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7"/>
  </p:notesMasterIdLst>
  <p:sldIdLst>
    <p:sldId id="256" r:id="rId3"/>
    <p:sldId id="296" r:id="rId4"/>
    <p:sldId id="304" r:id="rId5"/>
    <p:sldId id="295" r:id="rId6"/>
    <p:sldId id="305" r:id="rId7"/>
    <p:sldId id="294" r:id="rId8"/>
    <p:sldId id="297" r:id="rId9"/>
    <p:sldId id="271" r:id="rId10"/>
    <p:sldId id="259" r:id="rId11"/>
    <p:sldId id="263" r:id="rId12"/>
    <p:sldId id="306" r:id="rId13"/>
    <p:sldId id="281" r:id="rId14"/>
    <p:sldId id="518" r:id="rId15"/>
    <p:sldId id="519" r:id="rId16"/>
    <p:sldId id="520" r:id="rId17"/>
    <p:sldId id="521" r:id="rId18"/>
    <p:sldId id="309" r:id="rId19"/>
    <p:sldId id="310" r:id="rId20"/>
    <p:sldId id="440" r:id="rId21"/>
    <p:sldId id="311" r:id="rId22"/>
    <p:sldId id="312" r:id="rId23"/>
    <p:sldId id="308" r:id="rId24"/>
    <p:sldId id="464" r:id="rId25"/>
    <p:sldId id="475" r:id="rId26"/>
    <p:sldId id="467" r:id="rId27"/>
    <p:sldId id="265" r:id="rId28"/>
    <p:sldId id="470" r:id="rId29"/>
    <p:sldId id="476" r:id="rId30"/>
    <p:sldId id="482" r:id="rId31"/>
    <p:sldId id="272" r:id="rId32"/>
    <p:sldId id="273" r:id="rId33"/>
    <p:sldId id="275" r:id="rId34"/>
    <p:sldId id="276" r:id="rId35"/>
    <p:sldId id="277" r:id="rId36"/>
    <p:sldId id="284" r:id="rId37"/>
    <p:sldId id="293" r:id="rId38"/>
    <p:sldId id="289" r:id="rId39"/>
    <p:sldId id="290" r:id="rId40"/>
    <p:sldId id="291" r:id="rId41"/>
    <p:sldId id="292" r:id="rId42"/>
    <p:sldId id="302" r:id="rId43"/>
    <p:sldId id="522" r:id="rId44"/>
    <p:sldId id="523" r:id="rId45"/>
    <p:sldId id="303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F53D"/>
    <a:srgbClr val="F3C43F"/>
    <a:srgbClr val="DDDDDD"/>
    <a:srgbClr val="C0C0C0"/>
    <a:srgbClr val="84A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40" autoAdjust="0"/>
    <p:restoredTop sz="86154" autoAdjust="0"/>
  </p:normalViewPr>
  <p:slideViewPr>
    <p:cSldViewPr>
      <p:cViewPr varScale="1">
        <p:scale>
          <a:sx n="75" d="100"/>
          <a:sy n="75" d="100"/>
        </p:scale>
        <p:origin x="1013" y="5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C1DF7-8D96-42AE-819D-AFF971DFCBD1}" type="datetimeFigureOut">
              <a:rPr lang="en-US" smtClean="0"/>
              <a:pPr/>
              <a:t>06-Oct-20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B3595-E480-4425-BA6D-23BDD7CFD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0" i="0">
                <a:solidFill>
                  <a:srgbClr val="222222"/>
                </a:solidFill>
                <a:effectLst/>
                <a:latin typeface="Roboto"/>
              </a:rPr>
              <a:t>Pôn Đume đã chú ý tới hai yếu tố chính trị “chia để trị” và “dùng người Việt trị người Việt”. </a:t>
            </a:r>
            <a:br>
              <a:rPr lang="vi-VN"/>
            </a:br>
            <a:r>
              <a:rPr lang="vi-VN" b="0" i="0">
                <a:solidFill>
                  <a:srgbClr val="222222"/>
                </a:solidFill>
                <a:effectLst/>
                <a:latin typeface="Roboto"/>
              </a:rPr>
              <a:t>Một mặt, Đume tìm mọi cách chia cắt đất nước, chia rẽ dân tộc Việt Nam hòng phân tán lực lượng để dễ bề cai trị.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B3595-E480-4425-BA6D-23BDD7CFD4C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51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/>
              <a:t>Quá trình phân chia này sẽ dừng lại khi kích thước bài toán đủ nhỏ mà ta có thể giải dễ dàng </a:t>
            </a:r>
          </a:p>
          <a:p>
            <a:r>
              <a:rPr lang="vi-VN"/>
              <a:t>Gọi là bài toán cơ sở.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B3595-E480-4425-BA6D-23BDD7CFD4C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6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B3595-E480-4425-BA6D-23BDD7CFD4C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20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hung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AF6F9-40F4-44DD-A190-8C08402AEAD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36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/>
              <a:t>Sắp xếp dãy n số </a:t>
            </a:r>
          </a:p>
          <a:p>
            <a:r>
              <a:rPr lang="vi-VN"/>
              <a:t>– Số lần so sánh: C(n) = 2C(n/2) + n </a:t>
            </a:r>
          </a:p>
          <a:p>
            <a:r>
              <a:rPr lang="vi-VN"/>
              <a:t>– Độ phức tạp là: O(nlogn) </a:t>
            </a:r>
          </a:p>
          <a:p>
            <a:r>
              <a:rPr lang="vi-VN"/>
              <a:t>– Cần thêm n đơn vị bộ nhớ cho lưu trữ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B3595-E480-4425-BA6D-23BDD7CFD4C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13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/>
              <a:t>• Xấu nhất:</a:t>
            </a:r>
          </a:p>
          <a:p>
            <a:r>
              <a:rPr lang="vi-VN"/>
              <a:t>– Dãy n số đã đúng thứ tự tăng dần </a:t>
            </a:r>
          </a:p>
          <a:p>
            <a:r>
              <a:rPr lang="vi-VN"/>
              <a:t>– Phân hoạch bị lệch: phần tử chốt là phần tử nhỏ nhất =&gt; cần n phép so sánh để biết nó là phần tử đầu tiên </a:t>
            </a:r>
          </a:p>
          <a:p>
            <a:r>
              <a:rPr lang="vi-VN"/>
              <a:t>– Độ phức tạp trong trường hợp này là: O(n2)</a:t>
            </a:r>
          </a:p>
          <a:p>
            <a:r>
              <a:rPr lang="vi-VN"/>
              <a:t>Tốt nhất: </a:t>
            </a:r>
          </a:p>
          <a:p>
            <a:r>
              <a:rPr lang="vi-VN"/>
              <a:t>– Phân hoạch cân bằng: phần tử chốt là phần tử giữa dãy =&gt; C(n) = 2C(n/2) + n </a:t>
            </a:r>
          </a:p>
          <a:p>
            <a:r>
              <a:rPr lang="vi-VN"/>
              <a:t>– Độ phức tạp trong trường hợp này là: O(nlogn)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B3595-E480-4425-BA6D-23BDD7CFD4C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57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/>
              <a:t>Giảm để trị </a:t>
            </a:r>
          </a:p>
          <a:p>
            <a:r>
              <a:rPr lang="vi-VN"/>
              <a:t>• Trường hợp đặc biệt của chia để trị </a:t>
            </a:r>
          </a:p>
          <a:p>
            <a:r>
              <a:rPr lang="vi-VN"/>
              <a:t>• Áp dụng cho các bài toán tìm kiếm </a:t>
            </a:r>
          </a:p>
          <a:p>
            <a:pPr lvl="1"/>
            <a:r>
              <a:rPr lang="vi-VN"/>
              <a:t>– Tìm điểm chia cắt </a:t>
            </a:r>
          </a:p>
          <a:p>
            <a:pPr lvl="1"/>
            <a:r>
              <a:rPr lang="vi-VN"/>
              <a:t>– Tùy theo điều kiện (ví dụ: =, ) mà chọn phần xử lý phù hợp </a:t>
            </a:r>
          </a:p>
          <a:p>
            <a:r>
              <a:rPr lang="vi-VN"/>
              <a:t>• Chú ý: </a:t>
            </a:r>
          </a:p>
          <a:p>
            <a:pPr lvl="1"/>
            <a:r>
              <a:rPr lang="vi-VN"/>
              <a:t>– Quá trình chia cắt sẽ dừng khi không còn gì để chia </a:t>
            </a:r>
          </a:p>
          <a:p>
            <a:pPr lvl="1"/>
            <a:r>
              <a:rPr lang="vi-VN"/>
              <a:t>– Phải kiểm tra điều kiện trước khi chia cắt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B3595-E480-4425-BA6D-23BDD7CFD4C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75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B3595-E480-4425-BA6D-23BDD7CFD4C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86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ltGray">
          <a:xfrm>
            <a:off x="-1588" y="5157788"/>
            <a:ext cx="9145588" cy="1708150"/>
          </a:xfrm>
          <a:prstGeom prst="rect">
            <a:avLst/>
          </a:prstGeom>
          <a:solidFill>
            <a:schemeClr val="bg2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white">
          <a:xfrm>
            <a:off x="0" y="0"/>
            <a:ext cx="9144000" cy="4935538"/>
          </a:xfrm>
          <a:prstGeom prst="rect">
            <a:avLst/>
          </a:prstGeom>
          <a:solidFill>
            <a:schemeClr val="tx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ltGray">
          <a:xfrm>
            <a:off x="1270000" y="4933950"/>
            <a:ext cx="7874000" cy="223838"/>
          </a:xfrm>
          <a:prstGeom prst="rect">
            <a:avLst/>
          </a:prstGeom>
          <a:solidFill>
            <a:schemeClr val="hlink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752600" y="3733800"/>
            <a:ext cx="60198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84A1E8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3088" name="Group 16"/>
          <p:cNvGrpSpPr>
            <a:grpSpLocks/>
          </p:cNvGrpSpPr>
          <p:nvPr/>
        </p:nvGrpSpPr>
        <p:grpSpPr bwMode="auto">
          <a:xfrm>
            <a:off x="4254500" y="5638800"/>
            <a:ext cx="1079500" cy="603250"/>
            <a:chOff x="2680" y="3678"/>
            <a:chExt cx="680" cy="380"/>
          </a:xfrm>
        </p:grpSpPr>
        <p:sp>
          <p:nvSpPr>
            <p:cNvPr id="3086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200" b="1">
                  <a:solidFill>
                    <a:schemeClr val="tx2"/>
                  </a:solidFill>
                  <a:latin typeface="Verdana" pitchFamily="34" charset="0"/>
                </a:rPr>
                <a:t>LOGO</a:t>
              </a:r>
            </a:p>
          </p:txBody>
        </p:sp>
        <p:sp>
          <p:nvSpPr>
            <p:cNvPr id="3087" name="AutoShape 15"/>
            <p:cNvSpPr>
              <a:spLocks noChangeArrowheads="1"/>
            </p:cNvSpPr>
            <p:nvPr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92" name="Rectangle 20"/>
          <p:cNvSpPr>
            <a:spLocks noChangeArrowheads="1"/>
          </p:cNvSpPr>
          <p:nvPr/>
        </p:nvSpPr>
        <p:spPr bwMode="gray">
          <a:xfrm>
            <a:off x="-9525" y="4935538"/>
            <a:ext cx="1282700" cy="222250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93" name="Object 21"/>
          <p:cNvGraphicFramePr>
            <a:graphicFrameLocks noChangeAspect="1"/>
          </p:cNvGraphicFramePr>
          <p:nvPr/>
        </p:nvGraphicFramePr>
        <p:xfrm>
          <a:off x="1279525" y="5054600"/>
          <a:ext cx="23510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Image" r:id="rId3" imgW="2539683" imgH="609524" progId="">
                  <p:embed/>
                </p:oleObj>
              </mc:Choice>
              <mc:Fallback>
                <p:oleObj name="Image" r:id="rId3" imgW="2539683" imgH="609524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5054600"/>
                        <a:ext cx="235108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chemeClr val="accent1">
                                    <a:gamma/>
                                    <a:tint val="72941"/>
                                    <a:invGamma/>
                                    <a:alpha val="39999"/>
                                  </a:schemeClr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4" name="Object 22"/>
          <p:cNvGraphicFramePr>
            <a:graphicFrameLocks noChangeAspect="1"/>
          </p:cNvGraphicFramePr>
          <p:nvPr/>
        </p:nvGraphicFramePr>
        <p:xfrm>
          <a:off x="0" y="3500438"/>
          <a:ext cx="1266825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Image" r:id="rId5" imgW="2539683" imgH="2539683" progId="">
                  <p:embed/>
                </p:oleObj>
              </mc:Choice>
              <mc:Fallback>
                <p:oleObj name="Image" r:id="rId5" imgW="2539683" imgH="2539683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500438"/>
                        <a:ext cx="1266825" cy="1430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chemeClr val="accent1">
                                    <a:gamma/>
                                    <a:tint val="72941"/>
                                    <a:invGamma/>
                                    <a:alpha val="39999"/>
                                  </a:schemeClr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5" name="Rectangle 23"/>
          <p:cNvSpPr>
            <a:spLocks noChangeArrowheads="1"/>
          </p:cNvSpPr>
          <p:nvPr/>
        </p:nvSpPr>
        <p:spPr bwMode="invGray">
          <a:xfrm>
            <a:off x="1266825" y="1125538"/>
            <a:ext cx="2368550" cy="4535487"/>
          </a:xfrm>
          <a:prstGeom prst="rect">
            <a:avLst/>
          </a:prstGeom>
          <a:noFill/>
          <a:ln w="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invGray">
          <a:xfrm flipH="1">
            <a:off x="8221663" y="0"/>
            <a:ext cx="95250" cy="2060575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25"/>
          <p:cNvSpPr>
            <a:spLocks noChangeArrowheads="1"/>
          </p:cNvSpPr>
          <p:nvPr/>
        </p:nvSpPr>
        <p:spPr bwMode="invGray">
          <a:xfrm>
            <a:off x="250825" y="260350"/>
            <a:ext cx="8569325" cy="4392613"/>
          </a:xfrm>
          <a:prstGeom prst="rect">
            <a:avLst/>
          </a:prstGeom>
          <a:noFill/>
          <a:ln w="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8" name="Rectangle 26"/>
          <p:cNvSpPr>
            <a:spLocks noChangeArrowheads="1"/>
          </p:cNvSpPr>
          <p:nvPr/>
        </p:nvSpPr>
        <p:spPr bwMode="invGray">
          <a:xfrm>
            <a:off x="7775575" y="908050"/>
            <a:ext cx="1368425" cy="1439863"/>
          </a:xfrm>
          <a:prstGeom prst="rect">
            <a:avLst/>
          </a:prstGeom>
          <a:noFill/>
          <a:ln w="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9" name="Rectangle 27"/>
          <p:cNvSpPr>
            <a:spLocks noChangeArrowheads="1"/>
          </p:cNvSpPr>
          <p:nvPr/>
        </p:nvSpPr>
        <p:spPr bwMode="invGray">
          <a:xfrm>
            <a:off x="611188" y="1916113"/>
            <a:ext cx="7921625" cy="1584325"/>
          </a:xfrm>
          <a:prstGeom prst="rect">
            <a:avLst/>
          </a:prstGeom>
          <a:noFill/>
          <a:ln w="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239000" cy="1524000"/>
          </a:xfrm>
        </p:spPr>
        <p:txBody>
          <a:bodyPr/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27A58-8BEE-4D9C-9558-9A0EC98B99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33363"/>
            <a:ext cx="2057400" cy="6276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33363"/>
            <a:ext cx="6019800" cy="6276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8F6E73-77F2-4B7C-9EC2-3CE22594D7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713" y="233363"/>
            <a:ext cx="7862887" cy="563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62063"/>
            <a:ext cx="8229600" cy="52482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505575"/>
            <a:ext cx="2514600" cy="2286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10400" y="6477000"/>
            <a:ext cx="1828800" cy="2270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448425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909B25BE-6C1C-495E-A69F-8BF371E6AF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noProof="1"/>
            </a:lvl1pPr>
          </a:lstStyle>
          <a:p>
            <a:r>
              <a:rPr lang="en-US" noProof="1"/>
              <a:t>Dynamic Programming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ebdings" pitchFamily="18" charset="2"/>
              <a:buNone/>
              <a:defRPr noProof="1"/>
            </a:lvl1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25.10.2009</a:t>
            </a:r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Chương 2: Giải thuật greedy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A44841D-BF5F-4C17-8DA5-F7093B21F6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25.10.2009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Chương 2: Giải thuật greedy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D738B-D5EB-49EE-9BCA-39A9177F41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25.10.2009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Chương 2: Giải thuật greedy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A132C-52D9-43B8-9C37-9D06B93F21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50913"/>
            <a:ext cx="381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50913"/>
            <a:ext cx="381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25.10.2009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Chương 2: Giải thuật greedy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59010-B636-4C58-B8DE-3A38A27D27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25.10.2009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Chương 2: Giải thuật greedy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966A9B-9F45-4336-8C64-65CA3C4F7E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25.10.2009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Chương 2: Giải thuật greedy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6DCD4-4C44-4ED5-B3B8-01625A12D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25.10.2009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Chương 2: Giải thuật greedy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262CF7-C810-42AE-BC2E-0B20CD902B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EDAAE2-C098-4C38-A027-1875731CEB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25.10.2009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Chương 2: Giải thuật greedy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6B073-C3C9-4D56-A2CE-A1F078209F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25.10.2009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Chương 2: Giải thuật greedy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EE6FCB-FF26-4CB7-8660-19880C3205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25.10.2009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Chương 2: Giải thuật greedy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A5624A-0504-401F-9C50-50E4351E35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41313"/>
            <a:ext cx="19431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41313"/>
            <a:ext cx="56769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25.10.2009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Chương 2: Giải thuật greedy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ECC98E-1338-4012-9FCD-ED87C64CCA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0DEC8D-6070-4AA1-B48C-E50E01ABB0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2063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2063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F1AFC-77F1-4013-B71E-C9993025CE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8DECBC-61E4-4694-BA60-9B7015F5C9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A0544A-1B4B-48AA-BD43-5916207EB8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67F71E-1DF0-4055-BB12-F0B8D2E6E2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99B791-DBEF-4740-B898-42D4213E08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712798-246B-48C7-A6B2-730AF3B579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ltGray">
          <a:xfrm>
            <a:off x="0" y="981075"/>
            <a:ext cx="250825" cy="5891213"/>
          </a:xfrm>
          <a:prstGeom prst="rect">
            <a:avLst/>
          </a:prstGeom>
          <a:solidFill>
            <a:schemeClr val="hlink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ltGray">
          <a:xfrm>
            <a:off x="0" y="0"/>
            <a:ext cx="1403350" cy="1247775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invGray">
          <a:xfrm>
            <a:off x="1403350" y="0"/>
            <a:ext cx="7740650" cy="1052513"/>
          </a:xfrm>
          <a:prstGeom prst="rect">
            <a:avLst/>
          </a:prstGeom>
          <a:solidFill>
            <a:schemeClr val="tx2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invGray">
          <a:xfrm>
            <a:off x="8820150" y="0"/>
            <a:ext cx="73025" cy="765175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white">
          <a:xfrm>
            <a:off x="179388" y="134938"/>
            <a:ext cx="8785225" cy="773112"/>
          </a:xfrm>
          <a:prstGeom prst="rect">
            <a:avLst/>
          </a:prstGeom>
          <a:noFill/>
          <a:ln w="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>
            <a:off x="468313" y="6481763"/>
            <a:ext cx="8424862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2063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505575"/>
            <a:ext cx="2514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10400" y="6477000"/>
            <a:ext cx="18288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48425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n-lt"/>
              </a:defRPr>
            </a:lvl1pPr>
          </a:lstStyle>
          <a:p>
            <a:fld id="{1A6900D6-FE50-44EE-A017-F7396EF32BA3}" type="slidenum">
              <a:rPr lang="en-US"/>
              <a:pPr/>
              <a:t>‹#›</a:t>
            </a:fld>
            <a:endParaRPr lang="en-US"/>
          </a:p>
        </p:txBody>
      </p:sp>
      <p:graphicFrame>
        <p:nvGraphicFramePr>
          <p:cNvPr id="1045" name="Object 21"/>
          <p:cNvGraphicFramePr>
            <a:graphicFrameLocks noChangeAspect="1"/>
          </p:cNvGraphicFramePr>
          <p:nvPr/>
        </p:nvGraphicFramePr>
        <p:xfrm>
          <a:off x="0" y="0"/>
          <a:ext cx="97155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Image" r:id="rId15" imgW="2539683" imgH="2539683" progId="">
                  <p:embed/>
                </p:oleObj>
              </mc:Choice>
              <mc:Fallback>
                <p:oleObj name="Image" r:id="rId15" imgW="2539683" imgH="2539683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71550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3E78C6">
                                    <a:gamma/>
                                    <a:tint val="72941"/>
                                    <a:invGamma/>
                                    <a:alpha val="39999"/>
                                  </a:srgbClr>
                                </a:gs>
                                <a:gs pos="100000">
                                  <a:srgbClr val="3E78C6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6" name="Rectangle 22"/>
          <p:cNvSpPr>
            <a:spLocks noChangeArrowheads="1"/>
          </p:cNvSpPr>
          <p:nvPr/>
        </p:nvSpPr>
        <p:spPr bwMode="invGray">
          <a:xfrm>
            <a:off x="1187450" y="908050"/>
            <a:ext cx="7956550" cy="144463"/>
          </a:xfrm>
          <a:prstGeom prst="rect">
            <a:avLst/>
          </a:prstGeom>
          <a:solidFill>
            <a:schemeClr val="tx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invGray">
          <a:xfrm>
            <a:off x="971550" y="0"/>
            <a:ext cx="431800" cy="1052513"/>
          </a:xfrm>
          <a:prstGeom prst="rect">
            <a:avLst/>
          </a:prstGeom>
          <a:solidFill>
            <a:schemeClr val="tx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747713" y="233363"/>
            <a:ext cx="7862887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3C43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3C43F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3C43F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3C43F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3C43F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3C43F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3C43F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3C43F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3C43F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41313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50913"/>
            <a:ext cx="777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r>
              <a:rPr lang="en-US"/>
              <a:t>25.10.2009</a:t>
            </a:r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r>
              <a:rPr lang="en-US"/>
              <a:t>Chương 2: Giải thuật greedy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fld id="{EA0D78DF-54C9-4070-80BA-D79FBF1FCDF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2400">
          <a:solidFill>
            <a:srgbClr val="3366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400">
          <a:solidFill>
            <a:srgbClr val="336600"/>
          </a:solidFill>
          <a:latin typeface="VNI-Times" pitchFamily="2" charset="0"/>
        </a:defRPr>
      </a:lvl2pPr>
      <a:lvl3pPr algn="ctr" rtl="0" fontAlgn="base">
        <a:spcBef>
          <a:spcPct val="0"/>
        </a:spcBef>
        <a:spcAft>
          <a:spcPct val="0"/>
        </a:spcAft>
        <a:defRPr sz="2400">
          <a:solidFill>
            <a:srgbClr val="336600"/>
          </a:solidFill>
          <a:latin typeface="VNI-Times" pitchFamily="2" charset="0"/>
        </a:defRPr>
      </a:lvl3pPr>
      <a:lvl4pPr algn="ctr" rtl="0" fontAlgn="base">
        <a:spcBef>
          <a:spcPct val="0"/>
        </a:spcBef>
        <a:spcAft>
          <a:spcPct val="0"/>
        </a:spcAft>
        <a:defRPr sz="2400">
          <a:solidFill>
            <a:srgbClr val="336600"/>
          </a:solidFill>
          <a:latin typeface="VNI-Times" pitchFamily="2" charset="0"/>
        </a:defRPr>
      </a:lvl4pPr>
      <a:lvl5pPr algn="ctr" rtl="0" fontAlgn="base">
        <a:spcBef>
          <a:spcPct val="0"/>
        </a:spcBef>
        <a:spcAft>
          <a:spcPct val="0"/>
        </a:spcAft>
        <a:defRPr sz="2400">
          <a:solidFill>
            <a:srgbClr val="336600"/>
          </a:solidFill>
          <a:latin typeface="VNI-Times" pitchFamily="2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336600"/>
          </a:solidFill>
          <a:latin typeface="VNI-Times" pitchFamily="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336600"/>
          </a:solidFill>
          <a:latin typeface="VNI-Times" pitchFamily="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336600"/>
          </a:solidFill>
          <a:latin typeface="VNI-Times" pitchFamily="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336600"/>
          </a:solidFill>
          <a:latin typeface="VNI-Times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669900"/>
        </a:buClr>
        <a:buSzPct val="75000"/>
        <a:buFont typeface="Webdings" pitchFamily="18" charset="2"/>
        <a:buChar char="&lt;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669900"/>
        </a:buClr>
        <a:buSzPct val="75000"/>
        <a:buFont typeface="VNI-Times" pitchFamily="2" charset="0"/>
        <a:buChar char="°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669900"/>
        </a:buClr>
        <a:buSzPct val="75000"/>
        <a:buFont typeface="Webdings" pitchFamily="18" charset="2"/>
        <a:buChar char="4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VPCT1VjyS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0"/>
            <a:ext cx="7620000" cy="1524000"/>
          </a:xfrm>
        </p:spPr>
        <p:txBody>
          <a:bodyPr/>
          <a:lstStyle/>
          <a:p>
            <a:r>
              <a:rPr lang="en-US"/>
              <a:t>Phân tích &amp; Thiết kế Thuật toán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black">
          <a:xfrm>
            <a:off x="1562100" y="1524000"/>
            <a:ext cx="6019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CS112.L12.KHCL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BEDFE1-8A0E-4E5E-96AC-A996C954E6ED}"/>
              </a:ext>
            </a:extLst>
          </p:cNvPr>
          <p:cNvSpPr txBox="1"/>
          <p:nvPr/>
        </p:nvSpPr>
        <p:spPr>
          <a:xfrm>
            <a:off x="3657600" y="5029200"/>
            <a:ext cx="5486400" cy="183127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>
                <a:solidFill>
                  <a:srgbClr val="0070C0"/>
                </a:solidFill>
              </a:rPr>
              <a:t>Thành viên nhóm 5:</a:t>
            </a:r>
          </a:p>
          <a:p>
            <a:pPr lvl="4"/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Tô Viết Anh 	      – 18520471</a:t>
            </a:r>
          </a:p>
          <a:p>
            <a:pPr lvl="4"/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Nguyễn Minh Châu  – 18520519</a:t>
            </a:r>
          </a:p>
          <a:p>
            <a:pPr lvl="4">
              <a:spcAft>
                <a:spcPts val="600"/>
              </a:spcAft>
            </a:pPr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Nguyễn Hữu Doanh – 18520606</a:t>
            </a:r>
          </a:p>
          <a:p>
            <a:r>
              <a:rPr lang="en-US" b="1" i="1">
                <a:solidFill>
                  <a:srgbClr val="0070C0"/>
                </a:solidFill>
              </a:rPr>
              <a:t>Giảng viên hướng dẫn:</a:t>
            </a:r>
          </a:p>
          <a:p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		ThS. Nguyễn Thanh Sơn</a:t>
            </a:r>
            <a:endParaRPr lang="vi-VN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75E87DD-9696-4AA0-9158-2155C3DA017C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0" y="1905001"/>
            <a:ext cx="9144000" cy="3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3C43F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9pPr>
          </a:lstStyle>
          <a:p>
            <a:r>
              <a:rPr lang="en-US" sz="4800" i="1" kern="0">
                <a:solidFill>
                  <a:srgbClr val="0070C0"/>
                </a:solidFill>
              </a:rPr>
              <a:t>Divide and Conquer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Các bước thực hiện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 Mô hình </a:t>
            </a:r>
          </a:p>
          <a:p>
            <a:pPr lvl="1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AAE2-C098-4C38-A027-1875731CEB7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2A6EA3-B7A0-41F2-A905-1859D10EE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9" y="1876093"/>
            <a:ext cx="8859831" cy="45723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Các bước thực hiện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 Mã giả</a:t>
            </a:r>
          </a:p>
          <a:p>
            <a:pPr lvl="1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AAE2-C098-4C38-A027-1875731CEB7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5A02FA-0343-49E4-8762-71D528FEA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409" y="1802899"/>
            <a:ext cx="6403182" cy="462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99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r>
              <a:rPr lang="en-US"/>
              <a:t> Bài toán sắp xếp</a:t>
            </a:r>
          </a:p>
          <a:p>
            <a:pPr lvl="1" algn="just">
              <a:lnSpc>
                <a:spcPct val="130000"/>
              </a:lnSpc>
            </a:pPr>
            <a:r>
              <a:rPr lang="en-US"/>
              <a:t>Sắp xếp danh sách A có n phần tử theo thứ tự cho trước</a:t>
            </a:r>
          </a:p>
          <a:p>
            <a:pPr lvl="1" algn="just">
              <a:lnSpc>
                <a:spcPct val="130000"/>
              </a:lnSpc>
            </a:pPr>
            <a:endParaRPr lang="en-US"/>
          </a:p>
          <a:p>
            <a:pPr lvl="1" algn="just">
              <a:lnSpc>
                <a:spcPct val="130000"/>
              </a:lnSpc>
            </a:pPr>
            <a:r>
              <a:rPr lang="en-US"/>
              <a:t>Tìm thuật toán có độ phức tạp O(n</a:t>
            </a:r>
            <a:r>
              <a:rPr lang="en-US" baseline="30000"/>
              <a:t>2</a:t>
            </a:r>
            <a:r>
              <a:rPr lang="en-US"/>
              <a:t>) ?</a:t>
            </a:r>
          </a:p>
          <a:p>
            <a:pPr lvl="2" algn="just">
              <a:lnSpc>
                <a:spcPct val="130000"/>
              </a:lnSpc>
            </a:pPr>
            <a:r>
              <a:rPr lang="en-US">
                <a:solidFill>
                  <a:schemeClr val="bg2">
                    <a:lumMod val="10000"/>
                  </a:schemeClr>
                </a:solidFill>
              </a:rPr>
              <a:t>Selection Sort, Interchange Sort, Bubble Sort …</a:t>
            </a:r>
          </a:p>
          <a:p>
            <a:pPr lvl="1" algn="just">
              <a:lnSpc>
                <a:spcPct val="130000"/>
              </a:lnSpc>
            </a:pPr>
            <a:r>
              <a:rPr lang="en-US"/>
              <a:t>Tìm thuật toán có độ phức tạp là  O(nlogn) ?</a:t>
            </a:r>
          </a:p>
          <a:p>
            <a:pPr lvl="2" algn="just">
              <a:lnSpc>
                <a:spcPct val="130000"/>
              </a:lnSpc>
            </a:pPr>
            <a:r>
              <a:rPr lang="en-US">
                <a:solidFill>
                  <a:srgbClr val="FF0000"/>
                </a:solidFill>
              </a:rPr>
              <a:t>MergeSort</a:t>
            </a:r>
            <a:r>
              <a:rPr lang="en-US">
                <a:solidFill>
                  <a:schemeClr val="bg2">
                    <a:lumMod val="10000"/>
                  </a:schemeClr>
                </a:solidFill>
              </a:rPr>
              <a:t>, HeapSort, </a:t>
            </a:r>
            <a:r>
              <a:rPr lang="en-US">
                <a:solidFill>
                  <a:srgbClr val="FF0000"/>
                </a:solidFill>
              </a:rPr>
              <a:t>QuickSort</a:t>
            </a:r>
            <a:r>
              <a:rPr lang="en-US">
                <a:solidFill>
                  <a:schemeClr val="bg2">
                    <a:lumMod val="10000"/>
                  </a:schemeClr>
                </a:solidFill>
              </a:rPr>
              <a:t> 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AAE2-C098-4C38-A027-1875731CEB7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1C555B-20C0-44BD-B547-B2D44CEE6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13" y="233363"/>
            <a:ext cx="7862887" cy="563562"/>
          </a:xfrm>
        </p:spPr>
        <p:txBody>
          <a:bodyPr/>
          <a:lstStyle/>
          <a:p>
            <a:r>
              <a:rPr lang="en-US"/>
              <a:t>4. Một số bài toán minh họa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Oval 3"/>
          <p:cNvSpPr>
            <a:spLocks noChangeArrowheads="1"/>
          </p:cNvSpPr>
          <p:nvPr/>
        </p:nvSpPr>
        <p:spPr bwMode="auto">
          <a:xfrm>
            <a:off x="2029559" y="2914651"/>
            <a:ext cx="747346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2</a:t>
            </a:r>
          </a:p>
        </p:txBody>
      </p:sp>
      <p:sp>
        <p:nvSpPr>
          <p:cNvPr id="139268" name="Oval 4"/>
          <p:cNvSpPr>
            <a:spLocks noChangeArrowheads="1"/>
          </p:cNvSpPr>
          <p:nvPr/>
        </p:nvSpPr>
        <p:spPr bwMode="auto">
          <a:xfrm>
            <a:off x="3068516" y="2914651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8</a:t>
            </a:r>
          </a:p>
        </p:txBody>
      </p:sp>
      <p:sp>
        <p:nvSpPr>
          <p:cNvPr id="139269" name="Oval 5"/>
          <p:cNvSpPr>
            <a:spLocks noChangeArrowheads="1"/>
          </p:cNvSpPr>
          <p:nvPr/>
        </p:nvSpPr>
        <p:spPr bwMode="auto">
          <a:xfrm>
            <a:off x="4091354" y="2914651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5</a:t>
            </a:r>
          </a:p>
        </p:txBody>
      </p:sp>
      <p:sp>
        <p:nvSpPr>
          <p:cNvPr id="139270" name="Oval 6"/>
          <p:cNvSpPr>
            <a:spLocks noChangeArrowheads="1"/>
          </p:cNvSpPr>
          <p:nvPr/>
        </p:nvSpPr>
        <p:spPr bwMode="auto">
          <a:xfrm>
            <a:off x="5099539" y="2914651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1</a:t>
            </a:r>
          </a:p>
        </p:txBody>
      </p:sp>
      <p:sp>
        <p:nvSpPr>
          <p:cNvPr id="139271" name="Oval 7"/>
          <p:cNvSpPr>
            <a:spLocks noChangeArrowheads="1"/>
          </p:cNvSpPr>
          <p:nvPr/>
        </p:nvSpPr>
        <p:spPr bwMode="auto">
          <a:xfrm>
            <a:off x="6120912" y="2914651"/>
            <a:ext cx="731226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6</a:t>
            </a:r>
          </a:p>
        </p:txBody>
      </p:sp>
      <p:sp>
        <p:nvSpPr>
          <p:cNvPr id="139272" name="Oval 8"/>
          <p:cNvSpPr>
            <a:spLocks noChangeArrowheads="1"/>
          </p:cNvSpPr>
          <p:nvPr/>
        </p:nvSpPr>
        <p:spPr bwMode="auto">
          <a:xfrm>
            <a:off x="7145216" y="2914651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4</a:t>
            </a:r>
          </a:p>
        </p:txBody>
      </p:sp>
      <p:sp>
        <p:nvSpPr>
          <p:cNvPr id="139273" name="Oval 9"/>
          <p:cNvSpPr>
            <a:spLocks noChangeArrowheads="1"/>
          </p:cNvSpPr>
          <p:nvPr/>
        </p:nvSpPr>
        <p:spPr bwMode="auto">
          <a:xfrm>
            <a:off x="8185639" y="2914651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15</a:t>
            </a:r>
          </a:p>
        </p:txBody>
      </p:sp>
      <p:sp>
        <p:nvSpPr>
          <p:cNvPr id="139274" name="Oval 10"/>
          <p:cNvSpPr>
            <a:spLocks noChangeArrowheads="1"/>
          </p:cNvSpPr>
          <p:nvPr/>
        </p:nvSpPr>
        <p:spPr bwMode="auto">
          <a:xfrm>
            <a:off x="1022839" y="2914651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12</a:t>
            </a:r>
          </a:p>
        </p:txBody>
      </p:sp>
      <p:grpSp>
        <p:nvGrpSpPr>
          <p:cNvPr id="139275" name="Group 11"/>
          <p:cNvGrpSpPr>
            <a:grpSpLocks/>
          </p:cNvGrpSpPr>
          <p:nvPr/>
        </p:nvGrpSpPr>
        <p:grpSpPr bwMode="auto">
          <a:xfrm>
            <a:off x="1022839" y="3426071"/>
            <a:ext cx="7892562" cy="609601"/>
            <a:chOff x="644" y="1153"/>
            <a:chExt cx="4972" cy="416"/>
          </a:xfrm>
        </p:grpSpPr>
        <p:sp>
          <p:nvSpPr>
            <p:cNvPr id="139276" name="Oval 12"/>
            <p:cNvSpPr>
              <a:spLocks noChangeArrowheads="1"/>
            </p:cNvSpPr>
            <p:nvPr/>
          </p:nvSpPr>
          <p:spPr bwMode="auto">
            <a:xfrm>
              <a:off x="1288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60001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1</a:t>
              </a:r>
            </a:p>
          </p:txBody>
        </p:sp>
        <p:sp>
          <p:nvSpPr>
            <p:cNvPr id="139277" name="Oval 13"/>
            <p:cNvSpPr>
              <a:spLocks noChangeArrowheads="1"/>
            </p:cNvSpPr>
            <p:nvPr/>
          </p:nvSpPr>
          <p:spPr bwMode="auto">
            <a:xfrm>
              <a:off x="1933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60001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2</a:t>
              </a:r>
            </a:p>
          </p:txBody>
        </p:sp>
        <p:sp>
          <p:nvSpPr>
            <p:cNvPr id="139278" name="Oval 14"/>
            <p:cNvSpPr>
              <a:spLocks noChangeArrowheads="1"/>
            </p:cNvSpPr>
            <p:nvPr/>
          </p:nvSpPr>
          <p:spPr bwMode="auto">
            <a:xfrm>
              <a:off x="2577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60001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3</a:t>
              </a:r>
            </a:p>
          </p:txBody>
        </p:sp>
        <p:sp>
          <p:nvSpPr>
            <p:cNvPr id="139279" name="Oval 15"/>
            <p:cNvSpPr>
              <a:spLocks noChangeArrowheads="1"/>
            </p:cNvSpPr>
            <p:nvPr/>
          </p:nvSpPr>
          <p:spPr bwMode="auto">
            <a:xfrm>
              <a:off x="3222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60001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4</a:t>
              </a:r>
            </a:p>
          </p:txBody>
        </p:sp>
        <p:sp>
          <p:nvSpPr>
            <p:cNvPr id="139280" name="Oval 16"/>
            <p:cNvSpPr>
              <a:spLocks noChangeArrowheads="1"/>
            </p:cNvSpPr>
            <p:nvPr/>
          </p:nvSpPr>
          <p:spPr bwMode="auto">
            <a:xfrm>
              <a:off x="3866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60001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5</a:t>
              </a:r>
            </a:p>
          </p:txBody>
        </p:sp>
        <p:sp>
          <p:nvSpPr>
            <p:cNvPr id="139281" name="Oval 17"/>
            <p:cNvSpPr>
              <a:spLocks noChangeArrowheads="1"/>
            </p:cNvSpPr>
            <p:nvPr/>
          </p:nvSpPr>
          <p:spPr bwMode="auto">
            <a:xfrm>
              <a:off x="4511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60001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6</a:t>
              </a:r>
            </a:p>
          </p:txBody>
        </p:sp>
        <p:sp>
          <p:nvSpPr>
            <p:cNvPr id="139282" name="Oval 18"/>
            <p:cNvSpPr>
              <a:spLocks noChangeArrowheads="1"/>
            </p:cNvSpPr>
            <p:nvPr/>
          </p:nvSpPr>
          <p:spPr bwMode="auto">
            <a:xfrm>
              <a:off x="5156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60001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7</a:t>
              </a:r>
            </a:p>
          </p:txBody>
        </p:sp>
        <p:sp>
          <p:nvSpPr>
            <p:cNvPr id="139283" name="Oval 19"/>
            <p:cNvSpPr>
              <a:spLocks noChangeArrowheads="1"/>
            </p:cNvSpPr>
            <p:nvPr/>
          </p:nvSpPr>
          <p:spPr bwMode="auto">
            <a:xfrm>
              <a:off x="644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60001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0</a:t>
              </a:r>
            </a:p>
          </p:txBody>
        </p:sp>
      </p:grpSp>
      <p:sp>
        <p:nvSpPr>
          <p:cNvPr id="139286" name="Oval 22"/>
          <p:cNvSpPr>
            <a:spLocks noChangeArrowheads="1"/>
          </p:cNvSpPr>
          <p:nvPr/>
        </p:nvSpPr>
        <p:spPr bwMode="auto">
          <a:xfrm>
            <a:off x="1015512" y="2913185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1</a:t>
            </a:r>
          </a:p>
        </p:txBody>
      </p:sp>
      <p:sp>
        <p:nvSpPr>
          <p:cNvPr id="139287" name="AutoShape 23"/>
          <p:cNvSpPr>
            <a:spLocks noChangeArrowheads="1"/>
          </p:cNvSpPr>
          <p:nvPr/>
        </p:nvSpPr>
        <p:spPr bwMode="auto">
          <a:xfrm>
            <a:off x="1036028" y="3544766"/>
            <a:ext cx="665285" cy="749858"/>
          </a:xfrm>
          <a:prstGeom prst="upArrow">
            <a:avLst>
              <a:gd name="adj1" fmla="val 50000"/>
              <a:gd name="adj2" fmla="val 28304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369">
              <a:latin typeface="Times New Roman" pitchFamily="18" charset="0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en-US" sz="2215">
                <a:latin typeface="Times New Roman" pitchFamily="18" charset="0"/>
              </a:rPr>
              <a:t>i</a:t>
            </a:r>
          </a:p>
        </p:txBody>
      </p:sp>
      <p:sp>
        <p:nvSpPr>
          <p:cNvPr id="139289" name="AutoShape 25"/>
          <p:cNvSpPr>
            <a:spLocks noChangeArrowheads="1"/>
          </p:cNvSpPr>
          <p:nvPr/>
        </p:nvSpPr>
        <p:spPr bwMode="auto">
          <a:xfrm>
            <a:off x="2113085" y="2233247"/>
            <a:ext cx="531935" cy="556497"/>
          </a:xfrm>
          <a:prstGeom prst="downArrow">
            <a:avLst>
              <a:gd name="adj1" fmla="val 50000"/>
              <a:gd name="adj2" fmla="val 2637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68812">
            <a:spAutoFit/>
          </a:bodyPr>
          <a:lstStyle/>
          <a:p>
            <a:r>
              <a:rPr lang="en-US" sz="2585"/>
              <a:t>j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AB0DF64B-CC23-4D52-8C9C-B87DF42D2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05200" y="6448425"/>
            <a:ext cx="2133600" cy="228600"/>
          </a:xfrm>
        </p:spPr>
        <p:txBody>
          <a:bodyPr/>
          <a:lstStyle/>
          <a:p>
            <a:fld id="{5BEDAAE2-C098-4C38-A027-1875731CEB7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10B13D56-6EC9-4778-A149-23FAB692560D}"/>
              </a:ext>
            </a:extLst>
          </p:cNvPr>
          <p:cNvSpPr txBox="1">
            <a:spLocks/>
          </p:cNvSpPr>
          <p:nvPr/>
        </p:nvSpPr>
        <p:spPr bwMode="black">
          <a:xfrm>
            <a:off x="889672" y="218651"/>
            <a:ext cx="7862887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9pPr>
          </a:lstStyle>
          <a:p>
            <a:r>
              <a:rPr lang="en-US" kern="0"/>
              <a:t>4. Một số bài toán minh họa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6782D63-2F28-475B-A903-9A6244545CE9}"/>
              </a:ext>
            </a:extLst>
          </p:cNvPr>
          <p:cNvSpPr txBox="1">
            <a:spLocks/>
          </p:cNvSpPr>
          <p:nvPr/>
        </p:nvSpPr>
        <p:spPr>
          <a:xfrm>
            <a:off x="2584938" y="5714363"/>
            <a:ext cx="3892062" cy="78131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kern="0"/>
              <a:t> Interchange Sort</a:t>
            </a:r>
          </a:p>
        </p:txBody>
      </p:sp>
    </p:spTree>
    <p:extLst>
      <p:ext uri="{BB962C8B-B14F-4D97-AF65-F5344CB8AC3E}">
        <p14:creationId xmlns:p14="http://schemas.microsoft.com/office/powerpoint/2010/main" val="3590837528"/>
      </p:ext>
    </p:ext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9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 tmFilter="0, 0; .2, .5; .8, .5; 1, 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" autoRev="1" fill="hold"/>
                                        <p:tgtEl>
                                          <p:spTgt spid="1392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 tmFilter="0, 0; .2, .5; .8, .5; 1, 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000" autoRev="1" fill="hold"/>
                                        <p:tgtEl>
                                          <p:spTgt spid="1392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6 -1.38728E-6 L -0.05268 0.2087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4" y="104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6 -0.00023 L 0.11081 -0.0002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7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268 0.20879 L -0.11097 -0.0002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4" y="-104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3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2 0.00232 L 0.11081 0.00463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392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69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 tmFilter="0, 0; .2, .5; .8, .5; 1, 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1000" autoRev="1" fill="hold"/>
                                        <p:tgtEl>
                                          <p:spTgt spid="1392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 tmFilter="0, 0; .2, .5; .8, .5; 1, 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1000" autoRev="1" fill="hold"/>
                                        <p:tgtEl>
                                          <p:spTgt spid="1392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81 0.00463 L 0.22242 0.0023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392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2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43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 tmFilter="0, 0; .2, .5; .8, .5; 1, 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1000" autoRev="1" fill="hold"/>
                                        <p:tgtEl>
                                          <p:spTgt spid="1392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 tmFilter="0, 0; .2, .5; .8, .5; 1, 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1000" autoRev="1" fill="hold"/>
                                        <p:tgtEl>
                                          <p:spTgt spid="1392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50" presetID="63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532 0.00811 L 0.33445 0.00811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392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5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 tmFilter="0, 0; .2, .5; .8, .5; 1, 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1000" autoRev="1" fill="hold"/>
                                        <p:tgtEl>
                                          <p:spTgt spid="1392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 tmFilter="0, 0; .2, .5; .8, .5; 1, 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1000" autoRev="1" fill="hold"/>
                                        <p:tgtEl>
                                          <p:spTgt spid="1392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50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2 -1.38728E-6 L -0.22146 0.20879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97" y="104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63" presetID="63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097 -0.00023 L 0.33387 -1.38728E-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4500"/>
                            </p:stCondLst>
                            <p:childTnLst>
                              <p:par>
                                <p:cTn id="66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146 0.20879 L -0.44644 -0.00023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7" y="-104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6500"/>
                            </p:stCondLst>
                            <p:childTnLst>
                              <p:par>
                                <p:cTn id="69" presetID="63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445 0.00811 L 0.44343 0.00811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392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8500"/>
                            </p:stCondLst>
                            <p:childTnLst>
                              <p:par>
                                <p:cTn id="7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 tmFilter="0, 0; .2, .5; .8, .5; 1, 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1000" autoRev="1" fill="hold"/>
                                        <p:tgtEl>
                                          <p:spTgt spid="1392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 tmFilter="0, 0; .2, .5; .8, .5; 1, 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1000" autoRev="1" fill="hold"/>
                                        <p:tgtEl>
                                          <p:spTgt spid="1392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759 0.00811 L 0.55657 0.00811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1392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000" tmFilter="0, 0; .2, .5; .8, .5; 1, 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1000" autoRev="1" fill="hold"/>
                                        <p:tgtEl>
                                          <p:spTgt spid="1392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2000" tmFilter="0, 0; .2, .5; .8, .5; 1, 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1000" autoRev="1" fill="hold"/>
                                        <p:tgtEl>
                                          <p:spTgt spid="1392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661 0.00232 L 0.68006 0.00232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392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4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2000" tmFilter="0, 0; .2, .5; .8, .5; 1, 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1000" autoRev="1" fill="hold"/>
                                        <p:tgtEl>
                                          <p:spTgt spid="1392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2000" tmFilter="0, 0; .2, .5; .8, .5; 1, 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1000" autoRev="1" fill="hold"/>
                                        <p:tgtEl>
                                          <p:spTgt spid="1392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8" presetClass="exit" presetSubtype="16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02" dur="10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6" dur="1000"/>
                                        <p:tgtEl>
                                          <p:spTgt spid="13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xit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0" dur="500"/>
                                        <p:tgtEl>
                                          <p:spTgt spid="139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39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animBg="1"/>
      <p:bldP spid="139267" grpId="1" animBg="1"/>
      <p:bldP spid="139267" grpId="2" animBg="1"/>
      <p:bldP spid="139267" grpId="3" animBg="1"/>
      <p:bldP spid="139267" grpId="4" animBg="1"/>
      <p:bldP spid="139267" grpId="5" animBg="1"/>
      <p:bldP spid="139267" grpId="6" animBg="1"/>
      <p:bldP spid="139268" grpId="0" animBg="1"/>
      <p:bldP spid="139269" grpId="0" animBg="1"/>
      <p:bldP spid="139270" grpId="0" animBg="1"/>
      <p:bldP spid="139270" grpId="1" animBg="1"/>
      <p:bldP spid="139270" grpId="2" animBg="1"/>
      <p:bldP spid="139270" grpId="3" animBg="1"/>
      <p:bldP spid="139270" grpId="4" animBg="1"/>
      <p:bldP spid="139270" grpId="5" animBg="1"/>
      <p:bldP spid="139270" grpId="6" animBg="1"/>
      <p:bldP spid="139271" grpId="0" animBg="1"/>
      <p:bldP spid="139272" grpId="0" animBg="1"/>
      <p:bldP spid="139273" grpId="0" animBg="1"/>
      <p:bldP spid="139274" grpId="0" animBg="1"/>
      <p:bldP spid="139274" grpId="1" animBg="1"/>
      <p:bldP spid="139286" grpId="0" animBg="1"/>
      <p:bldP spid="139287" grpId="0" animBg="1"/>
      <p:bldP spid="139289" grpId="0" animBg="1"/>
      <p:bldP spid="139289" grpId="1" animBg="1"/>
      <p:bldP spid="139289" grpId="2" animBg="1"/>
      <p:bldP spid="139289" grpId="3" animBg="1"/>
      <p:bldP spid="139289" grpId="4" animBg="1"/>
      <p:bldP spid="139289" grpId="5" animBg="1"/>
      <p:bldP spid="139289" grpId="6" animBg="1"/>
      <p:bldP spid="139289" grpId="7" animBg="1"/>
      <p:bldP spid="139289" grpId="8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Oval 3"/>
          <p:cNvSpPr>
            <a:spLocks noChangeArrowheads="1"/>
          </p:cNvSpPr>
          <p:nvPr/>
        </p:nvSpPr>
        <p:spPr bwMode="auto">
          <a:xfrm>
            <a:off x="2029558" y="2914651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12</a:t>
            </a:r>
          </a:p>
        </p:txBody>
      </p:sp>
      <p:sp>
        <p:nvSpPr>
          <p:cNvPr id="140292" name="Oval 4"/>
          <p:cNvSpPr>
            <a:spLocks noChangeArrowheads="1"/>
          </p:cNvSpPr>
          <p:nvPr/>
        </p:nvSpPr>
        <p:spPr bwMode="auto">
          <a:xfrm>
            <a:off x="3068516" y="2992315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8</a:t>
            </a:r>
          </a:p>
        </p:txBody>
      </p:sp>
      <p:sp>
        <p:nvSpPr>
          <p:cNvPr id="140293" name="Oval 5"/>
          <p:cNvSpPr>
            <a:spLocks noChangeArrowheads="1"/>
          </p:cNvSpPr>
          <p:nvPr/>
        </p:nvSpPr>
        <p:spPr bwMode="auto">
          <a:xfrm>
            <a:off x="4091354" y="2914651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5</a:t>
            </a:r>
          </a:p>
        </p:txBody>
      </p:sp>
      <p:sp>
        <p:nvSpPr>
          <p:cNvPr id="140294" name="Oval 6"/>
          <p:cNvSpPr>
            <a:spLocks noChangeArrowheads="1"/>
          </p:cNvSpPr>
          <p:nvPr/>
        </p:nvSpPr>
        <p:spPr bwMode="auto">
          <a:xfrm>
            <a:off x="5099539" y="2914651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2</a:t>
            </a:r>
          </a:p>
        </p:txBody>
      </p:sp>
      <p:sp>
        <p:nvSpPr>
          <p:cNvPr id="140295" name="Oval 7"/>
          <p:cNvSpPr>
            <a:spLocks noChangeArrowheads="1"/>
          </p:cNvSpPr>
          <p:nvPr/>
        </p:nvSpPr>
        <p:spPr bwMode="auto">
          <a:xfrm>
            <a:off x="6120912" y="2914651"/>
            <a:ext cx="731226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6</a:t>
            </a:r>
          </a:p>
        </p:txBody>
      </p:sp>
      <p:sp>
        <p:nvSpPr>
          <p:cNvPr id="140296" name="Oval 8"/>
          <p:cNvSpPr>
            <a:spLocks noChangeArrowheads="1"/>
          </p:cNvSpPr>
          <p:nvPr/>
        </p:nvSpPr>
        <p:spPr bwMode="auto">
          <a:xfrm>
            <a:off x="7145216" y="2914651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4</a:t>
            </a:r>
          </a:p>
        </p:txBody>
      </p:sp>
      <p:sp>
        <p:nvSpPr>
          <p:cNvPr id="140297" name="Oval 9"/>
          <p:cNvSpPr>
            <a:spLocks noChangeArrowheads="1"/>
          </p:cNvSpPr>
          <p:nvPr/>
        </p:nvSpPr>
        <p:spPr bwMode="auto">
          <a:xfrm>
            <a:off x="8185639" y="2914651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15</a:t>
            </a:r>
          </a:p>
        </p:txBody>
      </p:sp>
      <p:sp>
        <p:nvSpPr>
          <p:cNvPr id="140298" name="Oval 10"/>
          <p:cNvSpPr>
            <a:spLocks noChangeArrowheads="1"/>
          </p:cNvSpPr>
          <p:nvPr/>
        </p:nvSpPr>
        <p:spPr bwMode="auto">
          <a:xfrm>
            <a:off x="1022839" y="2914651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1</a:t>
            </a:r>
          </a:p>
        </p:txBody>
      </p:sp>
      <p:grpSp>
        <p:nvGrpSpPr>
          <p:cNvPr id="140299" name="Group 11"/>
          <p:cNvGrpSpPr>
            <a:grpSpLocks/>
          </p:cNvGrpSpPr>
          <p:nvPr/>
        </p:nvGrpSpPr>
        <p:grpSpPr bwMode="auto">
          <a:xfrm>
            <a:off x="1022839" y="3465636"/>
            <a:ext cx="7892562" cy="609600"/>
            <a:chOff x="644" y="1153"/>
            <a:chExt cx="4972" cy="416"/>
          </a:xfrm>
        </p:grpSpPr>
        <p:sp>
          <p:nvSpPr>
            <p:cNvPr id="140300" name="Oval 12"/>
            <p:cNvSpPr>
              <a:spLocks noChangeArrowheads="1"/>
            </p:cNvSpPr>
            <p:nvPr/>
          </p:nvSpPr>
          <p:spPr bwMode="auto">
            <a:xfrm>
              <a:off x="1288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1</a:t>
              </a:r>
            </a:p>
          </p:txBody>
        </p:sp>
        <p:sp>
          <p:nvSpPr>
            <p:cNvPr id="140301" name="Oval 13"/>
            <p:cNvSpPr>
              <a:spLocks noChangeArrowheads="1"/>
            </p:cNvSpPr>
            <p:nvPr/>
          </p:nvSpPr>
          <p:spPr bwMode="auto">
            <a:xfrm>
              <a:off x="1933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2</a:t>
              </a:r>
            </a:p>
          </p:txBody>
        </p:sp>
        <p:sp>
          <p:nvSpPr>
            <p:cNvPr id="140302" name="Oval 14"/>
            <p:cNvSpPr>
              <a:spLocks noChangeArrowheads="1"/>
            </p:cNvSpPr>
            <p:nvPr/>
          </p:nvSpPr>
          <p:spPr bwMode="auto">
            <a:xfrm>
              <a:off x="2577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3</a:t>
              </a:r>
            </a:p>
          </p:txBody>
        </p:sp>
        <p:sp>
          <p:nvSpPr>
            <p:cNvPr id="140303" name="Oval 15"/>
            <p:cNvSpPr>
              <a:spLocks noChangeArrowheads="1"/>
            </p:cNvSpPr>
            <p:nvPr/>
          </p:nvSpPr>
          <p:spPr bwMode="auto">
            <a:xfrm>
              <a:off x="3222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4</a:t>
              </a:r>
            </a:p>
          </p:txBody>
        </p:sp>
        <p:sp>
          <p:nvSpPr>
            <p:cNvPr id="140304" name="Oval 16"/>
            <p:cNvSpPr>
              <a:spLocks noChangeArrowheads="1"/>
            </p:cNvSpPr>
            <p:nvPr/>
          </p:nvSpPr>
          <p:spPr bwMode="auto">
            <a:xfrm>
              <a:off x="3866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5</a:t>
              </a:r>
            </a:p>
          </p:txBody>
        </p:sp>
        <p:sp>
          <p:nvSpPr>
            <p:cNvPr id="140305" name="Oval 17"/>
            <p:cNvSpPr>
              <a:spLocks noChangeArrowheads="1"/>
            </p:cNvSpPr>
            <p:nvPr/>
          </p:nvSpPr>
          <p:spPr bwMode="auto">
            <a:xfrm>
              <a:off x="4511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6</a:t>
              </a:r>
            </a:p>
          </p:txBody>
        </p:sp>
        <p:sp>
          <p:nvSpPr>
            <p:cNvPr id="140306" name="Oval 18"/>
            <p:cNvSpPr>
              <a:spLocks noChangeArrowheads="1"/>
            </p:cNvSpPr>
            <p:nvPr/>
          </p:nvSpPr>
          <p:spPr bwMode="auto">
            <a:xfrm>
              <a:off x="5156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7</a:t>
              </a:r>
            </a:p>
          </p:txBody>
        </p:sp>
        <p:sp>
          <p:nvSpPr>
            <p:cNvPr id="140307" name="Oval 19"/>
            <p:cNvSpPr>
              <a:spLocks noChangeArrowheads="1"/>
            </p:cNvSpPr>
            <p:nvPr/>
          </p:nvSpPr>
          <p:spPr bwMode="auto">
            <a:xfrm>
              <a:off x="644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0</a:t>
              </a:r>
            </a:p>
          </p:txBody>
        </p:sp>
      </p:grpSp>
      <p:sp>
        <p:nvSpPr>
          <p:cNvPr id="140310" name="Oval 22"/>
          <p:cNvSpPr>
            <a:spLocks noChangeArrowheads="1"/>
          </p:cNvSpPr>
          <p:nvPr/>
        </p:nvSpPr>
        <p:spPr bwMode="auto">
          <a:xfrm>
            <a:off x="2029558" y="2914651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2</a:t>
            </a:r>
          </a:p>
        </p:txBody>
      </p:sp>
      <p:sp>
        <p:nvSpPr>
          <p:cNvPr id="140311" name="AutoShape 23"/>
          <p:cNvSpPr>
            <a:spLocks noChangeArrowheads="1"/>
          </p:cNvSpPr>
          <p:nvPr/>
        </p:nvSpPr>
        <p:spPr bwMode="auto">
          <a:xfrm>
            <a:off x="1049216" y="3588728"/>
            <a:ext cx="665285" cy="749858"/>
          </a:xfrm>
          <a:prstGeom prst="upArrow">
            <a:avLst>
              <a:gd name="adj1" fmla="val 50000"/>
              <a:gd name="adj2" fmla="val 28304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9" b="1">
                <a:solidFill>
                  <a:srgbClr val="0000F0"/>
                </a:solidFill>
                <a:latin typeface="Times New Roman" pitchFamily="18" charset="0"/>
              </a:rPr>
              <a:t>0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2215" b="1">
                <a:solidFill>
                  <a:srgbClr val="0000F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140312" name="AutoShape 24"/>
          <p:cNvSpPr>
            <a:spLocks noChangeArrowheads="1"/>
          </p:cNvSpPr>
          <p:nvPr/>
        </p:nvSpPr>
        <p:spPr bwMode="auto">
          <a:xfrm>
            <a:off x="3109546" y="2099897"/>
            <a:ext cx="599343" cy="556497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68812">
            <a:spAutoFit/>
          </a:bodyPr>
          <a:lstStyle/>
          <a:p>
            <a:r>
              <a:rPr lang="en-US" sz="2585"/>
              <a:t>j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2D6A4346-785A-4DDD-9E42-BD58FB97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05200" y="6448425"/>
            <a:ext cx="2133600" cy="228600"/>
          </a:xfrm>
        </p:spPr>
        <p:txBody>
          <a:bodyPr/>
          <a:lstStyle/>
          <a:p>
            <a:fld id="{5BEDAAE2-C098-4C38-A027-1875731CEB7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19CC1B18-8EFA-4521-AF0C-D48AF71668A6}"/>
              </a:ext>
            </a:extLst>
          </p:cNvPr>
          <p:cNvSpPr txBox="1">
            <a:spLocks/>
          </p:cNvSpPr>
          <p:nvPr/>
        </p:nvSpPr>
        <p:spPr bwMode="black">
          <a:xfrm>
            <a:off x="1022839" y="259681"/>
            <a:ext cx="7862887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9pPr>
          </a:lstStyle>
          <a:p>
            <a:r>
              <a:rPr lang="en-US" kern="0"/>
              <a:t>4. Một số bài toán minh họa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C79CB-D67F-40F0-B3B6-3F26A2101917}"/>
              </a:ext>
            </a:extLst>
          </p:cNvPr>
          <p:cNvSpPr txBox="1">
            <a:spLocks/>
          </p:cNvSpPr>
          <p:nvPr/>
        </p:nvSpPr>
        <p:spPr>
          <a:xfrm>
            <a:off x="2584938" y="5714363"/>
            <a:ext cx="3892062" cy="78131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kern="0"/>
              <a:t> Interchange Sort</a:t>
            </a:r>
          </a:p>
        </p:txBody>
      </p:sp>
    </p:spTree>
    <p:extLst>
      <p:ext uri="{BB962C8B-B14F-4D97-AF65-F5344CB8AC3E}">
        <p14:creationId xmlns:p14="http://schemas.microsoft.com/office/powerpoint/2010/main" val="168507683"/>
      </p:ext>
    </p:ext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00641E-7 3.75723E-6 L 0.11625 -0.000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03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0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 tmFilter="0, 0; .2, .5; .8, .5; 1, 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1000" autoRev="1" fill="hold"/>
                                        <p:tgtEl>
                                          <p:spTgt spid="1402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 tmFilter="0, 0; .2, .5; .8, .5; 1, 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1000" autoRev="1" fill="hold"/>
                                        <p:tgtEl>
                                          <p:spTgt spid="1402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-0.0566 0.2111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0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1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2.59259E-6 L 0.11372 2.59259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4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6 0.21111 L -0.11319 -0.0002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0" y="-10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7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0769E-6 -4.44444E-6 L 0.10898 -4.44444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40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4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 tmFilter="0, 0; .2, .5; .8, .5; 1, 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1000" autoRev="1" fill="hold"/>
                                        <p:tgtEl>
                                          <p:spTgt spid="1402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 tmFilter="0, 0; .2, .5; .8, .5; 1, 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1000" autoRev="1" fill="hold"/>
                                        <p:tgtEl>
                                          <p:spTgt spid="1402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59259E-6 L -0.11007 0.2131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3" y="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50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19 -0.00023 L 0.11181 -0.00023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53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007 0.21319 L -0.225 -0.0002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47" y="-1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5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 tmFilter="0, 0; .2, .5; .8, .5; 1, 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1000" autoRev="1" fill="hold"/>
                                        <p:tgtEl>
                                          <p:spTgt spid="1402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 tmFilter="0, 0; .2, .5; .8, .5; 1, 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1000" autoRev="1" fill="hold"/>
                                        <p:tgtEl>
                                          <p:spTgt spid="1402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6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16337 0.20879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77" y="10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3000"/>
                            </p:stCondLst>
                            <p:childTnLst>
                              <p:par>
                                <p:cTn id="66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5 -0.00023 L 0.11163 -0.00023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5000"/>
                            </p:stCondLst>
                            <p:childTnLst>
                              <p:par>
                                <p:cTn id="69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337 0.20879 L -0.33524 -0.0002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94" y="-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62 -0.00231 L 0.33771 -0.0023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40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000" tmFilter="0, 0; .2, .5; .8, .5; 1, 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1000" autoRev="1" fill="hold"/>
                                        <p:tgtEl>
                                          <p:spTgt spid="1402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000" tmFilter="0, 0; .2, .5; .8, .5; 1, 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1000" autoRev="1" fill="hold"/>
                                        <p:tgtEl>
                                          <p:spTgt spid="1402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771 -0.00231 L 0.44676 -0.00231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40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2000" tmFilter="0, 0; .2, .5; .8, .5; 1, 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1000" autoRev="1" fill="hold"/>
                                        <p:tgtEl>
                                          <p:spTgt spid="1402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000" tmFilter="0, 0; .2, .5; .8, .5; 1, 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1000" autoRev="1" fill="hold"/>
                                        <p:tgtEl>
                                          <p:spTgt spid="1402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676 -0.00231 L 0.57021 -0.00231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40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0" tmFilter="0, 0; .2, .5; .8, .5; 1, 0"/>
                                        <p:tgtEl>
                                          <p:spTgt spid="1402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1000" autoRev="1" fill="hold"/>
                                        <p:tgtEl>
                                          <p:spTgt spid="1402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2000" tmFilter="0, 0; .2, .5; .8, .5; 1, 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1000" autoRev="1" fill="hold"/>
                                        <p:tgtEl>
                                          <p:spTgt spid="1402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4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8" presetClass="exit" presetSubtype="16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1" dur="10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5" dur="1000"/>
                                        <p:tgtEl>
                                          <p:spTgt spid="14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animBg="1"/>
      <p:bldP spid="140291" grpId="1" animBg="1"/>
      <p:bldP spid="140292" grpId="0" animBg="1"/>
      <p:bldP spid="140292" grpId="1" animBg="1"/>
      <p:bldP spid="140292" grpId="2" animBg="1"/>
      <p:bldP spid="140292" grpId="3" animBg="1"/>
      <p:bldP spid="140292" grpId="4" animBg="1"/>
      <p:bldP spid="140293" grpId="0" animBg="1"/>
      <p:bldP spid="140293" grpId="1" animBg="1"/>
      <p:bldP spid="140293" grpId="2" animBg="1"/>
      <p:bldP spid="140293" grpId="3" animBg="1"/>
      <p:bldP spid="140293" grpId="4" animBg="1"/>
      <p:bldP spid="140294" grpId="0" animBg="1"/>
      <p:bldP spid="140294" grpId="1" animBg="1"/>
      <p:bldP spid="140294" grpId="2" animBg="1"/>
      <p:bldP spid="140294" grpId="3" animBg="1"/>
      <p:bldP spid="140294" grpId="4" animBg="1"/>
      <p:bldP spid="140295" grpId="0" animBg="1"/>
      <p:bldP spid="140296" grpId="0" animBg="1"/>
      <p:bldP spid="140297" grpId="0" animBg="1"/>
      <p:bldP spid="140310" grpId="0" animBg="1"/>
      <p:bldP spid="140311" grpId="0" animBg="1"/>
      <p:bldP spid="140311" grpId="1" animBg="1"/>
      <p:bldP spid="140311" grpId="2" animBg="1"/>
      <p:bldP spid="140312" grpId="0" animBg="1"/>
      <p:bldP spid="140312" grpId="1" animBg="1"/>
      <p:bldP spid="140312" grpId="2" animBg="1"/>
      <p:bldP spid="140312" grpId="3" animBg="1"/>
      <p:bldP spid="140312" grpId="4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Oval 3"/>
          <p:cNvSpPr>
            <a:spLocks noChangeArrowheads="1"/>
          </p:cNvSpPr>
          <p:nvPr/>
        </p:nvSpPr>
        <p:spPr bwMode="auto">
          <a:xfrm>
            <a:off x="2029558" y="2914651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2</a:t>
            </a:r>
          </a:p>
        </p:txBody>
      </p:sp>
      <p:sp>
        <p:nvSpPr>
          <p:cNvPr id="141316" name="Oval 4"/>
          <p:cNvSpPr>
            <a:spLocks noChangeArrowheads="1"/>
          </p:cNvSpPr>
          <p:nvPr/>
        </p:nvSpPr>
        <p:spPr bwMode="auto">
          <a:xfrm>
            <a:off x="3068516" y="2914651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12</a:t>
            </a:r>
          </a:p>
        </p:txBody>
      </p:sp>
      <p:sp>
        <p:nvSpPr>
          <p:cNvPr id="141317" name="Oval 5"/>
          <p:cNvSpPr>
            <a:spLocks noChangeArrowheads="1"/>
          </p:cNvSpPr>
          <p:nvPr/>
        </p:nvSpPr>
        <p:spPr bwMode="auto">
          <a:xfrm>
            <a:off x="4091354" y="2914651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8</a:t>
            </a:r>
          </a:p>
        </p:txBody>
      </p:sp>
      <p:sp>
        <p:nvSpPr>
          <p:cNvPr id="141318" name="Oval 6"/>
          <p:cNvSpPr>
            <a:spLocks noChangeArrowheads="1"/>
          </p:cNvSpPr>
          <p:nvPr/>
        </p:nvSpPr>
        <p:spPr bwMode="auto">
          <a:xfrm>
            <a:off x="5099539" y="2914651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5</a:t>
            </a:r>
          </a:p>
        </p:txBody>
      </p:sp>
      <p:sp>
        <p:nvSpPr>
          <p:cNvPr id="141319" name="Oval 7"/>
          <p:cNvSpPr>
            <a:spLocks noChangeArrowheads="1"/>
          </p:cNvSpPr>
          <p:nvPr/>
        </p:nvSpPr>
        <p:spPr bwMode="auto">
          <a:xfrm>
            <a:off x="6120912" y="2914651"/>
            <a:ext cx="731226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6</a:t>
            </a:r>
          </a:p>
        </p:txBody>
      </p:sp>
      <p:sp>
        <p:nvSpPr>
          <p:cNvPr id="141320" name="Oval 8"/>
          <p:cNvSpPr>
            <a:spLocks noChangeArrowheads="1"/>
          </p:cNvSpPr>
          <p:nvPr/>
        </p:nvSpPr>
        <p:spPr bwMode="auto">
          <a:xfrm>
            <a:off x="7145216" y="2914651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4</a:t>
            </a:r>
          </a:p>
        </p:txBody>
      </p:sp>
      <p:sp>
        <p:nvSpPr>
          <p:cNvPr id="141321" name="Oval 9"/>
          <p:cNvSpPr>
            <a:spLocks noChangeArrowheads="1"/>
          </p:cNvSpPr>
          <p:nvPr/>
        </p:nvSpPr>
        <p:spPr bwMode="auto">
          <a:xfrm>
            <a:off x="8185639" y="2914651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15</a:t>
            </a:r>
          </a:p>
        </p:txBody>
      </p:sp>
      <p:sp>
        <p:nvSpPr>
          <p:cNvPr id="141322" name="Oval 10"/>
          <p:cNvSpPr>
            <a:spLocks noChangeArrowheads="1"/>
          </p:cNvSpPr>
          <p:nvPr/>
        </p:nvSpPr>
        <p:spPr bwMode="auto">
          <a:xfrm>
            <a:off x="1022839" y="2914651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1</a:t>
            </a:r>
          </a:p>
        </p:txBody>
      </p:sp>
      <p:grpSp>
        <p:nvGrpSpPr>
          <p:cNvPr id="141323" name="Group 11"/>
          <p:cNvGrpSpPr>
            <a:grpSpLocks/>
          </p:cNvGrpSpPr>
          <p:nvPr/>
        </p:nvGrpSpPr>
        <p:grpSpPr bwMode="auto">
          <a:xfrm>
            <a:off x="1022839" y="3465636"/>
            <a:ext cx="7892562" cy="609600"/>
            <a:chOff x="644" y="1153"/>
            <a:chExt cx="4972" cy="416"/>
          </a:xfrm>
        </p:grpSpPr>
        <p:sp>
          <p:nvSpPr>
            <p:cNvPr id="141324" name="Oval 12"/>
            <p:cNvSpPr>
              <a:spLocks noChangeArrowheads="1"/>
            </p:cNvSpPr>
            <p:nvPr/>
          </p:nvSpPr>
          <p:spPr bwMode="auto">
            <a:xfrm>
              <a:off x="1288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1</a:t>
              </a:r>
            </a:p>
          </p:txBody>
        </p:sp>
        <p:sp>
          <p:nvSpPr>
            <p:cNvPr id="141325" name="Oval 13"/>
            <p:cNvSpPr>
              <a:spLocks noChangeArrowheads="1"/>
            </p:cNvSpPr>
            <p:nvPr/>
          </p:nvSpPr>
          <p:spPr bwMode="auto">
            <a:xfrm>
              <a:off x="1933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2</a:t>
              </a:r>
            </a:p>
          </p:txBody>
        </p:sp>
        <p:sp>
          <p:nvSpPr>
            <p:cNvPr id="141326" name="Oval 14"/>
            <p:cNvSpPr>
              <a:spLocks noChangeArrowheads="1"/>
            </p:cNvSpPr>
            <p:nvPr/>
          </p:nvSpPr>
          <p:spPr bwMode="auto">
            <a:xfrm>
              <a:off x="2577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3</a:t>
              </a:r>
            </a:p>
          </p:txBody>
        </p:sp>
        <p:sp>
          <p:nvSpPr>
            <p:cNvPr id="141327" name="Oval 15"/>
            <p:cNvSpPr>
              <a:spLocks noChangeArrowheads="1"/>
            </p:cNvSpPr>
            <p:nvPr/>
          </p:nvSpPr>
          <p:spPr bwMode="auto">
            <a:xfrm>
              <a:off x="3222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4</a:t>
              </a:r>
            </a:p>
          </p:txBody>
        </p:sp>
        <p:sp>
          <p:nvSpPr>
            <p:cNvPr id="141328" name="Oval 16"/>
            <p:cNvSpPr>
              <a:spLocks noChangeArrowheads="1"/>
            </p:cNvSpPr>
            <p:nvPr/>
          </p:nvSpPr>
          <p:spPr bwMode="auto">
            <a:xfrm>
              <a:off x="3866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5</a:t>
              </a:r>
            </a:p>
          </p:txBody>
        </p:sp>
        <p:sp>
          <p:nvSpPr>
            <p:cNvPr id="141329" name="Oval 17"/>
            <p:cNvSpPr>
              <a:spLocks noChangeArrowheads="1"/>
            </p:cNvSpPr>
            <p:nvPr/>
          </p:nvSpPr>
          <p:spPr bwMode="auto">
            <a:xfrm>
              <a:off x="4511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6</a:t>
              </a:r>
            </a:p>
          </p:txBody>
        </p:sp>
        <p:sp>
          <p:nvSpPr>
            <p:cNvPr id="141330" name="Oval 18"/>
            <p:cNvSpPr>
              <a:spLocks noChangeArrowheads="1"/>
            </p:cNvSpPr>
            <p:nvPr/>
          </p:nvSpPr>
          <p:spPr bwMode="auto">
            <a:xfrm>
              <a:off x="5156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7</a:t>
              </a:r>
            </a:p>
          </p:txBody>
        </p:sp>
        <p:sp>
          <p:nvSpPr>
            <p:cNvPr id="141331" name="Oval 19"/>
            <p:cNvSpPr>
              <a:spLocks noChangeArrowheads="1"/>
            </p:cNvSpPr>
            <p:nvPr/>
          </p:nvSpPr>
          <p:spPr bwMode="auto">
            <a:xfrm>
              <a:off x="644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0</a:t>
              </a:r>
            </a:p>
          </p:txBody>
        </p:sp>
      </p:grpSp>
      <p:sp>
        <p:nvSpPr>
          <p:cNvPr id="141334" name="Oval 22"/>
          <p:cNvSpPr>
            <a:spLocks noChangeArrowheads="1"/>
          </p:cNvSpPr>
          <p:nvPr/>
        </p:nvSpPr>
        <p:spPr bwMode="auto">
          <a:xfrm>
            <a:off x="3077308" y="2913185"/>
            <a:ext cx="731227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4</a:t>
            </a:r>
          </a:p>
        </p:txBody>
      </p:sp>
      <p:sp>
        <p:nvSpPr>
          <p:cNvPr id="141335" name="AutoShape 23"/>
          <p:cNvSpPr>
            <a:spLocks noChangeArrowheads="1"/>
          </p:cNvSpPr>
          <p:nvPr/>
        </p:nvSpPr>
        <p:spPr bwMode="auto">
          <a:xfrm>
            <a:off x="2045677" y="3562351"/>
            <a:ext cx="665285" cy="749858"/>
          </a:xfrm>
          <a:prstGeom prst="upArrow">
            <a:avLst>
              <a:gd name="adj1" fmla="val 50000"/>
              <a:gd name="adj2" fmla="val 28304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9">
                <a:latin typeface="Times New Roman" pitchFamily="18" charset="0"/>
              </a:rPr>
              <a:t>0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2215">
                <a:latin typeface="Times New Roman" pitchFamily="18" charset="0"/>
              </a:rPr>
              <a:t>i</a:t>
            </a:r>
          </a:p>
        </p:txBody>
      </p:sp>
      <p:sp>
        <p:nvSpPr>
          <p:cNvPr id="141336" name="AutoShape 24"/>
          <p:cNvSpPr>
            <a:spLocks noChangeArrowheads="1"/>
          </p:cNvSpPr>
          <p:nvPr/>
        </p:nvSpPr>
        <p:spPr bwMode="auto">
          <a:xfrm>
            <a:off x="4173415" y="2202474"/>
            <a:ext cx="599343" cy="556497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68812">
            <a:spAutoFit/>
          </a:bodyPr>
          <a:lstStyle/>
          <a:p>
            <a:r>
              <a:rPr lang="en-US" sz="2585"/>
              <a:t>j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5E6DAA5D-FEC0-4078-A569-093B9941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05200" y="6448425"/>
            <a:ext cx="2133600" cy="228600"/>
          </a:xfrm>
        </p:spPr>
        <p:txBody>
          <a:bodyPr/>
          <a:lstStyle/>
          <a:p>
            <a:fld id="{5BEDAAE2-C098-4C38-A027-1875731CEB7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9E452B7-26C1-4D26-8FCE-1602C4523C7A}"/>
              </a:ext>
            </a:extLst>
          </p:cNvPr>
          <p:cNvSpPr txBox="1">
            <a:spLocks/>
          </p:cNvSpPr>
          <p:nvPr/>
        </p:nvSpPr>
        <p:spPr bwMode="black">
          <a:xfrm>
            <a:off x="889672" y="258215"/>
            <a:ext cx="7862887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9pPr>
          </a:lstStyle>
          <a:p>
            <a:r>
              <a:rPr lang="en-US" kern="0"/>
              <a:t>4. Một số bài toán minh họa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5322A-6DC4-41D5-A1A7-BAA27E0E7E93}"/>
              </a:ext>
            </a:extLst>
          </p:cNvPr>
          <p:cNvSpPr txBox="1">
            <a:spLocks/>
          </p:cNvSpPr>
          <p:nvPr/>
        </p:nvSpPr>
        <p:spPr>
          <a:xfrm>
            <a:off x="2584938" y="5714363"/>
            <a:ext cx="3892062" cy="78131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kern="0"/>
              <a:t> Interchange Sort</a:t>
            </a:r>
          </a:p>
        </p:txBody>
      </p:sp>
    </p:spTree>
    <p:extLst>
      <p:ext uri="{BB962C8B-B14F-4D97-AF65-F5344CB8AC3E}">
        <p14:creationId xmlns:p14="http://schemas.microsoft.com/office/powerpoint/2010/main" val="1810500903"/>
      </p:ext>
    </p:ext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00641E-7 3.75723E-6 L 0.11625 -0.00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 tmFilter="0, 0; .2, .5; .8, .5; 1, 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1000" autoRev="1" fill="hold"/>
                                        <p:tgtEl>
                                          <p:spTgt spid="1413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 tmFilter="0, 0; .2, .5; .8, .5; 1, 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1000" autoRev="1" fill="hold"/>
                                        <p:tgtEl>
                                          <p:spTgt spid="1413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59259E-6 L -0.05348 0.2131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4" y="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3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2.59259E-6 L 0.11181 2.59259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6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348 0.21319 L -0.11181 0.0020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-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3363E-6 -2.83237E-6 L 0.11257 -0.0023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0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3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 tmFilter="0, 0; .2, .5; .8, .5; 1, 0"/>
                                        <p:tgtEl>
                                          <p:spTgt spid="1413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1000" autoRev="1" fill="hold"/>
                                        <p:tgtEl>
                                          <p:spTgt spid="1413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 tmFilter="0, 0; .2, .5; .8, .5; 1, 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1000" autoRev="1" fill="hold"/>
                                        <p:tgtEl>
                                          <p:spTgt spid="1413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11163 0.21551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90" y="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42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8 0.00209 L 0.1132 0.00209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45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63 0.21551 L -0.22483 0.0020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60" y="-1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257 -0.00231 L 0.22162 -0.0023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000" tmFilter="0, 0; .2, .5; .8, .5; 1, 0"/>
                                        <p:tgtEl>
                                          <p:spTgt spid="1413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1000" autoRev="1" fill="hold"/>
                                        <p:tgtEl>
                                          <p:spTgt spid="1413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 tmFilter="0, 0; .2, .5; .8, .5; 1, 0"/>
                                        <p:tgtEl>
                                          <p:spTgt spid="1413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1000" autoRev="1" fill="hold"/>
                                        <p:tgtEl>
                                          <p:spTgt spid="1413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62 -0.00231 L 0.33771 -0.00231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000" tmFilter="0, 0; .2, .5; .8, .5; 1, 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1000" autoRev="1" fill="hold"/>
                                        <p:tgtEl>
                                          <p:spTgt spid="1413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000" tmFilter="0, 0; .2, .5; .8, .5; 1, 0"/>
                                        <p:tgtEl>
                                          <p:spTgt spid="1413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1000" autoRev="1" fill="hold"/>
                                        <p:tgtEl>
                                          <p:spTgt spid="1413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-0.22013 0.21319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07" y="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73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205 0.00208 L 0.22621 0.00208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6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013 0.21319 L -0.44704 -0.00023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54" y="-1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771 -0.00231 L 0.44676 -0.00231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000" tmFilter="0, 0; .2, .5; .8, .5; 1, 0"/>
                                        <p:tgtEl>
                                          <p:spTgt spid="1413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1000" autoRev="1" fill="hold"/>
                                        <p:tgtEl>
                                          <p:spTgt spid="1413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2000" tmFilter="0, 0; .2, .5; .8, .5; 1, 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1000" autoRev="1" fill="hold"/>
                                        <p:tgtEl>
                                          <p:spTgt spid="1413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0" presetID="8" presetClass="exit" presetSubtype="16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1" dur="10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5" dur="1000"/>
                                        <p:tgtEl>
                                          <p:spTgt spid="14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 animBg="1"/>
      <p:bldP spid="141316" grpId="1" animBg="1"/>
      <p:bldP spid="141317" grpId="0" animBg="1"/>
      <p:bldP spid="141317" grpId="1" animBg="1"/>
      <p:bldP spid="141317" grpId="2" animBg="1"/>
      <p:bldP spid="141317" grpId="3" animBg="1"/>
      <p:bldP spid="141317" grpId="4" animBg="1"/>
      <p:bldP spid="141318" grpId="0" animBg="1"/>
      <p:bldP spid="141318" grpId="1" animBg="1"/>
      <p:bldP spid="141318" grpId="2" animBg="1"/>
      <p:bldP spid="141318" grpId="3" animBg="1"/>
      <p:bldP spid="141318" grpId="4" animBg="1"/>
      <p:bldP spid="141318" grpId="5" animBg="1"/>
      <p:bldP spid="141319" grpId="0" animBg="1"/>
      <p:bldP spid="141320" grpId="0" animBg="1"/>
      <p:bldP spid="141320" grpId="1" animBg="1"/>
      <p:bldP spid="141320" grpId="2" animBg="1"/>
      <p:bldP spid="141320" grpId="3" animBg="1"/>
      <p:bldP spid="141320" grpId="4" animBg="1"/>
      <p:bldP spid="141321" grpId="0" animBg="1"/>
      <p:bldP spid="141334" grpId="0" animBg="1"/>
      <p:bldP spid="141335" grpId="0" animBg="1"/>
      <p:bldP spid="141336" grpId="0" animBg="1"/>
      <p:bldP spid="141336" grpId="1" animBg="1"/>
      <p:bldP spid="141336" grpId="2" animBg="1"/>
      <p:bldP spid="141336" grpId="3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Oval 3"/>
          <p:cNvSpPr>
            <a:spLocks noChangeArrowheads="1"/>
          </p:cNvSpPr>
          <p:nvPr/>
        </p:nvSpPr>
        <p:spPr bwMode="auto">
          <a:xfrm>
            <a:off x="2029558" y="2914651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2</a:t>
            </a:r>
          </a:p>
        </p:txBody>
      </p:sp>
      <p:sp>
        <p:nvSpPr>
          <p:cNvPr id="142340" name="Oval 4"/>
          <p:cNvSpPr>
            <a:spLocks noChangeArrowheads="1"/>
          </p:cNvSpPr>
          <p:nvPr/>
        </p:nvSpPr>
        <p:spPr bwMode="auto">
          <a:xfrm>
            <a:off x="3068516" y="2914651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4</a:t>
            </a:r>
          </a:p>
        </p:txBody>
      </p:sp>
      <p:sp>
        <p:nvSpPr>
          <p:cNvPr id="142341" name="Oval 5"/>
          <p:cNvSpPr>
            <a:spLocks noChangeArrowheads="1"/>
          </p:cNvSpPr>
          <p:nvPr/>
        </p:nvSpPr>
        <p:spPr bwMode="auto">
          <a:xfrm>
            <a:off x="4091354" y="2914651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12</a:t>
            </a:r>
          </a:p>
        </p:txBody>
      </p:sp>
      <p:sp>
        <p:nvSpPr>
          <p:cNvPr id="142342" name="Oval 6"/>
          <p:cNvSpPr>
            <a:spLocks noChangeArrowheads="1"/>
          </p:cNvSpPr>
          <p:nvPr/>
        </p:nvSpPr>
        <p:spPr bwMode="auto">
          <a:xfrm>
            <a:off x="5099539" y="2914651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8</a:t>
            </a:r>
          </a:p>
        </p:txBody>
      </p:sp>
      <p:sp>
        <p:nvSpPr>
          <p:cNvPr id="142343" name="Oval 7"/>
          <p:cNvSpPr>
            <a:spLocks noChangeArrowheads="1"/>
          </p:cNvSpPr>
          <p:nvPr/>
        </p:nvSpPr>
        <p:spPr bwMode="auto">
          <a:xfrm>
            <a:off x="6120912" y="2914651"/>
            <a:ext cx="731226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6</a:t>
            </a:r>
          </a:p>
        </p:txBody>
      </p:sp>
      <p:sp>
        <p:nvSpPr>
          <p:cNvPr id="142344" name="Oval 8"/>
          <p:cNvSpPr>
            <a:spLocks noChangeArrowheads="1"/>
          </p:cNvSpPr>
          <p:nvPr/>
        </p:nvSpPr>
        <p:spPr bwMode="auto">
          <a:xfrm>
            <a:off x="7145216" y="2914651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5</a:t>
            </a:r>
          </a:p>
        </p:txBody>
      </p:sp>
      <p:sp>
        <p:nvSpPr>
          <p:cNvPr id="142345" name="Oval 9"/>
          <p:cNvSpPr>
            <a:spLocks noChangeArrowheads="1"/>
          </p:cNvSpPr>
          <p:nvPr/>
        </p:nvSpPr>
        <p:spPr bwMode="auto">
          <a:xfrm>
            <a:off x="8185639" y="2914651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15</a:t>
            </a:r>
          </a:p>
        </p:txBody>
      </p:sp>
      <p:sp>
        <p:nvSpPr>
          <p:cNvPr id="142346" name="Oval 10"/>
          <p:cNvSpPr>
            <a:spLocks noChangeArrowheads="1"/>
          </p:cNvSpPr>
          <p:nvPr/>
        </p:nvSpPr>
        <p:spPr bwMode="auto">
          <a:xfrm>
            <a:off x="1022839" y="2914651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1</a:t>
            </a:r>
          </a:p>
        </p:txBody>
      </p:sp>
      <p:grpSp>
        <p:nvGrpSpPr>
          <p:cNvPr id="142347" name="Group 11"/>
          <p:cNvGrpSpPr>
            <a:grpSpLocks/>
          </p:cNvGrpSpPr>
          <p:nvPr/>
        </p:nvGrpSpPr>
        <p:grpSpPr bwMode="auto">
          <a:xfrm>
            <a:off x="1022839" y="3399694"/>
            <a:ext cx="7892562" cy="609601"/>
            <a:chOff x="644" y="1153"/>
            <a:chExt cx="4972" cy="416"/>
          </a:xfrm>
        </p:grpSpPr>
        <p:sp>
          <p:nvSpPr>
            <p:cNvPr id="142348" name="Oval 12"/>
            <p:cNvSpPr>
              <a:spLocks noChangeArrowheads="1"/>
            </p:cNvSpPr>
            <p:nvPr/>
          </p:nvSpPr>
          <p:spPr bwMode="auto">
            <a:xfrm>
              <a:off x="1288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1</a:t>
              </a:r>
            </a:p>
          </p:txBody>
        </p:sp>
        <p:sp>
          <p:nvSpPr>
            <p:cNvPr id="142349" name="Oval 13"/>
            <p:cNvSpPr>
              <a:spLocks noChangeArrowheads="1"/>
            </p:cNvSpPr>
            <p:nvPr/>
          </p:nvSpPr>
          <p:spPr bwMode="auto">
            <a:xfrm>
              <a:off x="1933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2</a:t>
              </a:r>
            </a:p>
          </p:txBody>
        </p:sp>
        <p:sp>
          <p:nvSpPr>
            <p:cNvPr id="142350" name="Oval 14"/>
            <p:cNvSpPr>
              <a:spLocks noChangeArrowheads="1"/>
            </p:cNvSpPr>
            <p:nvPr/>
          </p:nvSpPr>
          <p:spPr bwMode="auto">
            <a:xfrm>
              <a:off x="2577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3</a:t>
              </a:r>
            </a:p>
          </p:txBody>
        </p:sp>
        <p:sp>
          <p:nvSpPr>
            <p:cNvPr id="142351" name="Oval 15"/>
            <p:cNvSpPr>
              <a:spLocks noChangeArrowheads="1"/>
            </p:cNvSpPr>
            <p:nvPr/>
          </p:nvSpPr>
          <p:spPr bwMode="auto">
            <a:xfrm>
              <a:off x="3222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4</a:t>
              </a:r>
            </a:p>
          </p:txBody>
        </p:sp>
        <p:sp>
          <p:nvSpPr>
            <p:cNvPr id="142352" name="Oval 16"/>
            <p:cNvSpPr>
              <a:spLocks noChangeArrowheads="1"/>
            </p:cNvSpPr>
            <p:nvPr/>
          </p:nvSpPr>
          <p:spPr bwMode="auto">
            <a:xfrm>
              <a:off x="3866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5</a:t>
              </a:r>
            </a:p>
          </p:txBody>
        </p:sp>
        <p:sp>
          <p:nvSpPr>
            <p:cNvPr id="142353" name="Oval 17"/>
            <p:cNvSpPr>
              <a:spLocks noChangeArrowheads="1"/>
            </p:cNvSpPr>
            <p:nvPr/>
          </p:nvSpPr>
          <p:spPr bwMode="auto">
            <a:xfrm>
              <a:off x="4511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6</a:t>
              </a:r>
            </a:p>
          </p:txBody>
        </p:sp>
        <p:sp>
          <p:nvSpPr>
            <p:cNvPr id="142354" name="Oval 18"/>
            <p:cNvSpPr>
              <a:spLocks noChangeArrowheads="1"/>
            </p:cNvSpPr>
            <p:nvPr/>
          </p:nvSpPr>
          <p:spPr bwMode="auto">
            <a:xfrm>
              <a:off x="5156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7</a:t>
              </a:r>
            </a:p>
          </p:txBody>
        </p:sp>
        <p:sp>
          <p:nvSpPr>
            <p:cNvPr id="142355" name="Oval 19"/>
            <p:cNvSpPr>
              <a:spLocks noChangeArrowheads="1"/>
            </p:cNvSpPr>
            <p:nvPr/>
          </p:nvSpPr>
          <p:spPr bwMode="auto">
            <a:xfrm>
              <a:off x="644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0</a:t>
              </a:r>
            </a:p>
          </p:txBody>
        </p:sp>
      </p:grpSp>
      <p:sp>
        <p:nvSpPr>
          <p:cNvPr id="142358" name="Oval 22"/>
          <p:cNvSpPr>
            <a:spLocks noChangeArrowheads="1"/>
          </p:cNvSpPr>
          <p:nvPr/>
        </p:nvSpPr>
        <p:spPr bwMode="auto">
          <a:xfrm>
            <a:off x="4089889" y="2913185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5</a:t>
            </a:r>
          </a:p>
        </p:txBody>
      </p:sp>
      <p:sp>
        <p:nvSpPr>
          <p:cNvPr id="142359" name="AutoShape 23"/>
          <p:cNvSpPr>
            <a:spLocks noChangeArrowheads="1"/>
          </p:cNvSpPr>
          <p:nvPr/>
        </p:nvSpPr>
        <p:spPr bwMode="auto">
          <a:xfrm>
            <a:off x="3109546" y="3527182"/>
            <a:ext cx="665285" cy="749858"/>
          </a:xfrm>
          <a:prstGeom prst="upArrow">
            <a:avLst>
              <a:gd name="adj1" fmla="val 50000"/>
              <a:gd name="adj2" fmla="val 28304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9">
                <a:latin typeface="Times New Roman" pitchFamily="18" charset="0"/>
              </a:rPr>
              <a:t>0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2215">
                <a:latin typeface="Times New Roman" pitchFamily="18" charset="0"/>
              </a:rPr>
              <a:t>i</a:t>
            </a:r>
          </a:p>
        </p:txBody>
      </p:sp>
      <p:sp>
        <p:nvSpPr>
          <p:cNvPr id="142360" name="AutoShape 24"/>
          <p:cNvSpPr>
            <a:spLocks noChangeArrowheads="1"/>
          </p:cNvSpPr>
          <p:nvPr/>
        </p:nvSpPr>
        <p:spPr bwMode="auto">
          <a:xfrm>
            <a:off x="5103935" y="2202474"/>
            <a:ext cx="599342" cy="556497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68812">
            <a:spAutoFit/>
          </a:bodyPr>
          <a:lstStyle/>
          <a:p>
            <a:r>
              <a:rPr lang="en-US" sz="2585"/>
              <a:t>j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B123457B-3B46-4702-A3A6-8F1AA4D03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05200" y="6448425"/>
            <a:ext cx="2133600" cy="228600"/>
          </a:xfrm>
        </p:spPr>
        <p:txBody>
          <a:bodyPr/>
          <a:lstStyle/>
          <a:p>
            <a:fld id="{5BEDAAE2-C098-4C38-A027-1875731CEB7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A715BF65-D360-4CCE-B97C-F1D8FEB30BEE}"/>
              </a:ext>
            </a:extLst>
          </p:cNvPr>
          <p:cNvSpPr txBox="1">
            <a:spLocks/>
          </p:cNvSpPr>
          <p:nvPr/>
        </p:nvSpPr>
        <p:spPr bwMode="black">
          <a:xfrm>
            <a:off x="888207" y="265164"/>
            <a:ext cx="7862887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9pPr>
          </a:lstStyle>
          <a:p>
            <a:r>
              <a:rPr lang="en-US" kern="0"/>
              <a:t>4. Một số bài toán minh họa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EC5A5-A9A0-470B-81AC-8BFCC55DD2D9}"/>
              </a:ext>
            </a:extLst>
          </p:cNvPr>
          <p:cNvSpPr txBox="1">
            <a:spLocks/>
          </p:cNvSpPr>
          <p:nvPr/>
        </p:nvSpPr>
        <p:spPr>
          <a:xfrm>
            <a:off x="2584938" y="5714363"/>
            <a:ext cx="3892062" cy="78131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kern="0"/>
              <a:t> Interchange Sort</a:t>
            </a:r>
          </a:p>
        </p:txBody>
      </p:sp>
    </p:spTree>
    <p:extLst>
      <p:ext uri="{BB962C8B-B14F-4D97-AF65-F5344CB8AC3E}">
        <p14:creationId xmlns:p14="http://schemas.microsoft.com/office/powerpoint/2010/main" val="42080846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00641E-7 3.75723E-6 L 0.11625 -0.000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23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42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 tmFilter="0, 0; .2, .5; .8, .5; 1, 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1000" autoRev="1" fill="hold"/>
                                        <p:tgtEl>
                                          <p:spTgt spid="1423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 tmFilter="0, 0; .2, .5; .8, .5; 1, 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1000" autoRev="1" fill="hold"/>
                                        <p:tgtEl>
                                          <p:spTgt spid="1423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05833 0.2111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2.59259E-6 L 0.11024 2.59259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29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33 0.21112 L -0.11163 0.0020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4" y="-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3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3363E-6 -2.83237E-6 L 0.11257 -0.0023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42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0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3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 tmFilter="0, 0; .2, .5; .8, .5; 1, 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1000" autoRev="1" fill="hold"/>
                                        <p:tgtEl>
                                          <p:spTgt spid="1423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 tmFilter="0, 0; .2, .5; .8, .5; 1, 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1000" autoRev="1" fill="hold"/>
                                        <p:tgtEl>
                                          <p:spTgt spid="1423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59259E-6 L -0.11337 0.2111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77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45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63 0.00208 L 0.11354 0.0020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48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37 0.21111 L -0.2231 2.59259E-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86" y="-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5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257 -0.00231 L 0.22162 -0.0023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42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3000"/>
                            </p:stCondLst>
                            <p:childTnLst>
                              <p:par>
                                <p:cTn id="5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 tmFilter="0, 0; .2, .5; .8, .5; 1, 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1000" autoRev="1" fill="hold"/>
                                        <p:tgtEl>
                                          <p:spTgt spid="1423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000" tmFilter="0, 0; .2, .5; .8, .5; 1, 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1000" autoRev="1" fill="hold"/>
                                        <p:tgtEl>
                                          <p:spTgt spid="1423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500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-0.16666 0.2131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3" y="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7000"/>
                            </p:stCondLst>
                            <p:childTnLst>
                              <p:par>
                                <p:cTn id="64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344 0.00208 L 0.11164 -0.00023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9000"/>
                            </p:stCondLst>
                            <p:childTnLst>
                              <p:par>
                                <p:cTn id="67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0.21319 L -0.33507 -0.0002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20" y="-1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31000"/>
                            </p:stCondLst>
                            <p:childTnLst>
                              <p:par>
                                <p:cTn id="7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62 -0.00231 L 0.33771 -0.00231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42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33000"/>
                            </p:stCondLst>
                            <p:childTnLst>
                              <p:par>
                                <p:cTn id="7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000" tmFilter="0, 0; .2, .5; .8, .5; 1, 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1000" autoRev="1" fill="hold"/>
                                        <p:tgtEl>
                                          <p:spTgt spid="1423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000" tmFilter="0, 0; .2, .5; .8, .5; 1, 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1000" autoRev="1" fill="hold"/>
                                        <p:tgtEl>
                                          <p:spTgt spid="1423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35000"/>
                            </p:stCondLst>
                            <p:childTnLst>
                              <p:par>
                                <p:cTn id="80" presetID="8" presetClass="exit" presetSubtype="16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1" dur="10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1000"/>
                                        <p:tgtEl>
                                          <p:spTgt spid="142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1" grpId="0" animBg="1"/>
      <p:bldP spid="142341" grpId="1" animBg="1"/>
      <p:bldP spid="142342" grpId="0" animBg="1"/>
      <p:bldP spid="142342" grpId="1" animBg="1"/>
      <p:bldP spid="142342" grpId="2" animBg="1"/>
      <p:bldP spid="142342" grpId="3" animBg="1"/>
      <p:bldP spid="142342" grpId="4" animBg="1"/>
      <p:bldP spid="142343" grpId="0" animBg="1"/>
      <p:bldP spid="142343" grpId="1" animBg="1"/>
      <p:bldP spid="142343" grpId="2" animBg="1"/>
      <p:bldP spid="142343" grpId="3" animBg="1"/>
      <p:bldP spid="142343" grpId="4" animBg="1"/>
      <p:bldP spid="142344" grpId="0" animBg="1"/>
      <p:bldP spid="142344" grpId="1" animBg="1"/>
      <p:bldP spid="142344" grpId="2" animBg="1"/>
      <p:bldP spid="142344" grpId="3" animBg="1"/>
      <p:bldP spid="142344" grpId="4" animBg="1"/>
      <p:bldP spid="142345" grpId="0" animBg="1"/>
      <p:bldP spid="142358" grpId="0" animBg="1"/>
      <p:bldP spid="142359" grpId="0" animBg="1"/>
      <p:bldP spid="142359" grpId="1" animBg="1"/>
      <p:bldP spid="142360" grpId="0" animBg="1"/>
      <p:bldP spid="142360" grpId="1" animBg="1"/>
      <p:bldP spid="142360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Một số bài toán minh họa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AAE2-C098-4C38-A027-1875731CEB7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73A8E4C4-A157-4A30-AB3F-B856488E8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558" y="2914651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2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2C0A2719-CB22-4F9B-85F9-16C32633A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8516" y="2914651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4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4742E489-4CBC-4E67-98B8-8FDE6409E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1354" y="2914651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5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D9C56B78-C006-49AB-8D1A-61E82AA47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9539" y="2914651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6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E5C1F814-9D6E-4276-B68C-50D2C063C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0912" y="2914651"/>
            <a:ext cx="731226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8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2FA30419-882D-4609-9BD6-920C45AC4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5216" y="2914651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12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735EC33F-1C9D-4906-B1E1-CFA66C163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5639" y="2914651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15</a:t>
            </a:r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8B84C811-A6BC-466C-9364-30684AF53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839" y="2914651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1</a:t>
            </a:r>
          </a:p>
        </p:txBody>
      </p:sp>
      <p:grpSp>
        <p:nvGrpSpPr>
          <p:cNvPr id="13" name="Group 11">
            <a:extLst>
              <a:ext uri="{FF2B5EF4-FFF2-40B4-BE49-F238E27FC236}">
                <a16:creationId xmlns:a16="http://schemas.microsoft.com/office/drawing/2014/main" id="{D0172F7A-B122-4E29-A007-6C5761E194FB}"/>
              </a:ext>
            </a:extLst>
          </p:cNvPr>
          <p:cNvGrpSpPr>
            <a:grpSpLocks/>
          </p:cNvGrpSpPr>
          <p:nvPr/>
        </p:nvGrpSpPr>
        <p:grpSpPr bwMode="auto">
          <a:xfrm>
            <a:off x="1022839" y="2375390"/>
            <a:ext cx="7892562" cy="609600"/>
            <a:chOff x="644" y="1153"/>
            <a:chExt cx="4972" cy="416"/>
          </a:xfrm>
        </p:grpSpPr>
        <p:sp>
          <p:nvSpPr>
            <p:cNvPr id="14" name="Oval 12">
              <a:extLst>
                <a:ext uri="{FF2B5EF4-FFF2-40B4-BE49-F238E27FC236}">
                  <a16:creationId xmlns:a16="http://schemas.microsoft.com/office/drawing/2014/main" id="{CB19714F-1EAB-44B8-BA21-09BAE5FE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2</a:t>
              </a:r>
            </a:p>
          </p:txBody>
        </p:sp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3A9C9C72-3968-43C8-8AE5-D5D9231AE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3</a:t>
              </a: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BB18B14B-7130-4ADC-A204-E1DD3E8AD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7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4</a:t>
              </a: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CCE95CBE-97CB-4F5E-9B93-92E341C71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2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5</a:t>
              </a:r>
            </a:p>
          </p:txBody>
        </p:sp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40D4AFCE-0639-4074-8B9F-2A54BC749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6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6</a:t>
              </a:r>
            </a:p>
          </p:txBody>
        </p:sp>
        <p:sp>
          <p:nvSpPr>
            <p:cNvPr id="19" name="Oval 17">
              <a:extLst>
                <a:ext uri="{FF2B5EF4-FFF2-40B4-BE49-F238E27FC236}">
                  <a16:creationId xmlns:a16="http://schemas.microsoft.com/office/drawing/2014/main" id="{FBE59340-7C2C-44EB-84E3-071443D38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1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7</a:t>
              </a:r>
            </a:p>
          </p:txBody>
        </p:sp>
        <p:sp>
          <p:nvSpPr>
            <p:cNvPr id="20" name="Oval 18">
              <a:extLst>
                <a:ext uri="{FF2B5EF4-FFF2-40B4-BE49-F238E27FC236}">
                  <a16:creationId xmlns:a16="http://schemas.microsoft.com/office/drawing/2014/main" id="{828961BB-487F-4A15-BAA7-3F3D556DA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6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8</a:t>
              </a:r>
            </a:p>
          </p:txBody>
        </p:sp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B4CE41F9-862E-43DD-9251-87F5A94D4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1</a:t>
              </a:r>
            </a:p>
          </p:txBody>
        </p:sp>
      </p:grp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D37928D4-3A1A-49D2-B5E2-8B9C56598185}"/>
              </a:ext>
            </a:extLst>
          </p:cNvPr>
          <p:cNvSpPr txBox="1">
            <a:spLocks/>
          </p:cNvSpPr>
          <p:nvPr/>
        </p:nvSpPr>
        <p:spPr bwMode="auto">
          <a:xfrm>
            <a:off x="3505200" y="6448425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5BEDAAE2-C098-4C38-A027-1875731CEB7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9AB8FD1C-2122-4042-B43D-DAA67B80CAF6}"/>
              </a:ext>
            </a:extLst>
          </p:cNvPr>
          <p:cNvSpPr txBox="1">
            <a:spLocks/>
          </p:cNvSpPr>
          <p:nvPr/>
        </p:nvSpPr>
        <p:spPr bwMode="black">
          <a:xfrm>
            <a:off x="747713" y="228600"/>
            <a:ext cx="7862887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9pPr>
          </a:lstStyle>
          <a:p>
            <a:r>
              <a:rPr lang="en-US" kern="0"/>
              <a:t>4. Một số bài toán minh họa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64FFC41-DC65-47D7-A14C-3CEAD57FF210}"/>
              </a:ext>
            </a:extLst>
          </p:cNvPr>
          <p:cNvSpPr txBox="1">
            <a:spLocks/>
          </p:cNvSpPr>
          <p:nvPr/>
        </p:nvSpPr>
        <p:spPr>
          <a:xfrm>
            <a:off x="2584938" y="5714363"/>
            <a:ext cx="3892062" cy="78131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kern="0"/>
              <a:t> Interchange Sort</a:t>
            </a:r>
          </a:p>
        </p:txBody>
      </p:sp>
    </p:spTree>
    <p:extLst>
      <p:ext uri="{BB962C8B-B14F-4D97-AF65-F5344CB8AC3E}">
        <p14:creationId xmlns:p14="http://schemas.microsoft.com/office/powerpoint/2010/main" val="2380494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Một số bài toán minh họa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AAE2-C098-4C38-A027-1875731CEB7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2F564FC3-6F4C-45AE-A968-E951DA485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608219" cy="3839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1D51A-D840-462F-9EF9-AE90062BC862}"/>
              </a:ext>
            </a:extLst>
          </p:cNvPr>
          <p:cNvSpPr txBox="1">
            <a:spLocks/>
          </p:cNvSpPr>
          <p:nvPr/>
        </p:nvSpPr>
        <p:spPr>
          <a:xfrm>
            <a:off x="2584938" y="5714363"/>
            <a:ext cx="3892062" cy="78131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kern="0"/>
              <a:t> Interchange Sort</a:t>
            </a:r>
          </a:p>
        </p:txBody>
      </p:sp>
    </p:spTree>
    <p:extLst>
      <p:ext uri="{BB962C8B-B14F-4D97-AF65-F5344CB8AC3E}">
        <p14:creationId xmlns:p14="http://schemas.microsoft.com/office/powerpoint/2010/main" val="1759689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971" name="Group 3"/>
          <p:cNvGrpSpPr>
            <a:grpSpLocks/>
          </p:cNvGrpSpPr>
          <p:nvPr/>
        </p:nvGrpSpPr>
        <p:grpSpPr bwMode="auto">
          <a:xfrm>
            <a:off x="319443" y="2206185"/>
            <a:ext cx="4198326" cy="433754"/>
            <a:chOff x="182" y="833"/>
            <a:chExt cx="2644" cy="296"/>
          </a:xfrm>
        </p:grpSpPr>
        <p:sp>
          <p:nvSpPr>
            <p:cNvPr id="211972" name="Text Box 4"/>
            <p:cNvSpPr txBox="1">
              <a:spLocks noChangeArrowheads="1"/>
            </p:cNvSpPr>
            <p:nvPr/>
          </p:nvSpPr>
          <p:spPr bwMode="auto">
            <a:xfrm>
              <a:off x="182" y="833"/>
              <a:ext cx="320" cy="296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215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211973" name="Text Box 5"/>
            <p:cNvSpPr txBox="1">
              <a:spLocks noChangeArrowheads="1"/>
            </p:cNvSpPr>
            <p:nvPr/>
          </p:nvSpPr>
          <p:spPr bwMode="auto">
            <a:xfrm>
              <a:off x="514" y="833"/>
              <a:ext cx="320" cy="296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215">
                  <a:latin typeface="Times New Roman" pitchFamily="18" charset="0"/>
                </a:rPr>
                <a:t>26</a:t>
              </a:r>
            </a:p>
          </p:txBody>
        </p:sp>
        <p:sp>
          <p:nvSpPr>
            <p:cNvPr id="211974" name="Text Box 6"/>
            <p:cNvSpPr txBox="1">
              <a:spLocks noChangeArrowheads="1"/>
            </p:cNvSpPr>
            <p:nvPr/>
          </p:nvSpPr>
          <p:spPr bwMode="auto">
            <a:xfrm>
              <a:off x="846" y="833"/>
              <a:ext cx="320" cy="296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215">
                  <a:latin typeface="Times New Roman" pitchFamily="18" charset="0"/>
                </a:rPr>
                <a:t>32</a:t>
              </a:r>
            </a:p>
          </p:txBody>
        </p:sp>
        <p:sp>
          <p:nvSpPr>
            <p:cNvPr id="211975" name="Text Box 7"/>
            <p:cNvSpPr txBox="1">
              <a:spLocks noChangeArrowheads="1"/>
            </p:cNvSpPr>
            <p:nvPr/>
          </p:nvSpPr>
          <p:spPr bwMode="auto">
            <a:xfrm>
              <a:off x="1178" y="833"/>
              <a:ext cx="320" cy="296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215">
                  <a:latin typeface="Times New Roman" pitchFamily="18" charset="0"/>
                </a:rPr>
                <a:t> 6 </a:t>
              </a:r>
            </a:p>
          </p:txBody>
        </p:sp>
        <p:sp>
          <p:nvSpPr>
            <p:cNvPr id="211976" name="Text Box 8"/>
            <p:cNvSpPr txBox="1">
              <a:spLocks noChangeArrowheads="1"/>
            </p:cNvSpPr>
            <p:nvPr/>
          </p:nvSpPr>
          <p:spPr bwMode="auto">
            <a:xfrm>
              <a:off x="1510" y="833"/>
              <a:ext cx="320" cy="296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215">
                  <a:latin typeface="Times New Roman" pitchFamily="18" charset="0"/>
                </a:rPr>
                <a:t>43</a:t>
              </a:r>
            </a:p>
          </p:txBody>
        </p:sp>
        <p:sp>
          <p:nvSpPr>
            <p:cNvPr id="211977" name="Text Box 9"/>
            <p:cNvSpPr txBox="1">
              <a:spLocks noChangeArrowheads="1"/>
            </p:cNvSpPr>
            <p:nvPr/>
          </p:nvSpPr>
          <p:spPr bwMode="auto">
            <a:xfrm>
              <a:off x="1842" y="833"/>
              <a:ext cx="320" cy="296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215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211978" name="Text Box 10"/>
            <p:cNvSpPr txBox="1">
              <a:spLocks noChangeArrowheads="1"/>
            </p:cNvSpPr>
            <p:nvPr/>
          </p:nvSpPr>
          <p:spPr bwMode="auto">
            <a:xfrm>
              <a:off x="2174" y="833"/>
              <a:ext cx="320" cy="296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215">
                  <a:latin typeface="Times New Roman" pitchFamily="18" charset="0"/>
                </a:rPr>
                <a:t> 9 </a:t>
              </a:r>
            </a:p>
          </p:txBody>
        </p:sp>
        <p:sp>
          <p:nvSpPr>
            <p:cNvPr id="211979" name="Text Box 11"/>
            <p:cNvSpPr txBox="1">
              <a:spLocks noChangeArrowheads="1"/>
            </p:cNvSpPr>
            <p:nvPr/>
          </p:nvSpPr>
          <p:spPr bwMode="auto">
            <a:xfrm>
              <a:off x="2506" y="833"/>
              <a:ext cx="320" cy="296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215">
                  <a:latin typeface="Times New Roman" pitchFamily="18" charset="0"/>
                </a:rPr>
                <a:t> 1 </a:t>
              </a:r>
            </a:p>
          </p:txBody>
        </p:sp>
      </p:grpSp>
      <p:grpSp>
        <p:nvGrpSpPr>
          <p:cNvPr id="211980" name="Group 12"/>
          <p:cNvGrpSpPr>
            <a:grpSpLocks/>
          </p:cNvGrpSpPr>
          <p:nvPr/>
        </p:nvGrpSpPr>
        <p:grpSpPr bwMode="auto">
          <a:xfrm>
            <a:off x="184627" y="2648730"/>
            <a:ext cx="2205403" cy="1008185"/>
            <a:chOff x="97" y="1135"/>
            <a:chExt cx="1389" cy="688"/>
          </a:xfrm>
        </p:grpSpPr>
        <p:sp>
          <p:nvSpPr>
            <p:cNvPr id="211981" name="Text Box 13"/>
            <p:cNvSpPr txBox="1">
              <a:spLocks noChangeArrowheads="1"/>
            </p:cNvSpPr>
            <p:nvPr/>
          </p:nvSpPr>
          <p:spPr bwMode="auto">
            <a:xfrm>
              <a:off x="97" y="1527"/>
              <a:ext cx="320" cy="296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215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211982" name="Text Box 14"/>
            <p:cNvSpPr txBox="1">
              <a:spLocks noChangeArrowheads="1"/>
            </p:cNvSpPr>
            <p:nvPr/>
          </p:nvSpPr>
          <p:spPr bwMode="auto">
            <a:xfrm>
              <a:off x="429" y="1527"/>
              <a:ext cx="320" cy="296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215">
                  <a:latin typeface="Times New Roman" pitchFamily="18" charset="0"/>
                </a:rPr>
                <a:t>26</a:t>
              </a:r>
            </a:p>
          </p:txBody>
        </p:sp>
        <p:sp>
          <p:nvSpPr>
            <p:cNvPr id="211983" name="Text Box 15"/>
            <p:cNvSpPr txBox="1">
              <a:spLocks noChangeArrowheads="1"/>
            </p:cNvSpPr>
            <p:nvPr/>
          </p:nvSpPr>
          <p:spPr bwMode="auto">
            <a:xfrm>
              <a:off x="761" y="1527"/>
              <a:ext cx="320" cy="296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215">
                  <a:latin typeface="Times New Roman" pitchFamily="18" charset="0"/>
                </a:rPr>
                <a:t>32</a:t>
              </a:r>
            </a:p>
          </p:txBody>
        </p:sp>
        <p:sp>
          <p:nvSpPr>
            <p:cNvPr id="211984" name="Text Box 16"/>
            <p:cNvSpPr txBox="1">
              <a:spLocks noChangeArrowheads="1"/>
            </p:cNvSpPr>
            <p:nvPr/>
          </p:nvSpPr>
          <p:spPr bwMode="auto">
            <a:xfrm>
              <a:off x="1093" y="1527"/>
              <a:ext cx="320" cy="296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215">
                  <a:latin typeface="Times New Roman" pitchFamily="18" charset="0"/>
                </a:rPr>
                <a:t> 6 </a:t>
              </a:r>
            </a:p>
          </p:txBody>
        </p:sp>
        <p:sp>
          <p:nvSpPr>
            <p:cNvPr id="211985" name="Line 17"/>
            <p:cNvSpPr>
              <a:spLocks noChangeShapeType="1"/>
            </p:cNvSpPr>
            <p:nvPr/>
          </p:nvSpPr>
          <p:spPr bwMode="auto">
            <a:xfrm flipH="1">
              <a:off x="747" y="1135"/>
              <a:ext cx="739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1986" name="Group 18"/>
          <p:cNvGrpSpPr>
            <a:grpSpLocks/>
          </p:cNvGrpSpPr>
          <p:nvPr/>
        </p:nvGrpSpPr>
        <p:grpSpPr bwMode="auto">
          <a:xfrm>
            <a:off x="2334346" y="2672175"/>
            <a:ext cx="2136531" cy="1040423"/>
            <a:chOff x="1451" y="1151"/>
            <a:chExt cx="1346" cy="710"/>
          </a:xfrm>
        </p:grpSpPr>
        <p:sp>
          <p:nvSpPr>
            <p:cNvPr id="211987" name="Text Box 19"/>
            <p:cNvSpPr txBox="1">
              <a:spLocks noChangeArrowheads="1"/>
            </p:cNvSpPr>
            <p:nvPr/>
          </p:nvSpPr>
          <p:spPr bwMode="auto">
            <a:xfrm>
              <a:off x="1481" y="1520"/>
              <a:ext cx="320" cy="296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215">
                  <a:latin typeface="Times New Roman" pitchFamily="18" charset="0"/>
                </a:rPr>
                <a:t>43</a:t>
              </a:r>
            </a:p>
          </p:txBody>
        </p:sp>
        <p:sp>
          <p:nvSpPr>
            <p:cNvPr id="211988" name="Text Box 20"/>
            <p:cNvSpPr txBox="1">
              <a:spLocks noChangeArrowheads="1"/>
            </p:cNvSpPr>
            <p:nvPr/>
          </p:nvSpPr>
          <p:spPr bwMode="auto">
            <a:xfrm>
              <a:off x="1813" y="1520"/>
              <a:ext cx="320" cy="296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215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211989" name="Text Box 21"/>
            <p:cNvSpPr txBox="1">
              <a:spLocks noChangeArrowheads="1"/>
            </p:cNvSpPr>
            <p:nvPr/>
          </p:nvSpPr>
          <p:spPr bwMode="auto">
            <a:xfrm>
              <a:off x="2145" y="1520"/>
              <a:ext cx="320" cy="296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215">
                  <a:latin typeface="Times New Roman" pitchFamily="18" charset="0"/>
                </a:rPr>
                <a:t> 9 </a:t>
              </a:r>
            </a:p>
          </p:txBody>
        </p:sp>
        <p:sp>
          <p:nvSpPr>
            <p:cNvPr id="211990" name="Text Box 22"/>
            <p:cNvSpPr txBox="1">
              <a:spLocks noChangeArrowheads="1"/>
            </p:cNvSpPr>
            <p:nvPr/>
          </p:nvSpPr>
          <p:spPr bwMode="auto">
            <a:xfrm>
              <a:off x="2477" y="1520"/>
              <a:ext cx="320" cy="296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215">
                  <a:latin typeface="Times New Roman" pitchFamily="18" charset="0"/>
                </a:rPr>
                <a:t> 1 </a:t>
              </a:r>
            </a:p>
          </p:txBody>
        </p:sp>
        <p:sp>
          <p:nvSpPr>
            <p:cNvPr id="211991" name="Line 23"/>
            <p:cNvSpPr>
              <a:spLocks noChangeShapeType="1"/>
            </p:cNvSpPr>
            <p:nvPr/>
          </p:nvSpPr>
          <p:spPr bwMode="auto">
            <a:xfrm>
              <a:off x="1451" y="1533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992" name="Line 24"/>
            <p:cNvSpPr>
              <a:spLocks noChangeShapeType="1"/>
            </p:cNvSpPr>
            <p:nvPr/>
          </p:nvSpPr>
          <p:spPr bwMode="auto">
            <a:xfrm>
              <a:off x="1479" y="1151"/>
              <a:ext cx="654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1993" name="Group 25"/>
          <p:cNvGrpSpPr>
            <a:grpSpLocks/>
          </p:cNvGrpSpPr>
          <p:nvPr/>
        </p:nvGrpSpPr>
        <p:grpSpPr bwMode="auto">
          <a:xfrm>
            <a:off x="114288" y="3675963"/>
            <a:ext cx="1090246" cy="1014046"/>
            <a:chOff x="53" y="1836"/>
            <a:chExt cx="686" cy="692"/>
          </a:xfrm>
        </p:grpSpPr>
        <p:sp>
          <p:nvSpPr>
            <p:cNvPr id="211994" name="Text Box 26"/>
            <p:cNvSpPr txBox="1">
              <a:spLocks noChangeArrowheads="1"/>
            </p:cNvSpPr>
            <p:nvPr/>
          </p:nvSpPr>
          <p:spPr bwMode="auto">
            <a:xfrm>
              <a:off x="53" y="2207"/>
              <a:ext cx="320" cy="296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215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211995" name="Text Box 27"/>
            <p:cNvSpPr txBox="1">
              <a:spLocks noChangeArrowheads="1"/>
            </p:cNvSpPr>
            <p:nvPr/>
          </p:nvSpPr>
          <p:spPr bwMode="auto">
            <a:xfrm>
              <a:off x="385" y="2207"/>
              <a:ext cx="320" cy="296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215">
                  <a:latin typeface="Times New Roman" pitchFamily="18" charset="0"/>
                </a:rPr>
                <a:t>26</a:t>
              </a:r>
            </a:p>
          </p:txBody>
        </p:sp>
        <p:sp>
          <p:nvSpPr>
            <p:cNvPr id="211996" name="Line 28"/>
            <p:cNvSpPr>
              <a:spLocks noChangeShapeType="1"/>
            </p:cNvSpPr>
            <p:nvPr/>
          </p:nvSpPr>
          <p:spPr bwMode="auto">
            <a:xfrm>
              <a:off x="717" y="2200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997" name="Line 29"/>
            <p:cNvSpPr>
              <a:spLocks noChangeShapeType="1"/>
            </p:cNvSpPr>
            <p:nvPr/>
          </p:nvSpPr>
          <p:spPr bwMode="auto">
            <a:xfrm flipH="1">
              <a:off x="366" y="1836"/>
              <a:ext cx="373" cy="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1998" name="Group 30"/>
          <p:cNvGrpSpPr>
            <a:grpSpLocks/>
          </p:cNvGrpSpPr>
          <p:nvPr/>
        </p:nvGrpSpPr>
        <p:grpSpPr bwMode="auto">
          <a:xfrm>
            <a:off x="1191346" y="3675962"/>
            <a:ext cx="1075592" cy="977412"/>
            <a:chOff x="731" y="1836"/>
            <a:chExt cx="678" cy="667"/>
          </a:xfrm>
        </p:grpSpPr>
        <p:sp>
          <p:nvSpPr>
            <p:cNvPr id="211999" name="Text Box 31"/>
            <p:cNvSpPr txBox="1">
              <a:spLocks noChangeArrowheads="1"/>
            </p:cNvSpPr>
            <p:nvPr/>
          </p:nvSpPr>
          <p:spPr bwMode="auto">
            <a:xfrm>
              <a:off x="757" y="2207"/>
              <a:ext cx="320" cy="296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215">
                  <a:latin typeface="Times New Roman" pitchFamily="18" charset="0"/>
                </a:rPr>
                <a:t>32</a:t>
              </a:r>
            </a:p>
          </p:txBody>
        </p:sp>
        <p:sp>
          <p:nvSpPr>
            <p:cNvPr id="212000" name="Text Box 32"/>
            <p:cNvSpPr txBox="1">
              <a:spLocks noChangeArrowheads="1"/>
            </p:cNvSpPr>
            <p:nvPr/>
          </p:nvSpPr>
          <p:spPr bwMode="auto">
            <a:xfrm>
              <a:off x="1089" y="2207"/>
              <a:ext cx="320" cy="296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215">
                  <a:latin typeface="Times New Roman" pitchFamily="18" charset="0"/>
                </a:rPr>
                <a:t> 6 </a:t>
              </a:r>
            </a:p>
          </p:txBody>
        </p:sp>
        <p:sp>
          <p:nvSpPr>
            <p:cNvPr id="212001" name="Line 33"/>
            <p:cNvSpPr>
              <a:spLocks noChangeShapeType="1"/>
            </p:cNvSpPr>
            <p:nvPr/>
          </p:nvSpPr>
          <p:spPr bwMode="auto">
            <a:xfrm>
              <a:off x="731" y="1836"/>
              <a:ext cx="374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2002" name="Group 34"/>
          <p:cNvGrpSpPr>
            <a:grpSpLocks/>
          </p:cNvGrpSpPr>
          <p:nvPr/>
        </p:nvGrpSpPr>
        <p:grpSpPr bwMode="auto">
          <a:xfrm>
            <a:off x="2348999" y="3652517"/>
            <a:ext cx="1078523" cy="1036027"/>
            <a:chOff x="1460" y="1820"/>
            <a:chExt cx="680" cy="707"/>
          </a:xfrm>
        </p:grpSpPr>
        <p:sp>
          <p:nvSpPr>
            <p:cNvPr id="212003" name="Line 35"/>
            <p:cNvSpPr>
              <a:spLocks noChangeShapeType="1"/>
            </p:cNvSpPr>
            <p:nvPr/>
          </p:nvSpPr>
          <p:spPr bwMode="auto">
            <a:xfrm flipH="1">
              <a:off x="1790" y="1820"/>
              <a:ext cx="350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004" name="Text Box 36"/>
            <p:cNvSpPr txBox="1">
              <a:spLocks noChangeArrowheads="1"/>
            </p:cNvSpPr>
            <p:nvPr/>
          </p:nvSpPr>
          <p:spPr bwMode="auto">
            <a:xfrm>
              <a:off x="1460" y="2208"/>
              <a:ext cx="320" cy="296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215">
                  <a:latin typeface="Times New Roman" pitchFamily="18" charset="0"/>
                </a:rPr>
                <a:t>43</a:t>
              </a:r>
            </a:p>
          </p:txBody>
        </p:sp>
        <p:sp>
          <p:nvSpPr>
            <p:cNvPr id="212005" name="Text Box 37"/>
            <p:cNvSpPr txBox="1">
              <a:spLocks noChangeArrowheads="1"/>
            </p:cNvSpPr>
            <p:nvPr/>
          </p:nvSpPr>
          <p:spPr bwMode="auto">
            <a:xfrm>
              <a:off x="1792" y="2208"/>
              <a:ext cx="320" cy="296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215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212006" name="Line 38"/>
            <p:cNvSpPr>
              <a:spLocks noChangeShapeType="1"/>
            </p:cNvSpPr>
            <p:nvPr/>
          </p:nvSpPr>
          <p:spPr bwMode="auto">
            <a:xfrm>
              <a:off x="2123" y="2199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2007" name="Group 39"/>
          <p:cNvGrpSpPr>
            <a:grpSpLocks/>
          </p:cNvGrpSpPr>
          <p:nvPr/>
        </p:nvGrpSpPr>
        <p:grpSpPr bwMode="auto">
          <a:xfrm>
            <a:off x="3440711" y="3675963"/>
            <a:ext cx="1046285" cy="978878"/>
            <a:chOff x="2148" y="1836"/>
            <a:chExt cx="659" cy="668"/>
          </a:xfrm>
        </p:grpSpPr>
        <p:sp>
          <p:nvSpPr>
            <p:cNvPr id="212008" name="Text Box 40"/>
            <p:cNvSpPr txBox="1">
              <a:spLocks noChangeArrowheads="1"/>
            </p:cNvSpPr>
            <p:nvPr/>
          </p:nvSpPr>
          <p:spPr bwMode="auto">
            <a:xfrm>
              <a:off x="2155" y="2208"/>
              <a:ext cx="320" cy="296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215">
                  <a:latin typeface="Times New Roman" pitchFamily="18" charset="0"/>
                </a:rPr>
                <a:t> 9 </a:t>
              </a:r>
            </a:p>
          </p:txBody>
        </p:sp>
        <p:sp>
          <p:nvSpPr>
            <p:cNvPr id="212009" name="Text Box 41"/>
            <p:cNvSpPr txBox="1">
              <a:spLocks noChangeArrowheads="1"/>
            </p:cNvSpPr>
            <p:nvPr/>
          </p:nvSpPr>
          <p:spPr bwMode="auto">
            <a:xfrm>
              <a:off x="2487" y="2208"/>
              <a:ext cx="320" cy="296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215">
                  <a:latin typeface="Times New Roman" pitchFamily="18" charset="0"/>
                </a:rPr>
                <a:t> 1 </a:t>
              </a:r>
            </a:p>
          </p:txBody>
        </p:sp>
        <p:sp>
          <p:nvSpPr>
            <p:cNvPr id="212010" name="Line 42"/>
            <p:cNvSpPr>
              <a:spLocks noChangeShapeType="1"/>
            </p:cNvSpPr>
            <p:nvPr/>
          </p:nvSpPr>
          <p:spPr bwMode="auto">
            <a:xfrm>
              <a:off x="2148" y="1836"/>
              <a:ext cx="358" cy="3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2011" name="Group 43"/>
          <p:cNvGrpSpPr>
            <a:grpSpLocks/>
          </p:cNvGrpSpPr>
          <p:nvPr/>
        </p:nvGrpSpPr>
        <p:grpSpPr bwMode="auto">
          <a:xfrm>
            <a:off x="635965" y="4632863"/>
            <a:ext cx="489594" cy="910004"/>
            <a:chOff x="381" y="2489"/>
            <a:chExt cx="309" cy="621"/>
          </a:xfrm>
        </p:grpSpPr>
        <p:sp>
          <p:nvSpPr>
            <p:cNvPr id="212012" name="Text Box 44"/>
            <p:cNvSpPr txBox="1">
              <a:spLocks noChangeArrowheads="1"/>
            </p:cNvSpPr>
            <p:nvPr/>
          </p:nvSpPr>
          <p:spPr bwMode="auto">
            <a:xfrm>
              <a:off x="393" y="2814"/>
              <a:ext cx="297" cy="296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215">
                  <a:latin typeface="Times New Roman" pitchFamily="18" charset="0"/>
                </a:rPr>
                <a:t>26</a:t>
              </a:r>
            </a:p>
          </p:txBody>
        </p:sp>
        <p:sp>
          <p:nvSpPr>
            <p:cNvPr id="212013" name="Line 45"/>
            <p:cNvSpPr>
              <a:spLocks noChangeShapeType="1"/>
            </p:cNvSpPr>
            <p:nvPr/>
          </p:nvSpPr>
          <p:spPr bwMode="auto">
            <a:xfrm>
              <a:off x="381" y="2489"/>
              <a:ext cx="12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2014" name="Group 46"/>
          <p:cNvGrpSpPr>
            <a:grpSpLocks/>
          </p:cNvGrpSpPr>
          <p:nvPr/>
        </p:nvGrpSpPr>
        <p:grpSpPr bwMode="auto">
          <a:xfrm>
            <a:off x="87923" y="4622602"/>
            <a:ext cx="548042" cy="971550"/>
            <a:chOff x="36" y="2482"/>
            <a:chExt cx="345" cy="663"/>
          </a:xfrm>
        </p:grpSpPr>
        <p:sp>
          <p:nvSpPr>
            <p:cNvPr id="212015" name="Text Box 47"/>
            <p:cNvSpPr txBox="1">
              <a:spLocks noChangeArrowheads="1"/>
            </p:cNvSpPr>
            <p:nvPr/>
          </p:nvSpPr>
          <p:spPr bwMode="auto">
            <a:xfrm>
              <a:off x="36" y="2814"/>
              <a:ext cx="296" cy="296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215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212016" name="Line 48"/>
            <p:cNvSpPr>
              <a:spLocks noChangeShapeType="1"/>
            </p:cNvSpPr>
            <p:nvPr/>
          </p:nvSpPr>
          <p:spPr bwMode="auto">
            <a:xfrm flipH="1">
              <a:off x="155" y="2482"/>
              <a:ext cx="226" cy="3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017" name="Line 49"/>
            <p:cNvSpPr>
              <a:spLocks noChangeShapeType="1"/>
            </p:cNvSpPr>
            <p:nvPr/>
          </p:nvSpPr>
          <p:spPr bwMode="auto">
            <a:xfrm>
              <a:off x="354" y="2817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2018" name="Group 50"/>
          <p:cNvGrpSpPr>
            <a:grpSpLocks/>
          </p:cNvGrpSpPr>
          <p:nvPr/>
        </p:nvGrpSpPr>
        <p:grpSpPr bwMode="auto">
          <a:xfrm>
            <a:off x="1748193" y="4632863"/>
            <a:ext cx="511411" cy="910004"/>
            <a:chOff x="1082" y="2489"/>
            <a:chExt cx="322" cy="621"/>
          </a:xfrm>
        </p:grpSpPr>
        <p:sp>
          <p:nvSpPr>
            <p:cNvPr id="212019" name="Text Box 51"/>
            <p:cNvSpPr txBox="1">
              <a:spLocks noChangeArrowheads="1"/>
            </p:cNvSpPr>
            <p:nvPr/>
          </p:nvSpPr>
          <p:spPr bwMode="auto">
            <a:xfrm>
              <a:off x="1109" y="2814"/>
              <a:ext cx="295" cy="296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215">
                  <a:latin typeface="Times New Roman" pitchFamily="18" charset="0"/>
                </a:rPr>
                <a:t> 6 </a:t>
              </a:r>
            </a:p>
          </p:txBody>
        </p:sp>
        <p:sp>
          <p:nvSpPr>
            <p:cNvPr id="212020" name="Line 52"/>
            <p:cNvSpPr>
              <a:spLocks noChangeShapeType="1"/>
            </p:cNvSpPr>
            <p:nvPr/>
          </p:nvSpPr>
          <p:spPr bwMode="auto">
            <a:xfrm>
              <a:off x="1082" y="2489"/>
              <a:ext cx="163" cy="3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2021" name="Group 53"/>
          <p:cNvGrpSpPr>
            <a:grpSpLocks/>
          </p:cNvGrpSpPr>
          <p:nvPr/>
        </p:nvGrpSpPr>
        <p:grpSpPr bwMode="auto">
          <a:xfrm>
            <a:off x="1223590" y="4644582"/>
            <a:ext cx="512881" cy="942242"/>
            <a:chOff x="751" y="2497"/>
            <a:chExt cx="323" cy="643"/>
          </a:xfrm>
        </p:grpSpPr>
        <p:sp>
          <p:nvSpPr>
            <p:cNvPr id="212022" name="Text Box 54"/>
            <p:cNvSpPr txBox="1">
              <a:spLocks noChangeArrowheads="1"/>
            </p:cNvSpPr>
            <p:nvPr/>
          </p:nvSpPr>
          <p:spPr bwMode="auto">
            <a:xfrm>
              <a:off x="751" y="2814"/>
              <a:ext cx="296" cy="296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215">
                  <a:latin typeface="Times New Roman" pitchFamily="18" charset="0"/>
                </a:rPr>
                <a:t>32</a:t>
              </a:r>
            </a:p>
          </p:txBody>
        </p:sp>
        <p:sp>
          <p:nvSpPr>
            <p:cNvPr id="212023" name="Line 55"/>
            <p:cNvSpPr>
              <a:spLocks noChangeShapeType="1"/>
            </p:cNvSpPr>
            <p:nvPr/>
          </p:nvSpPr>
          <p:spPr bwMode="auto">
            <a:xfrm flipH="1">
              <a:off x="848" y="2497"/>
              <a:ext cx="226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024" name="Line 56"/>
            <p:cNvSpPr>
              <a:spLocks noChangeShapeType="1"/>
            </p:cNvSpPr>
            <p:nvPr/>
          </p:nvSpPr>
          <p:spPr bwMode="auto">
            <a:xfrm>
              <a:off x="1073" y="2812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2025" name="Group 57"/>
          <p:cNvGrpSpPr>
            <a:grpSpLocks/>
          </p:cNvGrpSpPr>
          <p:nvPr/>
        </p:nvGrpSpPr>
        <p:grpSpPr bwMode="auto">
          <a:xfrm>
            <a:off x="2860420" y="4668032"/>
            <a:ext cx="533283" cy="874835"/>
            <a:chOff x="1782" y="2513"/>
            <a:chExt cx="336" cy="597"/>
          </a:xfrm>
        </p:grpSpPr>
        <p:sp>
          <p:nvSpPr>
            <p:cNvPr id="212026" name="Text Box 58"/>
            <p:cNvSpPr txBox="1">
              <a:spLocks noChangeArrowheads="1"/>
            </p:cNvSpPr>
            <p:nvPr/>
          </p:nvSpPr>
          <p:spPr bwMode="auto">
            <a:xfrm>
              <a:off x="1822" y="2814"/>
              <a:ext cx="296" cy="296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215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212027" name="Line 59"/>
            <p:cNvSpPr>
              <a:spLocks noChangeShapeType="1"/>
            </p:cNvSpPr>
            <p:nvPr/>
          </p:nvSpPr>
          <p:spPr bwMode="auto">
            <a:xfrm>
              <a:off x="1782" y="2513"/>
              <a:ext cx="187" cy="3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2028" name="Group 60"/>
          <p:cNvGrpSpPr>
            <a:grpSpLocks/>
          </p:cNvGrpSpPr>
          <p:nvPr/>
        </p:nvGrpSpPr>
        <p:grpSpPr bwMode="auto">
          <a:xfrm>
            <a:off x="2356203" y="4632860"/>
            <a:ext cx="517407" cy="945173"/>
            <a:chOff x="1465" y="2489"/>
            <a:chExt cx="326" cy="645"/>
          </a:xfrm>
        </p:grpSpPr>
        <p:sp>
          <p:nvSpPr>
            <p:cNvPr id="212029" name="Text Box 61"/>
            <p:cNvSpPr txBox="1">
              <a:spLocks noChangeArrowheads="1"/>
            </p:cNvSpPr>
            <p:nvPr/>
          </p:nvSpPr>
          <p:spPr bwMode="auto">
            <a:xfrm>
              <a:off x="1465" y="2814"/>
              <a:ext cx="296" cy="296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215">
                  <a:latin typeface="Times New Roman" pitchFamily="18" charset="0"/>
                </a:rPr>
                <a:t>43</a:t>
              </a:r>
            </a:p>
          </p:txBody>
        </p:sp>
        <p:sp>
          <p:nvSpPr>
            <p:cNvPr id="212030" name="Line 62"/>
            <p:cNvSpPr>
              <a:spLocks noChangeShapeType="1"/>
            </p:cNvSpPr>
            <p:nvPr/>
          </p:nvSpPr>
          <p:spPr bwMode="auto">
            <a:xfrm flipH="1">
              <a:off x="1603" y="2489"/>
              <a:ext cx="171" cy="3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031" name="Line 63"/>
            <p:cNvSpPr>
              <a:spLocks noChangeShapeType="1"/>
            </p:cNvSpPr>
            <p:nvPr/>
          </p:nvSpPr>
          <p:spPr bwMode="auto">
            <a:xfrm>
              <a:off x="1791" y="2806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2032" name="Group 64"/>
          <p:cNvGrpSpPr>
            <a:grpSpLocks/>
          </p:cNvGrpSpPr>
          <p:nvPr/>
        </p:nvGrpSpPr>
        <p:grpSpPr bwMode="auto">
          <a:xfrm>
            <a:off x="4009286" y="4668032"/>
            <a:ext cx="520229" cy="874835"/>
            <a:chOff x="2506" y="2513"/>
            <a:chExt cx="328" cy="597"/>
          </a:xfrm>
        </p:grpSpPr>
        <p:sp>
          <p:nvSpPr>
            <p:cNvPr id="212033" name="Text Box 65"/>
            <p:cNvSpPr txBox="1">
              <a:spLocks noChangeArrowheads="1"/>
            </p:cNvSpPr>
            <p:nvPr/>
          </p:nvSpPr>
          <p:spPr bwMode="auto">
            <a:xfrm>
              <a:off x="2539" y="2814"/>
              <a:ext cx="295" cy="296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215">
                  <a:latin typeface="Times New Roman" pitchFamily="18" charset="0"/>
                </a:rPr>
                <a:t> 1 </a:t>
              </a:r>
            </a:p>
          </p:txBody>
        </p:sp>
        <p:sp>
          <p:nvSpPr>
            <p:cNvPr id="212034" name="Line 66"/>
            <p:cNvSpPr>
              <a:spLocks noChangeShapeType="1"/>
            </p:cNvSpPr>
            <p:nvPr/>
          </p:nvSpPr>
          <p:spPr bwMode="auto">
            <a:xfrm>
              <a:off x="2506" y="2513"/>
              <a:ext cx="187" cy="3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2035" name="Group 67"/>
          <p:cNvGrpSpPr>
            <a:grpSpLocks/>
          </p:cNvGrpSpPr>
          <p:nvPr/>
        </p:nvGrpSpPr>
        <p:grpSpPr bwMode="auto">
          <a:xfrm>
            <a:off x="3495033" y="4668029"/>
            <a:ext cx="520114" cy="936380"/>
            <a:chOff x="2182" y="2513"/>
            <a:chExt cx="328" cy="639"/>
          </a:xfrm>
        </p:grpSpPr>
        <p:grpSp>
          <p:nvGrpSpPr>
            <p:cNvPr id="212036" name="Group 68"/>
            <p:cNvGrpSpPr>
              <a:grpSpLocks/>
            </p:cNvGrpSpPr>
            <p:nvPr/>
          </p:nvGrpSpPr>
          <p:grpSpPr bwMode="auto">
            <a:xfrm>
              <a:off x="2182" y="2513"/>
              <a:ext cx="309" cy="597"/>
              <a:chOff x="2182" y="2513"/>
              <a:chExt cx="309" cy="597"/>
            </a:xfrm>
          </p:grpSpPr>
          <p:sp>
            <p:nvSpPr>
              <p:cNvPr id="212037" name="Text Box 69"/>
              <p:cNvSpPr txBox="1">
                <a:spLocks noChangeArrowheads="1"/>
              </p:cNvSpPr>
              <p:nvPr/>
            </p:nvSpPr>
            <p:spPr bwMode="auto">
              <a:xfrm>
                <a:off x="2182" y="2814"/>
                <a:ext cx="295" cy="296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215">
                    <a:latin typeface="Times New Roman" pitchFamily="18" charset="0"/>
                  </a:rPr>
                  <a:t> 9 </a:t>
                </a:r>
              </a:p>
            </p:txBody>
          </p:sp>
          <p:sp>
            <p:nvSpPr>
              <p:cNvPr id="212038" name="Line 70"/>
              <p:cNvSpPr>
                <a:spLocks noChangeShapeType="1"/>
              </p:cNvSpPr>
              <p:nvPr/>
            </p:nvSpPr>
            <p:spPr bwMode="auto">
              <a:xfrm flipH="1">
                <a:off x="2312" y="2513"/>
                <a:ext cx="179" cy="2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2039" name="Line 71"/>
            <p:cNvSpPr>
              <a:spLocks noChangeShapeType="1"/>
            </p:cNvSpPr>
            <p:nvPr/>
          </p:nvSpPr>
          <p:spPr bwMode="auto">
            <a:xfrm>
              <a:off x="2510" y="2824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2072" name="Text Box 104"/>
          <p:cNvSpPr txBox="1">
            <a:spLocks noChangeArrowheads="1"/>
          </p:cNvSpPr>
          <p:nvPr/>
        </p:nvSpPr>
        <p:spPr bwMode="auto">
          <a:xfrm>
            <a:off x="4695327" y="2225232"/>
            <a:ext cx="470000" cy="433196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215">
                <a:latin typeface="Times New Roman" pitchFamily="18" charset="0"/>
              </a:rPr>
              <a:t>18</a:t>
            </a:r>
          </a:p>
        </p:txBody>
      </p:sp>
      <p:sp>
        <p:nvSpPr>
          <p:cNvPr id="212073" name="Text Box 105"/>
          <p:cNvSpPr txBox="1">
            <a:spLocks noChangeArrowheads="1"/>
          </p:cNvSpPr>
          <p:nvPr/>
        </p:nvSpPr>
        <p:spPr bwMode="auto">
          <a:xfrm>
            <a:off x="5204548" y="2225232"/>
            <a:ext cx="470000" cy="433196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215">
                <a:latin typeface="Times New Roman" pitchFamily="18" charset="0"/>
              </a:rPr>
              <a:t>26</a:t>
            </a:r>
          </a:p>
        </p:txBody>
      </p:sp>
      <p:sp>
        <p:nvSpPr>
          <p:cNvPr id="212074" name="Text Box 106"/>
          <p:cNvSpPr txBox="1">
            <a:spLocks noChangeArrowheads="1"/>
          </p:cNvSpPr>
          <p:nvPr/>
        </p:nvSpPr>
        <p:spPr bwMode="auto">
          <a:xfrm>
            <a:off x="6306518" y="2225232"/>
            <a:ext cx="470000" cy="433196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215">
                <a:latin typeface="Times New Roman" pitchFamily="18" charset="0"/>
              </a:rPr>
              <a:t>32</a:t>
            </a:r>
          </a:p>
        </p:txBody>
      </p:sp>
      <p:sp>
        <p:nvSpPr>
          <p:cNvPr id="212075" name="Text Box 107"/>
          <p:cNvSpPr txBox="1">
            <a:spLocks noChangeArrowheads="1"/>
          </p:cNvSpPr>
          <p:nvPr/>
        </p:nvSpPr>
        <p:spPr bwMode="auto">
          <a:xfrm>
            <a:off x="5803960" y="2225232"/>
            <a:ext cx="468398" cy="433196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215">
                <a:latin typeface="Times New Roman" pitchFamily="18" charset="0"/>
              </a:rPr>
              <a:t> 6 </a:t>
            </a:r>
          </a:p>
        </p:txBody>
      </p:sp>
      <p:sp>
        <p:nvSpPr>
          <p:cNvPr id="212076" name="Text Box 108"/>
          <p:cNvSpPr txBox="1">
            <a:spLocks noChangeArrowheads="1"/>
          </p:cNvSpPr>
          <p:nvPr/>
        </p:nvSpPr>
        <p:spPr bwMode="auto">
          <a:xfrm>
            <a:off x="6912994" y="2225232"/>
            <a:ext cx="583223" cy="433196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215">
                <a:latin typeface="Times New Roman" pitchFamily="18" charset="0"/>
              </a:rPr>
              <a:t>15</a:t>
            </a:r>
          </a:p>
        </p:txBody>
      </p:sp>
      <p:sp>
        <p:nvSpPr>
          <p:cNvPr id="212077" name="Text Box 109"/>
          <p:cNvSpPr txBox="1">
            <a:spLocks noChangeArrowheads="1"/>
          </p:cNvSpPr>
          <p:nvPr/>
        </p:nvSpPr>
        <p:spPr bwMode="auto">
          <a:xfrm>
            <a:off x="7428809" y="2225232"/>
            <a:ext cx="583223" cy="433196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215">
                <a:latin typeface="Times New Roman" pitchFamily="18" charset="0"/>
              </a:rPr>
              <a:t>43</a:t>
            </a:r>
          </a:p>
        </p:txBody>
      </p:sp>
      <p:sp>
        <p:nvSpPr>
          <p:cNvPr id="212078" name="Text Box 110"/>
          <p:cNvSpPr txBox="1">
            <a:spLocks noChangeArrowheads="1"/>
          </p:cNvSpPr>
          <p:nvPr/>
        </p:nvSpPr>
        <p:spPr bwMode="auto">
          <a:xfrm>
            <a:off x="8111207" y="2236955"/>
            <a:ext cx="468398" cy="433196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215">
                <a:latin typeface="Times New Roman" pitchFamily="18" charset="0"/>
              </a:rPr>
              <a:t> 1 </a:t>
            </a:r>
          </a:p>
        </p:txBody>
      </p:sp>
      <p:sp>
        <p:nvSpPr>
          <p:cNvPr id="212079" name="Text Box 111"/>
          <p:cNvSpPr txBox="1">
            <a:spLocks noChangeArrowheads="1"/>
          </p:cNvSpPr>
          <p:nvPr/>
        </p:nvSpPr>
        <p:spPr bwMode="auto">
          <a:xfrm>
            <a:off x="8615300" y="2236955"/>
            <a:ext cx="468398" cy="433196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215">
                <a:latin typeface="Times New Roman" pitchFamily="18" charset="0"/>
              </a:rPr>
              <a:t> 9 </a:t>
            </a:r>
          </a:p>
        </p:txBody>
      </p:sp>
      <p:sp>
        <p:nvSpPr>
          <p:cNvPr id="212080" name="Text Box 112"/>
          <p:cNvSpPr txBox="1">
            <a:spLocks noChangeArrowheads="1"/>
          </p:cNvSpPr>
          <p:nvPr/>
        </p:nvSpPr>
        <p:spPr bwMode="auto">
          <a:xfrm>
            <a:off x="4748211" y="3269377"/>
            <a:ext cx="468398" cy="433196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215">
                <a:latin typeface="Times New Roman" pitchFamily="18" charset="0"/>
              </a:rPr>
              <a:t> 6 </a:t>
            </a:r>
          </a:p>
        </p:txBody>
      </p:sp>
      <p:sp>
        <p:nvSpPr>
          <p:cNvPr id="212081" name="Text Box 113"/>
          <p:cNvSpPr txBox="1">
            <a:spLocks noChangeArrowheads="1"/>
          </p:cNvSpPr>
          <p:nvPr/>
        </p:nvSpPr>
        <p:spPr bwMode="auto">
          <a:xfrm>
            <a:off x="5257364" y="3269377"/>
            <a:ext cx="470000" cy="433196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215">
                <a:latin typeface="Times New Roman" pitchFamily="18" charset="0"/>
              </a:rPr>
              <a:t>18</a:t>
            </a:r>
          </a:p>
        </p:txBody>
      </p:sp>
      <p:sp>
        <p:nvSpPr>
          <p:cNvPr id="212082" name="Text Box 114"/>
          <p:cNvSpPr txBox="1">
            <a:spLocks noChangeArrowheads="1"/>
          </p:cNvSpPr>
          <p:nvPr/>
        </p:nvSpPr>
        <p:spPr bwMode="auto">
          <a:xfrm>
            <a:off x="5755595" y="3267912"/>
            <a:ext cx="470000" cy="433196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215">
                <a:latin typeface="Times New Roman" pitchFamily="18" charset="0"/>
              </a:rPr>
              <a:t>26</a:t>
            </a:r>
          </a:p>
        </p:txBody>
      </p:sp>
      <p:sp>
        <p:nvSpPr>
          <p:cNvPr id="212083" name="Text Box 115"/>
          <p:cNvSpPr txBox="1">
            <a:spLocks noChangeArrowheads="1"/>
          </p:cNvSpPr>
          <p:nvPr/>
        </p:nvSpPr>
        <p:spPr bwMode="auto">
          <a:xfrm>
            <a:off x="6250895" y="3267912"/>
            <a:ext cx="470000" cy="433196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215">
                <a:latin typeface="Times New Roman" pitchFamily="18" charset="0"/>
              </a:rPr>
              <a:t>32</a:t>
            </a:r>
          </a:p>
        </p:txBody>
      </p:sp>
      <p:grpSp>
        <p:nvGrpSpPr>
          <p:cNvPr id="212084" name="Group 116"/>
          <p:cNvGrpSpPr>
            <a:grpSpLocks/>
          </p:cNvGrpSpPr>
          <p:nvPr/>
        </p:nvGrpSpPr>
        <p:grpSpPr bwMode="auto">
          <a:xfrm rot="10800000">
            <a:off x="5184281" y="2719108"/>
            <a:ext cx="1099038" cy="467458"/>
            <a:chOff x="3254" y="1830"/>
            <a:chExt cx="692" cy="319"/>
          </a:xfrm>
        </p:grpSpPr>
        <p:sp>
          <p:nvSpPr>
            <p:cNvPr id="212085" name="Line 117"/>
            <p:cNvSpPr>
              <a:spLocks noChangeShapeType="1"/>
            </p:cNvSpPr>
            <p:nvPr/>
          </p:nvSpPr>
          <p:spPr bwMode="auto">
            <a:xfrm flipV="1">
              <a:off x="3254" y="1830"/>
              <a:ext cx="334" cy="3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086" name="Line 118"/>
            <p:cNvSpPr>
              <a:spLocks noChangeShapeType="1"/>
            </p:cNvSpPr>
            <p:nvPr/>
          </p:nvSpPr>
          <p:spPr bwMode="auto">
            <a:xfrm flipH="1" flipV="1">
              <a:off x="3581" y="1837"/>
              <a:ext cx="36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2087" name="Text Box 119"/>
          <p:cNvSpPr txBox="1">
            <a:spLocks noChangeArrowheads="1"/>
          </p:cNvSpPr>
          <p:nvPr/>
        </p:nvSpPr>
        <p:spPr bwMode="auto">
          <a:xfrm>
            <a:off x="6973336" y="3278844"/>
            <a:ext cx="468398" cy="433196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215">
                <a:latin typeface="Times New Roman" pitchFamily="18" charset="0"/>
              </a:rPr>
              <a:t> 1 </a:t>
            </a:r>
          </a:p>
        </p:txBody>
      </p:sp>
      <p:sp>
        <p:nvSpPr>
          <p:cNvPr id="212088" name="Text Box 120"/>
          <p:cNvSpPr txBox="1">
            <a:spLocks noChangeArrowheads="1"/>
          </p:cNvSpPr>
          <p:nvPr/>
        </p:nvSpPr>
        <p:spPr bwMode="auto">
          <a:xfrm>
            <a:off x="7475963" y="3278844"/>
            <a:ext cx="468398" cy="433196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215">
                <a:latin typeface="Times New Roman" pitchFamily="18" charset="0"/>
              </a:rPr>
              <a:t> 9 </a:t>
            </a:r>
          </a:p>
        </p:txBody>
      </p:sp>
      <p:sp>
        <p:nvSpPr>
          <p:cNvPr id="212089" name="Text Box 121"/>
          <p:cNvSpPr txBox="1">
            <a:spLocks noChangeArrowheads="1"/>
          </p:cNvSpPr>
          <p:nvPr/>
        </p:nvSpPr>
        <p:spPr bwMode="auto">
          <a:xfrm>
            <a:off x="7961475" y="3278844"/>
            <a:ext cx="583223" cy="433196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215">
                <a:latin typeface="Times New Roman" pitchFamily="18" charset="0"/>
              </a:rPr>
              <a:t>15</a:t>
            </a:r>
          </a:p>
        </p:txBody>
      </p:sp>
      <p:sp>
        <p:nvSpPr>
          <p:cNvPr id="212090" name="Text Box 122"/>
          <p:cNvSpPr txBox="1">
            <a:spLocks noChangeArrowheads="1"/>
          </p:cNvSpPr>
          <p:nvPr/>
        </p:nvSpPr>
        <p:spPr bwMode="auto">
          <a:xfrm>
            <a:off x="8503668" y="3278844"/>
            <a:ext cx="583223" cy="433196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215">
                <a:latin typeface="Times New Roman" pitchFamily="18" charset="0"/>
              </a:rPr>
              <a:t>43</a:t>
            </a:r>
          </a:p>
        </p:txBody>
      </p:sp>
      <p:grpSp>
        <p:nvGrpSpPr>
          <p:cNvPr id="212091" name="Group 123"/>
          <p:cNvGrpSpPr>
            <a:grpSpLocks/>
          </p:cNvGrpSpPr>
          <p:nvPr/>
        </p:nvGrpSpPr>
        <p:grpSpPr bwMode="auto">
          <a:xfrm rot="10800000">
            <a:off x="7487865" y="2722038"/>
            <a:ext cx="1060938" cy="457200"/>
            <a:chOff x="4705" y="1832"/>
            <a:chExt cx="668" cy="312"/>
          </a:xfrm>
        </p:grpSpPr>
        <p:sp>
          <p:nvSpPr>
            <p:cNvPr id="212092" name="Line 124"/>
            <p:cNvSpPr>
              <a:spLocks noChangeShapeType="1"/>
            </p:cNvSpPr>
            <p:nvPr/>
          </p:nvSpPr>
          <p:spPr bwMode="auto">
            <a:xfrm flipV="1">
              <a:off x="4705" y="1840"/>
              <a:ext cx="319" cy="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093" name="Line 125"/>
            <p:cNvSpPr>
              <a:spLocks noChangeShapeType="1"/>
            </p:cNvSpPr>
            <p:nvPr/>
          </p:nvSpPr>
          <p:spPr bwMode="auto">
            <a:xfrm flipH="1" flipV="1">
              <a:off x="5008" y="1832"/>
              <a:ext cx="36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2094" name="Text Box 126"/>
          <p:cNvSpPr txBox="1">
            <a:spLocks noChangeArrowheads="1"/>
          </p:cNvSpPr>
          <p:nvPr/>
        </p:nvSpPr>
        <p:spPr bwMode="auto">
          <a:xfrm>
            <a:off x="4869308" y="4594693"/>
            <a:ext cx="468398" cy="43319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215">
                <a:latin typeface="Times New Roman" pitchFamily="18" charset="0"/>
              </a:rPr>
              <a:t> 1 </a:t>
            </a:r>
          </a:p>
        </p:txBody>
      </p:sp>
      <p:sp>
        <p:nvSpPr>
          <p:cNvPr id="212095" name="Text Box 127"/>
          <p:cNvSpPr txBox="1">
            <a:spLocks noChangeArrowheads="1"/>
          </p:cNvSpPr>
          <p:nvPr/>
        </p:nvSpPr>
        <p:spPr bwMode="auto">
          <a:xfrm>
            <a:off x="5377063" y="4594693"/>
            <a:ext cx="468398" cy="43319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215">
                <a:latin typeface="Times New Roman" pitchFamily="18" charset="0"/>
              </a:rPr>
              <a:t> 6 </a:t>
            </a:r>
          </a:p>
        </p:txBody>
      </p:sp>
      <p:sp>
        <p:nvSpPr>
          <p:cNvPr id="212096" name="Text Box 128"/>
          <p:cNvSpPr txBox="1">
            <a:spLocks noChangeArrowheads="1"/>
          </p:cNvSpPr>
          <p:nvPr/>
        </p:nvSpPr>
        <p:spPr bwMode="auto">
          <a:xfrm>
            <a:off x="5889215" y="4594693"/>
            <a:ext cx="468398" cy="43319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215">
                <a:latin typeface="Times New Roman" pitchFamily="18" charset="0"/>
              </a:rPr>
              <a:t> 9 </a:t>
            </a:r>
          </a:p>
        </p:txBody>
      </p:sp>
      <p:sp>
        <p:nvSpPr>
          <p:cNvPr id="212097" name="Text Box 129"/>
          <p:cNvSpPr txBox="1">
            <a:spLocks noChangeArrowheads="1"/>
          </p:cNvSpPr>
          <p:nvPr/>
        </p:nvSpPr>
        <p:spPr bwMode="auto">
          <a:xfrm>
            <a:off x="6382056" y="4598690"/>
            <a:ext cx="581757" cy="43319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215">
                <a:latin typeface="Times New Roman" pitchFamily="18" charset="0"/>
              </a:rPr>
              <a:t>15</a:t>
            </a:r>
          </a:p>
        </p:txBody>
      </p:sp>
      <p:sp>
        <p:nvSpPr>
          <p:cNvPr id="212098" name="Text Box 130"/>
          <p:cNvSpPr txBox="1">
            <a:spLocks noChangeArrowheads="1"/>
          </p:cNvSpPr>
          <p:nvPr/>
        </p:nvSpPr>
        <p:spPr bwMode="auto">
          <a:xfrm>
            <a:off x="6987453" y="4594693"/>
            <a:ext cx="470000" cy="43319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215">
                <a:latin typeface="Times New Roman" pitchFamily="18" charset="0"/>
              </a:rPr>
              <a:t>18</a:t>
            </a:r>
          </a:p>
        </p:txBody>
      </p:sp>
      <p:sp>
        <p:nvSpPr>
          <p:cNvPr id="212099" name="Text Box 131"/>
          <p:cNvSpPr txBox="1">
            <a:spLocks noChangeArrowheads="1"/>
          </p:cNvSpPr>
          <p:nvPr/>
        </p:nvSpPr>
        <p:spPr bwMode="auto">
          <a:xfrm>
            <a:off x="7487149" y="4594693"/>
            <a:ext cx="470000" cy="43319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215">
                <a:latin typeface="Times New Roman" pitchFamily="18" charset="0"/>
              </a:rPr>
              <a:t>26</a:t>
            </a:r>
          </a:p>
        </p:txBody>
      </p:sp>
      <p:sp>
        <p:nvSpPr>
          <p:cNvPr id="212100" name="Text Box 132"/>
          <p:cNvSpPr txBox="1">
            <a:spLocks noChangeArrowheads="1"/>
          </p:cNvSpPr>
          <p:nvPr/>
        </p:nvSpPr>
        <p:spPr bwMode="auto">
          <a:xfrm>
            <a:off x="7995638" y="4594693"/>
            <a:ext cx="470000" cy="43319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215">
                <a:latin typeface="Times New Roman" pitchFamily="18" charset="0"/>
              </a:rPr>
              <a:t>32</a:t>
            </a:r>
          </a:p>
        </p:txBody>
      </p:sp>
      <p:sp>
        <p:nvSpPr>
          <p:cNvPr id="212101" name="Text Box 133"/>
          <p:cNvSpPr txBox="1">
            <a:spLocks noChangeArrowheads="1"/>
          </p:cNvSpPr>
          <p:nvPr/>
        </p:nvSpPr>
        <p:spPr bwMode="auto">
          <a:xfrm>
            <a:off x="8459971" y="4594693"/>
            <a:ext cx="583223" cy="43319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215">
                <a:latin typeface="Times New Roman" pitchFamily="18" charset="0"/>
              </a:rPr>
              <a:t>43</a:t>
            </a:r>
          </a:p>
        </p:txBody>
      </p:sp>
      <p:grpSp>
        <p:nvGrpSpPr>
          <p:cNvPr id="212102" name="Group 134"/>
          <p:cNvGrpSpPr>
            <a:grpSpLocks/>
          </p:cNvGrpSpPr>
          <p:nvPr/>
        </p:nvGrpSpPr>
        <p:grpSpPr bwMode="auto">
          <a:xfrm rot="10800000">
            <a:off x="5686929" y="3840087"/>
            <a:ext cx="2286000" cy="592015"/>
            <a:chOff x="3588" y="1145"/>
            <a:chExt cx="1440" cy="404"/>
          </a:xfrm>
        </p:grpSpPr>
        <p:sp>
          <p:nvSpPr>
            <p:cNvPr id="212103" name="Line 135"/>
            <p:cNvSpPr>
              <a:spLocks noChangeShapeType="1"/>
            </p:cNvSpPr>
            <p:nvPr/>
          </p:nvSpPr>
          <p:spPr bwMode="auto">
            <a:xfrm flipV="1">
              <a:off x="3588" y="1145"/>
              <a:ext cx="755" cy="3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104" name="Line 136"/>
            <p:cNvSpPr>
              <a:spLocks noChangeShapeType="1"/>
            </p:cNvSpPr>
            <p:nvPr/>
          </p:nvSpPr>
          <p:spPr bwMode="auto">
            <a:xfrm flipH="1" flipV="1">
              <a:off x="4352" y="1145"/>
              <a:ext cx="676" cy="4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2119" name="Text Box 151"/>
          <p:cNvSpPr txBox="1">
            <a:spLocks noChangeArrowheads="1"/>
          </p:cNvSpPr>
          <p:nvPr/>
        </p:nvSpPr>
        <p:spPr bwMode="auto">
          <a:xfrm>
            <a:off x="74917" y="5119367"/>
            <a:ext cx="470000" cy="433196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215">
                <a:latin typeface="Times New Roman" pitchFamily="18" charset="0"/>
              </a:rPr>
              <a:t>18</a:t>
            </a:r>
          </a:p>
        </p:txBody>
      </p:sp>
      <p:sp>
        <p:nvSpPr>
          <p:cNvPr id="212120" name="Text Box 152"/>
          <p:cNvSpPr txBox="1">
            <a:spLocks noChangeArrowheads="1"/>
          </p:cNvSpPr>
          <p:nvPr/>
        </p:nvSpPr>
        <p:spPr bwMode="auto">
          <a:xfrm>
            <a:off x="658140" y="5109109"/>
            <a:ext cx="470000" cy="433196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215">
                <a:latin typeface="Times New Roman" pitchFamily="18" charset="0"/>
              </a:rPr>
              <a:t>26</a:t>
            </a:r>
          </a:p>
        </p:txBody>
      </p:sp>
      <p:grpSp>
        <p:nvGrpSpPr>
          <p:cNvPr id="212121" name="Group 153"/>
          <p:cNvGrpSpPr>
            <a:grpSpLocks/>
          </p:cNvGrpSpPr>
          <p:nvPr/>
        </p:nvGrpSpPr>
        <p:grpSpPr bwMode="auto">
          <a:xfrm>
            <a:off x="130407" y="3668636"/>
            <a:ext cx="1088781" cy="1014046"/>
            <a:chOff x="53" y="1836"/>
            <a:chExt cx="686" cy="692"/>
          </a:xfrm>
        </p:grpSpPr>
        <p:sp>
          <p:nvSpPr>
            <p:cNvPr id="212122" name="Text Box 154"/>
            <p:cNvSpPr txBox="1">
              <a:spLocks noChangeArrowheads="1"/>
            </p:cNvSpPr>
            <p:nvPr/>
          </p:nvSpPr>
          <p:spPr bwMode="auto">
            <a:xfrm>
              <a:off x="53" y="2207"/>
              <a:ext cx="320" cy="296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215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212123" name="Text Box 155"/>
            <p:cNvSpPr txBox="1">
              <a:spLocks noChangeArrowheads="1"/>
            </p:cNvSpPr>
            <p:nvPr/>
          </p:nvSpPr>
          <p:spPr bwMode="auto">
            <a:xfrm>
              <a:off x="385" y="2207"/>
              <a:ext cx="320" cy="296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215">
                  <a:latin typeface="Times New Roman" pitchFamily="18" charset="0"/>
                </a:rPr>
                <a:t>26</a:t>
              </a:r>
            </a:p>
          </p:txBody>
        </p:sp>
        <p:sp>
          <p:nvSpPr>
            <p:cNvPr id="212124" name="Line 156"/>
            <p:cNvSpPr>
              <a:spLocks noChangeShapeType="1"/>
            </p:cNvSpPr>
            <p:nvPr/>
          </p:nvSpPr>
          <p:spPr bwMode="auto">
            <a:xfrm>
              <a:off x="717" y="2200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125" name="Line 157"/>
            <p:cNvSpPr>
              <a:spLocks noChangeShapeType="1"/>
            </p:cNvSpPr>
            <p:nvPr/>
          </p:nvSpPr>
          <p:spPr bwMode="auto">
            <a:xfrm flipH="1">
              <a:off x="366" y="1836"/>
              <a:ext cx="373" cy="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2127" name="Text Box 159"/>
          <p:cNvSpPr txBox="1">
            <a:spLocks noChangeArrowheads="1"/>
          </p:cNvSpPr>
          <p:nvPr/>
        </p:nvSpPr>
        <p:spPr bwMode="auto">
          <a:xfrm>
            <a:off x="1224510" y="5114971"/>
            <a:ext cx="470000" cy="433196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215">
                <a:latin typeface="Times New Roman" pitchFamily="18" charset="0"/>
              </a:rPr>
              <a:t>32</a:t>
            </a:r>
          </a:p>
        </p:txBody>
      </p:sp>
      <p:sp>
        <p:nvSpPr>
          <p:cNvPr id="212129" name="Text Box 161"/>
          <p:cNvSpPr txBox="1">
            <a:spLocks noChangeArrowheads="1"/>
          </p:cNvSpPr>
          <p:nvPr/>
        </p:nvSpPr>
        <p:spPr bwMode="auto">
          <a:xfrm>
            <a:off x="1795347" y="5116436"/>
            <a:ext cx="468398" cy="433196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215">
                <a:latin typeface="Times New Roman" pitchFamily="18" charset="0"/>
              </a:rPr>
              <a:t> 6 </a:t>
            </a:r>
          </a:p>
        </p:txBody>
      </p:sp>
      <p:grpSp>
        <p:nvGrpSpPr>
          <p:cNvPr id="212130" name="Group 162"/>
          <p:cNvGrpSpPr>
            <a:grpSpLocks/>
          </p:cNvGrpSpPr>
          <p:nvPr/>
        </p:nvGrpSpPr>
        <p:grpSpPr bwMode="auto">
          <a:xfrm>
            <a:off x="1184019" y="3680360"/>
            <a:ext cx="1075592" cy="977412"/>
            <a:chOff x="731" y="1836"/>
            <a:chExt cx="678" cy="667"/>
          </a:xfrm>
        </p:grpSpPr>
        <p:sp>
          <p:nvSpPr>
            <p:cNvPr id="212131" name="Text Box 163"/>
            <p:cNvSpPr txBox="1">
              <a:spLocks noChangeArrowheads="1"/>
            </p:cNvSpPr>
            <p:nvPr/>
          </p:nvSpPr>
          <p:spPr bwMode="auto">
            <a:xfrm>
              <a:off x="757" y="2207"/>
              <a:ext cx="320" cy="296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215">
                  <a:latin typeface="Times New Roman" pitchFamily="18" charset="0"/>
                </a:rPr>
                <a:t>32</a:t>
              </a:r>
            </a:p>
          </p:txBody>
        </p:sp>
        <p:sp>
          <p:nvSpPr>
            <p:cNvPr id="212132" name="Text Box 164"/>
            <p:cNvSpPr txBox="1">
              <a:spLocks noChangeArrowheads="1"/>
            </p:cNvSpPr>
            <p:nvPr/>
          </p:nvSpPr>
          <p:spPr bwMode="auto">
            <a:xfrm>
              <a:off x="1089" y="2207"/>
              <a:ext cx="320" cy="296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215">
                  <a:latin typeface="Times New Roman" pitchFamily="18" charset="0"/>
                </a:rPr>
                <a:t> 6 </a:t>
              </a:r>
            </a:p>
          </p:txBody>
        </p:sp>
        <p:sp>
          <p:nvSpPr>
            <p:cNvPr id="212133" name="Line 165"/>
            <p:cNvSpPr>
              <a:spLocks noChangeShapeType="1"/>
            </p:cNvSpPr>
            <p:nvPr/>
          </p:nvSpPr>
          <p:spPr bwMode="auto">
            <a:xfrm>
              <a:off x="731" y="1836"/>
              <a:ext cx="374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2134" name="Group 166"/>
          <p:cNvGrpSpPr>
            <a:grpSpLocks/>
          </p:cNvGrpSpPr>
          <p:nvPr/>
        </p:nvGrpSpPr>
        <p:grpSpPr bwMode="auto">
          <a:xfrm>
            <a:off x="187558" y="2642868"/>
            <a:ext cx="2205403" cy="1008185"/>
            <a:chOff x="97" y="1135"/>
            <a:chExt cx="1389" cy="688"/>
          </a:xfrm>
        </p:grpSpPr>
        <p:sp>
          <p:nvSpPr>
            <p:cNvPr id="212135" name="Text Box 167"/>
            <p:cNvSpPr txBox="1">
              <a:spLocks noChangeArrowheads="1"/>
            </p:cNvSpPr>
            <p:nvPr/>
          </p:nvSpPr>
          <p:spPr bwMode="auto">
            <a:xfrm>
              <a:off x="97" y="1527"/>
              <a:ext cx="320" cy="296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215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212136" name="Text Box 168"/>
            <p:cNvSpPr txBox="1">
              <a:spLocks noChangeArrowheads="1"/>
            </p:cNvSpPr>
            <p:nvPr/>
          </p:nvSpPr>
          <p:spPr bwMode="auto">
            <a:xfrm>
              <a:off x="429" y="1527"/>
              <a:ext cx="320" cy="296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215">
                  <a:latin typeface="Times New Roman" pitchFamily="18" charset="0"/>
                </a:rPr>
                <a:t>26</a:t>
              </a:r>
            </a:p>
          </p:txBody>
        </p:sp>
        <p:sp>
          <p:nvSpPr>
            <p:cNvPr id="212137" name="Text Box 169"/>
            <p:cNvSpPr txBox="1">
              <a:spLocks noChangeArrowheads="1"/>
            </p:cNvSpPr>
            <p:nvPr/>
          </p:nvSpPr>
          <p:spPr bwMode="auto">
            <a:xfrm>
              <a:off x="761" y="1527"/>
              <a:ext cx="320" cy="296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215">
                  <a:latin typeface="Times New Roman" pitchFamily="18" charset="0"/>
                </a:rPr>
                <a:t>32</a:t>
              </a:r>
            </a:p>
          </p:txBody>
        </p:sp>
        <p:sp>
          <p:nvSpPr>
            <p:cNvPr id="212138" name="Text Box 170"/>
            <p:cNvSpPr txBox="1">
              <a:spLocks noChangeArrowheads="1"/>
            </p:cNvSpPr>
            <p:nvPr/>
          </p:nvSpPr>
          <p:spPr bwMode="auto">
            <a:xfrm>
              <a:off x="1093" y="1527"/>
              <a:ext cx="320" cy="296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215">
                  <a:latin typeface="Times New Roman" pitchFamily="18" charset="0"/>
                </a:rPr>
                <a:t> 6 </a:t>
              </a:r>
            </a:p>
          </p:txBody>
        </p:sp>
        <p:sp>
          <p:nvSpPr>
            <p:cNvPr id="212139" name="Line 171"/>
            <p:cNvSpPr>
              <a:spLocks noChangeShapeType="1"/>
            </p:cNvSpPr>
            <p:nvPr/>
          </p:nvSpPr>
          <p:spPr bwMode="auto">
            <a:xfrm flipH="1">
              <a:off x="747" y="1135"/>
              <a:ext cx="739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2141" name="Text Box 173"/>
          <p:cNvSpPr txBox="1">
            <a:spLocks noChangeArrowheads="1"/>
          </p:cNvSpPr>
          <p:nvPr/>
        </p:nvSpPr>
        <p:spPr bwMode="auto">
          <a:xfrm>
            <a:off x="2359451" y="5119367"/>
            <a:ext cx="470000" cy="433196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215">
                <a:latin typeface="Times New Roman" pitchFamily="18" charset="0"/>
              </a:rPr>
              <a:t>43</a:t>
            </a:r>
          </a:p>
        </p:txBody>
      </p:sp>
      <p:sp>
        <p:nvSpPr>
          <p:cNvPr id="212143" name="Text Box 175"/>
          <p:cNvSpPr txBox="1">
            <a:spLocks noChangeArrowheads="1"/>
          </p:cNvSpPr>
          <p:nvPr/>
        </p:nvSpPr>
        <p:spPr bwMode="auto">
          <a:xfrm>
            <a:off x="2926555" y="5104713"/>
            <a:ext cx="470000" cy="433196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215">
                <a:latin typeface="Times New Roman" pitchFamily="18" charset="0"/>
              </a:rPr>
              <a:t>15</a:t>
            </a:r>
          </a:p>
        </p:txBody>
      </p:sp>
      <p:grpSp>
        <p:nvGrpSpPr>
          <p:cNvPr id="212144" name="Group 176"/>
          <p:cNvGrpSpPr>
            <a:grpSpLocks/>
          </p:cNvGrpSpPr>
          <p:nvPr/>
        </p:nvGrpSpPr>
        <p:grpSpPr bwMode="auto">
          <a:xfrm>
            <a:off x="2366584" y="3645190"/>
            <a:ext cx="1078523" cy="1036026"/>
            <a:chOff x="1460" y="1820"/>
            <a:chExt cx="680" cy="707"/>
          </a:xfrm>
        </p:grpSpPr>
        <p:sp>
          <p:nvSpPr>
            <p:cNvPr id="212145" name="Line 177"/>
            <p:cNvSpPr>
              <a:spLocks noChangeShapeType="1"/>
            </p:cNvSpPr>
            <p:nvPr/>
          </p:nvSpPr>
          <p:spPr bwMode="auto">
            <a:xfrm flipH="1">
              <a:off x="1790" y="1820"/>
              <a:ext cx="350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146" name="Text Box 178"/>
            <p:cNvSpPr txBox="1">
              <a:spLocks noChangeArrowheads="1"/>
            </p:cNvSpPr>
            <p:nvPr/>
          </p:nvSpPr>
          <p:spPr bwMode="auto">
            <a:xfrm>
              <a:off x="1460" y="2208"/>
              <a:ext cx="320" cy="296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215">
                  <a:latin typeface="Times New Roman" pitchFamily="18" charset="0"/>
                </a:rPr>
                <a:t>43</a:t>
              </a:r>
            </a:p>
          </p:txBody>
        </p:sp>
        <p:sp>
          <p:nvSpPr>
            <p:cNvPr id="212147" name="Text Box 179"/>
            <p:cNvSpPr txBox="1">
              <a:spLocks noChangeArrowheads="1"/>
            </p:cNvSpPr>
            <p:nvPr/>
          </p:nvSpPr>
          <p:spPr bwMode="auto">
            <a:xfrm>
              <a:off x="1792" y="2208"/>
              <a:ext cx="320" cy="296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215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212148" name="Line 180"/>
            <p:cNvSpPr>
              <a:spLocks noChangeShapeType="1"/>
            </p:cNvSpPr>
            <p:nvPr/>
          </p:nvSpPr>
          <p:spPr bwMode="auto">
            <a:xfrm>
              <a:off x="2123" y="2199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2150" name="Text Box 182"/>
          <p:cNvSpPr txBox="1">
            <a:spLocks noChangeArrowheads="1"/>
          </p:cNvSpPr>
          <p:nvPr/>
        </p:nvSpPr>
        <p:spPr bwMode="auto">
          <a:xfrm>
            <a:off x="3501787" y="5109109"/>
            <a:ext cx="468398" cy="433196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215">
                <a:latin typeface="Times New Roman" pitchFamily="18" charset="0"/>
              </a:rPr>
              <a:t> 9 </a:t>
            </a:r>
          </a:p>
        </p:txBody>
      </p:sp>
      <p:sp>
        <p:nvSpPr>
          <p:cNvPr id="212152" name="Text Box 184"/>
          <p:cNvSpPr txBox="1">
            <a:spLocks noChangeArrowheads="1"/>
          </p:cNvSpPr>
          <p:nvPr/>
        </p:nvSpPr>
        <p:spPr bwMode="auto">
          <a:xfrm>
            <a:off x="4058633" y="5109109"/>
            <a:ext cx="468398" cy="433196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215">
                <a:latin typeface="Times New Roman" pitchFamily="18" charset="0"/>
              </a:rPr>
              <a:t> 1 </a:t>
            </a:r>
          </a:p>
        </p:txBody>
      </p:sp>
      <p:grpSp>
        <p:nvGrpSpPr>
          <p:cNvPr id="212153" name="Group 185"/>
          <p:cNvGrpSpPr>
            <a:grpSpLocks/>
          </p:cNvGrpSpPr>
          <p:nvPr/>
        </p:nvGrpSpPr>
        <p:grpSpPr bwMode="auto">
          <a:xfrm>
            <a:off x="3446573" y="3670102"/>
            <a:ext cx="1046285" cy="978878"/>
            <a:chOff x="2148" y="1836"/>
            <a:chExt cx="659" cy="668"/>
          </a:xfrm>
        </p:grpSpPr>
        <p:sp>
          <p:nvSpPr>
            <p:cNvPr id="212154" name="Text Box 186"/>
            <p:cNvSpPr txBox="1">
              <a:spLocks noChangeArrowheads="1"/>
            </p:cNvSpPr>
            <p:nvPr/>
          </p:nvSpPr>
          <p:spPr bwMode="auto">
            <a:xfrm>
              <a:off x="2155" y="2208"/>
              <a:ext cx="320" cy="296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215">
                  <a:latin typeface="Times New Roman" pitchFamily="18" charset="0"/>
                </a:rPr>
                <a:t> 9 </a:t>
              </a:r>
            </a:p>
          </p:txBody>
        </p:sp>
        <p:sp>
          <p:nvSpPr>
            <p:cNvPr id="212155" name="Text Box 187"/>
            <p:cNvSpPr txBox="1">
              <a:spLocks noChangeArrowheads="1"/>
            </p:cNvSpPr>
            <p:nvPr/>
          </p:nvSpPr>
          <p:spPr bwMode="auto">
            <a:xfrm>
              <a:off x="2487" y="2208"/>
              <a:ext cx="320" cy="296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215">
                  <a:latin typeface="Times New Roman" pitchFamily="18" charset="0"/>
                </a:rPr>
                <a:t> 1 </a:t>
              </a:r>
            </a:p>
          </p:txBody>
        </p:sp>
        <p:sp>
          <p:nvSpPr>
            <p:cNvPr id="212156" name="Line 188"/>
            <p:cNvSpPr>
              <a:spLocks noChangeShapeType="1"/>
            </p:cNvSpPr>
            <p:nvPr/>
          </p:nvSpPr>
          <p:spPr bwMode="auto">
            <a:xfrm>
              <a:off x="2148" y="1836"/>
              <a:ext cx="358" cy="3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2157" name="Group 189"/>
          <p:cNvGrpSpPr>
            <a:grpSpLocks/>
          </p:cNvGrpSpPr>
          <p:nvPr/>
        </p:nvGrpSpPr>
        <p:grpSpPr bwMode="auto">
          <a:xfrm>
            <a:off x="2338742" y="2676571"/>
            <a:ext cx="2136531" cy="1040423"/>
            <a:chOff x="1451" y="1151"/>
            <a:chExt cx="1346" cy="710"/>
          </a:xfrm>
        </p:grpSpPr>
        <p:sp>
          <p:nvSpPr>
            <p:cNvPr id="212158" name="Text Box 190"/>
            <p:cNvSpPr txBox="1">
              <a:spLocks noChangeArrowheads="1"/>
            </p:cNvSpPr>
            <p:nvPr/>
          </p:nvSpPr>
          <p:spPr bwMode="auto">
            <a:xfrm>
              <a:off x="1481" y="1520"/>
              <a:ext cx="320" cy="296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215">
                  <a:latin typeface="Times New Roman" pitchFamily="18" charset="0"/>
                </a:rPr>
                <a:t>43</a:t>
              </a:r>
            </a:p>
          </p:txBody>
        </p:sp>
        <p:sp>
          <p:nvSpPr>
            <p:cNvPr id="212159" name="Text Box 191"/>
            <p:cNvSpPr txBox="1">
              <a:spLocks noChangeArrowheads="1"/>
            </p:cNvSpPr>
            <p:nvPr/>
          </p:nvSpPr>
          <p:spPr bwMode="auto">
            <a:xfrm>
              <a:off x="1813" y="1520"/>
              <a:ext cx="320" cy="296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215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212160" name="Text Box 192"/>
            <p:cNvSpPr txBox="1">
              <a:spLocks noChangeArrowheads="1"/>
            </p:cNvSpPr>
            <p:nvPr/>
          </p:nvSpPr>
          <p:spPr bwMode="auto">
            <a:xfrm>
              <a:off x="2145" y="1520"/>
              <a:ext cx="320" cy="296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215">
                  <a:latin typeface="Times New Roman" pitchFamily="18" charset="0"/>
                </a:rPr>
                <a:t> 9 </a:t>
              </a:r>
            </a:p>
          </p:txBody>
        </p:sp>
        <p:sp>
          <p:nvSpPr>
            <p:cNvPr id="212161" name="Text Box 193"/>
            <p:cNvSpPr txBox="1">
              <a:spLocks noChangeArrowheads="1"/>
            </p:cNvSpPr>
            <p:nvPr/>
          </p:nvSpPr>
          <p:spPr bwMode="auto">
            <a:xfrm>
              <a:off x="2477" y="1520"/>
              <a:ext cx="320" cy="296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215">
                  <a:latin typeface="Times New Roman" pitchFamily="18" charset="0"/>
                </a:rPr>
                <a:t> 1 </a:t>
              </a:r>
            </a:p>
          </p:txBody>
        </p:sp>
        <p:sp>
          <p:nvSpPr>
            <p:cNvPr id="212162" name="Line 194"/>
            <p:cNvSpPr>
              <a:spLocks noChangeShapeType="1"/>
            </p:cNvSpPr>
            <p:nvPr/>
          </p:nvSpPr>
          <p:spPr bwMode="auto">
            <a:xfrm>
              <a:off x="1451" y="1533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163" name="Line 195"/>
            <p:cNvSpPr>
              <a:spLocks noChangeShapeType="1"/>
            </p:cNvSpPr>
            <p:nvPr/>
          </p:nvSpPr>
          <p:spPr bwMode="auto">
            <a:xfrm>
              <a:off x="1479" y="1151"/>
              <a:ext cx="654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2164" name="Group 196"/>
          <p:cNvGrpSpPr>
            <a:grpSpLocks/>
          </p:cNvGrpSpPr>
          <p:nvPr/>
        </p:nvGrpSpPr>
        <p:grpSpPr bwMode="auto">
          <a:xfrm>
            <a:off x="323838" y="2210580"/>
            <a:ext cx="4198327" cy="433754"/>
            <a:chOff x="182" y="833"/>
            <a:chExt cx="2644" cy="296"/>
          </a:xfrm>
        </p:grpSpPr>
        <p:sp>
          <p:nvSpPr>
            <p:cNvPr id="212165" name="Text Box 197"/>
            <p:cNvSpPr txBox="1">
              <a:spLocks noChangeArrowheads="1"/>
            </p:cNvSpPr>
            <p:nvPr/>
          </p:nvSpPr>
          <p:spPr bwMode="auto">
            <a:xfrm>
              <a:off x="182" y="833"/>
              <a:ext cx="320" cy="296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215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212166" name="Text Box 198"/>
            <p:cNvSpPr txBox="1">
              <a:spLocks noChangeArrowheads="1"/>
            </p:cNvSpPr>
            <p:nvPr/>
          </p:nvSpPr>
          <p:spPr bwMode="auto">
            <a:xfrm>
              <a:off x="514" y="833"/>
              <a:ext cx="320" cy="296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215">
                  <a:latin typeface="Times New Roman" pitchFamily="18" charset="0"/>
                </a:rPr>
                <a:t>26</a:t>
              </a:r>
            </a:p>
          </p:txBody>
        </p:sp>
        <p:sp>
          <p:nvSpPr>
            <p:cNvPr id="212167" name="Text Box 199"/>
            <p:cNvSpPr txBox="1">
              <a:spLocks noChangeArrowheads="1"/>
            </p:cNvSpPr>
            <p:nvPr/>
          </p:nvSpPr>
          <p:spPr bwMode="auto">
            <a:xfrm>
              <a:off x="846" y="833"/>
              <a:ext cx="320" cy="296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215">
                  <a:latin typeface="Times New Roman" pitchFamily="18" charset="0"/>
                </a:rPr>
                <a:t>32</a:t>
              </a:r>
            </a:p>
          </p:txBody>
        </p:sp>
        <p:sp>
          <p:nvSpPr>
            <p:cNvPr id="212168" name="Text Box 200"/>
            <p:cNvSpPr txBox="1">
              <a:spLocks noChangeArrowheads="1"/>
            </p:cNvSpPr>
            <p:nvPr/>
          </p:nvSpPr>
          <p:spPr bwMode="auto">
            <a:xfrm>
              <a:off x="1178" y="833"/>
              <a:ext cx="320" cy="296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215">
                  <a:latin typeface="Times New Roman" pitchFamily="18" charset="0"/>
                </a:rPr>
                <a:t> 6 </a:t>
              </a:r>
            </a:p>
          </p:txBody>
        </p:sp>
        <p:sp>
          <p:nvSpPr>
            <p:cNvPr id="212169" name="Text Box 201"/>
            <p:cNvSpPr txBox="1">
              <a:spLocks noChangeArrowheads="1"/>
            </p:cNvSpPr>
            <p:nvPr/>
          </p:nvSpPr>
          <p:spPr bwMode="auto">
            <a:xfrm>
              <a:off x="1510" y="833"/>
              <a:ext cx="320" cy="296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215">
                  <a:latin typeface="Times New Roman" pitchFamily="18" charset="0"/>
                </a:rPr>
                <a:t>43</a:t>
              </a:r>
            </a:p>
          </p:txBody>
        </p:sp>
        <p:sp>
          <p:nvSpPr>
            <p:cNvPr id="212170" name="Text Box 202"/>
            <p:cNvSpPr txBox="1">
              <a:spLocks noChangeArrowheads="1"/>
            </p:cNvSpPr>
            <p:nvPr/>
          </p:nvSpPr>
          <p:spPr bwMode="auto">
            <a:xfrm>
              <a:off x="1842" y="833"/>
              <a:ext cx="320" cy="296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215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212171" name="Text Box 203"/>
            <p:cNvSpPr txBox="1">
              <a:spLocks noChangeArrowheads="1"/>
            </p:cNvSpPr>
            <p:nvPr/>
          </p:nvSpPr>
          <p:spPr bwMode="auto">
            <a:xfrm>
              <a:off x="2174" y="833"/>
              <a:ext cx="320" cy="296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215">
                  <a:latin typeface="Times New Roman" pitchFamily="18" charset="0"/>
                </a:rPr>
                <a:t> 9 </a:t>
              </a:r>
            </a:p>
          </p:txBody>
        </p:sp>
        <p:sp>
          <p:nvSpPr>
            <p:cNvPr id="212172" name="Text Box 204"/>
            <p:cNvSpPr txBox="1">
              <a:spLocks noChangeArrowheads="1"/>
            </p:cNvSpPr>
            <p:nvPr/>
          </p:nvSpPr>
          <p:spPr bwMode="auto">
            <a:xfrm>
              <a:off x="2506" y="833"/>
              <a:ext cx="320" cy="296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215">
                  <a:latin typeface="Times New Roman" pitchFamily="18" charset="0"/>
                </a:rPr>
                <a:t> 1 </a:t>
              </a:r>
            </a:p>
          </p:txBody>
        </p:sp>
      </p:grpSp>
      <p:sp>
        <p:nvSpPr>
          <p:cNvPr id="212177" name="Text Box 209"/>
          <p:cNvSpPr txBox="1">
            <a:spLocks noChangeArrowheads="1"/>
          </p:cNvSpPr>
          <p:nvPr/>
        </p:nvSpPr>
        <p:spPr bwMode="auto">
          <a:xfrm>
            <a:off x="5799563" y="2222301"/>
            <a:ext cx="468398" cy="433196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215">
                <a:latin typeface="Times New Roman" pitchFamily="18" charset="0"/>
              </a:rPr>
              <a:t> 6 </a:t>
            </a:r>
          </a:p>
        </p:txBody>
      </p:sp>
      <p:sp>
        <p:nvSpPr>
          <p:cNvPr id="212178" name="Text Box 210"/>
          <p:cNvSpPr txBox="1">
            <a:spLocks noChangeArrowheads="1"/>
          </p:cNvSpPr>
          <p:nvPr/>
        </p:nvSpPr>
        <p:spPr bwMode="auto">
          <a:xfrm>
            <a:off x="5201618" y="2220836"/>
            <a:ext cx="470000" cy="433196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215">
                <a:latin typeface="Times New Roman" pitchFamily="18" charset="0"/>
              </a:rPr>
              <a:t>26</a:t>
            </a:r>
          </a:p>
        </p:txBody>
      </p:sp>
      <p:sp>
        <p:nvSpPr>
          <p:cNvPr id="212179" name="Text Box 211"/>
          <p:cNvSpPr txBox="1">
            <a:spLocks noChangeArrowheads="1"/>
          </p:cNvSpPr>
          <p:nvPr/>
        </p:nvSpPr>
        <p:spPr bwMode="auto">
          <a:xfrm>
            <a:off x="6300656" y="2220836"/>
            <a:ext cx="470000" cy="433196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215">
                <a:latin typeface="Times New Roman" pitchFamily="18" charset="0"/>
              </a:rPr>
              <a:t>32</a:t>
            </a:r>
          </a:p>
        </p:txBody>
      </p:sp>
      <p:sp>
        <p:nvSpPr>
          <p:cNvPr id="212180" name="Text Box 212"/>
          <p:cNvSpPr txBox="1">
            <a:spLocks noChangeArrowheads="1"/>
          </p:cNvSpPr>
          <p:nvPr/>
        </p:nvSpPr>
        <p:spPr bwMode="auto">
          <a:xfrm>
            <a:off x="4701922" y="2222301"/>
            <a:ext cx="470000" cy="433196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215">
                <a:latin typeface="Times New Roman" pitchFamily="18" charset="0"/>
              </a:rPr>
              <a:t>18</a:t>
            </a:r>
          </a:p>
        </p:txBody>
      </p:sp>
      <p:sp>
        <p:nvSpPr>
          <p:cNvPr id="212185" name="Text Box 217"/>
          <p:cNvSpPr txBox="1">
            <a:spLocks noChangeArrowheads="1"/>
          </p:cNvSpPr>
          <p:nvPr/>
        </p:nvSpPr>
        <p:spPr bwMode="auto">
          <a:xfrm>
            <a:off x="8106078" y="2232560"/>
            <a:ext cx="468398" cy="433196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215">
                <a:latin typeface="Times New Roman" pitchFamily="18" charset="0"/>
              </a:rPr>
              <a:t> 1 </a:t>
            </a:r>
          </a:p>
        </p:txBody>
      </p:sp>
      <p:sp>
        <p:nvSpPr>
          <p:cNvPr id="212186" name="Text Box 218"/>
          <p:cNvSpPr txBox="1">
            <a:spLocks noChangeArrowheads="1"/>
          </p:cNvSpPr>
          <p:nvPr/>
        </p:nvSpPr>
        <p:spPr bwMode="auto">
          <a:xfrm>
            <a:off x="8615300" y="2232560"/>
            <a:ext cx="468398" cy="433196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215">
                <a:latin typeface="Times New Roman" pitchFamily="18" charset="0"/>
              </a:rPr>
              <a:t> 9 </a:t>
            </a:r>
          </a:p>
        </p:txBody>
      </p:sp>
      <p:sp>
        <p:nvSpPr>
          <p:cNvPr id="212187" name="Text Box 219"/>
          <p:cNvSpPr txBox="1">
            <a:spLocks noChangeArrowheads="1"/>
          </p:cNvSpPr>
          <p:nvPr/>
        </p:nvSpPr>
        <p:spPr bwMode="auto">
          <a:xfrm>
            <a:off x="6917389" y="2220836"/>
            <a:ext cx="583223" cy="433196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215">
                <a:latin typeface="Times New Roman" pitchFamily="18" charset="0"/>
              </a:rPr>
              <a:t>15</a:t>
            </a:r>
          </a:p>
        </p:txBody>
      </p:sp>
      <p:sp>
        <p:nvSpPr>
          <p:cNvPr id="212188" name="Text Box 220"/>
          <p:cNvSpPr txBox="1">
            <a:spLocks noChangeArrowheads="1"/>
          </p:cNvSpPr>
          <p:nvPr/>
        </p:nvSpPr>
        <p:spPr bwMode="auto">
          <a:xfrm>
            <a:off x="7433205" y="2222301"/>
            <a:ext cx="583223" cy="433196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215">
                <a:latin typeface="Times New Roman" pitchFamily="18" charset="0"/>
              </a:rPr>
              <a:t>43</a:t>
            </a:r>
          </a:p>
        </p:txBody>
      </p:sp>
      <p:sp>
        <p:nvSpPr>
          <p:cNvPr id="212189" name="Text Box 221"/>
          <p:cNvSpPr txBox="1">
            <a:spLocks noChangeArrowheads="1"/>
          </p:cNvSpPr>
          <p:nvPr/>
        </p:nvSpPr>
        <p:spPr bwMode="auto">
          <a:xfrm>
            <a:off x="6970405" y="3277378"/>
            <a:ext cx="468398" cy="433196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215">
                <a:latin typeface="Times New Roman" pitchFamily="18" charset="0"/>
              </a:rPr>
              <a:t> 1 </a:t>
            </a:r>
          </a:p>
        </p:txBody>
      </p:sp>
      <p:sp>
        <p:nvSpPr>
          <p:cNvPr id="212190" name="Text Box 222"/>
          <p:cNvSpPr txBox="1">
            <a:spLocks noChangeArrowheads="1"/>
          </p:cNvSpPr>
          <p:nvPr/>
        </p:nvSpPr>
        <p:spPr bwMode="auto">
          <a:xfrm>
            <a:off x="4754805" y="3264981"/>
            <a:ext cx="468398" cy="433196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215">
                <a:latin typeface="Times New Roman" pitchFamily="18" charset="0"/>
              </a:rPr>
              <a:t> 6 </a:t>
            </a:r>
          </a:p>
        </p:txBody>
      </p:sp>
      <p:sp>
        <p:nvSpPr>
          <p:cNvPr id="212191" name="Text Box 223"/>
          <p:cNvSpPr txBox="1">
            <a:spLocks noChangeArrowheads="1"/>
          </p:cNvSpPr>
          <p:nvPr/>
        </p:nvSpPr>
        <p:spPr bwMode="auto">
          <a:xfrm>
            <a:off x="7471567" y="3275913"/>
            <a:ext cx="468398" cy="433196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215">
                <a:latin typeface="Times New Roman" pitchFamily="18" charset="0"/>
              </a:rPr>
              <a:t> 9 </a:t>
            </a:r>
          </a:p>
        </p:txBody>
      </p:sp>
      <p:sp>
        <p:nvSpPr>
          <p:cNvPr id="212192" name="Text Box 224"/>
          <p:cNvSpPr txBox="1">
            <a:spLocks noChangeArrowheads="1"/>
          </p:cNvSpPr>
          <p:nvPr/>
        </p:nvSpPr>
        <p:spPr bwMode="auto">
          <a:xfrm>
            <a:off x="7958544" y="3275913"/>
            <a:ext cx="581758" cy="433196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215">
                <a:latin typeface="Times New Roman" pitchFamily="18" charset="0"/>
              </a:rPr>
              <a:t>15</a:t>
            </a:r>
          </a:p>
        </p:txBody>
      </p:sp>
      <p:sp>
        <p:nvSpPr>
          <p:cNvPr id="212193" name="Text Box 225"/>
          <p:cNvSpPr txBox="1">
            <a:spLocks noChangeArrowheads="1"/>
          </p:cNvSpPr>
          <p:nvPr/>
        </p:nvSpPr>
        <p:spPr bwMode="auto">
          <a:xfrm>
            <a:off x="5259562" y="3267912"/>
            <a:ext cx="470000" cy="433196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215">
                <a:latin typeface="Times New Roman" pitchFamily="18" charset="0"/>
              </a:rPr>
              <a:t>18</a:t>
            </a:r>
          </a:p>
        </p:txBody>
      </p:sp>
      <p:sp>
        <p:nvSpPr>
          <p:cNvPr id="212194" name="Text Box 226"/>
          <p:cNvSpPr txBox="1">
            <a:spLocks noChangeArrowheads="1"/>
          </p:cNvSpPr>
          <p:nvPr/>
        </p:nvSpPr>
        <p:spPr bwMode="auto">
          <a:xfrm>
            <a:off x="5752664" y="3266446"/>
            <a:ext cx="470000" cy="433196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215">
                <a:latin typeface="Times New Roman" pitchFamily="18" charset="0"/>
              </a:rPr>
              <a:t>26</a:t>
            </a:r>
          </a:p>
        </p:txBody>
      </p:sp>
      <p:sp>
        <p:nvSpPr>
          <p:cNvPr id="212195" name="Text Box 227"/>
          <p:cNvSpPr txBox="1">
            <a:spLocks noChangeArrowheads="1"/>
          </p:cNvSpPr>
          <p:nvPr/>
        </p:nvSpPr>
        <p:spPr bwMode="auto">
          <a:xfrm>
            <a:off x="6260419" y="3264981"/>
            <a:ext cx="470000" cy="433196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215">
                <a:latin typeface="Times New Roman" pitchFamily="18" charset="0"/>
              </a:rPr>
              <a:t>32</a:t>
            </a:r>
          </a:p>
        </p:txBody>
      </p:sp>
      <p:sp>
        <p:nvSpPr>
          <p:cNvPr id="212196" name="Text Box 228"/>
          <p:cNvSpPr txBox="1">
            <a:spLocks noChangeArrowheads="1"/>
          </p:cNvSpPr>
          <p:nvPr/>
        </p:nvSpPr>
        <p:spPr bwMode="auto">
          <a:xfrm>
            <a:off x="8541768" y="3277378"/>
            <a:ext cx="583223" cy="433196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215">
                <a:latin typeface="Times New Roman" pitchFamily="18" charset="0"/>
              </a:rPr>
              <a:t>43</a:t>
            </a:r>
          </a:p>
        </p:txBody>
      </p:sp>
      <p:sp>
        <p:nvSpPr>
          <p:cNvPr id="212197" name="Text Box 229"/>
          <p:cNvSpPr txBox="1">
            <a:spLocks noChangeArrowheads="1"/>
          </p:cNvSpPr>
          <p:nvPr/>
        </p:nvSpPr>
        <p:spPr bwMode="auto">
          <a:xfrm>
            <a:off x="1422876" y="1776825"/>
            <a:ext cx="1944763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46" u="sng">
                <a:solidFill>
                  <a:srgbClr val="CC3300"/>
                </a:solidFill>
                <a:latin typeface="Times New Roman" pitchFamily="18" charset="0"/>
              </a:rPr>
              <a:t>Original Sequence</a:t>
            </a:r>
          </a:p>
        </p:txBody>
      </p:sp>
      <p:sp>
        <p:nvSpPr>
          <p:cNvPr id="212198" name="Text Box 230"/>
          <p:cNvSpPr txBox="1">
            <a:spLocks noChangeArrowheads="1"/>
          </p:cNvSpPr>
          <p:nvPr/>
        </p:nvSpPr>
        <p:spPr bwMode="auto">
          <a:xfrm>
            <a:off x="5801445" y="1801737"/>
            <a:ext cx="1773242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46" u="sng">
                <a:solidFill>
                  <a:srgbClr val="CC3300"/>
                </a:solidFill>
                <a:latin typeface="Times New Roman" pitchFamily="18" charset="0"/>
              </a:rPr>
              <a:t>Sorted Sequence</a:t>
            </a:r>
          </a:p>
        </p:txBody>
      </p:sp>
      <p:sp>
        <p:nvSpPr>
          <p:cNvPr id="172" name="Title 1">
            <a:extLst>
              <a:ext uri="{FF2B5EF4-FFF2-40B4-BE49-F238E27FC236}">
                <a16:creationId xmlns:a16="http://schemas.microsoft.com/office/drawing/2014/main" id="{2A9D97B6-9B26-4956-BB4F-912275CF2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13" y="233363"/>
            <a:ext cx="7862887" cy="563562"/>
          </a:xfrm>
        </p:spPr>
        <p:txBody>
          <a:bodyPr/>
          <a:lstStyle/>
          <a:p>
            <a:r>
              <a:rPr lang="en-US"/>
              <a:t>4. Một số bài toán minh họa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E8B14-2475-47FF-AB9D-A6E08D13FF3A}"/>
              </a:ext>
            </a:extLst>
          </p:cNvPr>
          <p:cNvSpPr txBox="1">
            <a:spLocks/>
          </p:cNvSpPr>
          <p:nvPr/>
        </p:nvSpPr>
        <p:spPr>
          <a:xfrm>
            <a:off x="3105579" y="5771463"/>
            <a:ext cx="2752765" cy="78131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kern="0"/>
              <a:t> Merge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1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21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21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072" grpId="0" animBg="1" autoUpdateAnimBg="0"/>
      <p:bldP spid="212073" grpId="0" animBg="1" autoUpdateAnimBg="0"/>
      <p:bldP spid="212074" grpId="0" animBg="1" autoUpdateAnimBg="0"/>
      <p:bldP spid="212075" grpId="0" animBg="1" autoUpdateAnimBg="0"/>
      <p:bldP spid="212076" grpId="0" animBg="1" autoUpdateAnimBg="0"/>
      <p:bldP spid="212077" grpId="0" animBg="1" autoUpdateAnimBg="0"/>
      <p:bldP spid="212078" grpId="0" animBg="1" autoUpdateAnimBg="0"/>
      <p:bldP spid="212079" grpId="0" animBg="1" autoUpdateAnimBg="0"/>
      <p:bldP spid="212080" grpId="0" animBg="1" autoUpdateAnimBg="0"/>
      <p:bldP spid="212081" grpId="0" animBg="1" autoUpdateAnimBg="0"/>
      <p:bldP spid="212082" grpId="0" animBg="1" autoUpdateAnimBg="0"/>
      <p:bldP spid="212083" grpId="0" animBg="1" autoUpdateAnimBg="0"/>
      <p:bldP spid="212087" grpId="0" animBg="1" autoUpdateAnimBg="0"/>
      <p:bldP spid="212088" grpId="0" animBg="1" autoUpdateAnimBg="0"/>
      <p:bldP spid="212089" grpId="0" animBg="1" autoUpdateAnimBg="0"/>
      <p:bldP spid="212090" grpId="0" animBg="1" autoUpdateAnimBg="0"/>
      <p:bldP spid="212094" grpId="0" animBg="1" autoUpdateAnimBg="0"/>
      <p:bldP spid="212095" grpId="0" animBg="1" autoUpdateAnimBg="0"/>
      <p:bldP spid="212096" grpId="0" animBg="1" autoUpdateAnimBg="0"/>
      <p:bldP spid="212097" grpId="0" animBg="1" autoUpdateAnimBg="0"/>
      <p:bldP spid="212098" grpId="0" animBg="1" autoUpdateAnimBg="0"/>
      <p:bldP spid="212099" grpId="0" animBg="1" autoUpdateAnimBg="0"/>
      <p:bldP spid="212100" grpId="0" animBg="1" autoUpdateAnimBg="0"/>
      <p:bldP spid="212101" grpId="0" animBg="1" autoUpdateAnimBg="0"/>
      <p:bldP spid="212119" grpId="0" animBg="1" autoUpdateAnimBg="0"/>
      <p:bldP spid="212120" grpId="0" animBg="1" autoUpdateAnimBg="0"/>
      <p:bldP spid="212127" grpId="0" animBg="1" autoUpdateAnimBg="0"/>
      <p:bldP spid="212129" grpId="0" animBg="1" autoUpdateAnimBg="0"/>
      <p:bldP spid="212141" grpId="0" animBg="1" autoUpdateAnimBg="0"/>
      <p:bldP spid="212143" grpId="0" animBg="1" autoUpdateAnimBg="0"/>
      <p:bldP spid="212150" grpId="0" animBg="1" autoUpdateAnimBg="0"/>
      <p:bldP spid="212152" grpId="0" animBg="1" autoUpdateAnimBg="0"/>
      <p:bldP spid="212177" grpId="0" animBg="1" autoUpdateAnimBg="0"/>
      <p:bldP spid="212178" grpId="0" animBg="1" autoUpdateAnimBg="0"/>
      <p:bldP spid="212179" grpId="0" animBg="1" autoUpdateAnimBg="0"/>
      <p:bldP spid="212180" grpId="0" animBg="1" autoUpdateAnimBg="0"/>
      <p:bldP spid="212185" grpId="0" animBg="1" autoUpdateAnimBg="0"/>
      <p:bldP spid="212186" grpId="0" animBg="1" autoUpdateAnimBg="0"/>
      <p:bldP spid="212187" grpId="0" animBg="1" autoUpdateAnimBg="0"/>
      <p:bldP spid="212188" grpId="0" animBg="1" autoUpdateAnimBg="0"/>
      <p:bldP spid="212189" grpId="0" animBg="1" autoUpdateAnimBg="0"/>
      <p:bldP spid="212190" grpId="0" animBg="1" autoUpdateAnimBg="0"/>
      <p:bldP spid="212191" grpId="0" animBg="1" autoUpdateAnimBg="0"/>
      <p:bldP spid="212192" grpId="0" animBg="1" autoUpdateAnimBg="0"/>
      <p:bldP spid="212193" grpId="0" animBg="1" autoUpdateAnimBg="0"/>
      <p:bldP spid="212194" grpId="0" animBg="1" autoUpdateAnimBg="0"/>
      <p:bldP spid="212195" grpId="0" animBg="1" autoUpdateAnimBg="0"/>
      <p:bldP spid="21219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 trình bày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7028" y="1600200"/>
            <a:ext cx="7169944" cy="431690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0070C0"/>
                </a:solidFill>
              </a:rPr>
              <a:t>1. Khái niệm</a:t>
            </a:r>
          </a:p>
          <a:p>
            <a:pPr>
              <a:lnSpc>
                <a:spcPct val="150000"/>
              </a:lnSpc>
            </a:pPr>
            <a:r>
              <a:rPr lang="en-US" b="1">
                <a:solidFill>
                  <a:srgbClr val="0070C0"/>
                </a:solidFill>
              </a:rPr>
              <a:t>2. Ý tưởng </a:t>
            </a:r>
          </a:p>
          <a:p>
            <a:pPr>
              <a:lnSpc>
                <a:spcPct val="150000"/>
              </a:lnSpc>
            </a:pPr>
            <a:r>
              <a:rPr lang="en-US" b="1">
                <a:solidFill>
                  <a:srgbClr val="0070C0"/>
                </a:solidFill>
              </a:rPr>
              <a:t>3. Các bước thực hiện</a:t>
            </a:r>
          </a:p>
          <a:p>
            <a:pPr>
              <a:lnSpc>
                <a:spcPct val="150000"/>
              </a:lnSpc>
            </a:pPr>
            <a:r>
              <a:rPr lang="en-US" b="1">
                <a:solidFill>
                  <a:srgbClr val="0070C0"/>
                </a:solidFill>
              </a:rPr>
              <a:t>4. Một số bài toán minh họa</a:t>
            </a:r>
          </a:p>
          <a:p>
            <a:pPr>
              <a:lnSpc>
                <a:spcPct val="150000"/>
              </a:lnSpc>
            </a:pPr>
            <a:r>
              <a:rPr lang="en-US" b="1">
                <a:solidFill>
                  <a:srgbClr val="0070C0"/>
                </a:solidFill>
              </a:rPr>
              <a:t>5. Ưu/nhược điểm và giải pháp</a:t>
            </a:r>
          </a:p>
          <a:p>
            <a:pPr>
              <a:lnSpc>
                <a:spcPct val="150000"/>
              </a:lnSpc>
            </a:pPr>
            <a:r>
              <a:rPr lang="en-US" b="1">
                <a:solidFill>
                  <a:srgbClr val="0070C0"/>
                </a:solidFill>
              </a:rPr>
              <a:t>6. Tài liệu tham khảo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AAE2-C098-4C38-A027-1875731CEB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52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Một số bài toán minh họa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AAE2-C098-4C38-A027-1875731CEB7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AF342-69B6-42D3-A962-C289EE97FCB3}"/>
              </a:ext>
            </a:extLst>
          </p:cNvPr>
          <p:cNvSpPr txBox="1">
            <a:spLocks/>
          </p:cNvSpPr>
          <p:nvPr/>
        </p:nvSpPr>
        <p:spPr>
          <a:xfrm>
            <a:off x="3048000" y="5824999"/>
            <a:ext cx="2752765" cy="78131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kern="0"/>
              <a:t> Merge Sort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D9D559-743B-4D0A-9AF8-E7D59F08A1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1" t="1592" b="1264"/>
          <a:stretch/>
        </p:blipFill>
        <p:spPr>
          <a:xfrm>
            <a:off x="1485900" y="1143000"/>
            <a:ext cx="6258394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00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Một số bài toán minh họa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AAE2-C098-4C38-A027-1875731CEB7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1E4165-1A68-4C3B-B5BA-5938032D0E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2" t="2239" r="886" b="3565"/>
          <a:stretch/>
        </p:blipFill>
        <p:spPr>
          <a:xfrm>
            <a:off x="747713" y="1066800"/>
            <a:ext cx="7710488" cy="530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70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Một số bài toán minh họa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r>
              <a:rPr lang="en-US"/>
              <a:t> Bài toán tìm kiếm</a:t>
            </a:r>
          </a:p>
          <a:p>
            <a:pPr lvl="1" algn="just">
              <a:lnSpc>
                <a:spcPct val="130000"/>
              </a:lnSpc>
            </a:pPr>
            <a:r>
              <a:rPr lang="en-US"/>
              <a:t>Cho danh sách A có n phần tử đã được sắp xếp tăng. Cho phần tử x. Tìm phần tử trong A có giá trị bằng x. </a:t>
            </a:r>
          </a:p>
          <a:p>
            <a:pPr lvl="1" algn="just">
              <a:lnSpc>
                <a:spcPct val="130000"/>
              </a:lnSpc>
            </a:pPr>
            <a:r>
              <a:rPr lang="en-US"/>
              <a:t>Tìm thuật toán có độ phức tạp O(n) ?</a:t>
            </a:r>
          </a:p>
          <a:p>
            <a:pPr lvl="2" algn="just">
              <a:lnSpc>
                <a:spcPct val="130000"/>
              </a:lnSpc>
            </a:pPr>
            <a:r>
              <a:rPr lang="en-US">
                <a:solidFill>
                  <a:srgbClr val="FF0000"/>
                </a:solidFill>
              </a:rPr>
              <a:t>Tìm kiếm tuyến tính</a:t>
            </a:r>
          </a:p>
          <a:p>
            <a:pPr lvl="1" algn="just">
              <a:lnSpc>
                <a:spcPct val="130000"/>
              </a:lnSpc>
            </a:pPr>
            <a:r>
              <a:rPr lang="en-US"/>
              <a:t>Tìm thuật toán có độ phức tạp O(logn) ?</a:t>
            </a:r>
          </a:p>
          <a:p>
            <a:pPr lvl="2" algn="just">
              <a:lnSpc>
                <a:spcPct val="130000"/>
              </a:lnSpc>
            </a:pPr>
            <a:r>
              <a:rPr lang="en-US">
                <a:solidFill>
                  <a:srgbClr val="FF0000"/>
                </a:solidFill>
              </a:rPr>
              <a:t>Tìm kiếm nhị phân</a:t>
            </a:r>
          </a:p>
          <a:p>
            <a:pPr lvl="1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AAE2-C098-4C38-A027-1875731CEB7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51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664" name="Group 24"/>
          <p:cNvGrpSpPr>
            <a:grpSpLocks/>
          </p:cNvGrpSpPr>
          <p:nvPr/>
        </p:nvGrpSpPr>
        <p:grpSpPr bwMode="auto">
          <a:xfrm>
            <a:off x="1399443" y="4396156"/>
            <a:ext cx="6868257" cy="609601"/>
            <a:chOff x="955" y="2820"/>
            <a:chExt cx="4687" cy="416"/>
          </a:xfrm>
        </p:grpSpPr>
        <p:sp>
          <p:nvSpPr>
            <p:cNvPr id="240645" name="Oval 5"/>
            <p:cNvSpPr>
              <a:spLocks noChangeArrowheads="1"/>
            </p:cNvSpPr>
            <p:nvPr/>
          </p:nvSpPr>
          <p:spPr bwMode="auto">
            <a:xfrm>
              <a:off x="1653" y="2820"/>
              <a:ext cx="498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1</a:t>
              </a:r>
            </a:p>
          </p:txBody>
        </p:sp>
        <p:sp>
          <p:nvSpPr>
            <p:cNvPr id="240646" name="Oval 6"/>
            <p:cNvSpPr>
              <a:spLocks noChangeArrowheads="1"/>
            </p:cNvSpPr>
            <p:nvPr/>
          </p:nvSpPr>
          <p:spPr bwMode="auto">
            <a:xfrm>
              <a:off x="2351" y="2820"/>
              <a:ext cx="499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2</a:t>
              </a:r>
            </a:p>
          </p:txBody>
        </p:sp>
        <p:sp>
          <p:nvSpPr>
            <p:cNvPr id="240647" name="Oval 7"/>
            <p:cNvSpPr>
              <a:spLocks noChangeArrowheads="1"/>
            </p:cNvSpPr>
            <p:nvPr/>
          </p:nvSpPr>
          <p:spPr bwMode="auto">
            <a:xfrm>
              <a:off x="3049" y="2820"/>
              <a:ext cx="498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3</a:t>
              </a:r>
            </a:p>
          </p:txBody>
        </p:sp>
        <p:sp>
          <p:nvSpPr>
            <p:cNvPr id="240648" name="Oval 8"/>
            <p:cNvSpPr>
              <a:spLocks noChangeArrowheads="1"/>
            </p:cNvSpPr>
            <p:nvPr/>
          </p:nvSpPr>
          <p:spPr bwMode="auto">
            <a:xfrm>
              <a:off x="3748" y="2820"/>
              <a:ext cx="498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4</a:t>
              </a:r>
            </a:p>
          </p:txBody>
        </p:sp>
        <p:sp>
          <p:nvSpPr>
            <p:cNvPr id="240649" name="Oval 9"/>
            <p:cNvSpPr>
              <a:spLocks noChangeArrowheads="1"/>
            </p:cNvSpPr>
            <p:nvPr/>
          </p:nvSpPr>
          <p:spPr bwMode="auto">
            <a:xfrm>
              <a:off x="4445" y="2820"/>
              <a:ext cx="499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5</a:t>
              </a:r>
            </a:p>
          </p:txBody>
        </p:sp>
        <p:sp>
          <p:nvSpPr>
            <p:cNvPr id="240650" name="Oval 10"/>
            <p:cNvSpPr>
              <a:spLocks noChangeArrowheads="1"/>
            </p:cNvSpPr>
            <p:nvPr/>
          </p:nvSpPr>
          <p:spPr bwMode="auto">
            <a:xfrm>
              <a:off x="5144" y="2820"/>
              <a:ext cx="498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6</a:t>
              </a:r>
            </a:p>
          </p:txBody>
        </p:sp>
        <p:sp>
          <p:nvSpPr>
            <p:cNvPr id="240651" name="Oval 11"/>
            <p:cNvSpPr>
              <a:spLocks noChangeArrowheads="1"/>
            </p:cNvSpPr>
            <p:nvPr/>
          </p:nvSpPr>
          <p:spPr bwMode="auto">
            <a:xfrm>
              <a:off x="955" y="2820"/>
              <a:ext cx="498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0</a:t>
              </a:r>
            </a:p>
          </p:txBody>
        </p:sp>
      </p:grpSp>
      <p:sp>
        <p:nvSpPr>
          <p:cNvPr id="240653" name="Oval 13"/>
          <p:cNvSpPr>
            <a:spLocks noChangeArrowheads="1"/>
          </p:cNvSpPr>
          <p:nvPr/>
        </p:nvSpPr>
        <p:spPr bwMode="auto">
          <a:xfrm>
            <a:off x="1381859" y="3789485"/>
            <a:ext cx="747346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2</a:t>
            </a:r>
          </a:p>
        </p:txBody>
      </p:sp>
      <p:sp>
        <p:nvSpPr>
          <p:cNvPr id="240654" name="Oval 14"/>
          <p:cNvSpPr>
            <a:spLocks noChangeArrowheads="1"/>
          </p:cNvSpPr>
          <p:nvPr/>
        </p:nvSpPr>
        <p:spPr bwMode="auto">
          <a:xfrm>
            <a:off x="2420816" y="3789485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8</a:t>
            </a:r>
          </a:p>
        </p:txBody>
      </p:sp>
      <p:sp>
        <p:nvSpPr>
          <p:cNvPr id="240655" name="Oval 15"/>
          <p:cNvSpPr>
            <a:spLocks noChangeArrowheads="1"/>
          </p:cNvSpPr>
          <p:nvPr/>
        </p:nvSpPr>
        <p:spPr bwMode="auto">
          <a:xfrm>
            <a:off x="3443654" y="3789485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5</a:t>
            </a:r>
          </a:p>
        </p:txBody>
      </p:sp>
      <p:sp>
        <p:nvSpPr>
          <p:cNvPr id="240656" name="Oval 16"/>
          <p:cNvSpPr>
            <a:spLocks noChangeArrowheads="1"/>
          </p:cNvSpPr>
          <p:nvPr/>
        </p:nvSpPr>
        <p:spPr bwMode="auto">
          <a:xfrm>
            <a:off x="4451839" y="3789485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1</a:t>
            </a:r>
          </a:p>
        </p:txBody>
      </p:sp>
      <p:sp>
        <p:nvSpPr>
          <p:cNvPr id="240657" name="Oval 17"/>
          <p:cNvSpPr>
            <a:spLocks noChangeArrowheads="1"/>
          </p:cNvSpPr>
          <p:nvPr/>
        </p:nvSpPr>
        <p:spPr bwMode="auto">
          <a:xfrm>
            <a:off x="5473212" y="3789485"/>
            <a:ext cx="731226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6</a:t>
            </a:r>
          </a:p>
        </p:txBody>
      </p:sp>
      <p:sp>
        <p:nvSpPr>
          <p:cNvPr id="240658" name="Oval 18"/>
          <p:cNvSpPr>
            <a:spLocks noChangeArrowheads="1"/>
          </p:cNvSpPr>
          <p:nvPr/>
        </p:nvSpPr>
        <p:spPr bwMode="auto">
          <a:xfrm>
            <a:off x="6497516" y="3789485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4</a:t>
            </a:r>
          </a:p>
        </p:txBody>
      </p:sp>
      <p:sp>
        <p:nvSpPr>
          <p:cNvPr id="240659" name="Oval 19"/>
          <p:cNvSpPr>
            <a:spLocks noChangeArrowheads="1"/>
          </p:cNvSpPr>
          <p:nvPr/>
        </p:nvSpPr>
        <p:spPr bwMode="auto">
          <a:xfrm>
            <a:off x="7537939" y="3789485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6</a:t>
            </a:r>
          </a:p>
        </p:txBody>
      </p:sp>
      <p:grpSp>
        <p:nvGrpSpPr>
          <p:cNvPr id="240666" name="Group 26"/>
          <p:cNvGrpSpPr>
            <a:grpSpLocks/>
          </p:cNvGrpSpPr>
          <p:nvPr/>
        </p:nvGrpSpPr>
        <p:grpSpPr bwMode="auto">
          <a:xfrm>
            <a:off x="1364274" y="2649417"/>
            <a:ext cx="731226" cy="1038958"/>
            <a:chOff x="931" y="1604"/>
            <a:chExt cx="499" cy="709"/>
          </a:xfrm>
        </p:grpSpPr>
        <p:sp>
          <p:nvSpPr>
            <p:cNvPr id="240660" name="Rectangle 20"/>
            <p:cNvSpPr>
              <a:spLocks noChangeArrowheads="1"/>
            </p:cNvSpPr>
            <p:nvPr/>
          </p:nvSpPr>
          <p:spPr bwMode="auto">
            <a:xfrm>
              <a:off x="931" y="1604"/>
              <a:ext cx="499" cy="317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FFF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46" b="1"/>
                <a:t>X=6</a:t>
              </a:r>
            </a:p>
          </p:txBody>
        </p:sp>
        <p:sp>
          <p:nvSpPr>
            <p:cNvPr id="240665" name="AutoShape 25"/>
            <p:cNvSpPr>
              <a:spLocks noChangeArrowheads="1"/>
            </p:cNvSpPr>
            <p:nvPr/>
          </p:nvSpPr>
          <p:spPr bwMode="auto">
            <a:xfrm>
              <a:off x="988" y="1933"/>
              <a:ext cx="363" cy="380"/>
            </a:xfrm>
            <a:prstGeom prst="downArrow">
              <a:avLst>
                <a:gd name="adj1" fmla="val 50000"/>
                <a:gd name="adj2" fmla="val 26377"/>
              </a:avLst>
            </a:prstGeom>
            <a:noFill/>
            <a:ln w="2857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68812">
              <a:spAutoFit/>
            </a:bodyPr>
            <a:lstStyle/>
            <a:p>
              <a:r>
                <a:rPr lang="en-US" sz="2585"/>
                <a:t>i</a:t>
              </a:r>
            </a:p>
          </p:txBody>
        </p:sp>
      </p:grpSp>
      <p:sp>
        <p:nvSpPr>
          <p:cNvPr id="240667" name="Oval 27"/>
          <p:cNvSpPr>
            <a:spLocks noChangeArrowheads="1"/>
          </p:cNvSpPr>
          <p:nvPr/>
        </p:nvSpPr>
        <p:spPr bwMode="auto">
          <a:xfrm>
            <a:off x="5470281" y="3777762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6</a:t>
            </a:r>
          </a:p>
        </p:txBody>
      </p:sp>
      <p:sp>
        <p:nvSpPr>
          <p:cNvPr id="240668" name="Text Box 28"/>
          <p:cNvSpPr txBox="1">
            <a:spLocks noChangeArrowheads="1"/>
          </p:cNvSpPr>
          <p:nvPr/>
        </p:nvSpPr>
        <p:spPr bwMode="auto">
          <a:xfrm>
            <a:off x="6167805" y="2728546"/>
            <a:ext cx="2941026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15" b="1">
                <a:solidFill>
                  <a:schemeClr val="accent2"/>
                </a:solidFill>
              </a:rPr>
              <a:t>Tìm thấy 6 tại vị trí 4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467FA68-C2A8-4B8E-B63D-3EDAF12C0620}"/>
              </a:ext>
            </a:extLst>
          </p:cNvPr>
          <p:cNvSpPr txBox="1">
            <a:spLocks/>
          </p:cNvSpPr>
          <p:nvPr/>
        </p:nvSpPr>
        <p:spPr bwMode="black">
          <a:xfrm>
            <a:off x="900113" y="385763"/>
            <a:ext cx="7862887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9pPr>
          </a:lstStyle>
          <a:p>
            <a:r>
              <a:rPr lang="en-US" kern="0"/>
              <a:t>4. Một số bài toán minh họa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406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406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2406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2406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6 -3.7037E-6 L 0.11459 -0.0062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40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1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 tmFilter="0, 0; .2, .5; .8, .5; 1, 0"/>
                                        <p:tgtEl>
                                          <p:spTgt spid="2406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1000" autoRev="1" fill="hold"/>
                                        <p:tgtEl>
                                          <p:spTgt spid="2406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 tmFilter="0, 0; .2, .5; .8, .5; 1, 0"/>
                                        <p:tgtEl>
                                          <p:spTgt spid="2406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1000" autoRev="1" fill="hold"/>
                                        <p:tgtEl>
                                          <p:spTgt spid="2406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59 -0.00625 L 0.22372 -0.0062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40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406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406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406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406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372 -0.00625 L 0.33991 -0.0062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40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3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 tmFilter="0, 0; .2, .5; .8, .5; 1, 0"/>
                                        <p:tgtEl>
                                          <p:spTgt spid="2406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1000" autoRev="1" fill="hold"/>
                                        <p:tgtEl>
                                          <p:spTgt spid="2406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 tmFilter="0, 0; .2, .5; .8, .5; 1, 0"/>
                                        <p:tgtEl>
                                          <p:spTgt spid="2406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1000" autoRev="1" fill="hold"/>
                                        <p:tgtEl>
                                          <p:spTgt spid="2406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4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991 -0.00625 L 0.44167 -0.0062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40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4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2406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2406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000" tmFilter="0, 0; .2, .5; .8, .5; 1, 0"/>
                                        <p:tgtEl>
                                          <p:spTgt spid="2406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1000" autoRev="1" fill="hold"/>
                                        <p:tgtEl>
                                          <p:spTgt spid="2406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1000"/>
                                        <p:tgtEl>
                                          <p:spTgt spid="24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5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53" grpId="0" animBg="1"/>
      <p:bldP spid="240654" grpId="0" animBg="1"/>
      <p:bldP spid="240655" grpId="0" animBg="1"/>
      <p:bldP spid="240656" grpId="0" animBg="1"/>
      <p:bldP spid="240657" grpId="0" animBg="1"/>
      <p:bldP spid="240667" grpId="0" animBg="1"/>
      <p:bldP spid="240667" grpId="1" animBg="1"/>
      <p:bldP spid="24066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980" name="Group 4"/>
          <p:cNvGrpSpPr>
            <a:grpSpLocks/>
          </p:cNvGrpSpPr>
          <p:nvPr/>
        </p:nvGrpSpPr>
        <p:grpSpPr bwMode="auto">
          <a:xfrm>
            <a:off x="1449266" y="3846637"/>
            <a:ext cx="6868257" cy="609600"/>
            <a:chOff x="955" y="2820"/>
            <a:chExt cx="4687" cy="416"/>
          </a:xfrm>
        </p:grpSpPr>
        <p:sp>
          <p:nvSpPr>
            <p:cNvPr id="254981" name="Oval 5"/>
            <p:cNvSpPr>
              <a:spLocks noChangeArrowheads="1"/>
            </p:cNvSpPr>
            <p:nvPr/>
          </p:nvSpPr>
          <p:spPr bwMode="auto">
            <a:xfrm>
              <a:off x="1653" y="2820"/>
              <a:ext cx="498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1</a:t>
              </a:r>
            </a:p>
          </p:txBody>
        </p:sp>
        <p:sp>
          <p:nvSpPr>
            <p:cNvPr id="254982" name="Oval 6"/>
            <p:cNvSpPr>
              <a:spLocks noChangeArrowheads="1"/>
            </p:cNvSpPr>
            <p:nvPr/>
          </p:nvSpPr>
          <p:spPr bwMode="auto">
            <a:xfrm>
              <a:off x="2351" y="2820"/>
              <a:ext cx="499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2</a:t>
              </a:r>
            </a:p>
          </p:txBody>
        </p:sp>
        <p:sp>
          <p:nvSpPr>
            <p:cNvPr id="254983" name="Oval 7"/>
            <p:cNvSpPr>
              <a:spLocks noChangeArrowheads="1"/>
            </p:cNvSpPr>
            <p:nvPr/>
          </p:nvSpPr>
          <p:spPr bwMode="auto">
            <a:xfrm>
              <a:off x="3049" y="2820"/>
              <a:ext cx="498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3</a:t>
              </a:r>
            </a:p>
          </p:txBody>
        </p:sp>
        <p:sp>
          <p:nvSpPr>
            <p:cNvPr id="254984" name="Oval 8"/>
            <p:cNvSpPr>
              <a:spLocks noChangeArrowheads="1"/>
            </p:cNvSpPr>
            <p:nvPr/>
          </p:nvSpPr>
          <p:spPr bwMode="auto">
            <a:xfrm>
              <a:off x="3748" y="2820"/>
              <a:ext cx="498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4</a:t>
              </a:r>
            </a:p>
          </p:txBody>
        </p:sp>
        <p:sp>
          <p:nvSpPr>
            <p:cNvPr id="254985" name="Oval 9"/>
            <p:cNvSpPr>
              <a:spLocks noChangeArrowheads="1"/>
            </p:cNvSpPr>
            <p:nvPr/>
          </p:nvSpPr>
          <p:spPr bwMode="auto">
            <a:xfrm>
              <a:off x="4445" y="2820"/>
              <a:ext cx="499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5</a:t>
              </a:r>
            </a:p>
          </p:txBody>
        </p:sp>
        <p:sp>
          <p:nvSpPr>
            <p:cNvPr id="254986" name="Oval 10"/>
            <p:cNvSpPr>
              <a:spLocks noChangeArrowheads="1"/>
            </p:cNvSpPr>
            <p:nvPr/>
          </p:nvSpPr>
          <p:spPr bwMode="auto">
            <a:xfrm>
              <a:off x="5144" y="2820"/>
              <a:ext cx="498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6</a:t>
              </a:r>
            </a:p>
          </p:txBody>
        </p:sp>
        <p:sp>
          <p:nvSpPr>
            <p:cNvPr id="254987" name="Oval 11"/>
            <p:cNvSpPr>
              <a:spLocks noChangeArrowheads="1"/>
            </p:cNvSpPr>
            <p:nvPr/>
          </p:nvSpPr>
          <p:spPr bwMode="auto">
            <a:xfrm>
              <a:off x="955" y="2820"/>
              <a:ext cx="498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0</a:t>
              </a:r>
            </a:p>
          </p:txBody>
        </p:sp>
      </p:grpSp>
      <p:sp>
        <p:nvSpPr>
          <p:cNvPr id="254988" name="Oval 12"/>
          <p:cNvSpPr>
            <a:spLocks noChangeArrowheads="1"/>
          </p:cNvSpPr>
          <p:nvPr/>
        </p:nvSpPr>
        <p:spPr bwMode="auto">
          <a:xfrm>
            <a:off x="1431682" y="3239966"/>
            <a:ext cx="747346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2</a:t>
            </a:r>
          </a:p>
        </p:txBody>
      </p:sp>
      <p:sp>
        <p:nvSpPr>
          <p:cNvPr id="254989" name="Oval 13"/>
          <p:cNvSpPr>
            <a:spLocks noChangeArrowheads="1"/>
          </p:cNvSpPr>
          <p:nvPr/>
        </p:nvSpPr>
        <p:spPr bwMode="auto">
          <a:xfrm>
            <a:off x="2470639" y="3239966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8</a:t>
            </a:r>
          </a:p>
        </p:txBody>
      </p:sp>
      <p:sp>
        <p:nvSpPr>
          <p:cNvPr id="254990" name="Oval 14"/>
          <p:cNvSpPr>
            <a:spLocks noChangeArrowheads="1"/>
          </p:cNvSpPr>
          <p:nvPr/>
        </p:nvSpPr>
        <p:spPr bwMode="auto">
          <a:xfrm>
            <a:off x="3493477" y="3239966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5</a:t>
            </a:r>
          </a:p>
        </p:txBody>
      </p:sp>
      <p:sp>
        <p:nvSpPr>
          <p:cNvPr id="254991" name="Oval 15"/>
          <p:cNvSpPr>
            <a:spLocks noChangeArrowheads="1"/>
          </p:cNvSpPr>
          <p:nvPr/>
        </p:nvSpPr>
        <p:spPr bwMode="auto">
          <a:xfrm>
            <a:off x="4501662" y="3239966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1</a:t>
            </a:r>
          </a:p>
        </p:txBody>
      </p:sp>
      <p:sp>
        <p:nvSpPr>
          <p:cNvPr id="254992" name="Oval 16"/>
          <p:cNvSpPr>
            <a:spLocks noChangeArrowheads="1"/>
          </p:cNvSpPr>
          <p:nvPr/>
        </p:nvSpPr>
        <p:spPr bwMode="auto">
          <a:xfrm>
            <a:off x="5523035" y="3239966"/>
            <a:ext cx="731226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6</a:t>
            </a:r>
          </a:p>
        </p:txBody>
      </p:sp>
      <p:sp>
        <p:nvSpPr>
          <p:cNvPr id="254993" name="Oval 17"/>
          <p:cNvSpPr>
            <a:spLocks noChangeArrowheads="1"/>
          </p:cNvSpPr>
          <p:nvPr/>
        </p:nvSpPr>
        <p:spPr bwMode="auto">
          <a:xfrm>
            <a:off x="6547339" y="3239966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4</a:t>
            </a:r>
          </a:p>
        </p:txBody>
      </p:sp>
      <p:sp>
        <p:nvSpPr>
          <p:cNvPr id="254994" name="Oval 18"/>
          <p:cNvSpPr>
            <a:spLocks noChangeArrowheads="1"/>
          </p:cNvSpPr>
          <p:nvPr/>
        </p:nvSpPr>
        <p:spPr bwMode="auto">
          <a:xfrm>
            <a:off x="7587762" y="3239966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6</a:t>
            </a:r>
          </a:p>
        </p:txBody>
      </p:sp>
      <p:grpSp>
        <p:nvGrpSpPr>
          <p:cNvPr id="254995" name="Group 19"/>
          <p:cNvGrpSpPr>
            <a:grpSpLocks/>
          </p:cNvGrpSpPr>
          <p:nvPr/>
        </p:nvGrpSpPr>
        <p:grpSpPr bwMode="auto">
          <a:xfrm>
            <a:off x="1414097" y="2099898"/>
            <a:ext cx="731226" cy="1038958"/>
            <a:chOff x="931" y="1604"/>
            <a:chExt cx="499" cy="709"/>
          </a:xfrm>
        </p:grpSpPr>
        <p:sp>
          <p:nvSpPr>
            <p:cNvPr id="254996" name="Rectangle 20"/>
            <p:cNvSpPr>
              <a:spLocks noChangeArrowheads="1"/>
            </p:cNvSpPr>
            <p:nvPr/>
          </p:nvSpPr>
          <p:spPr bwMode="auto">
            <a:xfrm>
              <a:off x="931" y="1604"/>
              <a:ext cx="499" cy="317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FFF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46" b="1"/>
                <a:t>X=10</a:t>
              </a:r>
            </a:p>
          </p:txBody>
        </p:sp>
        <p:sp>
          <p:nvSpPr>
            <p:cNvPr id="254997" name="AutoShape 21"/>
            <p:cNvSpPr>
              <a:spLocks noChangeArrowheads="1"/>
            </p:cNvSpPr>
            <p:nvPr/>
          </p:nvSpPr>
          <p:spPr bwMode="auto">
            <a:xfrm>
              <a:off x="988" y="1933"/>
              <a:ext cx="363" cy="380"/>
            </a:xfrm>
            <a:prstGeom prst="downArrow">
              <a:avLst>
                <a:gd name="adj1" fmla="val 50000"/>
                <a:gd name="adj2" fmla="val 26377"/>
              </a:avLst>
            </a:prstGeom>
            <a:noFill/>
            <a:ln w="2857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68812">
              <a:spAutoFit/>
            </a:bodyPr>
            <a:lstStyle/>
            <a:p>
              <a:r>
                <a:rPr lang="en-US" sz="2585"/>
                <a:t>i</a:t>
              </a:r>
            </a:p>
          </p:txBody>
        </p:sp>
      </p:grpSp>
      <p:sp>
        <p:nvSpPr>
          <p:cNvPr id="254999" name="Text Box 23"/>
          <p:cNvSpPr txBox="1">
            <a:spLocks noChangeArrowheads="1"/>
          </p:cNvSpPr>
          <p:nvPr/>
        </p:nvSpPr>
        <p:spPr bwMode="auto">
          <a:xfrm>
            <a:off x="6314343" y="2179028"/>
            <a:ext cx="2844311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15" b="1">
                <a:solidFill>
                  <a:schemeClr val="accent2"/>
                </a:solidFill>
              </a:rPr>
              <a:t>i=7, không tìm thấy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2941D838-3558-495A-9760-6964AAA9A5AE}"/>
              </a:ext>
            </a:extLst>
          </p:cNvPr>
          <p:cNvSpPr txBox="1">
            <a:spLocks/>
          </p:cNvSpPr>
          <p:nvPr/>
        </p:nvSpPr>
        <p:spPr bwMode="black">
          <a:xfrm>
            <a:off x="900113" y="385763"/>
            <a:ext cx="7862887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9pPr>
          </a:lstStyle>
          <a:p>
            <a:r>
              <a:rPr lang="en-US" kern="0"/>
              <a:t>4. Một số bài toán minh họa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549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549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2549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2549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6 -0.00902 L 0.11458 -0.0062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549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1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 tmFilter="0, 0; .2, .5; .8, .5; 1, 0"/>
                                        <p:tgtEl>
                                          <p:spTgt spid="2549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1000" autoRev="1" fill="hold"/>
                                        <p:tgtEl>
                                          <p:spTgt spid="2549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 tmFilter="0, 0; .2, .5; .8, .5; 1, 0"/>
                                        <p:tgtEl>
                                          <p:spTgt spid="2549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1000" autoRev="1" fill="hold"/>
                                        <p:tgtEl>
                                          <p:spTgt spid="2549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59 -0.00625 L 0.22372 -0.0062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549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 tmFilter="0, 0; .2, .5; .8, .5; 1, 0"/>
                                        <p:tgtEl>
                                          <p:spTgt spid="2549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1000" autoRev="1" fill="hold"/>
                                        <p:tgtEl>
                                          <p:spTgt spid="2549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549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549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372 -0.00625 L 0.33991 -0.0062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549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3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 tmFilter="0, 0; .2, .5; .8, .5; 1, 0"/>
                                        <p:tgtEl>
                                          <p:spTgt spid="2549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1000" autoRev="1" fill="hold"/>
                                        <p:tgtEl>
                                          <p:spTgt spid="2549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 tmFilter="0, 0; .2, .5; .8, .5; 1, 0"/>
                                        <p:tgtEl>
                                          <p:spTgt spid="2549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1000" autoRev="1" fill="hold"/>
                                        <p:tgtEl>
                                          <p:spTgt spid="2549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4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991 -0.00625 L 0.44167 -0.0062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549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4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 tmFilter="0, 0; .2, .5; .8, .5; 1, 0"/>
                                        <p:tgtEl>
                                          <p:spTgt spid="2549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1000" autoRev="1" fill="hold"/>
                                        <p:tgtEl>
                                          <p:spTgt spid="2549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000" tmFilter="0, 0; .2, .5; .8, .5; 1, 0"/>
                                        <p:tgtEl>
                                          <p:spTgt spid="2549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1000" autoRev="1" fill="hold"/>
                                        <p:tgtEl>
                                          <p:spTgt spid="2549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5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67 -0.00625 L 0.55802 -0.00625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2549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5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 tmFilter="0, 0; .2, .5; .8, .5; 1, 0"/>
                                        <p:tgtEl>
                                          <p:spTgt spid="2549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1000" autoRev="1" fill="hold"/>
                                        <p:tgtEl>
                                          <p:spTgt spid="2549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0" tmFilter="0, 0; .2, .5; .8, .5; 1, 0"/>
                                        <p:tgtEl>
                                          <p:spTgt spid="2549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1000" autoRev="1" fill="hold"/>
                                        <p:tgtEl>
                                          <p:spTgt spid="2549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6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801 -0.00625 L 0.68349 -0.00902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2549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66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3000"/>
                            </p:stCondLst>
                            <p:childTnLst>
                              <p:par>
                                <p:cTn id="6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000" tmFilter="0, 0; .2, .5; .8, .5; 1, 0"/>
                                        <p:tgtEl>
                                          <p:spTgt spid="2549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1000" autoRev="1" fill="hold"/>
                                        <p:tgtEl>
                                          <p:spTgt spid="2549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 tmFilter="0, 0; .2, .5; .8, .5; 1, 0"/>
                                        <p:tgtEl>
                                          <p:spTgt spid="2549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1000" autoRev="1" fill="hold"/>
                                        <p:tgtEl>
                                          <p:spTgt spid="2549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5000"/>
                            </p:stCondLst>
                            <p:childTnLst>
                              <p:par>
                                <p:cTn id="76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7" dur="500"/>
                                        <p:tgtEl>
                                          <p:spTgt spid="2549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5500"/>
                            </p:stCondLst>
                            <p:childTnLst>
                              <p:par>
                                <p:cTn id="8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5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8" grpId="0" animBg="1"/>
      <p:bldP spid="254989" grpId="0" animBg="1"/>
      <p:bldP spid="254990" grpId="0" animBg="1"/>
      <p:bldP spid="254991" grpId="0" animBg="1"/>
      <p:bldP spid="254992" grpId="0" animBg="1"/>
      <p:bldP spid="254994" grpId="0" animBg="1"/>
      <p:bldP spid="25499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757" name="Group 21"/>
          <p:cNvGrpSpPr>
            <a:grpSpLocks/>
          </p:cNvGrpSpPr>
          <p:nvPr/>
        </p:nvGrpSpPr>
        <p:grpSpPr bwMode="auto">
          <a:xfrm>
            <a:off x="1314450" y="1553308"/>
            <a:ext cx="6846277" cy="4473819"/>
            <a:chOff x="897" y="880"/>
            <a:chExt cx="4672" cy="3053"/>
          </a:xfrm>
        </p:grpSpPr>
        <p:sp>
          <p:nvSpPr>
            <p:cNvPr id="244740" name="Line 4"/>
            <p:cNvSpPr>
              <a:spLocks noChangeShapeType="1"/>
            </p:cNvSpPr>
            <p:nvPr/>
          </p:nvSpPr>
          <p:spPr bwMode="auto">
            <a:xfrm>
              <a:off x="897" y="1888"/>
              <a:ext cx="4656" cy="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4741" name="Line 5"/>
            <p:cNvSpPr>
              <a:spLocks noChangeShapeType="1"/>
            </p:cNvSpPr>
            <p:nvPr/>
          </p:nvSpPr>
          <p:spPr bwMode="auto">
            <a:xfrm>
              <a:off x="3120" y="1162"/>
              <a:ext cx="1" cy="2102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4742" name="Line 6"/>
            <p:cNvSpPr>
              <a:spLocks noChangeShapeType="1"/>
            </p:cNvSpPr>
            <p:nvPr/>
          </p:nvSpPr>
          <p:spPr bwMode="auto">
            <a:xfrm>
              <a:off x="913" y="2496"/>
              <a:ext cx="4656" cy="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4743" name="Line 7"/>
            <p:cNvSpPr>
              <a:spLocks noChangeShapeType="1"/>
            </p:cNvSpPr>
            <p:nvPr/>
          </p:nvSpPr>
          <p:spPr bwMode="auto">
            <a:xfrm>
              <a:off x="913" y="3024"/>
              <a:ext cx="4656" cy="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4744" name="Text Box 8"/>
            <p:cNvSpPr txBox="1">
              <a:spLocks noChangeArrowheads="1"/>
            </p:cNvSpPr>
            <p:nvPr/>
          </p:nvSpPr>
          <p:spPr bwMode="auto">
            <a:xfrm>
              <a:off x="1578" y="890"/>
              <a:ext cx="1345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8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585">
                  <a:solidFill>
                    <a:srgbClr val="080808"/>
                  </a:solidFill>
                </a:rPr>
                <a:t>Trường hợp</a:t>
              </a:r>
            </a:p>
          </p:txBody>
        </p:sp>
        <p:sp>
          <p:nvSpPr>
            <p:cNvPr id="244745" name="Text Box 9"/>
            <p:cNvSpPr txBox="1">
              <a:spLocks noChangeArrowheads="1"/>
            </p:cNvSpPr>
            <p:nvPr/>
          </p:nvSpPr>
          <p:spPr bwMode="auto">
            <a:xfrm>
              <a:off x="3755" y="880"/>
              <a:ext cx="51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rgbClr val="8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585">
                  <a:solidFill>
                    <a:srgbClr val="080808"/>
                  </a:solidFill>
                </a:rPr>
                <a:t>Css</a:t>
              </a:r>
            </a:p>
          </p:txBody>
        </p:sp>
        <p:sp>
          <p:nvSpPr>
            <p:cNvPr id="244746" name="Text Box 10"/>
            <p:cNvSpPr txBox="1">
              <a:spLocks noChangeArrowheads="1"/>
            </p:cNvSpPr>
            <p:nvPr/>
          </p:nvSpPr>
          <p:spPr bwMode="auto">
            <a:xfrm>
              <a:off x="1633" y="2000"/>
              <a:ext cx="103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rgbClr val="8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585">
                  <a:solidFill>
                    <a:srgbClr val="080808"/>
                  </a:solidFill>
                </a:rPr>
                <a:t>Xấu nhất</a:t>
              </a:r>
            </a:p>
          </p:txBody>
        </p:sp>
        <p:sp>
          <p:nvSpPr>
            <p:cNvPr id="244747" name="Text Box 11"/>
            <p:cNvSpPr txBox="1">
              <a:spLocks noChangeArrowheads="1"/>
            </p:cNvSpPr>
            <p:nvPr/>
          </p:nvSpPr>
          <p:spPr bwMode="auto">
            <a:xfrm>
              <a:off x="1585" y="2576"/>
              <a:ext cx="1273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rgbClr val="8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585">
                  <a:solidFill>
                    <a:srgbClr val="080808"/>
                  </a:solidFill>
                </a:rPr>
                <a:t>Trung bình </a:t>
              </a:r>
            </a:p>
          </p:txBody>
        </p:sp>
        <p:sp>
          <p:nvSpPr>
            <p:cNvPr id="244748" name="Text Box 12"/>
            <p:cNvSpPr txBox="1">
              <a:spLocks noChangeArrowheads="1"/>
            </p:cNvSpPr>
            <p:nvPr/>
          </p:nvSpPr>
          <p:spPr bwMode="auto">
            <a:xfrm>
              <a:off x="3889" y="2048"/>
              <a:ext cx="35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rgbClr val="8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585">
                  <a:solidFill>
                    <a:srgbClr val="080808"/>
                  </a:solidFill>
                </a:rPr>
                <a:t>N </a:t>
              </a:r>
            </a:p>
          </p:txBody>
        </p:sp>
        <p:sp>
          <p:nvSpPr>
            <p:cNvPr id="244749" name="Text Box 13"/>
            <p:cNvSpPr txBox="1">
              <a:spLocks noChangeArrowheads="1"/>
            </p:cNvSpPr>
            <p:nvPr/>
          </p:nvSpPr>
          <p:spPr bwMode="auto">
            <a:xfrm>
              <a:off x="3793" y="2576"/>
              <a:ext cx="101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rgbClr val="8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585">
                  <a:solidFill>
                    <a:srgbClr val="080808"/>
                  </a:solidFill>
                </a:rPr>
                <a:t>(N+1) / 2</a:t>
              </a:r>
            </a:p>
          </p:txBody>
        </p:sp>
        <p:sp>
          <p:nvSpPr>
            <p:cNvPr id="244752" name="Text Box 16"/>
            <p:cNvSpPr txBox="1">
              <a:spLocks noChangeArrowheads="1"/>
            </p:cNvSpPr>
            <p:nvPr/>
          </p:nvSpPr>
          <p:spPr bwMode="auto">
            <a:xfrm>
              <a:off x="1623" y="3521"/>
              <a:ext cx="2858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" pitchFamily="2" charset="2"/>
                <a:buChar char="Ø"/>
              </a:pPr>
              <a:r>
                <a:rPr lang="en-US" sz="3323"/>
                <a:t> Độ phức tạp O(N)</a:t>
              </a:r>
            </a:p>
          </p:txBody>
        </p:sp>
        <p:sp>
          <p:nvSpPr>
            <p:cNvPr id="244753" name="Line 17"/>
            <p:cNvSpPr>
              <a:spLocks noChangeShapeType="1"/>
            </p:cNvSpPr>
            <p:nvPr/>
          </p:nvSpPr>
          <p:spPr bwMode="auto">
            <a:xfrm>
              <a:off x="897" y="1344"/>
              <a:ext cx="4656" cy="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4754" name="Text Box 18"/>
            <p:cNvSpPr txBox="1">
              <a:spLocks noChangeArrowheads="1"/>
            </p:cNvSpPr>
            <p:nvPr/>
          </p:nvSpPr>
          <p:spPr bwMode="auto">
            <a:xfrm>
              <a:off x="1578" y="1425"/>
              <a:ext cx="95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rgbClr val="8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585">
                  <a:solidFill>
                    <a:srgbClr val="080808"/>
                  </a:solidFill>
                </a:rPr>
                <a:t>Tốt nhất</a:t>
              </a:r>
            </a:p>
          </p:txBody>
        </p:sp>
        <p:sp>
          <p:nvSpPr>
            <p:cNvPr id="244755" name="Text Box 19"/>
            <p:cNvSpPr txBox="1">
              <a:spLocks noChangeArrowheads="1"/>
            </p:cNvSpPr>
            <p:nvPr/>
          </p:nvSpPr>
          <p:spPr bwMode="auto">
            <a:xfrm>
              <a:off x="3891" y="1389"/>
              <a:ext cx="31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rgbClr val="8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585">
                  <a:solidFill>
                    <a:srgbClr val="080808"/>
                  </a:solidFill>
                </a:rPr>
                <a:t>1 </a:t>
              </a:r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917851B9-3C50-472C-9304-77548BE0D60F}"/>
              </a:ext>
            </a:extLst>
          </p:cNvPr>
          <p:cNvSpPr txBox="1">
            <a:spLocks/>
          </p:cNvSpPr>
          <p:nvPr/>
        </p:nvSpPr>
        <p:spPr bwMode="black">
          <a:xfrm>
            <a:off x="817867" y="261450"/>
            <a:ext cx="7862887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9pPr>
          </a:lstStyle>
          <a:p>
            <a:r>
              <a:rPr lang="en-US" kern="0"/>
              <a:t>4. Một số bài toán minh họa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 Thuật toán tìm kiếm nhị phân</a:t>
            </a:r>
          </a:p>
          <a:p>
            <a:pPr lvl="1">
              <a:lnSpc>
                <a:spcPct val="150000"/>
              </a:lnSpc>
            </a:pPr>
            <a:r>
              <a:rPr lang="en-US"/>
              <a:t>Chia</a:t>
            </a:r>
          </a:p>
          <a:p>
            <a:pPr lvl="2">
              <a:lnSpc>
                <a:spcPct val="150000"/>
              </a:lnSpc>
            </a:pPr>
            <a:r>
              <a:rPr lang="en-US"/>
              <a:t>Chia danh sách ban đầu thành 2 danh sách con</a:t>
            </a:r>
          </a:p>
          <a:p>
            <a:pPr lvl="1">
              <a:lnSpc>
                <a:spcPct val="150000"/>
              </a:lnSpc>
            </a:pPr>
            <a:r>
              <a:rPr lang="en-US"/>
              <a:t>Đệ quy:</a:t>
            </a:r>
          </a:p>
          <a:p>
            <a:pPr lvl="2">
              <a:lnSpc>
                <a:spcPct val="150000"/>
              </a:lnSpc>
            </a:pPr>
            <a:r>
              <a:rPr lang="en-US"/>
              <a:t>Tìm kiếm trong từng danh sách con</a:t>
            </a:r>
          </a:p>
          <a:p>
            <a:pPr lvl="1">
              <a:lnSpc>
                <a:spcPct val="150000"/>
              </a:lnSpc>
            </a:pPr>
            <a:r>
              <a:rPr lang="en-US"/>
              <a:t>Trị</a:t>
            </a:r>
          </a:p>
          <a:p>
            <a:pPr lvl="2">
              <a:lnSpc>
                <a:spcPct val="150000"/>
              </a:lnSpc>
            </a:pPr>
            <a:r>
              <a:rPr lang="en-US"/>
              <a:t>Thông báo kết quả</a:t>
            </a:r>
          </a:p>
          <a:p>
            <a:pPr lvl="1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AAE2-C098-4C38-A027-1875731CEB7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E579BDF-AC3B-4F2D-9A14-FA9708796E25}"/>
              </a:ext>
            </a:extLst>
          </p:cNvPr>
          <p:cNvSpPr txBox="1">
            <a:spLocks/>
          </p:cNvSpPr>
          <p:nvPr/>
        </p:nvSpPr>
        <p:spPr bwMode="black">
          <a:xfrm>
            <a:off x="817867" y="261450"/>
            <a:ext cx="7862887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9pPr>
          </a:lstStyle>
          <a:p>
            <a:r>
              <a:rPr lang="en-US" kern="0"/>
              <a:t>4. Một số bài toán minh họa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6" name="Oval 4"/>
          <p:cNvSpPr>
            <a:spLocks noChangeArrowheads="1"/>
          </p:cNvSpPr>
          <p:nvPr/>
        </p:nvSpPr>
        <p:spPr bwMode="auto">
          <a:xfrm>
            <a:off x="1381859" y="3789485"/>
            <a:ext cx="747346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1</a:t>
            </a:r>
          </a:p>
        </p:txBody>
      </p:sp>
      <p:sp>
        <p:nvSpPr>
          <p:cNvPr id="248837" name="Oval 5"/>
          <p:cNvSpPr>
            <a:spLocks noChangeArrowheads="1"/>
          </p:cNvSpPr>
          <p:nvPr/>
        </p:nvSpPr>
        <p:spPr bwMode="auto">
          <a:xfrm>
            <a:off x="2420816" y="3789485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2</a:t>
            </a:r>
          </a:p>
        </p:txBody>
      </p:sp>
      <p:sp>
        <p:nvSpPr>
          <p:cNvPr id="248838" name="Oval 6"/>
          <p:cNvSpPr>
            <a:spLocks noChangeArrowheads="1"/>
          </p:cNvSpPr>
          <p:nvPr/>
        </p:nvSpPr>
        <p:spPr bwMode="auto">
          <a:xfrm>
            <a:off x="3443654" y="3789485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4</a:t>
            </a:r>
          </a:p>
        </p:txBody>
      </p:sp>
      <p:sp>
        <p:nvSpPr>
          <p:cNvPr id="248839" name="Oval 7"/>
          <p:cNvSpPr>
            <a:spLocks noChangeArrowheads="1"/>
          </p:cNvSpPr>
          <p:nvPr/>
        </p:nvSpPr>
        <p:spPr bwMode="auto">
          <a:xfrm>
            <a:off x="4451839" y="3789485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6</a:t>
            </a:r>
          </a:p>
        </p:txBody>
      </p:sp>
      <p:sp>
        <p:nvSpPr>
          <p:cNvPr id="248840" name="Oval 8"/>
          <p:cNvSpPr>
            <a:spLocks noChangeArrowheads="1"/>
          </p:cNvSpPr>
          <p:nvPr/>
        </p:nvSpPr>
        <p:spPr bwMode="auto">
          <a:xfrm>
            <a:off x="6497516" y="3789485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9</a:t>
            </a:r>
          </a:p>
        </p:txBody>
      </p:sp>
      <p:sp>
        <p:nvSpPr>
          <p:cNvPr id="248841" name="Oval 9"/>
          <p:cNvSpPr>
            <a:spLocks noChangeArrowheads="1"/>
          </p:cNvSpPr>
          <p:nvPr/>
        </p:nvSpPr>
        <p:spPr bwMode="auto">
          <a:xfrm>
            <a:off x="7537939" y="3789485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10</a:t>
            </a:r>
          </a:p>
        </p:txBody>
      </p:sp>
      <p:sp>
        <p:nvSpPr>
          <p:cNvPr id="248843" name="Rectangle 11"/>
          <p:cNvSpPr>
            <a:spLocks noChangeArrowheads="1"/>
          </p:cNvSpPr>
          <p:nvPr/>
        </p:nvSpPr>
        <p:spPr bwMode="auto">
          <a:xfrm>
            <a:off x="4506058" y="2432539"/>
            <a:ext cx="731226" cy="464527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46" b="1"/>
              <a:t>X=2</a:t>
            </a:r>
          </a:p>
        </p:txBody>
      </p:sp>
      <p:sp>
        <p:nvSpPr>
          <p:cNvPr id="248844" name="AutoShape 12"/>
          <p:cNvSpPr>
            <a:spLocks noChangeArrowheads="1"/>
          </p:cNvSpPr>
          <p:nvPr/>
        </p:nvSpPr>
        <p:spPr bwMode="auto">
          <a:xfrm>
            <a:off x="1447800" y="3131528"/>
            <a:ext cx="597877" cy="556497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585"/>
              <a:t>L</a:t>
            </a:r>
          </a:p>
        </p:txBody>
      </p:sp>
      <p:sp>
        <p:nvSpPr>
          <p:cNvPr id="248845" name="Oval 13"/>
          <p:cNvSpPr>
            <a:spLocks noChangeArrowheads="1"/>
          </p:cNvSpPr>
          <p:nvPr/>
        </p:nvSpPr>
        <p:spPr bwMode="auto">
          <a:xfrm>
            <a:off x="2429608" y="3779228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2</a:t>
            </a:r>
          </a:p>
        </p:txBody>
      </p:sp>
      <p:sp>
        <p:nvSpPr>
          <p:cNvPr id="248846" name="Text Box 14"/>
          <p:cNvSpPr txBox="1">
            <a:spLocks noChangeArrowheads="1"/>
          </p:cNvSpPr>
          <p:nvPr/>
        </p:nvSpPr>
        <p:spPr bwMode="auto">
          <a:xfrm>
            <a:off x="915866" y="1966547"/>
            <a:ext cx="2844311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46" b="1">
                <a:solidFill>
                  <a:schemeClr val="accent2"/>
                </a:solidFill>
              </a:rPr>
              <a:t>Tìm thấy 2 tại vị trí 1</a:t>
            </a:r>
          </a:p>
        </p:txBody>
      </p:sp>
      <p:sp>
        <p:nvSpPr>
          <p:cNvPr id="248847" name="Oval 15"/>
          <p:cNvSpPr>
            <a:spLocks noChangeArrowheads="1"/>
          </p:cNvSpPr>
          <p:nvPr/>
        </p:nvSpPr>
        <p:spPr bwMode="auto">
          <a:xfrm>
            <a:off x="5502520" y="3827585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7</a:t>
            </a:r>
          </a:p>
        </p:txBody>
      </p:sp>
      <p:grpSp>
        <p:nvGrpSpPr>
          <p:cNvPr id="248848" name="Group 16"/>
          <p:cNvGrpSpPr>
            <a:grpSpLocks/>
          </p:cNvGrpSpPr>
          <p:nvPr/>
        </p:nvGrpSpPr>
        <p:grpSpPr bwMode="auto">
          <a:xfrm>
            <a:off x="1399443" y="4396156"/>
            <a:ext cx="6868257" cy="609601"/>
            <a:chOff x="955" y="2820"/>
            <a:chExt cx="4687" cy="416"/>
          </a:xfrm>
        </p:grpSpPr>
        <p:sp>
          <p:nvSpPr>
            <p:cNvPr id="248849" name="Oval 17"/>
            <p:cNvSpPr>
              <a:spLocks noChangeArrowheads="1"/>
            </p:cNvSpPr>
            <p:nvPr/>
          </p:nvSpPr>
          <p:spPr bwMode="auto">
            <a:xfrm>
              <a:off x="1653" y="2820"/>
              <a:ext cx="498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1</a:t>
              </a:r>
            </a:p>
          </p:txBody>
        </p:sp>
        <p:sp>
          <p:nvSpPr>
            <p:cNvPr id="248850" name="Oval 18"/>
            <p:cNvSpPr>
              <a:spLocks noChangeArrowheads="1"/>
            </p:cNvSpPr>
            <p:nvPr/>
          </p:nvSpPr>
          <p:spPr bwMode="auto">
            <a:xfrm>
              <a:off x="2351" y="2820"/>
              <a:ext cx="499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2</a:t>
              </a:r>
            </a:p>
          </p:txBody>
        </p:sp>
        <p:sp>
          <p:nvSpPr>
            <p:cNvPr id="248851" name="Oval 19"/>
            <p:cNvSpPr>
              <a:spLocks noChangeArrowheads="1"/>
            </p:cNvSpPr>
            <p:nvPr/>
          </p:nvSpPr>
          <p:spPr bwMode="auto">
            <a:xfrm>
              <a:off x="3049" y="2820"/>
              <a:ext cx="498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3</a:t>
              </a:r>
            </a:p>
          </p:txBody>
        </p:sp>
        <p:sp>
          <p:nvSpPr>
            <p:cNvPr id="248852" name="Oval 20"/>
            <p:cNvSpPr>
              <a:spLocks noChangeArrowheads="1"/>
            </p:cNvSpPr>
            <p:nvPr/>
          </p:nvSpPr>
          <p:spPr bwMode="auto">
            <a:xfrm>
              <a:off x="3748" y="2820"/>
              <a:ext cx="498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4</a:t>
              </a:r>
            </a:p>
          </p:txBody>
        </p:sp>
        <p:sp>
          <p:nvSpPr>
            <p:cNvPr id="248853" name="Oval 21"/>
            <p:cNvSpPr>
              <a:spLocks noChangeArrowheads="1"/>
            </p:cNvSpPr>
            <p:nvPr/>
          </p:nvSpPr>
          <p:spPr bwMode="auto">
            <a:xfrm>
              <a:off x="4445" y="2820"/>
              <a:ext cx="499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5</a:t>
              </a:r>
            </a:p>
          </p:txBody>
        </p:sp>
        <p:sp>
          <p:nvSpPr>
            <p:cNvPr id="248854" name="Oval 22"/>
            <p:cNvSpPr>
              <a:spLocks noChangeArrowheads="1"/>
            </p:cNvSpPr>
            <p:nvPr/>
          </p:nvSpPr>
          <p:spPr bwMode="auto">
            <a:xfrm>
              <a:off x="5144" y="2820"/>
              <a:ext cx="498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6</a:t>
              </a:r>
            </a:p>
          </p:txBody>
        </p:sp>
        <p:sp>
          <p:nvSpPr>
            <p:cNvPr id="248855" name="Oval 23"/>
            <p:cNvSpPr>
              <a:spLocks noChangeArrowheads="1"/>
            </p:cNvSpPr>
            <p:nvPr/>
          </p:nvSpPr>
          <p:spPr bwMode="auto">
            <a:xfrm>
              <a:off x="955" y="2820"/>
              <a:ext cx="498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0</a:t>
              </a:r>
            </a:p>
          </p:txBody>
        </p:sp>
      </p:grpSp>
      <p:sp>
        <p:nvSpPr>
          <p:cNvPr id="248856" name="AutoShape 24"/>
          <p:cNvSpPr>
            <a:spLocks noChangeArrowheads="1"/>
          </p:cNvSpPr>
          <p:nvPr/>
        </p:nvSpPr>
        <p:spPr bwMode="auto">
          <a:xfrm>
            <a:off x="7696200" y="3096358"/>
            <a:ext cx="663820" cy="556497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585"/>
              <a:t>R</a:t>
            </a:r>
          </a:p>
        </p:txBody>
      </p:sp>
      <p:sp>
        <p:nvSpPr>
          <p:cNvPr id="248857" name="AutoShape 25"/>
          <p:cNvSpPr>
            <a:spLocks noChangeArrowheads="1"/>
          </p:cNvSpPr>
          <p:nvPr/>
        </p:nvSpPr>
        <p:spPr bwMode="auto">
          <a:xfrm>
            <a:off x="4506059" y="3096358"/>
            <a:ext cx="663819" cy="556497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585"/>
              <a:t>M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D2CFE322-3A01-4ECE-B7AB-F74C44E7BDF1}"/>
              </a:ext>
            </a:extLst>
          </p:cNvPr>
          <p:cNvSpPr txBox="1">
            <a:spLocks/>
          </p:cNvSpPr>
          <p:nvPr/>
        </p:nvSpPr>
        <p:spPr bwMode="black">
          <a:xfrm>
            <a:off x="900113" y="385763"/>
            <a:ext cx="7862887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9pPr>
          </a:lstStyle>
          <a:p>
            <a:r>
              <a:rPr lang="en-US" kern="0"/>
              <a:t>4. Một số bài toán minh họa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8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2000"/>
                                        <p:tgtEl>
                                          <p:spTgt spid="24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 tmFilter="0, 0; .2, .5; .8, .5; 1, 0"/>
                                        <p:tgtEl>
                                          <p:spTgt spid="2488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000" autoRev="1" fill="hold"/>
                                        <p:tgtEl>
                                          <p:spTgt spid="2488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 tmFilter="0, 0; .2, .5; .8, .5; 1, 0"/>
                                        <p:tgtEl>
                                          <p:spTgt spid="2488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1000" autoRev="1" fill="hold"/>
                                        <p:tgtEl>
                                          <p:spTgt spid="2488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1538E-6 3.33333E-6 L -0.45785 -0.0020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488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0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0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8974E-6 3.33333E-6 L -0.21795 -0.0020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488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97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3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0769E-6 3.33333E-6 L -0.22163 -0.005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90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36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 tmFilter="0, 0; .2, .5; .8, .5; 1, 0"/>
                                        <p:tgtEl>
                                          <p:spTgt spid="2488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1000" autoRev="1" fill="hold"/>
                                        <p:tgtEl>
                                          <p:spTgt spid="2488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 tmFilter="0, 0; .2, .5; .8, .5; 1, 0"/>
                                        <p:tgtEl>
                                          <p:spTgt spid="2488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1000" autoRev="1" fill="hold"/>
                                        <p:tgtEl>
                                          <p:spTgt spid="2488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4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48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9" grpId="0" animBg="1"/>
      <p:bldP spid="248843" grpId="0" animBg="1"/>
      <p:bldP spid="248843" grpId="1" animBg="1"/>
      <p:bldP spid="248843" grpId="2" animBg="1"/>
      <p:bldP spid="248843" grpId="3" animBg="1"/>
      <p:bldP spid="248844" grpId="0" animBg="1"/>
      <p:bldP spid="248845" grpId="0" animBg="1"/>
      <p:bldP spid="248846" grpId="0"/>
      <p:bldP spid="248856" grpId="0" animBg="1"/>
      <p:bldP spid="248857" grpId="0" animBg="1"/>
      <p:bldP spid="248857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4" name="Oval 4"/>
          <p:cNvSpPr>
            <a:spLocks noChangeArrowheads="1"/>
          </p:cNvSpPr>
          <p:nvPr/>
        </p:nvSpPr>
        <p:spPr bwMode="auto">
          <a:xfrm>
            <a:off x="1381859" y="3390900"/>
            <a:ext cx="747346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1</a:t>
            </a:r>
          </a:p>
        </p:txBody>
      </p:sp>
      <p:sp>
        <p:nvSpPr>
          <p:cNvPr id="256005" name="Oval 5"/>
          <p:cNvSpPr>
            <a:spLocks noChangeArrowheads="1"/>
          </p:cNvSpPr>
          <p:nvPr/>
        </p:nvSpPr>
        <p:spPr bwMode="auto">
          <a:xfrm>
            <a:off x="2420816" y="3390900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2</a:t>
            </a:r>
          </a:p>
        </p:txBody>
      </p:sp>
      <p:sp>
        <p:nvSpPr>
          <p:cNvPr id="256006" name="Oval 6"/>
          <p:cNvSpPr>
            <a:spLocks noChangeArrowheads="1"/>
          </p:cNvSpPr>
          <p:nvPr/>
        </p:nvSpPr>
        <p:spPr bwMode="auto">
          <a:xfrm>
            <a:off x="3443654" y="3390900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4</a:t>
            </a:r>
          </a:p>
        </p:txBody>
      </p:sp>
      <p:sp>
        <p:nvSpPr>
          <p:cNvPr id="256007" name="Oval 7"/>
          <p:cNvSpPr>
            <a:spLocks noChangeArrowheads="1"/>
          </p:cNvSpPr>
          <p:nvPr/>
        </p:nvSpPr>
        <p:spPr bwMode="auto">
          <a:xfrm>
            <a:off x="4451839" y="3390900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6</a:t>
            </a:r>
          </a:p>
        </p:txBody>
      </p:sp>
      <p:sp>
        <p:nvSpPr>
          <p:cNvPr id="256008" name="Oval 8"/>
          <p:cNvSpPr>
            <a:spLocks noChangeArrowheads="1"/>
          </p:cNvSpPr>
          <p:nvPr/>
        </p:nvSpPr>
        <p:spPr bwMode="auto">
          <a:xfrm>
            <a:off x="6497516" y="3390900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9</a:t>
            </a:r>
          </a:p>
        </p:txBody>
      </p:sp>
      <p:sp>
        <p:nvSpPr>
          <p:cNvPr id="256009" name="Oval 9"/>
          <p:cNvSpPr>
            <a:spLocks noChangeArrowheads="1"/>
          </p:cNvSpPr>
          <p:nvPr/>
        </p:nvSpPr>
        <p:spPr bwMode="auto">
          <a:xfrm>
            <a:off x="7537939" y="3390900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10</a:t>
            </a:r>
          </a:p>
        </p:txBody>
      </p:sp>
      <p:sp>
        <p:nvSpPr>
          <p:cNvPr id="256010" name="Rectangle 10"/>
          <p:cNvSpPr>
            <a:spLocks noChangeArrowheads="1"/>
          </p:cNvSpPr>
          <p:nvPr/>
        </p:nvSpPr>
        <p:spPr bwMode="auto">
          <a:xfrm>
            <a:off x="4506058" y="2033954"/>
            <a:ext cx="731226" cy="464527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46" b="1"/>
              <a:t>X=-1</a:t>
            </a:r>
          </a:p>
        </p:txBody>
      </p:sp>
      <p:sp>
        <p:nvSpPr>
          <p:cNvPr id="256011" name="AutoShape 11"/>
          <p:cNvSpPr>
            <a:spLocks noChangeArrowheads="1"/>
          </p:cNvSpPr>
          <p:nvPr/>
        </p:nvSpPr>
        <p:spPr bwMode="auto">
          <a:xfrm>
            <a:off x="1447800" y="2732943"/>
            <a:ext cx="597877" cy="556497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585"/>
              <a:t>L</a:t>
            </a:r>
          </a:p>
        </p:txBody>
      </p:sp>
      <p:sp>
        <p:nvSpPr>
          <p:cNvPr id="256013" name="Text Box 13"/>
          <p:cNvSpPr txBox="1">
            <a:spLocks noChangeArrowheads="1"/>
          </p:cNvSpPr>
          <p:nvPr/>
        </p:nvSpPr>
        <p:spPr bwMode="auto">
          <a:xfrm>
            <a:off x="849923" y="4891454"/>
            <a:ext cx="3124200" cy="10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46" b="1">
                <a:solidFill>
                  <a:schemeClr val="accent2"/>
                </a:solidFill>
              </a:rPr>
              <a:t>L=0</a:t>
            </a:r>
          </a:p>
          <a:p>
            <a:pPr>
              <a:spcBef>
                <a:spcPct val="50000"/>
              </a:spcBef>
            </a:pPr>
            <a:r>
              <a:rPr lang="en-US" sz="1846" b="1">
                <a:solidFill>
                  <a:schemeClr val="accent2"/>
                </a:solidFill>
              </a:rPr>
              <a:t>R=-1 =&gt; kh</a:t>
            </a:r>
            <a:r>
              <a:rPr lang="en-US" b="1">
                <a:solidFill>
                  <a:schemeClr val="accent2"/>
                </a:solidFill>
              </a:rPr>
              <a:t>ông tìm thấy X=-1</a:t>
            </a:r>
          </a:p>
        </p:txBody>
      </p:sp>
      <p:sp>
        <p:nvSpPr>
          <p:cNvPr id="256014" name="Oval 14"/>
          <p:cNvSpPr>
            <a:spLocks noChangeArrowheads="1"/>
          </p:cNvSpPr>
          <p:nvPr/>
        </p:nvSpPr>
        <p:spPr bwMode="auto">
          <a:xfrm>
            <a:off x="5502520" y="3429000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7</a:t>
            </a:r>
          </a:p>
        </p:txBody>
      </p:sp>
      <p:grpSp>
        <p:nvGrpSpPr>
          <p:cNvPr id="256015" name="Group 15"/>
          <p:cNvGrpSpPr>
            <a:grpSpLocks/>
          </p:cNvGrpSpPr>
          <p:nvPr/>
        </p:nvGrpSpPr>
        <p:grpSpPr bwMode="auto">
          <a:xfrm>
            <a:off x="1399443" y="3997572"/>
            <a:ext cx="6868257" cy="609601"/>
            <a:chOff x="955" y="2820"/>
            <a:chExt cx="4687" cy="416"/>
          </a:xfrm>
        </p:grpSpPr>
        <p:sp>
          <p:nvSpPr>
            <p:cNvPr id="256016" name="Oval 16"/>
            <p:cNvSpPr>
              <a:spLocks noChangeArrowheads="1"/>
            </p:cNvSpPr>
            <p:nvPr/>
          </p:nvSpPr>
          <p:spPr bwMode="auto">
            <a:xfrm>
              <a:off x="1653" y="2820"/>
              <a:ext cx="498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1</a:t>
              </a:r>
            </a:p>
          </p:txBody>
        </p:sp>
        <p:sp>
          <p:nvSpPr>
            <p:cNvPr id="256017" name="Oval 17"/>
            <p:cNvSpPr>
              <a:spLocks noChangeArrowheads="1"/>
            </p:cNvSpPr>
            <p:nvPr/>
          </p:nvSpPr>
          <p:spPr bwMode="auto">
            <a:xfrm>
              <a:off x="2351" y="2820"/>
              <a:ext cx="499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2</a:t>
              </a:r>
            </a:p>
          </p:txBody>
        </p:sp>
        <p:sp>
          <p:nvSpPr>
            <p:cNvPr id="256018" name="Oval 18"/>
            <p:cNvSpPr>
              <a:spLocks noChangeArrowheads="1"/>
            </p:cNvSpPr>
            <p:nvPr/>
          </p:nvSpPr>
          <p:spPr bwMode="auto">
            <a:xfrm>
              <a:off x="3049" y="2820"/>
              <a:ext cx="498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3</a:t>
              </a:r>
            </a:p>
          </p:txBody>
        </p:sp>
        <p:sp>
          <p:nvSpPr>
            <p:cNvPr id="256019" name="Oval 19"/>
            <p:cNvSpPr>
              <a:spLocks noChangeArrowheads="1"/>
            </p:cNvSpPr>
            <p:nvPr/>
          </p:nvSpPr>
          <p:spPr bwMode="auto">
            <a:xfrm>
              <a:off x="3748" y="2820"/>
              <a:ext cx="498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4</a:t>
              </a:r>
            </a:p>
          </p:txBody>
        </p:sp>
        <p:sp>
          <p:nvSpPr>
            <p:cNvPr id="256020" name="Oval 20"/>
            <p:cNvSpPr>
              <a:spLocks noChangeArrowheads="1"/>
            </p:cNvSpPr>
            <p:nvPr/>
          </p:nvSpPr>
          <p:spPr bwMode="auto">
            <a:xfrm>
              <a:off x="4445" y="2820"/>
              <a:ext cx="499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5</a:t>
              </a:r>
            </a:p>
          </p:txBody>
        </p:sp>
        <p:sp>
          <p:nvSpPr>
            <p:cNvPr id="256021" name="Oval 21"/>
            <p:cNvSpPr>
              <a:spLocks noChangeArrowheads="1"/>
            </p:cNvSpPr>
            <p:nvPr/>
          </p:nvSpPr>
          <p:spPr bwMode="auto">
            <a:xfrm>
              <a:off x="5144" y="2820"/>
              <a:ext cx="498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6</a:t>
              </a:r>
            </a:p>
          </p:txBody>
        </p:sp>
        <p:sp>
          <p:nvSpPr>
            <p:cNvPr id="256022" name="Oval 22"/>
            <p:cNvSpPr>
              <a:spLocks noChangeArrowheads="1"/>
            </p:cNvSpPr>
            <p:nvPr/>
          </p:nvSpPr>
          <p:spPr bwMode="auto">
            <a:xfrm>
              <a:off x="955" y="2820"/>
              <a:ext cx="498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0</a:t>
              </a:r>
            </a:p>
          </p:txBody>
        </p:sp>
      </p:grpSp>
      <p:sp>
        <p:nvSpPr>
          <p:cNvPr id="256023" name="AutoShape 23"/>
          <p:cNvSpPr>
            <a:spLocks noChangeArrowheads="1"/>
          </p:cNvSpPr>
          <p:nvPr/>
        </p:nvSpPr>
        <p:spPr bwMode="auto">
          <a:xfrm>
            <a:off x="7696200" y="2716823"/>
            <a:ext cx="663820" cy="556497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585"/>
              <a:t>R</a:t>
            </a:r>
          </a:p>
        </p:txBody>
      </p:sp>
      <p:sp>
        <p:nvSpPr>
          <p:cNvPr id="256024" name="AutoShape 24"/>
          <p:cNvSpPr>
            <a:spLocks noChangeArrowheads="1"/>
          </p:cNvSpPr>
          <p:nvPr/>
        </p:nvSpPr>
        <p:spPr bwMode="auto">
          <a:xfrm>
            <a:off x="4438651" y="2697774"/>
            <a:ext cx="663819" cy="556497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585"/>
              <a:t>M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9F71B20-8729-476F-96F2-5AAFC0F66E1F}"/>
              </a:ext>
            </a:extLst>
          </p:cNvPr>
          <p:cNvSpPr txBox="1">
            <a:spLocks/>
          </p:cNvSpPr>
          <p:nvPr/>
        </p:nvSpPr>
        <p:spPr bwMode="black">
          <a:xfrm>
            <a:off x="900113" y="385763"/>
            <a:ext cx="7862887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9pPr>
          </a:lstStyle>
          <a:p>
            <a:r>
              <a:rPr lang="en-US" kern="0"/>
              <a:t>4. Một số bài toán minh họa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2000"/>
                                        <p:tgtEl>
                                          <p:spTgt spid="25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6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 tmFilter="0, 0; .2, .5; .8, .5; 1, 0"/>
                                        <p:tgtEl>
                                          <p:spTgt spid="2560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000" autoRev="1" fill="hold"/>
                                        <p:tgtEl>
                                          <p:spTgt spid="2560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 tmFilter="0, 0; .2, .5; .8, .5; 1, 0"/>
                                        <p:tgtEl>
                                          <p:spTgt spid="2560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1000" autoRev="1" fill="hold"/>
                                        <p:tgtEl>
                                          <p:spTgt spid="2560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1538E-6 3.33333E-6 L -0.45785 -0.0020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56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0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0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8974E-6 3.33333E-6 L -0.21795 -0.0020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56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97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3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0769E-6 3.33333E-6 L -0.22163 -0.005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56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90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36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 tmFilter="0, 0; .2, .5; .8, .5; 1, 0"/>
                                        <p:tgtEl>
                                          <p:spTgt spid="2560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1000" autoRev="1" fill="hold"/>
                                        <p:tgtEl>
                                          <p:spTgt spid="2560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 tmFilter="0, 0; .2, .5; .8, .5; 1, 0"/>
                                        <p:tgtEl>
                                          <p:spTgt spid="2560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1000" autoRev="1" fill="hold"/>
                                        <p:tgtEl>
                                          <p:spTgt spid="2560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4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785 -0.00208 L -0.68317 -0.00208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56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46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794 -0.00208 L -0.33717 0.00023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56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6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49" presetID="35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163 -0.00509 L -0.33798 -0.0050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56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52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000" tmFilter="0, 0; .2, .5; .8, .5; 1, 0"/>
                                        <p:tgtEl>
                                          <p:spTgt spid="2560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1000" autoRev="1" fill="hold"/>
                                        <p:tgtEl>
                                          <p:spTgt spid="2560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 tmFilter="0, 0; .2, .5; .8, .5; 1, 0"/>
                                        <p:tgtEl>
                                          <p:spTgt spid="2560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1000" autoRev="1" fill="hold"/>
                                        <p:tgtEl>
                                          <p:spTgt spid="2560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59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317 -0.00208 L -0.77035 -0.00532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56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59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3000"/>
                            </p:stCondLst>
                            <p:childTnLst>
                              <p:par>
                                <p:cTn id="62" presetID="3" presetClass="exit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2560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350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56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4" grpId="0" animBg="1"/>
      <p:bldP spid="256007" grpId="0" animBg="1"/>
      <p:bldP spid="256010" grpId="0" animBg="1"/>
      <p:bldP spid="256010" grpId="1" animBg="1"/>
      <p:bldP spid="256010" grpId="2" animBg="1"/>
      <p:bldP spid="256010" grpId="3" animBg="1"/>
      <p:bldP spid="256010" grpId="4" animBg="1"/>
      <p:bldP spid="256010" grpId="5" animBg="1"/>
      <p:bldP spid="256011" grpId="0" animBg="1"/>
      <p:bldP spid="256013" grpId="0"/>
      <p:bldP spid="256023" grpId="0" animBg="1"/>
      <p:bldP spid="256023" grpId="1" animBg="1"/>
      <p:bldP spid="256023" grpId="2" animBg="1"/>
      <p:bldP spid="256024" grpId="0" animBg="1"/>
      <p:bldP spid="256024" grpId="1" animBg="1"/>
      <p:bldP spid="256024" grpId="2" animBg="1"/>
      <p:bldP spid="256024" grpId="3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43" name="Group 3"/>
          <p:cNvGrpSpPr>
            <a:grpSpLocks/>
          </p:cNvGrpSpPr>
          <p:nvPr/>
        </p:nvGrpSpPr>
        <p:grpSpPr bwMode="auto">
          <a:xfrm>
            <a:off x="1314450" y="1553308"/>
            <a:ext cx="6846277" cy="4473819"/>
            <a:chOff x="897" y="880"/>
            <a:chExt cx="4672" cy="3053"/>
          </a:xfrm>
        </p:grpSpPr>
        <p:sp>
          <p:nvSpPr>
            <p:cNvPr id="266244" name="Line 4"/>
            <p:cNvSpPr>
              <a:spLocks noChangeShapeType="1"/>
            </p:cNvSpPr>
            <p:nvPr/>
          </p:nvSpPr>
          <p:spPr bwMode="auto">
            <a:xfrm>
              <a:off x="897" y="1888"/>
              <a:ext cx="4656" cy="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6245" name="Line 5"/>
            <p:cNvSpPr>
              <a:spLocks noChangeShapeType="1"/>
            </p:cNvSpPr>
            <p:nvPr/>
          </p:nvSpPr>
          <p:spPr bwMode="auto">
            <a:xfrm>
              <a:off x="3120" y="1162"/>
              <a:ext cx="1" cy="2102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6246" name="Line 6"/>
            <p:cNvSpPr>
              <a:spLocks noChangeShapeType="1"/>
            </p:cNvSpPr>
            <p:nvPr/>
          </p:nvSpPr>
          <p:spPr bwMode="auto">
            <a:xfrm>
              <a:off x="913" y="2496"/>
              <a:ext cx="4656" cy="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6247" name="Line 7"/>
            <p:cNvSpPr>
              <a:spLocks noChangeShapeType="1"/>
            </p:cNvSpPr>
            <p:nvPr/>
          </p:nvSpPr>
          <p:spPr bwMode="auto">
            <a:xfrm>
              <a:off x="913" y="3024"/>
              <a:ext cx="4656" cy="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6248" name="Text Box 8"/>
            <p:cNvSpPr txBox="1">
              <a:spLocks noChangeArrowheads="1"/>
            </p:cNvSpPr>
            <p:nvPr/>
          </p:nvSpPr>
          <p:spPr bwMode="auto">
            <a:xfrm>
              <a:off x="1578" y="890"/>
              <a:ext cx="1345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8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585">
                  <a:solidFill>
                    <a:srgbClr val="080808"/>
                  </a:solidFill>
                </a:rPr>
                <a:t>Trường hợp</a:t>
              </a:r>
            </a:p>
          </p:txBody>
        </p:sp>
        <p:sp>
          <p:nvSpPr>
            <p:cNvPr id="266249" name="Text Box 9"/>
            <p:cNvSpPr txBox="1">
              <a:spLocks noChangeArrowheads="1"/>
            </p:cNvSpPr>
            <p:nvPr/>
          </p:nvSpPr>
          <p:spPr bwMode="auto">
            <a:xfrm>
              <a:off x="3755" y="880"/>
              <a:ext cx="51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rgbClr val="8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585">
                  <a:solidFill>
                    <a:srgbClr val="080808"/>
                  </a:solidFill>
                </a:rPr>
                <a:t>Css</a:t>
              </a:r>
            </a:p>
          </p:txBody>
        </p:sp>
        <p:sp>
          <p:nvSpPr>
            <p:cNvPr id="266250" name="Text Box 10"/>
            <p:cNvSpPr txBox="1">
              <a:spLocks noChangeArrowheads="1"/>
            </p:cNvSpPr>
            <p:nvPr/>
          </p:nvSpPr>
          <p:spPr bwMode="auto">
            <a:xfrm>
              <a:off x="1633" y="2000"/>
              <a:ext cx="103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rgbClr val="8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585">
                  <a:solidFill>
                    <a:srgbClr val="080808"/>
                  </a:solidFill>
                </a:rPr>
                <a:t>Xấu nhất</a:t>
              </a:r>
            </a:p>
          </p:txBody>
        </p:sp>
        <p:sp>
          <p:nvSpPr>
            <p:cNvPr id="266251" name="Text Box 11"/>
            <p:cNvSpPr txBox="1">
              <a:spLocks noChangeArrowheads="1"/>
            </p:cNvSpPr>
            <p:nvPr/>
          </p:nvSpPr>
          <p:spPr bwMode="auto">
            <a:xfrm>
              <a:off x="1585" y="2576"/>
              <a:ext cx="1273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rgbClr val="8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585">
                  <a:solidFill>
                    <a:srgbClr val="080808"/>
                  </a:solidFill>
                </a:rPr>
                <a:t>Trung bình </a:t>
              </a:r>
            </a:p>
          </p:txBody>
        </p:sp>
        <p:sp>
          <p:nvSpPr>
            <p:cNvPr id="266252" name="Text Box 12"/>
            <p:cNvSpPr txBox="1">
              <a:spLocks noChangeArrowheads="1"/>
            </p:cNvSpPr>
            <p:nvPr/>
          </p:nvSpPr>
          <p:spPr bwMode="auto">
            <a:xfrm>
              <a:off x="3889" y="2048"/>
              <a:ext cx="738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rgbClr val="8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585">
                  <a:solidFill>
                    <a:srgbClr val="080808"/>
                  </a:solidFill>
                </a:rPr>
                <a:t>log</a:t>
              </a:r>
              <a:r>
                <a:rPr lang="en-US" sz="2585" baseline="-25000">
                  <a:solidFill>
                    <a:srgbClr val="080808"/>
                  </a:solidFill>
                </a:rPr>
                <a:t>2</a:t>
              </a:r>
              <a:r>
                <a:rPr lang="en-US" sz="2585">
                  <a:solidFill>
                    <a:srgbClr val="080808"/>
                  </a:solidFill>
                </a:rPr>
                <a:t>N </a:t>
              </a:r>
            </a:p>
          </p:txBody>
        </p:sp>
        <p:sp>
          <p:nvSpPr>
            <p:cNvPr id="266253" name="Text Box 13"/>
            <p:cNvSpPr txBox="1">
              <a:spLocks noChangeArrowheads="1"/>
            </p:cNvSpPr>
            <p:nvPr/>
          </p:nvSpPr>
          <p:spPr bwMode="auto">
            <a:xfrm>
              <a:off x="3793" y="2576"/>
              <a:ext cx="988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rgbClr val="8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585">
                  <a:solidFill>
                    <a:srgbClr val="080808"/>
                  </a:solidFill>
                </a:rPr>
                <a:t>log</a:t>
              </a:r>
              <a:r>
                <a:rPr lang="en-US" sz="2585" baseline="-25000">
                  <a:solidFill>
                    <a:srgbClr val="080808"/>
                  </a:solidFill>
                </a:rPr>
                <a:t>2</a:t>
              </a:r>
              <a:r>
                <a:rPr lang="en-US" sz="2585">
                  <a:solidFill>
                    <a:srgbClr val="080808"/>
                  </a:solidFill>
                </a:rPr>
                <a:t>N / 2</a:t>
              </a:r>
            </a:p>
          </p:txBody>
        </p:sp>
        <p:sp>
          <p:nvSpPr>
            <p:cNvPr id="266254" name="Text Box 14"/>
            <p:cNvSpPr txBox="1">
              <a:spLocks noChangeArrowheads="1"/>
            </p:cNvSpPr>
            <p:nvPr/>
          </p:nvSpPr>
          <p:spPr bwMode="auto">
            <a:xfrm>
              <a:off x="1623" y="3521"/>
              <a:ext cx="2858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" pitchFamily="2" charset="2"/>
                <a:buChar char="Ø"/>
              </a:pPr>
              <a:r>
                <a:rPr lang="en-US" sz="3323"/>
                <a:t> </a:t>
              </a:r>
              <a:r>
                <a:rPr lang="en-US" sz="2769"/>
                <a:t>Độ phức tạp O(log</a:t>
              </a:r>
              <a:r>
                <a:rPr lang="en-US" sz="2769" baseline="-25000"/>
                <a:t>2</a:t>
              </a:r>
              <a:r>
                <a:rPr lang="en-US" sz="2769"/>
                <a:t>N)</a:t>
              </a:r>
            </a:p>
          </p:txBody>
        </p:sp>
        <p:sp>
          <p:nvSpPr>
            <p:cNvPr id="266255" name="Line 15"/>
            <p:cNvSpPr>
              <a:spLocks noChangeShapeType="1"/>
            </p:cNvSpPr>
            <p:nvPr/>
          </p:nvSpPr>
          <p:spPr bwMode="auto">
            <a:xfrm>
              <a:off x="897" y="1344"/>
              <a:ext cx="4656" cy="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6256" name="Text Box 16"/>
            <p:cNvSpPr txBox="1">
              <a:spLocks noChangeArrowheads="1"/>
            </p:cNvSpPr>
            <p:nvPr/>
          </p:nvSpPr>
          <p:spPr bwMode="auto">
            <a:xfrm>
              <a:off x="1578" y="1425"/>
              <a:ext cx="95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rgbClr val="8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585">
                  <a:solidFill>
                    <a:srgbClr val="080808"/>
                  </a:solidFill>
                </a:rPr>
                <a:t>Tốt nhất</a:t>
              </a:r>
            </a:p>
          </p:txBody>
        </p:sp>
        <p:sp>
          <p:nvSpPr>
            <p:cNvPr id="266257" name="Text Box 17"/>
            <p:cNvSpPr txBox="1">
              <a:spLocks noChangeArrowheads="1"/>
            </p:cNvSpPr>
            <p:nvPr/>
          </p:nvSpPr>
          <p:spPr bwMode="auto">
            <a:xfrm>
              <a:off x="3891" y="1389"/>
              <a:ext cx="31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rgbClr val="8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585">
                  <a:solidFill>
                    <a:srgbClr val="080808"/>
                  </a:solidFill>
                </a:rPr>
                <a:t>1 </a:t>
              </a:r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24188FDF-50BC-416E-8B5B-9A2A71642387}"/>
              </a:ext>
            </a:extLst>
          </p:cNvPr>
          <p:cNvSpPr txBox="1">
            <a:spLocks/>
          </p:cNvSpPr>
          <p:nvPr/>
        </p:nvSpPr>
        <p:spPr bwMode="black">
          <a:xfrm>
            <a:off x="900113" y="385763"/>
            <a:ext cx="7862887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9pPr>
          </a:lstStyle>
          <a:p>
            <a:r>
              <a:rPr lang="en-US" kern="0"/>
              <a:t>4. Một số bài toán minh họa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Khái niệm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973"/>
            <a:ext cx="8229600" cy="5273451"/>
          </a:xfrm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lang="en-US"/>
              <a:t> </a:t>
            </a:r>
            <a:r>
              <a:rPr lang="vi-VN"/>
              <a:t>Giải thuật </a:t>
            </a:r>
            <a:r>
              <a:rPr lang="vi-VN" b="1">
                <a:solidFill>
                  <a:srgbClr val="FF0000"/>
                </a:solidFill>
              </a:rPr>
              <a:t>chia để trị </a:t>
            </a:r>
            <a:r>
              <a:rPr lang="vi-VN"/>
              <a:t>(Divide &amp; Conquer) là một phương pháp quan trọng trong việc thiết kế các giải thuật</a:t>
            </a:r>
            <a:r>
              <a:rPr lang="vi-VN" i="1"/>
              <a:t>. Ngoài ra có thể áp dụng trong cuộc sống để giải quyết các vấn đề khó khăn.</a:t>
            </a:r>
            <a:endParaRPr lang="en-US" i="1"/>
          </a:p>
          <a:p>
            <a:pPr algn="just">
              <a:lnSpc>
                <a:spcPct val="130000"/>
              </a:lnSpc>
            </a:pPr>
            <a:r>
              <a:rPr lang="en-US" i="1"/>
              <a:t>Ví dụ thực tiễn:</a:t>
            </a:r>
          </a:p>
          <a:p>
            <a:pPr lvl="1" algn="just">
              <a:lnSpc>
                <a:spcPct val="130000"/>
              </a:lnSpc>
            </a:pPr>
            <a:r>
              <a:rPr lang="en-US"/>
              <a:t>Phân nhỏ công việc cần làm.</a:t>
            </a:r>
          </a:p>
          <a:p>
            <a:pPr lvl="1" algn="just">
              <a:lnSpc>
                <a:spcPct val="130000"/>
              </a:lnSpc>
            </a:pPr>
            <a:r>
              <a:rPr lang="en-US"/>
              <a:t>Phân ra từng khoa để quản lý sinh viên.</a:t>
            </a:r>
          </a:p>
          <a:p>
            <a:pPr lvl="1" algn="just">
              <a:lnSpc>
                <a:spcPct val="130000"/>
              </a:lnSpc>
            </a:pPr>
            <a:r>
              <a:rPr lang="en-US"/>
              <a:t>Chia nhỏ đòn bánh tét.</a:t>
            </a:r>
          </a:p>
          <a:p>
            <a:pPr lvl="1" algn="just">
              <a:lnSpc>
                <a:spcPct val="130000"/>
              </a:lnSpc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AAE2-C098-4C38-A027-1875731CEB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0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 Thuật toán tìm kiếm nhị phân</a:t>
            </a:r>
          </a:p>
          <a:p>
            <a:pPr lvl="1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AAE2-C098-4C38-A027-1875731CEB7C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2091386"/>
            <a:ext cx="6019800" cy="411000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15EBE96-F356-4985-9ACA-4555043AC8B3}"/>
              </a:ext>
            </a:extLst>
          </p:cNvPr>
          <p:cNvSpPr txBox="1">
            <a:spLocks/>
          </p:cNvSpPr>
          <p:nvPr/>
        </p:nvSpPr>
        <p:spPr bwMode="black">
          <a:xfrm>
            <a:off x="900113" y="385763"/>
            <a:ext cx="7862887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9pPr>
          </a:lstStyle>
          <a:p>
            <a:r>
              <a:rPr lang="en-US" kern="0"/>
              <a:t>4. Một số bài toán minh họa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r>
              <a:rPr lang="en-US"/>
              <a:t> Bài toán tìm MaxMin</a:t>
            </a:r>
          </a:p>
          <a:p>
            <a:pPr lvl="1" algn="just">
              <a:lnSpc>
                <a:spcPct val="130000"/>
              </a:lnSpc>
            </a:pPr>
            <a:r>
              <a:rPr lang="en-US"/>
              <a:t>Tìm giá trị Max, Min trong đoạn [l, r] của mảng A có n phần tử. </a:t>
            </a:r>
          </a:p>
          <a:p>
            <a:pPr lvl="1" algn="just">
              <a:lnSpc>
                <a:spcPct val="130000"/>
              </a:lnSpc>
            </a:pPr>
            <a:endParaRPr lang="en-US"/>
          </a:p>
          <a:p>
            <a:pPr lvl="1" algn="just">
              <a:lnSpc>
                <a:spcPct val="130000"/>
              </a:lnSpc>
            </a:pPr>
            <a:r>
              <a:rPr lang="en-US"/>
              <a:t>Tìm thuật toán có độ phức tạp O(n) ?</a:t>
            </a:r>
          </a:p>
          <a:p>
            <a:pPr lvl="1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AAE2-C098-4C38-A027-1875731CEB7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D8124AB-2C29-4089-8E5E-C0C53C34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F00077-A86D-4BE6-855D-62F342FECA5B}"/>
              </a:ext>
            </a:extLst>
          </p:cNvPr>
          <p:cNvSpPr txBox="1">
            <a:spLocks/>
          </p:cNvSpPr>
          <p:nvPr/>
        </p:nvSpPr>
        <p:spPr bwMode="black">
          <a:xfrm>
            <a:off x="900113" y="385763"/>
            <a:ext cx="7862887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3C43F"/>
                </a:solidFill>
                <a:latin typeface="Verdana" pitchFamily="34" charset="0"/>
              </a:defRPr>
            </a:lvl9pPr>
          </a:lstStyle>
          <a:p>
            <a:r>
              <a:rPr lang="en-US" kern="0"/>
              <a:t>4. Một số bài toán minh họa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r>
              <a:rPr lang="en-US"/>
              <a:t> Bài toán tìm MaxMin</a:t>
            </a:r>
          </a:p>
          <a:p>
            <a:pPr lvl="1" algn="just">
              <a:lnSpc>
                <a:spcPct val="130000"/>
              </a:lnSpc>
            </a:pPr>
            <a:r>
              <a:rPr lang="en-US"/>
              <a:t>Tìm giá trị Max, Min trong đoạn [l, r] của mảng A có n phần tử. </a:t>
            </a:r>
          </a:p>
          <a:p>
            <a:pPr lvl="1" algn="just">
              <a:lnSpc>
                <a:spcPct val="130000"/>
              </a:lnSpc>
            </a:pPr>
            <a:endParaRPr lang="en-US"/>
          </a:p>
          <a:p>
            <a:pPr lvl="1" algn="just">
              <a:lnSpc>
                <a:spcPct val="130000"/>
              </a:lnSpc>
            </a:pPr>
            <a:r>
              <a:rPr lang="en-US"/>
              <a:t>Tìm thuật toán có độ phức tạp O(n) ?</a:t>
            </a:r>
          </a:p>
          <a:p>
            <a:pPr lvl="2" algn="just">
              <a:lnSpc>
                <a:spcPct val="130000"/>
              </a:lnSpc>
            </a:pPr>
            <a:r>
              <a:rPr lang="en-US"/>
              <a:t>Ý tưởng: tại mỗi bước, chia đôi đoạn cần tìm rồi tìm Max, Min trên mỗi đoạn; sau đó tổng hợp lại kết quả</a:t>
            </a:r>
          </a:p>
          <a:p>
            <a:pPr lvl="1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AAE2-C098-4C38-A027-1875731CEB7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BC7F47A-F643-4DB5-81BD-5523B92C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13" y="233363"/>
            <a:ext cx="7862887" cy="563562"/>
          </a:xfrm>
        </p:spPr>
        <p:txBody>
          <a:bodyPr/>
          <a:lstStyle/>
          <a:p>
            <a:r>
              <a:rPr lang="en-US"/>
              <a:t>4. Một số bài toán minh họa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r>
              <a:rPr lang="en-US"/>
              <a:t> Bài toán tìm MaxMin</a:t>
            </a:r>
          </a:p>
          <a:p>
            <a:pPr lvl="1" algn="just">
              <a:lnSpc>
                <a:spcPct val="130000"/>
              </a:lnSpc>
            </a:pPr>
            <a:r>
              <a:rPr lang="en-US"/>
              <a:t>Chia</a:t>
            </a:r>
          </a:p>
          <a:p>
            <a:pPr lvl="2" algn="just">
              <a:lnSpc>
                <a:spcPct val="130000"/>
              </a:lnSpc>
            </a:pPr>
            <a:r>
              <a:rPr lang="en-US"/>
              <a:t>Nếu l = r </a:t>
            </a:r>
            <a:r>
              <a:rPr lang="en-US">
                <a:sym typeface="Wingdings" pitchFamily="2" charset="2"/>
              </a:rPr>
              <a:t> giải trực tiếp</a:t>
            </a:r>
          </a:p>
          <a:p>
            <a:pPr lvl="2" algn="just">
              <a:lnSpc>
                <a:spcPct val="130000"/>
              </a:lnSpc>
            </a:pPr>
            <a:r>
              <a:rPr lang="en-US">
                <a:sym typeface="Wingdings" pitchFamily="2" charset="2"/>
              </a:rPr>
              <a:t>Ngược lại, chia bài toán thành 2 bài toán con</a:t>
            </a:r>
            <a:endParaRPr lang="en-US"/>
          </a:p>
          <a:p>
            <a:pPr lvl="1" algn="just">
              <a:lnSpc>
                <a:spcPct val="130000"/>
              </a:lnSpc>
            </a:pPr>
            <a:r>
              <a:rPr lang="en-US"/>
              <a:t>Đệ quy</a:t>
            </a:r>
          </a:p>
          <a:p>
            <a:pPr lvl="2" algn="just">
              <a:lnSpc>
                <a:spcPct val="130000"/>
              </a:lnSpc>
            </a:pPr>
            <a:r>
              <a:rPr lang="en-US"/>
              <a:t>Tìm kiếm Max1, Min1 trên bài toán con 1</a:t>
            </a:r>
          </a:p>
          <a:p>
            <a:pPr lvl="2" algn="just">
              <a:lnSpc>
                <a:spcPct val="130000"/>
              </a:lnSpc>
            </a:pPr>
            <a:r>
              <a:rPr lang="en-US"/>
              <a:t>Tìm kiếm Max2, Min2 trên bài toán con 2</a:t>
            </a:r>
          </a:p>
          <a:p>
            <a:pPr lvl="1" algn="just">
              <a:lnSpc>
                <a:spcPct val="130000"/>
              </a:lnSpc>
            </a:pPr>
            <a:r>
              <a:rPr lang="en-US"/>
              <a:t>Trị</a:t>
            </a:r>
          </a:p>
          <a:p>
            <a:pPr lvl="2" algn="just">
              <a:lnSpc>
                <a:spcPct val="130000"/>
              </a:lnSpc>
            </a:pPr>
            <a:r>
              <a:rPr lang="en-US"/>
              <a:t>Tổng hợp kết quả </a:t>
            </a:r>
          </a:p>
          <a:p>
            <a:pPr lvl="1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AAE2-C098-4C38-A027-1875731CEB7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7123381-CBA5-42C3-A441-785AB2EDD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13" y="233363"/>
            <a:ext cx="7862887" cy="563562"/>
          </a:xfrm>
        </p:spPr>
        <p:txBody>
          <a:bodyPr/>
          <a:lstStyle/>
          <a:p>
            <a:r>
              <a:rPr lang="en-US"/>
              <a:t>4. Một số bài toán minh họa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248275"/>
          </a:xfrm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lang="en-US"/>
              <a:t> Bài toán tìm MaxMin</a:t>
            </a:r>
          </a:p>
          <a:p>
            <a:pPr lvl="1">
              <a:buNone/>
            </a:pPr>
            <a:r>
              <a:rPr lang="en-US" sz="2000"/>
              <a:t>void MaxMin(A, l, r, Max, Min)</a:t>
            </a:r>
          </a:p>
          <a:p>
            <a:pPr lvl="1">
              <a:buNone/>
            </a:pPr>
            <a:r>
              <a:rPr lang="en-US" sz="2000"/>
              <a:t>{</a:t>
            </a:r>
          </a:p>
          <a:p>
            <a:pPr lvl="1">
              <a:buNone/>
            </a:pPr>
            <a:r>
              <a:rPr lang="en-US" sz="2000"/>
              <a:t>		if (l == r) {Min = Max = a[l]; }</a:t>
            </a:r>
          </a:p>
          <a:p>
            <a:pPr lvl="1">
              <a:buNone/>
            </a:pPr>
            <a:r>
              <a:rPr lang="en-US" sz="2000"/>
              <a:t>	  else</a:t>
            </a:r>
          </a:p>
          <a:p>
            <a:pPr lvl="1">
              <a:buNone/>
            </a:pPr>
            <a:r>
              <a:rPr lang="en-US" sz="2000"/>
              <a:t>		{</a:t>
            </a:r>
          </a:p>
          <a:p>
            <a:pPr lvl="1">
              <a:buNone/>
            </a:pPr>
            <a:r>
              <a:rPr lang="en-US" sz="2000"/>
              <a:t>			MaxMin (A, l, (l+r)/2, Max1 , Min1);</a:t>
            </a:r>
          </a:p>
          <a:p>
            <a:pPr lvl="1">
              <a:buNone/>
            </a:pPr>
            <a:r>
              <a:rPr lang="en-US" sz="2000"/>
              <a:t>			MaxMin (A, (l+r)/2+1, r, Max2 , Min2);</a:t>
            </a:r>
          </a:p>
          <a:p>
            <a:pPr lvl="1">
              <a:buNone/>
            </a:pPr>
            <a:r>
              <a:rPr lang="en-US" sz="2000"/>
              <a:t>			if (Min1 &lt; Min2)  Min = Min1;</a:t>
            </a:r>
          </a:p>
          <a:p>
            <a:pPr lvl="1">
              <a:buNone/>
            </a:pPr>
            <a:r>
              <a:rPr lang="en-US" sz="2000"/>
              <a:t>			else Min = Min2;</a:t>
            </a:r>
          </a:p>
          <a:p>
            <a:pPr lvl="1">
              <a:buNone/>
            </a:pPr>
            <a:r>
              <a:rPr lang="en-US" sz="2000"/>
              <a:t>			if (Max1 &gt; Max2)  Max = Max1;</a:t>
            </a:r>
          </a:p>
          <a:p>
            <a:pPr lvl="1">
              <a:buNone/>
            </a:pPr>
            <a:r>
              <a:rPr lang="en-US" sz="2000"/>
              <a:t>			else Max = Max2;</a:t>
            </a:r>
          </a:p>
          <a:p>
            <a:pPr lvl="1">
              <a:buNone/>
            </a:pPr>
            <a:r>
              <a:rPr lang="en-US" sz="2000"/>
              <a:t>		}</a:t>
            </a:r>
          </a:p>
          <a:p>
            <a:pPr lvl="1">
              <a:buNone/>
            </a:pPr>
            <a:r>
              <a:rPr lang="en-US" sz="200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AAE2-C098-4C38-A027-1875731CEB7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D7985A2-DA98-4EE3-9F0A-9ACAECCC4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13" y="233363"/>
            <a:ext cx="7862887" cy="563562"/>
          </a:xfrm>
        </p:spPr>
        <p:txBody>
          <a:bodyPr/>
          <a:lstStyle/>
          <a:p>
            <a:r>
              <a:rPr lang="en-US"/>
              <a:t>4. Một số bài toán minh họa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r>
              <a:rPr lang="en-US"/>
              <a:t> Bài toán sắp hạng trong không gian 2D</a:t>
            </a:r>
          </a:p>
          <a:p>
            <a:pPr lvl="1" algn="just">
              <a:lnSpc>
                <a:spcPct val="130000"/>
              </a:lnSpc>
            </a:pPr>
            <a:r>
              <a:rPr lang="en-US"/>
              <a:t>Cho điểm A(a</a:t>
            </a:r>
            <a:r>
              <a:rPr lang="en-US" baseline="-25000"/>
              <a:t>1</a:t>
            </a:r>
            <a:r>
              <a:rPr lang="en-US"/>
              <a:t>, a</a:t>
            </a:r>
            <a:r>
              <a:rPr lang="en-US" baseline="-25000"/>
              <a:t>2</a:t>
            </a:r>
            <a:r>
              <a:rPr lang="en-US"/>
              <a:t>) và B(b</a:t>
            </a:r>
            <a:r>
              <a:rPr lang="en-US" baseline="-25000"/>
              <a:t>1</a:t>
            </a:r>
            <a:r>
              <a:rPr lang="en-US"/>
              <a:t>, b</a:t>
            </a:r>
            <a:r>
              <a:rPr lang="en-US" baseline="-25000"/>
              <a:t>2</a:t>
            </a:r>
            <a:r>
              <a:rPr lang="en-US"/>
              <a:t>). A được gọi là “trội hơn” B nếu a</a:t>
            </a:r>
            <a:r>
              <a:rPr lang="en-US" baseline="-25000"/>
              <a:t>1</a:t>
            </a:r>
            <a:r>
              <a:rPr lang="en-US"/>
              <a:t> &gt; b</a:t>
            </a:r>
            <a:r>
              <a:rPr lang="en-US" baseline="-25000"/>
              <a:t>1</a:t>
            </a:r>
            <a:r>
              <a:rPr lang="en-US"/>
              <a:t> và a</a:t>
            </a:r>
            <a:r>
              <a:rPr lang="en-US" baseline="-25000"/>
              <a:t>2</a:t>
            </a:r>
            <a:r>
              <a:rPr lang="en-US"/>
              <a:t> &gt; b</a:t>
            </a:r>
            <a:r>
              <a:rPr lang="en-US" baseline="-25000"/>
              <a:t>2</a:t>
            </a:r>
            <a:r>
              <a:rPr lang="en-US"/>
              <a:t>.</a:t>
            </a:r>
          </a:p>
          <a:p>
            <a:pPr lvl="1" algn="just">
              <a:lnSpc>
                <a:spcPct val="130000"/>
              </a:lnSpc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AAE2-C098-4C38-A027-1875731CEB7C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3657600"/>
            <a:ext cx="4391638" cy="220058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AD74724-0BE5-483A-8DF1-30B3F7898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13" y="233363"/>
            <a:ext cx="7862887" cy="563562"/>
          </a:xfrm>
        </p:spPr>
        <p:txBody>
          <a:bodyPr/>
          <a:lstStyle/>
          <a:p>
            <a:r>
              <a:rPr lang="en-US"/>
              <a:t>4. Một số bài toán minh họa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r>
              <a:rPr lang="en-US"/>
              <a:t> Bài toán sắp hạng trong không gian 2D</a:t>
            </a:r>
          </a:p>
          <a:p>
            <a:pPr lvl="1" algn="just">
              <a:lnSpc>
                <a:spcPct val="130000"/>
              </a:lnSpc>
            </a:pPr>
            <a:r>
              <a:rPr lang="en-US"/>
              <a:t>Cho điểm A(a</a:t>
            </a:r>
            <a:r>
              <a:rPr lang="en-US" baseline="-25000"/>
              <a:t>1</a:t>
            </a:r>
            <a:r>
              <a:rPr lang="en-US"/>
              <a:t>, a</a:t>
            </a:r>
            <a:r>
              <a:rPr lang="en-US" baseline="-25000"/>
              <a:t>2</a:t>
            </a:r>
            <a:r>
              <a:rPr lang="en-US"/>
              <a:t>) và B(b</a:t>
            </a:r>
            <a:r>
              <a:rPr lang="en-US" baseline="-25000"/>
              <a:t>1</a:t>
            </a:r>
            <a:r>
              <a:rPr lang="en-US"/>
              <a:t>, b</a:t>
            </a:r>
            <a:r>
              <a:rPr lang="en-US" baseline="-25000"/>
              <a:t>2</a:t>
            </a:r>
            <a:r>
              <a:rPr lang="en-US"/>
              <a:t>). A được gọi là “trội hơn” B nếu a</a:t>
            </a:r>
            <a:r>
              <a:rPr lang="en-US" baseline="-25000"/>
              <a:t>1</a:t>
            </a:r>
            <a:r>
              <a:rPr lang="en-US"/>
              <a:t> &gt; b</a:t>
            </a:r>
            <a:r>
              <a:rPr lang="en-US" baseline="-25000"/>
              <a:t>1</a:t>
            </a:r>
            <a:r>
              <a:rPr lang="en-US"/>
              <a:t> và a</a:t>
            </a:r>
            <a:r>
              <a:rPr lang="en-US" baseline="-25000"/>
              <a:t>2</a:t>
            </a:r>
            <a:r>
              <a:rPr lang="en-US"/>
              <a:t> &gt; b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AAE2-C098-4C38-A027-1875731CEB7C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3048000"/>
            <a:ext cx="4724400" cy="308294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0450CF-4074-4645-88D1-ABD9F4D8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13" y="233363"/>
            <a:ext cx="7862887" cy="563562"/>
          </a:xfrm>
        </p:spPr>
        <p:txBody>
          <a:bodyPr/>
          <a:lstStyle/>
          <a:p>
            <a:r>
              <a:rPr lang="en-US"/>
              <a:t>4. Một số bài toán minh họa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r>
              <a:rPr lang="en-US"/>
              <a:t> Bài toán tìm hạng trong không gian 2D</a:t>
            </a:r>
          </a:p>
          <a:p>
            <a:pPr lvl="1" algn="just">
              <a:lnSpc>
                <a:spcPct val="130000"/>
              </a:lnSpc>
            </a:pPr>
            <a:r>
              <a:rPr lang="en-US"/>
              <a:t>Cho điểm A(a</a:t>
            </a:r>
            <a:r>
              <a:rPr lang="en-US" baseline="-25000"/>
              <a:t>1</a:t>
            </a:r>
            <a:r>
              <a:rPr lang="en-US"/>
              <a:t>, a</a:t>
            </a:r>
            <a:r>
              <a:rPr lang="en-US" baseline="-25000"/>
              <a:t>2</a:t>
            </a:r>
            <a:r>
              <a:rPr lang="en-US"/>
              <a:t>) và B(b</a:t>
            </a:r>
            <a:r>
              <a:rPr lang="en-US" baseline="-25000"/>
              <a:t>1</a:t>
            </a:r>
            <a:r>
              <a:rPr lang="en-US"/>
              <a:t>, b</a:t>
            </a:r>
            <a:r>
              <a:rPr lang="en-US" baseline="-25000"/>
              <a:t>2</a:t>
            </a:r>
            <a:r>
              <a:rPr lang="en-US"/>
              <a:t>). A được gọi là “trội hơn” B nếu a</a:t>
            </a:r>
            <a:r>
              <a:rPr lang="en-US" baseline="-25000"/>
              <a:t>1</a:t>
            </a:r>
            <a:r>
              <a:rPr lang="en-US"/>
              <a:t> &gt; b</a:t>
            </a:r>
            <a:r>
              <a:rPr lang="en-US" baseline="-25000"/>
              <a:t>1</a:t>
            </a:r>
            <a:r>
              <a:rPr lang="en-US"/>
              <a:t> và a</a:t>
            </a:r>
            <a:r>
              <a:rPr lang="en-US" baseline="-25000"/>
              <a:t>2</a:t>
            </a:r>
            <a:r>
              <a:rPr lang="en-US"/>
              <a:t> &gt; b</a:t>
            </a:r>
            <a:r>
              <a:rPr lang="en-US" baseline="-25000"/>
              <a:t>2 </a:t>
            </a:r>
          </a:p>
          <a:p>
            <a:pPr lvl="1" algn="just">
              <a:lnSpc>
                <a:spcPct val="130000"/>
              </a:lnSpc>
            </a:pPr>
            <a:r>
              <a:rPr lang="en-US"/>
              <a:t>Cho tập S có n điểm trong 2D, hạng của điểm X là số lượng các điểm mà X trội hơn</a:t>
            </a:r>
          </a:p>
          <a:p>
            <a:pPr lvl="1" algn="just">
              <a:lnSpc>
                <a:spcPct val="130000"/>
              </a:lnSpc>
            </a:pPr>
            <a:r>
              <a:rPr lang="en-US"/>
              <a:t>Thiết kế thuật toán để sắp hạng các điểm trong tập 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AAE2-C098-4C38-A027-1875731CEB7C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7B1181D-8F2C-42D8-A2A1-91A7FAB53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13" y="233363"/>
            <a:ext cx="7862887" cy="563562"/>
          </a:xfrm>
        </p:spPr>
        <p:txBody>
          <a:bodyPr/>
          <a:lstStyle/>
          <a:p>
            <a:r>
              <a:rPr lang="en-US"/>
              <a:t>4. Một số bài toán minh họa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r>
              <a:rPr lang="en-US"/>
              <a:t> Bài toán tìm hạng trong không gian 2D</a:t>
            </a:r>
          </a:p>
          <a:p>
            <a:pPr lvl="1" algn="just">
              <a:lnSpc>
                <a:spcPct val="130000"/>
              </a:lnSpc>
            </a:pPr>
            <a:r>
              <a:rPr lang="en-US"/>
              <a:t>Ý tưởng 1: So sánh trực tiếp từng cặp điểm</a:t>
            </a:r>
          </a:p>
          <a:p>
            <a:pPr lvl="2" algn="just">
              <a:lnSpc>
                <a:spcPct val="130000"/>
              </a:lnSpc>
            </a:pPr>
            <a:r>
              <a:rPr lang="en-US"/>
              <a:t>Độ phức tạp O(n</a:t>
            </a:r>
            <a:r>
              <a:rPr lang="en-US" baseline="30000"/>
              <a:t>2</a:t>
            </a:r>
            <a:r>
              <a:rPr lang="en-US"/>
              <a:t>)</a:t>
            </a:r>
          </a:p>
          <a:p>
            <a:pPr lvl="1" algn="just">
              <a:lnSpc>
                <a:spcPct val="130000"/>
              </a:lnSpc>
            </a:pPr>
            <a:r>
              <a:rPr lang="en-US"/>
              <a:t>Ý tưởng 2: Áp dụng pp chia để trị</a:t>
            </a:r>
          </a:p>
          <a:p>
            <a:pPr lvl="2" algn="just">
              <a:lnSpc>
                <a:spcPct val="130000"/>
              </a:lnSpc>
            </a:pPr>
            <a:r>
              <a:rPr lang="en-US"/>
              <a:t>Độ phức tạp O(?)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AAE2-C098-4C38-A027-1875731CEB7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FD5B7F8-3976-438C-9BB3-71289D12D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13" y="233363"/>
            <a:ext cx="7862887" cy="563562"/>
          </a:xfrm>
        </p:spPr>
        <p:txBody>
          <a:bodyPr/>
          <a:lstStyle/>
          <a:p>
            <a:r>
              <a:rPr lang="en-US"/>
              <a:t>4. Một số bài toán minh họa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r>
              <a:rPr lang="en-US"/>
              <a:t> Bài toán tìm hạng trong không gian 2D</a:t>
            </a:r>
          </a:p>
          <a:p>
            <a:pPr lvl="1" algn="just">
              <a:lnSpc>
                <a:spcPct val="130000"/>
              </a:lnSpc>
            </a:pPr>
            <a:r>
              <a:rPr lang="en-US"/>
              <a:t>Chia</a:t>
            </a:r>
          </a:p>
          <a:p>
            <a:pPr lvl="2" algn="just">
              <a:lnSpc>
                <a:spcPct val="130000"/>
              </a:lnSpc>
            </a:pPr>
            <a:r>
              <a:rPr lang="en-US"/>
              <a:t>Nếu S chỉ có 1 điểm </a:t>
            </a:r>
            <a:r>
              <a:rPr lang="en-US">
                <a:sym typeface="Wingdings" pitchFamily="2" charset="2"/>
              </a:rPr>
              <a:t> hạng của điểm đó là 0</a:t>
            </a:r>
          </a:p>
          <a:p>
            <a:pPr lvl="2" algn="just">
              <a:lnSpc>
                <a:spcPct val="130000"/>
              </a:lnSpc>
            </a:pPr>
            <a:r>
              <a:rPr lang="en-US">
                <a:sym typeface="Wingdings" pitchFamily="2" charset="2"/>
              </a:rPr>
              <a:t>Ngược lại, chia S thành 2 tập A, B theo giá trị hoành độ</a:t>
            </a:r>
          </a:p>
          <a:p>
            <a:pPr lvl="1" algn="just">
              <a:lnSpc>
                <a:spcPct val="130000"/>
              </a:lnSpc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AAE2-C098-4C38-A027-1875731CEB7C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5" name="Picture 4" descr="Diagram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4191000"/>
            <a:ext cx="4476750" cy="221932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1515662-387E-4DA7-998A-797754DEF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13" y="233363"/>
            <a:ext cx="7862887" cy="563562"/>
          </a:xfrm>
        </p:spPr>
        <p:txBody>
          <a:bodyPr/>
          <a:lstStyle/>
          <a:p>
            <a:r>
              <a:rPr lang="en-US"/>
              <a:t>4. Một số bài toán minh họa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Khái niệm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AAE2-C098-4C38-A027-1875731CEB7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CD7FDF-2E7A-4F6D-87E3-02F279AF9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34" y="1295400"/>
            <a:ext cx="8733044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648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r>
              <a:rPr lang="en-US"/>
              <a:t> Bài toán tìm hạng trong không gian 2D</a:t>
            </a:r>
          </a:p>
          <a:p>
            <a:pPr lvl="1" algn="just">
              <a:lnSpc>
                <a:spcPct val="130000"/>
              </a:lnSpc>
            </a:pPr>
            <a:r>
              <a:rPr lang="en-US"/>
              <a:t>Chia</a:t>
            </a:r>
          </a:p>
          <a:p>
            <a:pPr lvl="2" algn="just">
              <a:lnSpc>
                <a:spcPct val="130000"/>
              </a:lnSpc>
            </a:pPr>
            <a:r>
              <a:rPr lang="en-US"/>
              <a:t>Nếu S chỉ có 1 điểm </a:t>
            </a:r>
            <a:r>
              <a:rPr lang="en-US">
                <a:sym typeface="Wingdings" pitchFamily="2" charset="2"/>
              </a:rPr>
              <a:t> hạng của điểm đó là 0</a:t>
            </a:r>
          </a:p>
          <a:p>
            <a:pPr lvl="2" algn="just">
              <a:lnSpc>
                <a:spcPct val="130000"/>
              </a:lnSpc>
            </a:pPr>
            <a:r>
              <a:rPr lang="en-US">
                <a:sym typeface="Wingdings" pitchFamily="2" charset="2"/>
              </a:rPr>
              <a:t>Ngược lại, chia S thành 2 tập A, B theo giá trị hoành độ</a:t>
            </a:r>
          </a:p>
          <a:p>
            <a:pPr lvl="1" algn="just">
              <a:lnSpc>
                <a:spcPct val="130000"/>
              </a:lnSpc>
              <a:buClr>
                <a:srgbClr val="3E78C6"/>
              </a:buClr>
            </a:pPr>
            <a:r>
              <a:rPr lang="en-US">
                <a:solidFill>
                  <a:srgbClr val="1A1A70"/>
                </a:solidFill>
              </a:rPr>
              <a:t>Đệ quy</a:t>
            </a:r>
          </a:p>
          <a:p>
            <a:pPr lvl="2" algn="just">
              <a:lnSpc>
                <a:spcPct val="130000"/>
              </a:lnSpc>
              <a:buClr>
                <a:srgbClr val="3E78C6"/>
              </a:buClr>
            </a:pPr>
            <a:r>
              <a:rPr lang="en-US">
                <a:solidFill>
                  <a:srgbClr val="1A1A70"/>
                </a:solidFill>
              </a:rPr>
              <a:t>Tìm hạng các điểm trong A và B </a:t>
            </a:r>
          </a:p>
          <a:p>
            <a:pPr lvl="1" algn="just">
              <a:lnSpc>
                <a:spcPct val="130000"/>
              </a:lnSpc>
              <a:buClr>
                <a:srgbClr val="3E78C6"/>
              </a:buClr>
            </a:pPr>
            <a:r>
              <a:rPr lang="en-US">
                <a:solidFill>
                  <a:srgbClr val="1A1A70"/>
                </a:solidFill>
              </a:rPr>
              <a:t>Trị</a:t>
            </a:r>
          </a:p>
          <a:p>
            <a:pPr lvl="2" algn="just">
              <a:lnSpc>
                <a:spcPct val="130000"/>
              </a:lnSpc>
              <a:buClr>
                <a:srgbClr val="3E78C6"/>
              </a:buClr>
            </a:pPr>
            <a:r>
              <a:rPr lang="en-US">
                <a:solidFill>
                  <a:srgbClr val="1A1A70"/>
                </a:solidFill>
              </a:rPr>
              <a:t>Sắp xếp điểm A và B theo giá trị trục tung</a:t>
            </a:r>
          </a:p>
          <a:p>
            <a:pPr lvl="1" algn="just">
              <a:lnSpc>
                <a:spcPct val="130000"/>
              </a:lnSpc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AAE2-C098-4C38-A027-1875731CEB7C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CC300A1-518F-40F7-AC5E-E6492C72A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13" y="233363"/>
            <a:ext cx="7862887" cy="563562"/>
          </a:xfrm>
        </p:spPr>
        <p:txBody>
          <a:bodyPr/>
          <a:lstStyle/>
          <a:p>
            <a:r>
              <a:rPr lang="en-US"/>
              <a:t>4. Một số bài toán minh họa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AAE2-C098-4C38-A027-1875731CEB7C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88B21A5-9857-47DD-8980-3A852697F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13" y="233363"/>
            <a:ext cx="7862887" cy="563562"/>
          </a:xfrm>
        </p:spPr>
        <p:txBody>
          <a:bodyPr/>
          <a:lstStyle/>
          <a:p>
            <a:r>
              <a:rPr lang="en-US"/>
              <a:t>4. Một số bài toán minh họa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A32C9B9-DA28-4078-95AD-2F763C2A5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2063"/>
            <a:ext cx="8229600" cy="563563"/>
          </a:xfrm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lang="en-US"/>
              <a:t> Bài toán tính lũy thừa</a:t>
            </a:r>
          </a:p>
          <a:p>
            <a:pPr lvl="1" algn="just">
              <a:lnSpc>
                <a:spcPct val="130000"/>
              </a:lnSpc>
              <a:buNone/>
            </a:pP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B6E02C-00E7-481F-8F55-460EF5DEA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02" y="2037397"/>
            <a:ext cx="7854298" cy="4667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1A7601-51D6-483B-B88A-BBB7F2E50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610518"/>
            <a:ext cx="3305013" cy="25722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631E7C-A490-424C-AB05-7DFF0A9C2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2712646"/>
            <a:ext cx="4314987" cy="370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6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Một số bài toán minh họa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r>
              <a:rPr lang="en-US"/>
              <a:t> Ưu điểm:</a:t>
            </a:r>
          </a:p>
          <a:p>
            <a:pPr lvl="1" algn="just">
              <a:lnSpc>
                <a:spcPct val="130000"/>
              </a:lnSpc>
            </a:pPr>
            <a:r>
              <a:rPr lang="en-US">
                <a:solidFill>
                  <a:schemeClr val="bg2">
                    <a:lumMod val="10000"/>
                  </a:schemeClr>
                </a:solidFill>
              </a:rPr>
              <a:t>Giảm thời gian, chi phí thực hiện</a:t>
            </a:r>
          </a:p>
          <a:p>
            <a:pPr lvl="1" algn="just">
              <a:lnSpc>
                <a:spcPct val="130000"/>
              </a:lnSpc>
            </a:pPr>
            <a:r>
              <a:rPr lang="en-US">
                <a:solidFill>
                  <a:schemeClr val="bg2">
                    <a:lumMod val="10000"/>
                  </a:schemeClr>
                </a:solidFill>
              </a:rPr>
              <a:t>Giảm độ phức tạp của chương trình</a:t>
            </a:r>
          </a:p>
          <a:p>
            <a:pPr lvl="1" algn="just">
              <a:lnSpc>
                <a:spcPct val="130000"/>
              </a:lnSpc>
            </a:pPr>
            <a:r>
              <a:rPr lang="en-US">
                <a:solidFill>
                  <a:schemeClr val="bg2">
                    <a:lumMod val="10000"/>
                  </a:schemeClr>
                </a:solidFill>
              </a:rPr>
              <a:t>Giải quyết bài toán bằng cách đơn giản hơn</a:t>
            </a:r>
          </a:p>
          <a:p>
            <a:pPr algn="just">
              <a:lnSpc>
                <a:spcPct val="130000"/>
              </a:lnSpc>
            </a:pPr>
            <a:r>
              <a:rPr lang="en-US"/>
              <a:t> Nhược điểm:</a:t>
            </a:r>
          </a:p>
          <a:p>
            <a:pPr lvl="1" algn="just">
              <a:lnSpc>
                <a:spcPct val="130000"/>
              </a:lnSpc>
            </a:pPr>
            <a:r>
              <a:rPr lang="vi-VN">
                <a:solidFill>
                  <a:schemeClr val="bg2">
                    <a:lumMod val="10000"/>
                  </a:schemeClr>
                </a:solidFill>
              </a:rPr>
              <a:t>Nếu các bài toán con được giải quyết bằng các thuật toán khác nhau thì sẽ rất phức tạp.</a:t>
            </a:r>
          </a:p>
          <a:p>
            <a:pPr lvl="1" algn="just">
              <a:lnSpc>
                <a:spcPct val="130000"/>
              </a:lnSpc>
            </a:pPr>
            <a:r>
              <a:rPr lang="en-US">
                <a:solidFill>
                  <a:schemeClr val="bg2">
                    <a:lumMod val="10000"/>
                  </a:schemeClr>
                </a:solidFill>
              </a:rPr>
              <a:t>Tìm cách chia các bài toán con hợp lý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AAE2-C098-4C38-A027-1875731CEB7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657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Một số bài toán minh họa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2852737"/>
          </a:xfrm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lang="en-US"/>
              <a:t> Giải pháp:</a:t>
            </a:r>
          </a:p>
          <a:p>
            <a:pPr lvl="1" algn="just">
              <a:lnSpc>
                <a:spcPct val="130000"/>
              </a:lnSpc>
            </a:pPr>
            <a:r>
              <a:rPr lang="en-US"/>
              <a:t>Chia bài toán bằng cách chia các bài toán con có kích thước xấp xỉ gần bằng nhau </a:t>
            </a:r>
          </a:p>
          <a:p>
            <a:pPr marL="457200" lvl="1" indent="0" algn="just">
              <a:lnSpc>
                <a:spcPct val="130000"/>
              </a:lnSpc>
              <a:buNone/>
            </a:pPr>
            <a:r>
              <a:rPr lang="en-US">
                <a:solidFill>
                  <a:srgbClr val="FF0000"/>
                </a:solidFill>
              </a:rPr>
              <a:t>=&gt; Hiệu suất cao hơn.</a:t>
            </a:r>
          </a:p>
          <a:p>
            <a:pPr algn="just">
              <a:lnSpc>
                <a:spcPct val="130000"/>
              </a:lnSpc>
            </a:pPr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AAE2-C098-4C38-A027-1875731CEB7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224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AAE2-C098-4C38-A027-1875731CEB7C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E0CD86-7144-44BA-B4E8-192FFCA26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13" y="233363"/>
            <a:ext cx="7862887" cy="563562"/>
          </a:xfrm>
        </p:spPr>
        <p:txBody>
          <a:bodyPr/>
          <a:lstStyle/>
          <a:p>
            <a:r>
              <a:rPr lang="en-US"/>
              <a:t>4. Một số bài toán minh họa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448D75-37CB-48A1-B807-BA17BEA45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762" y="1371600"/>
            <a:ext cx="3386788" cy="480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31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Ý tưởng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AAE2-C098-4C38-A027-1875731CEB7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E5B88C-D2FA-4EE5-B275-EEC7A9C97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356" y="2450904"/>
            <a:ext cx="8229600" cy="2395537"/>
          </a:xfrm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lang="en-US"/>
              <a:t> Để giải quyết các vấn đề phức tạp, ta </a:t>
            </a:r>
            <a:r>
              <a:rPr lang="en-US" b="1">
                <a:solidFill>
                  <a:srgbClr val="FF0000"/>
                </a:solidFill>
              </a:rPr>
              <a:t>chia vấn đề </a:t>
            </a:r>
            <a:r>
              <a:rPr lang="en-US"/>
              <a:t>thành nhiều vấn đề con </a:t>
            </a:r>
            <a:r>
              <a:rPr lang="en-US" b="1">
                <a:solidFill>
                  <a:srgbClr val="FF0000"/>
                </a:solidFill>
              </a:rPr>
              <a:t>nhỏ hơn, đơn giản hơn</a:t>
            </a:r>
            <a:r>
              <a:rPr lang="en-US"/>
              <a:t>. </a:t>
            </a:r>
            <a:r>
              <a:rPr lang="en-US" b="1">
                <a:solidFill>
                  <a:srgbClr val="FF0000"/>
                </a:solidFill>
              </a:rPr>
              <a:t>Giải quyết</a:t>
            </a:r>
            <a:r>
              <a:rPr lang="en-US"/>
              <a:t> vấn đề nhỏ và </a:t>
            </a:r>
            <a:r>
              <a:rPr lang="en-US" b="1">
                <a:solidFill>
                  <a:srgbClr val="FF0000"/>
                </a:solidFill>
              </a:rPr>
              <a:t>kết hợp</a:t>
            </a:r>
            <a:r>
              <a:rPr lang="en-US"/>
              <a:t> lại (nếu cần).</a:t>
            </a:r>
          </a:p>
        </p:txBody>
      </p:sp>
    </p:spTree>
    <p:extLst>
      <p:ext uri="{BB962C8B-B14F-4D97-AF65-F5344CB8AC3E}">
        <p14:creationId xmlns:p14="http://schemas.microsoft.com/office/powerpoint/2010/main" val="3192369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Ý tưởng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AAE2-C098-4C38-A027-1875731CEB7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11618" name="Picture 2" descr="Bắc Kỳ – Wikipedia tiếng Việt">
            <a:extLst>
              <a:ext uri="{FF2B5EF4-FFF2-40B4-BE49-F238E27FC236}">
                <a16:creationId xmlns:a16="http://schemas.microsoft.com/office/drawing/2014/main" id="{5F0920AA-9C89-4092-8A8C-BEDBAC1B3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1" t="4437" b="14232"/>
          <a:stretch/>
        </p:blipFill>
        <p:spPr bwMode="auto">
          <a:xfrm>
            <a:off x="5410200" y="1066800"/>
            <a:ext cx="2971545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CDE12-A465-4DBC-990E-0699F9A1C2F8}"/>
              </a:ext>
            </a:extLst>
          </p:cNvPr>
          <p:cNvSpPr txBox="1"/>
          <p:nvPr/>
        </p:nvSpPr>
        <p:spPr>
          <a:xfrm>
            <a:off x="781081" y="2418785"/>
            <a:ext cx="434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0" i="0">
                <a:solidFill>
                  <a:srgbClr val="222222"/>
                </a:solidFill>
                <a:effectLst/>
                <a:latin typeface="Roboto"/>
              </a:rPr>
              <a:t>Ngày 19- 4-1899, Tổng thống Pôn Đume đưa ra chính sách </a:t>
            </a:r>
            <a:r>
              <a:rPr lang="vi-VN" sz="2400" b="1" i="1">
                <a:solidFill>
                  <a:srgbClr val="FF0000"/>
                </a:solidFill>
                <a:effectLst/>
                <a:latin typeface="Roboto"/>
              </a:rPr>
              <a:t>“chia để trị” </a:t>
            </a:r>
            <a:r>
              <a:rPr lang="vi-VN" sz="2400" b="0" i="0">
                <a:solidFill>
                  <a:srgbClr val="222222"/>
                </a:solidFill>
                <a:effectLst/>
                <a:latin typeface="Roboto"/>
              </a:rPr>
              <a:t>của thực dân Pháp, Việt Nam bị chia thành ba xứ: Bắc Kì, Trung Kì, Nam Kì với ba chế độ cai trị khác nhau.</a:t>
            </a:r>
            <a:endParaRPr lang="vi-VN" sz="2400"/>
          </a:p>
        </p:txBody>
      </p:sp>
    </p:spTree>
    <p:extLst>
      <p:ext uri="{BB962C8B-B14F-4D97-AF65-F5344CB8AC3E}">
        <p14:creationId xmlns:p14="http://schemas.microsoft.com/office/powerpoint/2010/main" val="416134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Ý tưởng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AAE2-C098-4C38-A027-1875731CEB7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12642" name="Picture 2" descr="Among Us for Android - APK Download">
            <a:extLst>
              <a:ext uri="{FF2B5EF4-FFF2-40B4-BE49-F238E27FC236}">
                <a16:creationId xmlns:a16="http://schemas.microsoft.com/office/drawing/2014/main" id="{0BA83F05-A46B-4CAE-8639-F64E78386F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18875" b="-1"/>
          <a:stretch/>
        </p:blipFill>
        <p:spPr bwMode="auto">
          <a:xfrm>
            <a:off x="259556" y="1292505"/>
            <a:ext cx="8839200" cy="556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794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3147219"/>
            <a:ext cx="3048000" cy="563562"/>
          </a:xfrm>
        </p:spPr>
        <p:txBody>
          <a:bodyPr/>
          <a:lstStyle/>
          <a:p>
            <a:pPr lvl="1">
              <a:buNone/>
            </a:pPr>
            <a:r>
              <a:rPr lang="en-US">
                <a:hlinkClick r:id="rId2"/>
              </a:rPr>
              <a:t>Video Santa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AAE2-C098-4C38-A027-1875731CEB7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C9CDD9-B8B1-4C45-A44F-2ED91FEF4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13" y="233363"/>
            <a:ext cx="7862887" cy="563562"/>
          </a:xfrm>
        </p:spPr>
        <p:txBody>
          <a:bodyPr/>
          <a:lstStyle/>
          <a:p>
            <a:r>
              <a:rPr lang="en-US"/>
              <a:t>2. Ý tưởng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Các bước thực hiện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382000" cy="5248275"/>
          </a:xfrm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lang="en-US" b="1">
                <a:solidFill>
                  <a:srgbClr val="FF0000"/>
                </a:solidFill>
              </a:rPr>
              <a:t>Divide: </a:t>
            </a:r>
            <a:r>
              <a:rPr lang="en-US">
                <a:solidFill>
                  <a:schemeClr val="bg2">
                    <a:lumMod val="10000"/>
                  </a:schemeClr>
                </a:solidFill>
              </a:rPr>
              <a:t>Chia bài toán ban đầu thành các bài toán con nhỏ hơn.</a:t>
            </a:r>
            <a:endParaRPr lang="en-US" b="1">
              <a:solidFill>
                <a:srgbClr val="FF0000"/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b="1">
                <a:solidFill>
                  <a:srgbClr val="FF0000"/>
                </a:solidFill>
              </a:rPr>
              <a:t>Conquer: </a:t>
            </a:r>
            <a:r>
              <a:rPr lang="en-US">
                <a:solidFill>
                  <a:schemeClr val="bg2">
                    <a:lumMod val="10000"/>
                  </a:schemeClr>
                </a:solidFill>
              </a:rPr>
              <a:t>Giải quyết các bài toán con bằng cách đệ quy. Nếu kích thước bài toán con đủ nhỏ thì có thể giải trực tiếp.</a:t>
            </a:r>
            <a:endParaRPr lang="en-US" b="1">
              <a:solidFill>
                <a:srgbClr val="FF0000"/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b="1">
                <a:solidFill>
                  <a:srgbClr val="FF0000"/>
                </a:solidFill>
              </a:rPr>
              <a:t>Combine: </a:t>
            </a:r>
            <a:r>
              <a:rPr lang="en-US">
                <a:solidFill>
                  <a:schemeClr val="bg2">
                    <a:lumMod val="10000"/>
                  </a:schemeClr>
                </a:solidFill>
              </a:rPr>
              <a:t>Kết hợp lời giải của các bài toán con thành lời giải của bài toán ban đầu.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AAE2-C098-4C38-A027-1875731CEB7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db2004132l">
  <a:themeElements>
    <a:clrScheme name="sample 3">
      <a:dk1>
        <a:srgbClr val="1A1A70"/>
      </a:dk1>
      <a:lt1>
        <a:srgbClr val="FFFFFF"/>
      </a:lt1>
      <a:dk2>
        <a:srgbClr val="243D8C"/>
      </a:dk2>
      <a:lt2>
        <a:srgbClr val="DDDDDD"/>
      </a:lt2>
      <a:accent1>
        <a:srgbClr val="3E78C6"/>
      </a:accent1>
      <a:accent2>
        <a:srgbClr val="84A1E8"/>
      </a:accent2>
      <a:accent3>
        <a:srgbClr val="FFFFFF"/>
      </a:accent3>
      <a:accent4>
        <a:srgbClr val="14145F"/>
      </a:accent4>
      <a:accent5>
        <a:srgbClr val="AFBEDF"/>
      </a:accent5>
      <a:accent6>
        <a:srgbClr val="7791D2"/>
      </a:accent6>
      <a:hlink>
        <a:srgbClr val="90B54D"/>
      </a:hlink>
      <a:folHlink>
        <a:srgbClr val="F3C43F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D4473"/>
        </a:dk1>
        <a:lt1>
          <a:srgbClr val="FFFFFF"/>
        </a:lt1>
        <a:dk2>
          <a:srgbClr val="2B6185"/>
        </a:dk2>
        <a:lt2>
          <a:srgbClr val="D3D9DD"/>
        </a:lt2>
        <a:accent1>
          <a:srgbClr val="638AA1"/>
        </a:accent1>
        <a:accent2>
          <a:srgbClr val="8CA8B5"/>
        </a:accent2>
        <a:accent3>
          <a:srgbClr val="FFFFFF"/>
        </a:accent3>
        <a:accent4>
          <a:srgbClr val="253961"/>
        </a:accent4>
        <a:accent5>
          <a:srgbClr val="B7C4CD"/>
        </a:accent5>
        <a:accent6>
          <a:srgbClr val="7E98A4"/>
        </a:accent6>
        <a:hlink>
          <a:srgbClr val="6FA2E7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A1A70"/>
        </a:dk1>
        <a:lt1>
          <a:srgbClr val="FFFFFF"/>
        </a:lt1>
        <a:dk2>
          <a:srgbClr val="243D8C"/>
        </a:dk2>
        <a:lt2>
          <a:srgbClr val="DDDDDD"/>
        </a:lt2>
        <a:accent1>
          <a:srgbClr val="3E78C6"/>
        </a:accent1>
        <a:accent2>
          <a:srgbClr val="84A1E8"/>
        </a:accent2>
        <a:accent3>
          <a:srgbClr val="FFFFFF"/>
        </a:accent3>
        <a:accent4>
          <a:srgbClr val="14145F"/>
        </a:accent4>
        <a:accent5>
          <a:srgbClr val="AFBEDF"/>
        </a:accent5>
        <a:accent6>
          <a:srgbClr val="7791D2"/>
        </a:accent6>
        <a:hlink>
          <a:srgbClr val="90B54D"/>
        </a:hlink>
        <a:folHlink>
          <a:srgbClr val="F3C43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ynprog">
  <a:themeElements>
    <a:clrScheme name="dynpro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ynprog">
      <a:majorFont>
        <a:latin typeface="VNI-Times"/>
        <a:ea typeface=""/>
        <a:cs typeface=""/>
      </a:majorFont>
      <a:minorFont>
        <a:latin typeface="VNI-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NI-Time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NI-Times" pitchFamily="2" charset="0"/>
          </a:defRPr>
        </a:defPPr>
      </a:lstStyle>
    </a:lnDef>
  </a:objectDefaults>
  <a:extraClrSchemeLst>
    <a:extraClrScheme>
      <a:clrScheme name="dynpro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ynpro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ynprog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ynprog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ynpro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ynpro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ynpro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cdb2004132l</Template>
  <TotalTime>5386</TotalTime>
  <Words>2252</Words>
  <Application>Microsoft Office PowerPoint</Application>
  <PresentationFormat>On-screen Show (4:3)</PresentationFormat>
  <Paragraphs>532</Paragraphs>
  <Slides>44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Arial</vt:lpstr>
      <vt:lpstr>Calibri</vt:lpstr>
      <vt:lpstr>Roboto</vt:lpstr>
      <vt:lpstr>Times New Roman</vt:lpstr>
      <vt:lpstr>Verdana</vt:lpstr>
      <vt:lpstr>VNI-Helve</vt:lpstr>
      <vt:lpstr>VNI-Times</vt:lpstr>
      <vt:lpstr>Webdings</vt:lpstr>
      <vt:lpstr>Wingdings</vt:lpstr>
      <vt:lpstr>cdb2004132l</vt:lpstr>
      <vt:lpstr>dynprog</vt:lpstr>
      <vt:lpstr>Image</vt:lpstr>
      <vt:lpstr>Phân tích &amp; Thiết kế Thuật toán</vt:lpstr>
      <vt:lpstr>Nội dung trình bày</vt:lpstr>
      <vt:lpstr>1. Khái niệm</vt:lpstr>
      <vt:lpstr>1. Khái niệm</vt:lpstr>
      <vt:lpstr>2. Ý tưởng</vt:lpstr>
      <vt:lpstr>2. Ý tưởng</vt:lpstr>
      <vt:lpstr>2. Ý tưởng</vt:lpstr>
      <vt:lpstr>2. Ý tưởng</vt:lpstr>
      <vt:lpstr>3. Các bước thực hiện</vt:lpstr>
      <vt:lpstr>3. Các bước thực hiện</vt:lpstr>
      <vt:lpstr>3. Các bước thực hiện</vt:lpstr>
      <vt:lpstr>4. Một số bài toán minh họa</vt:lpstr>
      <vt:lpstr>PowerPoint Presentation</vt:lpstr>
      <vt:lpstr>PowerPoint Presentation</vt:lpstr>
      <vt:lpstr>PowerPoint Presentation</vt:lpstr>
      <vt:lpstr>PowerPoint Presentation</vt:lpstr>
      <vt:lpstr>4. Một số bài toán minh họa</vt:lpstr>
      <vt:lpstr>4. Một số bài toán minh họa</vt:lpstr>
      <vt:lpstr>4. Một số bài toán minh họa</vt:lpstr>
      <vt:lpstr>4. Một số bài toán minh họa</vt:lpstr>
      <vt:lpstr>4. Một số bài toán minh họa</vt:lpstr>
      <vt:lpstr>4. Một số bài toán minh họa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Một số bài toán minh họa</vt:lpstr>
      <vt:lpstr>4. Một số bài toán minh họa</vt:lpstr>
      <vt:lpstr>4. Một số bài toán minh họa</vt:lpstr>
      <vt:lpstr>4. Một số bài toán minh họa</vt:lpstr>
      <vt:lpstr>4. Một số bài toán minh họa</vt:lpstr>
      <vt:lpstr>4. Một số bài toán minh họa</vt:lpstr>
      <vt:lpstr>4. Một số bài toán minh họa</vt:lpstr>
      <vt:lpstr>4. Một số bài toán minh họa</vt:lpstr>
      <vt:lpstr>4. Một số bài toán minh họa</vt:lpstr>
      <vt:lpstr>4. Một số bài toán minh họa</vt:lpstr>
      <vt:lpstr>4. Một số bài toán minh họa</vt:lpstr>
      <vt:lpstr>4. Một số bài toán minh họa</vt:lpstr>
      <vt:lpstr>4. Một số bài toán minh họa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LÝ THUYẾT AUTOMAT &amp; ỨNG DỤNG</dc:title>
  <dc:creator>Windows User</dc:creator>
  <cp:lastModifiedBy>Tô Viết Anh</cp:lastModifiedBy>
  <cp:revision>149</cp:revision>
  <dcterms:created xsi:type="dcterms:W3CDTF">2013-08-26T04:33:42Z</dcterms:created>
  <dcterms:modified xsi:type="dcterms:W3CDTF">2020-10-06T06:02:36Z</dcterms:modified>
</cp:coreProperties>
</file>