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app.xml" Type="http://schemas.openxmlformats.org/officeDocument/2006/relationships/extended-properties" Id="rId4"></Relationship><Relationship Target="ppt/presentation.xml" Type="http://schemas.openxmlformats.org/officeDocument/2006/relationships/officeDocument" Id="rId1"></Relationship><Relationship Target="docProps/thumbnail.jpeg" Type="http://schemas.openxmlformats.org/package/2006/relationships/metadata/thumbnail" Id="rId2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0" r:id="rId1"/>
  </p:sldMasterIdLst>
  <p:sldIdLst>
    <p:sldId id="256" r:id="rId2"/>
    <p:sldId id="1967170423" r:id="rId8"/>
    <p:sldId id="296501183" r:id="rId9"/>
    <p:sldId id="1194854278" r:id="rId10"/>
    <p:sldId id="1763781684" r:id="rId11"/>
    <p:sldId id="2097322756" r:id="rId12"/>
    <p:sldId id="1112184815" r:id="rId13"/>
    <p:sldId id="512341703" r:id="rId14"/>
    <p:sldId id="52084309" r:id="rId15"/>
    <p:sldId id="2034896709" r:id="rId16"/>
    <p:sldId id="652200045" r:id="rId17"/>
    <p:sldId id="1111281677" r:id="rId18"/>
    <p:sldId id="945921416" r:id="rId19"/>
    <p:sldId id="1470940339" r:id="rId20"/>
    <p:sldId id="745583336" r:id="rId21"/>
    <p:sldId id="248730895" r:id="rId22"/>
    <p:sldId id="594801808" r:id="rId23"/>
    <p:sldId id="1704748884" r:id="rId24"/>
    <p:sldId id="650330468" r:id="rId25"/>
    <p:sldId id="1338566681" r:id="rId26"/>
    <p:sldId id="1415291378" r:id="rId27"/>
  </p:sldIdLst>
  <p:sldSz cx="9144000" cy="6858000" type="screen4x3"/>
  <p:notesSz cx="6858000" cy="9144000"/>
  <p:defaultTextStyle>
    <a:defPPr>
      <a:defRPr lang="en-US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9" d="100"/>
          <a:sy n="19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printerSettings/printerSettings1.bin" Type="http://schemas.openxmlformats.org/officeDocument/2006/relationships/printerSettings" Id="rId3"></Relationship><Relationship Target="presProps.xml" Type="http://schemas.openxmlformats.org/officeDocument/2006/relationships/presProps" Id="rId4"></Relationship><Relationship Target="viewProps.xml" Type="http://schemas.openxmlformats.org/officeDocument/2006/relationships/viewProps" Id="rId5"></Relationship><Relationship Target="theme/theme1.xml" Type="http://schemas.openxmlformats.org/officeDocument/2006/relationships/theme" Id="rId6"></Relationship><Relationship Target="tableStyles.xml" Type="http://schemas.openxmlformats.org/officeDocument/2006/relationships/tableStyles" Id="rId7"></Relationship><Relationship Target="slideMasters/slideMaster1.xml" Type="http://schemas.openxmlformats.org/officeDocument/2006/relationships/slideMaster" Id="rId1"></Relationship><Relationship Target="slides/slide1.xml" Type="http://schemas.openxmlformats.org/officeDocument/2006/relationships/slide" Id="rId2"></Relationship><Relationship Target="slides/slide2.xml" Type="http://schemas.openxmlformats.org/officeDocument/2006/relationships/slide" Id="rId8"/><Relationship Target="slides/slide3.xml" Type="http://schemas.openxmlformats.org/officeDocument/2006/relationships/slide" Id="rId9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8.xml" Type="http://schemas.openxmlformats.org/officeDocument/2006/relationships/slide" Id="rId14"/><Relationship Target="slides/slide9.xml" Type="http://schemas.openxmlformats.org/officeDocument/2006/relationships/slide" Id="rId15"/><Relationship Target="slides/slide10.xml" Type="http://schemas.openxmlformats.org/officeDocument/2006/relationships/slide" Id="rId16"/><Relationship Target="slides/slide11.xml" Type="http://schemas.openxmlformats.org/officeDocument/2006/relationships/slide" Id="rId17"/><Relationship Target="slides/slide12.xml" Type="http://schemas.openxmlformats.org/officeDocument/2006/relationships/slide" Id="rId18"/><Relationship Target="slides/slide13.xml" Type="http://schemas.openxmlformats.org/officeDocument/2006/relationships/slide" Id="rId19"/><Relationship Target="slides/slide14.xml" Type="http://schemas.openxmlformats.org/officeDocument/2006/relationships/slide" Id="rId20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9.xml" Type="http://schemas.openxmlformats.org/officeDocument/2006/relationships/slide" Id="rId25"/><Relationship Target="slides/slide20.xml" Type="http://schemas.openxmlformats.org/officeDocument/2006/relationships/slide" Id="rId26"/><Relationship Target="slides/slide21.xml" Type="http://schemas.openxmlformats.org/officeDocument/2006/relationships/slide" Id="rId2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5.jpeg" Type="http://schemas.openxmlformats.org/officeDocument/2006/relationships/image" Id="rId2"></Relationship></Relationships>
</file>

<file path=ppt/slideLayouts/_rels/slideLayout1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6.jpeg" Type="http://schemas.openxmlformats.org/officeDocument/2006/relationships/image" Id="rId2"></Relationship></Relationships>
</file>

<file path=ppt/slideLayouts/_rels/slideLayout1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7.jpeg" Type="http://schemas.openxmlformats.org/officeDocument/2006/relationships/image" Id="rId2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Relationship Target="../media/image4.jpeg" Type="http://schemas.openxmlformats.org/officeDocument/2006/relationships/image" Id="rId2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false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false"/>
              <a:t>Click to edit Master subtitle style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false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Picture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Pictures with Caption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false">
                <a:solidFill>
                  <a:schemeClr val="tx1"/>
                </a:solidFill>
              </a:defRPr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true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true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true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fals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false"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Closing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bg>
      <p:bgPr>
        <a:blipFill dpi="0" rotWithShape="true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false"/>
          <a:lstStyle>
            <a:lvl1pPr algn="r">
              <a:defRPr sz="4600" b="false" cap="none" baseline="0"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false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TextBox 7"/>
          <p:cNvSpPr txBox="true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false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true">
                <a:solidFill>
                  <a:schemeClr val="accent1"/>
                </a:solidFill>
              </a:defRPr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Click to edit Master text styles</a:t>
            </a:r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9" name="Content Placeholder 2"/>
          <p:cNvSpPr>
            <a:spLocks noGrp="true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true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0" name="Content Placeholder 2"/>
          <p:cNvSpPr>
            <a:spLocks noGrp="true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11" name="Content Placeholder 2"/>
          <p:cNvSpPr>
            <a:spLocks noGrp="true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 smtClean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false" eaLnBrk="true" latinLnBrk="false" hangingPunct="true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fals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slideLayouts/slideLayout11.xml" Type="http://schemas.openxmlformats.org/officeDocument/2006/relationships/slideLayout" Id="rId11"></Relationship><Relationship Target="../slideLayouts/slideLayout12.xml" Type="http://schemas.openxmlformats.org/officeDocument/2006/relationships/slideLayout" Id="rId12"></Relationship><Relationship Target="../slideLayouts/slideLayout13.xml" Type="http://schemas.openxmlformats.org/officeDocument/2006/relationships/slideLayout" Id="rId13"></Relationship><Relationship Target="../slideLayouts/slideLayout14.xml" Type="http://schemas.openxmlformats.org/officeDocument/2006/relationships/slideLayout" Id="rId14"></Relationship><Relationship Target="../slideLayouts/slideLayout15.xml" Type="http://schemas.openxmlformats.org/officeDocument/2006/relationships/slideLayout" Id="rId15"></Relationship><Relationship Target="../slideLayouts/slideLayout16.xml" Type="http://schemas.openxmlformats.org/officeDocument/2006/relationships/slideLayout" Id="rId16"></Relationship><Relationship Target="../theme/theme1.xml" Type="http://schemas.openxmlformats.org/officeDocument/2006/relationships/theme" Id="rId17"></Relationship><Relationship Target="../slideLayouts/slideLayout1.xml" Type="http://schemas.openxmlformats.org/officeDocument/2006/relationships/slideLayout" Id="rId1"></Relationship><Relationship Target="../slideLayouts/slideLayout2.xml" Type="http://schemas.openxmlformats.org/officeDocument/2006/relationships/slideLayout" Id="rId2"></Relationship><Relationship Target="../slideLayouts/slideLayout3.xml" Type="http://schemas.openxmlformats.org/officeDocument/2006/relationships/slideLayout" Id="rId3"></Relationship><Relationship Target="../slideLayouts/slideLayout4.xml" Type="http://schemas.openxmlformats.org/officeDocument/2006/relationships/slideLayout" Id="rId4"></Relationship><Relationship Target="../slideLayouts/slideLayout5.xml" Type="http://schemas.openxmlformats.org/officeDocument/2006/relationships/slideLayout" Id="rId5"></Relationship><Relationship Target="../slideLayouts/slideLayout6.xml" Type="http://schemas.openxmlformats.org/officeDocument/2006/relationships/slideLayout" Id="rId6"></Relationship><Relationship Target="../slideLayouts/slideLayout7.xml" Type="http://schemas.openxmlformats.org/officeDocument/2006/relationships/slideLayout" Id="rId7"></Relationship><Relationship Target="../slideLayouts/slideLayout8.xml" Type="http://schemas.openxmlformats.org/officeDocument/2006/relationships/slideLayout" Id="rId8"></Relationship><Relationship Target="../slideLayouts/slideLayout9.xml" Type="http://schemas.openxmlformats.org/officeDocument/2006/relationships/slideLayout" Id="rId9"></Relationship><Relationship Target="../slideLayouts/slideLayout10.xml" Type="http://schemas.openxmlformats.org/officeDocument/2006/relationships/slideLayout" Id="rId10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false" anchor="ctr">
            <a:noAutofit/>
          </a:bodyPr>
          <a:lstStyle/>
          <a:p>
            <a:r>
              <a:rPr lang="fr-FR" smtClean="fals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Click to edit Master text styles</a:t>
            </a:r>
          </a:p>
          <a:p>
            <a:pPr lvl="1"/>
            <a:r>
              <a:rPr lang="fr-FR" smtClean="false"/>
              <a:t>Second level</a:t>
            </a:r>
          </a:p>
          <a:p>
            <a:pPr lvl="2"/>
            <a:r>
              <a:rPr lang="fr-FR" smtClean="false"/>
              <a:t>Third level</a:t>
            </a:r>
          </a:p>
          <a:p>
            <a:pPr lvl="3"/>
            <a:r>
              <a:rPr lang="fr-FR" smtClean="false"/>
              <a:t>Fourth level</a:t>
            </a:r>
          </a:p>
          <a:p>
            <a:pPr lvl="4"/>
            <a:r>
              <a:rPr lang="fr-FR" smtClean="false"/>
              <a:t>Fifth level</a:t>
            </a:r>
            <a:endParaRPr dirty="false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false"/>
              <a:t>04/01/2015</a:t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100" b="tru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false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false" eaLnBrk="true" latinLnBrk="false" hangingPunct="true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false" eaLnBrk="true" latinLnBrk="false" hangingPunct="true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false" eaLnBrk="true" latinLnBrk="false" hangingPunct="true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false" eaLnBrk="true" latinLnBrk="false" hangingPunct="true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false" eaLnBrk="true" latinLnBrk="false" hangingPunct="true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false" smtClean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false" eaLnBrk="true" latinLnBrk="false" hangingPunct="true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false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0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9775" y="2770094"/>
          <a:ext cx="7662864" cy="3267169"/>
        </p:xfrm>
        <a:graphic>
          <a:graphicData uri="http://schemas.openxmlformats.org/drawingml/2006/table">
            <a:tbl>
              <a:tblPr/>
              <a:tblGrid>
                <a:gridCol w="1532572"/>
                <a:gridCol w="1532572"/>
                <a:gridCol w="1532572"/>
                <a:gridCol w="1532572"/>
                <a:gridCol w="1532572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Risk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Other confounders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rc4"/>
            <p:cNvSpPr/>
            <p:nvPr/>
          </p:nvSpPr>
          <p:spPr>
            <a:xfrm>
              <a:off x="739775" y="2770094"/>
              <a:ext cx="7662864" cy="3267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52261" y="3049594"/>
              <a:ext cx="5942009" cy="278321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2261" y="5335206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2261" y="4593015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52261" y="3850824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52261" y="3108632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52261" y="5706302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2261" y="4964111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2261" y="4221919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2261" y="3479728"/>
              <a:ext cx="5942009" cy="0"/>
            </a:xfrm>
            <a:custGeom>
              <a:avLst/>
              <a:pathLst>
                <a:path w="5942009" h="0">
                  <a:moveTo>
                    <a:pt x="0" y="0"/>
                  </a:moveTo>
                  <a:lnTo>
                    <a:pt x="5942009" y="0"/>
                  </a:lnTo>
                  <a:lnTo>
                    <a:pt x="594200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2810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73723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872810" y="4525543"/>
              <a:ext cx="1215411" cy="118075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57398" y="3176104"/>
              <a:ext cx="1215411" cy="253019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573723" y="3854901"/>
              <a:ext cx="1215411" cy="1851400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58312" y="3846746"/>
              <a:ext cx="1215411" cy="1859556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049993" y="5665424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92062" y="4923233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2062" y="4181041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92062" y="3438850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1217467" y="5706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17467" y="4964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17467" y="4221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17467" y="3479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72810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73723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706159" y="5888894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6445" y="5899808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531905" y="4383557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7338271" y="4098737"/>
              <a:ext cx="99477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410271" y="4168157"/>
              <a:ext cx="261528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prog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7410271" y="430933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419271" y="4318333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10271" y="4510501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419271" y="4519501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636585" y="4373802"/>
              <a:ext cx="196453" cy="7223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EDD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636585" y="4554531"/>
              <a:ext cx="624464" cy="9267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Management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252261" y="2801583"/>
              <a:ext cx="13311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prog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34.412, df = 1, p-value = 4.46e-09
alternative hypothesis: two.sided
95 percent confidence interval:
 -0.2419361 -0.1195024
sample estimates:
   prop 1    prop 2 
0.5010989 0.6818182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rc4"/>
            <p:cNvSpPr/>
            <p:nvPr/>
          </p:nvSpPr>
          <p:spPr>
            <a:xfrm>
              <a:off x="739775" y="2770094"/>
              <a:ext cx="7662863" cy="3267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52261" y="3049594"/>
              <a:ext cx="5928615" cy="278321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2261" y="5300936"/>
              <a:ext cx="5928615" cy="0"/>
            </a:xfrm>
            <a:custGeom>
              <a:avLst/>
              <a:pathLst>
                <a:path w="5928615" h="0">
                  <a:moveTo>
                    <a:pt x="0" y="0"/>
                  </a:moveTo>
                  <a:lnTo>
                    <a:pt x="5928615" y="0"/>
                  </a:lnTo>
                  <a:lnTo>
                    <a:pt x="5928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2261" y="4490203"/>
              <a:ext cx="5928615" cy="0"/>
            </a:xfrm>
            <a:custGeom>
              <a:avLst/>
              <a:pathLst>
                <a:path w="5928615" h="0">
                  <a:moveTo>
                    <a:pt x="0" y="0"/>
                  </a:moveTo>
                  <a:lnTo>
                    <a:pt x="5928615" y="0"/>
                  </a:lnTo>
                  <a:lnTo>
                    <a:pt x="5928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52261" y="3679471"/>
              <a:ext cx="5928615" cy="0"/>
            </a:xfrm>
            <a:custGeom>
              <a:avLst/>
              <a:pathLst>
                <a:path w="5928615" h="0">
                  <a:moveTo>
                    <a:pt x="0" y="0"/>
                  </a:moveTo>
                  <a:lnTo>
                    <a:pt x="5928615" y="0"/>
                  </a:lnTo>
                  <a:lnTo>
                    <a:pt x="592861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52261" y="5706302"/>
              <a:ext cx="5928615" cy="0"/>
            </a:xfrm>
            <a:custGeom>
              <a:avLst/>
              <a:pathLst>
                <a:path w="5928615" h="0">
                  <a:moveTo>
                    <a:pt x="0" y="0"/>
                  </a:moveTo>
                  <a:lnTo>
                    <a:pt x="5928615" y="0"/>
                  </a:lnTo>
                  <a:lnTo>
                    <a:pt x="5928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52261" y="4895570"/>
              <a:ext cx="5928615" cy="0"/>
            </a:xfrm>
            <a:custGeom>
              <a:avLst/>
              <a:pathLst>
                <a:path w="5928615" h="0">
                  <a:moveTo>
                    <a:pt x="0" y="0"/>
                  </a:moveTo>
                  <a:lnTo>
                    <a:pt x="5928615" y="0"/>
                  </a:lnTo>
                  <a:lnTo>
                    <a:pt x="5928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2261" y="4084837"/>
              <a:ext cx="5928615" cy="0"/>
            </a:xfrm>
            <a:custGeom>
              <a:avLst/>
              <a:pathLst>
                <a:path w="5928615" h="0">
                  <a:moveTo>
                    <a:pt x="0" y="0"/>
                  </a:moveTo>
                  <a:lnTo>
                    <a:pt x="5928615" y="0"/>
                  </a:lnTo>
                  <a:lnTo>
                    <a:pt x="5928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2261" y="3274105"/>
              <a:ext cx="5928615" cy="0"/>
            </a:xfrm>
            <a:custGeom>
              <a:avLst/>
              <a:pathLst>
                <a:path w="5928615" h="0">
                  <a:moveTo>
                    <a:pt x="0" y="0"/>
                  </a:moveTo>
                  <a:lnTo>
                    <a:pt x="5928615" y="0"/>
                  </a:lnTo>
                  <a:lnTo>
                    <a:pt x="592861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69157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63982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869157" y="3502038"/>
              <a:ext cx="1212671" cy="2204264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56485" y="3856904"/>
              <a:ext cx="1212671" cy="184939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563982" y="3176104"/>
              <a:ext cx="1212671" cy="253019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351310" y="4182838"/>
              <a:ext cx="1212671" cy="1523464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049993" y="5665424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92062" y="4854692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992062" y="4043959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2062" y="323322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1217467" y="5706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17467" y="489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217467" y="4084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217467" y="3274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869157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563982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702506" y="5888894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26703" y="5899808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31905" y="4383557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7324877" y="4098737"/>
              <a:ext cx="1008172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396877" y="4139185"/>
              <a:ext cx="518895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pay_plan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7396877" y="430933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405877" y="4318333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396877" y="4510501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05877" y="4519501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623191" y="4347806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1_installment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623191" y="4548974"/>
              <a:ext cx="637858" cy="9822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3_installment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252261" y="2801583"/>
              <a:ext cx="16613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pay_plan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6.5059, df = 1, p-value = 0.01075
alternative hypothesis: two.sided
95 percent confidence interval:
 0.01859016 0.14221940
sample estimates:
   prop 1    prop 2 
0.6241758 0.5437710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rc4"/>
            <p:cNvSpPr/>
            <p:nvPr/>
          </p:nvSpPr>
          <p:spPr>
            <a:xfrm>
              <a:off x="739775" y="2770094"/>
              <a:ext cx="7662864" cy="32671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52261" y="3049594"/>
              <a:ext cx="6338149" cy="278321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52261" y="5390027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52261" y="4757478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52261" y="4124928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52261" y="3492379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52261" y="5706302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2261" y="5073753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52261" y="4441203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52261" y="3808654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2261" y="3176104"/>
              <a:ext cx="6338149" cy="0"/>
            </a:xfrm>
            <a:custGeom>
              <a:avLst/>
              <a:pathLst>
                <a:path w="6338149" h="0">
                  <a:moveTo>
                    <a:pt x="0" y="0"/>
                  </a:moveTo>
                  <a:lnTo>
                    <a:pt x="6338149" y="0"/>
                  </a:lnTo>
                  <a:lnTo>
                    <a:pt x="633814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80848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61824" y="3049594"/>
              <a:ext cx="0" cy="2783217"/>
            </a:xfrm>
            <a:custGeom>
              <a:avLst/>
              <a:pathLst>
                <a:path w="0" h="2783217">
                  <a:moveTo>
                    <a:pt x="0" y="27832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980848" y="3241063"/>
              <a:ext cx="1296439" cy="2465239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84408" y="5008794"/>
              <a:ext cx="1296439" cy="69750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861824" y="3176104"/>
              <a:ext cx="1296439" cy="2530198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65385" y="5073753"/>
              <a:ext cx="1296439" cy="632549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049993" y="5665424"/>
              <a:ext cx="139637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2062" y="5032874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92062" y="440032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992062" y="3767775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92062" y="3135226"/>
              <a:ext cx="197569" cy="7699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80%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217467" y="57063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217467" y="5073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217467" y="4441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217467" y="38086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17467" y="3176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980848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61824" y="583281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814197" y="5888894"/>
              <a:ext cx="333300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24546" y="5899808"/>
              <a:ext cx="474557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531905" y="4383557"/>
              <a:ext cx="616235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734411" y="4098737"/>
              <a:ext cx="598638" cy="6849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806411" y="4139185"/>
              <a:ext cx="45463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honesty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06411" y="4309333"/>
              <a:ext cx="201168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15411" y="4318333"/>
              <a:ext cx="183168" cy="183168"/>
            </a:xfrm>
            <a:prstGeom prst="rect">
              <a:avLst/>
            </a:prstGeom>
            <a:solidFill>
              <a:srgbClr val="F15A60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06411" y="4510501"/>
              <a:ext cx="201168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815411" y="4519501"/>
              <a:ext cx="183168" cy="183167"/>
            </a:xfrm>
            <a:prstGeom prst="rect">
              <a:avLst/>
            </a:prstGeom>
            <a:solidFill>
              <a:srgbClr val="7AC36A">
                <a:alpha val="6666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032725" y="4372611"/>
              <a:ext cx="134056" cy="7342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No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032725" y="4573581"/>
              <a:ext cx="157274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Yes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52261" y="2801583"/>
              <a:ext cx="1559774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 of  honesty</a:t>
              </a:r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Check balance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12700" marR="12700" indent="0" algn="just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2-sample test for equality of proportions with continuity correction
data:  c(sum(trt), sum(ctl)) out of c(length(trt), length(ctl))
X-squared = 0.53413, df = 1, p-value = 0.4649
alternative hypothesis: two.sided
95 percent confidence interval:
 -0.03102598  0.07210342
sample estimates:
   prop 1    prop 2 
0.8000000 0.7794613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SMD prematch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9775" y="2770094"/>
          <a:ext cx="7662864" cy="3267169"/>
        </p:xfrm>
        <a:graphic>
          <a:graphicData uri="http://schemas.openxmlformats.org/drawingml/2006/table">
            <a:tbl>
              <a:tblPr/>
              <a:tblGrid>
                <a:gridCol w="1915716"/>
                <a:gridCol w="1915716"/>
                <a:gridCol w="1915716"/>
                <a:gridCol w="1915716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Control.594.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Treatment.455.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SMD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0.40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0.067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46.72 (11.58)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44.88 (11.61)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0.68 (0.47)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0.50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0.23 (0.42)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0.17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0.78 (0.41)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0.80 (0.40)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0.050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0.54 (0.50)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0.62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0.30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0.29 (0.46)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35.12 (31.24)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39.00 (29.85)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africa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0.18 (0.38)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asia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(0.37)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0.25 (0.43)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0.212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europe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0.35 (0.48)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0.39 (0.49)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0.087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america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0.19 (0.39)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0.16 (0.36)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other_region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(0.33)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0.13 (0.34)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0.010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r>
              <a:t>Estimate propensity scores by model</a:t>
            </a:r>
          </a:p>
          <a:p>
            <a:r>
              <a:t>Usually use logistic regression</a:t>
            </a:r>
          </a:p>
          <a:p>
            <a:r>
              <a:t>Also may use other models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Applications of Statistics in Education Business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Anhua Lin1</a:t>
            </a:r>
          </a:p>
        </p:txBody>
      </p:sp>
      <p:sp>
        <p:nvSpPr>
          <p:cNvPr id="3" name="Date 3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2018-01-16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Common Support</a:t>
            </a:r>
          </a:p>
        </p:txBody>
      </p:sp>
      <p:grpSp>
        <p:nvGrpSpPr>
          <p:cNvPr id="2" name="grp2"/>
          <p:cNvGrpSpPr/>
          <p:nvPr/>
        </p:nvGrpSpPr>
        <p:grpSpPr>
          <a:xfrm>
            <a:off x="739775" y="2770094"/>
            <a:ext cx="7662864" cy="3267169"/>
            <a:chOff x="739775" y="2770094"/>
            <a:chExt cx="7662864" cy="3267169"/>
          </a:xfrm>
        </p:grpSpPr>
        <p:sp>
          <p:nvSpPr>
            <p:cNvPr id="4" name="pt4"/>
            <p:cNvSpPr/>
            <p:nvPr/>
          </p:nvSpPr>
          <p:spPr>
            <a:xfrm>
              <a:off x="5039625" y="39512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698384" y="38458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5022270" y="37611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5397642" y="38333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111592" y="47781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46688" y="46610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184573" y="4861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386125" y="45497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05572" y="40221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474991" y="40291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705774" y="45795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90694" y="48301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600648" y="37718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41587" y="47410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383142" y="46957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941735" y="4862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247791" y="48410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07843" y="47143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004470" y="4859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52264" y="3809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827944" y="4690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222543" y="47793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48323" y="39346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37012" y="40072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18682" y="3974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60602" y="4812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465404" y="40560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92120" y="45988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96048" y="47206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267625" y="47135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86057" y="40437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80292" y="47198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19140" y="46823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359621" y="38869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808825" y="48029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75374" y="47275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937086" y="37733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323598" y="38997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835924" y="3805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542119" y="46602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77432" y="40061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51507" y="45853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28756" y="3966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839816" y="39732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47884" y="45877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85083" y="45615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425582" y="47036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784097" y="4678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04186" y="47556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290505" y="40469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36195" y="40408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38274" y="39884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34638" y="46557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09750" y="4680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30531" y="39124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18051" y="48069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54059" y="39117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118159" y="4560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99838" y="45633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07393" y="47537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30637" y="39560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436083" y="48623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316675" y="38897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73628" y="39647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29848" y="40161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349724" y="45443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760017" y="38256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169174" y="4826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09721" y="38521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01954" y="38636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696006" y="39951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27325" y="46877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72814" y="4693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44693" y="47330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952886" y="47691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87078" y="38544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46233" y="40409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12942" y="40003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104836" y="48142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278634" y="4855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586636" y="38497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290091" y="47181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46952" y="4555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281883" y="46880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76850" y="47669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329148" y="47032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06288" y="39428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367177" y="45622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08231" y="39360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77000" y="4665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152228" y="37881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55240" y="37668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52294" y="47276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63589" y="405939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116487" y="38968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403607" y="45767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97001" y="38040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02937" y="37804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607744" y="46468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621628" y="46817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715476" y="47179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41747" y="38603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08081" y="3773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49791" y="38673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211854" y="47324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39492" y="37903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641821" y="4028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13600" y="3935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335094" y="47206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28586" y="45850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956327" y="39222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28888" y="47304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52495" y="39455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952955" y="47487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661180" y="39435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145078" y="40355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925722" y="37731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88561" y="45528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358892" y="46849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25556" y="48326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700659" y="47025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30432" y="46738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38077" y="45917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127183" y="38764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925072" y="3918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663977" y="37847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736882" y="38391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050114" y="46508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205341" y="48364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26153" y="38007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460607" y="45772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63341" y="40006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16098" y="39255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313212" y="4006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202359" y="40026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229897" y="40114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580032" y="37685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143886" y="45912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292685" y="47483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362650" y="39631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41690" y="46743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494418" y="39654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90893" y="4768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804775" y="40083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63776" y="4546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704768" y="39606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810274" y="37667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467516" y="46706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84435" y="37767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39456" y="47002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198175" y="37592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974555" y="45680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731173" y="3848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40275" y="46776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927316" y="4574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17444" y="38095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222361" y="38120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141600" y="47429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27441" y="39550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310068" y="37919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834040" y="3774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444687" y="45724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039083" y="40314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400061" y="39888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612234" y="47589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861663" y="46912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660138" y="38176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321396" y="4623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926551" y="39522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201969" y="47034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993058" y="40493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840541" y="47848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733694" y="39232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155403" y="47993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220181" y="46883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571290" y="38943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5344800" y="37974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560306" y="40297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70498" y="38670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708175" y="3917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97685" y="45707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673822" y="45897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987249" y="4612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4092070" y="45514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01134" y="37627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429125" y="39341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987933" y="48394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4086744" y="39074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859012" y="47932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425249" y="48604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998427" y="4027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208874" y="38759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055861" y="48582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697692" y="4756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591482" y="39621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585752" y="47218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804552" y="46248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498794" y="38842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4840389" y="4723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581017" y="45877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270251" y="46652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114196" y="37543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4987406" y="47875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664050" y="47322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456830" y="39736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517148" y="3826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164254" y="46823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009760" y="46129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273505" y="4842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390866" y="38834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886450" y="47881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62862" y="39062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886024" y="478965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800430" y="46157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548323" y="38805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4182140" y="46944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26352" y="4708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4692615" y="47487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49047" y="38264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334940" y="45739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3458934" y="46629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806956" y="46895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048670" y="483376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579143" y="47227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983257" y="38480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472109" y="3984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853930" y="38186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479916" y="47438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4410965" y="4750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461178" y="48421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064773" y="45994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282206" y="47137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4721949" y="47487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384432" y="39433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406702" y="38226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330206" y="46814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22381" y="38424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754090" y="38785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4329116" y="46338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121542" y="46457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921655" y="39555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765687" y="38721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056236" y="39844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5138333" y="40468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5268317" y="40211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232211" y="39862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549458" y="388713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502963" y="47296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900201" y="47123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776093" y="38160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022912" y="46517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868832" y="3929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07257" y="47683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130326" y="4629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728898" y="38949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689316" y="38660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354070" y="48556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911811" y="45476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617199" y="47153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762217" y="47943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635599" y="40461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612772" y="39885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4579714" y="38939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5098521" y="40465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713381" y="40255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193281" y="4632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921298" y="48209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4558925" y="40271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328702" y="37780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545387" y="37983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196586" y="4703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837143" y="4625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4141307" y="45770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663032" y="37926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223934" y="40484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018427" y="46456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4231773" y="46444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46785" y="46593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4953653" y="4638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738724" y="3939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815920" y="48070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288122" y="39019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299783" y="45509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334161" y="46399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5206282" y="47636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275218" y="47336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9153" y="47590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219957" y="38820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617773" y="47851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668634" y="46503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5914301" y="37906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522917" y="39275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4486482" y="47584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602488" y="4567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699136" y="39533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881313" y="47506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263844" y="38669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510126" y="48504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972398" y="48011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5060884" y="48339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009700" y="48044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842285" y="48174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31158" y="40643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478062" y="39393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985684" y="47691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456480" y="39069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568076" y="47753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390317" y="48481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379258" y="48470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815446" y="45689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929199" y="4697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984330" y="46401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246198" y="382263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048948" y="47696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214457" y="47071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4333037" y="392442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782427" y="48106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522934" y="4667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973909" y="4549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578991" y="37704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531531" y="4718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4773436" y="39810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4963926" y="39143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965096" y="47228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223472" y="47212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010189" y="39217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146416" y="45929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107597" y="4644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406443" y="47954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448772" y="47971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072816" y="46034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867936" y="38536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721831" y="40453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535326" y="39855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5794775" y="48302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932168" y="45734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27472" y="39010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58612" y="37870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097216" y="45723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550610" y="39463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605348" y="4757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114298" y="39656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701303" y="39684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754213" y="40170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724403" y="45491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29929" y="39832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341724" y="38048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455007" y="38593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953851" y="46448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199514" y="37906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979855" y="37922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963885" y="39679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714586" y="38346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046145" y="40369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4712385" y="38280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987142" y="38885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849773" y="4787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068884" y="46133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118161" y="4824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5413861" y="40367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669342" y="48087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5289341" y="46999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181001" y="46042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549343" y="46100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192071" y="48016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5100730" y="37670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747387" y="38277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197713" y="4560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483647" y="38273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777897" y="47591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4618033" y="45518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321702" y="38448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198690" y="40378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003989" y="40001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12499" y="39754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04785" y="47458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482030" y="46354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635706" y="38875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4774702" y="48413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400093" y="4807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4106531" y="397151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514155" y="40156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556708" y="4544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310693" y="40457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299823" y="38904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702461" y="397600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668910" y="40225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749327" y="48134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466946" y="38337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838708" y="48033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565406" y="38944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00170" y="39914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601830" y="37513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510869" y="4709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986905" y="46337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282032" y="48264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130651" y="47592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939817" y="47192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384935" y="46592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803331" y="47698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957417" y="48206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920097" y="4751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299854" y="4591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217987" y="48476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052389" y="4833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739500" y="46264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976267" y="40418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823076" y="47341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351758" y="40601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678571" y="4842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167356" y="45670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167705" y="4007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915319" y="47527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934097" y="45655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829216" y="38363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008606" y="38606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515196" y="48029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750358" y="4685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204707" y="45852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901469" y="46668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970701" y="39476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998312" y="48377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244038" y="480777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429292" y="4742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824523" y="4681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499200" y="39555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975414" y="3787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284319" y="48083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083653" y="45792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026255" y="39483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01240" y="40055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999005" y="46430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339368" y="38609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339404" y="46241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660272" y="4839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135866" y="47831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217858" y="45819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980066" y="40367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785274" y="45530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896110" y="47796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165649" y="37918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384977" y="39589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240860" y="4633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353738" y="37648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216631" y="48461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635661" y="38172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395807" y="46652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631188" y="45703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416356" y="40376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5660205" y="40141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782380" y="38560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357919" y="46370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510057" y="47725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5259861" y="37532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657862" y="48322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495501" y="40431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414825" y="37864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975285" y="46770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920434" y="46745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098659" y="46902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723135" y="46761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835628" y="381355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364888" y="47207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878788" y="3786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781094" y="45861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188169" y="46053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912702" y="40614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635438" y="48398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194563" y="39006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481844" y="47249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884512" y="45683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402256" y="47334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294978" y="40614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204565" y="383430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167339" y="4686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576244" y="46357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362106" y="38577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663096" y="39983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894206" y="46707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718357" y="48124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202229" y="45521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713640" y="48129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707067" y="46427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102788" y="45851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141130" y="47677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86768" y="40316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050623" y="47373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6219522" y="39284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596216" y="47614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564615" y="39199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232049" y="39370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256087" y="384171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436764" y="38775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529807" y="46879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460574" y="46652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138769" y="45971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96468" y="39193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020090" y="39990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314242" y="40216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444278" y="39331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844362" y="4674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5131674" y="40404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507945" y="39349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681419" y="40296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074682" y="404796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671395" y="39637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578731" y="45470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440508" y="39792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152647" y="46008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331438" y="40367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628165" y="3772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635719" y="47486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017638" y="4753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377339" y="39446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764250" y="47944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290885" y="38866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747995" y="48302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392568" y="46211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615246" y="47619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273239" y="396922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150268" y="40217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771835" y="46359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378476" y="37573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088318" y="45619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936650" y="46557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281744" y="45711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949897" y="45728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664640" y="48415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769642" y="3889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072079" y="39311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737711" y="46915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748057" y="47187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660608" y="47883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817575" y="38121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124607" y="3790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579933" y="39604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518556" y="48040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269353" y="38928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833035" y="45666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556111" y="45554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024998" y="48314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008937" y="46971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296729" y="47228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953875" y="47990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529258" y="39791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320882" y="48295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814346" y="46898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496110" y="39842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409290" y="39835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217603" y="40355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211609" y="37966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22284" y="46340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550405" y="47342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259228" y="39392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765883" y="45931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708396" y="45724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320655" y="468707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137397" y="4824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045775" y="39226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385417" y="45842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931282" y="4672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110669" y="48237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151298" y="4639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367466" y="38819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849216" y="483761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021829" y="45806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208610" y="3775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706922" y="470212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744486" y="40480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582191" y="4644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009446" y="38596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448554" y="39255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477249" y="47520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3982611" y="46909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619188" y="47653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650775" y="46406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183040" y="401970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977575" y="47543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3990311" y="39990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493767" y="46529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425398" y="48392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480052" y="395271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194831" y="45954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630453" y="4813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786650" y="46383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134985" y="38958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3460530" y="37894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3895198" y="37486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225635" y="47773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028083" y="45549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655226" y="458855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888046" y="47298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78416" y="46514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625531" y="39751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319118" y="45840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92231" y="37453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873653" y="47981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200637" y="38052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887862" y="38800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170889" y="3894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530199" y="38205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006018" y="45497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771165" y="46110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827612" y="37797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133000" y="4686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535549" y="39012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273541" y="40360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058129" y="39038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870437" y="46389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591529" y="47069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3237869" y="47047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098062" y="47683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00173" y="37939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994321" y="47917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2980241" y="3959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3442997" y="4857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262521" y="46475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712316" y="395896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3716610" y="37871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334049" y="4810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882776" y="46183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892841" y="38341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847078" y="48405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877961" y="46342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622063" y="40213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245842" y="39298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435878" y="3902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425478" y="4722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023454" y="40380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3752294" y="46279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102771" y="47404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863277" y="48231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825892" y="47513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3532996" y="47316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3965460" y="47398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332610" y="48027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3845675" y="400090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268581" y="45510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472695" y="48511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800504" y="47687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241616" y="39462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840587" y="45568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236449" y="405516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033742" y="475843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95283" y="39516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045823" y="47033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569420" y="38209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445394" y="38259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045041" y="46462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3637063" y="4819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379787" y="38295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369299" y="47349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468941" y="37772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3628074" y="4026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457085" y="38325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935318" y="400367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3972444" y="46095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3981886" y="47328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072321" y="39383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3391564" y="47757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90139" y="386028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3535065" y="46033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3264017" y="38905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341753" y="38686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3714324" y="396387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112244" y="47763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706466" y="38116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3878909" y="4789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3805516" y="40582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172806" y="46652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143888" y="37711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454893" y="48065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559239" y="47057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3385654" y="40015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256483" y="37660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3345625" y="46467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281358" y="38480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3922925" y="47132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597345" y="39405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865265" y="45949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04909" y="40315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790791" y="48357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255622" y="47693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475102" y="386935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031145" y="40228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055489" y="38484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806196" y="39604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3905464" y="40012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918102" y="45568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3085716" y="3977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3348376" y="46192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3770915" y="402580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659094" y="46561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3645229" y="47685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5352918" y="3808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406589" y="39376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3824437" y="48525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023676" y="387243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3988196" y="388880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349944" y="474991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248020" y="380959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765373" y="46138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3780474" y="46857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168914" y="48340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817799" y="45763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3503283" y="40189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242374" y="47050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361742" y="4003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2978158" y="38659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434029" y="47494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039380" y="46271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951412" y="39221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035940" y="37914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044407" y="46979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576749" y="470811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516082" y="46609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149852" y="37609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5915746" y="37944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3351029" y="48052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5488397" y="47274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163122" y="46505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3474927" y="478377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402455" y="469421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541218" y="47370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3535528" y="40252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3004487" y="45650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3585658" y="47184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3824695" y="47706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658519" y="45816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471465" y="45983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298836" y="375306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5130579" y="388109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532668" y="39690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582725" y="37714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606344" y="39366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5350512" y="38384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3912436" y="39901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3691811" y="46011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669568" y="48144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386809" y="39346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3950074" y="4677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5438956" y="464248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009280" y="405289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632851" y="37653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5325512" y="39294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836277" y="47367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476189" y="38062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584016" y="4779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859043" y="39302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405163" y="40493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430626" y="45496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622253" y="40545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194540" y="389102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124616" y="46876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3791793" y="47475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3572743" y="45795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3714156" y="37943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3654866" y="394257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165183" y="37802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691890" y="461130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166445" y="477928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3750346" y="47988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3852760" y="47671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3883807" y="484659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3259568" y="380109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427586" y="37777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237579" y="4708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464240" y="37559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3828631" y="401068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185181" y="46910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848151" y="483143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016319" y="38872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261159" y="406418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280698" y="46447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154847" y="386908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3869761" y="47248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3939502" y="48578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3741289" y="45527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693790" y="48321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898106" y="37889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117802" y="376661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080402" y="47567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3289725" y="378096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283146" y="38463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3666445" y="47875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679244" y="37654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237964" y="4693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3829998" y="4588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301232" y="40059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156855" y="45475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5847039" y="38554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957157" y="456210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037360" y="386907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3394700" y="46225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3336930" y="388659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4151401" y="39177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3499817" y="47380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789488" y="4759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3584315" y="486233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4134336" y="46005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050388" y="38389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065908" y="37882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3654492" y="45974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928521" y="47744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350467" y="378061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4794857" y="46644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3790573" y="46400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3231748" y="4818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3211888" y="47935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3299390" y="47376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048145" y="3819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341851" y="45724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547329" y="46967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494126" y="47351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3990240" y="47467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311785" y="37910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3940313" y="47821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864811" y="405314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3449227" y="4612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3590245" y="46989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3863607" y="46425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3288476" y="37670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3551057" y="47769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32889" y="377855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235813" y="37721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940970" y="479378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347650" y="48280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3795789" y="377918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297305" y="46151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189954" y="474621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430670" y="4808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454211" y="3893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301088" y="38658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583825" y="474408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721975" y="46932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884673" y="46855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608926" y="45505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464937" y="4051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027982" y="38383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037914" y="48050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3659095" y="401801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923822" y="4603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3836650" y="39208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3634057" y="454628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939456" y="455290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135340" y="464068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030153" y="47521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195911" y="46623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3918184" y="386664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045434" y="458452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4562143" y="45489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4424762" y="39985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548553" y="380530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099502" y="48618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4823659" y="461695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008032" y="456373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748822" y="392818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140838" y="38465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3810971" y="398822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388278" y="395086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251173" y="473106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3419288" y="46137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3430298" y="459073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3870105" y="405238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446326" y="471439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132541" y="37950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3666492" y="471553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4970690" y="47568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388835" y="39482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030039" y="37603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506587" y="38919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820778" y="485936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4177267" y="379473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249737" y="48345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605781" y="377877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037397" y="470084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234769" y="399287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3677959" y="48017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351243" y="401879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3690809" y="47499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3660140" y="381157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3456076" y="465454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4088805" y="376255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3886865" y="466949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142878" y="474312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788787" y="399276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594412" y="38757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336769" y="47645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2580348" y="39306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205752" y="47137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019449" y="39559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835241" y="48492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436241" y="47499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974545" y="478251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070057" y="47209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4877141" y="471665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409623" y="388765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3621562" y="47321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937992" y="4608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3792183" y="48414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091691" y="40597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485759" y="478952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365850" y="39639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3911102" y="485038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4077117" y="457706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200280" y="481735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721588" y="45845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3238578" y="456492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191923" y="37801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942143" y="46099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196611" y="38678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3336678" y="457988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4820297" y="375834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2695925" y="384623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2865507" y="455477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485457" y="39543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3831755" y="454714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470245" y="45726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07828" y="403154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3656623" y="46510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325323" y="48286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202935" y="37804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3045789" y="46347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3552672" y="4635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2981589" y="47637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910126" y="485131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393896" y="4594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131984" y="477027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3166400" y="472005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364060" y="397378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677942" y="468337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3551774" y="386194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3737275" y="473452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187639" y="401426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574396" y="460883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748131" y="395493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989854" y="466614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3543028" y="48006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950633" y="48237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3653347" y="477683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893814" y="39225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337446" y="404794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3427731" y="47086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2397641" y="398302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653767" y="48626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3699698" y="396783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851102" y="375936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471132" y="48496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455979" y="37622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3155157" y="474389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621207" y="48246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048033" y="473059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296194" y="477549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315930" y="47870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059343" y="484300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3494986" y="47812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3346065" y="46587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101760" y="46501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170193" y="458462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847059" y="48093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652566" y="459507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3741962" y="458332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3528396" y="47804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304527" y="379217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711262" y="458807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3528411" y="482266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905009" y="40549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168572" y="47049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701031" y="457965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539954" y="395987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180919" y="48297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3428882" y="385424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2746517" y="403927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3613037" y="403330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966941" y="457358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3907980" y="399389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3353442" y="477952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3575937" y="46081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3107619" y="45726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370812" y="400368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555501" y="47713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585987" y="482410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3270834" y="381792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2752329" y="405475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4238824" y="458649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475006" y="456327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884595" y="465961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072429" y="403352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164772" y="4613717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384224" y="481124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3886360" y="459344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3843140" y="475893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3224349" y="46332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3449984" y="484709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2983432" y="462530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431359" y="394403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4206717" y="46121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3665982" y="458656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3477822" y="483007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3270105" y="46507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3197400" y="476995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496240" y="399928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854626" y="455354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555969" y="46558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241833" y="406112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797371" y="464975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334128" y="483300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103186" y="406189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4840596" y="3957516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454170" y="381426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353049" y="470350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166564" y="377723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949138" y="474648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3893672" y="463830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3439722" y="376281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3176070" y="4632252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595765" y="485014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957161" y="3804909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299062" y="458229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3598406" y="40075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266660" y="48338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449543" y="45746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3865909" y="478346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4021645" y="47530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3215083" y="387183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3793998" y="402031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3934111" y="466839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409700" y="3842223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023918" y="403292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3911811" y="4576128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514812" y="4001257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6362031" y="406094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475745" y="3838354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3585533" y="486121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3684204" y="4602246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109794" y="46669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3893776" y="4831449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4860657" y="4549564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4318195" y="45763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4729540" y="3845418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4674807" y="390194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3819164" y="4754560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3398255" y="3847405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306393" y="3795990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3112195" y="3751452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4029086" y="3871741"/>
              <a:ext cx="31432" cy="3143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4133366" y="4693233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001345" y="4588501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4667457" y="4771165"/>
              <a:ext cx="31432" cy="3143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l1053"/>
            <p:cNvSpPr/>
            <p:nvPr/>
          </p:nvSpPr>
          <p:spPr>
            <a:xfrm>
              <a:off x="1672413" y="5182299"/>
              <a:ext cx="6132866" cy="0"/>
            </a:xfrm>
            <a:custGeom>
              <a:avLst/>
              <a:pathLst>
                <a:path w="6132866" h="0">
                  <a:moveTo>
                    <a:pt x="0" y="0"/>
                  </a:moveTo>
                  <a:lnTo>
                    <a:pt x="61328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4"/>
            <p:cNvSpPr/>
            <p:nvPr/>
          </p:nvSpPr>
          <p:spPr>
            <a:xfrm>
              <a:off x="1672413" y="5182299"/>
              <a:ext cx="0" cy="83819"/>
            </a:xfrm>
            <a:custGeom>
              <a:avLst/>
              <a:pathLst>
                <a:path w="0"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5"/>
            <p:cNvSpPr/>
            <p:nvPr/>
          </p:nvSpPr>
          <p:spPr>
            <a:xfrm>
              <a:off x="2898987" y="5182299"/>
              <a:ext cx="0" cy="83819"/>
            </a:xfrm>
            <a:custGeom>
              <a:avLst/>
              <a:pathLst>
                <a:path w="0"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6"/>
            <p:cNvSpPr/>
            <p:nvPr/>
          </p:nvSpPr>
          <p:spPr>
            <a:xfrm>
              <a:off x="4125560" y="5182299"/>
              <a:ext cx="0" cy="83819"/>
            </a:xfrm>
            <a:custGeom>
              <a:avLst/>
              <a:pathLst>
                <a:path w="0"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7"/>
            <p:cNvSpPr/>
            <p:nvPr/>
          </p:nvSpPr>
          <p:spPr>
            <a:xfrm>
              <a:off x="5352133" y="5182299"/>
              <a:ext cx="0" cy="83819"/>
            </a:xfrm>
            <a:custGeom>
              <a:avLst/>
              <a:pathLst>
                <a:path w="0"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8"/>
            <p:cNvSpPr/>
            <p:nvPr/>
          </p:nvSpPr>
          <p:spPr>
            <a:xfrm>
              <a:off x="6578707" y="5182299"/>
              <a:ext cx="0" cy="83819"/>
            </a:xfrm>
            <a:custGeom>
              <a:avLst/>
              <a:pathLst>
                <a:path w="0"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9"/>
            <p:cNvSpPr/>
            <p:nvPr/>
          </p:nvSpPr>
          <p:spPr>
            <a:xfrm>
              <a:off x="7805280" y="5182299"/>
              <a:ext cx="0" cy="83819"/>
            </a:xfrm>
            <a:custGeom>
              <a:avLst/>
              <a:pathLst>
                <a:path w="0" h="83819">
                  <a:moveTo>
                    <a:pt x="0" y="0"/>
                  </a:moveTo>
                  <a:lnTo>
                    <a:pt x="0" y="838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tx1060"/>
            <p:cNvSpPr/>
            <p:nvPr/>
          </p:nvSpPr>
          <p:spPr>
            <a:xfrm>
              <a:off x="1583975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061" name="tx1061"/>
            <p:cNvSpPr/>
            <p:nvPr/>
          </p:nvSpPr>
          <p:spPr>
            <a:xfrm>
              <a:off x="2810548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062" name="tx1062"/>
            <p:cNvSpPr/>
            <p:nvPr/>
          </p:nvSpPr>
          <p:spPr>
            <a:xfrm>
              <a:off x="4037122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063" name="tx1063"/>
            <p:cNvSpPr/>
            <p:nvPr/>
          </p:nvSpPr>
          <p:spPr>
            <a:xfrm>
              <a:off x="5263695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064" name="tx1064"/>
            <p:cNvSpPr/>
            <p:nvPr/>
          </p:nvSpPr>
          <p:spPr>
            <a:xfrm>
              <a:off x="6490268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1065" name="tx1065"/>
            <p:cNvSpPr/>
            <p:nvPr/>
          </p:nvSpPr>
          <p:spPr>
            <a:xfrm>
              <a:off x="7716842" y="53931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066" name="tx1066"/>
            <p:cNvSpPr/>
            <p:nvPr/>
          </p:nvSpPr>
          <p:spPr>
            <a:xfrm>
              <a:off x="924179" y="4666848"/>
              <a:ext cx="40736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control</a:t>
              </a:r>
            </a:p>
          </p:txBody>
        </p:sp>
        <p:sp>
          <p:nvSpPr>
            <p:cNvPr id="1067" name="tx1067"/>
            <p:cNvSpPr/>
            <p:nvPr/>
          </p:nvSpPr>
          <p:spPr>
            <a:xfrm>
              <a:off x="924179" y="3881785"/>
              <a:ext cx="580014" cy="8294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treatment</a:t>
              </a:r>
            </a:p>
          </p:txBody>
        </p:sp>
        <p:sp>
          <p:nvSpPr>
            <p:cNvPr id="1068" name="tx1068"/>
            <p:cNvSpPr/>
            <p:nvPr/>
          </p:nvSpPr>
          <p:spPr>
            <a:xfrm>
              <a:off x="4266472" y="5620218"/>
              <a:ext cx="944748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Propensity score</a:t>
              </a:r>
            </a:p>
          </p:txBody>
        </p:sp>
        <p:sp>
          <p:nvSpPr>
            <p:cNvPr id="1069" name="pl1069"/>
            <p:cNvSpPr/>
            <p:nvPr/>
          </p:nvSpPr>
          <p:spPr>
            <a:xfrm>
              <a:off x="3638525" y="4439641"/>
              <a:ext cx="965520" cy="0"/>
            </a:xfrm>
            <a:custGeom>
              <a:avLst/>
              <a:pathLst>
                <a:path w="965520" h="0">
                  <a:moveTo>
                    <a:pt x="0" y="0"/>
                  </a:moveTo>
                  <a:lnTo>
                    <a:pt x="96552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70"/>
            <p:cNvSpPr/>
            <p:nvPr/>
          </p:nvSpPr>
          <p:spPr>
            <a:xfrm>
              <a:off x="4025035" y="4399714"/>
              <a:ext cx="0" cy="79855"/>
            </a:xfrm>
            <a:custGeom>
              <a:avLst/>
              <a:pathLst>
                <a:path w="0" h="79855">
                  <a:moveTo>
                    <a:pt x="0" y="798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1"/>
            <p:cNvSpPr/>
            <p:nvPr/>
          </p:nvSpPr>
          <p:spPr>
            <a:xfrm>
              <a:off x="3863077" y="4200075"/>
              <a:ext cx="1470095" cy="0"/>
            </a:xfrm>
            <a:custGeom>
              <a:avLst/>
              <a:pathLst>
                <a:path w="1470095" h="0">
                  <a:moveTo>
                    <a:pt x="0" y="0"/>
                  </a:moveTo>
                  <a:lnTo>
                    <a:pt x="1470095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2"/>
            <p:cNvSpPr/>
            <p:nvPr/>
          </p:nvSpPr>
          <p:spPr>
            <a:xfrm>
              <a:off x="4531814" y="4160147"/>
              <a:ext cx="0" cy="79855"/>
            </a:xfrm>
            <a:custGeom>
              <a:avLst/>
              <a:pathLst>
                <a:path w="0" h="79855">
                  <a:moveTo>
                    <a:pt x="0" y="798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Propensity Score Matching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r>
              <a:t>Match on the logit of propensity scores</a:t>
            </a:r>
          </a:p>
          <a:p>
            <a:r>
              <a:t>May try greedy match and optimal match and different caliper</a:t>
            </a:r>
          </a:p>
          <a:p>
            <a:r>
              <a:t>The goal is to balance confounders</a:t>
            </a:r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4A444D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424242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logit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$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replace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FALSE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caliper</a:t>
            </a:r>
            <a:r>
              <a:rPr sz="180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1.3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/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matched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&lt;-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unlist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psmatch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</a:t>
            </a:r>
            <a:r>
              <a:rPr sz="1800">
                <a:solidFill>
                  <a:srgbClr val="000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'index.treated'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i="true">
                <a:solidFill>
                  <a:srgbClr val="008B8B">
                    <a:alpha val="100000"/>
                  </a:srgbClr>
                </a:solidFill>
                <a:latin typeface="Arial"/>
                <a:ea typeface="Arial"/>
                <a:cs typeface="Arial"/>
              </a:rPr>
              <a:t>'index.control'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Background Information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Business request</a:t>
            </a:r>
          </a:p>
          <a:p>
            <a:r>
              <a:t>Similarity with clinical trials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Two Types of Problems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Evaluating new approaches</a:t>
            </a:r>
          </a:p>
          <a:p>
            <a:r>
              <a:t>Providing analytical guidence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Typical Work Flow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Discuss with business contact</a:t>
            </a:r>
          </a:p>
          <a:p>
            <a:r>
              <a:t>Collect and clean data (SAS, SQL)</a:t>
            </a:r>
          </a:p>
          <a:p>
            <a:r>
              <a:t>Analyze data (R)</a:t>
            </a:r>
          </a:p>
          <a:p>
            <a:r>
              <a:t>If needed, build model(s) (R, Python)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Case Study I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r>
              <a:t>Context</a:t>
            </a:r>
          </a:p>
          <a:p>
            <a:r>
              <a:t>Request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40664" y="2784475"/>
          <a:ext cx="3767328" cy="3252788"/>
        </p:xfrm>
        <a:graphic>
          <a:graphicData uri="http://schemas.openxmlformats.org/drawingml/2006/table">
            <a:tbl>
              <a:tblPr/>
              <a:tblGrid>
                <a:gridCol w="1255776"/>
                <a:gridCol w="1255776"/>
                <a:gridCol w="1255776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r>
              <a:t>Treatment: new students in June 2017</a:t>
            </a:r>
          </a:p>
          <a:p>
            <a:r>
              <a:t>Control: new students in June 2016</a:t>
            </a:r>
          </a:p>
          <a:p>
            <a:r>
              <a:t>Goal: improve second term retention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9775" y="2770094"/>
          <a:ext cx="7662864" cy="3267169"/>
        </p:xfrm>
        <a:graphic>
          <a:graphicData uri="http://schemas.openxmlformats.org/drawingml/2006/table">
            <a:tbl>
              <a:tblPr/>
              <a:tblGrid>
                <a:gridCol w="1532572"/>
                <a:gridCol w="1532572"/>
                <a:gridCol w="1532572"/>
                <a:gridCol w="1532572"/>
                <a:gridCol w="1532572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gender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balance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Data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9775" y="2770094"/>
          <a:ext cx="7662864" cy="3267169"/>
        </p:xfrm>
        <a:graphic>
          <a:graphicData uri="http://schemas.openxmlformats.org/drawingml/2006/table">
            <a:tbl>
              <a:tblPr/>
              <a:tblGrid>
                <a:gridCol w="1532572"/>
                <a:gridCol w="1532572"/>
                <a:gridCol w="1532572"/>
                <a:gridCol w="1532572"/>
                <a:gridCol w="1532572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honesty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pay_plan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assignment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forum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8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_rels/theme1.xml.rels><?xml version="1.0" encoding="UTF-8" standalone="yes"?><Relationships xmlns="http://schemas.openxmlformats.org/package/2006/relationships"><Relationship Target="../media/image1.jpeg" Type="http://schemas.openxmlformats.org/officeDocument/2006/relationships/image" Id="rId1"></Relationship><Relationship Target="../media/image2.jpeg" Type="http://schemas.openxmlformats.org/officeDocument/2006/relationships/image" Id="rId2"></Relationship><Relationship Target="../media/image3.jpeg" Type="http://schemas.openxmlformats.org/officeDocument/2006/relationships/image" Id="rId3"></Relationship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Genesis.thmx</properties:Template>
  <properties:Company/>
  <properties:Words>0</properties:Words>
  <properties:PresentationFormat>On-screen Show (4:3)</properties:PresentationFormat>
  <properties:Paragraphs>0</properties:Paragraphs>
  <properties:Slides>1</properties:Slides>
  <properties:Notes>0</properties:Notes>
  <properties:TotalTime>1</properties:TotalTime>
  <properties:HiddenSlides>0</properties:HiddenSlides>
  <properties:MMClips>0</properties:MMClips>
  <properties:ScaleCrop>false</properties:ScaleCrop>
  <properties: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properties:HeadingPairs>
  <properties:TitlesOfParts>
    <vt:vector baseType="lpstr" size="2">
      <vt:lpstr>Genesis</vt:lpstr>
      <vt:lpstr>PowerPoint Presentation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2015-01-04T20:22:44Z</dcterms:created>
  <dc:creator>Alboukadel Kassambara</dc:creator>
  <cp:lastModifiedBy>docx4j</cp:lastModifiedBy>
  <dcterms:modified xmlns:xsi="http://www.w3.org/2001/XMLSchema-instance" xsi:type="dcterms:W3CDTF">2015-01-04T21:02:54Z</dcterms:modified>
  <cp:revision>1</cp:revision>
  <dc:title>PowerPoint Presentation</dc:title>
</cp:coreProperties>
</file>