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autoCompressPictures="false">
  <p:sldMasterIdLst>
    <p:sldMasterId id="2147483648" r:id="rId1"/>
  </p:sldMasterIdLst>
  <p:sldIdLst>
    <p:sldId id="256" r:id="rId2"/>
    <p:sldId id="1269616476" r:id="rId7"/>
    <p:sldId id="194015663" r:id="rId8"/>
    <p:sldId id="1749395388" r:id="rId9"/>
    <p:sldId id="277443816" r:id="rId10"/>
    <p:sldId id="1956064371" r:id="rId11"/>
    <p:sldId id="1405841642" r:id="rId12"/>
    <p:sldId id="716090586" r:id="rId13"/>
    <p:sldId id="1653514649" r:id="rId14"/>
    <p:sldId id="351730885" r:id="rId15"/>
    <p:sldId id="1843758259" r:id="rId16"/>
    <p:sldId id="1394799316" r:id="rId17"/>
    <p:sldId id="622776356" r:id="rId18"/>
    <p:sldId id="716186585" r:id="rId19"/>
    <p:sldId id="1375786330" r:id="rId20"/>
    <p:sldId id="1756225731" r:id="rId21"/>
    <p:sldId id="1579447590" r:id="rId22"/>
    <p:sldId id="1980536084" r:id="rId23"/>
    <p:sldId id="35128290" r:id="rId24"/>
    <p:sldId id="1041366395" r:id="rId25"/>
    <p:sldId id="714499765" r:id="rId26"/>
    <p:sldId id="676049122" r:id="rId27"/>
    <p:sldId id="2037682397" r:id="rId28"/>
    <p:sldId id="469354954" r:id="rId29"/>
    <p:sldId id="315417370" r:id="rId30"/>
    <p:sldId id="938609280" r:id="rId31"/>
    <p:sldId id="1083281267" r:id="rId32"/>
    <p:sldId id="657048653" r:id="rId33"/>
    <p:sldId id="372969628" r:id="rId34"/>
    <p:sldId id="2033418339" r:id="rId35"/>
  </p:sldIdLst>
  <p:sldSz cx="12192000" cy="6858000"/>
  <p:notesSz cx="6858000" cy="9144000"/>
  <p:defaultTextStyle>
    <a:defPPr>
      <a:defRPr lang="en-US"/>
    </a:defPPr>
    <a:lvl1pPr marL="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Target="presProps.xml" Type="http://schemas.openxmlformats.org/officeDocument/2006/relationships/presProps" Id="rId3"></Relationship><Relationship Target="slides/slide1.xml" Type="http://schemas.openxmlformats.org/officeDocument/2006/relationships/slide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6"></Relationship><Relationship Target="theme/theme1.xml" Type="http://schemas.openxmlformats.org/officeDocument/2006/relationships/theme" Id="rId5"></Relationship><Relationship Target="viewProps.xml" Type="http://schemas.openxmlformats.org/officeDocument/2006/relationships/viewProps" Id="rId4"></Relationship><Relationship Target="slides/slide2.xml" Type="http://schemas.openxmlformats.org/officeDocument/2006/relationships/slide" Id="rId7"/><Relationship Target="slides/slide3.xml" Type="http://schemas.openxmlformats.org/officeDocument/2006/relationships/slide" Id="rId8"/><Relationship Target="slides/slide4.xml" Type="http://schemas.openxmlformats.org/officeDocument/2006/relationships/slide" Id="rId9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9.xml" Type="http://schemas.openxmlformats.org/officeDocument/2006/relationships/slide" Id="rId14"/><Relationship Target="slides/slide10.xml" Type="http://schemas.openxmlformats.org/officeDocument/2006/relationships/slide" Id="rId15"/><Relationship Target="slides/slide11.xml" Type="http://schemas.openxmlformats.org/officeDocument/2006/relationships/slide" Id="rId16"/><Relationship Target="slides/slide12.xml" Type="http://schemas.openxmlformats.org/officeDocument/2006/relationships/slide" Id="rId17"/><Relationship Target="slides/slide13.xml" Type="http://schemas.openxmlformats.org/officeDocument/2006/relationships/slide" Id="rId18"/><Relationship Target="slides/slide14.xml" Type="http://schemas.openxmlformats.org/officeDocument/2006/relationships/slide" Id="rId19"/><Relationship Target="slides/slide15.xml" Type="http://schemas.openxmlformats.org/officeDocument/2006/relationships/slide" Id="rId20"/><Relationship Target="slides/slide16.xml" Type="http://schemas.openxmlformats.org/officeDocument/2006/relationships/slide" Id="rId21"/><Relationship Target="slides/slide17.xml" Type="http://schemas.openxmlformats.org/officeDocument/2006/relationships/slide" Id="rId22"/><Relationship Target="slides/slide18.xml" Type="http://schemas.openxmlformats.org/officeDocument/2006/relationships/slide" Id="rId23"/><Relationship Target="slides/slide19.xml" Type="http://schemas.openxmlformats.org/officeDocument/2006/relationships/slide" Id="rId24"/><Relationship Target="slides/slide20.xml" Type="http://schemas.openxmlformats.org/officeDocument/2006/relationships/slide" Id="rId25"/><Relationship Target="slides/slide21.xml" Type="http://schemas.openxmlformats.org/officeDocument/2006/relationships/slide" Id="rId26"/><Relationship Target="slides/slide22.xml" Type="http://schemas.openxmlformats.org/officeDocument/2006/relationships/slide" Id="rId27"/><Relationship Target="slides/slide23.xml" Type="http://schemas.openxmlformats.org/officeDocument/2006/relationships/slide" Id="rId28"/><Relationship Target="slides/slide24.xml" Type="http://schemas.openxmlformats.org/officeDocument/2006/relationships/slide" Id="rId29"/><Relationship Target="slides/slide25.xml" Type="http://schemas.openxmlformats.org/officeDocument/2006/relationships/slide" Id="rId30"/><Relationship Target="slides/slide26.xml" Type="http://schemas.openxmlformats.org/officeDocument/2006/relationships/slide" Id="rId31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9.xml" Type="http://schemas.openxmlformats.org/officeDocument/2006/relationships/slide" Id="rId34"/><Relationship Target="slides/slide30.xml" Type="http://schemas.openxmlformats.org/officeDocument/2006/relationships/slide" Id="rId35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 showMasterSp="fals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true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false"/>
              <a:t>Click to edit Master subtitle style</a:t>
            </a:r>
            <a:endParaRPr lang="en-US" dirty="false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false"/>
              <a:pPr/>
              <a:t>9/11/2014</a:t>
            </a:fld>
            <a:endParaRPr lang="en-US" dirty="false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false"/>
              <a:pPr/>
              <a:t>‹#›</a:t>
            </a:fld>
            <a:endParaRPr lang="en-US" dirty="fal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false" cap="none"/>
            </a:lvl1pPr>
          </a:lstStyle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false"/>
              <a:pPr/>
              <a:t>9/11/2014</a:t>
            </a:fld>
            <a:endParaRPr lang="en-US" dirty="false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false"/>
              <a:pPr/>
              <a:t>‹#›</a:t>
            </a:fld>
            <a:endParaRPr lang="en-US" dirty="fal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false" cap="none"/>
            </a:lvl1pPr>
          </a:lstStyle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23" name="Text Placeholder 9"/>
          <p:cNvSpPr>
            <a:spLocks noGrp="true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false"/>
              <a:pPr/>
              <a:t>9/11/2014</a:t>
            </a:fld>
            <a:endParaRPr lang="en-US" dirty="false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false"/>
              <a:pPr/>
              <a:t>‹#›</a:t>
            </a:fld>
            <a:endParaRPr lang="en-US" dirty="false"/>
          </a:p>
        </p:txBody>
      </p:sp>
      <p:sp>
        <p:nvSpPr>
          <p:cNvPr id="20" name="TextBox 19"/>
          <p:cNvSpPr txBox="true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false" anchor="ctr">
            <a:noAutofit/>
          </a:bodyPr>
          <a:lstStyle/>
          <a:p>
            <a:pPr lvl="0"/>
            <a:r>
              <a:rPr lang="en-US" sz="8000" baseline="0" dirty="false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true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false" anchor="ctr">
            <a:noAutofit/>
          </a:bodyPr>
          <a:lstStyle/>
          <a:p>
            <a:pPr lvl="0"/>
            <a:r>
              <a:rPr lang="en-US" sz="8000" baseline="0" dirty="false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false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false" cap="none"/>
            </a:lvl1pPr>
          </a:lstStyle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false"/>
              <a:pPr/>
              <a:t>9/11/2014</a:t>
            </a:fld>
            <a:endParaRPr lang="en-US" dirty="false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false"/>
              <a:pPr/>
              <a:t>‹#›</a:t>
            </a:fld>
            <a:endParaRPr lang="en-US" dirty="fals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false" cap="none"/>
            </a:lvl1pPr>
          </a:lstStyle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23" name="Text Placeholder 9"/>
          <p:cNvSpPr>
            <a:spLocks noGrp="true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false"/>
              <a:pPr/>
              <a:t>9/11/2014</a:t>
            </a:fld>
            <a:endParaRPr lang="en-US" dirty="false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false"/>
              <a:pPr/>
              <a:t>‹#›</a:t>
            </a:fld>
            <a:endParaRPr lang="en-US" dirty="false"/>
          </a:p>
        </p:txBody>
      </p:sp>
      <p:sp>
        <p:nvSpPr>
          <p:cNvPr id="24" name="TextBox 23"/>
          <p:cNvSpPr txBox="true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false" anchor="ctr">
            <a:noAutofit/>
          </a:bodyPr>
          <a:lstStyle/>
          <a:p>
            <a:pPr lvl="0"/>
            <a:r>
              <a:rPr lang="en-US" sz="8000" baseline="0" dirty="false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true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false" anchor="ctr">
            <a:noAutofit/>
          </a:bodyPr>
          <a:lstStyle/>
          <a:p>
            <a:pPr lvl="0"/>
            <a:r>
              <a:rPr lang="en-US" sz="8000" baseline="0" dirty="false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false" cap="none"/>
            </a:lvl1pPr>
          </a:lstStyle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23" name="Text Placeholder 9"/>
          <p:cNvSpPr>
            <a:spLocks noGrp="true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false"/>
              <a:pPr/>
              <a:t>9/11/2014</a:t>
            </a:fld>
            <a:endParaRPr lang="en-US" dirty="false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false"/>
              <a:pPr/>
              <a:t>‹#›</a:t>
            </a:fld>
            <a:endParaRPr lang="en-US" dirty="fals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 dirty="false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false"/>
              <a:t>9/11/2014</a:t>
            </a:fld>
            <a:endParaRPr lang="en-US" dirty="false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false"/>
              <a:t>‹#›</a:t>
            </a:fld>
            <a:endParaRPr lang="en-US" dirty="fals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 dirty="false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false"/>
              <a:pPr/>
              <a:t>9/11/2014</a:t>
            </a:fld>
            <a:endParaRPr lang="en-US" dirty="false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false"/>
              <a:pPr/>
              <a:t>‹#›</a:t>
            </a:fld>
            <a:endParaRPr lang="en-US" dirty="fal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 dirty="false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false"/>
              <a:pPr/>
              <a:t>9/11/2014</a:t>
            </a:fld>
            <a:endParaRPr lang="en-US" dirty="false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false"/>
              <a:pPr/>
              <a:t>‹#›</a:t>
            </a:fld>
            <a:endParaRPr lang="en-US" dirty="fal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false" cap="none"/>
            </a:lvl1pPr>
          </a:lstStyle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false"/>
              <a:pPr/>
              <a:t>9/11/2014</a:t>
            </a:fld>
            <a:endParaRPr lang="en-US" dirty="false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false"/>
              <a:pPr/>
              <a:t>‹#›</a:t>
            </a:fld>
            <a:endParaRPr lang="en-US" dirty="fal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 dirty="false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logit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&lt;-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4A444D">
                    <a:alpha val="100000"/>
                  </a:srgbClr>
                </a:solidFill>
                <a:latin typeface="Arial"/>
                <a:ea typeface="Arial"/>
                <a:cs typeface="Arial"/>
              </a:rPr>
              <a:t>function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424242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{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}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psmatch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&lt;-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Match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Tr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$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tc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logit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$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replace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FALSE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caliper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1.3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matched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&lt;-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[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unlist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psmatch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[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 i="true">
                <a:solidFill>
                  <a:srgbClr val="008B8B">
                    <a:alpha val="100000"/>
                  </a:srgbClr>
                </a:solidFill>
                <a:latin typeface="Arial"/>
                <a:ea typeface="Arial"/>
                <a:cs typeface="Arial"/>
              </a:rPr>
              <a:t>'index.treated'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 i="true">
                <a:solidFill>
                  <a:srgbClr val="008B8B">
                    <a:alpha val="100000"/>
                  </a:srgbClr>
                </a:solidFill>
                <a:latin typeface="Arial"/>
                <a:ea typeface="Arial"/>
                <a:cs typeface="Arial"/>
              </a:rPr>
              <a:t>'index.control'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]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]</a:t>
            </a:r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false"/>
              <a:t>9/11/2014</a:t>
            </a:fld>
            <a:endParaRPr lang="en-US" dirty="false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false"/>
              <a:t>‹#›</a:t>
            </a:fld>
            <a:endParaRPr lang="en-US" dirty="fal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fals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 dirty="false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fals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 dirty="false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false"/>
              <a:pPr/>
              <a:t>9/11/2014</a:t>
            </a:fld>
            <a:endParaRPr lang="en-US" dirty="false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false"/>
              <a:pPr/>
              <a:t>‹#›</a:t>
            </a:fld>
            <a:endParaRPr lang="en-US" dirty="fal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false"/>
              <a:pPr/>
              <a:t>9/11/2014</a:t>
            </a:fld>
            <a:endParaRPr lang="en-US" dirty="false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false"/>
              <a:pPr/>
              <a:t>‹#›</a:t>
            </a:fld>
            <a:endParaRPr lang="en-US" dirty="fal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false"/>
              <a:pPr/>
              <a:t>9/11/2014</a:t>
            </a:fld>
            <a:endParaRPr lang="en-US" dirty="false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false"/>
              <a:pPr/>
              <a:t>‹#›</a:t>
            </a:fld>
            <a:endParaRPr lang="en-US" dirty="fal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 dirty="false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false"/>
              <a:t>9/11/2014</a:t>
            </a:fld>
            <a:endParaRPr lang="en-US" dirty="false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false"/>
              <a:t>‹#›</a:t>
            </a:fld>
            <a:endParaRPr lang="en-US" dirty="fal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picTx" preserve="true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false"/>
            </a:lvl1pPr>
          </a:lstStyle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false"/>
              <a:t>Click icon to add picture</a:t>
            </a:r>
            <a:endParaRPr lang="en-US" dirty="false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false"/>
              <a:pPr/>
              <a:t>9/11/2014</a:t>
            </a:fld>
            <a:endParaRPr lang="en-US" dirty="false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false"/>
              <a:pPr/>
              <a:t>‹#›</a:t>
            </a:fld>
            <a:endParaRPr lang="en-US" dirty="fals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13.xml" Type="http://schemas.openxmlformats.org/officeDocument/2006/relationships/slideLayout" Id="rId13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12.xml" Type="http://schemas.openxmlformats.org/officeDocument/2006/relationships/slideLayout" Id="rId12"></Relationship><Relationship Target="../theme/theme1.xml" Type="http://schemas.openxmlformats.org/officeDocument/2006/relationships/theme" Id="rId17"></Relationship><Relationship Target="../slideLayouts/slideLayout2.xml" Type="http://schemas.openxmlformats.org/officeDocument/2006/relationships/slideLayout" Id="rId2"></Relationship><Relationship Target="../slideLayouts/slideLayout16.xml" Type="http://schemas.openxmlformats.org/officeDocument/2006/relationships/slideLayout" Id="rId16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slideLayouts/slideLayout11.xml" Type="http://schemas.openxmlformats.org/officeDocument/2006/relationships/slideLayout" Id="rId11"></Relationship><Relationship Target="../slideLayouts/slideLayout5.xml" Type="http://schemas.openxmlformats.org/officeDocument/2006/relationships/slideLayout" Id="rId5"></Relationship><Relationship Target="../slideLayouts/slideLayout15.xml" Type="http://schemas.openxmlformats.org/officeDocument/2006/relationships/slideLayout" Id="rId1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Relationship Target="../slideLayouts/slideLayout14.xml" Type="http://schemas.openxmlformats.org/officeDocument/2006/relationships/slideLayout" Id="rId14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true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false" anchor="t">
            <a:normAutofit/>
          </a:bodyPr>
          <a:lstStyle/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 dirty="false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false"/>
              <a:pPr/>
              <a:t>9/11/2014</a:t>
            </a:fld>
            <a:endParaRPr lang="en-US" dirty="false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false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false"/>
              <a:pPr/>
              <a:t>‹#›</a:t>
            </a:fld>
            <a:endParaRPr lang="en-US" dirty="fal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false" eaLnBrk="true" latinLnBrk="false" hangingPunct="true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true" hangingPunct="true">
        <a:defRPr>
          <a:solidFill>
            <a:schemeClr val="tx2"/>
          </a:solidFill>
        </a:defRPr>
      </a:lvl2pPr>
      <a:lvl3pPr eaLnBrk="true" hangingPunct="true">
        <a:defRPr>
          <a:solidFill>
            <a:schemeClr val="tx2"/>
          </a:solidFill>
        </a:defRPr>
      </a:lvl3pPr>
      <a:lvl4pPr eaLnBrk="true" hangingPunct="true">
        <a:defRPr>
          <a:solidFill>
            <a:schemeClr val="tx2"/>
          </a:solidFill>
        </a:defRPr>
      </a:lvl4pPr>
      <a:lvl5pPr eaLnBrk="true" hangingPunct="true">
        <a:defRPr>
          <a:solidFill>
            <a:schemeClr val="tx2"/>
          </a:solidFill>
        </a:defRPr>
      </a:lvl5pPr>
      <a:lvl6pPr eaLnBrk="true" hangingPunct="true">
        <a:defRPr>
          <a:solidFill>
            <a:schemeClr val="tx2"/>
          </a:solidFill>
        </a:defRPr>
      </a:lvl6pPr>
      <a:lvl7pPr eaLnBrk="true" hangingPunct="true">
        <a:defRPr>
          <a:solidFill>
            <a:schemeClr val="tx2"/>
          </a:solidFill>
        </a:defRPr>
      </a:lvl7pPr>
      <a:lvl8pPr eaLnBrk="true" hangingPunct="true">
        <a:defRPr>
          <a:solidFill>
            <a:schemeClr val="tx2"/>
          </a:solidFill>
        </a:defRPr>
      </a:lvl8pPr>
      <a:lvl9pPr eaLnBrk="true" hangingPunct="true">
        <a:defRPr>
          <a:solidFill>
            <a:schemeClr val="tx2"/>
          </a:solidFill>
        </a:defRPr>
      </a:lvl9pPr>
    </p:titleStyle>
    <p:bodyStyle>
      <a:lvl1pPr marL="342900" indent="-342900" algn="l" defTabSz="457200" rtl="false" eaLnBrk="true" latinLnBrk="false" hangingPunct="true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false" eaLnBrk="true" latinLnBrk="false" hangingPunct="true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false" eaLnBrk="true" latinLnBrk="false" hangingPunct="true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false" eaLnBrk="true" latinLnBrk="false" hangingPunct="true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false" eaLnBrk="true" latinLnBrk="false" hangingPunct="true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false" eaLnBrk="true" latinLnBrk="false" hangingPunct="true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false" eaLnBrk="true" latinLnBrk="false" hangingPunct="true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false" eaLnBrk="true" latinLnBrk="false" hangingPunct="true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false" eaLnBrk="true" latinLnBrk="false" hangingPunct="true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></Relationship></Relationships>
</file>

<file path=ppt/slides/_rels/slide10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_rels/slide20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_rels/slide2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_rels/slide2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_rels/slide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Data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677334" y="2160589"/>
          <a:ext cx="8596668" cy="3880773"/>
        </p:xfrm>
        <a:graphic>
          <a:graphicData uri="http://schemas.openxmlformats.org/drawingml/2006/table">
            <a:tbl>
              <a:tblPr/>
              <a:tblGrid>
                <a:gridCol w="1719333"/>
                <a:gridCol w="1719333"/>
                <a:gridCol w="1719333"/>
                <a:gridCol w="1719333"/>
                <a:gridCol w="1719333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africa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asia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europe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america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Risk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Ignore other potential confounders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Check Balance Before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8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189820" y="2440089"/>
              <a:ext cx="6875813" cy="339682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189820" y="5229600"/>
              <a:ext cx="6875813" cy="0"/>
            </a:xfrm>
            <a:custGeom>
              <a:avLst/>
              <a:pathLst>
                <a:path w="6875813" h="0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189820" y="4323781"/>
              <a:ext cx="6875813" cy="0"/>
            </a:xfrm>
            <a:custGeom>
              <a:avLst/>
              <a:pathLst>
                <a:path w="6875813" h="0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189820" y="3417962"/>
              <a:ext cx="6875813" cy="0"/>
            </a:xfrm>
            <a:custGeom>
              <a:avLst/>
              <a:pathLst>
                <a:path w="6875813" h="0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89820" y="2512143"/>
              <a:ext cx="6875813" cy="0"/>
            </a:xfrm>
            <a:custGeom>
              <a:avLst/>
              <a:pathLst>
                <a:path w="6875813" h="0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189820" y="5682510"/>
              <a:ext cx="6875813" cy="0"/>
            </a:xfrm>
            <a:custGeom>
              <a:avLst/>
              <a:pathLst>
                <a:path w="6875813" h="0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189820" y="4776691"/>
              <a:ext cx="6875813" cy="0"/>
            </a:xfrm>
            <a:custGeom>
              <a:avLst/>
              <a:pathLst>
                <a:path w="6875813" h="0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189820" y="3870872"/>
              <a:ext cx="6875813" cy="0"/>
            </a:xfrm>
            <a:custGeom>
              <a:avLst/>
              <a:pathLst>
                <a:path w="6875813" h="0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189820" y="2965052"/>
              <a:ext cx="6875813" cy="0"/>
            </a:xfrm>
            <a:custGeom>
              <a:avLst/>
              <a:pathLst>
                <a:path w="6875813" h="0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65042" y="2440089"/>
              <a:ext cx="0" cy="3396821"/>
            </a:xfrm>
            <a:custGeom>
              <a:avLst/>
              <a:pathLst>
                <a:path w="0"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90412" y="2440089"/>
              <a:ext cx="0" cy="3396821"/>
            </a:xfrm>
            <a:custGeom>
              <a:avLst/>
              <a:pathLst>
                <a:path w="0"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065042" y="4241434"/>
              <a:ext cx="1406416" cy="1441075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658626" y="2594490"/>
              <a:ext cx="1406416" cy="3088019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190412" y="3422939"/>
              <a:ext cx="1406416" cy="2259570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783996" y="3412985"/>
              <a:ext cx="1406416" cy="2269525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987552" y="5641632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929621" y="4735813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29621" y="3829994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929621" y="2924174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60%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1155026" y="5682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155026" y="47766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155026" y="38708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155026" y="29650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065042" y="583691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190412" y="583691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2898392" y="5892993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953134" y="5903907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32" name="tx32"/>
            <p:cNvSpPr/>
            <p:nvPr/>
          </p:nvSpPr>
          <p:spPr>
            <a:xfrm rot="-5400000">
              <a:off x="469464" y="4080854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8209634" y="3796034"/>
              <a:ext cx="994778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8281634" y="3865454"/>
              <a:ext cx="261528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prog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8281634" y="4006630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290634" y="4015630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281634" y="4207798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290634" y="4216798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8507948" y="4071099"/>
              <a:ext cx="196453" cy="722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EDD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8507948" y="4251828"/>
              <a:ext cx="624464" cy="9267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Management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189820" y="2192078"/>
              <a:ext cx="13311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prog</a:t>
              </a:r>
            </a:p>
          </p:txBody>
        </p:sp>
      </p:grp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Check Balance Before Matching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c(sum(trt), sum(ctl)) out of c(length(trt), length(ctl))
X-squared = 34.412, df = 1, p-value = 4.46e-09
alternative hypothesis: two.sided
95 percent confidence interval:
 -0.2419361 -0.1195024
sample estimates:
   prop 1    prop 2 
0.5010989 0.6818182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Check Blance Before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7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189820" y="2440089"/>
              <a:ext cx="6862419" cy="339682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189820" y="5187774"/>
              <a:ext cx="6862419" cy="0"/>
            </a:xfrm>
            <a:custGeom>
              <a:avLst/>
              <a:pathLst>
                <a:path w="6862419" h="0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189820" y="4198303"/>
              <a:ext cx="6862419" cy="0"/>
            </a:xfrm>
            <a:custGeom>
              <a:avLst/>
              <a:pathLst>
                <a:path w="6862419" h="0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189820" y="3208832"/>
              <a:ext cx="6862419" cy="0"/>
            </a:xfrm>
            <a:custGeom>
              <a:avLst/>
              <a:pathLst>
                <a:path w="6862419" h="0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89820" y="5682510"/>
              <a:ext cx="6862419" cy="0"/>
            </a:xfrm>
            <a:custGeom>
              <a:avLst/>
              <a:pathLst>
                <a:path w="6862419" h="0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189820" y="4693039"/>
              <a:ext cx="6862419" cy="0"/>
            </a:xfrm>
            <a:custGeom>
              <a:avLst/>
              <a:pathLst>
                <a:path w="6862419" h="0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189820" y="3703568"/>
              <a:ext cx="6862419" cy="0"/>
            </a:xfrm>
            <a:custGeom>
              <a:avLst/>
              <a:pathLst>
                <a:path w="6862419" h="0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189820" y="2714096"/>
              <a:ext cx="6862419" cy="0"/>
            </a:xfrm>
            <a:custGeom>
              <a:avLst/>
              <a:pathLst>
                <a:path w="6862419" h="0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61389" y="2440089"/>
              <a:ext cx="0" cy="3396821"/>
            </a:xfrm>
            <a:custGeom>
              <a:avLst/>
              <a:pathLst>
                <a:path w="0"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180671" y="2440089"/>
              <a:ext cx="0" cy="3396821"/>
            </a:xfrm>
            <a:custGeom>
              <a:avLst/>
              <a:pathLst>
                <a:path w="0"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061389" y="2992281"/>
              <a:ext cx="1403676" cy="2690228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657713" y="3425383"/>
              <a:ext cx="1403676" cy="2257127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6180671" y="2594490"/>
              <a:ext cx="1403676" cy="3088019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776994" y="3823174"/>
              <a:ext cx="1403676" cy="1859335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987552" y="5641632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929621" y="4652161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929621" y="3662690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29621" y="2673218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60%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1155026" y="5682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155026" y="46930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155026" y="3703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155026" y="2714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061389" y="583691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180671" y="583691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2894739" y="5892993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943392" y="5903907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469464" y="4080854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8196240" y="3796034"/>
              <a:ext cx="1008172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8268240" y="3836482"/>
              <a:ext cx="51889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pay_plan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8268240" y="4006630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277240" y="4015630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268240" y="4207798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277240" y="4216798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8494554" y="4045103"/>
              <a:ext cx="637858" cy="9822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1_installment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8494554" y="4246271"/>
              <a:ext cx="637858" cy="9822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3_installment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189820" y="2192078"/>
              <a:ext cx="16613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pay_plan</a:t>
              </a:r>
            </a:p>
          </p:txBody>
        </p:sp>
      </p:grp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Check Balance Before Matching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c(sum(trt), sum(ctl)) out of c(length(trt), length(ctl))
X-squared = 6.5059, df = 1, p-value = 0.01075
alternative hypothesis: two.sided
95 percent confidence interval:
 0.01859016 0.14221940
sample estimates:
   prop 1    prop 2 
0.6241758 0.5437710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Check Balance Before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8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189820" y="2440089"/>
              <a:ext cx="7271953" cy="339682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189820" y="5296508"/>
              <a:ext cx="7271953" cy="0"/>
            </a:xfrm>
            <a:custGeom>
              <a:avLst/>
              <a:pathLst>
                <a:path w="7271953" h="0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189820" y="4524503"/>
              <a:ext cx="7271953" cy="0"/>
            </a:xfrm>
            <a:custGeom>
              <a:avLst/>
              <a:pathLst>
                <a:path w="7271953" h="0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189820" y="3752498"/>
              <a:ext cx="7271953" cy="0"/>
            </a:xfrm>
            <a:custGeom>
              <a:avLst/>
              <a:pathLst>
                <a:path w="7271953" h="0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89820" y="2980493"/>
              <a:ext cx="7271953" cy="0"/>
            </a:xfrm>
            <a:custGeom>
              <a:avLst/>
              <a:pathLst>
                <a:path w="7271953" h="0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189820" y="5682510"/>
              <a:ext cx="7271953" cy="0"/>
            </a:xfrm>
            <a:custGeom>
              <a:avLst/>
              <a:pathLst>
                <a:path w="7271953" h="0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189820" y="4910505"/>
              <a:ext cx="7271953" cy="0"/>
            </a:xfrm>
            <a:custGeom>
              <a:avLst/>
              <a:pathLst>
                <a:path w="7271953" h="0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189820" y="4138500"/>
              <a:ext cx="7271953" cy="0"/>
            </a:xfrm>
            <a:custGeom>
              <a:avLst/>
              <a:pathLst>
                <a:path w="7271953" h="0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189820" y="3366495"/>
              <a:ext cx="7271953" cy="0"/>
            </a:xfrm>
            <a:custGeom>
              <a:avLst/>
              <a:pathLst>
                <a:path w="7271953" h="0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189820" y="2594490"/>
              <a:ext cx="7271953" cy="0"/>
            </a:xfrm>
            <a:custGeom>
              <a:avLst/>
              <a:pathLst>
                <a:path w="7271953" h="0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173080" y="2440089"/>
              <a:ext cx="0" cy="3396821"/>
            </a:xfrm>
            <a:custGeom>
              <a:avLst/>
              <a:pathLst>
                <a:path w="0"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478514" y="2440089"/>
              <a:ext cx="0" cy="3396821"/>
            </a:xfrm>
            <a:custGeom>
              <a:avLst/>
              <a:pathLst>
                <a:path w="0"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173080" y="2673770"/>
              <a:ext cx="1487444" cy="3008740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685635" y="4831225"/>
              <a:ext cx="1487444" cy="851284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6478514" y="2594490"/>
              <a:ext cx="1487444" cy="3088019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991069" y="4910505"/>
              <a:ext cx="1487444" cy="772004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987552" y="5641632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29621" y="4869627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929621" y="4097622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929621" y="3325617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929621" y="2553612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80%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1155026" y="5682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155026" y="49105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155026" y="41385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155026" y="33664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155026" y="2594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173080" y="583691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478514" y="583691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3006430" y="5892993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241235" y="5903907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469464" y="4080854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8605774" y="3796034"/>
              <a:ext cx="598638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8677774" y="3836482"/>
              <a:ext cx="45463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honesty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8677774" y="4006630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8686774" y="4015630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8677774" y="4207798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8686774" y="4216798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8904088" y="4069908"/>
              <a:ext cx="134056" cy="734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904088" y="4270878"/>
              <a:ext cx="157274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Yes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189820" y="2192078"/>
              <a:ext cx="15597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honesty</a:t>
              </a:r>
            </a:p>
          </p:txBody>
        </p:sp>
      </p:grp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Check Balance Before Matching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c(sum(trt), sum(ctl)) out of c(length(trt), length(ctl))
X-squared = 0.53413, df = 1, p-value = 0.4649
alternative hypothesis: two.sided
95 percent confidence interval:
 -0.03102598  0.07210342
sample estimates:
   prop 1    prop 2 
0.8000000 0.7794613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Standardized Mean Difference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SMD is the difference in means between groups, divided by (pooled) standard deviation</a:t>
            </a:r>
          </a:p>
          <a:p>
            <a:r>
              <a:t>Value &lt; 0.1 indicates adequate balance</a:t>
            </a:r>
          </a:p>
          <a:p>
            <a:r>
              <a:t>Value 0.1 - 0.2 are not too alarming</a:t>
            </a:r>
          </a:p>
          <a:p>
            <a:r>
              <a:t>Value &gt; 0.2 indicates serious imbalance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SMD Before Matching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677334" y="2160589"/>
          <a:ext cx="8596668" cy="3880773"/>
        </p:xfrm>
        <a:graphic>
          <a:graphicData uri="http://schemas.openxmlformats.org/drawingml/2006/table">
            <a:tbl>
              <a:tblPr/>
              <a:tblGrid>
                <a:gridCol w="2149167"/>
                <a:gridCol w="2149167"/>
                <a:gridCol w="2149167"/>
                <a:gridCol w="2149167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Before.Matching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Control.594.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Treatment.455.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SMD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gender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0.37 (0.48)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0.40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0.067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age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46.72 (11.58)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44.88 (11.61)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0.159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0.68 (0.47)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0.50 (0.50)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0.374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balance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0.23 (0.42)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0.17 (0.37)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honesty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0.78 (0.41)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0.80 (0.40)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0.050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pay_plan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0.54 (0.50)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0.62 (0.48)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assignment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0.30 (0.46)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0.29 (0.46)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forum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35.12 (31.24)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39.00 (29.85)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africa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0.18 (0.38)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0.18 (0.38)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asia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 (0.37)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0.25 (0.43)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europe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0.35 (0.48)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0.39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0.087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america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0.19 (0.39)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 (0.36)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0.077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other_region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0.13 (0.33)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0.13 (0.34)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Applications of Statistics in Education Business</a:t>
            </a:r>
          </a:p>
        </p:txBody>
      </p:sp>
      <p:sp>
        <p:nvSpPr>
          <p:cNvPr id="2" name="SubTitle 2"/>
          <p:cNvSpPr/>
          <p:nvPr>
            <p:ph type="subTitle" idx="1"/>
          </p:nvPr>
        </p:nvSpPr>
        <p:spPr/>
        <p:txBody>
          <a:bodyPr/>
          <a:lstStyle/>
          <a:p>
            <a:r>
              <a:rPr/>
              <a:t>Anhua Lin</a:t>
            </a:r>
          </a:p>
        </p:txBody>
      </p:sp>
      <p:sp>
        <p:nvSpPr>
          <p:cNvPr id="3" name="Date 3"/>
          <p:cNvSpPr>
            <a:spLocks noGrp="false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2018-01-19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Propensity Score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r>
              <a:t>Estimate propensity scores by model</a:t>
            </a:r>
          </a:p>
          <a:p>
            <a:r>
              <a:t>Usually use logistic regression</a:t>
            </a:r>
          </a:p>
          <a:p>
            <a:r>
              <a:t>Also may use other models</a:t>
            </a:r>
          </a:p>
          <a:p>
            <a:r>
              <a:t>There are arguments for and against PSM</a:t>
            </a:r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logit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&lt;-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4A444D">
                    <a:alpha val="100000"/>
                  </a:srgbClr>
                </a:solidFill>
                <a:latin typeface="Arial"/>
                <a:ea typeface="Arial"/>
                <a:cs typeface="Arial"/>
              </a:rPr>
              <a:t>function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424242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{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}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psmatch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&lt;-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Match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Tr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$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tc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logit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$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replace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FALSE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caliper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1.3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matched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&lt;-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[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unlist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psmatch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[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 i="true">
                <a:solidFill>
                  <a:srgbClr val="008B8B">
                    <a:alpha val="100000"/>
                  </a:srgbClr>
                </a:solidFill>
                <a:latin typeface="Arial"/>
                <a:ea typeface="Arial"/>
                <a:cs typeface="Arial"/>
              </a:rPr>
              <a:t>'index.treated'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 i="true">
                <a:solidFill>
                  <a:srgbClr val="008B8B">
                    <a:alpha val="100000"/>
                  </a:srgbClr>
                </a:solidFill>
                <a:latin typeface="Arial"/>
                <a:ea typeface="Arial"/>
                <a:cs typeface="Arial"/>
              </a:rPr>
              <a:t>'index.control'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]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]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Common Support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pt4"/>
            <p:cNvSpPr/>
            <p:nvPr/>
          </p:nvSpPr>
          <p:spPr>
            <a:xfrm>
              <a:off x="5488706" y="326151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2817389" y="327025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5468905" y="338336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5897199" y="359822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4429836" y="46492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899389" y="44828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372122" y="44583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743074" y="46212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852475" y="343273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703485" y="33682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966805" y="47157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405992" y="43448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6128824" y="351656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4235864" y="434520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739670" y="43983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236032" y="463316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585237" y="47335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969166" y="45517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307611" y="46676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590341" y="352553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106199" y="45544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415445" y="43662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901253" y="35225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687036" y="362812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464812" y="363268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572969" y="439575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833530" y="336403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837127" y="43822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613413" y="465052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748851" y="460046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313488" y="32759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535107" y="47042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008940" y="45912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853817" y="329190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084384" y="467524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301299" y="468833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230728" y="36199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671731" y="32901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256287" y="367548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780076" y="45794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162664" y="339302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817674" y="44452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818600" y="356413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119744" y="338906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900753" y="45793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715000" y="47146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647111" y="45348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056169" y="43767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421386" y="436393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774956" y="330236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343809" y="36536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601264" y="36389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684327" y="44603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514947" y="47555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337347" y="357018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866714" y="44311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47471" y="343836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437329" y="47505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047245" y="47293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451931" y="47528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223369" y="338053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941059" y="44079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663832" y="331986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044225" y="334525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195584" y="34391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701541" y="44920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169678" y="344209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636520" y="47553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568685" y="353954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902118" y="339763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955659" y="34333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991394" y="45356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701001" y="46640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125308" y="46263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389739" y="47530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260883" y="36501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583459" y="349140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115967" y="361825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281144" y="43859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620428" y="475660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971854" y="337453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633501" y="43323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127886" y="45696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624135" y="43533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618393" y="46717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819048" y="44751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195587" y="336400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580471" y="45596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741411" y="324372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477580" y="44837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335218" y="325465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848818" y="358970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019883" y="44900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576377" y="347723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576405" y="341239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763020" y="445920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070893" y="361907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560944" y="361163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995937" y="43705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870795" y="469170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977875" y="46252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860307" y="355507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170748" y="330375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983585" y="365451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544233" y="43723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488555" y="34150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175802" y="35344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573111" y="358545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543864" y="47047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650537" y="475154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393664" y="35378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449571" y="444776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791916" y="33101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389817" y="47251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915923" y="364803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609026" y="342182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499728" y="328359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718968" y="46278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852985" y="43772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700851" y="47124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960969" y="43564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820512" y="45107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574154" y="46262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306642" y="339565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58004" y="34714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201082" y="344401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143282" y="331589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359691" y="475433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677786" y="44809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473336" y="332350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687073" y="43941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858061" y="347297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891371" y="328396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800865" y="347790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674383" y="348129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846788" y="339347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105302" y="331346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325699" y="46447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777444" y="45983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857273" y="362938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806472" y="43977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725651" y="361657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748514" y="443071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361730" y="367507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462492" y="45118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965657" y="343016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086037" y="349054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835940" y="43595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197539" y="351455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488514" y="45451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528626" y="332389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414463" y="47175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136768" y="32608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630432" y="45356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360564" y="47509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295529" y="354101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697205" y="361218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323091" y="47583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333821" y="338683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656294" y="324589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113153" y="347868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668909" y="450377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488088" y="366070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758974" y="331513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142044" y="44155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144672" y="440826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196701" y="334745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810203" y="47289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500674" y="354551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532955" y="44708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435574" y="349737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120571" y="44055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139644" y="364535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479823" y="45555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553735" y="46479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954344" y="35931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5836906" y="353930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800827" y="342166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497047" y="351014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251511" y="32621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5326755" y="463913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930348" y="47071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4287963" y="43803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4407562" y="47282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961511" y="358189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5933120" y="339470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4288743" y="450414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4401485" y="35097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4141647" y="463020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787714" y="45237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300717" y="365945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540833" y="366056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366248" y="47336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957583" y="45212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118366" y="360342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111829" y="464818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4079509" y="472252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4871627" y="34345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5261382" y="46912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106426" y="46856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4610864" y="47004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4432807" y="343732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5429126" y="43758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060181" y="45499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4823747" y="341330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033553" y="33607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348939" y="46060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454631" y="43908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4614576" y="45193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748483" y="356380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4172953" y="45860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803745" y="365236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172467" y="457026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4074805" y="47406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4928139" y="345610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4510330" y="472185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876185" y="45004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5092774" y="44281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4130276" y="337355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543689" y="453646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3685165" y="46661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4082252" y="47029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358044" y="47214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3822321" y="45528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4283408" y="341522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5982164" y="34878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135848" y="329783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709104" y="46926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771415" y="44443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828708" y="43893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376417" y="45947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4624504" y="43959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126244" y="45964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5882126" y="359682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907536" y="347853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3538288" y="45613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5240835" y="363692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5162916" y="347186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4678027" y="46584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4441189" y="436211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4213121" y="348539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5176148" y="358876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5507659" y="327825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5601330" y="32476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5749641" y="361444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426477" y="338858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070417" y="357996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4876385" y="43659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3047658" y="46869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329004" y="352396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4328653" y="44750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4152850" y="34638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3626202" y="44929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4451211" y="47229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3993188" y="340770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3948026" y="34684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3565516" y="449466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4201890" y="45811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865741" y="46151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4031205" y="43559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5027720" y="32985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6142658" y="334236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4963956" y="36645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5555906" y="348757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3975484" y="33057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4523041" y="47542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5353698" y="46160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4940235" y="350156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5818539" y="33751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3783805" y="33607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4526813" y="44756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4116694" y="46139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4463740" y="454633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3918036" y="325807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4558017" y="33605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4323537" y="44309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4566960" y="437844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3557203" y="459892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5390614" y="45022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4004400" y="335265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4092479" y="442283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913221" y="32964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4644559" y="43449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3542800" y="43340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5678859" y="45227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5757515" y="465973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3365939" y="472954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5694462" y="326715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5007380" y="463862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3924429" y="465984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486698" y="33134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4899151" y="366026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4857579" y="46229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4989940" y="466636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6241197" y="36255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4167091" y="474052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5744537" y="33316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3743574" y="43642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4271018" y="443696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5512963" y="44947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4313579" y="43943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5263545" y="45588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5707242" y="334748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3706989" y="34010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4286178" y="470451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4823348" y="365244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3809694" y="44857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3606874" y="44109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4735238" y="43604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4091939" y="47456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5362713" y="47052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3143649" y="443369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6865387" y="337905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3217377" y="470626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4547204" y="462523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4682502" y="366261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5195248" y="44058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6040154" y="44973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4272742" y="47532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6104115" y="345554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4908979" y="44484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5184990" y="348767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5402335" y="34255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3121703" y="45827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4557489" y="45755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5455121" y="366158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4469570" y="47042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4425278" y="47162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5907240" y="461939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4814553" y="46222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4385594" y="44594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4151829" y="341668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3985126" y="355687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3772326" y="353718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6350320" y="45020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4225117" y="466923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6615823" y="347298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4597584" y="35902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4413433" y="47186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6071732" y="364892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3852220" y="46469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5573907" y="343140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5102687" y="366432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2881089" y="356972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3988060" y="47569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2967479" y="352246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5833396" y="35308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7103634" y="35189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4249856" y="459090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3389170" y="35326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4279526" y="345226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3120321" y="339991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3976858" y="352268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4355162" y="361755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5115331" y="351707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5428824" y="351070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4131105" y="46049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4381107" y="45949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3296348" y="446553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5915704" y="360756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3925236" y="445073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5773628" y="455016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5650014" y="47146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4929303" y="454633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4521661" y="44548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5558426" y="324488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4014285" y="34729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4528098" y="45958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5995329" y="32718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4049096" y="46840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5007677" y="44801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5810552" y="324673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5670197" y="337400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4307063" y="359156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5571854" y="335723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5791249" y="45202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3711517" y="46649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7309809" y="34134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5186434" y="44246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4759011" y="432937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4424062" y="336177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6030137" y="363587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4937707" y="46635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4657007" y="367485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5785588" y="33710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6244991" y="344625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6206710" y="346122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4016498" y="44479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4835289" y="36695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4118480" y="44840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3806647" y="361510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5785984" y="327025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4989190" y="361784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026388" y="440973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4287571" y="45000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4624306" y="451892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4451583" y="45881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5374827" y="43976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4741716" y="47447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4078116" y="43687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4253925" y="474653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4211344" y="45334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4644640" y="46577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3410247" y="45781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3221303" y="43472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6287252" y="46976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6557400" y="366478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4100644" y="45154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5844845" y="344199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3935766" y="43797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4493462" y="47021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4493860" y="33945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5346875" y="46631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5368301" y="448094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4107650" y="345995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3171347" y="349947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3749359" y="43831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5158658" y="43556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4536079" y="450873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3049106" y="46968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5410066" y="340980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5441569" y="44708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3439971" y="46167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5933310" y="45242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5243279" y="448884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3731106" y="32900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4274459" y="354875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5767898" y="463805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5538942" y="46533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5473451" y="329201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699992" y="343776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4301376" y="46144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971692" y="345803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4689766" y="437305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196855" y="44926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4457532" y="45884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4551084" y="43572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4279768" y="32905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4057513" y="43872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6465942" y="45154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4491514" y="325603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4741764" y="33697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3436345" y="45973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5847104" y="33695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4549684" y="45931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6168774" y="346743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4754121" y="465463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6163670" y="46596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3636583" y="32650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6196778" y="365895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4054211" y="336834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5851874" y="43925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3743495" y="455629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5739992" y="344287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3912137" y="47027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3726887" y="334076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5916804" y="33191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4274313" y="47390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5352711" y="454684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4415080" y="450395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3986613" y="46979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5255950" y="364891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3577859" y="459067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4164210" y="347740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4052744" y="46377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4517209" y="462225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5343889" y="357469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5027536" y="454140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4524505" y="340913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4852288" y="474442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5311725" y="450922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4761479" y="46812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4639077" y="33069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4535916" y="331405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4493443" y="457296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3819013" y="44732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6997636" y="345519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3918110" y="337847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4181802" y="47588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5122145" y="44737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4533251" y="47134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3975780" y="44929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3968280" y="44461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4419791" y="462413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3322555" y="43562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6797578" y="329321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4360272" y="46972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6834949" y="35012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4982785" y="47437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2664761" y="36498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5708259" y="339780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5735687" y="366406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5941835" y="35572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3766029" y="45752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5969002" y="45952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3319861" y="44655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4412580" y="34055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5466417" y="339000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4661056" y="331411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3668441" y="326695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4124931" y="47557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5593733" y="343611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3741085" y="366728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6220983" y="359679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4387722" y="35578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3927579" y="337929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4962834" y="47572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5946108" y="335217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4476679" y="47385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5821661" y="345713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3878254" y="35622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5027856" y="456737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4322637" y="44485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4733049" y="331482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4033525" y="46287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5775390" y="326669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2873995" y="43636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3609442" y="45771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3863513" y="46287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4614273" y="33941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6755932" y="329668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5183162" y="43407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3593363" y="32578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4403281" y="452295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4230230" y="46807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4623977" y="47263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4245345" y="446551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3919872" y="45567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5180660" y="347351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4384753" y="325956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4003244" y="459494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5156033" y="43615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3915270" y="446977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6376335" y="32718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4444686" y="33259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4964205" y="351617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4894175" y="473841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5750823" y="341696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5252991" y="46392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3796042" y="453456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3190051" y="447353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4312709" y="44543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4641074" y="43292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5390868" y="47517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6047370" y="362937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3527650" y="433070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4090683" y="465253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6009548" y="325196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5910488" y="34967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4550793" y="355969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4543954" y="332965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4442036" y="46157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3789531" y="47184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4598287" y="344445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4035388" y="46476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5110779" y="458843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4668374" y="46217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5600263" y="463263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4354740" y="325067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3601282" y="43494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3083122" y="44848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5569767" y="457303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3334156" y="43299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4721784" y="33848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4130470" y="45736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4327418" y="451665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4540532" y="361778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3968114" y="44159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5151958" y="33392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3825798" y="44770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5454273" y="348137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3673321" y="342375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4847044" y="455491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4282671" y="45163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3868011" y="45977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5045035" y="43792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5652340" y="347931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5417908" y="439930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4291457" y="324963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3724908" y="44803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3646900" y="43957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4850243" y="358237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4524811" y="47223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5021848" y="45775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6341049" y="44807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6738495" y="33623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3686985" y="341479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4182934" y="363992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5700941" y="45421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5475537" y="43663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6191097" y="45914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5315757" y="47514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4848377" y="458339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5016232" y="35688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4666620" y="445430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5891025" y="355673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4158351" y="451236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5672419" y="338902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5315547" y="326765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6779461" y="361838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6048443" y="32534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3168395" y="467243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2900431" y="47222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5246803" y="349976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5595246" y="445862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6054547" y="346366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4614618" y="347815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4368836" y="331247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5295666" y="45908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4977437" y="44452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3432933" y="44108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4414399" y="45833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4416808" y="330261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4296031" y="44867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3138983" y="33950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3666980" y="462170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4602043" y="46133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2833285" y="342789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3979169" y="358320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4683656" y="47577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5309744" y="44701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6462212" y="351521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5269013" y="46985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5304251" y="46009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6153259" y="33975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4583013" y="348836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4799841" y="348066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4787975" y="46449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4329272" y="325707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4019883" y="46396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4419772" y="43689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4146513" y="45906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5244841" y="440652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3769668" y="46433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4263102" y="44386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4682014" y="46726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4126430" y="360077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5749942" y="461790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4841849" y="46804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4074890" y="464256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5719175" y="340895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5261608" y="459336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4572296" y="32529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4341010" y="43653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3384343" y="365712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5495779" y="44444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3811226" y="32561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3669715" y="342262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5494886" y="47445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3888406" y="45771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5876826" y="34010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3582892" y="44930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4837566" y="332548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3878150" y="353922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7106005" y="365958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5369694" y="336565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4271071" y="44416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4281843" y="44384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4385029" y="346300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3608296" y="45561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4747654" y="354907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3772028" y="446796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3462767" y="356820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4692446" y="327101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3976560" y="366252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4430580" y="46390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5108577" y="342412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4164349" y="45481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4080609" y="341644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4499681" y="443231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4466685" y="328635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5962520" y="46093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6081577" y="44148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3601552" y="331150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4595154" y="333554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3555880" y="43281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3482553" y="332602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4214571" y="43501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4984073" y="356726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3007798" y="440576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5334998" y="338095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4063807" y="46251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5735155" y="43583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3703611" y="35907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6620015" y="350895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5506807" y="361192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5222367" y="35107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4194648" y="34852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4209068" y="458820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3259329" y="35892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3559019" y="45549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4041129" y="363890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5054527" y="437952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3897724" y="44313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5846169" y="328475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5907406" y="350758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4102197" y="452471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4329526" y="34839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4289043" y="32645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4701792" y="45945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4585498" y="353576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5175790" y="436960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4052036" y="47463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4495240" y="43455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5235607" y="45982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3735766" y="336122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4579056" y="45033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4715254" y="341001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3136606" y="35116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4797731" y="46638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5488427" y="46372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6529041" y="327136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6625486" y="351039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4353179" y="464141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3819589" y="470536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4891352" y="46160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6755457" y="360580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6488346" y="366477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3562047" y="46443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6000748" y="46056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4488631" y="447667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3703412" y="46081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4761707" y="461432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3779049" y="43927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3772557" y="348804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3166648" y="44188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3829754" y="44343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4102492" y="44926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5053871" y="46077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4840445" y="434553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4643478" y="326470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5592484" y="330588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3769294" y="343298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3826407" y="366746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3853356" y="34002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5843423" y="349861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4202602" y="362843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3950873" y="441305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5066477" y="46750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4743855" y="35134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4245547" y="47413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5944337" y="44760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4313100" y="364006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5024584" y="34115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5814899" y="345803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4115706" y="46024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5986819" y="352079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3827880" y="46564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5282666" y="325556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5905779" y="36416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5934833" y="47528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6153476" y="364180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6806446" y="35791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4444696" y="47166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4064951" y="46153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3815018" y="43809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3976368" y="360155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3908720" y="35967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4490983" y="349347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3950963" y="443351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5633406" y="43930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4017660" y="45641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4134513" y="475026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4169938" y="46670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3457691" y="345680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7072348" y="353529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5714569" y="45847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5973185" y="362436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4106982" y="361210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5654783" y="46352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4129254" y="43491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6603099" y="350093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4600490" y="334609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5763767" y="47026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5620173" y="325538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4153911" y="46172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4233485" y="44867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4007327" y="44390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3953131" y="45838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5327236" y="366521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5577905" y="352760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5535233" y="45327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3492099" y="338737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4625577" y="351563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3921931" y="43741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3936534" y="331899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3433041" y="46101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4108542" y="45341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4646212" y="365649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4481481" y="469439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6409952" y="357836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4253629" y="461487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4345138" y="343927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3611874" y="45701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3545959" y="335988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4475257" y="36240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3731811" y="47017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5203304" y="45381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3828222" y="46293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4455787" y="459641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3219020" y="360745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5518695" y="343676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3908292" y="432773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5361939" y="44976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6984356" y="32474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5209430" y="45832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4063559" y="456953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3425948" y="467260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3403289" y="43849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3503127" y="45085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6639412" y="339463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3551574" y="46448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4927004" y="45702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4866301" y="434867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4291375" y="441693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6940221" y="34705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4234410" y="46193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5289246" y="345220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3674089" y="45760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3834987" y="46516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4146889" y="441066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3490675" y="343125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3790275" y="43628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5823316" y="334243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4571571" y="36026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5376143" y="47305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4699174" y="44049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4069510" y="359222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4641732" y="441752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5660229" y="44772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4793899" y="44668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7102726" y="35566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4646048" y="335420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3827663" y="469360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3985290" y="445210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5311909" y="43812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4997286" y="43966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5973980" y="35032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5475422" y="364532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5486754" y="463413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3913545" y="35581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5356578" y="43500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4116132" y="349380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3884976" y="44021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4233432" y="47473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4456933" y="43275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4336916" y="44006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3385059" y="45013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4209161" y="360208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5495334" y="44189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4943907" y="46725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4787158" y="347656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4928401" y="327168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5557025" y="45006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5242293" y="45572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4311676" y="46670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5156905" y="366997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5604189" y="356882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4086832" y="32775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5886514" y="350786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5730079" y="44111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3639929" y="43576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3652490" y="45536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4154304" y="34736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4811763" y="44504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4453739" y="330090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3921984" y="473274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5410053" y="449161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7028134" y="342693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5477770" y="33133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3739535" y="36144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4098022" y="44020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4504770" y="333548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3446474" y="46178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6134681" y="34917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4345181" y="47196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4570379" y="32507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3935068" y="44692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5844258" y="345307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3949730" y="457166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3914736" y="363834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3681903" y="44715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4403836" y="343988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4173427" y="469422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4465533" y="45878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5202505" y="328501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4980726" y="337026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3545776" y="44759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2682712" y="336494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3396287" y="44356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4324702" y="350618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4114524" y="47172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3659272" y="46163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4273468" y="43848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5523429" y="448236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5303315" y="46298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5910868" y="353015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3870720" y="443530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4231762" y="44215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4065395" y="45103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6689097" y="33935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3715771" y="46720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4719940" y="337598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4201080" y="467087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4390501" y="44018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5672011" y="44253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3984848" y="45283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3433742" y="46192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5662476" y="358504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5377481" y="440844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4526841" y="336784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3545672" y="44829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5238457" y="35799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2814583" y="355306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3008074" y="468525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4856410" y="325866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4110547" y="44007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5980036" y="45465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2942263" y="33038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3910725" y="46857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4673699" y="473822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5675040" y="365893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3213773" y="46603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3792118" y="463372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3140522" y="45907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5340950" y="44720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4751940" y="460463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4453103" y="43853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3351387" y="46380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4717898" y="332368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6217016" y="43286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3791093" y="33934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4002747" y="44969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4516604" y="326371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4957888" y="445735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5156117" y="365581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5431918" y="432940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3781114" y="46280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3105201" y="46591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3906986" y="45444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6463322" y="343996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4687531" y="329420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3649562" y="440690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2474247" y="328897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5048449" y="45304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3959872" y="35823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5273605" y="34330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4840065" y="46258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4822776" y="331713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3338560" y="46670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3870314" y="448734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5498300" y="44828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4640463" y="468164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3521999" y="469902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4370221" y="443646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3726299" y="46550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3556383" y="47038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4418618" y="47300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4496699" y="44246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5268992" y="45494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5047079" y="449256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4008094" y="46728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3764419" y="47458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6931939" y="34669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3973066" y="444003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3764436" y="44414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5335112" y="337638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5635833" y="47137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3961393" y="474581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6059574" y="359085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4508937" y="461118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3650875" y="366027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2872308" y="35221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3860993" y="35043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4264792" y="45313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4197518" y="358503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3564799" y="46542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3818663" y="444046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3284320" y="434614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3584619" y="358607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3795345" y="43951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3830130" y="43676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3470545" y="36250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2878940" y="36166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4575006" y="45461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4844486" y="45373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3029853" y="44716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5526135" y="36000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4490513" y="475627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5881888" y="46907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4172851" y="433912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4123536" y="455287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3417507" y="43952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3674953" y="44883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3142625" y="46543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5935669" y="344316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4538372" y="46676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3921403" y="44078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3706715" y="47278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3469714" y="439267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3386758" y="45282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6009696" y="341527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5277626" y="44646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3795879" y="43596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5719422" y="364493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4071315" y="463524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5824729" y="433846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5561229" y="357916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5261618" y="350185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7102679" y="345975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3564352" y="461280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4492559" y="328045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4244479" y="46555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4181193" y="45941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3663243" y="335702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3362421" y="461854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3841286" y="446863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3112649" y="357077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3502752" y="46723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3844300" y="363938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3465782" y="44811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5956416" y="45245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4149516" y="435397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4327209" y="46721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3406934" y="347940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4067467" y="324991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4227333" y="43703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5910956" y="346163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5470785" y="355403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4201890" y="44266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3748920" y="352047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6997550" y="346407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5986313" y="34018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3829611" y="435766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3942194" y="43428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5568768" y="44881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4181311" y="459994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5284507" y="45140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4665567" y="44022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5134905" y="344309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5072455" y="346071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4096180" y="448244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3615931" y="331991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5793084" y="332306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3289541" y="362478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4335698" y="339574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4454680" y="443069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5445030" y="43762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5064069" y="44102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l1053"/>
            <p:cNvSpPr/>
            <p:nvPr/>
          </p:nvSpPr>
          <p:spPr>
            <a:xfrm>
              <a:off x="1644558" y="5186398"/>
              <a:ext cx="6997500" cy="0"/>
            </a:xfrm>
            <a:custGeom>
              <a:avLst/>
              <a:pathLst>
                <a:path w="6997500" h="0">
                  <a:moveTo>
                    <a:pt x="0" y="0"/>
                  </a:moveTo>
                  <a:lnTo>
                    <a:pt x="69975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4"/>
            <p:cNvSpPr/>
            <p:nvPr/>
          </p:nvSpPr>
          <p:spPr>
            <a:xfrm>
              <a:off x="1644558" y="5186398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5"/>
            <p:cNvSpPr/>
            <p:nvPr/>
          </p:nvSpPr>
          <p:spPr>
            <a:xfrm>
              <a:off x="3044058" y="5186398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6"/>
            <p:cNvSpPr/>
            <p:nvPr/>
          </p:nvSpPr>
          <p:spPr>
            <a:xfrm>
              <a:off x="4443557" y="5186398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7"/>
            <p:cNvSpPr/>
            <p:nvPr/>
          </p:nvSpPr>
          <p:spPr>
            <a:xfrm>
              <a:off x="5843057" y="5186398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8"/>
            <p:cNvSpPr/>
            <p:nvPr/>
          </p:nvSpPr>
          <p:spPr>
            <a:xfrm>
              <a:off x="7242557" y="5186398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9"/>
            <p:cNvSpPr/>
            <p:nvPr/>
          </p:nvSpPr>
          <p:spPr>
            <a:xfrm>
              <a:off x="8642058" y="5186398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tx1060"/>
            <p:cNvSpPr/>
            <p:nvPr/>
          </p:nvSpPr>
          <p:spPr>
            <a:xfrm>
              <a:off x="1556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1061" name="tx1061"/>
            <p:cNvSpPr/>
            <p:nvPr/>
          </p:nvSpPr>
          <p:spPr>
            <a:xfrm>
              <a:off x="2955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1062" name="tx1062"/>
            <p:cNvSpPr/>
            <p:nvPr/>
          </p:nvSpPr>
          <p:spPr>
            <a:xfrm>
              <a:off x="4355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1063" name="tx1063"/>
            <p:cNvSpPr/>
            <p:nvPr/>
          </p:nvSpPr>
          <p:spPr>
            <a:xfrm>
              <a:off x="5754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1064" name="tx1064"/>
            <p:cNvSpPr/>
            <p:nvPr/>
          </p:nvSpPr>
          <p:spPr>
            <a:xfrm>
              <a:off x="7154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1065" name="tx1065"/>
            <p:cNvSpPr/>
            <p:nvPr/>
          </p:nvSpPr>
          <p:spPr>
            <a:xfrm>
              <a:off x="8553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1066" name="tx1066"/>
            <p:cNvSpPr/>
            <p:nvPr/>
          </p:nvSpPr>
          <p:spPr>
            <a:xfrm>
              <a:off x="861738" y="4506183"/>
              <a:ext cx="407367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1067" name="tx1067"/>
            <p:cNvSpPr/>
            <p:nvPr/>
          </p:nvSpPr>
          <p:spPr>
            <a:xfrm>
              <a:off x="861737" y="3437044"/>
              <a:ext cx="580014" cy="8294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1068" name="tx1068"/>
            <p:cNvSpPr/>
            <p:nvPr/>
          </p:nvSpPr>
          <p:spPr>
            <a:xfrm>
              <a:off x="4670933" y="5624317"/>
              <a:ext cx="944748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Propensity score</a:t>
              </a:r>
            </a:p>
          </p:txBody>
        </p:sp>
        <p:sp>
          <p:nvSpPr>
            <p:cNvPr id="1069" name="pl1069"/>
            <p:cNvSpPr/>
            <p:nvPr/>
          </p:nvSpPr>
          <p:spPr>
            <a:xfrm>
              <a:off x="3887859" y="4179550"/>
              <a:ext cx="1101643" cy="0"/>
            </a:xfrm>
            <a:custGeom>
              <a:avLst/>
              <a:pathLst>
                <a:path w="1101643" h="0">
                  <a:moveTo>
                    <a:pt x="0" y="0"/>
                  </a:moveTo>
                  <a:lnTo>
                    <a:pt x="1101643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70"/>
            <p:cNvSpPr/>
            <p:nvPr/>
          </p:nvSpPr>
          <p:spPr>
            <a:xfrm>
              <a:off x="4328860" y="4125418"/>
              <a:ext cx="0" cy="108263"/>
            </a:xfrm>
            <a:custGeom>
              <a:avLst/>
              <a:pathLst>
                <a:path w="0" h="108263">
                  <a:moveTo>
                    <a:pt x="0" y="1082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1"/>
            <p:cNvSpPr/>
            <p:nvPr/>
          </p:nvSpPr>
          <p:spPr>
            <a:xfrm>
              <a:off x="4144069" y="3854760"/>
              <a:ext cx="1677355" cy="0"/>
            </a:xfrm>
            <a:custGeom>
              <a:avLst/>
              <a:pathLst>
                <a:path w="1677355" h="0">
                  <a:moveTo>
                    <a:pt x="0" y="0"/>
                  </a:moveTo>
                  <a:lnTo>
                    <a:pt x="1677355" y="0"/>
                  </a:lnTo>
                </a:path>
              </a:pathLst>
            </a:custGeom>
            <a:ln w="9525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2"/>
            <p:cNvSpPr/>
            <p:nvPr/>
          </p:nvSpPr>
          <p:spPr>
            <a:xfrm>
              <a:off x="4907087" y="3800629"/>
              <a:ext cx="0" cy="108263"/>
            </a:xfrm>
            <a:custGeom>
              <a:avLst/>
              <a:pathLst>
                <a:path w="0" h="108263">
                  <a:moveTo>
                    <a:pt x="0" y="1082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Propensity Score Matching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r>
              <a:t>Match on the logit of propensity scores</a:t>
            </a:r>
          </a:p>
          <a:p>
            <a:r>
              <a:t>May try greedy match and optimal match and different caliper</a:t>
            </a:r>
          </a:p>
          <a:p>
            <a:r>
              <a:t>The goal is to balance confounders across treatment and control groups</a:t>
            </a:r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logit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&lt;-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4A444D">
                    <a:alpha val="100000"/>
                  </a:srgbClr>
                </a:solidFill>
                <a:latin typeface="Arial"/>
                <a:ea typeface="Arial"/>
                <a:cs typeface="Arial"/>
              </a:rPr>
              <a:t>function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424242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{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}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psmatch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&lt;-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Match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Tr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$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tc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logit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$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replace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FALSE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caliper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1.3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matched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&lt;-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[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unlist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psmatch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[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 i="true">
                <a:solidFill>
                  <a:srgbClr val="008B8B">
                    <a:alpha val="100000"/>
                  </a:srgbClr>
                </a:solidFill>
                <a:latin typeface="Arial"/>
                <a:ea typeface="Arial"/>
                <a:cs typeface="Arial"/>
              </a:rPr>
              <a:t>'index.treated'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 i="true">
                <a:solidFill>
                  <a:srgbClr val="008B8B">
                    <a:alpha val="100000"/>
                  </a:srgbClr>
                </a:solidFill>
                <a:latin typeface="Arial"/>
                <a:ea typeface="Arial"/>
                <a:cs typeface="Arial"/>
              </a:rPr>
              <a:t>'index.control'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]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]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Check Balance After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8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189820" y="2440089"/>
              <a:ext cx="6875813" cy="339682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189820" y="5139175"/>
              <a:ext cx="6875813" cy="0"/>
            </a:xfrm>
            <a:custGeom>
              <a:avLst/>
              <a:pathLst>
                <a:path w="6875813" h="0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189820" y="4052505"/>
              <a:ext cx="6875813" cy="0"/>
            </a:xfrm>
            <a:custGeom>
              <a:avLst/>
              <a:pathLst>
                <a:path w="6875813" h="0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189820" y="2965834"/>
              <a:ext cx="6875813" cy="0"/>
            </a:xfrm>
            <a:custGeom>
              <a:avLst/>
              <a:pathLst>
                <a:path w="6875813" h="0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89820" y="5682510"/>
              <a:ext cx="6875813" cy="0"/>
            </a:xfrm>
            <a:custGeom>
              <a:avLst/>
              <a:pathLst>
                <a:path w="6875813" h="0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189820" y="4595840"/>
              <a:ext cx="6875813" cy="0"/>
            </a:xfrm>
            <a:custGeom>
              <a:avLst/>
              <a:pathLst>
                <a:path w="6875813" h="0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189820" y="3509169"/>
              <a:ext cx="6875813" cy="0"/>
            </a:xfrm>
            <a:custGeom>
              <a:avLst/>
              <a:pathLst>
                <a:path w="6875813" h="0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065042" y="2440089"/>
              <a:ext cx="0" cy="3396821"/>
            </a:xfrm>
            <a:custGeom>
              <a:avLst/>
              <a:pathLst>
                <a:path w="0"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190412" y="2440089"/>
              <a:ext cx="0" cy="3396821"/>
            </a:xfrm>
            <a:custGeom>
              <a:avLst/>
              <a:pathLst>
                <a:path w="0"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065042" y="3337178"/>
              <a:ext cx="1406416" cy="2345331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658626" y="2594490"/>
              <a:ext cx="1406416" cy="3088019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6190412" y="3193853"/>
              <a:ext cx="1406416" cy="248865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783996" y="2737816"/>
              <a:ext cx="1406416" cy="2944694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987552" y="5641632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929621" y="4554962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929621" y="3468291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1" name="pl21"/>
            <p:cNvSpPr/>
            <p:nvPr/>
          </p:nvSpPr>
          <p:spPr>
            <a:xfrm>
              <a:off x="1155026" y="5682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155026" y="45958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155026" y="35091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065042" y="583691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190412" y="583691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2898392" y="5892993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953134" y="5903907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469464" y="4080854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8209634" y="3796034"/>
              <a:ext cx="994778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8281634" y="3865454"/>
              <a:ext cx="261528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prog</a:t>
              </a:r>
            </a:p>
          </p:txBody>
        </p:sp>
        <p:sp>
          <p:nvSpPr>
            <p:cNvPr id="31" name="rc31"/>
            <p:cNvSpPr/>
            <p:nvPr/>
          </p:nvSpPr>
          <p:spPr>
            <a:xfrm>
              <a:off x="8281634" y="4006630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8290634" y="4015630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8281634" y="4207798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8290634" y="4216798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8507948" y="4071099"/>
              <a:ext cx="196453" cy="722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EDD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8507948" y="4251828"/>
              <a:ext cx="624464" cy="9267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Management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189820" y="2192078"/>
              <a:ext cx="13311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prog</a:t>
              </a:r>
            </a:p>
          </p:txBody>
        </p:sp>
      </p:grp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Check Balance After Matching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c(sum(trt), sum(ctl)) out of c(length(trt), length(ctl))
X-squared = 0.48552, df = 1, p-value = 0.4859
alternative hypothesis: two.sided
95 percent confidence interval:
 -0.09620702  0.04344923
sample estimates:
   prop 1    prop 2 
0.5419664 0.5683453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Check Balance After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7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189820" y="2440089"/>
              <a:ext cx="6862419" cy="339682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189820" y="5185327"/>
              <a:ext cx="6862419" cy="0"/>
            </a:xfrm>
            <a:custGeom>
              <a:avLst/>
              <a:pathLst>
                <a:path w="6862419" h="0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189820" y="4190961"/>
              <a:ext cx="6862419" cy="0"/>
            </a:xfrm>
            <a:custGeom>
              <a:avLst/>
              <a:pathLst>
                <a:path w="6862419" h="0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189820" y="3196594"/>
              <a:ext cx="6862419" cy="0"/>
            </a:xfrm>
            <a:custGeom>
              <a:avLst/>
              <a:pathLst>
                <a:path w="6862419" h="0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89820" y="5682510"/>
              <a:ext cx="6862419" cy="0"/>
            </a:xfrm>
            <a:custGeom>
              <a:avLst/>
              <a:pathLst>
                <a:path w="6862419" h="0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189820" y="4688144"/>
              <a:ext cx="6862419" cy="0"/>
            </a:xfrm>
            <a:custGeom>
              <a:avLst/>
              <a:pathLst>
                <a:path w="6862419" h="0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189820" y="3693778"/>
              <a:ext cx="6862419" cy="0"/>
            </a:xfrm>
            <a:custGeom>
              <a:avLst/>
              <a:pathLst>
                <a:path w="6862419" h="0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189820" y="2699411"/>
              <a:ext cx="6862419" cy="0"/>
            </a:xfrm>
            <a:custGeom>
              <a:avLst/>
              <a:pathLst>
                <a:path w="6862419" h="0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61389" y="2440089"/>
              <a:ext cx="0" cy="3396821"/>
            </a:xfrm>
            <a:custGeom>
              <a:avLst/>
              <a:pathLst>
                <a:path w="0"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180671" y="2440089"/>
              <a:ext cx="0" cy="3396821"/>
            </a:xfrm>
            <a:custGeom>
              <a:avLst/>
              <a:pathLst>
                <a:path w="0"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061389" y="2809102"/>
              <a:ext cx="1403676" cy="2873408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657713" y="3584087"/>
              <a:ext cx="1403676" cy="2098422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6180671" y="2594490"/>
              <a:ext cx="1403676" cy="3088019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776994" y="3798699"/>
              <a:ext cx="1403676" cy="1883811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987552" y="5641632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929621" y="4647266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929621" y="3652899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29621" y="2658533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60%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1155026" y="5682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155026" y="46881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155026" y="3693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155026" y="26994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061389" y="583691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180671" y="583691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2894739" y="5892993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943392" y="5903907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469464" y="4080854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8196240" y="3796034"/>
              <a:ext cx="1008172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8268240" y="3836482"/>
              <a:ext cx="51889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pay_plan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8268240" y="4006630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277240" y="4015630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268240" y="4207798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277240" y="4216798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8494554" y="4045103"/>
              <a:ext cx="637858" cy="9822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1_installment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8494554" y="4246271"/>
              <a:ext cx="637858" cy="9822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3_installment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189820" y="2192078"/>
              <a:ext cx="16613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pay_plan</a:t>
              </a:r>
            </a:p>
          </p:txBody>
        </p:sp>
      </p:grp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Check Balance After Matching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c(sum(trt), sum(ctl)) out of c(length(trt), length(ctl))
X-squared = 1.4433, df = 1, p-value = 0.2296
alternative hypothesis: two.sided
95 percent confidence interval:
 -0.02567811  0.11200904
sample estimates:
   prop 1    prop 2 
0.6211031 0.5779376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Check Balance After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8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189820" y="2440089"/>
              <a:ext cx="7271953" cy="339682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189820" y="5293476"/>
              <a:ext cx="7271953" cy="0"/>
            </a:xfrm>
            <a:custGeom>
              <a:avLst/>
              <a:pathLst>
                <a:path w="7271953" h="0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189820" y="4515406"/>
              <a:ext cx="7271953" cy="0"/>
            </a:xfrm>
            <a:custGeom>
              <a:avLst/>
              <a:pathLst>
                <a:path w="7271953" h="0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189820" y="3737337"/>
              <a:ext cx="7271953" cy="0"/>
            </a:xfrm>
            <a:custGeom>
              <a:avLst/>
              <a:pathLst>
                <a:path w="7271953" h="0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89820" y="2959268"/>
              <a:ext cx="7271953" cy="0"/>
            </a:xfrm>
            <a:custGeom>
              <a:avLst/>
              <a:pathLst>
                <a:path w="7271953" h="0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189820" y="5682510"/>
              <a:ext cx="7271953" cy="0"/>
            </a:xfrm>
            <a:custGeom>
              <a:avLst/>
              <a:pathLst>
                <a:path w="7271953" h="0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189820" y="4904441"/>
              <a:ext cx="7271953" cy="0"/>
            </a:xfrm>
            <a:custGeom>
              <a:avLst/>
              <a:pathLst>
                <a:path w="7271953" h="0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189820" y="4126372"/>
              <a:ext cx="7271953" cy="0"/>
            </a:xfrm>
            <a:custGeom>
              <a:avLst/>
              <a:pathLst>
                <a:path w="7271953" h="0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189820" y="3348303"/>
              <a:ext cx="7271953" cy="0"/>
            </a:xfrm>
            <a:custGeom>
              <a:avLst/>
              <a:pathLst>
                <a:path w="7271953" h="0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189820" y="2570234"/>
              <a:ext cx="7271953" cy="0"/>
            </a:xfrm>
            <a:custGeom>
              <a:avLst/>
              <a:pathLst>
                <a:path w="7271953" h="0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173080" y="2440089"/>
              <a:ext cx="0" cy="3396821"/>
            </a:xfrm>
            <a:custGeom>
              <a:avLst/>
              <a:pathLst>
                <a:path w="0"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478514" y="2440089"/>
              <a:ext cx="0" cy="3396821"/>
            </a:xfrm>
            <a:custGeom>
              <a:avLst/>
              <a:pathLst>
                <a:path w="0"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173080" y="2687784"/>
              <a:ext cx="1487444" cy="2994726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685635" y="4786891"/>
              <a:ext cx="1487444" cy="895619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6478514" y="2594490"/>
              <a:ext cx="1487444" cy="3088019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991069" y="4880185"/>
              <a:ext cx="1487444" cy="802325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987552" y="5641632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29621" y="4863563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929621" y="4085494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929621" y="3307425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929621" y="2529356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80%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1155026" y="5682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155026" y="49044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155026" y="41263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155026" y="33483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155026" y="25702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173080" y="583691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478514" y="583691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3006430" y="5892993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241235" y="5903907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469464" y="4080854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8605774" y="3796034"/>
              <a:ext cx="598638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8677774" y="3836482"/>
              <a:ext cx="45463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honesty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8677774" y="4006630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8686774" y="4015630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8677774" y="4207798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8686774" y="4216798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8904088" y="4069908"/>
              <a:ext cx="134056" cy="734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904088" y="4270878"/>
              <a:ext cx="157274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Yes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189820" y="2192078"/>
              <a:ext cx="15597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honesty</a:t>
              </a:r>
            </a:p>
          </p:txBody>
        </p:sp>
      </p:grp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Check Balance After Matching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c(sum(trt), sum(ctl)) out of c(length(trt), length(ctl))
X-squared = 0.56929, df = 1, p-value = 0.4505
alternative hypothesis: two.sided
95 percent confidence interval:
 -0.03445821  0.08241984
sample estimates:
   prop 1    prop 2 
0.7937650 0.7697842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SMD After Matching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677334" y="2160589"/>
          <a:ext cx="8596668" cy="3880773"/>
        </p:xfrm>
        <a:graphic>
          <a:graphicData uri="http://schemas.openxmlformats.org/drawingml/2006/table">
            <a:tbl>
              <a:tblPr/>
              <a:tblGrid>
                <a:gridCol w="2149167"/>
                <a:gridCol w="2149167"/>
                <a:gridCol w="2149167"/>
                <a:gridCol w="2149167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After.Matching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Control.417.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Treatment.417.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SMD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gender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0.39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0.38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age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45.67 (11.58)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45.62 (11.45)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0.57 (0.50)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0.54 (0.50)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0.063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balance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0.22 (0.42)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0.17 (0.37)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0.146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honesty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0.77 (0.42)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0.79 (0.41)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0.047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pay_plan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0.58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0.62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0.093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assignment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0.30 (0.46)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0.29 (0.45)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forum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37.17 (33.41)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39.15 (30.04)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0.062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africa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0.18 (0.39)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0.18 (0.38)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asia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0.19 (0.39)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0.19 (0.39)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europe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0.35 (0.48)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0.36 (0.48)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america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 (0.37)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 (0.37)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other_region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0.12 (0.33)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0.13 (0.34)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0.036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Background Information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Business requests</a:t>
            </a:r>
          </a:p>
          <a:p>
            <a:r>
              <a:t>Similarity with clinical trials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Outcome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c(sum(trt), sum(ctl)) out of c(length(trt), length(ctl))
X-squared = 0.96381, df = 1, p-value = 0.3262
alternative hypothesis: two.sided
95 percent confidence interval:
 -0.02863494  0.09098506
sample estimates:
   prop 1    prop 2 
0.7817746 0.7505995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Two Types of Problems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Evaluating new approaches</a:t>
            </a:r>
          </a:p>
          <a:p>
            <a:r>
              <a:t>Providing analytical guidence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Typical Work Flow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Discuss with business contact</a:t>
            </a:r>
          </a:p>
          <a:p>
            <a:r>
              <a:t>Collect and clean data (SAS, SQL)</a:t>
            </a:r>
          </a:p>
          <a:p>
            <a:r>
              <a:t>Analyze data (R)</a:t>
            </a:r>
          </a:p>
          <a:p>
            <a:r>
              <a:t>If needed, build model(s) (R, Python)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Case Study I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Context</a:t>
            </a:r>
          </a:p>
          <a:p>
            <a:r>
              <a:t>Request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Data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677334" y="2160589"/>
          <a:ext cx="4184035" cy="3880772"/>
        </p:xfrm>
        <a:graphic>
          <a:graphicData uri="http://schemas.openxmlformats.org/drawingml/2006/table">
            <a:tbl>
              <a:tblPr/>
              <a:tblGrid>
                <a:gridCol w="1394678"/>
                <a:gridCol w="1394678"/>
                <a:gridCol w="1394678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r>
              <a:t>Treatment: new students in June 2017</a:t>
            </a:r>
          </a:p>
          <a:p>
            <a:r>
              <a:t>Control: new students in June 2016</a:t>
            </a:r>
          </a:p>
          <a:p>
            <a:r>
              <a:t>Goal: improve second term retention</a:t>
            </a:r>
          </a:p>
          <a:p>
            <a:r>
              <a:t>Not real data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Data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677334" y="2160589"/>
          <a:ext cx="8596668" cy="3880773"/>
        </p:xfrm>
        <a:graphic>
          <a:graphicData uri="http://schemas.openxmlformats.org/drawingml/2006/table">
            <a:tbl>
              <a:tblPr/>
              <a:tblGrid>
                <a:gridCol w="1719333"/>
                <a:gridCol w="1719333"/>
                <a:gridCol w="1719333"/>
                <a:gridCol w="1719333"/>
                <a:gridCol w="1719333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gender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age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balance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Data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677334" y="2160589"/>
          <a:ext cx="8596668" cy="3880773"/>
        </p:xfrm>
        <a:graphic>
          <a:graphicData uri="http://schemas.openxmlformats.org/drawingml/2006/table">
            <a:tbl>
              <a:tblPr/>
              <a:tblGrid>
                <a:gridCol w="1719333"/>
                <a:gridCol w="1719333"/>
                <a:gridCol w="1719333"/>
                <a:gridCol w="1719333"/>
                <a:gridCol w="1719333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honesty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pay_plan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assignment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forum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Template>Facet</properties:Template>
  <properties:Words>0</properties:Words>
  <properties:PresentationFormat>Widescreen</properties:PresentationFormat>
  <properties:Paragraphs>0</properties:Paragraphs>
  <properties:Slides>1</properties:Slides>
  <properties:Notes>0</properties:Notes>
  <properties:TotalTime>0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properties:HeadingPairs>
  <properties:TitlesOfParts>
    <vt:vector baseType="lpstr" size="5">
      <vt:lpstr>Arial</vt:lpstr>
      <vt:lpstr>Trebuchet MS</vt:lpstr>
      <vt:lpstr>Wingdings 3</vt:lpstr>
      <vt:lpstr>Facet</vt:lpstr>
      <vt:lpstr>PowerPoint Presentation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2014-09-12T02:18:09Z</dcterms:created>
  <dc:creator> </dc:creator>
  <cp:lastModifiedBy>docx4j</cp:lastModifiedBy>
  <dcterms:modified xmlns:xsi="http://www.w3.org/2001/XMLSchema-instance" xsi:type="dcterms:W3CDTF">2014-09-12T02:18:21Z</dcterms:modified>
  <cp:revision>1</cp:revision>
  <dc:title>PowerPoint Presentation</dc:title>
</cp:coreProperties>
</file>