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autoCompressPictures="false">
  <p:sldMasterIdLst>
    <p:sldMasterId id="2147483648" r:id="rId1"/>
  </p:sldMasterIdLst>
  <p:sldIdLst>
    <p:sldId id="256" r:id="rId2"/>
    <p:sldId id="1973294128" r:id="rId7"/>
    <p:sldId id="1343035091" r:id="rId8"/>
    <p:sldId id="619215503" r:id="rId9"/>
    <p:sldId id="355129583" r:id="rId10"/>
    <p:sldId id="1201266904" r:id="rId11"/>
    <p:sldId id="455851566" r:id="rId12"/>
    <p:sldId id="219258812" r:id="rId13"/>
    <p:sldId id="673111580" r:id="rId14"/>
    <p:sldId id="509495177" r:id="rId15"/>
    <p:sldId id="136431306" r:id="rId16"/>
    <p:sldId id="1535915771" r:id="rId17"/>
    <p:sldId id="1261081831" r:id="rId18"/>
    <p:sldId id="55280226" r:id="rId19"/>
    <p:sldId id="1324021691" r:id="rId20"/>
    <p:sldId id="1408839488" r:id="rId21"/>
    <p:sldId id="1372732470" r:id="rId22"/>
    <p:sldId id="664985379" r:id="rId23"/>
    <p:sldId id="591453357" r:id="rId24"/>
    <p:sldId id="1921682474" r:id="rId25"/>
    <p:sldId id="15307201" r:id="rId26"/>
    <p:sldId id="131193387" r:id="rId27"/>
    <p:sldId id="1326990629" r:id="rId28"/>
    <p:sldId id="10477856" r:id="rId29"/>
    <p:sldId id="1942329383" r:id="rId30"/>
    <p:sldId id="1848614955" r:id="rId31"/>
    <p:sldId id="344471008" r:id="rId32"/>
    <p:sldId id="1129391111" r:id="rId33"/>
    <p:sldId id="908291103" r:id="rId34"/>
    <p:sldId id="1139327085" r:id="rId35"/>
  </p:sldIdLst>
  <p:sldSz cx="12192000" cy="6858000"/>
  <p:notesSz cx="6858000" cy="9144000"/>
  <p:defaultTextStyle>
    <a:defPPr>
      <a:defRPr lang="en-US"/>
    </a:defPPr>
    <a:lvl1pPr marL="0" algn="l" defTabSz="4572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Target="presProps.xml" Type="http://schemas.openxmlformats.org/officeDocument/2006/relationships/presProps" Id="rId3"></Relationship><Relationship Target="slides/slide1.xml" Type="http://schemas.openxmlformats.org/officeDocument/2006/relationships/slide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6"></Relationship><Relationship Target="theme/theme1.xml" Type="http://schemas.openxmlformats.org/officeDocument/2006/relationships/theme" Id="rId5"></Relationship><Relationship Target="viewProps.xml" Type="http://schemas.openxmlformats.org/officeDocument/2006/relationships/viewProps" Id="rId4"></Relationship><Relationship Target="slides/slide2.xml" Type="http://schemas.openxmlformats.org/officeDocument/2006/relationships/slide" Id="rId7"/><Relationship Target="slides/slide3.xml" Type="http://schemas.openxmlformats.org/officeDocument/2006/relationships/slide" Id="rId8"/><Relationship Target="slides/slide4.xml" Type="http://schemas.openxmlformats.org/officeDocument/2006/relationships/slide" Id="rId9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9.xml" Type="http://schemas.openxmlformats.org/officeDocument/2006/relationships/slide" Id="rId14"/><Relationship Target="slides/slide10.xml" Type="http://schemas.openxmlformats.org/officeDocument/2006/relationships/slide" Id="rId15"/><Relationship Target="slides/slide11.xml" Type="http://schemas.openxmlformats.org/officeDocument/2006/relationships/slide" Id="rId16"/><Relationship Target="slides/slide12.xml" Type="http://schemas.openxmlformats.org/officeDocument/2006/relationships/slide" Id="rId17"/><Relationship Target="slides/slide13.xml" Type="http://schemas.openxmlformats.org/officeDocument/2006/relationships/slide" Id="rId18"/><Relationship Target="slides/slide14.xml" Type="http://schemas.openxmlformats.org/officeDocument/2006/relationships/slide" Id="rId19"/><Relationship Target="slides/slide15.xml" Type="http://schemas.openxmlformats.org/officeDocument/2006/relationships/slide" Id="rId20"/><Relationship Target="slides/slide16.xml" Type="http://schemas.openxmlformats.org/officeDocument/2006/relationships/slide" Id="rId21"/><Relationship Target="slides/slide17.xml" Type="http://schemas.openxmlformats.org/officeDocument/2006/relationships/slide" Id="rId22"/><Relationship Target="slides/slide18.xml" Type="http://schemas.openxmlformats.org/officeDocument/2006/relationships/slide" Id="rId23"/><Relationship Target="slides/slide19.xml" Type="http://schemas.openxmlformats.org/officeDocument/2006/relationships/slide" Id="rId24"/><Relationship Target="slides/slide20.xml" Type="http://schemas.openxmlformats.org/officeDocument/2006/relationships/slide" Id="rId25"/><Relationship Target="slides/slide21.xml" Type="http://schemas.openxmlformats.org/officeDocument/2006/relationships/slide" Id="rId26"/><Relationship Target="slides/slide22.xml" Type="http://schemas.openxmlformats.org/officeDocument/2006/relationships/slide" Id="rId27"/><Relationship Target="slides/slide23.xml" Type="http://schemas.openxmlformats.org/officeDocument/2006/relationships/slide" Id="rId28"/><Relationship Target="slides/slide24.xml" Type="http://schemas.openxmlformats.org/officeDocument/2006/relationships/slide" Id="rId29"/><Relationship Target="slides/slide25.xml" Type="http://schemas.openxmlformats.org/officeDocument/2006/relationships/slide" Id="rId30"/><Relationship Target="slides/slide26.xml" Type="http://schemas.openxmlformats.org/officeDocument/2006/relationships/slide" Id="rId31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9.xml" Type="http://schemas.openxmlformats.org/officeDocument/2006/relationships/slide" Id="rId34"/><Relationship Target="slides/slide30.xml" Type="http://schemas.openxmlformats.org/officeDocument/2006/relationships/slide" Id="rId35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 showMasterSp="fals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true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false"/>
              <a:t>Click to edit Master subtitle style</a:t>
            </a:r>
            <a:endParaRPr lang="en-US" dirty="false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false"/>
              <a:pPr/>
              <a:t>9/11/2014</a:t>
            </a:fld>
            <a:endParaRPr lang="en-US" dirty="false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false"/>
              <a:pPr/>
              <a:t>‹#›</a:t>
            </a:fld>
            <a:endParaRPr lang="en-US" dirty="fal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false" cap="none"/>
            </a:lvl1pPr>
          </a:lstStyle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false"/>
              <a:pPr/>
              <a:t>9/11/2014</a:t>
            </a:fld>
            <a:endParaRPr lang="en-US" dirty="false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false"/>
              <a:pPr/>
              <a:t>‹#›</a:t>
            </a:fld>
            <a:endParaRPr lang="en-US" dirty="fal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false" cap="none"/>
            </a:lvl1pPr>
          </a:lstStyle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23" name="Text Placeholder 9"/>
          <p:cNvSpPr>
            <a:spLocks noGrp="true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false"/>
              <a:pPr/>
              <a:t>9/11/2014</a:t>
            </a:fld>
            <a:endParaRPr lang="en-US" dirty="false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false"/>
              <a:pPr/>
              <a:t>‹#›</a:t>
            </a:fld>
            <a:endParaRPr lang="en-US" dirty="false"/>
          </a:p>
        </p:txBody>
      </p:sp>
      <p:sp>
        <p:nvSpPr>
          <p:cNvPr id="20" name="TextBox 19"/>
          <p:cNvSpPr txBox="true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false" anchor="ctr">
            <a:noAutofit/>
          </a:bodyPr>
          <a:lstStyle/>
          <a:p>
            <a:pPr lvl="0"/>
            <a:r>
              <a:rPr lang="en-US" sz="8000" baseline="0" dirty="false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true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false" anchor="ctr">
            <a:noAutofit/>
          </a:bodyPr>
          <a:lstStyle/>
          <a:p>
            <a:pPr lvl="0"/>
            <a:r>
              <a:rPr lang="en-US" sz="8000" baseline="0" dirty="false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false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false" cap="none"/>
            </a:lvl1pPr>
          </a:lstStyle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false"/>
              <a:pPr/>
              <a:t>9/11/2014</a:t>
            </a:fld>
            <a:endParaRPr lang="en-US" dirty="false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false"/>
              <a:pPr/>
              <a:t>‹#›</a:t>
            </a:fld>
            <a:endParaRPr lang="en-US" dirty="fals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false" cap="none"/>
            </a:lvl1pPr>
          </a:lstStyle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23" name="Text Placeholder 9"/>
          <p:cNvSpPr>
            <a:spLocks noGrp="true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false"/>
              <a:pPr/>
              <a:t>9/11/2014</a:t>
            </a:fld>
            <a:endParaRPr lang="en-US" dirty="false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false"/>
              <a:pPr/>
              <a:t>‹#›</a:t>
            </a:fld>
            <a:endParaRPr lang="en-US" dirty="false"/>
          </a:p>
        </p:txBody>
      </p:sp>
      <p:sp>
        <p:nvSpPr>
          <p:cNvPr id="24" name="TextBox 23"/>
          <p:cNvSpPr txBox="true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false" anchor="ctr">
            <a:noAutofit/>
          </a:bodyPr>
          <a:lstStyle/>
          <a:p>
            <a:pPr lvl="0"/>
            <a:r>
              <a:rPr lang="en-US" sz="8000" baseline="0" dirty="false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true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false" anchor="ctr">
            <a:noAutofit/>
          </a:bodyPr>
          <a:lstStyle/>
          <a:p>
            <a:pPr lvl="0"/>
            <a:r>
              <a:rPr lang="en-US" sz="8000" baseline="0" dirty="false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false" cap="none"/>
            </a:lvl1pPr>
          </a:lstStyle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23" name="Text Placeholder 9"/>
          <p:cNvSpPr>
            <a:spLocks noGrp="true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false"/>
              <a:pPr/>
              <a:t>9/11/2014</a:t>
            </a:fld>
            <a:endParaRPr lang="en-US" dirty="false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false"/>
              <a:pPr/>
              <a:t>‹#›</a:t>
            </a:fld>
            <a:endParaRPr lang="en-US" dirty="fals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 dirty="false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false"/>
              <a:t>9/11/2014</a:t>
            </a:fld>
            <a:endParaRPr lang="en-US" dirty="false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false"/>
              <a:t>‹#›</a:t>
            </a:fld>
            <a:endParaRPr lang="en-US" dirty="fals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 dirty="false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false"/>
              <a:pPr/>
              <a:t>9/11/2014</a:t>
            </a:fld>
            <a:endParaRPr lang="en-US" dirty="false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false"/>
              <a:pPr/>
              <a:t>‹#›</a:t>
            </a:fld>
            <a:endParaRPr lang="en-US" dirty="fal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 dirty="false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false"/>
              <a:pPr/>
              <a:t>9/11/2014</a:t>
            </a:fld>
            <a:endParaRPr lang="en-US" dirty="false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false"/>
              <a:pPr/>
              <a:t>‹#›</a:t>
            </a:fld>
            <a:endParaRPr lang="en-US" dirty="fal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false" cap="none"/>
            </a:lvl1pPr>
          </a:lstStyle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false"/>
              <a:pPr/>
              <a:t>9/11/2014</a:t>
            </a:fld>
            <a:endParaRPr lang="en-US" dirty="false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false"/>
              <a:pPr/>
              <a:t>‹#›</a:t>
            </a:fld>
            <a:endParaRPr lang="en-US" dirty="fal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 dirty="false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abc</a:t>
            </a:r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false"/>
              <a:t>9/11/2014</a:t>
            </a:fld>
            <a:endParaRPr lang="en-US" dirty="false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false"/>
              <a:t>‹#›</a:t>
            </a:fld>
            <a:endParaRPr lang="en-US" dirty="fal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fals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 dirty="false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fals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 dirty="false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false"/>
              <a:pPr/>
              <a:t>9/11/2014</a:t>
            </a:fld>
            <a:endParaRPr lang="en-US" dirty="false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false"/>
              <a:pPr/>
              <a:t>‹#›</a:t>
            </a:fld>
            <a:endParaRPr lang="en-US" dirty="fal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false"/>
              <a:pPr/>
              <a:t>9/11/2014</a:t>
            </a:fld>
            <a:endParaRPr lang="en-US" dirty="false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false"/>
              <a:pPr/>
              <a:t>‹#›</a:t>
            </a:fld>
            <a:endParaRPr lang="en-US" dirty="fal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false"/>
              <a:pPr/>
              <a:t>9/11/2014</a:t>
            </a:fld>
            <a:endParaRPr lang="en-US" dirty="false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false"/>
              <a:pPr/>
              <a:t>‹#›</a:t>
            </a:fld>
            <a:endParaRPr lang="en-US" dirty="fal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 dirty="false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false"/>
              <a:t>9/11/2014</a:t>
            </a:fld>
            <a:endParaRPr lang="en-US" dirty="false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false"/>
              <a:t>‹#›</a:t>
            </a:fld>
            <a:endParaRPr lang="en-US" dirty="fal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picTx" preserve="true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false"/>
            </a:lvl1pPr>
          </a:lstStyle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false"/>
              <a:t>Click icon to add picture</a:t>
            </a:r>
            <a:endParaRPr lang="en-US" dirty="false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false"/>
              <a:pPr/>
              <a:t>9/11/2014</a:t>
            </a:fld>
            <a:endParaRPr lang="en-US" dirty="false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false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false"/>
              <a:pPr/>
              <a:t>‹#›</a:t>
            </a:fld>
            <a:endParaRPr lang="en-US" dirty="false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13.xml" Type="http://schemas.openxmlformats.org/officeDocument/2006/relationships/slideLayout" Id="rId13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12.xml" Type="http://schemas.openxmlformats.org/officeDocument/2006/relationships/slideLayout" Id="rId12"></Relationship><Relationship Target="../theme/theme1.xml" Type="http://schemas.openxmlformats.org/officeDocument/2006/relationships/theme" Id="rId17"></Relationship><Relationship Target="../slideLayouts/slideLayout2.xml" Type="http://schemas.openxmlformats.org/officeDocument/2006/relationships/slideLayout" Id="rId2"></Relationship><Relationship Target="../slideLayouts/slideLayout16.xml" Type="http://schemas.openxmlformats.org/officeDocument/2006/relationships/slideLayout" Id="rId16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slideLayouts/slideLayout11.xml" Type="http://schemas.openxmlformats.org/officeDocument/2006/relationships/slideLayout" Id="rId11"></Relationship><Relationship Target="../slideLayouts/slideLayout5.xml" Type="http://schemas.openxmlformats.org/officeDocument/2006/relationships/slideLayout" Id="rId5"></Relationship><Relationship Target="../slideLayouts/slideLayout15.xml" Type="http://schemas.openxmlformats.org/officeDocument/2006/relationships/slideLayout" Id="rId1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Relationship Target="../slideLayouts/slideLayout14.xml" Type="http://schemas.openxmlformats.org/officeDocument/2006/relationships/slideLayout" Id="rId14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true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false" anchor="t">
            <a:normAutofit/>
          </a:bodyPr>
          <a:lstStyle/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 dirty="false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false"/>
              <a:pPr/>
              <a:t>9/11/2014</a:t>
            </a:fld>
            <a:endParaRPr lang="en-US" dirty="false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false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false"/>
              <a:pPr/>
              <a:t>‹#›</a:t>
            </a:fld>
            <a:endParaRPr lang="en-US" dirty="fal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false" eaLnBrk="true" latinLnBrk="false" hangingPunct="true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true" hangingPunct="true">
        <a:defRPr>
          <a:solidFill>
            <a:schemeClr val="tx2"/>
          </a:solidFill>
        </a:defRPr>
      </a:lvl2pPr>
      <a:lvl3pPr eaLnBrk="true" hangingPunct="true">
        <a:defRPr>
          <a:solidFill>
            <a:schemeClr val="tx2"/>
          </a:solidFill>
        </a:defRPr>
      </a:lvl3pPr>
      <a:lvl4pPr eaLnBrk="true" hangingPunct="true">
        <a:defRPr>
          <a:solidFill>
            <a:schemeClr val="tx2"/>
          </a:solidFill>
        </a:defRPr>
      </a:lvl4pPr>
      <a:lvl5pPr eaLnBrk="true" hangingPunct="true">
        <a:defRPr>
          <a:solidFill>
            <a:schemeClr val="tx2"/>
          </a:solidFill>
        </a:defRPr>
      </a:lvl5pPr>
      <a:lvl6pPr eaLnBrk="true" hangingPunct="true">
        <a:defRPr>
          <a:solidFill>
            <a:schemeClr val="tx2"/>
          </a:solidFill>
        </a:defRPr>
      </a:lvl6pPr>
      <a:lvl7pPr eaLnBrk="true" hangingPunct="true">
        <a:defRPr>
          <a:solidFill>
            <a:schemeClr val="tx2"/>
          </a:solidFill>
        </a:defRPr>
      </a:lvl7pPr>
      <a:lvl8pPr eaLnBrk="true" hangingPunct="true">
        <a:defRPr>
          <a:solidFill>
            <a:schemeClr val="tx2"/>
          </a:solidFill>
        </a:defRPr>
      </a:lvl8pPr>
      <a:lvl9pPr eaLnBrk="true" hangingPunct="true">
        <a:defRPr>
          <a:solidFill>
            <a:schemeClr val="tx2"/>
          </a:solidFill>
        </a:defRPr>
      </a:lvl9pPr>
    </p:titleStyle>
    <p:bodyStyle>
      <a:lvl1pPr marL="342900" indent="-342900" algn="l" defTabSz="457200" rtl="false" eaLnBrk="true" latinLnBrk="false" hangingPunct="true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false" eaLnBrk="true" latinLnBrk="false" hangingPunct="true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false" eaLnBrk="true" latinLnBrk="false" hangingPunct="true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false" eaLnBrk="true" latinLnBrk="false" hangingPunct="true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false" eaLnBrk="true" latinLnBrk="false" hangingPunct="true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false" eaLnBrk="true" latinLnBrk="false" hangingPunct="true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false" eaLnBrk="true" latinLnBrk="false" hangingPunct="true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false" eaLnBrk="true" latinLnBrk="false" hangingPunct="true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false" eaLnBrk="true" latinLnBrk="false" hangingPunct="true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></Relationship></Relationships>
</file>

<file path=ppt/slides/_rels/slide10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_rels/slide20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_rels/slide2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_rels/slide2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_rels/slide8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Data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677334" y="2160589"/>
          <a:ext cx="8596668" cy="3880773"/>
        </p:xfrm>
        <a:graphic>
          <a:graphicData uri="http://schemas.openxmlformats.org/drawingml/2006/table">
            <a:tbl>
              <a:tblPr/>
              <a:tblGrid>
                <a:gridCol w="1719333"/>
                <a:gridCol w="1719333"/>
                <a:gridCol w="1719333"/>
                <a:gridCol w="1719333"/>
                <a:gridCol w="1719333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africa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asia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europe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america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Risk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Ignore other potential confounders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Check Balance Before Matching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rc4"/>
            <p:cNvSpPr/>
            <p:nvPr/>
          </p:nvSpPr>
          <p:spPr>
            <a:xfrm>
              <a:off x="677334" y="2160589"/>
              <a:ext cx="8596668" cy="3880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189820" y="2440089"/>
              <a:ext cx="6875813" cy="339682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189820" y="5229600"/>
              <a:ext cx="6875813" cy="0"/>
            </a:xfrm>
            <a:custGeom>
              <a:avLst/>
              <a:pathLst>
                <a:path w="6875813" h="0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189820" y="4323781"/>
              <a:ext cx="6875813" cy="0"/>
            </a:xfrm>
            <a:custGeom>
              <a:avLst/>
              <a:pathLst>
                <a:path w="6875813" h="0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189820" y="3417962"/>
              <a:ext cx="6875813" cy="0"/>
            </a:xfrm>
            <a:custGeom>
              <a:avLst/>
              <a:pathLst>
                <a:path w="6875813" h="0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89820" y="2512143"/>
              <a:ext cx="6875813" cy="0"/>
            </a:xfrm>
            <a:custGeom>
              <a:avLst/>
              <a:pathLst>
                <a:path w="6875813" h="0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189820" y="5682510"/>
              <a:ext cx="6875813" cy="0"/>
            </a:xfrm>
            <a:custGeom>
              <a:avLst/>
              <a:pathLst>
                <a:path w="6875813" h="0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189820" y="4776691"/>
              <a:ext cx="6875813" cy="0"/>
            </a:xfrm>
            <a:custGeom>
              <a:avLst/>
              <a:pathLst>
                <a:path w="6875813" h="0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189820" y="3870872"/>
              <a:ext cx="6875813" cy="0"/>
            </a:xfrm>
            <a:custGeom>
              <a:avLst/>
              <a:pathLst>
                <a:path w="6875813" h="0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189820" y="2965052"/>
              <a:ext cx="6875813" cy="0"/>
            </a:xfrm>
            <a:custGeom>
              <a:avLst/>
              <a:pathLst>
                <a:path w="6875813" h="0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65042" y="2440089"/>
              <a:ext cx="0" cy="3396821"/>
            </a:xfrm>
            <a:custGeom>
              <a:avLst/>
              <a:pathLst>
                <a:path w="0"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90412" y="2440089"/>
              <a:ext cx="0" cy="3396821"/>
            </a:xfrm>
            <a:custGeom>
              <a:avLst/>
              <a:pathLst>
                <a:path w="0"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065042" y="4241434"/>
              <a:ext cx="1406416" cy="1441075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658626" y="2594490"/>
              <a:ext cx="1406416" cy="3088019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6190412" y="3422939"/>
              <a:ext cx="1406416" cy="2259570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783996" y="3412985"/>
              <a:ext cx="1406416" cy="2269525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987552" y="5641632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929621" y="4735813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29621" y="3829994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929621" y="2924174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60%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1155026" y="5682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155026" y="47766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155026" y="38708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155026" y="29650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065042" y="583691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190412" y="583691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2898392" y="5892993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953134" y="5903907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32" name="tx32"/>
            <p:cNvSpPr/>
            <p:nvPr/>
          </p:nvSpPr>
          <p:spPr>
            <a:xfrm rot="-5400000">
              <a:off x="469464" y="4080854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8209634" y="3796034"/>
              <a:ext cx="994778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8281634" y="3865454"/>
              <a:ext cx="261528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prog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8281634" y="4006630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290634" y="4015630"/>
              <a:ext cx="183168" cy="183168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281634" y="4207798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290634" y="4216798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8507948" y="4071099"/>
              <a:ext cx="196453" cy="722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EDD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8507948" y="4251828"/>
              <a:ext cx="624464" cy="9267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Management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189820" y="2192078"/>
              <a:ext cx="13311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prog</a:t>
              </a:r>
            </a:p>
          </p:txBody>
        </p:sp>
      </p:grp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Check Balance Before Matching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c(sum(trt), sum(ctl)) out of c(length(trt), length(ctl))
X-squared = 34.412, df = 1, p-value = 4.46e-09
alternative hypothesis: two.sided
95 percent confidence interval:
 -0.2419361 -0.1195024
sample estimates:
   prop 1    prop 2 
0.5010989 0.6818182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Check Blance Before Matching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rc4"/>
            <p:cNvSpPr/>
            <p:nvPr/>
          </p:nvSpPr>
          <p:spPr>
            <a:xfrm>
              <a:off x="677334" y="2160589"/>
              <a:ext cx="8596667" cy="3880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189820" y="2440089"/>
              <a:ext cx="6862419" cy="339682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189820" y="5187774"/>
              <a:ext cx="6862419" cy="0"/>
            </a:xfrm>
            <a:custGeom>
              <a:avLst/>
              <a:pathLst>
                <a:path w="6862419" h="0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189820" y="4198303"/>
              <a:ext cx="6862419" cy="0"/>
            </a:xfrm>
            <a:custGeom>
              <a:avLst/>
              <a:pathLst>
                <a:path w="6862419" h="0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189820" y="3208832"/>
              <a:ext cx="6862419" cy="0"/>
            </a:xfrm>
            <a:custGeom>
              <a:avLst/>
              <a:pathLst>
                <a:path w="6862419" h="0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89820" y="5682510"/>
              <a:ext cx="6862419" cy="0"/>
            </a:xfrm>
            <a:custGeom>
              <a:avLst/>
              <a:pathLst>
                <a:path w="6862419" h="0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189820" y="4693039"/>
              <a:ext cx="6862419" cy="0"/>
            </a:xfrm>
            <a:custGeom>
              <a:avLst/>
              <a:pathLst>
                <a:path w="6862419" h="0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189820" y="3703568"/>
              <a:ext cx="6862419" cy="0"/>
            </a:xfrm>
            <a:custGeom>
              <a:avLst/>
              <a:pathLst>
                <a:path w="6862419" h="0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189820" y="2714096"/>
              <a:ext cx="6862419" cy="0"/>
            </a:xfrm>
            <a:custGeom>
              <a:avLst/>
              <a:pathLst>
                <a:path w="6862419" h="0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61389" y="2440089"/>
              <a:ext cx="0" cy="3396821"/>
            </a:xfrm>
            <a:custGeom>
              <a:avLst/>
              <a:pathLst>
                <a:path w="0"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180671" y="2440089"/>
              <a:ext cx="0" cy="3396821"/>
            </a:xfrm>
            <a:custGeom>
              <a:avLst/>
              <a:pathLst>
                <a:path w="0"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061389" y="2992281"/>
              <a:ext cx="1403676" cy="2690228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657713" y="3425383"/>
              <a:ext cx="1403676" cy="2257127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6180671" y="2594490"/>
              <a:ext cx="1403676" cy="3088019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776994" y="3823174"/>
              <a:ext cx="1403676" cy="1859335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987552" y="5641632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929621" y="4652161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929621" y="3662690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29621" y="2673218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60%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1155026" y="5682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155026" y="46930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155026" y="3703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155026" y="2714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061389" y="583691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180671" y="583691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2894739" y="5892993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943392" y="5903907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469464" y="4080854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8196240" y="3796034"/>
              <a:ext cx="1008172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8268240" y="3836482"/>
              <a:ext cx="51889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pay_plan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8268240" y="4006630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277240" y="4015630"/>
              <a:ext cx="183168" cy="183168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268240" y="4207798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277240" y="4216798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8494554" y="4045103"/>
              <a:ext cx="637858" cy="9822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1_installment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8494554" y="4246271"/>
              <a:ext cx="637858" cy="9822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3_installment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189820" y="2192078"/>
              <a:ext cx="16613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pay_plan</a:t>
              </a:r>
            </a:p>
          </p:txBody>
        </p:sp>
      </p:grp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Check Balance Before Matching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c(sum(trt), sum(ctl)) out of c(length(trt), length(ctl))
X-squared = 6.5059, df = 1, p-value = 0.01075
alternative hypothesis: two.sided
95 percent confidence interval:
 0.01859016 0.14221940
sample estimates:
   prop 1    prop 2 
0.6241758 0.5437710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Check Balance Before Matching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rc4"/>
            <p:cNvSpPr/>
            <p:nvPr/>
          </p:nvSpPr>
          <p:spPr>
            <a:xfrm>
              <a:off x="677334" y="2160589"/>
              <a:ext cx="8596668" cy="3880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189820" y="2440089"/>
              <a:ext cx="7271953" cy="339682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189820" y="5296508"/>
              <a:ext cx="7271953" cy="0"/>
            </a:xfrm>
            <a:custGeom>
              <a:avLst/>
              <a:pathLst>
                <a:path w="7271953" h="0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189820" y="4524503"/>
              <a:ext cx="7271953" cy="0"/>
            </a:xfrm>
            <a:custGeom>
              <a:avLst/>
              <a:pathLst>
                <a:path w="7271953" h="0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189820" y="3752498"/>
              <a:ext cx="7271953" cy="0"/>
            </a:xfrm>
            <a:custGeom>
              <a:avLst/>
              <a:pathLst>
                <a:path w="7271953" h="0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89820" y="2980493"/>
              <a:ext cx="7271953" cy="0"/>
            </a:xfrm>
            <a:custGeom>
              <a:avLst/>
              <a:pathLst>
                <a:path w="7271953" h="0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189820" y="5682510"/>
              <a:ext cx="7271953" cy="0"/>
            </a:xfrm>
            <a:custGeom>
              <a:avLst/>
              <a:pathLst>
                <a:path w="7271953" h="0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189820" y="4910505"/>
              <a:ext cx="7271953" cy="0"/>
            </a:xfrm>
            <a:custGeom>
              <a:avLst/>
              <a:pathLst>
                <a:path w="7271953" h="0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189820" y="4138500"/>
              <a:ext cx="7271953" cy="0"/>
            </a:xfrm>
            <a:custGeom>
              <a:avLst/>
              <a:pathLst>
                <a:path w="7271953" h="0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189820" y="3366495"/>
              <a:ext cx="7271953" cy="0"/>
            </a:xfrm>
            <a:custGeom>
              <a:avLst/>
              <a:pathLst>
                <a:path w="7271953" h="0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189820" y="2594490"/>
              <a:ext cx="7271953" cy="0"/>
            </a:xfrm>
            <a:custGeom>
              <a:avLst/>
              <a:pathLst>
                <a:path w="7271953" h="0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173080" y="2440089"/>
              <a:ext cx="0" cy="3396821"/>
            </a:xfrm>
            <a:custGeom>
              <a:avLst/>
              <a:pathLst>
                <a:path w="0"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478514" y="2440089"/>
              <a:ext cx="0" cy="3396821"/>
            </a:xfrm>
            <a:custGeom>
              <a:avLst/>
              <a:pathLst>
                <a:path w="0"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173080" y="2673770"/>
              <a:ext cx="1487444" cy="3008740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685635" y="4831225"/>
              <a:ext cx="1487444" cy="851284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6478514" y="2594490"/>
              <a:ext cx="1487444" cy="3088019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991069" y="4910505"/>
              <a:ext cx="1487444" cy="772004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987552" y="5641632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29621" y="4869627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929621" y="4097622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929621" y="3325617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929621" y="2553612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80%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1155026" y="5682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155026" y="49105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155026" y="41385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155026" y="33664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155026" y="2594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173080" y="583691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478514" y="583691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3006430" y="5892993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241235" y="5903907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469464" y="4080854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8605774" y="3796034"/>
              <a:ext cx="598638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8677774" y="3836482"/>
              <a:ext cx="45463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honesty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8677774" y="4006630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8686774" y="4015630"/>
              <a:ext cx="183168" cy="183168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8677774" y="4207798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8686774" y="4216798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8904088" y="4069908"/>
              <a:ext cx="134056" cy="734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8904088" y="4270878"/>
              <a:ext cx="157274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Yes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189820" y="2192078"/>
              <a:ext cx="15597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honesty</a:t>
              </a:r>
            </a:p>
          </p:txBody>
        </p:sp>
      </p:grp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Check Balance Before Matching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c(sum(trt), sum(ctl)) out of c(length(trt), length(ctl))
X-squared = 0.53413, df = 1, p-value = 0.4649
alternative hypothesis: two.sided
95 percent confidence interval:
 -0.03102598  0.07210342
sample estimates:
   prop 1    prop 2 
0.8000000 0.7794613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Standardized Mean Difference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SMD is the difference in means between groups, divided by (pooled) standard deviation</a:t>
            </a:r>
          </a:p>
          <a:p>
            <a:r>
              <a:t>Value &lt; 0.1 indicates adequate balance</a:t>
            </a:r>
          </a:p>
          <a:p>
            <a:r>
              <a:t>Value 0.1 - 0.2 are not too alarming</a:t>
            </a:r>
          </a:p>
          <a:p>
            <a:r>
              <a:t>Value &gt; 0.2 indicates serious imbalance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SMD Before Matching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677334" y="2160589"/>
          <a:ext cx="8596668" cy="3880773"/>
        </p:xfrm>
        <a:graphic>
          <a:graphicData uri="http://schemas.openxmlformats.org/drawingml/2006/table">
            <a:tbl>
              <a:tblPr/>
              <a:tblGrid>
                <a:gridCol w="2149167"/>
                <a:gridCol w="2149167"/>
                <a:gridCol w="2149167"/>
                <a:gridCol w="2149167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Before.Matching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Control.594.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Treatment.455.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SMD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gender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0.37 (0.48)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0.40 (0.49)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0.067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age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46.72 (11.58)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44.88 (11.61)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0.159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prog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0.68 (0.47)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0.50 (0.50)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0.374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balance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0.23 (0.42)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0.17 (0.37)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honesty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0.78 (0.41)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0.80 (0.40)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0.050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pay_plan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0.54 (0.50)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0.62 (0.48)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assignment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0.30 (0.46)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0.29 (0.46)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forum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35.12 (31.24)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39.00 (29.85)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africa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0.18 (0.38)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0.18 (0.38)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0.007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asia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 (0.37)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0.25 (0.43)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europe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0.35 (0.48)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0.39 (0.49)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0.087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america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0.19 (0.39)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 (0.36)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0.077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other_region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0.13 (0.33)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0.13 (0.34)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Applications of Statistics in Education Business</a:t>
            </a:r>
          </a:p>
        </p:txBody>
      </p:sp>
      <p:sp>
        <p:nvSpPr>
          <p:cNvPr id="2" name="SubTitle 2"/>
          <p:cNvSpPr/>
          <p:nvPr>
            <p:ph type="subTitle" idx="1"/>
          </p:nvPr>
        </p:nvSpPr>
        <p:spPr/>
        <p:txBody>
          <a:bodyPr/>
          <a:lstStyle/>
          <a:p>
            <a:r>
              <a:rPr/>
              <a:t>Anhua Lin</a:t>
            </a:r>
          </a:p>
        </p:txBody>
      </p:sp>
      <p:sp>
        <p:nvSpPr>
          <p:cNvPr id="3" name="Date 3"/>
          <p:cNvSpPr>
            <a:spLocks noGrp="false"/>
          </p:cNvSpPr>
          <p:nvPr>
            <p:ph type="dt" sz="half" idx="10"/>
          </p:nvPr>
        </p:nvSpPr>
        <p:spPr/>
        <p:txBody>
          <a:bodyPr/>
          <a:lstStyle/>
          <a:p>
            <a:r>
              <a:rPr/>
              <a:t>2018-01-18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Propensity Score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r>
              <a:t>Estimate propensity scores by model</a:t>
            </a:r>
          </a:p>
          <a:p>
            <a:r>
              <a:t>Usually use logistic regression</a:t>
            </a:r>
          </a:p>
          <a:p>
            <a:r>
              <a:t>Also may use other models</a:t>
            </a:r>
          </a:p>
          <a:p>
            <a:r>
              <a:t>There are arguments for and against PSM</a:t>
            </a:r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abc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Common Support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pt4"/>
            <p:cNvSpPr/>
            <p:nvPr/>
          </p:nvSpPr>
          <p:spPr>
            <a:xfrm>
              <a:off x="5488706" y="35643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2817389" y="362174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5468905" y="367402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5897199" y="339759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4429836" y="451938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899389" y="463161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372122" y="46567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4743074" y="432899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852475" y="351976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703485" y="325315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966805" y="470827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4405992" y="465842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6128824" y="339605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4235864" y="44516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739670" y="43413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4236032" y="444797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4585237" y="474096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969166" y="456614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307611" y="47538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590341" y="332481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106199" y="446404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415445" y="464931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901253" y="32805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687036" y="33403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464812" y="34270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572969" y="46741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833530" y="35538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837127" y="462010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613413" y="46078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748851" y="469678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313488" y="339123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535107" y="465741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008940" y="45549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853817" y="349491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084384" y="466900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301299" y="43389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230728" y="343195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671731" y="338388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256287" y="360386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780076" y="453445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162664" y="334710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817674" y="436883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818600" y="332085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119744" y="328340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900753" y="43979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715000" y="43705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647111" y="46357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056169" y="440811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421386" y="439442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774956" y="366831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343809" y="355470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601264" y="34877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684327" y="448610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514947" y="435731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337347" y="32670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866714" y="45480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47471" y="35227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437329" y="45238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047245" y="438007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451931" y="43790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223369" y="32718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941059" y="46057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663832" y="328960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044225" y="342405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195584" y="355474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701541" y="442325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169678" y="336708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636520" y="441532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568685" y="348399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902118" y="340516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955659" y="353713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991394" y="47286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701001" y="43811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125308" y="475560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389739" y="461879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260883" y="34275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583459" y="35519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115967" y="356977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281144" y="444717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620428" y="439221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971854" y="350927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633501" y="47177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127886" y="472722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624135" y="444372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618393" y="433979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819048" y="446513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195587" y="355431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580471" y="456101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741411" y="353712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477580" y="460446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335218" y="332657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848818" y="345088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019883" y="46387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576377" y="352645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576405" y="340499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763020" y="46365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070893" y="36001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560944" y="338751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995937" y="46370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870795" y="471299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977875" y="46475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860307" y="357559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170748" y="364210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983585" y="352259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544233" y="465763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488555" y="324709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175802" y="353757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573111" y="350225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543864" y="468624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650537" y="43351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393664" y="326993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449571" y="467335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791916" y="341732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389817" y="457367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915923" y="336833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609026" y="327455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499728" y="345060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718968" y="44797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852985" y="45430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700851" y="440759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960969" y="43586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820512" y="441864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574154" y="47066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306642" y="360196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358004" y="35539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201082" y="331465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143282" y="363030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359691" y="47580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677786" y="45468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473336" y="367229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687073" y="461896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858061" y="357952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891371" y="349879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800865" y="325925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674383" y="346341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846788" y="366147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105302" y="361351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325699" y="447011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777444" y="45490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857273" y="356574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806472" y="44125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725651" y="344500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748514" y="46936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361730" y="357171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462492" y="454895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965657" y="350797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086037" y="337366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835940" y="47525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197539" y="330669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488514" y="44113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4528626" y="35425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414463" y="449046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136768" y="341290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630432" y="475866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360564" y="47181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295529" y="353802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697205" y="345883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323091" y="459320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333821" y="34983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656294" y="344577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113153" y="33534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668909" y="45841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488088" y="351060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758974" y="365860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142044" y="442198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144672" y="43493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196701" y="328382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810203" y="440912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500674" y="365184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532955" y="465894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435574" y="347644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120571" y="457606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139644" y="357764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479823" y="47040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553735" y="456120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954344" y="347149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5836906" y="338299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800827" y="35291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497047" y="33166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251511" y="355948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5326755" y="454884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930348" y="458304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4287963" y="47482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4407562" y="465538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961511" y="342941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5933120" y="348939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4288743" y="45029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4401485" y="355575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4141647" y="46698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787714" y="45105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300717" y="354593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540833" y="332608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366248" y="437866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957583" y="47242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118366" y="36442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111829" y="440316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4079509" y="437115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4871627" y="337917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5261382" y="45016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106426" y="46393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4610864" y="461142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4432807" y="33425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5429126" y="432946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060181" y="436625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4823747" y="36589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033553" y="345380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348939" y="449072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5454631" y="457754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4614576" y="439715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748483" y="35692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4172953" y="44418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803745" y="350781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172467" y="445875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4074805" y="45777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4928139" y="335169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4510330" y="446221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876185" y="46916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5092774" y="462996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4130276" y="34454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3543689" y="474922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3685165" y="463841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4082252" y="432655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4358044" y="454817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3822321" y="44806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4283408" y="338747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5982164" y="326000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135848" y="339226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3709104" y="44320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4771415" y="444191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4828708" y="474033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376417" y="461638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4624504" y="45872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126244" y="445926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5882126" y="347096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907536" y="354903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3538288" y="445392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5240835" y="325790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5162916" y="356962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4678027" y="460863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4441189" y="454274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4213121" y="327490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5176148" y="356993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5507659" y="353841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5601330" y="352856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5749641" y="345634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3426477" y="337824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070417" y="335407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4876385" y="44711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3047658" y="456912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329004" y="361130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4328653" y="443607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4152850" y="358519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3626202" y="46933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4451211" y="438145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3993188" y="346075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3948026" y="350900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3565516" y="43952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4201890" y="475481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3865741" y="460142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4031205" y="45059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5027720" y="367466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6142658" y="351800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4963956" y="339761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5555906" y="365038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3975484" y="344329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4523041" y="452928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5353698" y="447720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4940235" y="346667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5818539" y="358190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3783805" y="352417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4526813" y="454625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4116694" y="43431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4463740" y="44295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3918036" y="342012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4558017" y="353687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4323537" y="464145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4566960" y="44024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3557203" y="463711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5390614" y="455547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4004400" y="346751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4092479" y="473165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6913221" y="326304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4644559" y="438299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3542800" y="47254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5678859" y="450689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5757515" y="45687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3365939" y="460553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5694462" y="325081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5007380" y="444488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3924429" y="436758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6486698" y="346995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4899151" y="351355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4857579" y="463300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4989940" y="433404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6241197" y="33881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4167091" y="465513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5744537" y="358618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3743574" y="433014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4271018" y="47255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5512963" y="466268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4313579" y="461556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5263545" y="43458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5707242" y="343871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3706989" y="336273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4286178" y="433317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4823348" y="34115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3809694" y="45276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3606874" y="463813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4735238" y="469741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4091939" y="43720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5362713" y="43456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3143649" y="46953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6865387" y="347639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3217377" y="46183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4547204" y="451937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4682502" y="333226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5195248" y="46725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6040154" y="46024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4272742" y="462284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6104115" y="33976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4908979" y="46465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5184990" y="355202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5402335" y="353087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3121703" y="443583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4557489" y="46154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5455121" y="34004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4469570" y="46897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4425278" y="43410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5907240" y="456133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4814553" y="457102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4385594" y="443851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4151829" y="352155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3985126" y="329983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3772326" y="326737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6350320" y="47496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4225117" y="45097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6615823" y="354917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4597584" y="333559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4413433" y="47235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6071732" y="341408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3852220" y="466545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5573907" y="337915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5102687" y="361457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2881089" y="357974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3988060" y="474093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2967479" y="34256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5833396" y="342093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7103634" y="35170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4249856" y="46173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3389170" y="364327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4279526" y="342079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3120321" y="358517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3976858" y="361010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4355162" y="32998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5115331" y="32962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5428824" y="345971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4131105" y="446742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4381107" y="457051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3296348" y="433679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5915704" y="34263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3925236" y="45419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5773628" y="43517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5650014" y="46294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4929303" y="443842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4521661" y="43454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5558426" y="324888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4014285" y="339493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4528098" y="451273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5995329" y="328778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4049096" y="43748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5007677" y="460211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5810552" y="34378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5670197" y="363131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4307063" y="358505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5571854" y="333142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5791249" y="46435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3711517" y="45255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7309809" y="365899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5186434" y="44754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4759011" y="450744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4424062" y="361103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6030137" y="341564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4937707" y="47191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4657007" y="343280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5785588" y="360166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6244991" y="356267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6206710" y="342658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4016498" y="438490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4835289" y="334340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4118480" y="45604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3806647" y="348992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5785984" y="340115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4989190" y="334763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6026388" y="464922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4287571" y="460875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4624306" y="43320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4451583" y="44399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5374827" y="46987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4741716" y="443068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4078116" y="43455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4253925" y="45819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4211344" y="43817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4644640" y="473762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3410247" y="44219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3221303" y="47118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6287252" y="459068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6557400" y="33679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4100644" y="45037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5844845" y="34044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3935766" y="44564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4493462" y="443832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4493860" y="356427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5346875" y="436421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5368301" y="44568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4107650" y="352611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3171347" y="329379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3749359" y="451714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5158658" y="43819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4536079" y="47397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3049106" y="46956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5410066" y="360963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5441569" y="440590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3439971" y="458112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5933310" y="464589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5243279" y="45758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3731106" y="353313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4274459" y="328768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5767898" y="44705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5538942" y="472014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5473451" y="334160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699992" y="330482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4301376" y="444094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971692" y="36547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4689766" y="46092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6196855" y="46689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4457532" y="442176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4551084" y="432829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4279768" y="329225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4057513" y="44840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6465942" y="451360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4491514" y="359659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4741764" y="326334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3436345" y="44216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5847104" y="35257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4549684" y="461983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6168774" y="36259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4754121" y="469166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6163670" y="449740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3636583" y="358838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6196778" y="344505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4054211" y="363441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5851874" y="44759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3743495" y="43993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5739992" y="325066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3912137" y="462991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3726887" y="352719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5916804" y="360480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4274313" y="43494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5352711" y="468512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4415080" y="46106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3986613" y="433608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5255950" y="343195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3577859" y="473729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4164210" y="356587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4052744" y="45215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4517209" y="44152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5343889" y="338346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5027536" y="45192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4524505" y="343296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4852288" y="44680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5311725" y="441438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4761479" y="433516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4639077" y="354084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4535916" y="344399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4493443" y="464168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3819013" y="46097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6997636" y="34419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3918110" y="346133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4181802" y="46630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5122145" y="433139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4533251" y="47018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3975780" y="441910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3968280" y="465388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4419791" y="441936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3322555" y="436979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6797578" y="331807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4360272" y="43819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6834949" y="324745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4982785" y="43519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2664761" y="349268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5708259" y="364669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5735687" y="347729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5941835" y="347698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3766029" y="450153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5969002" y="466092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3319861" y="435800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4412580" y="34928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5466417" y="32863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4661056" y="364306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3668441" y="325968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4124931" y="43592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5593733" y="36653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3741085" y="33109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6220983" y="351231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4387722" y="332996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3927579" y="35582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4962834" y="464204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5946108" y="354460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4476679" y="450962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5821661" y="358292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3878254" y="349272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5027856" y="45399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4322637" y="432751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4733049" y="353606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4033525" y="46174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5775390" y="357830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2873995" y="44133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3609442" y="44019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3863513" y="437796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4614273" y="359973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6755932" y="340167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5183162" y="46895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3593363" y="343135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4403281" y="439031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4230230" y="43395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4623977" y="46666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4245345" y="474471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3919872" y="44678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5180660" y="343327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4384753" y="357040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4003244" y="475446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5156033" y="445156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3915270" y="451788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6376335" y="355188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4444686" y="341870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4964205" y="359267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4894175" y="45854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5750823" y="360725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5252991" y="470503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3796042" y="45083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3190051" y="43264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4312709" y="448332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4641074" y="448925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5390868" y="462766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6047370" y="32908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3527650" y="449064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4090683" y="43715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6009548" y="341287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5910488" y="32692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4550793" y="353266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4543954" y="359523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4442036" y="459265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3789531" y="452343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4598287" y="35220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4035388" y="463061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5110779" y="437804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4668374" y="46165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5600263" y="438590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4354740" y="344849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3601282" y="437036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3083122" y="471489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5569767" y="452398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3334156" y="437584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4721784" y="348263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4130470" y="458271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4327418" y="462651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4540532" y="328612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3968114" y="473183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5151958" y="363892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3825798" y="43878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5454273" y="333363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3673321" y="362800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4847044" y="440933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4282671" y="457154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3868011" y="43338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5045035" y="467666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5652340" y="367616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5417908" y="432818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4291457" y="330562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3724908" y="47557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3646900" y="465522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4850243" y="351905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4524811" y="46350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5021848" y="45822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6341049" y="452086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6738495" y="350023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3686985" y="340112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4182934" y="33653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5700941" y="436990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5475537" y="44250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6191097" y="43398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5315757" y="473866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4848377" y="44344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5016232" y="35374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4666620" y="43676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5891025" y="355003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4158351" y="439366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5672419" y="364103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5315547" y="351162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6779461" y="36731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6048443" y="345171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3168395" y="451817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2900431" y="457434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5246803" y="340147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5595246" y="47576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6054547" y="348350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4614618" y="326610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4368836" y="33680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5295666" y="46016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4977437" y="45585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3432933" y="434372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4414399" y="460344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4416808" y="351660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4296031" y="44025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3138983" y="32984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3666980" y="46311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4602043" y="47424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2833285" y="356181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3979169" y="340104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4683656" y="457989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5309744" y="468324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6462212" y="350359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5269013" y="450741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5304251" y="471130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6153259" y="331475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4583013" y="362158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4799841" y="32458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4787975" y="46578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4329272" y="33173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4019883" y="469381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4419772" y="44690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4146513" y="471340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5244841" y="46795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3769668" y="46208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4263102" y="433076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4682014" y="44639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4126430" y="35168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5749942" y="47336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4841849" y="46902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4074890" y="46383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5719175" y="325692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5261608" y="446286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4572296" y="337585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4341010" y="460840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3384343" y="36278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5495779" y="454177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3811226" y="355922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3669715" y="365032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5494886" y="46078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3888406" y="46523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5876826" y="34185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3582892" y="462843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4837566" y="361174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3878150" y="357088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7106005" y="366163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5369694" y="364172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4271071" y="460915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4281843" y="452846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4385029" y="350428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3608296" y="468095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4747654" y="328047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3772028" y="459838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3462767" y="347968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4692446" y="33838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3976560" y="36206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4430580" y="472482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5108577" y="331809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4164349" y="463901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4080609" y="343682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4499681" y="43628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4466685" y="332946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5962520" y="439308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6081577" y="43787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3601552" y="35186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4595154" y="36688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3555880" y="461356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3482553" y="355766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4214571" y="44327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4984073" y="326954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3007798" y="447090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5334998" y="338824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4063807" y="45640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5735155" y="47039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3703611" y="353752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6620015" y="349908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5506807" y="329512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5222367" y="354376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4194648" y="339010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4209068" y="452745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3259329" y="343333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3559019" y="439537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4041129" y="350177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5054527" y="465650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3897724" y="45926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5846169" y="359940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5907406" y="358330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4102197" y="45110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4329526" y="331514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4289043" y="343979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4701792" y="453566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4585498" y="35357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5175790" y="43766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4052036" y="44265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4495240" y="433685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5235607" y="46257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3735766" y="358967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4579056" y="43625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4715254" y="356517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3136606" y="330348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4797731" y="44216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5488427" y="455982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6529041" y="360866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6625486" y="328610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4353179" y="46195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3819589" y="465213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4891352" y="44668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6755457" y="351774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6488346" y="330808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3562047" y="45482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6000748" y="43426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4488631" y="44271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3703412" y="443624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4761707" y="43469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3779049" y="44523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3772557" y="355106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3166648" y="455547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3829754" y="461946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4102492" y="43533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5053871" y="43331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4840445" y="45303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4643478" y="359287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5592484" y="349851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3769294" y="335353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3826407" y="36679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3853356" y="361697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5843423" y="361227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4202602" y="34931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3950873" y="44174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5066477" y="436653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4743855" y="363113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4245547" y="446251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5944337" y="441322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4313100" y="337335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5024584" y="351444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5814899" y="357896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4115706" y="44853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5986819" y="362989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3827880" y="437510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5282666" y="359510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5905779" y="327464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5934833" y="468376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6153476" y="367119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6806446" y="345961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4444696" y="447271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4064951" y="474844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3815018" y="468728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3976368" y="344611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3908720" y="366780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4490983" y="36038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3950963" y="442447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5633406" y="44485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4017660" y="443092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4134513" y="446066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4169938" y="450062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3457691" y="344516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7072348" y="339113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5714569" y="467675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5973185" y="356261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4106982" y="341023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5654783" y="47028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4129254" y="45017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6603099" y="34716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4600490" y="337351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5763767" y="466918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5620173" y="351139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4153911" y="437728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4233485" y="45413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4007327" y="45759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3953131" y="449762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5327236" y="354710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5577905" y="364858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5535233" y="46621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3492099" y="348286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4625577" y="332980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3921931" y="45829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3936534" y="334650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3433041" y="45298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4108542" y="456526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4646212" y="343163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4481481" y="47399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6409952" y="342097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4253629" y="46502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4345138" y="344787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3611874" y="461167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3545959" y="340981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4475257" y="363407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3731811" y="457545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5203304" y="449367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3828222" y="437480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4455787" y="458734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3219020" y="361102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5518695" y="34248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3908292" y="451460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5361939" y="471169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6984356" y="33300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5209430" y="474333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4063559" y="467963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3425948" y="46506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3403289" y="464894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3503127" y="44604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6639412" y="325456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3551574" y="47306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4927004" y="45766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4866301" y="47518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4291375" y="463660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6940221" y="359317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4234410" y="473977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5289246" y="34942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3674089" y="461772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3834987" y="462021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4146889" y="43874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3490675" y="36265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3790275" y="47400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5823316" y="333357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4571571" y="35115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5376143" y="470872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4699174" y="434510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4069510" y="34166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4641732" y="43353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5660229" y="43839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4793899" y="447016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7102726" y="334306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4646048" y="33182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3827663" y="441776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3985290" y="435167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5311909" y="446671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4997286" y="46493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5973980" y="325242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5475422" y="349209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5486754" y="44568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3913545" y="354129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5356578" y="460856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4116132" y="32944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3884976" y="46481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4233432" y="47435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4456933" y="46162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4336916" y="45424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3385059" y="44770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4209161" y="359807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5495334" y="472256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4943907" y="436135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4787158" y="343223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4928401" y="35912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5557025" y="43914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5242293" y="45934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4311676" y="470684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5156905" y="330829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5604189" y="346160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4086832" y="335840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5886514" y="340999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5730079" y="434703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3639929" y="453882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3652490" y="46431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4154304" y="343535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4811763" y="434225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4453739" y="352352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3921984" y="43375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5410053" y="436116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7028134" y="356906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5477770" y="343862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3739535" y="363514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4098022" y="470771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4504770" y="360323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3446474" y="436585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6134681" y="343225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4345181" y="44103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4570379" y="335681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3935068" y="470180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5844258" y="354031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3949730" y="458634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3914736" y="32480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3681903" y="462962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4403836" y="358336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4173427" y="467874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4465533" y="47346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5202505" y="35762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4980726" y="32869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3545776" y="46291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2682712" y="339007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3396287" y="452911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4324702" y="343124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4114524" y="451083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3659272" y="46005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4273468" y="449001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5523429" y="43669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5303315" y="458030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5910868" y="340189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3870720" y="471176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4231762" y="436398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4065395" y="45835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6689097" y="340975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3715771" y="472706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4719940" y="338175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4201080" y="44599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4390501" y="467845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5672011" y="464527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3984848" y="44589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3433742" y="465342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5662476" y="353289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5377481" y="44490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4526841" y="344153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3545672" y="45777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5238457" y="360425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2814583" y="350271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3008074" y="470317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4856410" y="331534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4110547" y="465341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5980036" y="448610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2942263" y="365350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3910725" y="43897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4673699" y="451363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5675040" y="356443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3213773" y="455139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3792118" y="44691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3140522" y="45381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5340950" y="436683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4751940" y="456115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4453103" y="47286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3351387" y="443938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4717898" y="343989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6217016" y="440000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3791093" y="343825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4002747" y="44581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4516604" y="363300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4957888" y="43574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5156117" y="36647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5431918" y="438941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3781114" y="474464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3105201" y="44686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3906986" y="47221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6463322" y="340965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4687531" y="334685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3649562" y="436919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2474247" y="327303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5048449" y="47323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3959872" y="36148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5273605" y="329487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4840065" y="46079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4822776" y="354543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3338560" y="47400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3870314" y="435209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5498300" y="452304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4640463" y="46566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3521999" y="460473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4370221" y="47391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3726299" y="45287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3556383" y="47255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4418618" y="45684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4496699" y="45283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5268992" y="44263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5047079" y="44336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4008094" y="449063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3764419" y="453938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6931939" y="33951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3973066" y="459154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3764436" y="474907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5335112" y="335741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5635833" y="440994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3961393" y="470796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6059574" y="359947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4508937" y="45976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3650875" y="336718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2872308" y="36678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3860993" y="358375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4264792" y="46987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4197518" y="352325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3564799" y="453536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3818663" y="473705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3284320" y="43407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3584619" y="367107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3795345" y="447352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3830130" y="471214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3470545" y="35700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2878940" y="340356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4575006" y="43763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4844486" y="45182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3029853" y="445096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5526135" y="339166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4490513" y="44730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5881888" y="44112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4172851" y="45396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4123536" y="45924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3417507" y="470653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3674953" y="449253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3142625" y="45047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5935669" y="349391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4538372" y="454550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3921403" y="43710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3706715" y="45290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3469714" y="475739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3386758" y="466386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6009696" y="335610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5277626" y="46800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3795879" y="467646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5719422" y="33562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4071315" y="473837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5824729" y="46651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5561229" y="336506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5261618" y="353852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7102679" y="328031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3564352" y="461428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4492559" y="357441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4244479" y="440111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4181193" y="452413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3663243" y="344686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3362421" y="457796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3841286" y="452533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3112649" y="329652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3502752" y="433746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3844300" y="327629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3465782" y="44349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5956416" y="448657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4149516" y="450266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4327209" y="439141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3406934" y="355931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4067467" y="366240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4227333" y="44171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5910956" y="34876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5470785" y="360739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4201890" y="468446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3748920" y="325493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6997550" y="36209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5986313" y="336213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3829611" y="44918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3942194" y="44222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5568768" y="459856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4181311" y="45613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5284507" y="44911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4665567" y="45693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5134905" y="351552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5072455" y="327934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4096180" y="444381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3615931" y="349714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5793084" y="367388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3289541" y="358233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4335698" y="346392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4454680" y="46738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5445030" y="46205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5064069" y="45819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l1053"/>
            <p:cNvSpPr/>
            <p:nvPr/>
          </p:nvSpPr>
          <p:spPr>
            <a:xfrm>
              <a:off x="1644558" y="5186398"/>
              <a:ext cx="6997500" cy="0"/>
            </a:xfrm>
            <a:custGeom>
              <a:avLst/>
              <a:pathLst>
                <a:path w="6997500" h="0">
                  <a:moveTo>
                    <a:pt x="0" y="0"/>
                  </a:moveTo>
                  <a:lnTo>
                    <a:pt x="69975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4"/>
            <p:cNvSpPr/>
            <p:nvPr/>
          </p:nvSpPr>
          <p:spPr>
            <a:xfrm>
              <a:off x="1644558" y="5186398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5"/>
            <p:cNvSpPr/>
            <p:nvPr/>
          </p:nvSpPr>
          <p:spPr>
            <a:xfrm>
              <a:off x="3044058" y="5186398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6"/>
            <p:cNvSpPr/>
            <p:nvPr/>
          </p:nvSpPr>
          <p:spPr>
            <a:xfrm>
              <a:off x="4443557" y="5186398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7"/>
            <p:cNvSpPr/>
            <p:nvPr/>
          </p:nvSpPr>
          <p:spPr>
            <a:xfrm>
              <a:off x="5843057" y="5186398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8"/>
            <p:cNvSpPr/>
            <p:nvPr/>
          </p:nvSpPr>
          <p:spPr>
            <a:xfrm>
              <a:off x="7242557" y="5186398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9"/>
            <p:cNvSpPr/>
            <p:nvPr/>
          </p:nvSpPr>
          <p:spPr>
            <a:xfrm>
              <a:off x="8642058" y="5186398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tx1060"/>
            <p:cNvSpPr/>
            <p:nvPr/>
          </p:nvSpPr>
          <p:spPr>
            <a:xfrm>
              <a:off x="1556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1061" name="tx1061"/>
            <p:cNvSpPr/>
            <p:nvPr/>
          </p:nvSpPr>
          <p:spPr>
            <a:xfrm>
              <a:off x="2955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1062" name="tx1062"/>
            <p:cNvSpPr/>
            <p:nvPr/>
          </p:nvSpPr>
          <p:spPr>
            <a:xfrm>
              <a:off x="4355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1063" name="tx1063"/>
            <p:cNvSpPr/>
            <p:nvPr/>
          </p:nvSpPr>
          <p:spPr>
            <a:xfrm>
              <a:off x="5754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1064" name="tx1064"/>
            <p:cNvSpPr/>
            <p:nvPr/>
          </p:nvSpPr>
          <p:spPr>
            <a:xfrm>
              <a:off x="71541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1065" name="tx1065"/>
            <p:cNvSpPr/>
            <p:nvPr/>
          </p:nvSpPr>
          <p:spPr>
            <a:xfrm>
              <a:off x="8553619" y="5397265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1066" name="tx1066"/>
            <p:cNvSpPr/>
            <p:nvPr/>
          </p:nvSpPr>
          <p:spPr>
            <a:xfrm>
              <a:off x="861738" y="4506183"/>
              <a:ext cx="407367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1067" name="tx1067"/>
            <p:cNvSpPr/>
            <p:nvPr/>
          </p:nvSpPr>
          <p:spPr>
            <a:xfrm>
              <a:off x="861737" y="3437044"/>
              <a:ext cx="580014" cy="8294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1068" name="tx1068"/>
            <p:cNvSpPr/>
            <p:nvPr/>
          </p:nvSpPr>
          <p:spPr>
            <a:xfrm>
              <a:off x="4670933" y="5624317"/>
              <a:ext cx="944748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Propensity score</a:t>
              </a:r>
            </a:p>
          </p:txBody>
        </p:sp>
        <p:sp>
          <p:nvSpPr>
            <p:cNvPr id="1069" name="pl1069"/>
            <p:cNvSpPr/>
            <p:nvPr/>
          </p:nvSpPr>
          <p:spPr>
            <a:xfrm>
              <a:off x="3887859" y="4179550"/>
              <a:ext cx="1101643" cy="0"/>
            </a:xfrm>
            <a:custGeom>
              <a:avLst/>
              <a:pathLst>
                <a:path w="1101643" h="0">
                  <a:moveTo>
                    <a:pt x="0" y="0"/>
                  </a:moveTo>
                  <a:lnTo>
                    <a:pt x="1101643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70"/>
            <p:cNvSpPr/>
            <p:nvPr/>
          </p:nvSpPr>
          <p:spPr>
            <a:xfrm>
              <a:off x="4328860" y="4125418"/>
              <a:ext cx="0" cy="108263"/>
            </a:xfrm>
            <a:custGeom>
              <a:avLst/>
              <a:pathLst>
                <a:path w="0" h="108263">
                  <a:moveTo>
                    <a:pt x="0" y="1082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1"/>
            <p:cNvSpPr/>
            <p:nvPr/>
          </p:nvSpPr>
          <p:spPr>
            <a:xfrm>
              <a:off x="4144069" y="3854760"/>
              <a:ext cx="1677355" cy="0"/>
            </a:xfrm>
            <a:custGeom>
              <a:avLst/>
              <a:pathLst>
                <a:path w="1677355" h="0">
                  <a:moveTo>
                    <a:pt x="0" y="0"/>
                  </a:moveTo>
                  <a:lnTo>
                    <a:pt x="1677355" y="0"/>
                  </a:lnTo>
                </a:path>
              </a:pathLst>
            </a:custGeom>
            <a:ln w="9525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2"/>
            <p:cNvSpPr/>
            <p:nvPr/>
          </p:nvSpPr>
          <p:spPr>
            <a:xfrm>
              <a:off x="4907087" y="3800629"/>
              <a:ext cx="0" cy="108263"/>
            </a:xfrm>
            <a:custGeom>
              <a:avLst/>
              <a:pathLst>
                <a:path w="0" h="108263">
                  <a:moveTo>
                    <a:pt x="0" y="1082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Propensity Score Matching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r>
              <a:t>Match on the logit of propensity scores</a:t>
            </a:r>
          </a:p>
          <a:p>
            <a:r>
              <a:t>May try greedy match and optimal match and different caliper</a:t>
            </a:r>
          </a:p>
          <a:p>
            <a:r>
              <a:t>The goal is to balance confounders across treatment and control groups</a:t>
            </a:r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abc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Check Balance After Matching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rc4"/>
            <p:cNvSpPr/>
            <p:nvPr/>
          </p:nvSpPr>
          <p:spPr>
            <a:xfrm>
              <a:off x="677334" y="2160589"/>
              <a:ext cx="8596668" cy="3880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189820" y="2440089"/>
              <a:ext cx="6875813" cy="339682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189820" y="5143722"/>
              <a:ext cx="6875813" cy="0"/>
            </a:xfrm>
            <a:custGeom>
              <a:avLst/>
              <a:pathLst>
                <a:path w="6875813" h="0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189820" y="4066145"/>
              <a:ext cx="6875813" cy="0"/>
            </a:xfrm>
            <a:custGeom>
              <a:avLst/>
              <a:pathLst>
                <a:path w="6875813" h="0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189820" y="2988568"/>
              <a:ext cx="6875813" cy="0"/>
            </a:xfrm>
            <a:custGeom>
              <a:avLst/>
              <a:pathLst>
                <a:path w="6875813" h="0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89820" y="5682510"/>
              <a:ext cx="6875813" cy="0"/>
            </a:xfrm>
            <a:custGeom>
              <a:avLst/>
              <a:pathLst>
                <a:path w="6875813" h="0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189820" y="4604933"/>
              <a:ext cx="6875813" cy="0"/>
            </a:xfrm>
            <a:custGeom>
              <a:avLst/>
              <a:pathLst>
                <a:path w="6875813" h="0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189820" y="3527356"/>
              <a:ext cx="6875813" cy="0"/>
            </a:xfrm>
            <a:custGeom>
              <a:avLst/>
              <a:pathLst>
                <a:path w="6875813" h="0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189820" y="2449780"/>
              <a:ext cx="6875813" cy="0"/>
            </a:xfrm>
            <a:custGeom>
              <a:avLst/>
              <a:pathLst>
                <a:path w="6875813" h="0">
                  <a:moveTo>
                    <a:pt x="0" y="0"/>
                  </a:moveTo>
                  <a:lnTo>
                    <a:pt x="6875813" y="0"/>
                  </a:lnTo>
                  <a:lnTo>
                    <a:pt x="68758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65042" y="2440089"/>
              <a:ext cx="0" cy="3396821"/>
            </a:xfrm>
            <a:custGeom>
              <a:avLst/>
              <a:pathLst>
                <a:path w="0"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190412" y="2440089"/>
              <a:ext cx="0" cy="3396821"/>
            </a:xfrm>
            <a:custGeom>
              <a:avLst/>
              <a:pathLst>
                <a:path w="0"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065042" y="3382646"/>
              <a:ext cx="1406416" cy="2299864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658626" y="2594490"/>
              <a:ext cx="1406416" cy="3088019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6190412" y="3214678"/>
              <a:ext cx="1406416" cy="2467831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783996" y="2762458"/>
              <a:ext cx="1406416" cy="2920052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987552" y="5641632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929621" y="4564055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929621" y="3486478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29621" y="2408901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60%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1155026" y="5682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155026" y="46049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155026" y="35273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155026" y="24497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065042" y="583691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190412" y="583691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2898392" y="5892993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953134" y="5903907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469464" y="4080854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8209634" y="3796034"/>
              <a:ext cx="994778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8281634" y="3865454"/>
              <a:ext cx="261528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prog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8281634" y="4006630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290634" y="4015630"/>
              <a:ext cx="183168" cy="183168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281634" y="4207798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290634" y="4216798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8507948" y="4071099"/>
              <a:ext cx="196453" cy="722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EDD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8507948" y="4251828"/>
              <a:ext cx="624464" cy="9267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Management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189820" y="2192078"/>
              <a:ext cx="13311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prog</a:t>
              </a:r>
            </a:p>
          </p:txBody>
        </p:sp>
      </p:grp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Check Balance After Matching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c(sum(trt), sum(ctl)) out of c(length(trt), length(ctl))
X-squared = 0.69992, df = 1, p-value = 0.4028
alternative hypothesis: two.sided
95 percent confidence interval:
 -0.1009568  0.0386067
sample estimates:
   prop 1    prop 2 
0.5419664 0.5731415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Check Balance After Matching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rc4"/>
            <p:cNvSpPr/>
            <p:nvPr/>
          </p:nvSpPr>
          <p:spPr>
            <a:xfrm>
              <a:off x="677334" y="2160589"/>
              <a:ext cx="8596667" cy="3880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189820" y="2440089"/>
              <a:ext cx="6862419" cy="339682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189820" y="5185327"/>
              <a:ext cx="6862419" cy="0"/>
            </a:xfrm>
            <a:custGeom>
              <a:avLst/>
              <a:pathLst>
                <a:path w="6862419" h="0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189820" y="4190961"/>
              <a:ext cx="6862419" cy="0"/>
            </a:xfrm>
            <a:custGeom>
              <a:avLst/>
              <a:pathLst>
                <a:path w="6862419" h="0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189820" y="3196594"/>
              <a:ext cx="6862419" cy="0"/>
            </a:xfrm>
            <a:custGeom>
              <a:avLst/>
              <a:pathLst>
                <a:path w="6862419" h="0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89820" y="5682510"/>
              <a:ext cx="6862419" cy="0"/>
            </a:xfrm>
            <a:custGeom>
              <a:avLst/>
              <a:pathLst>
                <a:path w="6862419" h="0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189820" y="4688144"/>
              <a:ext cx="6862419" cy="0"/>
            </a:xfrm>
            <a:custGeom>
              <a:avLst/>
              <a:pathLst>
                <a:path w="6862419" h="0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189820" y="3693778"/>
              <a:ext cx="6862419" cy="0"/>
            </a:xfrm>
            <a:custGeom>
              <a:avLst/>
              <a:pathLst>
                <a:path w="6862419" h="0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189820" y="2699411"/>
              <a:ext cx="6862419" cy="0"/>
            </a:xfrm>
            <a:custGeom>
              <a:avLst/>
              <a:pathLst>
                <a:path w="6862419" h="0">
                  <a:moveTo>
                    <a:pt x="0" y="0"/>
                  </a:moveTo>
                  <a:lnTo>
                    <a:pt x="6862419" y="0"/>
                  </a:lnTo>
                  <a:lnTo>
                    <a:pt x="686241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61389" y="2440089"/>
              <a:ext cx="0" cy="3396821"/>
            </a:xfrm>
            <a:custGeom>
              <a:avLst/>
              <a:pathLst>
                <a:path w="0"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180671" y="2440089"/>
              <a:ext cx="0" cy="3396821"/>
            </a:xfrm>
            <a:custGeom>
              <a:avLst/>
              <a:pathLst>
                <a:path w="0"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061389" y="2821024"/>
              <a:ext cx="1403676" cy="2861485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657713" y="3572164"/>
              <a:ext cx="1403676" cy="2110345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6180671" y="2594490"/>
              <a:ext cx="1403676" cy="3088019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776994" y="3798699"/>
              <a:ext cx="1403676" cy="1883811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987552" y="5641632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929621" y="4647266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929621" y="3652899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29621" y="2658533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60%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1155026" y="5682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155026" y="46881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155026" y="3693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155026" y="26994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061389" y="583691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180671" y="583691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2894739" y="5892993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943392" y="5903907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469464" y="4080854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8196240" y="3796034"/>
              <a:ext cx="1008172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8268240" y="3836482"/>
              <a:ext cx="51889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pay_plan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8268240" y="4006630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277240" y="4015630"/>
              <a:ext cx="183168" cy="183168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268240" y="4207798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277240" y="4216798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8494554" y="4045103"/>
              <a:ext cx="637858" cy="9822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1_installment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8494554" y="4246271"/>
              <a:ext cx="637858" cy="9822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3_installment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189820" y="2192078"/>
              <a:ext cx="16613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pay_plan</a:t>
              </a:r>
            </a:p>
          </p:txBody>
        </p:sp>
      </p:grp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Check Balance After Matching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c(sum(trt), sum(ctl)) out of c(length(trt), length(ctl))
X-squared = 1.6165, df = 1, p-value = 0.2036
alternative hypothesis: two.sided
95 percent confidence interval:
 -0.02330554  0.11443264
sample estimates:
   prop 1    prop 2 
0.6211031 0.5755396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Check Balance After Matching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677334" y="2160589"/>
            <a:ext cx="8596668" cy="3880773"/>
            <a:chOff x="677334" y="2160589"/>
            <a:chExt cx="8596668" cy="3880773"/>
          </a:xfrm>
        </p:grpSpPr>
        <p:sp>
          <p:nvSpPr>
            <p:cNvPr id="4" name="rc4"/>
            <p:cNvSpPr/>
            <p:nvPr/>
          </p:nvSpPr>
          <p:spPr>
            <a:xfrm>
              <a:off x="677334" y="2160589"/>
              <a:ext cx="8596668" cy="38807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189820" y="2440089"/>
              <a:ext cx="7271953" cy="339682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189820" y="5293476"/>
              <a:ext cx="7271953" cy="0"/>
            </a:xfrm>
            <a:custGeom>
              <a:avLst/>
              <a:pathLst>
                <a:path w="7271953" h="0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189820" y="4515406"/>
              <a:ext cx="7271953" cy="0"/>
            </a:xfrm>
            <a:custGeom>
              <a:avLst/>
              <a:pathLst>
                <a:path w="7271953" h="0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189820" y="3737337"/>
              <a:ext cx="7271953" cy="0"/>
            </a:xfrm>
            <a:custGeom>
              <a:avLst/>
              <a:pathLst>
                <a:path w="7271953" h="0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89820" y="2959268"/>
              <a:ext cx="7271953" cy="0"/>
            </a:xfrm>
            <a:custGeom>
              <a:avLst/>
              <a:pathLst>
                <a:path w="7271953" h="0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189820" y="5682510"/>
              <a:ext cx="7271953" cy="0"/>
            </a:xfrm>
            <a:custGeom>
              <a:avLst/>
              <a:pathLst>
                <a:path w="7271953" h="0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189820" y="4904441"/>
              <a:ext cx="7271953" cy="0"/>
            </a:xfrm>
            <a:custGeom>
              <a:avLst/>
              <a:pathLst>
                <a:path w="7271953" h="0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189820" y="4126372"/>
              <a:ext cx="7271953" cy="0"/>
            </a:xfrm>
            <a:custGeom>
              <a:avLst/>
              <a:pathLst>
                <a:path w="7271953" h="0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189820" y="3348303"/>
              <a:ext cx="7271953" cy="0"/>
            </a:xfrm>
            <a:custGeom>
              <a:avLst/>
              <a:pathLst>
                <a:path w="7271953" h="0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189820" y="2570234"/>
              <a:ext cx="7271953" cy="0"/>
            </a:xfrm>
            <a:custGeom>
              <a:avLst/>
              <a:pathLst>
                <a:path w="7271953" h="0">
                  <a:moveTo>
                    <a:pt x="0" y="0"/>
                  </a:moveTo>
                  <a:lnTo>
                    <a:pt x="7271953" y="0"/>
                  </a:lnTo>
                  <a:lnTo>
                    <a:pt x="727195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173080" y="2440089"/>
              <a:ext cx="0" cy="3396821"/>
            </a:xfrm>
            <a:custGeom>
              <a:avLst/>
              <a:pathLst>
                <a:path w="0"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478514" y="2440089"/>
              <a:ext cx="0" cy="3396821"/>
            </a:xfrm>
            <a:custGeom>
              <a:avLst/>
              <a:pathLst>
                <a:path w="0" h="3396821">
                  <a:moveTo>
                    <a:pt x="0" y="33968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173080" y="2706442"/>
              <a:ext cx="1487444" cy="29760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685635" y="4768232"/>
              <a:ext cx="1487444" cy="914277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6478514" y="2594490"/>
              <a:ext cx="1487444" cy="3088019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991069" y="4880185"/>
              <a:ext cx="1487444" cy="802325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987552" y="5641632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29621" y="4863563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929621" y="4085494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929621" y="3307425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929621" y="2529356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80%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1155026" y="5682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155026" y="49044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155026" y="41263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155026" y="33483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155026" y="25702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173080" y="583691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478514" y="583691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3006430" y="5892993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241235" y="5903907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469464" y="4080854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8605774" y="3796034"/>
              <a:ext cx="598638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8677774" y="3836482"/>
              <a:ext cx="45463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honesty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8677774" y="4006630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8686774" y="4015630"/>
              <a:ext cx="183168" cy="183168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8677774" y="4207798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8686774" y="4216798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8904088" y="4069908"/>
              <a:ext cx="134056" cy="734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8904088" y="4270878"/>
              <a:ext cx="157274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Yes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189820" y="2192078"/>
              <a:ext cx="15597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honesty</a:t>
              </a:r>
            </a:p>
          </p:txBody>
        </p:sp>
      </p:grp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Check Balance After Matching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c(sum(trt), sum(ctl)) out of c(length(trt), length(ctl))
X-squared = 0.84376, df = 1, p-value = 0.3583
alternative hypothesis: two.sided
95 percent confidence interval:
 -0.02987246  0.08742642
sample estimates:
  prop 1   prop 2 
0.793765 0.764988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SMD After Matching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677334" y="2160589"/>
          <a:ext cx="8596668" cy="3880773"/>
        </p:xfrm>
        <a:graphic>
          <a:graphicData uri="http://schemas.openxmlformats.org/drawingml/2006/table">
            <a:tbl>
              <a:tblPr/>
              <a:tblGrid>
                <a:gridCol w="2149167"/>
                <a:gridCol w="2149167"/>
                <a:gridCol w="2149167"/>
                <a:gridCol w="2149167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After.Matching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Control.417.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Treatment.417.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SMD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gender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0.39 (0.49)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0.38 (0.49)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0.005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age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45.67 (11.58)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45.62 (11.45)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0.004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prog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0.57 (0.50)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0.54 (0.50)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0.063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balance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0.22 (0.42)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0.17 (0.37)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0.146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honesty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0.77 (0.42)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0.79 (0.41)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0.047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pay_plan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0.58 (0.49)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0.62 (0.49)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0.093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assignment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0.30 (0.46)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0.29 (0.45)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forum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37.17 (33.41)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39.15 (30.04)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0.062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africa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0.18 (0.39)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0.18 (0.38)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0.006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asia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0.19 (0.39)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0.19 (0.39)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0.006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europe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0.35 (0.48)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0.36 (0.48)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america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 (0.37)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 (0.37)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0.007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other_region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0.12 (0.33)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0.13 (0.34)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0.036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Background Information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Business requests</a:t>
            </a:r>
          </a:p>
          <a:p>
            <a:r>
              <a:t>Similarity with clinical trials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Outcome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c(sum(trt), sum(ctl)) out of c(length(trt), length(ctl))
X-squared = 0.67414, df = 1, p-value = 0.4116
alternative hypothesis: two.sided
95 percent confidence interval:
 -0.03323607  0.08599386
sample estimates:
   prop 1    prop 2 
0.7817746 0.7553957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Two Types of Problems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Evaluating new approaches</a:t>
            </a:r>
          </a:p>
          <a:p>
            <a:r>
              <a:t>Providing analytical guidence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Typical Work Flow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Discuss with business contact</a:t>
            </a:r>
          </a:p>
          <a:p>
            <a:r>
              <a:t>Collect and clean data (SAS, SQL)</a:t>
            </a:r>
          </a:p>
          <a:p>
            <a:r>
              <a:t>Analyze data (R)</a:t>
            </a:r>
          </a:p>
          <a:p>
            <a:r>
              <a:t>If needed, build model(s) (R, Python)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Case Study I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Context</a:t>
            </a:r>
          </a:p>
          <a:p>
            <a:r>
              <a:t>Request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Data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677334" y="2160589"/>
          <a:ext cx="4184035" cy="3880772"/>
        </p:xfrm>
        <a:graphic>
          <a:graphicData uri="http://schemas.openxmlformats.org/drawingml/2006/table">
            <a:tbl>
              <a:tblPr/>
              <a:tblGrid>
                <a:gridCol w="1394678"/>
                <a:gridCol w="1394678"/>
                <a:gridCol w="1394678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r>
              <a:t>Treatment: new students in June 2017</a:t>
            </a:r>
          </a:p>
          <a:p>
            <a:r>
              <a:t>Control: new students in June 2016</a:t>
            </a:r>
          </a:p>
          <a:p>
            <a:r>
              <a:t>Goal: improve second term retention</a:t>
            </a:r>
          </a:p>
          <a:p>
            <a:r>
              <a:t>Not real data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Data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677334" y="2160589"/>
          <a:ext cx="8596668" cy="3880773"/>
        </p:xfrm>
        <a:graphic>
          <a:graphicData uri="http://schemas.openxmlformats.org/drawingml/2006/table">
            <a:tbl>
              <a:tblPr/>
              <a:tblGrid>
                <a:gridCol w="1719333"/>
                <a:gridCol w="1719333"/>
                <a:gridCol w="1719333"/>
                <a:gridCol w="1719333"/>
                <a:gridCol w="1719333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gender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age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prog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balance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65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61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Data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677334" y="2160589"/>
          <a:ext cx="8596668" cy="3880773"/>
        </p:xfrm>
        <a:graphic>
          <a:graphicData uri="http://schemas.openxmlformats.org/drawingml/2006/table">
            <a:tbl>
              <a:tblPr/>
              <a:tblGrid>
                <a:gridCol w="1719333"/>
                <a:gridCol w="1719333"/>
                <a:gridCol w="1719333"/>
                <a:gridCol w="1719333"/>
                <a:gridCol w="1719333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honesty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pay_plan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assignment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forum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Template>Facet</properties:Template>
  <properties:Words>0</properties:Words>
  <properties:PresentationFormat>Widescreen</properties:PresentationFormat>
  <properties:Paragraphs>0</properties:Paragraphs>
  <properties:Slides>1</properties:Slides>
  <properties:Notes>0</properties:Notes>
  <properties:TotalTime>0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properties:HeadingPairs>
  <properties:TitlesOfParts>
    <vt:vector baseType="lpstr" size="5">
      <vt:lpstr>Arial</vt:lpstr>
      <vt:lpstr>Trebuchet MS</vt:lpstr>
      <vt:lpstr>Wingdings 3</vt:lpstr>
      <vt:lpstr>Facet</vt:lpstr>
      <vt:lpstr>PowerPoint Presentation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2014-09-12T02:18:09Z</dcterms:created>
  <dc:creator> </dc:creator>
  <cp:lastModifiedBy>docx4j</cp:lastModifiedBy>
  <dcterms:modified xmlns:xsi="http://www.w3.org/2001/XMLSchema-instance" xsi:type="dcterms:W3CDTF">2014-09-12T02:18:21Z</dcterms:modified>
  <cp:revision>1</cp:revision>
  <dc:title>PowerPoint Presentation</dc:title>
</cp:coreProperties>
</file>