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autoCompressPictures="false">
  <p:sldMasterIdLst>
    <p:sldMasterId id="2147483648" r:id="rId1"/>
  </p:sldMasterIdLst>
  <p:sldIdLst>
    <p:sldId id="256" r:id="rId2"/>
    <p:sldId id="1564174754" r:id="rId7"/>
    <p:sldId id="1386965799" r:id="rId8"/>
    <p:sldId id="885210656" r:id="rId9"/>
    <p:sldId id="490497476" r:id="rId10"/>
    <p:sldId id="1308340886" r:id="rId11"/>
    <p:sldId id="2103066581" r:id="rId12"/>
    <p:sldId id="505354336" r:id="rId13"/>
    <p:sldId id="875175744" r:id="rId14"/>
    <p:sldId id="291626399" r:id="rId15"/>
    <p:sldId id="384146236" r:id="rId16"/>
    <p:sldId id="1132904181" r:id="rId17"/>
    <p:sldId id="1969205985" r:id="rId18"/>
    <p:sldId id="371614834" r:id="rId19"/>
  </p:sldIdLst>
  <p:sldSz cx="12192000" cy="6858000"/>
  <p:notesSz cx="6858000" cy="9144000"/>
  <p:defaultTextStyle>
    <a:defPPr>
      <a:defRPr lang="en-US"/>
    </a:defPPr>
    <a:lvl1pPr marL="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Relationship Target="slides/slide14.xml" Type="http://schemas.openxmlformats.org/officeDocument/2006/relationships/slide" Id="rId1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  <p:sp>
        <p:nvSpPr>
          <p:cNvPr id="20" name="TextBox 19"/>
          <p:cNvSpPr txBox="true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true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false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  <p:sp>
        <p:nvSpPr>
          <p:cNvPr id="24" name="TextBox 23"/>
          <p:cNvSpPr txBox="true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true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fals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false"/>
              <a:t>Click icon to add picture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theme/theme1.xml" Type="http://schemas.openxmlformats.org/officeDocument/2006/relationships/theme" Id="rId17"></Relationship><Relationship Target="../slideLayouts/slideLayout2.xml" Type="http://schemas.openxmlformats.org/officeDocument/2006/relationships/slideLayout" Id="rId2"></Relationship><Relationship Target="../slideLayouts/slideLayout16.xml" Type="http://schemas.openxmlformats.org/officeDocument/2006/relationships/slideLayout" Id="rId16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5.xml" Type="http://schemas.openxmlformats.org/officeDocument/2006/relationships/slideLayout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slideLayouts/slideLayout14.xml" Type="http://schemas.openxmlformats.org/officeDocument/2006/relationships/slideLayout" Id="rId1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false" anchor="t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false" eaLnBrk="true" latinLnBrk="false" hangingPunct="true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true" hangingPunct="true">
        <a:defRPr>
          <a:solidFill>
            <a:schemeClr val="tx2"/>
          </a:solidFill>
        </a:defRPr>
      </a:lvl2pPr>
      <a:lvl3pPr eaLnBrk="true" hangingPunct="true">
        <a:defRPr>
          <a:solidFill>
            <a:schemeClr val="tx2"/>
          </a:solidFill>
        </a:defRPr>
      </a:lvl3pPr>
      <a:lvl4pPr eaLnBrk="true" hangingPunct="true">
        <a:defRPr>
          <a:solidFill>
            <a:schemeClr val="tx2"/>
          </a:solidFill>
        </a:defRPr>
      </a:lvl4pPr>
      <a:lvl5pPr eaLnBrk="true" hangingPunct="true">
        <a:defRPr>
          <a:solidFill>
            <a:schemeClr val="tx2"/>
          </a:solidFill>
        </a:defRPr>
      </a:lvl5pPr>
      <a:lvl6pPr eaLnBrk="true" hangingPunct="true">
        <a:defRPr>
          <a:solidFill>
            <a:schemeClr val="tx2"/>
          </a:solidFill>
        </a:defRPr>
      </a:lvl6pPr>
      <a:lvl7pPr eaLnBrk="true" hangingPunct="true">
        <a:defRPr>
          <a:solidFill>
            <a:schemeClr val="tx2"/>
          </a:solidFill>
        </a:defRPr>
      </a:lvl7pPr>
      <a:lvl8pPr eaLnBrk="true" hangingPunct="true">
        <a:defRPr>
          <a:solidFill>
            <a:schemeClr val="tx2"/>
          </a:solidFill>
        </a:defRPr>
      </a:lvl8pPr>
      <a:lvl9pPr eaLnBrk="true" hangingPunct="true">
        <a:defRPr>
          <a:solidFill>
            <a:schemeClr val="tx2"/>
          </a:solidFill>
        </a:defRPr>
      </a:lvl9pPr>
    </p:titleStyle>
    <p:bodyStyle>
      <a:lvl1pPr marL="342900" indent="-3429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jpeg" Type="http://schemas.openxmlformats.org/officeDocument/2006/relationships/image" Id="rId2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pathLst>
                <a:path w="6997500" h="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pathLst>
                <a:path w="0"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Statistical Learning Models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Model Selection and Parameter Tuning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Model Performance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Model Performance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Case Study II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10679 records in total</a:t>
            </a:r>
          </a:p>
          <a:p>
            <a:r>
              <a:t>Target variable: risk</a:t>
            </a:r>
          </a:p>
          <a:p>
            <a:r>
              <a:t>26 raw features</a:t>
            </a:r>
          </a:p>
          <a:p>
            <a:r>
              <a:t>Randomly split into 70% train and 30% 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228095"/>
                <a:gridCol w="1228095"/>
                <a:gridCol w="1228095"/>
                <a:gridCol w="1228095"/>
                <a:gridCol w="1228095"/>
                <a:gridCol w="1228095"/>
                <a:gridCol w="1228095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2149167"/>
                <a:gridCol w="2149167"/>
                <a:gridCol w="2149167"/>
                <a:gridCol w="2149167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pathLst>
                <a:path w="7495199" h="0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pathLst>
                <a:path w="7495199" h="0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pathLst>
                <a:path w="7495199" h="0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pathLst>
                <a:path w="0"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pathLst>
                <a:path w="0"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pathLst>
                <a:path w="0"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pathLst>
                <a:path w="7495199" h="0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pathLst>
                <a:path w="7495199" h="0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pathLst>
                <a:path w="7495199" h="0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pathLst>
                <a:path w="0"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pathLst>
                <a:path w="0"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pathLst>
                <a:path w="0"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pathLst>
                <a:path w="0"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EDA (bb_gip): Missing Values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Feature Selection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Domain knowledge</a:t>
            </a:r>
          </a:p>
          <a:p>
            <a:r>
              <a:t>AUC of single variable model</a:t>
            </a:r>
          </a:p>
          <a:p>
            <a:r>
              <a:t>AIC based on index on single variable model</a:t>
            </a:r>
          </a:p>
          <a:p>
            <a:r>
              <a:t>Other approaches</a:t>
            </a:r>
          </a:p>
          <a:p>
            <a:r>
              <a:t>No guarantee, trial and error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pathLst>
                <a:path w="6997500" h="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pathLst>
                <a:path w="0"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Facet</properties:Template>
  <properties:Words>0</properties:Words>
  <properties:PresentationFormat>Widescreen</properties:PresentationFormat>
  <properties:Paragraphs>0</properties:Paragraphs>
  <properties:Slides>1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5">
      <vt:lpstr>Arial</vt:lpstr>
      <vt:lpstr>Trebuchet MS</vt:lpstr>
      <vt:lpstr>Wingdings 3</vt:lpstr>
      <vt:lpstr>Facet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2014-09-12T02:18:09Z</dcterms:created>
  <dc:creator> </dc:creator>
  <cp:lastModifiedBy>docx4j</cp:lastModifiedBy>
  <dcterms:modified xmlns:xsi="http://www.w3.org/2001/XMLSchema-instance" xsi:type="dcterms:W3CDTF">2014-09-12T02:18:21Z</dcterms:modified>
  <cp:revision>1</cp:revision>
  <dc:title>PowerPoint Presentation</dc:title>
</cp:coreProperties>
</file>