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893825" r:id="rId2"/>
    <p:sldId id="951619822" r:id="rId3"/>
    <p:sldId id="1598515319" r:id="rId4"/>
    <p:sldId id="340144456" r:id="rId5"/>
    <p:sldId id="1422164445" r:id="rId6"/>
    <p:sldId id="258465277" r:id="rId7"/>
    <p:sldId id="1676844780" r:id="rId8"/>
    <p:sldId id="1837856729" r:id="rId9"/>
    <p:sldId id="893679032" r:id="rId10"/>
    <p:sldId id="168313066" r:id="rId11"/>
    <p:sldId id="1109637746" r:id="rId12"/>
    <p:sldId id="216315641" r:id="rId13"/>
    <p:sldId id="1400649245" r:id="rId14"/>
    <p:sldId id="2096882845" r:id="rId15"/>
    <p:sldId id="1474898954" r:id="rId16"/>
    <p:sldId id="1960599724" r:id="rId17"/>
    <p:sldId id="129557654" r:id="rId18"/>
    <p:sldId id="739214194" r:id="rId19"/>
    <p:sldId id="1407834800" r:id="rId20"/>
    <p:sldId id="472400294" r:id="rId21"/>
    <p:sldId id="2115491310" r:id="rId22"/>
    <p:sldId id="2115491309" r:id="rId23"/>
    <p:sldId id="329172692" r:id="rId24"/>
    <p:sldId id="901657581" r:id="rId25"/>
    <p:sldId id="2064694127" r:id="rId26"/>
    <p:sldId id="880022032" r:id="rId27"/>
    <p:sldId id="1206961781" r:id="rId28"/>
    <p:sldId id="404255626" r:id="rId29"/>
    <p:sldId id="1125725999" r:id="rId30"/>
    <p:sldId id="2115491312" r:id="rId31"/>
    <p:sldId id="2115491313" r:id="rId32"/>
    <p:sldId id="2115491314" r:id="rId33"/>
    <p:sldId id="2115491315" r:id="rId34"/>
    <p:sldId id="2115491325" r:id="rId35"/>
    <p:sldId id="2115491326" r:id="rId36"/>
    <p:sldId id="2115491316" r:id="rId37"/>
    <p:sldId id="2115491327" r:id="rId38"/>
    <p:sldId id="2115491319" r:id="rId39"/>
    <p:sldId id="2115491320" r:id="rId40"/>
    <p:sldId id="2115491321" r:id="rId41"/>
    <p:sldId id="2115491322" r:id="rId42"/>
    <p:sldId id="2115491323" r:id="rId43"/>
    <p:sldId id="211549132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7-4065-920D-E426399D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0048"/>
        <c:axId val="4788608"/>
      </c:barChart>
      <c:catAx>
        <c:axId val="3293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4788608"/>
        <c:crosses val="autoZero"/>
        <c:auto val="1"/>
        <c:lblAlgn val="ctr"/>
        <c:lblOffset val="100"/>
        <c:noMultiLvlLbl val="0"/>
      </c:catAx>
      <c:valAx>
        <c:axId val="478860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32930048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52416"/>
        <c:axId val="33454336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6624"/>
        <c:axId val="33464704"/>
      </c:lineChart>
      <c:catAx>
        <c:axId val="3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3454336"/>
        <c:crosses val="autoZero"/>
        <c:auto val="1"/>
        <c:lblAlgn val="ctr"/>
        <c:lblOffset val="100"/>
        <c:noMultiLvlLbl val="0"/>
      </c:catAx>
      <c:valAx>
        <c:axId val="33454336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2416"/>
        <c:crosses val="autoZero"/>
        <c:crossBetween val="between"/>
        <c:majorUnit val="100"/>
      </c:valAx>
      <c:valAx>
        <c:axId val="334647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33466624"/>
        <c:crosses val="max"/>
        <c:crossBetween val="between"/>
        <c:majorUnit val="0.1"/>
      </c:valAx>
      <c:catAx>
        <c:axId val="3346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464704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(tc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 &lt;- psmodel$fitted.values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Statistics in Education Business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sz="2800" dirty="0"/>
              <a:t>Anhua Lin</a:t>
            </a:r>
          </a:p>
        </p:txBody>
      </p:sp>
      <p:sp>
        <p:nvSpPr>
          <p:cNvPr id="3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2018-01-19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Ignore other potential confounders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34.412,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4.46e-09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-0.2419361 -0.1195024
sample estimates:
   prop 1    prop 2 
0.5010989 0.6818182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6.5059,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0.01075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0.01859016 0.14221940
sample estimates:
   prop 1    prop 2 
0.6241758 0.5437710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0.53413,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0.4649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-0.03102598  0.07210342
sample estimates:
   prop 1    prop 2 
0.8000000 0.7794613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Standardized Mean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SMD is the difference in means between groups, divided by (pooled) standard deviation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&lt; 0.1 indicates adequate balance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0.1 - 0.2 are not too alarming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&gt; 0.2 indicates serious imbalance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t>Propensity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lang="en-US" sz="2000" dirty="0"/>
              <a:t>Definition</a:t>
            </a:r>
          </a:p>
          <a:p>
            <a:r>
              <a:rPr lang="en-US" sz="2000" dirty="0"/>
              <a:t>Balancing score</a:t>
            </a:r>
          </a:p>
          <a:p>
            <a:r>
              <a:rPr sz="2000" dirty="0"/>
              <a:t>Estimate propensity scores by model</a:t>
            </a:r>
          </a:p>
          <a:p>
            <a:r>
              <a:rPr sz="2000" dirty="0"/>
              <a:t>Usually use logistic regression</a:t>
            </a:r>
          </a:p>
          <a:p>
            <a:r>
              <a:rPr sz="2000" dirty="0"/>
              <a:t>Also may use other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psmodel$fitted.values</a:t>
            </a: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Business requests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Similarity with clinical trials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pt4"/>
            <p:cNvSpPr/>
            <p:nvPr/>
          </p:nvSpPr>
          <p:spPr>
            <a:xfrm>
              <a:off x="5488706" y="34151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2817389" y="3411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5468905" y="3417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897199" y="35814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429836" y="4451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899389" y="4510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72122" y="4419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743074" y="4630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852475" y="3323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703485" y="3353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66805" y="459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405992" y="4427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6128824" y="3589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35864" y="44295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739670" y="4388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236032" y="4454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585237" y="4534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969166" y="4452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307611" y="447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590341" y="35886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06199" y="4671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415445" y="4574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01253" y="3243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687036" y="33325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64812" y="32760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572969" y="4459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33530" y="3362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37127" y="433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3413" y="4653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748851" y="4638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313488" y="3350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35107" y="450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008940" y="4354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853817" y="3617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084384" y="4527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01299" y="43617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230728" y="3543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671731" y="32978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256287" y="3253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780076" y="4524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162664" y="3646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817674" y="4717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818600" y="35333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19744" y="3512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900753" y="43362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715000" y="46431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47111" y="4619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56169" y="4746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421386" y="46681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74956" y="3563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343809" y="33223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601264" y="3320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684327" y="4591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514947" y="4567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337347" y="35545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866714" y="4375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847471" y="3260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437329" y="438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047245" y="4381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451931" y="4520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223369" y="3633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41059" y="46488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663832" y="35228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044225" y="33182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95584" y="36447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701541" y="4647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169678" y="354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636520" y="4344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568685" y="3518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02118" y="33773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955659" y="3619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991394" y="4406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701001" y="464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125308" y="4741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389739" y="45979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60883" y="3346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583459" y="3355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15967" y="34582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81144" y="4385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4620428" y="4722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4971854" y="3659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4633501" y="4508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4127886" y="4710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624135" y="4634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618393" y="4354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819048" y="47032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195587" y="343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580471" y="4497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741411" y="3469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477580" y="47084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335218" y="3469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48818" y="33311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019883" y="4624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576377" y="3509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576405" y="3269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763020" y="4398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070893" y="346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560944" y="3571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4995937" y="45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870795" y="4479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977875" y="4743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860307" y="3351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170748" y="3556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983585" y="3418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544233" y="46648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88555" y="3276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175802" y="36163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73111" y="3393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543864" y="462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650537" y="4710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393664" y="3561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4449571" y="450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791916" y="3287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389817" y="4630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915923" y="3606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609026" y="332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99728" y="3501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718968" y="4476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852985" y="4716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00851" y="46603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960969" y="4593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820512" y="44797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4574154" y="4733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306642" y="3315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358004" y="3250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01082" y="340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143282" y="3535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359691" y="44543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677786" y="47491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473336" y="3600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87073" y="43438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858061" y="33749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4891371" y="3274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00865" y="3293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674383" y="3335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46788" y="33516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05302" y="3378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325699" y="4729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777444" y="4594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857273" y="3519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4806472" y="4569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25651" y="3332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748514" y="4697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61730" y="3515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462492" y="46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965657" y="3375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086037" y="3593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835940" y="473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197539" y="35721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488514" y="43803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8626" y="3251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414463" y="4338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136768" y="32770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630432" y="4482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360564" y="46906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295529" y="360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697205" y="35830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323091" y="4547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333821" y="34101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656294" y="3557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113153" y="3295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668909" y="4567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488088" y="3647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758974" y="34814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42044" y="4529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144672" y="4492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96701" y="3304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10203" y="4428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500674" y="332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532955" y="47307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435574" y="3492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120571" y="458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139644" y="3516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79823" y="4348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53735" y="4480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954344" y="3557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836906" y="32992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800827" y="3420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497047" y="3385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51511" y="3313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326755" y="4532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930348" y="4469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287963" y="4446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407562" y="4555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961511" y="3313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933120" y="3553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288743" y="4523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401485" y="34930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141647" y="46073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787714" y="4414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300717" y="3643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540833" y="34056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366248" y="47303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957583" y="4367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18366" y="3595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111829" y="4480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4079509" y="4356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4871627" y="3322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61382" y="4595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106426" y="4752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4610864" y="4729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4432807" y="32483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429126" y="4389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060181" y="4528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4823747" y="3565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033553" y="3509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348939" y="4426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54631" y="4413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4614576" y="4626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748483" y="3339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172953" y="4533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803745" y="3302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172467" y="4638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074805" y="438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928139" y="343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510330" y="4434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876185" y="4479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092774" y="44841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130276" y="35310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543689" y="4564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685165" y="460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4082252" y="44849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358044" y="4620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822321" y="45375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4283408" y="34147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982164" y="32990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4135848" y="3476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09104" y="4604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771415" y="4347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828708" y="4552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376417" y="4685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624504" y="4750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126244" y="4658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882126" y="3436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907536" y="3377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538288" y="4676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240835" y="343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162916" y="3488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678027" y="4422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441189" y="4742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4213121" y="3244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176148" y="3587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507659" y="34641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601330" y="3374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749641" y="33356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426477" y="3360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70417" y="3244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876385" y="4737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47658" y="4642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29004" y="3646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4328653" y="4723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152850" y="3475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626202" y="45550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4451211" y="4526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993188" y="3275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948026" y="33022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565516" y="4547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201890" y="4519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865741" y="4661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031205" y="4550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027720" y="3619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42658" y="3566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963956" y="3555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555906" y="3411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975484" y="36184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4523041" y="44728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353698" y="4611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4940235" y="3447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818539" y="34905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783805" y="3585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4526813" y="4430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4116694" y="47089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4463740" y="44375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918036" y="35529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4558017" y="3638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4323537" y="4638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4566960" y="4443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557203" y="4353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390614" y="443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004400" y="3456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4092479" y="4332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913221" y="3471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4644559" y="4468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542800" y="4472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678859" y="4487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757515" y="4534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365939" y="4596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694462" y="3487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007380" y="4412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924429" y="4382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86698" y="3340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4899151" y="33990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4857579" y="4413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4989940" y="4473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241197" y="358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167091" y="47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744537" y="3311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743574" y="4366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4271018" y="4734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12963" y="45189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4313579" y="46245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263545" y="45670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07242" y="3411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706989" y="3369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4286178" y="4499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4823348" y="358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809694" y="435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06874" y="4677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4735238" y="4539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4091939" y="4358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362713" y="4383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143649" y="4588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865387" y="3660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217377" y="4544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547204" y="44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4682502" y="3405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195248" y="45200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040154" y="4726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4272742" y="4681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04115" y="350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4908979" y="438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184990" y="3573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402335" y="3605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121703" y="4601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4557489" y="440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455121" y="32763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4469570" y="4551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4425278" y="4663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907240" y="4556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4814553" y="4353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4385594" y="44560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4151829" y="3553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985126" y="3380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72326" y="3317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350320" y="4428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4225117" y="4340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615823" y="3430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4597584" y="3662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413433" y="46072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71732" y="3355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52220" y="4658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73907" y="3656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102687" y="34737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881089" y="3260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988060" y="4658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967479" y="3617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833396" y="3339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7103634" y="3377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4249856" y="4561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389170" y="3306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4279526" y="3508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120321" y="3572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976858" y="3358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355162" y="3325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15331" y="3508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428824" y="3330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4131105" y="4394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4381107" y="4515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296348" y="44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915704" y="352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925236" y="4636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773628" y="4693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650014" y="43697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4929303" y="4741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4521661" y="44991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558426" y="326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4014285" y="35594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528098" y="4746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995329" y="3454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4049096" y="442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007677" y="4724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10552" y="3584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670197" y="3279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307063" y="35675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571854" y="3621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791249" y="4403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711517" y="4719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7309809" y="365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186434" y="463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4759011" y="469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4424062" y="3589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030137" y="3343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937707" y="4480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657007" y="3311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85588" y="3530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244991" y="3335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206710" y="35310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4016498" y="4709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4835289" y="36590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118480" y="441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806647" y="3478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785984" y="36406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989190" y="3408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26388" y="4427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287571" y="4582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4624306" y="47023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451583" y="45516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374827" y="44898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741716" y="4610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078116" y="46446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253925" y="4478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211344" y="4709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644640" y="4647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410247" y="4611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221303" y="45075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287252" y="4352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57400" y="3559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100644" y="46988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844845" y="3407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935766" y="46339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493462" y="4424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493860" y="3451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346875" y="4452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368301" y="4712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107650" y="36176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171347" y="3564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749359" y="46254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158658" y="4346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536079" y="4513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049106" y="4489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410066" y="3658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441569" y="4616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439971" y="458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933310" y="4692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243279" y="4467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731106" y="32524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274459" y="34210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767898" y="470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538942" y="4630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473451" y="3521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699992" y="3434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301376" y="4488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971692" y="36621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689766" y="45919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196855" y="4622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457532" y="4386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551084" y="4533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79768" y="35600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057513" y="4431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465942" y="4617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491514" y="35386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741764" y="3632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436345" y="4723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847104" y="35661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549684" y="4544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168774" y="3434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754121" y="4406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163670" y="46390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636583" y="36310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196778" y="33419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54211" y="3331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5851874" y="4584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43495" y="4547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5739992" y="3320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912137" y="46739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726887" y="3453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916804" y="3284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4274313" y="4658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352711" y="4612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415080" y="4701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986613" y="47035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255950" y="34575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577859" y="4720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64210" y="3534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052744" y="4418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517209" y="4575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343889" y="33094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027536" y="4408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524505" y="3539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852288" y="4722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311725" y="4407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761479" y="4564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639077" y="3500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535916" y="3470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493443" y="4354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819013" y="4565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997636" y="3494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918110" y="3551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1802" y="4430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122145" y="47043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533251" y="4509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975780" y="4326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968280" y="464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419791" y="46346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322555" y="4488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797578" y="3253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4360272" y="4393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834949" y="34439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982785" y="4490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664761" y="3641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708259" y="3675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735687" y="3262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941835" y="34588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766029" y="4444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969002" y="44982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319861" y="4372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4412580" y="3541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466417" y="3442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661056" y="33821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68441" y="3413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124931" y="46838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593733" y="36418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741085" y="3273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220983" y="3604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4387722" y="3273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927579" y="34524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4962834" y="47135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5946108" y="3399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476679" y="4535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821661" y="3475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878254" y="35190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027856" y="4691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4322637" y="4373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4733049" y="3275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4033525" y="4468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775390" y="3486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873995" y="4625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09442" y="445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863513" y="4348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614273" y="34359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755932" y="36717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183162" y="4630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593363" y="3430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03281" y="4465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230230" y="4512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623977" y="4759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245345" y="46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919872" y="4716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180660" y="36477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384753" y="3638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03244" y="4751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156033" y="4608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915270" y="4736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376335" y="36083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44686" y="35239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964205" y="32445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894175" y="4339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50823" y="3267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252991" y="46871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796042" y="4385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190051" y="4757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312709" y="4524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641074" y="4731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390868" y="44920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047370" y="325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527650" y="4569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90683" y="4647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09548" y="3522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910488" y="3417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550793" y="36067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543954" y="35629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42036" y="4345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789531" y="4509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598287" y="3473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35388" y="4409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110779" y="4408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68374" y="4546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600263" y="4511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354740" y="3305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601282" y="4656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083122" y="45012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69767" y="4338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334156" y="4726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721784" y="34220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130470" y="44142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327418" y="4352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540532" y="3516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968114" y="4552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151958" y="34901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825798" y="4527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54273" y="3480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673321" y="3273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847044" y="4592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282671" y="444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868011" y="4394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045035" y="4674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652340" y="3350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417908" y="4657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291457" y="3473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24908" y="4506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646900" y="46268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850243" y="3266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524811" y="437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021848" y="4409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341049" y="44289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738495" y="3540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686985" y="3316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182934" y="3609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700941" y="4413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475537" y="4707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191097" y="4645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315757" y="4543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848377" y="4552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16232" y="36093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666620" y="4720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891025" y="34967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158351" y="4751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672419" y="3368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315547" y="343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779461" y="3458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048443" y="3477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168395" y="4580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900431" y="4481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246803" y="36169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595246" y="4718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054547" y="34433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614618" y="34036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368836" y="3532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295666" y="46786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77437" y="4415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432933" y="47443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414399" y="44739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416808" y="3584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296031" y="4600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138983" y="34354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666980" y="4504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602043" y="4397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833285" y="3622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979169" y="3580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683656" y="4496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5309744" y="4662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6462212" y="35306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269013" y="46421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5304251" y="4705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53259" y="3392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583013" y="3639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799841" y="3592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787975" y="4433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329272" y="3316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019883" y="45515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419772" y="4401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146513" y="4580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244841" y="4651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769668" y="4555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263102" y="4708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682014" y="4418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126430" y="32839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749942" y="4584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841849" y="4578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74890" y="45854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719175" y="3527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261608" y="45410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572296" y="34376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341010" y="44257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384343" y="3441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495779" y="4380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11226" y="327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669715" y="35890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5494886" y="4692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88406" y="4531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876826" y="34068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82892" y="4406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837566" y="339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8150" y="3504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7106005" y="34309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369694" y="3591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271071" y="4425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281843" y="4657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385029" y="3559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608296" y="4672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47654" y="3388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772028" y="4362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462767" y="36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692446" y="3344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976560" y="3319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4430580" y="4525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108577" y="3334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164349" y="44925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080609" y="331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499681" y="4490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466685" y="3427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962520" y="455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081577" y="4725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601552" y="3438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595154" y="3544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555880" y="4755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482553" y="3356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214571" y="4640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984073" y="32831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007798" y="4565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334998" y="3584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4063807" y="4491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735155" y="4385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703611" y="3593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620015" y="34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506807" y="33975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222367" y="3664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194648" y="3503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209068" y="4720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59329" y="33419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559019" y="44168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041129" y="36274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5054527" y="4527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897724" y="4398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5846169" y="3270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5907406" y="3483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102197" y="4338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329526" y="3653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289043" y="3475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701792" y="4735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585498" y="3544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175790" y="4417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052036" y="4707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495240" y="4527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235607" y="47292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735766" y="3581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579056" y="4434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715254" y="3466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136606" y="34716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797731" y="4593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488427" y="4400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6529041" y="3515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6625486" y="32569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4353179" y="4504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819589" y="456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891352" y="4654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755457" y="35580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488346" y="3452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62047" y="4453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6000748" y="4488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488631" y="4721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703412" y="43573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761707" y="4440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779049" y="45181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772557" y="3358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166648" y="4393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829754" y="4623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102492" y="4709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053871" y="4444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4840445" y="4515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643478" y="3600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92484" y="3314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769294" y="3321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826407" y="3512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853356" y="3570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843423" y="3512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202602" y="35278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950873" y="4507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066477" y="4554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743855" y="3445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245547" y="4662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944337" y="45179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313100" y="35964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024584" y="3502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814899" y="3307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115706" y="4406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986819" y="3300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827880" y="4743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282666" y="3360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905779" y="337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934833" y="43542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153476" y="3451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806446" y="3640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4444696" y="472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64951" y="4619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815018" y="4493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976368" y="3469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908720" y="3394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4490983" y="34196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50963" y="47005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633406" y="4496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4017660" y="4406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134513" y="4608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169938" y="43805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457691" y="33987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7072348" y="3554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714569" y="4605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973185" y="3336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4106982" y="36002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654783" y="4699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129254" y="4744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603099" y="3352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600490" y="3665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763767" y="4540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620173" y="33373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4153911" y="46067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4233485" y="4736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4007327" y="4601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953131" y="4716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327236" y="36652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7905" y="3373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35233" y="4712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492099" y="3265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4625577" y="3559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921931" y="4411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936534" y="3457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433041" y="4441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108542" y="4488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646212" y="33429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4481481" y="4366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6409952" y="34634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253629" y="4750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4345138" y="36652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611874" y="4591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545959" y="3408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475257" y="3439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731811" y="4601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203304" y="4434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828222" y="4738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4455787" y="473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219020" y="341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518695" y="3599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908292" y="4511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5361939" y="45154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6984356" y="33081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209430" y="4637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4063559" y="4533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425948" y="4599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403289" y="4556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503127" y="46430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6639412" y="3597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551574" y="4418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927004" y="45763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866301" y="4542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291375" y="4391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940221" y="3645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234410" y="4355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289246" y="3660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674089" y="4457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834987" y="4437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146889" y="43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490675" y="3565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790275" y="4585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23316" y="3273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571571" y="33708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376143" y="4749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699174" y="4714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69510" y="3526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641732" y="469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660229" y="4432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793899" y="4485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7102726" y="345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646048" y="35149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827663" y="4486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985290" y="4749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5311909" y="4688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997286" y="4432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973980" y="3482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5475422" y="34738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5486754" y="4593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913545" y="3454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356578" y="442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4116132" y="3325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884976" y="470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233432" y="4697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4456933" y="4476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4336916" y="4623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3385059" y="4366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4209161" y="3395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495334" y="4524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4943907" y="4681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4787158" y="33684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928401" y="3287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5557025" y="4526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242293" y="4496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4311676" y="4498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5156905" y="3344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604189" y="33304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4086832" y="3305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86514" y="35863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5730079" y="4429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639929" y="43847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652490" y="4738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4154304" y="3585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4811763" y="4432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4453739" y="3448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921984" y="4636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410053" y="4412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028134" y="34171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477770" y="3289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739535" y="3521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4098022" y="4569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4504770" y="3344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446474" y="46819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134681" y="3629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4345181" y="43808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4570379" y="3335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935068" y="4499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5844258" y="3590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949730" y="4567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3914736" y="3371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681903" y="4675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4403836" y="3282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4173427" y="4440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4465533" y="4745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5202505" y="3670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4980726" y="3459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3545776" y="4459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682712" y="33272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396287" y="4488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4324702" y="3350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4114524" y="4337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3659272" y="4704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4273468" y="4593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5523429" y="4360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5303315" y="4349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5910868" y="33658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870720" y="4746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231762" y="44192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065395" y="4635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6689097" y="3376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3715771" y="46138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719940" y="3427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201080" y="4479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390501" y="47197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5672011" y="4730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984848" y="436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433742" y="47234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5662476" y="35846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5377481" y="4656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526841" y="3483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3545672" y="4420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5238457" y="3647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814583" y="3318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3008074" y="4397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856410" y="338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110547" y="4404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5980036" y="43904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2942263" y="32494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910725" y="4583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673699" y="47138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5675040" y="3327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3213773" y="451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792118" y="449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140522" y="4638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5340950" y="474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751940" y="45246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453103" y="4415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3351387" y="4524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717898" y="3659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6217016" y="45642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791093" y="3267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002747" y="4438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516604" y="3641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957888" y="4526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5156117" y="34362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5431918" y="45901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781114" y="4548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3105201" y="451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3906986" y="4519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6463322" y="3500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687531" y="32777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649562" y="45623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474247" y="33837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5048449" y="434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959872" y="3484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5273605" y="3408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4840065" y="4743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4822776" y="3413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338560" y="455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3870314" y="4488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5498300" y="46208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640463" y="437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521999" y="47307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370221" y="4544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3726299" y="447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3556383" y="44110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418618" y="4564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496699" y="4733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5268992" y="4358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5047079" y="4437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008094" y="455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764419" y="4632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6931939" y="3336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3973066" y="4569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3764436" y="444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335112" y="3508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5635833" y="4541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961393" y="4366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059574" y="3439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508937" y="4653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650875" y="3444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2872308" y="3614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860993" y="33397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264792" y="4467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197518" y="36212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564799" y="4661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3818663" y="4707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3284320" y="46420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584619" y="34513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795345" y="4467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3830130" y="4418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3470545" y="3464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878940" y="33368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575006" y="440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844486" y="443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029853" y="4397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5526135" y="3560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490513" y="4417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5881888" y="46125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172851" y="47422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123536" y="4365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3417507" y="443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3674953" y="4603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3142625" y="4738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5935669" y="3422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538372" y="433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3921403" y="4411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3706715" y="4732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3469714" y="45205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386758" y="46895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6009696" y="3413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5277626" y="4492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3795879" y="4371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719422" y="3324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071315" y="4733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824729" y="455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5561229" y="3417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5261618" y="3259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7102679" y="35343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564352" y="4369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492559" y="3413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244479" y="439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181193" y="435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3663243" y="3290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3362421" y="4433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841286" y="4646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112649" y="33749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502752" y="4414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3844300" y="3491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465782" y="4527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5956416" y="4398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149516" y="457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327209" y="4528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3406934" y="35751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067467" y="33860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227333" y="4461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5910956" y="3299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5470785" y="32911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201890" y="4446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3748920" y="3399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6997550" y="3554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5986313" y="36275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3829611" y="4650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3942194" y="4675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5568768" y="4516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181311" y="4702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5284507" y="4606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665567" y="4466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5134905" y="36664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5072455" y="3543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096180" y="4550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3615931" y="3314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5793084" y="3317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3289541" y="35534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335698" y="34439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454680" y="469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5445030" y="45816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5064069" y="4449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gdLst/>
              <a:ahLst/>
              <a:cxnLst/>
              <a:rect l="0" t="0" r="0" b="0"/>
              <a:pathLst>
                <a:path w="1101643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gdLst/>
              <a:ahLst/>
              <a:cxnLst/>
              <a:rect l="0" t="0" r="0" b="0"/>
              <a:pathLst>
                <a:path w="1677355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sz="2000" dirty="0"/>
              <a:t>Match on the logit of propensity scores</a:t>
            </a:r>
          </a:p>
          <a:p>
            <a:r>
              <a:rPr sz="2000" dirty="0"/>
              <a:t>May try greedy match and optimal match and different caliper</a:t>
            </a:r>
          </a:p>
          <a:p>
            <a:r>
              <a:rPr sz="2000" dirty="0"/>
              <a:t>The goal is to balance confounders across treatment and control groups</a:t>
            </a:r>
            <a:endParaRPr lang="en-US" sz="2000" dirty="0"/>
          </a:p>
          <a:p>
            <a:r>
              <a:rPr lang="en-US" sz="2000" dirty="0"/>
              <a:t>Two sides of arguments about PSM</a:t>
            </a:r>
            <a:endParaRPr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 &lt;- </a:t>
            </a:r>
            <a:r>
              <a:rPr sz="1800" dirty="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{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(p)-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-p)}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replace=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matched&lt;-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i="1" dirty="0" err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index.control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)]), ]</a:t>
            </a:r>
          </a:p>
        </p:txBody>
      </p:sp>
    </p:spTree>
    <p:extLst>
      <p:ext uri="{BB962C8B-B14F-4D97-AF65-F5344CB8AC3E}">
        <p14:creationId xmlns:p14="http://schemas.microsoft.com/office/powerpoint/2010/main" val="25909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3917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05250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2965834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59584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509169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065042" y="3337178"/>
              <a:ext cx="1406416" cy="23453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90412" y="3193853"/>
              <a:ext cx="1406416" cy="248865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83996" y="2737816"/>
              <a:ext cx="1406416" cy="294469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29621" y="455496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346829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55026" y="4595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35091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0.48552, df = 1, p-value = 0.4859
alternative hypothesis: two.sided
95 percent confidence interval:
 -0.09620702  0.04344923
sample estimates:
   prop 1    prop 2 
0.5419664 0.5683453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809102"/>
              <a:ext cx="1403676" cy="287340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584087"/>
              <a:ext cx="1403676" cy="209842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1.4433, df = 1, p-value = 0.2296
alternative hypothesis: two.sided
95 percent confidence interval:
 -0.02567811  0.11200904
sample estimates:
   prop 1    prop 2 
0.6211031 0.5779376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87784"/>
              <a:ext cx="1487444" cy="2994726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786891"/>
              <a:ext cx="1487444" cy="8956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0.56929, df = 1, p-value = 0.4505
alternative hypothesis: two.sided
95 percent confidence interval:
 -0.03445821  0.08241984
sample estimates:
   prop 1    prop 2 
0.7937650 0.7697842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0.96381, df = 1, p-value = 0.1631
alternative hypothesis: greater
95 percent confidence interval:
 -0.01940462  1.00000000
sample estimates:
   prop 1    prop 2 
0.7817746 0.7505995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Types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Evaluating new approaches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lang="en-US" sz="2400" dirty="0"/>
              <a:t>Scoring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42338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real data</a:t>
            </a:r>
          </a:p>
          <a:p>
            <a:r>
              <a:rPr sz="2400" dirty="0"/>
              <a:t>10679 records in total</a:t>
            </a:r>
          </a:p>
          <a:p>
            <a:r>
              <a:rPr sz="2400" dirty="0"/>
              <a:t>Target variable: risk</a:t>
            </a:r>
          </a:p>
          <a:p>
            <a:r>
              <a:rPr sz="2400" dirty="0"/>
              <a:t>26 raw features</a:t>
            </a:r>
          </a:p>
          <a:p>
            <a:r>
              <a:rPr sz="2400" dirty="0"/>
              <a:t>Randomly split into 70% train and 30% test</a:t>
            </a:r>
          </a:p>
        </p:txBody>
      </p:sp>
    </p:spTree>
    <p:extLst>
      <p:ext uri="{BB962C8B-B14F-4D97-AF65-F5344CB8AC3E}">
        <p14:creationId xmlns:p14="http://schemas.microsoft.com/office/powerpoint/2010/main" val="245811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6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01752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Important to get to know the data</a:t>
            </a:r>
          </a:p>
          <a:p>
            <a:endParaRPr sz="2400" dirty="0"/>
          </a:p>
          <a:p>
            <a:r>
              <a:rPr lang="en-US" sz="2400" dirty="0"/>
              <a:t>Investigate potential issues</a:t>
            </a:r>
          </a:p>
          <a:p>
            <a:endParaRPr lang="en-US" sz="2400" dirty="0"/>
          </a:p>
          <a:p>
            <a:r>
              <a:rPr lang="en-US" sz="2400" dirty="0"/>
              <a:t>Perform transformations if needed (log, bin etc.)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0990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517731"/>
            <a:ext cx="5678466" cy="3586260"/>
          </a:xfrm>
        </p:spPr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1640911"/>
            <a:ext cx="8596670" cy="120249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train$bb_gip_etc_ratio_std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378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57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Models built using only one variable</a:t>
            </a:r>
          </a:p>
          <a:p>
            <a:endParaRPr sz="2400" dirty="0"/>
          </a:p>
          <a:p>
            <a:r>
              <a:rPr lang="en-US" sz="2400" dirty="0"/>
              <a:t>Very useful in identifying promising features</a:t>
            </a:r>
            <a:endParaRPr sz="2400" dirty="0"/>
          </a:p>
          <a:p>
            <a:endParaRPr lang="en-US" sz="2400" dirty="0"/>
          </a:p>
          <a:p>
            <a:r>
              <a:rPr lang="en-US" sz="2400" dirty="0"/>
              <a:t>Can be evaluated using common metrics such as sensitivity, specificity, area under the receiver operating characteristic curve (ROC curve), etc.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7142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77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sz="2400" dirty="0"/>
              <a:t>Discuss with business contact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Collect and clean data (SAS, SQL)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Analyze data (R)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If needed, build model(s) (R, Python)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681612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88F21B-58BB-4C56-BF96-19836301D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71887"/>
              </p:ext>
            </p:extLst>
          </p:nvPr>
        </p:nvGraphicFramePr>
        <p:xfrm>
          <a:off x="677334" y="1552796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59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FBB99-A26E-403A-B116-432CCF54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6665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5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4184034" cy="3017520"/>
        </p:xfrm>
        <a:graphic>
          <a:graphicData uri="http://schemas.openxmlformats.org/drawingml/2006/table">
            <a:tbl>
              <a:tblPr/>
              <a:tblGrid>
                <a:gridCol w="139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Fake data</a:t>
            </a:r>
          </a:p>
          <a:p>
            <a:r>
              <a:rPr dirty="0"/>
              <a:t>Treatment: </a:t>
            </a:r>
            <a:r>
              <a:rPr lang="en-US" dirty="0"/>
              <a:t>455 </a:t>
            </a:r>
            <a:r>
              <a:rPr dirty="0"/>
              <a:t>new students in June 2017</a:t>
            </a:r>
            <a:r>
              <a:rPr lang="en-US" dirty="0"/>
              <a:t> </a:t>
            </a:r>
            <a:endParaRPr dirty="0"/>
          </a:p>
          <a:p>
            <a:r>
              <a:rPr dirty="0"/>
              <a:t>Control: </a:t>
            </a:r>
            <a:r>
              <a:rPr lang="en-US" dirty="0"/>
              <a:t>594 </a:t>
            </a:r>
            <a:r>
              <a:rPr dirty="0"/>
              <a:t>new students in June 2016</a:t>
            </a:r>
          </a:p>
          <a:p>
            <a:r>
              <a:rPr dirty="0"/>
              <a:t>Goal: improve second term retention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2865</TotalTime>
  <Words>1473</Words>
  <Application>Microsoft Office PowerPoint</Application>
  <PresentationFormat>Widescreen</PresentationFormat>
  <Paragraphs>685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Applications of Statistics in Education Business</vt:lpstr>
      <vt:lpstr>Background Information</vt:lpstr>
      <vt:lpstr>Two Types of Problems</vt:lpstr>
      <vt:lpstr>Typical Work Flow</vt:lpstr>
      <vt:lpstr>Case Study I</vt:lpstr>
      <vt:lpstr>Data</vt:lpstr>
      <vt:lpstr>Data</vt:lpstr>
      <vt:lpstr>Data</vt:lpstr>
      <vt:lpstr>Data</vt:lpstr>
      <vt:lpstr>Risk</vt:lpstr>
      <vt:lpstr>Check Balance Before Matching</vt:lpstr>
      <vt:lpstr>Check Balance Before Matching</vt:lpstr>
      <vt:lpstr>Check Blance Before Matching</vt:lpstr>
      <vt:lpstr>Check Balance Before Matching</vt:lpstr>
      <vt:lpstr>Check Balance Before Matching</vt:lpstr>
      <vt:lpstr>Check Balance Before Matching</vt:lpstr>
      <vt:lpstr>Standardized Mean Difference</vt:lpstr>
      <vt:lpstr>SMD Before Matching</vt:lpstr>
      <vt:lpstr>Propensity Score</vt:lpstr>
      <vt:lpstr>Common Support</vt:lpstr>
      <vt:lpstr>Propensity Score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SMD After Matching</vt:lpstr>
      <vt:lpstr>Outcome</vt:lpstr>
      <vt:lpstr>Case Study II</vt:lpstr>
      <vt:lpstr>Data</vt:lpstr>
      <vt:lpstr>Data</vt:lpstr>
      <vt:lpstr>Data</vt:lpstr>
      <vt:lpstr>Exploratory Data Analysis</vt:lpstr>
      <vt:lpstr>EDA Example</vt:lpstr>
      <vt:lpstr>EDA (GPA): Double Density Plot</vt:lpstr>
      <vt:lpstr>Single Variable Model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49</cp:revision>
  <dcterms:created xsi:type="dcterms:W3CDTF">2014-09-12T02:18:09Z</dcterms:created>
  <dcterms:modified xsi:type="dcterms:W3CDTF">2018-01-22T20:30:01Z</dcterms:modified>
</cp:coreProperties>
</file>