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417" r:id="rId5"/>
    <p:sldId id="419" r:id="rId6"/>
    <p:sldId id="426" r:id="rId7"/>
    <p:sldId id="427" r:id="rId8"/>
  </p:sldIdLst>
  <p:sldSz cx="9144000" cy="6858000" type="letter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1195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239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358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4783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59791" algn="l" defTabSz="102391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71750" algn="l" defTabSz="102391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83708" algn="l" defTabSz="102391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95666" algn="l" defTabSz="102391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">
          <p15:clr>
            <a:srgbClr val="A4A3A4"/>
          </p15:clr>
        </p15:guide>
        <p15:guide id="2" orient="horz" pos="2866">
          <p15:clr>
            <a:srgbClr val="A4A3A4"/>
          </p15:clr>
        </p15:guide>
        <p15:guide id="3" orient="horz" pos="3410">
          <p15:clr>
            <a:srgbClr val="A4A3A4"/>
          </p15:clr>
        </p15:guide>
        <p15:guide id="4" orient="horz" pos="1263">
          <p15:clr>
            <a:srgbClr val="A4A3A4"/>
          </p15:clr>
        </p15:guide>
        <p15:guide id="5" pos="5231">
          <p15:clr>
            <a:srgbClr val="A4A3A4"/>
          </p15:clr>
        </p15:guide>
        <p15:guide id="6" pos="174">
          <p15:clr>
            <a:srgbClr val="A4A3A4"/>
          </p15:clr>
        </p15:guide>
        <p15:guide id="7" pos="2211">
          <p15:clr>
            <a:srgbClr val="A4A3A4"/>
          </p15:clr>
        </p15:guide>
        <p15:guide id="8" pos="3013">
          <p15:clr>
            <a:srgbClr val="A4A3A4"/>
          </p15:clr>
        </p15:guide>
        <p15:guide id="9" pos="3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66"/>
    <a:srgbClr val="FFC000"/>
    <a:srgbClr val="000000"/>
    <a:srgbClr val="EBF1DE"/>
    <a:srgbClr val="808080"/>
    <a:srgbClr val="0C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4" autoAdjust="0"/>
    <p:restoredTop sz="97714" autoAdjust="0"/>
  </p:normalViewPr>
  <p:slideViewPr>
    <p:cSldViewPr snapToGrid="0">
      <p:cViewPr varScale="1">
        <p:scale>
          <a:sx n="77" d="100"/>
          <a:sy n="77" d="100"/>
        </p:scale>
        <p:origin x="1326" y="90"/>
      </p:cViewPr>
      <p:guideLst>
        <p:guide orient="horz" pos="217"/>
        <p:guide orient="horz" pos="2866"/>
        <p:guide orient="horz" pos="3410"/>
        <p:guide orient="horz" pos="1263"/>
        <p:guide pos="5231"/>
        <p:guide pos="174"/>
        <p:guide pos="2211"/>
        <p:guide pos="3013"/>
        <p:guide pos="3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% of no payment by decile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result11_all!$B$13</c:f>
              <c:strCache>
                <c:ptCount val="1"/>
                <c:pt idx="0">
                  <c:v>% of no payment</c:v>
                </c:pt>
              </c:strCache>
            </c:strRef>
          </c:tx>
          <c:invertIfNegative val="0"/>
          <c:val>
            <c:numRef>
              <c:f>result11_all!$B$14:$B$23</c:f>
              <c:numCache>
                <c:formatCode>0.00%</c:formatCode>
                <c:ptCount val="10"/>
                <c:pt idx="0">
                  <c:v>0.99534883720930201</c:v>
                </c:pt>
                <c:pt idx="1">
                  <c:v>0.98148148148148195</c:v>
                </c:pt>
                <c:pt idx="2">
                  <c:v>0.93953488372092997</c:v>
                </c:pt>
                <c:pt idx="3">
                  <c:v>0.86574074074074103</c:v>
                </c:pt>
                <c:pt idx="4">
                  <c:v>0.782407407407407</c:v>
                </c:pt>
                <c:pt idx="5">
                  <c:v>0.52093023255813997</c:v>
                </c:pt>
                <c:pt idx="6">
                  <c:v>0.421296296296296</c:v>
                </c:pt>
                <c:pt idx="7">
                  <c:v>0.204651162790698</c:v>
                </c:pt>
                <c:pt idx="8">
                  <c:v>0.115740740740741</c:v>
                </c:pt>
                <c:pt idx="9">
                  <c:v>6.4814814814814797E-2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91-4363-9488-4089C6A15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67776"/>
        <c:axId val="5874048"/>
      </c:barChart>
      <c:catAx>
        <c:axId val="5867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Decile</a:t>
                </a:r>
              </a:p>
            </c:rich>
          </c:tx>
          <c:overlay val="0"/>
        </c:title>
        <c:majorTickMark val="out"/>
        <c:minorTickMark val="none"/>
        <c:tickLblPos val="nextTo"/>
        <c:crossAx val="5874048"/>
        <c:crosses val="autoZero"/>
        <c:auto val="1"/>
        <c:lblAlgn val="ctr"/>
        <c:lblOffset val="100"/>
        <c:noMultiLvlLbl val="0"/>
      </c:catAx>
      <c:valAx>
        <c:axId val="5874048"/>
        <c:scaling>
          <c:orientation val="minMax"/>
          <c:max val="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no payment</a:t>
                </a:r>
              </a:p>
            </c:rich>
          </c:tx>
          <c:overlay val="0"/>
        </c:title>
        <c:numFmt formatCode="0.00%" sourceLinked="1"/>
        <c:majorTickMark val="out"/>
        <c:minorTickMark val="none"/>
        <c:tickLblPos val="nextTo"/>
        <c:crossAx val="5867776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 of Students by Risk Decile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risk_result_11_15!$B$27</c:f>
              <c:strCache>
                <c:ptCount val="1"/>
                <c:pt idx="0">
                  <c:v># of students</c:v>
                </c:pt>
              </c:strCache>
            </c:strRef>
          </c:tx>
          <c:invertIfNegative val="0"/>
          <c:cat>
            <c:strRef>
              <c:f>risk_result_11_15!$A$28:$A$37</c:f>
              <c:strCache>
                <c:ptCount val="10"/>
                <c:pt idx="0">
                  <c:v>[0, 0.1)</c:v>
                </c:pt>
                <c:pt idx="1">
                  <c:v>[0.1, 0.2)</c:v>
                </c:pt>
                <c:pt idx="2">
                  <c:v>[0.2, 0.3)</c:v>
                </c:pt>
                <c:pt idx="3">
                  <c:v>[0.3, 0.4)</c:v>
                </c:pt>
                <c:pt idx="4">
                  <c:v>[0.4, 0.5)</c:v>
                </c:pt>
                <c:pt idx="5">
                  <c:v>[0.5, 0.6)</c:v>
                </c:pt>
                <c:pt idx="6">
                  <c:v>[0.6, 0.7)</c:v>
                </c:pt>
                <c:pt idx="7">
                  <c:v>[0.7, 0.8)</c:v>
                </c:pt>
                <c:pt idx="8">
                  <c:v>[0.8, 0.9)</c:v>
                </c:pt>
                <c:pt idx="9">
                  <c:v>[0.9, 1]</c:v>
                </c:pt>
              </c:strCache>
            </c:strRef>
          </c:cat>
          <c:val>
            <c:numRef>
              <c:f>risk_result_11_15!$B$28:$B$37</c:f>
              <c:numCache>
                <c:formatCode>General</c:formatCode>
                <c:ptCount val="10"/>
                <c:pt idx="0">
                  <c:v>115</c:v>
                </c:pt>
                <c:pt idx="1">
                  <c:v>222</c:v>
                </c:pt>
                <c:pt idx="2">
                  <c:v>167</c:v>
                </c:pt>
                <c:pt idx="3">
                  <c:v>139</c:v>
                </c:pt>
                <c:pt idx="4">
                  <c:v>147</c:v>
                </c:pt>
                <c:pt idx="5">
                  <c:v>119</c:v>
                </c:pt>
                <c:pt idx="6">
                  <c:v>135</c:v>
                </c:pt>
                <c:pt idx="7">
                  <c:v>152</c:v>
                </c:pt>
                <c:pt idx="8">
                  <c:v>160</c:v>
                </c:pt>
                <c:pt idx="9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8B-4A75-B37B-6B3AE73123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76160"/>
        <c:axId val="6478080"/>
      </c:barChart>
      <c:lineChart>
        <c:grouping val="stacked"/>
        <c:varyColors val="0"/>
        <c:ser>
          <c:idx val="1"/>
          <c:order val="1"/>
          <c:tx>
            <c:strRef>
              <c:f>risk_result_11_15!$C$27</c:f>
              <c:strCache>
                <c:ptCount val="1"/>
                <c:pt idx="0">
                  <c:v>% no pay</c:v>
                </c:pt>
              </c:strCache>
            </c:strRef>
          </c:tx>
          <c:cat>
            <c:strRef>
              <c:f>risk_result_11_15!$A$28:$A$37</c:f>
              <c:strCache>
                <c:ptCount val="10"/>
                <c:pt idx="0">
                  <c:v>[0, 0.1)</c:v>
                </c:pt>
                <c:pt idx="1">
                  <c:v>[0.1, 0.2)</c:v>
                </c:pt>
                <c:pt idx="2">
                  <c:v>[0.2, 0.3)</c:v>
                </c:pt>
                <c:pt idx="3">
                  <c:v>[0.3, 0.4)</c:v>
                </c:pt>
                <c:pt idx="4">
                  <c:v>[0.4, 0.5)</c:v>
                </c:pt>
                <c:pt idx="5">
                  <c:v>[0.5, 0.6)</c:v>
                </c:pt>
                <c:pt idx="6">
                  <c:v>[0.6, 0.7)</c:v>
                </c:pt>
                <c:pt idx="7">
                  <c:v>[0.7, 0.8)</c:v>
                </c:pt>
                <c:pt idx="8">
                  <c:v>[0.8, 0.9)</c:v>
                </c:pt>
                <c:pt idx="9">
                  <c:v>[0.9, 1]</c:v>
                </c:pt>
              </c:strCache>
            </c:strRef>
          </c:cat>
          <c:val>
            <c:numRef>
              <c:f>risk_result_11_15!$C$28:$C$37</c:f>
              <c:numCache>
                <c:formatCode>0%</c:formatCode>
                <c:ptCount val="10"/>
                <c:pt idx="0">
                  <c:v>7.0000000000000007E-2</c:v>
                </c:pt>
                <c:pt idx="1">
                  <c:v>0.09</c:v>
                </c:pt>
                <c:pt idx="2">
                  <c:v>0.13</c:v>
                </c:pt>
                <c:pt idx="3">
                  <c:v>0.28999999999999998</c:v>
                </c:pt>
                <c:pt idx="4">
                  <c:v>0.33</c:v>
                </c:pt>
                <c:pt idx="5">
                  <c:v>0.48</c:v>
                </c:pt>
                <c:pt idx="6">
                  <c:v>0.5</c:v>
                </c:pt>
                <c:pt idx="7">
                  <c:v>0.72</c:v>
                </c:pt>
                <c:pt idx="8">
                  <c:v>0.86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8B-4A75-B37B-6B3AE73123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03936"/>
        <c:axId val="5702016"/>
      </c:lineChart>
      <c:catAx>
        <c:axId val="64761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risk decile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6478080"/>
        <c:crosses val="autoZero"/>
        <c:auto val="1"/>
        <c:lblAlgn val="ctr"/>
        <c:lblOffset val="100"/>
        <c:noMultiLvlLbl val="0"/>
      </c:catAx>
      <c:valAx>
        <c:axId val="6478080"/>
        <c:scaling>
          <c:orientation val="minMax"/>
          <c:max val="8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# of students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6476160"/>
        <c:crosses val="autoZero"/>
        <c:crossBetween val="between"/>
        <c:majorUnit val="100"/>
      </c:valAx>
      <c:valAx>
        <c:axId val="5702016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no pay students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5703936"/>
        <c:crosses val="max"/>
        <c:crossBetween val="between"/>
        <c:majorUnit val="0.1"/>
      </c:valAx>
      <c:catAx>
        <c:axId val="57039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02016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E2EF5B-E71E-174E-BB9C-E0D2B210EBE1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78810FE-CE99-404E-B0C1-6C3227CF31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54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3D25D09-8835-1842-B648-168BAC003A5C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1D613F9-8C54-EE44-BFBB-74D0160C95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801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11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1959" algn="l" defTabSz="511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3916" algn="l" defTabSz="511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35876" algn="l" defTabSz="511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47834" algn="l" defTabSz="511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59791" algn="l" defTabSz="511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71750" algn="l" defTabSz="511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583708" algn="l" defTabSz="511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095666" algn="l" defTabSz="511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1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3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7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59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3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5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81800" y="6416677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3E42D-F9C2-E94A-9B02-C660EA478C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705970" y="6400800"/>
            <a:ext cx="5152030" cy="411181"/>
          </a:xfrm>
          <a:prstGeom prst="rect">
            <a:avLst/>
          </a:prstGeom>
          <a:noFill/>
        </p:spPr>
        <p:txBody>
          <a:bodyPr wrap="square" lIns="102391" tIns="51196" rIns="102391" bIns="51196" rtlCol="0">
            <a:spAutoFit/>
          </a:bodyPr>
          <a:lstStyle/>
          <a:p>
            <a:pPr algn="ctr"/>
            <a:r>
              <a:rPr lang="en-US" sz="1000" dirty="0">
                <a:solidFill>
                  <a:srgbClr val="404040"/>
                </a:solidFill>
                <a:latin typeface="Arial" charset="0"/>
              </a:rPr>
              <a:t>© 2015 Laureate International Universities®  |  Confidential &amp; Proprietary </a:t>
            </a:r>
          </a:p>
          <a:p>
            <a:pPr algn="ctr"/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Arial" pitchFamily="25" charset="0"/>
                <a:cs typeface="Arial" pitchFamily="25" charset="0"/>
              </a:rPr>
              <a:t>Laureate International Universities is a registered trademark of Laureate Education, Inc.</a:t>
            </a:r>
            <a:endParaRPr lang="en-US" sz="1000" dirty="0">
              <a:solidFill>
                <a:prstClr val="black">
                  <a:lumMod val="75000"/>
                  <a:lumOff val="25000"/>
                </a:prstClr>
              </a:solidFill>
              <a:latin typeface="Arial Italic" pitchFamily="25" charset="0"/>
              <a:ea typeface="Arial Italic" pitchFamily="25" charset="0"/>
              <a:cs typeface="Arial Italic" pitchFamily="25" charset="0"/>
            </a:endParaRPr>
          </a:p>
        </p:txBody>
      </p:sp>
      <p:pic>
        <p:nvPicPr>
          <p:cNvPr id="7" name="Picture 6" descr="LEI V leaf logo -« RGB leaf black type 150 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7079" y="438398"/>
            <a:ext cx="2796143" cy="236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72483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537A5-C83C-364A-AA61-8C0AE99FE9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551E4-63B5-41BA-AFBB-D1A633AFEC7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18"/>
          <p:cNvSpPr>
            <a:spLocks noGrp="1"/>
          </p:cNvSpPr>
          <p:nvPr userDrawn="1">
            <p:ph type="ftr" sz="quarter" idx="3"/>
          </p:nvPr>
        </p:nvSpPr>
        <p:spPr>
          <a:xfrm>
            <a:off x="1946278" y="6416677"/>
            <a:ext cx="4835525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>
                <a:solidFill>
                  <a:srgbClr val="404040"/>
                </a:solidFill>
              </a:rPr>
              <a:t>Confidential &amp; Proprietary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21533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1"/>
            <a:ext cx="2057400" cy="5059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1"/>
            <a:ext cx="6019800" cy="5059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A68D1-A9C9-4F42-B84B-95F6B2769EF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C8268-38A0-4CDA-A1EF-50141075B3B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3048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391" tIns="51196" rIns="102391" bIns="51196" numCol="1" anchor="ctr" anchorCtr="0" compatLnSpc="1">
            <a:prstTxWarp prst="textNoShape">
              <a:avLst/>
            </a:prstTxWarp>
          </a:bodyPr>
          <a:lstStyle/>
          <a:p>
            <a:pPr defTabSz="511959" eaLnBrk="0" hangingPunct="0">
              <a:defRPr/>
            </a:pPr>
            <a:r>
              <a:rPr lang="en-US" sz="2700" dirty="0">
                <a:solidFill>
                  <a:srgbClr val="FFFFFF"/>
                </a:solidFill>
                <a:latin typeface="Arial"/>
                <a:cs typeface="Arial"/>
              </a:rPr>
              <a:t>Click to edit Master title style</a:t>
            </a:r>
          </a:p>
        </p:txBody>
      </p:sp>
      <p:sp>
        <p:nvSpPr>
          <p:cNvPr id="8" name="Footer Placeholder 18"/>
          <p:cNvSpPr>
            <a:spLocks noGrp="1"/>
          </p:cNvSpPr>
          <p:nvPr userDrawn="1">
            <p:ph type="ftr" sz="quarter" idx="3"/>
          </p:nvPr>
        </p:nvSpPr>
        <p:spPr>
          <a:xfrm>
            <a:off x="1946278" y="6416677"/>
            <a:ext cx="4835525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>
                <a:solidFill>
                  <a:srgbClr val="404040"/>
                </a:solidFill>
              </a:rPr>
              <a:t>Confidential &amp; Proprietary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9074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06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4A9CB-486E-F148-9BBB-D38A228AF7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E181A-A99A-4FA2-ACBB-00C730D79A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6164"/>
            <a:ext cx="82296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18"/>
          <p:cNvSpPr>
            <a:spLocks noGrp="1"/>
          </p:cNvSpPr>
          <p:nvPr userDrawn="1">
            <p:ph type="ftr" sz="quarter" idx="3"/>
          </p:nvPr>
        </p:nvSpPr>
        <p:spPr>
          <a:xfrm>
            <a:off x="1946278" y="6416677"/>
            <a:ext cx="4835525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>
                <a:solidFill>
                  <a:srgbClr val="404040"/>
                </a:solidFill>
              </a:rPr>
              <a:t>Confidential &amp; Proprietary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172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195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39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58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478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597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837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956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32FAA-559B-2C48-AB50-A3F28BE873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96106-F4F7-42B9-98CF-03302FB99E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3048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391" tIns="51196" rIns="102391" bIns="51196" numCol="1" anchor="ctr" anchorCtr="0" compatLnSpc="1">
            <a:prstTxWarp prst="textNoShape">
              <a:avLst/>
            </a:prstTxWarp>
          </a:bodyPr>
          <a:lstStyle/>
          <a:p>
            <a:pPr defTabSz="511959" eaLnBrk="0" hangingPunct="0">
              <a:defRPr/>
            </a:pPr>
            <a:r>
              <a:rPr lang="en-US" sz="2700" dirty="0">
                <a:solidFill>
                  <a:srgbClr val="FFFFFF"/>
                </a:solidFill>
                <a:latin typeface="Arial"/>
                <a:cs typeface="Arial"/>
              </a:rPr>
              <a:t>Click to edit Master title style</a:t>
            </a:r>
          </a:p>
        </p:txBody>
      </p:sp>
      <p:sp>
        <p:nvSpPr>
          <p:cNvPr id="8" name="Footer Placeholder 18"/>
          <p:cNvSpPr>
            <a:spLocks noGrp="1"/>
          </p:cNvSpPr>
          <p:nvPr userDrawn="1">
            <p:ph type="ftr" sz="quarter" idx="3"/>
          </p:nvPr>
        </p:nvSpPr>
        <p:spPr>
          <a:xfrm>
            <a:off x="1946278" y="6416677"/>
            <a:ext cx="4835525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>
                <a:solidFill>
                  <a:srgbClr val="404040"/>
                </a:solidFill>
              </a:rPr>
              <a:t>Confidential &amp; Proprietary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7632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7E719-A64C-AB47-AC13-402EDFD18C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52E1A-58D4-41AC-B75E-987F9597FFC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8"/>
          <p:cNvSpPr>
            <a:spLocks noGrp="1"/>
          </p:cNvSpPr>
          <p:nvPr userDrawn="1">
            <p:ph type="ftr" sz="quarter" idx="3"/>
          </p:nvPr>
        </p:nvSpPr>
        <p:spPr>
          <a:xfrm>
            <a:off x="1946278" y="6416677"/>
            <a:ext cx="4835525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>
                <a:solidFill>
                  <a:srgbClr val="404040"/>
                </a:solidFill>
              </a:rPr>
              <a:t>Confidential &amp; Proprietary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4233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1959" indent="0">
              <a:buNone/>
              <a:defRPr sz="2200" b="1"/>
            </a:lvl2pPr>
            <a:lvl3pPr marL="1023916" indent="0">
              <a:buNone/>
              <a:defRPr sz="2000" b="1"/>
            </a:lvl3pPr>
            <a:lvl4pPr marL="1535876" indent="0">
              <a:buNone/>
              <a:defRPr sz="1800" b="1"/>
            </a:lvl4pPr>
            <a:lvl5pPr marL="2047834" indent="0">
              <a:buNone/>
              <a:defRPr sz="1800" b="1"/>
            </a:lvl5pPr>
            <a:lvl6pPr marL="2559791" indent="0">
              <a:buNone/>
              <a:defRPr sz="1800" b="1"/>
            </a:lvl6pPr>
            <a:lvl7pPr marL="3071750" indent="0">
              <a:buNone/>
              <a:defRPr sz="1800" b="1"/>
            </a:lvl7pPr>
            <a:lvl8pPr marL="3583708" indent="0">
              <a:buNone/>
              <a:defRPr sz="1800" b="1"/>
            </a:lvl8pPr>
            <a:lvl9pPr marL="409566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1959" indent="0">
              <a:buNone/>
              <a:defRPr sz="2200" b="1"/>
            </a:lvl2pPr>
            <a:lvl3pPr marL="1023916" indent="0">
              <a:buNone/>
              <a:defRPr sz="2000" b="1"/>
            </a:lvl3pPr>
            <a:lvl4pPr marL="1535876" indent="0">
              <a:buNone/>
              <a:defRPr sz="1800" b="1"/>
            </a:lvl4pPr>
            <a:lvl5pPr marL="2047834" indent="0">
              <a:buNone/>
              <a:defRPr sz="1800" b="1"/>
            </a:lvl5pPr>
            <a:lvl6pPr marL="2559791" indent="0">
              <a:buNone/>
              <a:defRPr sz="1800" b="1"/>
            </a:lvl6pPr>
            <a:lvl7pPr marL="3071750" indent="0">
              <a:buNone/>
              <a:defRPr sz="1800" b="1"/>
            </a:lvl7pPr>
            <a:lvl8pPr marL="3583708" indent="0">
              <a:buNone/>
              <a:defRPr sz="1800" b="1"/>
            </a:lvl8pPr>
            <a:lvl9pPr marL="409566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38AF29-E0F9-C646-91FC-63CC29BEF1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040"/>
                </a:solidFill>
                <a:latin typeface="Arial" charset="0"/>
              </a:rPr>
              <a:t>Confidential &amp; Proprietary</a:t>
            </a:r>
            <a:endParaRPr lang="en-US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F6771-85B2-4B44-971D-E1CCBCA3E3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72898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C795F-18EC-2B4A-9957-22B1619981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CAE6D-B680-44EC-A056-029359697C5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18"/>
          <p:cNvSpPr>
            <a:spLocks noGrp="1"/>
          </p:cNvSpPr>
          <p:nvPr userDrawn="1">
            <p:ph type="ftr" sz="quarter" idx="3"/>
          </p:nvPr>
        </p:nvSpPr>
        <p:spPr>
          <a:xfrm>
            <a:off x="1946278" y="6416677"/>
            <a:ext cx="4835525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>
                <a:solidFill>
                  <a:srgbClr val="404040"/>
                </a:solidFill>
              </a:rPr>
              <a:t>Confidential &amp; Proprietary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3947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82BE1-2877-F94E-A6E0-96CD0733A8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F69B8-70F1-4E94-AA02-4F10806CAC7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18"/>
          <p:cNvSpPr>
            <a:spLocks noGrp="1"/>
          </p:cNvSpPr>
          <p:nvPr userDrawn="1">
            <p:ph type="ftr" sz="quarter" idx="3"/>
          </p:nvPr>
        </p:nvSpPr>
        <p:spPr>
          <a:xfrm>
            <a:off x="1946278" y="6416677"/>
            <a:ext cx="4835525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>
                <a:solidFill>
                  <a:srgbClr val="404040"/>
                </a:solidFill>
              </a:rPr>
              <a:t>Confidential &amp; Proprietary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0037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1"/>
            <a:ext cx="5111750" cy="505936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66801"/>
            <a:ext cx="3008313" cy="5059363"/>
          </a:xfrm>
        </p:spPr>
        <p:txBody>
          <a:bodyPr/>
          <a:lstStyle>
            <a:lvl1pPr marL="0" indent="0">
              <a:buNone/>
              <a:defRPr sz="1600"/>
            </a:lvl1pPr>
            <a:lvl2pPr marL="511959" indent="0">
              <a:buNone/>
              <a:defRPr sz="1400"/>
            </a:lvl2pPr>
            <a:lvl3pPr marL="1023916" indent="0">
              <a:buNone/>
              <a:defRPr sz="1100"/>
            </a:lvl3pPr>
            <a:lvl4pPr marL="1535876" indent="0">
              <a:buNone/>
              <a:defRPr sz="1000"/>
            </a:lvl4pPr>
            <a:lvl5pPr marL="2047834" indent="0">
              <a:buNone/>
              <a:defRPr sz="1000"/>
            </a:lvl5pPr>
            <a:lvl6pPr marL="2559791" indent="0">
              <a:buNone/>
              <a:defRPr sz="1000"/>
            </a:lvl6pPr>
            <a:lvl7pPr marL="3071750" indent="0">
              <a:buNone/>
              <a:defRPr sz="1000"/>
            </a:lvl7pPr>
            <a:lvl8pPr marL="3583708" indent="0">
              <a:buNone/>
              <a:defRPr sz="1000"/>
            </a:lvl8pPr>
            <a:lvl9pPr marL="4095666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D127E-BC29-A340-B564-73234596D43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B2616-67DB-459A-A6B3-01BCC9A758A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18"/>
          <p:cNvSpPr>
            <a:spLocks noGrp="1"/>
          </p:cNvSpPr>
          <p:nvPr userDrawn="1">
            <p:ph type="ftr" sz="quarter" idx="3"/>
          </p:nvPr>
        </p:nvSpPr>
        <p:spPr>
          <a:xfrm>
            <a:off x="1946278" y="6416677"/>
            <a:ext cx="4835525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>
                <a:solidFill>
                  <a:srgbClr val="404040"/>
                </a:solidFill>
              </a:rPr>
              <a:t>Confidential &amp; Proprietary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7222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803"/>
            <a:ext cx="5486400" cy="3660775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11959" indent="0">
              <a:buNone/>
              <a:defRPr sz="3100"/>
            </a:lvl2pPr>
            <a:lvl3pPr marL="1023916" indent="0">
              <a:buNone/>
              <a:defRPr sz="2700"/>
            </a:lvl3pPr>
            <a:lvl4pPr marL="1535876" indent="0">
              <a:buNone/>
              <a:defRPr sz="2200"/>
            </a:lvl4pPr>
            <a:lvl5pPr marL="2047834" indent="0">
              <a:buNone/>
              <a:defRPr sz="2200"/>
            </a:lvl5pPr>
            <a:lvl6pPr marL="2559791" indent="0">
              <a:buNone/>
              <a:defRPr sz="2200"/>
            </a:lvl6pPr>
            <a:lvl7pPr marL="3071750" indent="0">
              <a:buNone/>
              <a:defRPr sz="2200"/>
            </a:lvl7pPr>
            <a:lvl8pPr marL="3583708" indent="0">
              <a:buNone/>
              <a:defRPr sz="2200"/>
            </a:lvl8pPr>
            <a:lvl9pPr marL="4095666" indent="0">
              <a:buNone/>
              <a:defRPr sz="22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1959" indent="0">
              <a:buNone/>
              <a:defRPr sz="1400"/>
            </a:lvl2pPr>
            <a:lvl3pPr marL="1023916" indent="0">
              <a:buNone/>
              <a:defRPr sz="1100"/>
            </a:lvl3pPr>
            <a:lvl4pPr marL="1535876" indent="0">
              <a:buNone/>
              <a:defRPr sz="1000"/>
            </a:lvl4pPr>
            <a:lvl5pPr marL="2047834" indent="0">
              <a:buNone/>
              <a:defRPr sz="1000"/>
            </a:lvl5pPr>
            <a:lvl6pPr marL="2559791" indent="0">
              <a:buNone/>
              <a:defRPr sz="1000"/>
            </a:lvl6pPr>
            <a:lvl7pPr marL="3071750" indent="0">
              <a:buNone/>
              <a:defRPr sz="1000"/>
            </a:lvl7pPr>
            <a:lvl8pPr marL="3583708" indent="0">
              <a:buNone/>
              <a:defRPr sz="1000"/>
            </a:lvl8pPr>
            <a:lvl9pPr marL="40956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BA4B4-6F27-E34B-9BD9-7B43AF61718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C977-F6E4-498C-89C5-7ABAE63879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3048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391" tIns="51196" rIns="102391" bIns="51196" numCol="1" anchor="ctr" anchorCtr="0" compatLnSpc="1">
            <a:prstTxWarp prst="textNoShape">
              <a:avLst/>
            </a:prstTxWarp>
          </a:bodyPr>
          <a:lstStyle/>
          <a:p>
            <a:pPr defTabSz="511959" eaLnBrk="0" hangingPunct="0">
              <a:defRPr/>
            </a:pPr>
            <a:r>
              <a:rPr lang="en-US" sz="2700" dirty="0">
                <a:solidFill>
                  <a:srgbClr val="FFFFFF"/>
                </a:solidFill>
                <a:latin typeface="Arial"/>
                <a:cs typeface="Arial"/>
              </a:rPr>
              <a:t>Click to edit Master title style</a:t>
            </a:r>
          </a:p>
        </p:txBody>
      </p:sp>
      <p:sp>
        <p:nvSpPr>
          <p:cNvPr id="9" name="Footer Placeholder 18"/>
          <p:cNvSpPr>
            <a:spLocks noGrp="1"/>
          </p:cNvSpPr>
          <p:nvPr userDrawn="1">
            <p:ph type="ftr" sz="quarter" idx="3"/>
          </p:nvPr>
        </p:nvSpPr>
        <p:spPr>
          <a:xfrm>
            <a:off x="1946278" y="6416677"/>
            <a:ext cx="4835525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>
                <a:solidFill>
                  <a:srgbClr val="404040"/>
                </a:solidFill>
              </a:rPr>
              <a:t>Confidential &amp; Proprietary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4885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"/>
            <a:ext cx="9144000" cy="8921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91" tIns="51196" rIns="102391" bIns="51196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" name="Picture 9" descr="LIU H leaf logo ® RGB Leaf white type 150 dpi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91400" y="228601"/>
            <a:ext cx="1524000" cy="381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391" tIns="51196" rIns="102391" bIns="511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1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391" tIns="51196" rIns="102391" bIns="5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102391" tIns="51196" rIns="102391" bIns="51196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EB036D09-D801-084F-B9FC-2CE85F63A1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488" y="6356351"/>
            <a:ext cx="666750" cy="365125"/>
          </a:xfrm>
          <a:prstGeom prst="rect">
            <a:avLst/>
          </a:prstGeom>
        </p:spPr>
        <p:txBody>
          <a:bodyPr vert="horz" lIns="102391" tIns="51196" rIns="102391" bIns="51196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D2AF6771-85B2-4B44-971D-E1CCBCA3E3E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356353"/>
            <a:ext cx="9144000" cy="1588"/>
          </a:xfrm>
          <a:prstGeom prst="line">
            <a:avLst/>
          </a:prstGeom>
          <a:ln>
            <a:solidFill>
              <a:srgbClr val="DE373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Footer Placeholder 18"/>
          <p:cNvSpPr>
            <a:spLocks noGrp="1"/>
          </p:cNvSpPr>
          <p:nvPr userDrawn="1">
            <p:ph type="ftr" sz="quarter" idx="3"/>
          </p:nvPr>
        </p:nvSpPr>
        <p:spPr>
          <a:xfrm>
            <a:off x="1946278" y="6416677"/>
            <a:ext cx="4835525" cy="365125"/>
          </a:xfrm>
          <a:prstGeom prst="rect">
            <a:avLst/>
          </a:prstGeom>
        </p:spPr>
        <p:txBody>
          <a:bodyPr lIns="102391" tIns="51196" rIns="102391" bIns="51196"/>
          <a:lstStyle>
            <a:lvl1pPr>
              <a:defRPr sz="1000"/>
            </a:lvl1pPr>
          </a:lstStyle>
          <a:p>
            <a:r>
              <a:rPr lang="en-US">
                <a:solidFill>
                  <a:srgbClr val="404040"/>
                </a:solidFill>
                <a:latin typeface="Arial" charset="0"/>
              </a:rPr>
              <a:t>Confidential &amp; Proprietary</a:t>
            </a:r>
            <a:endParaRPr lang="en-US" dirty="0">
              <a:solidFill>
                <a:srgbClr val="40404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0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hf hdr="0"/>
  <p:txStyles>
    <p:titleStyle>
      <a:lvl1pPr algn="l" defTabSz="511959" rtl="0" eaLnBrk="0" fontAlgn="base" hangingPunct="0">
        <a:spcBef>
          <a:spcPct val="0"/>
        </a:spcBef>
        <a:spcAft>
          <a:spcPct val="0"/>
        </a:spcAft>
        <a:defRPr sz="2700" kern="1200">
          <a:solidFill>
            <a:srgbClr val="FFFFFF"/>
          </a:solidFill>
          <a:latin typeface="Arial"/>
          <a:ea typeface="+mj-ea"/>
          <a:cs typeface="Arial"/>
        </a:defRPr>
      </a:lvl1pPr>
      <a:lvl2pPr algn="l" defTabSz="511959" rtl="0" eaLnBrk="0" fontAlgn="base" hangingPunct="0">
        <a:spcBef>
          <a:spcPct val="0"/>
        </a:spcBef>
        <a:spcAft>
          <a:spcPct val="0"/>
        </a:spcAft>
        <a:defRPr sz="3100">
          <a:solidFill>
            <a:srgbClr val="7F7F7F"/>
          </a:solidFill>
          <a:latin typeface="Arial" pitchFamily="34" charset="0"/>
          <a:cs typeface="Arial" pitchFamily="34" charset="0"/>
        </a:defRPr>
      </a:lvl2pPr>
      <a:lvl3pPr algn="l" defTabSz="511959" rtl="0" eaLnBrk="0" fontAlgn="base" hangingPunct="0">
        <a:spcBef>
          <a:spcPct val="0"/>
        </a:spcBef>
        <a:spcAft>
          <a:spcPct val="0"/>
        </a:spcAft>
        <a:defRPr sz="3100">
          <a:solidFill>
            <a:srgbClr val="7F7F7F"/>
          </a:solidFill>
          <a:latin typeface="Arial" pitchFamily="34" charset="0"/>
          <a:cs typeface="Arial" pitchFamily="34" charset="0"/>
        </a:defRPr>
      </a:lvl3pPr>
      <a:lvl4pPr algn="l" defTabSz="511959" rtl="0" eaLnBrk="0" fontAlgn="base" hangingPunct="0">
        <a:spcBef>
          <a:spcPct val="0"/>
        </a:spcBef>
        <a:spcAft>
          <a:spcPct val="0"/>
        </a:spcAft>
        <a:defRPr sz="3100">
          <a:solidFill>
            <a:srgbClr val="7F7F7F"/>
          </a:solidFill>
          <a:latin typeface="Arial" pitchFamily="34" charset="0"/>
          <a:cs typeface="Arial" pitchFamily="34" charset="0"/>
        </a:defRPr>
      </a:lvl4pPr>
      <a:lvl5pPr algn="l" defTabSz="511959" rtl="0" eaLnBrk="0" fontAlgn="base" hangingPunct="0">
        <a:spcBef>
          <a:spcPct val="0"/>
        </a:spcBef>
        <a:spcAft>
          <a:spcPct val="0"/>
        </a:spcAft>
        <a:defRPr sz="3100">
          <a:solidFill>
            <a:srgbClr val="7F7F7F"/>
          </a:solidFill>
          <a:latin typeface="Arial" pitchFamily="34" charset="0"/>
          <a:cs typeface="Arial" pitchFamily="34" charset="0"/>
        </a:defRPr>
      </a:lvl5pPr>
      <a:lvl6pPr marL="511959" algn="l" defTabSz="511959" rtl="0" eaLnBrk="1" fontAlgn="base" hangingPunct="1">
        <a:spcBef>
          <a:spcPct val="0"/>
        </a:spcBef>
        <a:spcAft>
          <a:spcPct val="0"/>
        </a:spcAft>
        <a:defRPr sz="3100">
          <a:solidFill>
            <a:srgbClr val="7F7F7F"/>
          </a:solidFill>
          <a:latin typeface="Arial" pitchFamily="34" charset="0"/>
          <a:cs typeface="Arial" pitchFamily="34" charset="0"/>
        </a:defRPr>
      </a:lvl6pPr>
      <a:lvl7pPr marL="1023916" algn="l" defTabSz="511959" rtl="0" eaLnBrk="1" fontAlgn="base" hangingPunct="1">
        <a:spcBef>
          <a:spcPct val="0"/>
        </a:spcBef>
        <a:spcAft>
          <a:spcPct val="0"/>
        </a:spcAft>
        <a:defRPr sz="3100">
          <a:solidFill>
            <a:srgbClr val="7F7F7F"/>
          </a:solidFill>
          <a:latin typeface="Arial" pitchFamily="34" charset="0"/>
          <a:cs typeface="Arial" pitchFamily="34" charset="0"/>
        </a:defRPr>
      </a:lvl7pPr>
      <a:lvl8pPr marL="1535876" algn="l" defTabSz="511959" rtl="0" eaLnBrk="1" fontAlgn="base" hangingPunct="1">
        <a:spcBef>
          <a:spcPct val="0"/>
        </a:spcBef>
        <a:spcAft>
          <a:spcPct val="0"/>
        </a:spcAft>
        <a:defRPr sz="3100">
          <a:solidFill>
            <a:srgbClr val="7F7F7F"/>
          </a:solidFill>
          <a:latin typeface="Arial" pitchFamily="34" charset="0"/>
          <a:cs typeface="Arial" pitchFamily="34" charset="0"/>
        </a:defRPr>
      </a:lvl8pPr>
      <a:lvl9pPr marL="2047834" algn="l" defTabSz="511959" rtl="0" eaLnBrk="1" fontAlgn="base" hangingPunct="1">
        <a:spcBef>
          <a:spcPct val="0"/>
        </a:spcBef>
        <a:spcAft>
          <a:spcPct val="0"/>
        </a:spcAft>
        <a:defRPr sz="3100">
          <a:solidFill>
            <a:srgbClr val="7F7F7F"/>
          </a:solidFill>
          <a:latin typeface="Arial" pitchFamily="34" charset="0"/>
          <a:cs typeface="Arial" pitchFamily="34" charset="0"/>
        </a:defRPr>
      </a:lvl9pPr>
    </p:titleStyle>
    <p:bodyStyle>
      <a:lvl1pPr marL="383968" indent="-383968" algn="l" defTabSz="51195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rgbClr val="7F7F7F"/>
          </a:solidFill>
          <a:latin typeface="Arial"/>
          <a:ea typeface="+mn-ea"/>
          <a:cs typeface="Arial"/>
        </a:defRPr>
      </a:lvl1pPr>
      <a:lvl2pPr marL="831932" indent="-319974" algn="l" defTabSz="51195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7F7F7F"/>
          </a:solidFill>
          <a:latin typeface="Arial"/>
          <a:ea typeface="+mn-ea"/>
          <a:cs typeface="Arial"/>
        </a:defRPr>
      </a:lvl2pPr>
      <a:lvl3pPr marL="1279896" indent="-255979" algn="l" defTabSz="51195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7F7F7F"/>
          </a:solidFill>
          <a:latin typeface="Arial"/>
          <a:ea typeface="+mn-ea"/>
          <a:cs typeface="Arial"/>
        </a:defRPr>
      </a:lvl3pPr>
      <a:lvl4pPr marL="1791854" indent="-255979" algn="l" defTabSz="51195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rgbClr val="7F7F7F"/>
          </a:solidFill>
          <a:latin typeface="Arial"/>
          <a:ea typeface="+mn-ea"/>
          <a:cs typeface="Arial"/>
        </a:defRPr>
      </a:lvl4pPr>
      <a:lvl5pPr marL="2303812" indent="-255979" algn="l" defTabSz="511959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rgbClr val="7F7F7F"/>
          </a:solidFill>
          <a:latin typeface="Arial"/>
          <a:ea typeface="+mn-ea"/>
          <a:cs typeface="Arial"/>
        </a:defRPr>
      </a:lvl5pPr>
      <a:lvl6pPr marL="2815771" indent="-255979" algn="l" defTabSz="51195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7728" indent="-255979" algn="l" defTabSz="51195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688" indent="-255979" algn="l" defTabSz="51195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646" indent="-255979" algn="l" defTabSz="51195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95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59" algn="l" defTabSz="51195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916" algn="l" defTabSz="51195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876" algn="l" defTabSz="51195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834" algn="l" defTabSz="51195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791" algn="l" defTabSz="51195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750" algn="l" defTabSz="51195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708" algn="l" defTabSz="51195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666" algn="l" defTabSz="51195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B54052-434F-4937-884B-CEDB534AD94E}" type="datetime1">
              <a:rPr lang="en-US" smtClean="0"/>
              <a:pPr>
                <a:defRPr/>
              </a:pPr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25613" y="6356350"/>
            <a:ext cx="48275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Confidential &amp; Proprietary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AD33CD-44B4-492B-AD51-ECFEE2428D4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44488" y="247731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391" tIns="51196" rIns="102391" bIns="51196" numCol="1" anchor="ctr" anchorCtr="0" compatLnSpc="1">
            <a:prstTxWarp prst="textNoShape">
              <a:avLst/>
            </a:prstTxWarp>
          </a:bodyPr>
          <a:lstStyle>
            <a:lvl1pPr algn="l" defTabSz="511959" rtl="0" eaLnBrk="0" fontAlgn="base" hangingPunct="0">
              <a:spcBef>
                <a:spcPct val="0"/>
              </a:spcBef>
              <a:spcAft>
                <a:spcPct val="0"/>
              </a:spcAft>
              <a:defRPr sz="270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  <a:lvl2pPr algn="l" defTabSz="511959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2pPr>
            <a:lvl3pPr algn="l" defTabSz="511959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3pPr>
            <a:lvl4pPr algn="l" defTabSz="511959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4pPr>
            <a:lvl5pPr algn="l" defTabSz="511959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5pPr>
            <a:lvl6pPr marL="511959" algn="l" defTabSz="511959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6pPr>
            <a:lvl7pPr marL="1023916" algn="l" defTabSz="511959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7pPr>
            <a:lvl8pPr marL="1535876" algn="l" defTabSz="511959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8pPr>
            <a:lvl9pPr marL="2047834" algn="l" defTabSz="511959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dirty="0"/>
              <a:t>Modeling Strategy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72636" y="1162131"/>
            <a:ext cx="8229600" cy="445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391" tIns="51196" rIns="102391" bIns="51196" numCol="1" anchor="t" anchorCtr="0" compatLnSpc="1">
            <a:prstTxWarp prst="textNoShape">
              <a:avLst/>
            </a:prstTxWarp>
          </a:bodyPr>
          <a:lstStyle>
            <a:lvl1pPr marL="383968" indent="-383968" algn="l" defTabSz="511959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831932" indent="-319974" algn="l" defTabSz="511959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2pPr>
            <a:lvl3pPr marL="1279896" indent="-255979" algn="l" defTabSz="511959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1791854" indent="-255979" algn="l" defTabSz="511959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2303812" indent="-255979" algn="l" defTabSz="511959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2815771" indent="-255979" algn="l" defTabSz="511959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27728" indent="-255979" algn="l" defTabSz="511959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39688" indent="-255979" algn="l" defTabSz="511959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1646" indent="-255979" algn="l" defTabSz="511959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958" lvl="1" indent="0"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</a:t>
            </a:r>
          </a:p>
          <a:p>
            <a:pPr lvl="1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assess and rank students by their collection risk in the following 3 months</a:t>
            </a:r>
          </a:p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Sampling strategy</a:t>
            </a:r>
          </a:p>
          <a:p>
            <a:pPr lvl="1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use the collection aging list of July – October of 2016 to train a machine learning model and validate its performance on the list of November 2016. And we only consider students with a balance of at least 75 Euros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output:</a:t>
            </a:r>
          </a:p>
          <a:p>
            <a:pPr lvl="1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 risk score:  the likelihood of a student not making any payment in the following 3 months </a:t>
            </a:r>
          </a:p>
          <a:p>
            <a:pPr lvl="1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Deciles(1-10): all students in the score list are ordered by their risk scores and divided into 10 (almost) equal-sized groups. Lower decile groups correspond to higher risk students. </a:t>
            </a:r>
          </a:p>
          <a:p>
            <a:pPr marL="511958" lvl="1" indent="0">
              <a:buNone/>
            </a:pPr>
            <a:endParaRPr lang="en-US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81472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Risk Drivers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B54052-434F-4937-884B-CEDB534AD94E}" type="datetime1">
              <a:rPr lang="en-US" smtClean="0"/>
              <a:pPr>
                <a:defRPr/>
              </a:pPr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25613" y="6356350"/>
            <a:ext cx="48275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Confidential &amp; Proprietary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AD33CD-44B4-492B-AD51-ECFEE2428D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9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400658"/>
              </p:ext>
            </p:extLst>
          </p:nvPr>
        </p:nvGraphicFramePr>
        <p:xfrm>
          <a:off x="124691" y="1485055"/>
          <a:ext cx="8229600" cy="316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0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aging bucket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credits passed in last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baseline="0" dirty="0"/>
                        <a:t> 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days from last blackboard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of gradable item points achieved ratio in last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Payment indicator</a:t>
                      </a:r>
                      <a:r>
                        <a:rPr lang="en-US" baseline="0" dirty="0"/>
                        <a:t> in the past 3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baseline="0" dirty="0"/>
                        <a:t> 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15467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on Validation Data (Nov. 2016)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B54052-434F-4937-884B-CEDB534AD94E}" type="datetime1">
              <a:rPr lang="en-US" smtClean="0"/>
              <a:pPr>
                <a:defRPr/>
              </a:pPr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25613" y="6356350"/>
            <a:ext cx="48275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Confidential &amp; Proprietary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AD33CD-44B4-492B-AD51-ECFEE2428D4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936861"/>
              </p:ext>
            </p:extLst>
          </p:nvPr>
        </p:nvGraphicFramePr>
        <p:xfrm>
          <a:off x="504700" y="1238003"/>
          <a:ext cx="7689273" cy="4580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51367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</a:t>
            </a:r>
            <a:r>
              <a:rPr lang="en-US"/>
              <a:t>on Validation </a:t>
            </a:r>
            <a:r>
              <a:rPr lang="en-US" dirty="0"/>
              <a:t>Data (Nov. 2016)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B54052-434F-4937-884B-CEDB534AD94E}" type="datetime1">
              <a:rPr lang="en-US" smtClean="0"/>
              <a:pPr>
                <a:defRPr/>
              </a:pPr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25613" y="6356350"/>
            <a:ext cx="48275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Confidential &amp; Proprietary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AD33CD-44B4-492B-AD51-ECFEE2428D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163941"/>
              </p:ext>
            </p:extLst>
          </p:nvPr>
        </p:nvGraphicFramePr>
        <p:xfrm>
          <a:off x="670956" y="1428008"/>
          <a:ext cx="7380514" cy="4557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99711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_4x3_PP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5B5B909F6CE64C973DFAB19F684BDF" ma:contentTypeVersion="0" ma:contentTypeDescription="Create a new document." ma:contentTypeScope="" ma:versionID="ea0c4d88dd639ed34d32dd669003c9b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809A14-BCD8-4B5E-B602-90CCC41589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61B6845-4A2B-4E83-9719-72427E419394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CA969DE-D81D-4882-8A23-595818350B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34558</TotalTime>
  <Words>237</Words>
  <Application>Microsoft Office PowerPoint</Application>
  <PresentationFormat>Letter Paper (8.5x11 in)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Italic</vt:lpstr>
      <vt:lpstr>Calibri</vt:lpstr>
      <vt:lpstr>LE_4x3_PP_Template</vt:lpstr>
      <vt:lpstr>PowerPoint Presentation</vt:lpstr>
      <vt:lpstr>Main Risk Drivers</vt:lpstr>
      <vt:lpstr>Model Performance on Validation Data (Nov. 2016)</vt:lpstr>
      <vt:lpstr>Model Performance on Validation Data (Nov. 2016)</vt:lpstr>
    </vt:vector>
  </TitlesOfParts>
  <Company>Laureate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COE</dc:creator>
  <cp:lastModifiedBy>Anhua Lin</cp:lastModifiedBy>
  <cp:revision>1514</cp:revision>
  <cp:lastPrinted>2015-04-15T21:00:02Z</cp:lastPrinted>
  <dcterms:created xsi:type="dcterms:W3CDTF">2012-08-06T19:58:44Z</dcterms:created>
  <dcterms:modified xsi:type="dcterms:W3CDTF">2018-01-17T04:22:45Z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0x0101009C5B5B909F6CE64C973DFAB19F684BDF</vt:lpwstr>
  </property>
</Properties>
</file>