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ContentType="application/vnd.openxmlformats-officedocument.customXmlProperties+xml" PartName="/customXml/itemProps1.xml"/>
  <Override ContentType="application/vnd.openxmlformats-officedocument.customXmlProperties+xml" PartName="/customXml/itemProps2.xml"/>
  <Override ContentType="application/vnd.openxmlformats-officedocument.customXmlProperties+xml" PartName="/customXml/itemProps3.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custom-properties+xml" PartName="/docProps/custom.xml"/>
  <Override ContentType="application/vnd.openxmlformats-officedocument.drawingml.chart+xml" PartName="/ppt/charts/chart1.xml"/>
  <Override ContentType="application/vnd.openxmlformats-officedocument.drawingml.chart+xml" PartName="/ppt/charts/chart2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ms-powerpoint.revisioninfo+xml" PartName="/ppt/revisionInfo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app.xml" Type="http://schemas.openxmlformats.org/officeDocument/2006/relationships/extended-properties" Id="rId3"></Relationship><Relationship Target="docProps/core.xml" Type="http://schemas.openxmlformats.org/package/2006/relationships/metadata/core-properties" Id="rId2"></Relationship><Relationship Target="ppt/presentation.xml" Type="http://schemas.openxmlformats.org/officeDocument/2006/relationships/officeDocument" Id="rId1"></Relationship><Relationship Target="docProps/custom.xml" Type="http://schemas.openxmlformats.org/officeDocument/2006/relationships/custom-properties" Id="rId4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60" r:id="rId4"/>
  </p:sldMasterIdLst>
  <p:notesMasterIdLst>
    <p:notesMasterId r:id="rId9"/>
  </p:notesMasterIdLst>
  <p:handoutMasterIdLst>
    <p:handoutMasterId r:id="rId10"/>
  </p:handoutMasterIdLst>
  <p:sldIdLst>
    <p:sldId id="417" r:id="rId5"/>
    <p:sldId id="419" r:id="rId6"/>
    <p:sldId id="426" r:id="rId7"/>
    <p:sldId id="427" r:id="rId8"/>
    <p:sldId id="1048896766" r:id="rId16"/>
    <p:sldId id="1087841114" r:id="rId17"/>
    <p:sldId id="1537138045" r:id="rId18"/>
    <p:sldId id="604572690" r:id="rId19"/>
    <p:sldId id="1329284485" r:id="rId20"/>
    <p:sldId id="882435839" r:id="rId21"/>
    <p:sldId id="973727861" r:id="rId22"/>
    <p:sldId id="840521617" r:id="rId23"/>
    <p:sldId id="1152479262" r:id="rId24"/>
    <p:sldId id="1786020670" r:id="rId25"/>
    <p:sldId id="428349613" r:id="rId26"/>
    <p:sldId id="2077744326" r:id="rId27"/>
    <p:sldId id="2129812635" r:id="rId28"/>
    <p:sldId id="1446587991" r:id="rId29"/>
    <p:sldId id="1517623616" r:id="rId30"/>
    <p:sldId id="1029386954" r:id="rId31"/>
    <p:sldId id="847907346" r:id="rId32"/>
    <p:sldId id="208317247" r:id="rId33"/>
    <p:sldId id="1836916596" r:id="rId34"/>
    <p:sldId id="1999802527" r:id="rId35"/>
    <p:sldId id="854510932" r:id="rId36"/>
    <p:sldId id="839995275" r:id="rId37"/>
    <p:sldId id="731832003" r:id="rId38"/>
    <p:sldId id="1303621998" r:id="rId39"/>
    <p:sldId id="714525960" r:id="rId40"/>
    <p:sldId id="525809288" r:id="rId41"/>
    <p:sldId id="2140435336" r:id="rId42"/>
    <p:sldId id="775125736" r:id="rId43"/>
  </p:sldIdLst>
  <p:sldSz cx="9144000" cy="6858000" type="letter"/>
  <p:notesSz cx="7010400" cy="9296400"/>
  <p:defaultTextStyle>
    <a:defPPr>
      <a:defRPr lang="en-US"/>
    </a:defPPr>
    <a:lvl1pPr algn="l" rtl="false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511959" algn="l" rtl="false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023916" algn="l" rtl="false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535876" algn="l" rtl="false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2047834" algn="l" rtl="false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559791" algn="l" defTabSz="1023916" rtl="false" eaLnBrk="true" latinLnBrk="false" hangingPunct="true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3071750" algn="l" defTabSz="1023916" rtl="false" eaLnBrk="true" latinLnBrk="false" hangingPunct="true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583708" algn="l" defTabSz="1023916" rtl="false" eaLnBrk="true" latinLnBrk="false" hangingPunct="true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4095666" algn="l" defTabSz="1023916" rtl="false" eaLnBrk="true" latinLnBrk="false" hangingPunct="true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">
          <p15:clr>
            <a:srgbClr val="A4A3A4"/>
          </p15:clr>
        </p15:guide>
        <p15:guide id="2" orient="horz" pos="2866">
          <p15:clr>
            <a:srgbClr val="A4A3A4"/>
          </p15:clr>
        </p15:guide>
        <p15:guide id="3" orient="horz" pos="3410">
          <p15:clr>
            <a:srgbClr val="A4A3A4"/>
          </p15:clr>
        </p15:guide>
        <p15:guide id="4" orient="horz" pos="1263">
          <p15:clr>
            <a:srgbClr val="A4A3A4"/>
          </p15:clr>
        </p15:guide>
        <p15:guide id="5" pos="5231">
          <p15:clr>
            <a:srgbClr val="A4A3A4"/>
          </p15:clr>
        </p15:guide>
        <p15:guide id="6" pos="174">
          <p15:clr>
            <a:srgbClr val="A4A3A4"/>
          </p15:clr>
        </p15:guide>
        <p15:guide id="7" pos="2211">
          <p15:clr>
            <a:srgbClr val="A4A3A4"/>
          </p15:clr>
        </p15:guide>
        <p15:guide id="8" pos="3013">
          <p15:clr>
            <a:srgbClr val="A4A3A4"/>
          </p15:clr>
        </p15:guide>
        <p15:guide id="9" pos="35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FF66"/>
    <a:srgbClr val="FFC000"/>
    <a:srgbClr val="000000"/>
    <a:srgbClr val="EBF1DE"/>
    <a:srgbClr val="808080"/>
    <a:srgbClr val="0C61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p1510="http://schemas.microsoft.com/office/powerpoint/2015/10/main" xmlns:a="http://schemas.openxmlformats.org/drawingml/2006/main" xmlns:r="http://schemas.openxmlformats.org/officeDocument/2006/relationships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64" autoAdjust="0"/>
    <p:restoredTop sz="97714" autoAdjust="0"/>
  </p:normalViewPr>
  <p:slideViewPr>
    <p:cSldViewPr snapToGrid="0">
      <p:cViewPr varScale="1">
        <p:scale>
          <a:sx n="77" d="100"/>
          <a:sy n="77" d="100"/>
        </p:scale>
        <p:origin x="1326" y="90"/>
      </p:cViewPr>
      <p:guideLst>
        <p:guide orient="horz" pos="217"/>
        <p:guide orient="horz" pos="2866"/>
        <p:guide orient="horz" pos="3410"/>
        <p:guide orient="horz" pos="1263"/>
        <p:guide pos="5231"/>
        <p:guide pos="174"/>
        <p:guide pos="2211"/>
        <p:guide pos="3013"/>
        <p:guide pos="35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6200" cy="76200"/>
</p:viewPr>
</file>

<file path=ppt/_rels/presentation.xml.rels><?xml version="1.0" encoding="UTF-8" standalone="yes"?><Relationships xmlns="http://schemas.openxmlformats.org/package/2006/relationships"><Relationship Target="slides/slide4.xml" Type="http://schemas.openxmlformats.org/officeDocument/2006/relationships/slide" Id="rId8"></Relationship><Relationship Target="theme/theme1.xml" Type="http://schemas.openxmlformats.org/officeDocument/2006/relationships/theme" Id="rId13"></Relationship><Relationship Target="../customXml/item3.xml" Type="http://schemas.openxmlformats.org/officeDocument/2006/relationships/customXml" Id="rId3"></Relationship><Relationship Target="slides/slide3.xml" Type="http://schemas.openxmlformats.org/officeDocument/2006/relationships/slide" Id="rId7"></Relationship><Relationship Target="viewProps.xml" Type="http://schemas.openxmlformats.org/officeDocument/2006/relationships/viewProps" Id="rId12"></Relationship><Relationship Target="../customXml/item2.xml" Type="http://schemas.openxmlformats.org/officeDocument/2006/relationships/customXml" Id="rId2"></Relationship><Relationship Target="../customXml/item1.xml" Type="http://schemas.openxmlformats.org/officeDocument/2006/relationships/customXml" Id="rId1"></Relationship><Relationship Target="slides/slide2.xml" Type="http://schemas.openxmlformats.org/officeDocument/2006/relationships/slide" Id="rId6"></Relationship><Relationship Target="presProps.xml" Type="http://schemas.openxmlformats.org/officeDocument/2006/relationships/presProps" Id="rId11"></Relationship><Relationship Target="slides/slide1.xml" Type="http://schemas.openxmlformats.org/officeDocument/2006/relationships/slide" Id="rId5"></Relationship><Relationship Target="revisionInfo.xml" Type="http://schemas.microsoft.com/office/2015/10/relationships/revisionInfo" Id="rId15"></Relationship><Relationship Target="handoutMasters/handoutMaster1.xml" Type="http://schemas.openxmlformats.org/officeDocument/2006/relationships/handoutMaster" Id="rId10"></Relationship><Relationship Target="slideMasters/slideMaster1.xml" Type="http://schemas.openxmlformats.org/officeDocument/2006/relationships/slideMaster" Id="rId4"></Relationship><Relationship Target="notesMasters/notesMaster1.xml" Type="http://schemas.openxmlformats.org/officeDocument/2006/relationships/notesMaster" Id="rId9"></Relationship><Relationship Target="tableStyles.xml" Type="http://schemas.openxmlformats.org/officeDocument/2006/relationships/tableStyles" Id="rId14"></Relationship><Relationship Target="slides/slide5.xml" Type="http://schemas.openxmlformats.org/officeDocument/2006/relationships/slide" Id="rId16"/><Relationship Target="slides/slide6.xml" Type="http://schemas.openxmlformats.org/officeDocument/2006/relationships/slide" Id="rId17"/><Relationship Target="slides/slide7.xml" Type="http://schemas.openxmlformats.org/officeDocument/2006/relationships/slide" Id="rId18"/><Relationship Target="slides/slide8.xml" Type="http://schemas.openxmlformats.org/officeDocument/2006/relationships/slide" Id="rId19"/><Relationship Target="slides/slide9.xml" Type="http://schemas.openxmlformats.org/officeDocument/2006/relationships/slide" Id="rId20"/><Relationship Target="slides/slide10.xml" Type="http://schemas.openxmlformats.org/officeDocument/2006/relationships/slide" Id="rId21"/><Relationship Target="slides/slide11.xml" Type="http://schemas.openxmlformats.org/officeDocument/2006/relationships/slide" Id="rId22"/><Relationship Target="slides/slide12.xml" Type="http://schemas.openxmlformats.org/officeDocument/2006/relationships/slide" Id="rId23"/><Relationship Target="slides/slide13.xml" Type="http://schemas.openxmlformats.org/officeDocument/2006/relationships/slide" Id="rId24"/><Relationship Target="slides/slide14.xml" Type="http://schemas.openxmlformats.org/officeDocument/2006/relationships/slide" Id="rId25"/><Relationship Target="slides/slide15.xml" Type="http://schemas.openxmlformats.org/officeDocument/2006/relationships/slide" Id="rId26"/><Relationship Target="slides/slide16.xml" Type="http://schemas.openxmlformats.org/officeDocument/2006/relationships/slide" Id="rId27"/><Relationship Target="slides/slide17.xml" Type="http://schemas.openxmlformats.org/officeDocument/2006/relationships/slide" Id="rId28"/><Relationship Target="slides/slide18.xml" Type="http://schemas.openxmlformats.org/officeDocument/2006/relationships/slide" Id="rId29"/><Relationship Target="slides/slide19.xml" Type="http://schemas.openxmlformats.org/officeDocument/2006/relationships/slide" Id="rId30"/><Relationship Target="slides/slide20.xml" Type="http://schemas.openxmlformats.org/officeDocument/2006/relationships/slide" Id="rId31"/><Relationship Target="slides/slide21.xml" Type="http://schemas.openxmlformats.org/officeDocument/2006/relationships/slide" Id="rId32"/><Relationship Target="slides/slide22.xml" Type="http://schemas.openxmlformats.org/officeDocument/2006/relationships/slide" Id="rId33"/><Relationship Target="slides/slide23.xml" Type="http://schemas.openxmlformats.org/officeDocument/2006/relationships/slide" Id="rId34"/><Relationship Target="slides/slide24.xml" Type="http://schemas.openxmlformats.org/officeDocument/2006/relationships/slide" Id="rId35"/><Relationship Target="slides/slide25.xml" Type="http://schemas.openxmlformats.org/officeDocument/2006/relationships/slide" Id="rId36"/><Relationship Target="slides/slide26.xml" Type="http://schemas.openxmlformats.org/officeDocument/2006/relationships/slide" Id="rId37"/><Relationship Target="slides/slide27.xml" Type="http://schemas.openxmlformats.org/officeDocument/2006/relationships/slide" Id="rId38"/><Relationship Target="slides/slide28.xml" Type="http://schemas.openxmlformats.org/officeDocument/2006/relationships/slide" Id="rId39"/><Relationship Target="slides/slide29.xml" Type="http://schemas.openxmlformats.org/officeDocument/2006/relationships/slide" Id="rId40"/><Relationship Target="slides/slide30.xml" Type="http://schemas.openxmlformats.org/officeDocument/2006/relationships/slide" Id="rId41"/><Relationship Target="slides/slide31.xml" Type="http://schemas.openxmlformats.org/officeDocument/2006/relationships/slide" Id="rId42"/><Relationship Target="slides/slide32.xml" Type="http://schemas.openxmlformats.org/officeDocument/2006/relationships/slide" Id="rId43"/></Relationships>
</file>

<file path=ppt/charts/_rels/chart1.xml.rels><?xml version="1.0" encoding="UTF-8" standalone="yes"?><Relationships xmlns="http://schemas.openxmlformats.org/package/2006/relationships"><Relationship Target="../embeddings/Microsoft_Excel_Worksheet.xlsx" Type="http://schemas.openxmlformats.org/officeDocument/2006/relationships/package" Id="rId1"></Relationship></Relationships>
</file>

<file path=ppt/charts/_rels/chart2.xml.rels><?xml version="1.0" encoding="UTF-8" standalone="yes"?><Relationships xmlns="http://schemas.openxmlformats.org/package/2006/relationships"><Relationship Target="../embeddings/Microsoft_Excel_Worksheet1.xlsx" Type="http://schemas.openxmlformats.org/officeDocument/2006/relationships/package" Id="rId1"></Relationship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% of no payment by decile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result11_all!$B$13</c:f>
              <c:strCache>
                <c:ptCount val="1"/>
                <c:pt idx="0">
                  <c:v>% of no payment</c:v>
                </c:pt>
              </c:strCache>
            </c:strRef>
          </c:tx>
          <c:invertIfNegative val="0"/>
          <c:val>
            <c:numRef>
              <c:f>result11_all!$B$14:$B$23</c:f>
              <c:numCache>
                <c:formatCode>0.00%</c:formatCode>
                <c:ptCount val="10"/>
                <c:pt idx="0">
                  <c:v>0.99534883720930201</c:v>
                </c:pt>
                <c:pt idx="1">
                  <c:v>0.98148148148148195</c:v>
                </c:pt>
                <c:pt idx="2">
                  <c:v>0.93953488372092997</c:v>
                </c:pt>
                <c:pt idx="3">
                  <c:v>0.86574074074074103</c:v>
                </c:pt>
                <c:pt idx="4">
                  <c:v>0.782407407407407</c:v>
                </c:pt>
                <c:pt idx="5">
                  <c:v>0.52093023255813997</c:v>
                </c:pt>
                <c:pt idx="6">
                  <c:v>0.421296296296296</c:v>
                </c:pt>
                <c:pt idx="7">
                  <c:v>0.204651162790698</c:v>
                </c:pt>
                <c:pt idx="8">
                  <c:v>0.115740740740741</c:v>
                </c:pt>
                <c:pt idx="9">
                  <c:v>6.4814814814814797E-2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91-4363-9488-4089C6A154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67776"/>
        <c:axId val="5874048"/>
      </c:barChart>
      <c:catAx>
        <c:axId val="58677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Decile</a:t>
                </a:r>
              </a:p>
            </c:rich>
          </c:tx>
          <c:overlay val="0"/>
        </c:title>
        <c:majorTickMark val="out"/>
        <c:minorTickMark val="none"/>
        <c:tickLblPos val="nextTo"/>
        <c:crossAx val="5874048"/>
        <c:crosses val="autoZero"/>
        <c:auto val="1"/>
        <c:lblAlgn val="ctr"/>
        <c:lblOffset val="100"/>
        <c:noMultiLvlLbl val="0"/>
      </c:catAx>
      <c:valAx>
        <c:axId val="5874048"/>
        <c:scaling>
          <c:orientation val="minMax"/>
          <c:max val="1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% of no payment</a:t>
                </a:r>
              </a:p>
            </c:rich>
          </c:tx>
          <c:overlay val="0"/>
        </c:title>
        <c:numFmt formatCode="0.00%" sourceLinked="1"/>
        <c:majorTickMark val="out"/>
        <c:minorTickMark val="none"/>
        <c:tickLblPos val="nextTo"/>
        <c:crossAx val="5867776"/>
        <c:crosses val="autoZero"/>
        <c:crossBetween val="between"/>
        <c:majorUnit val="0.1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Number of Students by Risk Decile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risk_result_11_15!$B$27</c:f>
              <c:strCache>
                <c:ptCount val="1"/>
                <c:pt idx="0">
                  <c:v># of students</c:v>
                </c:pt>
              </c:strCache>
            </c:strRef>
          </c:tx>
          <c:invertIfNegative val="0"/>
          <c:cat>
            <c:strRef>
              <c:f>risk_result_11_15!$A$28:$A$37</c:f>
              <c:strCache>
                <c:ptCount val="10"/>
                <c:pt idx="0">
                  <c:v>[0, 0.1)</c:v>
                </c:pt>
                <c:pt idx="1">
                  <c:v>[0.1, 0.2)</c:v>
                </c:pt>
                <c:pt idx="2">
                  <c:v>[0.2, 0.3)</c:v>
                </c:pt>
                <c:pt idx="3">
                  <c:v>[0.3, 0.4)</c:v>
                </c:pt>
                <c:pt idx="4">
                  <c:v>[0.4, 0.5)</c:v>
                </c:pt>
                <c:pt idx="5">
                  <c:v>[0.5, 0.6)</c:v>
                </c:pt>
                <c:pt idx="6">
                  <c:v>[0.6, 0.7)</c:v>
                </c:pt>
                <c:pt idx="7">
                  <c:v>[0.7, 0.8)</c:v>
                </c:pt>
                <c:pt idx="8">
                  <c:v>[0.8, 0.9)</c:v>
                </c:pt>
                <c:pt idx="9">
                  <c:v>[0.9, 1]</c:v>
                </c:pt>
              </c:strCache>
            </c:strRef>
          </c:cat>
          <c:val>
            <c:numRef>
              <c:f>risk_result_11_15!$B$28:$B$37</c:f>
              <c:numCache>
                <c:formatCode>General</c:formatCode>
                <c:ptCount val="10"/>
                <c:pt idx="0">
                  <c:v>115</c:v>
                </c:pt>
                <c:pt idx="1">
                  <c:v>222</c:v>
                </c:pt>
                <c:pt idx="2">
                  <c:v>167</c:v>
                </c:pt>
                <c:pt idx="3">
                  <c:v>139</c:v>
                </c:pt>
                <c:pt idx="4">
                  <c:v>147</c:v>
                </c:pt>
                <c:pt idx="5">
                  <c:v>119</c:v>
                </c:pt>
                <c:pt idx="6">
                  <c:v>135</c:v>
                </c:pt>
                <c:pt idx="7">
                  <c:v>152</c:v>
                </c:pt>
                <c:pt idx="8">
                  <c:v>160</c:v>
                </c:pt>
                <c:pt idx="9">
                  <c:v>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8B-4A75-B37B-6B3AE73123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476160"/>
        <c:axId val="6478080"/>
      </c:barChart>
      <c:lineChart>
        <c:grouping val="stacked"/>
        <c:varyColors val="0"/>
        <c:ser>
          <c:idx val="1"/>
          <c:order val="1"/>
          <c:tx>
            <c:strRef>
              <c:f>risk_result_11_15!$C$27</c:f>
              <c:strCache>
                <c:ptCount val="1"/>
                <c:pt idx="0">
                  <c:v>% no pay</c:v>
                </c:pt>
              </c:strCache>
            </c:strRef>
          </c:tx>
          <c:cat>
            <c:strRef>
              <c:f>risk_result_11_15!$A$28:$A$37</c:f>
              <c:strCache>
                <c:ptCount val="10"/>
                <c:pt idx="0">
                  <c:v>[0, 0.1)</c:v>
                </c:pt>
                <c:pt idx="1">
                  <c:v>[0.1, 0.2)</c:v>
                </c:pt>
                <c:pt idx="2">
                  <c:v>[0.2, 0.3)</c:v>
                </c:pt>
                <c:pt idx="3">
                  <c:v>[0.3, 0.4)</c:v>
                </c:pt>
                <c:pt idx="4">
                  <c:v>[0.4, 0.5)</c:v>
                </c:pt>
                <c:pt idx="5">
                  <c:v>[0.5, 0.6)</c:v>
                </c:pt>
                <c:pt idx="6">
                  <c:v>[0.6, 0.7)</c:v>
                </c:pt>
                <c:pt idx="7">
                  <c:v>[0.7, 0.8)</c:v>
                </c:pt>
                <c:pt idx="8">
                  <c:v>[0.8, 0.9)</c:v>
                </c:pt>
                <c:pt idx="9">
                  <c:v>[0.9, 1]</c:v>
                </c:pt>
              </c:strCache>
            </c:strRef>
          </c:cat>
          <c:val>
            <c:numRef>
              <c:f>risk_result_11_15!$C$28:$C$37</c:f>
              <c:numCache>
                <c:formatCode>0%</c:formatCode>
                <c:ptCount val="10"/>
                <c:pt idx="0">
                  <c:v>7.0000000000000007E-2</c:v>
                </c:pt>
                <c:pt idx="1">
                  <c:v>0.09</c:v>
                </c:pt>
                <c:pt idx="2">
                  <c:v>0.13</c:v>
                </c:pt>
                <c:pt idx="3">
                  <c:v>0.28999999999999998</c:v>
                </c:pt>
                <c:pt idx="4">
                  <c:v>0.33</c:v>
                </c:pt>
                <c:pt idx="5">
                  <c:v>0.48</c:v>
                </c:pt>
                <c:pt idx="6">
                  <c:v>0.5</c:v>
                </c:pt>
                <c:pt idx="7">
                  <c:v>0.72</c:v>
                </c:pt>
                <c:pt idx="8">
                  <c:v>0.86</c:v>
                </c:pt>
                <c:pt idx="9">
                  <c:v>0.95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78B-4A75-B37B-6B3AE73123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03936"/>
        <c:axId val="5702016"/>
      </c:lineChart>
      <c:catAx>
        <c:axId val="64761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risk decile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crossAx val="6478080"/>
        <c:crosses val="autoZero"/>
        <c:auto val="1"/>
        <c:lblAlgn val="ctr"/>
        <c:lblOffset val="100"/>
        <c:noMultiLvlLbl val="0"/>
      </c:catAx>
      <c:valAx>
        <c:axId val="6478080"/>
        <c:scaling>
          <c:orientation val="minMax"/>
          <c:max val="8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# of students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6476160"/>
        <c:crosses val="autoZero"/>
        <c:crossBetween val="between"/>
        <c:majorUnit val="100"/>
      </c:valAx>
      <c:valAx>
        <c:axId val="5702016"/>
        <c:scaling>
          <c:orientation val="minMax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% of no pay students</a:t>
                </a:r>
              </a:p>
            </c:rich>
          </c:tx>
          <c:overlay val="0"/>
        </c:title>
        <c:numFmt formatCode="0%" sourceLinked="1"/>
        <c:majorTickMark val="out"/>
        <c:minorTickMark val="none"/>
        <c:tickLblPos val="nextTo"/>
        <c:crossAx val="5703936"/>
        <c:crosses val="max"/>
        <c:crossBetween val="between"/>
        <c:majorUnit val="0.1"/>
      </c:valAx>
      <c:catAx>
        <c:axId val="57039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702016"/>
        <c:crosses val="autoZero"/>
        <c:auto val="1"/>
        <c:lblAlgn val="ctr"/>
        <c:lblOffset val="100"/>
        <c:noMultiLvlLbl val="0"/>
      </c:catAx>
    </c:plotArea>
    <c:legend>
      <c:legendPos val="t"/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<Relationships xmlns="http://schemas.openxmlformats.org/package/2006/relationships"><Relationship Target="../theme/theme3.xml" Type="http://schemas.openxmlformats.org/officeDocument/2006/relationships/theme" Id="rId1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AE2EF5B-E71E-174E-BB9C-E0D2B210EBE1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78810FE-CE99-404E-B0C1-6C3227CF31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548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<Relationships xmlns="http://schemas.openxmlformats.org/package/2006/relationships"><Relationship Target="../theme/theme2.xml" Type="http://schemas.openxmlformats.org/officeDocument/2006/relationships/theme" Id="rId1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3D25D09-8835-1842-B648-168BAC003A5C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1D613F9-8C54-EE44-BFBB-74D0160C95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801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51195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11959" algn="l" defTabSz="51195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23916" algn="l" defTabSz="51195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35876" algn="l" defTabSz="51195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47834" algn="l" defTabSz="51195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559791" algn="l" defTabSz="51195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071750" algn="l" defTabSz="51195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583708" algn="l" defTabSz="51195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095666" algn="l" defTabSz="51195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Target="../media/image2.jpeg" Type="http://schemas.openxmlformats.org/officeDocument/2006/relationships/image" Id="rId2"></Relationship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 showMasterSp="fals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>
            <a:lvl1pPr>
              <a:defRPr b="true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false"/>
              <a:t>Click to edit Master title style</a:t>
            </a:r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11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23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3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47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59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71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837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956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false"/>
              <a:t>Click to edit Master subtitle style</a:t>
            </a:r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>
          <a:xfrm>
            <a:off x="6781800" y="6416677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F3E42D-F9C2-E94A-9B02-C660EA478CA5}" type="datetime1">
              <a:rPr lang="en-US" smtClean="fals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1/16/2018</a:t>
            </a:fld>
            <a:endParaRPr lang="en-US" dirty="fal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Box 9"/>
          <p:cNvSpPr txBox="true"/>
          <p:nvPr userDrawn="true"/>
        </p:nvSpPr>
        <p:spPr>
          <a:xfrm>
            <a:off x="1705970" y="6400800"/>
            <a:ext cx="5152030" cy="411181"/>
          </a:xfrm>
          <a:prstGeom prst="rect">
            <a:avLst/>
          </a:prstGeom>
          <a:noFill/>
        </p:spPr>
        <p:txBody>
          <a:bodyPr wrap="square" lIns="102391" tIns="51196" rIns="102391" bIns="51196" rtlCol="false">
            <a:spAutoFit/>
          </a:bodyPr>
          <a:lstStyle/>
          <a:p>
            <a:pPr algn="ctr"/>
            <a:r>
              <a:rPr lang="en-US" sz="1000" dirty="false">
                <a:solidFill>
                  <a:srgbClr val="404040"/>
                </a:solidFill>
                <a:latin typeface="Arial" charset="0"/>
              </a:rPr>
              <a:t>© 2015 Laureate International Universities®  |  Confidential &amp; Proprietary </a:t>
            </a:r>
          </a:p>
          <a:p>
            <a:pPr algn="ctr"/>
            <a:r>
              <a:rPr lang="en-US" sz="1000" dirty="false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  <a:ea typeface="Arial" pitchFamily="25" charset="0"/>
                <a:cs typeface="Arial" pitchFamily="25" charset="0"/>
              </a:rPr>
              <a:t>Laureate International Universities is a registered trademark of Laureate Education, Inc.</a:t>
            </a:r>
            <a:endParaRPr lang="en-US" sz="1000" dirty="false">
              <a:solidFill>
                <a:prstClr val="black">
                  <a:lumMod val="75000"/>
                  <a:lumOff val="25000"/>
                </a:prstClr>
              </a:solidFill>
              <a:latin typeface="Arial Italic" pitchFamily="25" charset="0"/>
              <a:ea typeface="Arial Italic" pitchFamily="25" charset="0"/>
              <a:cs typeface="Arial Italic" pitchFamily="25" charset="0"/>
            </a:endParaRPr>
          </a:p>
        </p:txBody>
      </p:sp>
      <p:pic>
        <p:nvPicPr>
          <p:cNvPr id="7" name="Picture 6" descr="LEI V leaf logo -« RGB leaf black type 150 dpi.jpg"/>
          <p:cNvPicPr>
            <a:picLocks noChangeAspect="true"/>
          </p:cNvPicPr>
          <p:nvPr userDrawn="true"/>
        </p:nvPicPr>
        <p:blipFill>
          <a:blip cstate="print" r:embed="rId2"/>
          <a:stretch>
            <a:fillRect/>
          </a:stretch>
        </p:blipFill>
        <p:spPr>
          <a:xfrm>
            <a:off x="707079" y="438398"/>
            <a:ext cx="2796143" cy="236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472483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537A5-C83C-364A-AA61-8C0AE99FE9A6}" type="datetime1">
              <a:rPr lang="en-US" smtClean="fals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1/16/2018</a:t>
            </a:fld>
            <a:endParaRPr lang="en-US" dirty="fal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3551E4-63B5-41BA-AFBB-D1A633AFEC7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fal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18"/>
          <p:cNvSpPr>
            <a:spLocks noGrp="true"/>
          </p:cNvSpPr>
          <p:nvPr userDrawn="true">
            <p:ph type="ftr" sz="quarter" idx="3"/>
          </p:nvPr>
        </p:nvSpPr>
        <p:spPr>
          <a:xfrm>
            <a:off x="1946278" y="6416677"/>
            <a:ext cx="4835525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>
                <a:solidFill>
                  <a:srgbClr val="404040"/>
                </a:solidFill>
              </a:rPr>
              <a:t>Confidential &amp; Proprietary</a:t>
            </a:r>
            <a:endParaRPr lang="en-US" dirty="false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021533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6629400" y="1066801"/>
            <a:ext cx="2057400" cy="5059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457200" y="1066801"/>
            <a:ext cx="6019800" cy="5059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A68D1-A9C9-4F42-B84B-95F6B2769EFE}" type="datetime1">
              <a:rPr lang="en-US" smtClean="fals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1/16/2018</a:t>
            </a:fld>
            <a:endParaRPr lang="en-US" dirty="fal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AC8268-38A0-4CDA-A1EF-50141075B3B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fal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/>
          <p:cNvSpPr txBox="true">
            <a:spLocks/>
          </p:cNvSpPr>
          <p:nvPr userDrawn="true"/>
        </p:nvSpPr>
        <p:spPr bwMode="auto">
          <a:xfrm>
            <a:off x="304800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2391" tIns="51196" rIns="102391" bIns="51196" numCol="1" anchor="ctr" anchorCtr="false" compatLnSpc="true">
            <a:prstTxWarp prst="textNoShape">
              <a:avLst/>
            </a:prstTxWarp>
          </a:bodyPr>
          <a:lstStyle/>
          <a:p>
            <a:pPr defTabSz="511959" eaLnBrk="false" hangingPunct="false">
              <a:defRPr/>
            </a:pPr>
            <a:r>
              <a:rPr lang="en-US" sz="2700" dirty="false">
                <a:solidFill>
                  <a:srgbClr val="FFFFFF"/>
                </a:solidFill>
                <a:latin typeface="Arial"/>
                <a:cs typeface="Arial"/>
              </a:rPr>
              <a:t>Click to edit Master title style</a:t>
            </a:r>
          </a:p>
        </p:txBody>
      </p:sp>
      <p:sp>
        <p:nvSpPr>
          <p:cNvPr id="8" name="Footer Placeholder 18"/>
          <p:cNvSpPr>
            <a:spLocks noGrp="true"/>
          </p:cNvSpPr>
          <p:nvPr userDrawn="true">
            <p:ph type="ftr" sz="quarter" idx="3"/>
          </p:nvPr>
        </p:nvSpPr>
        <p:spPr>
          <a:xfrm>
            <a:off x="1946278" y="6416677"/>
            <a:ext cx="4835525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>
                <a:solidFill>
                  <a:srgbClr val="404040"/>
                </a:solidFill>
              </a:rPr>
              <a:t>Confidential &amp; Proprietary</a:t>
            </a:r>
            <a:endParaRPr lang="en-US" dirty="false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690745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userDrawn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457200" y="1219201"/>
            <a:ext cx="8229600" cy="4906963"/>
          </a:xfrm>
        </p:spPr>
        <p:txBody>
          <a:bodyPr/>
          <a:lstStyle/>
          <a:p>
            <a:pPr lvl="0"/>
            <a:r>
              <a:rPr lang="en-US" dirty="false"/>
              <a:t>Click to edit Master text styles</a:t>
            </a:r>
          </a:p>
          <a:p>
            <a:pPr lvl="1"/>
            <a:r>
              <a:rPr lang="en-US" dirty="false"/>
              <a:t>Second level</a:t>
            </a:r>
          </a:p>
          <a:p>
            <a:pPr lvl="2"/>
            <a:r>
              <a:rPr lang="en-US" dirty="false"/>
              <a:t>Third level</a:t>
            </a:r>
          </a:p>
          <a:p>
            <a:pPr lvl="3"/>
            <a:r>
              <a:rPr lang="en-US" dirty="false"/>
              <a:t>Fourth level</a:t>
            </a:r>
          </a:p>
          <a:p>
            <a:pPr lvl="4"/>
            <a:r>
              <a:rPr lang="en-US" dirty="false"/>
              <a:t>Fifth level</a:t>
            </a:r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14A9CB-486E-F148-9BBB-D38A228AF737}" type="datetime1">
              <a:rPr lang="en-US" smtClean="fals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1/16/2018</a:t>
            </a:fld>
            <a:endParaRPr lang="en-US" dirty="fal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E181A-A99A-4FA2-ACBB-00C730D79AB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fal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/>
          <p:cNvSpPr>
            <a:spLocks noGrp="true"/>
          </p:cNvSpPr>
          <p:nvPr>
            <p:ph type="title"/>
          </p:nvPr>
        </p:nvSpPr>
        <p:spPr>
          <a:xfrm>
            <a:off x="0" y="16164"/>
            <a:ext cx="8229600" cy="914400"/>
          </a:xfrm>
        </p:spPr>
        <p:txBody>
          <a:bodyPr/>
          <a:lstStyle/>
          <a:p>
            <a:r>
              <a:rPr lang="en-US" dirty="false"/>
              <a:t>Click to edit Master title style</a:t>
            </a:r>
          </a:p>
        </p:txBody>
      </p:sp>
      <p:sp>
        <p:nvSpPr>
          <p:cNvPr id="8" name="Footer Placeholder 18"/>
          <p:cNvSpPr>
            <a:spLocks noGrp="true"/>
          </p:cNvSpPr>
          <p:nvPr userDrawn="true">
            <p:ph type="ftr" sz="quarter" idx="3"/>
          </p:nvPr>
        </p:nvSpPr>
        <p:spPr>
          <a:xfrm>
            <a:off x="1946278" y="6416677"/>
            <a:ext cx="4835525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>
                <a:solidFill>
                  <a:srgbClr val="404040"/>
                </a:solidFill>
              </a:rPr>
              <a:t>Confidential &amp; Proprietary</a:t>
            </a:r>
            <a:endParaRPr lang="en-US" dirty="false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61720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500" b="true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722313" y="2906714"/>
            <a:ext cx="7772400" cy="1500186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1195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2391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3587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478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597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717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837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956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32FAA-559B-2C48-AB50-A3F28BE8738E}" type="datetime1">
              <a:rPr lang="en-US" smtClean="fals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1/16/2018</a:t>
            </a:fld>
            <a:endParaRPr lang="en-US" dirty="fal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96106-F4F7-42B9-98CF-03302FB99E3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fal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/>
          <p:cNvSpPr txBox="true">
            <a:spLocks/>
          </p:cNvSpPr>
          <p:nvPr userDrawn="true"/>
        </p:nvSpPr>
        <p:spPr bwMode="auto">
          <a:xfrm>
            <a:off x="304800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2391" tIns="51196" rIns="102391" bIns="51196" numCol="1" anchor="ctr" anchorCtr="false" compatLnSpc="true">
            <a:prstTxWarp prst="textNoShape">
              <a:avLst/>
            </a:prstTxWarp>
          </a:bodyPr>
          <a:lstStyle/>
          <a:p>
            <a:pPr defTabSz="511959" eaLnBrk="false" hangingPunct="false">
              <a:defRPr/>
            </a:pPr>
            <a:r>
              <a:rPr lang="en-US" sz="2700" dirty="false">
                <a:solidFill>
                  <a:srgbClr val="FFFFFF"/>
                </a:solidFill>
                <a:latin typeface="Arial"/>
                <a:cs typeface="Arial"/>
              </a:rPr>
              <a:t>Click to edit Master title style</a:t>
            </a:r>
          </a:p>
        </p:txBody>
      </p:sp>
      <p:sp>
        <p:nvSpPr>
          <p:cNvPr id="8" name="Footer Placeholder 18"/>
          <p:cNvSpPr>
            <a:spLocks noGrp="true"/>
          </p:cNvSpPr>
          <p:nvPr userDrawn="true">
            <p:ph type="ftr" sz="quarter" idx="3"/>
          </p:nvPr>
        </p:nvSpPr>
        <p:spPr>
          <a:xfrm>
            <a:off x="1946278" y="6416677"/>
            <a:ext cx="4835525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>
                <a:solidFill>
                  <a:srgbClr val="404040"/>
                </a:solidFill>
              </a:rPr>
              <a:t>Confidential &amp; Proprietary</a:t>
            </a:r>
            <a:endParaRPr lang="en-US" dirty="false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476323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/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/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logit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&lt;-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4A444D">
                    <a:alpha val="100000"/>
                  </a:srgbClr>
                </a:solidFill>
                <a:latin typeface="Arial"/>
                <a:ea typeface="Arial"/>
                <a:cs typeface="Arial"/>
              </a:rPr>
              <a:t>function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>
                <a:solidFill>
                  <a:srgbClr val="424242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{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log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log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}</a:t>
            </a: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/>
            </a: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/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psmatch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&lt;-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Match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Tr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$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tc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logit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$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ps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replace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FALSE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caliper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1.3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/>
            </a: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/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matched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&lt;-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[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unlist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psmatch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[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 i="true">
                <a:solidFill>
                  <a:srgbClr val="008B8B">
                    <a:alpha val="100000"/>
                  </a:srgbClr>
                </a:solidFill>
                <a:latin typeface="Arial"/>
                <a:ea typeface="Arial"/>
                <a:cs typeface="Arial"/>
              </a:rPr>
              <a:t>'index.treated'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800" i="true">
                <a:solidFill>
                  <a:srgbClr val="008B8B">
                    <a:alpha val="100000"/>
                  </a:srgbClr>
                </a:solidFill>
                <a:latin typeface="Arial"/>
                <a:ea typeface="Arial"/>
                <a:cs typeface="Arial"/>
              </a:rPr>
              <a:t>'index.control'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]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]</a:t>
            </a:r>
          </a:p>
        </p:txBody>
      </p:sp>
      <p:sp>
        <p:nvSpPr>
          <p:cNvPr id="5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87E719-A64C-AB47-AC13-402EDFD18CBE}" type="datetime1">
              <a:rPr lang="en-US" smtClean="fals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1/16/2018</a:t>
            </a:fld>
            <a:endParaRPr lang="en-US" dirty="fal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452E1A-58D4-41AC-B75E-987F9597FFC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fal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18"/>
          <p:cNvSpPr>
            <a:spLocks noGrp="true"/>
          </p:cNvSpPr>
          <p:nvPr userDrawn="true">
            <p:ph type="ftr" sz="quarter" idx="3"/>
          </p:nvPr>
        </p:nvSpPr>
        <p:spPr>
          <a:xfrm>
            <a:off x="1946278" y="6416677"/>
            <a:ext cx="4835525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>
                <a:solidFill>
                  <a:srgbClr val="404040"/>
                </a:solidFill>
              </a:rPr>
              <a:t>Confidential &amp; Proprietary</a:t>
            </a:r>
            <a:endParaRPr lang="en-US" dirty="false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542337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457200" y="1535114"/>
            <a:ext cx="4040188" cy="639763"/>
          </a:xfrm>
        </p:spPr>
        <p:txBody>
          <a:bodyPr anchor="b"/>
          <a:lstStyle>
            <a:lvl1pPr marL="0" indent="0">
              <a:buNone/>
              <a:defRPr sz="2700" b="true"/>
            </a:lvl1pPr>
            <a:lvl2pPr marL="511959" indent="0">
              <a:buNone/>
              <a:defRPr sz="2200" b="true"/>
            </a:lvl2pPr>
            <a:lvl3pPr marL="1023916" indent="0">
              <a:buNone/>
              <a:defRPr sz="2000" b="true"/>
            </a:lvl3pPr>
            <a:lvl4pPr marL="1535876" indent="0">
              <a:buNone/>
              <a:defRPr sz="1800" b="true"/>
            </a:lvl4pPr>
            <a:lvl5pPr marL="2047834" indent="0">
              <a:buNone/>
              <a:defRPr sz="1800" b="true"/>
            </a:lvl5pPr>
            <a:lvl6pPr marL="2559791" indent="0">
              <a:buNone/>
              <a:defRPr sz="1800" b="true"/>
            </a:lvl6pPr>
            <a:lvl7pPr marL="3071750" indent="0">
              <a:buNone/>
              <a:defRPr sz="1800" b="true"/>
            </a:lvl7pPr>
            <a:lvl8pPr marL="3583708" indent="0">
              <a:buNone/>
              <a:defRPr sz="1800" b="true"/>
            </a:lvl8pPr>
            <a:lvl9pPr marL="4095666" indent="0">
              <a:buNone/>
              <a:defRPr sz="1800" b="true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4645028" y="1535114"/>
            <a:ext cx="4041775" cy="639763"/>
          </a:xfrm>
        </p:spPr>
        <p:txBody>
          <a:bodyPr anchor="b"/>
          <a:lstStyle>
            <a:lvl1pPr marL="0" indent="0">
              <a:buNone/>
              <a:defRPr sz="2700" b="true"/>
            </a:lvl1pPr>
            <a:lvl2pPr marL="511959" indent="0">
              <a:buNone/>
              <a:defRPr sz="2200" b="true"/>
            </a:lvl2pPr>
            <a:lvl3pPr marL="1023916" indent="0">
              <a:buNone/>
              <a:defRPr sz="2000" b="true"/>
            </a:lvl3pPr>
            <a:lvl4pPr marL="1535876" indent="0">
              <a:buNone/>
              <a:defRPr sz="1800" b="true"/>
            </a:lvl4pPr>
            <a:lvl5pPr marL="2047834" indent="0">
              <a:buNone/>
              <a:defRPr sz="1800" b="true"/>
            </a:lvl5pPr>
            <a:lvl6pPr marL="2559791" indent="0">
              <a:buNone/>
              <a:defRPr sz="1800" b="true"/>
            </a:lvl6pPr>
            <a:lvl7pPr marL="3071750" indent="0">
              <a:buNone/>
              <a:defRPr sz="1800" b="true"/>
            </a:lvl7pPr>
            <a:lvl8pPr marL="3583708" indent="0">
              <a:buNone/>
              <a:defRPr sz="1800" b="true"/>
            </a:lvl8pPr>
            <a:lvl9pPr marL="4095666" indent="0">
              <a:buNone/>
              <a:defRPr sz="1800" b="true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38AF29-E0F9-C646-91FC-63CC29BEF107}" type="datetime1">
              <a:rPr lang="en-US" smtClean="fals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1/16/2018</a:t>
            </a:fld>
            <a:endParaRPr lang="en-US" dirty="fal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040"/>
                </a:solidFill>
                <a:latin typeface="Arial" charset="0"/>
              </a:rPr>
              <a:t>Confidential &amp; Proprietary</a:t>
            </a:r>
            <a:endParaRPr lang="en-US" dirty="false">
              <a:solidFill>
                <a:srgbClr val="404040"/>
              </a:solidFill>
              <a:latin typeface="Arial" charset="0"/>
            </a:endParaRPr>
          </a:p>
        </p:txBody>
      </p:sp>
      <p:sp>
        <p:nvSpPr>
          <p:cNvPr id="12" name="Slide Number Placeholder 11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AF6771-85B2-4B44-971D-E1CCBCA3E3EF}" type="slidenum">
              <a:rPr lang="en-US" smtClean="fals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fal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728986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3C795F-18EC-2B4A-9957-22B1619981A0}" type="datetime1">
              <a:rPr lang="en-US" smtClean="fals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1/16/2018</a:t>
            </a:fld>
            <a:endParaRPr lang="en-US" dirty="fal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7CAE6D-B680-44EC-A056-029359697C5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fal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18"/>
          <p:cNvSpPr>
            <a:spLocks noGrp="true"/>
          </p:cNvSpPr>
          <p:nvPr userDrawn="true">
            <p:ph type="ftr" sz="quarter" idx="3"/>
          </p:nvPr>
        </p:nvSpPr>
        <p:spPr>
          <a:xfrm>
            <a:off x="1946278" y="6416677"/>
            <a:ext cx="4835525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>
                <a:solidFill>
                  <a:srgbClr val="404040"/>
                </a:solidFill>
              </a:rPr>
              <a:t>Confidential &amp; Proprietary</a:t>
            </a:r>
            <a:endParaRPr lang="en-US" dirty="false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039475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userDrawn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182BE1-2877-F94E-A6E0-96CD0733A8E1}" type="datetime1">
              <a:rPr lang="en-US" smtClean="fals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1/16/2018</a:t>
            </a:fld>
            <a:endParaRPr lang="en-US" dirty="fal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4F69B8-70F1-4E94-AA02-4F10806CAC7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fal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true"/>
          </p:cNvSpPr>
          <p:nvPr>
            <p:ph type="title"/>
          </p:nvPr>
        </p:nvSpPr>
        <p:spPr>
          <a:xfrm>
            <a:off x="304800" y="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18"/>
          <p:cNvSpPr>
            <a:spLocks noGrp="true"/>
          </p:cNvSpPr>
          <p:nvPr userDrawn="true">
            <p:ph type="ftr" sz="quarter" idx="3"/>
          </p:nvPr>
        </p:nvSpPr>
        <p:spPr>
          <a:xfrm>
            <a:off x="1946278" y="6416677"/>
            <a:ext cx="4835525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>
                <a:solidFill>
                  <a:srgbClr val="404040"/>
                </a:solidFill>
              </a:rPr>
              <a:t>Confidential &amp; Proprietary</a:t>
            </a:r>
            <a:endParaRPr lang="en-US" dirty="false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300373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userDrawn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3575050" y="1066801"/>
            <a:ext cx="5111750" cy="5059363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false"/>
              <a:t>Click to edit Master text styles</a:t>
            </a:r>
          </a:p>
          <a:p>
            <a:pPr lvl="1"/>
            <a:r>
              <a:rPr lang="en-US" dirty="false"/>
              <a:t>Second level</a:t>
            </a:r>
          </a:p>
          <a:p>
            <a:pPr lvl="2"/>
            <a:r>
              <a:rPr lang="en-US" dirty="false"/>
              <a:t>Third level</a:t>
            </a:r>
          </a:p>
          <a:p>
            <a:pPr lvl="3"/>
            <a:r>
              <a:rPr lang="en-US" dirty="false"/>
              <a:t>Fourth level</a:t>
            </a:r>
          </a:p>
          <a:p>
            <a:pPr lvl="4"/>
            <a:r>
              <a:rPr lang="en-US" dirty="false"/>
              <a:t>Fifth level</a:t>
            </a:r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457201" y="1066801"/>
            <a:ext cx="3008313" cy="5059363"/>
          </a:xfrm>
        </p:spPr>
        <p:txBody>
          <a:bodyPr/>
          <a:lstStyle>
            <a:lvl1pPr marL="0" indent="0">
              <a:buNone/>
              <a:defRPr sz="1600"/>
            </a:lvl1pPr>
            <a:lvl2pPr marL="511959" indent="0">
              <a:buNone/>
              <a:defRPr sz="1400"/>
            </a:lvl2pPr>
            <a:lvl3pPr marL="1023916" indent="0">
              <a:buNone/>
              <a:defRPr sz="1100"/>
            </a:lvl3pPr>
            <a:lvl4pPr marL="1535876" indent="0">
              <a:buNone/>
              <a:defRPr sz="1000"/>
            </a:lvl4pPr>
            <a:lvl5pPr marL="2047834" indent="0">
              <a:buNone/>
              <a:defRPr sz="1000"/>
            </a:lvl5pPr>
            <a:lvl6pPr marL="2559791" indent="0">
              <a:buNone/>
              <a:defRPr sz="1000"/>
            </a:lvl6pPr>
            <a:lvl7pPr marL="3071750" indent="0">
              <a:buNone/>
              <a:defRPr sz="1000"/>
            </a:lvl7pPr>
            <a:lvl8pPr marL="3583708" indent="0">
              <a:buNone/>
              <a:defRPr sz="1000"/>
            </a:lvl8pPr>
            <a:lvl9pPr marL="4095666" indent="0">
              <a:buNone/>
              <a:defRPr sz="1000"/>
            </a:lvl9pPr>
          </a:lstStyle>
          <a:p>
            <a:pPr lvl="0"/>
            <a:r>
              <a:rPr lang="en-US" dirty="false"/>
              <a:t>Click to edit Master text styles</a:t>
            </a:r>
          </a:p>
        </p:txBody>
      </p:sp>
      <p:sp>
        <p:nvSpPr>
          <p:cNvPr id="5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D127E-BC29-A340-B564-73234596D438}" type="datetime1">
              <a:rPr lang="en-US" smtClean="fals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1/16/2018</a:t>
            </a:fld>
            <a:endParaRPr lang="en-US" dirty="fal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AB2616-67DB-459A-A6B3-01BCC9A758A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fal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>
            <a:spLocks noGrp="true"/>
          </p:cNvSpPr>
          <p:nvPr>
            <p:ph type="title"/>
          </p:nvPr>
        </p:nvSpPr>
        <p:spPr>
          <a:xfrm>
            <a:off x="304800" y="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18"/>
          <p:cNvSpPr>
            <a:spLocks noGrp="true"/>
          </p:cNvSpPr>
          <p:nvPr userDrawn="true">
            <p:ph type="ftr" sz="quarter" idx="3"/>
          </p:nvPr>
        </p:nvSpPr>
        <p:spPr>
          <a:xfrm>
            <a:off x="1946278" y="6416677"/>
            <a:ext cx="4835525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>
                <a:solidFill>
                  <a:srgbClr val="404040"/>
                </a:solidFill>
              </a:rPr>
              <a:t>Confidential &amp; Proprietary</a:t>
            </a:r>
            <a:endParaRPr lang="en-US" dirty="false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072228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picTx" preserve="true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200" b="tru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1792288" y="1066803"/>
            <a:ext cx="5486400" cy="3660775"/>
          </a:xfrm>
        </p:spPr>
        <p:txBody>
          <a:bodyPr rtlCol="false">
            <a:normAutofit/>
          </a:bodyPr>
          <a:lstStyle>
            <a:lvl1pPr marL="0" indent="0">
              <a:buNone/>
              <a:defRPr sz="3600"/>
            </a:lvl1pPr>
            <a:lvl2pPr marL="511959" indent="0">
              <a:buNone/>
              <a:defRPr sz="3100"/>
            </a:lvl2pPr>
            <a:lvl3pPr marL="1023916" indent="0">
              <a:buNone/>
              <a:defRPr sz="2700"/>
            </a:lvl3pPr>
            <a:lvl4pPr marL="1535876" indent="0">
              <a:buNone/>
              <a:defRPr sz="2200"/>
            </a:lvl4pPr>
            <a:lvl5pPr marL="2047834" indent="0">
              <a:buNone/>
              <a:defRPr sz="2200"/>
            </a:lvl5pPr>
            <a:lvl6pPr marL="2559791" indent="0">
              <a:buNone/>
              <a:defRPr sz="2200"/>
            </a:lvl6pPr>
            <a:lvl7pPr marL="3071750" indent="0">
              <a:buNone/>
              <a:defRPr sz="2200"/>
            </a:lvl7pPr>
            <a:lvl8pPr marL="3583708" indent="0">
              <a:buNone/>
              <a:defRPr sz="2200"/>
            </a:lvl8pPr>
            <a:lvl9pPr marL="4095666" indent="0">
              <a:buNone/>
              <a:defRPr sz="2200"/>
            </a:lvl9pPr>
          </a:lstStyle>
          <a:p>
            <a:pPr lvl="0"/>
            <a:r>
              <a:rPr lang="en-US" noProof="false" dirty="false"/>
              <a:t>Click icon to add picture</a:t>
            </a:r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600"/>
            </a:lvl1pPr>
            <a:lvl2pPr marL="511959" indent="0">
              <a:buNone/>
              <a:defRPr sz="1400"/>
            </a:lvl2pPr>
            <a:lvl3pPr marL="1023916" indent="0">
              <a:buNone/>
              <a:defRPr sz="1100"/>
            </a:lvl3pPr>
            <a:lvl4pPr marL="1535876" indent="0">
              <a:buNone/>
              <a:defRPr sz="1000"/>
            </a:lvl4pPr>
            <a:lvl5pPr marL="2047834" indent="0">
              <a:buNone/>
              <a:defRPr sz="1000"/>
            </a:lvl5pPr>
            <a:lvl6pPr marL="2559791" indent="0">
              <a:buNone/>
              <a:defRPr sz="1000"/>
            </a:lvl6pPr>
            <a:lvl7pPr marL="3071750" indent="0">
              <a:buNone/>
              <a:defRPr sz="1000"/>
            </a:lvl7pPr>
            <a:lvl8pPr marL="3583708" indent="0">
              <a:buNone/>
              <a:defRPr sz="1000"/>
            </a:lvl8pPr>
            <a:lvl9pPr marL="409566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BA4B4-6F27-E34B-9BD9-7B43AF61718F}" type="datetime1">
              <a:rPr lang="en-US" smtClean="fals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1/16/2018</a:t>
            </a:fld>
            <a:endParaRPr lang="en-US" dirty="fal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9C977-F6E4-498C-89C5-7ABAE638794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fal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 txBox="true">
            <a:spLocks/>
          </p:cNvSpPr>
          <p:nvPr userDrawn="true"/>
        </p:nvSpPr>
        <p:spPr bwMode="auto">
          <a:xfrm>
            <a:off x="304800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2391" tIns="51196" rIns="102391" bIns="51196" numCol="1" anchor="ctr" anchorCtr="false" compatLnSpc="true">
            <a:prstTxWarp prst="textNoShape">
              <a:avLst/>
            </a:prstTxWarp>
          </a:bodyPr>
          <a:lstStyle/>
          <a:p>
            <a:pPr defTabSz="511959" eaLnBrk="false" hangingPunct="false">
              <a:defRPr/>
            </a:pPr>
            <a:r>
              <a:rPr lang="en-US" sz="2700" dirty="false">
                <a:solidFill>
                  <a:srgbClr val="FFFFFF"/>
                </a:solidFill>
                <a:latin typeface="Arial"/>
                <a:cs typeface="Arial"/>
              </a:rPr>
              <a:t>Click to edit Master title style</a:t>
            </a:r>
          </a:p>
        </p:txBody>
      </p:sp>
      <p:sp>
        <p:nvSpPr>
          <p:cNvPr id="9" name="Footer Placeholder 18"/>
          <p:cNvSpPr>
            <a:spLocks noGrp="true"/>
          </p:cNvSpPr>
          <p:nvPr userDrawn="true">
            <p:ph type="ftr" sz="quarter" idx="3"/>
          </p:nvPr>
        </p:nvSpPr>
        <p:spPr>
          <a:xfrm>
            <a:off x="1946278" y="6416677"/>
            <a:ext cx="4835525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>
                <a:solidFill>
                  <a:srgbClr val="404040"/>
                </a:solidFill>
              </a:rPr>
              <a:t>Confidential &amp; Proprietary</a:t>
            </a:r>
            <a:endParaRPr lang="en-US" dirty="false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248852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media/image1.png" Type="http://schemas.openxmlformats.org/officeDocument/2006/relationships/image" Id="rId13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theme/theme1.xml" Type="http://schemas.openxmlformats.org/officeDocument/2006/relationships/theme" Id="rId12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slideLayouts/slideLayout11.xml" Type="http://schemas.openxmlformats.org/officeDocument/2006/relationships/slideLayout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"/>
            <a:ext cx="9144000" cy="8921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2391" tIns="51196" rIns="102391" bIns="51196" rtlCol="false" anchor="ctr"/>
          <a:lstStyle/>
          <a:p>
            <a:pPr algn="ctr"/>
            <a:endParaRPr lang="en-US" dirty="false">
              <a:solidFill>
                <a:prstClr val="white"/>
              </a:solidFill>
              <a:latin typeface="Arial"/>
            </a:endParaRPr>
          </a:p>
        </p:txBody>
      </p:sp>
      <p:pic>
        <p:nvPicPr>
          <p:cNvPr id="10" name="Picture 9" descr="LIU H leaf logo ® RGB Leaf white type 150 dpi.png"/>
          <p:cNvPicPr>
            <a:picLocks noChangeAspect="true"/>
          </p:cNvPicPr>
          <p:nvPr/>
        </p:nvPicPr>
        <p:blipFill>
          <a:blip cstate="print" r:embed="rId13"/>
          <a:stretch>
            <a:fillRect/>
          </a:stretch>
        </p:blipFill>
        <p:spPr>
          <a:xfrm>
            <a:off x="7391400" y="228601"/>
            <a:ext cx="1524000" cy="381000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true"/>
          </p:cNvSpPr>
          <p:nvPr>
            <p:ph type="title"/>
          </p:nvPr>
        </p:nvSpPr>
        <p:spPr bwMode="auto">
          <a:xfrm>
            <a:off x="304800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2391" tIns="51196" rIns="102391" bIns="51196" numCol="1" anchor="ctr" anchorCtr="false" compatLnSpc="true">
            <a:prstTxWarp prst="textNoShape">
              <a:avLst/>
            </a:prstTxWarp>
          </a:bodyPr>
          <a:lstStyle/>
          <a:p>
            <a:pPr lvl="0"/>
            <a:r>
              <a:rPr lang="en-US" dirty="false"/>
              <a:t>Click to edit Master title style</a:t>
            </a:r>
          </a:p>
        </p:txBody>
      </p:sp>
      <p:sp>
        <p:nvSpPr>
          <p:cNvPr id="1027" name="Text Placeholder 2"/>
          <p:cNvSpPr>
            <a:spLocks noGrp="true"/>
          </p:cNvSpPr>
          <p:nvPr>
            <p:ph type="body" idx="1"/>
          </p:nvPr>
        </p:nvSpPr>
        <p:spPr bwMode="auto">
          <a:xfrm>
            <a:off x="457200" y="1143001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2391" tIns="51196" rIns="102391" bIns="51196" numCol="1" anchor="t" anchorCtr="false" compatLnSpc="true">
            <a:prstTxWarp prst="textNoShape">
              <a:avLst/>
            </a:prstTxWarp>
          </a:bodyPr>
          <a:lstStyle/>
          <a:p>
            <a:pPr lvl="0"/>
            <a:r>
              <a:rPr lang="en-US" dirty="false"/>
              <a:t>Click to edit Master text styles</a:t>
            </a:r>
          </a:p>
          <a:p>
            <a:pPr lvl="1"/>
            <a:r>
              <a:rPr lang="en-US" dirty="false"/>
              <a:t>Second level</a:t>
            </a:r>
          </a:p>
          <a:p>
            <a:pPr lvl="2"/>
            <a:r>
              <a:rPr lang="en-US" dirty="false"/>
              <a:t>Third level</a:t>
            </a:r>
          </a:p>
          <a:p>
            <a:pPr lvl="3"/>
            <a:r>
              <a:rPr lang="en-US" dirty="false"/>
              <a:t>Fourth level</a:t>
            </a:r>
          </a:p>
          <a:p>
            <a:pPr lvl="4"/>
            <a:r>
              <a:rPr lang="en-US" dirty="false"/>
              <a:t>Fifth level</a:t>
            </a:r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102391" tIns="51196" rIns="102391" bIns="51196" rtlCol="false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EB036D09-D801-084F-B9FC-2CE85F63A16D}" type="datetime1">
              <a:rPr lang="en-US" smtClean="fals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1/16/2018</a:t>
            </a:fld>
            <a:endParaRPr lang="en-US" dirty="fal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344488" y="6356351"/>
            <a:ext cx="666750" cy="365125"/>
          </a:xfrm>
          <a:prstGeom prst="rect">
            <a:avLst/>
          </a:prstGeom>
        </p:spPr>
        <p:txBody>
          <a:bodyPr vert="horz" lIns="102391" tIns="51196" rIns="102391" bIns="51196" rtlCol="false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D2AF6771-85B2-4B44-971D-E1CCBCA3E3E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false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356353"/>
            <a:ext cx="9144000" cy="1588"/>
          </a:xfrm>
          <a:prstGeom prst="line">
            <a:avLst/>
          </a:prstGeom>
          <a:ln>
            <a:solidFill>
              <a:srgbClr val="DE373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Footer Placeholder 18"/>
          <p:cNvSpPr>
            <a:spLocks noGrp="true"/>
          </p:cNvSpPr>
          <p:nvPr userDrawn="true">
            <p:ph type="ftr" sz="quarter" idx="3"/>
          </p:nvPr>
        </p:nvSpPr>
        <p:spPr>
          <a:xfrm>
            <a:off x="1946278" y="6416677"/>
            <a:ext cx="4835525" cy="365125"/>
          </a:xfrm>
          <a:prstGeom prst="rect">
            <a:avLst/>
          </a:prstGeom>
        </p:spPr>
        <p:txBody>
          <a:bodyPr lIns="102391" tIns="51196" rIns="102391" bIns="51196"/>
          <a:lstStyle>
            <a:lvl1pPr>
              <a:defRPr sz="1000"/>
            </a:lvl1pPr>
          </a:lstStyle>
          <a:p>
            <a:r>
              <a:rPr lang="en-US">
                <a:solidFill>
                  <a:srgbClr val="404040"/>
                </a:solidFill>
                <a:latin typeface="Arial" charset="0"/>
              </a:rPr>
              <a:t>Confidential &amp; Proprietary</a:t>
            </a:r>
            <a:endParaRPr lang="en-US" dirty="false">
              <a:solidFill>
                <a:srgbClr val="40404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806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fade/>
  </p:transition>
  <p:hf hdr="false"/>
  <p:txStyles>
    <p:titleStyle>
      <a:lvl1pPr algn="l" defTabSz="511959" rtl="false" eaLnBrk="false" fontAlgn="base" hangingPunct="false">
        <a:spcBef>
          <a:spcPct val="0"/>
        </a:spcBef>
        <a:spcAft>
          <a:spcPct val="0"/>
        </a:spcAft>
        <a:defRPr sz="2700" kern="1200">
          <a:solidFill>
            <a:srgbClr val="FFFFFF"/>
          </a:solidFill>
          <a:latin typeface="Arial"/>
          <a:ea typeface="+mj-ea"/>
          <a:cs typeface="Arial"/>
        </a:defRPr>
      </a:lvl1pPr>
      <a:lvl2pPr algn="l" defTabSz="511959" rtl="false" eaLnBrk="false" fontAlgn="base" hangingPunct="false">
        <a:spcBef>
          <a:spcPct val="0"/>
        </a:spcBef>
        <a:spcAft>
          <a:spcPct val="0"/>
        </a:spcAft>
        <a:defRPr sz="3100">
          <a:solidFill>
            <a:srgbClr val="7F7F7F"/>
          </a:solidFill>
          <a:latin typeface="Arial" pitchFamily="34" charset="0"/>
          <a:cs typeface="Arial" pitchFamily="34" charset="0"/>
        </a:defRPr>
      </a:lvl2pPr>
      <a:lvl3pPr algn="l" defTabSz="511959" rtl="false" eaLnBrk="false" fontAlgn="base" hangingPunct="false">
        <a:spcBef>
          <a:spcPct val="0"/>
        </a:spcBef>
        <a:spcAft>
          <a:spcPct val="0"/>
        </a:spcAft>
        <a:defRPr sz="3100">
          <a:solidFill>
            <a:srgbClr val="7F7F7F"/>
          </a:solidFill>
          <a:latin typeface="Arial" pitchFamily="34" charset="0"/>
          <a:cs typeface="Arial" pitchFamily="34" charset="0"/>
        </a:defRPr>
      </a:lvl3pPr>
      <a:lvl4pPr algn="l" defTabSz="511959" rtl="false" eaLnBrk="false" fontAlgn="base" hangingPunct="false">
        <a:spcBef>
          <a:spcPct val="0"/>
        </a:spcBef>
        <a:spcAft>
          <a:spcPct val="0"/>
        </a:spcAft>
        <a:defRPr sz="3100">
          <a:solidFill>
            <a:srgbClr val="7F7F7F"/>
          </a:solidFill>
          <a:latin typeface="Arial" pitchFamily="34" charset="0"/>
          <a:cs typeface="Arial" pitchFamily="34" charset="0"/>
        </a:defRPr>
      </a:lvl4pPr>
      <a:lvl5pPr algn="l" defTabSz="511959" rtl="false" eaLnBrk="false" fontAlgn="base" hangingPunct="false">
        <a:spcBef>
          <a:spcPct val="0"/>
        </a:spcBef>
        <a:spcAft>
          <a:spcPct val="0"/>
        </a:spcAft>
        <a:defRPr sz="3100">
          <a:solidFill>
            <a:srgbClr val="7F7F7F"/>
          </a:solidFill>
          <a:latin typeface="Arial" pitchFamily="34" charset="0"/>
          <a:cs typeface="Arial" pitchFamily="34" charset="0"/>
        </a:defRPr>
      </a:lvl5pPr>
      <a:lvl6pPr marL="511959" algn="l" defTabSz="511959" rtl="false" eaLnBrk="true" fontAlgn="base" hangingPunct="true">
        <a:spcBef>
          <a:spcPct val="0"/>
        </a:spcBef>
        <a:spcAft>
          <a:spcPct val="0"/>
        </a:spcAft>
        <a:defRPr sz="3100">
          <a:solidFill>
            <a:srgbClr val="7F7F7F"/>
          </a:solidFill>
          <a:latin typeface="Arial" pitchFamily="34" charset="0"/>
          <a:cs typeface="Arial" pitchFamily="34" charset="0"/>
        </a:defRPr>
      </a:lvl6pPr>
      <a:lvl7pPr marL="1023916" algn="l" defTabSz="511959" rtl="false" eaLnBrk="true" fontAlgn="base" hangingPunct="true">
        <a:spcBef>
          <a:spcPct val="0"/>
        </a:spcBef>
        <a:spcAft>
          <a:spcPct val="0"/>
        </a:spcAft>
        <a:defRPr sz="3100">
          <a:solidFill>
            <a:srgbClr val="7F7F7F"/>
          </a:solidFill>
          <a:latin typeface="Arial" pitchFamily="34" charset="0"/>
          <a:cs typeface="Arial" pitchFamily="34" charset="0"/>
        </a:defRPr>
      </a:lvl7pPr>
      <a:lvl8pPr marL="1535876" algn="l" defTabSz="511959" rtl="false" eaLnBrk="true" fontAlgn="base" hangingPunct="true">
        <a:spcBef>
          <a:spcPct val="0"/>
        </a:spcBef>
        <a:spcAft>
          <a:spcPct val="0"/>
        </a:spcAft>
        <a:defRPr sz="3100">
          <a:solidFill>
            <a:srgbClr val="7F7F7F"/>
          </a:solidFill>
          <a:latin typeface="Arial" pitchFamily="34" charset="0"/>
          <a:cs typeface="Arial" pitchFamily="34" charset="0"/>
        </a:defRPr>
      </a:lvl8pPr>
      <a:lvl9pPr marL="2047834" algn="l" defTabSz="511959" rtl="false" eaLnBrk="true" fontAlgn="base" hangingPunct="true">
        <a:spcBef>
          <a:spcPct val="0"/>
        </a:spcBef>
        <a:spcAft>
          <a:spcPct val="0"/>
        </a:spcAft>
        <a:defRPr sz="3100">
          <a:solidFill>
            <a:srgbClr val="7F7F7F"/>
          </a:solidFill>
          <a:latin typeface="Arial" pitchFamily="34" charset="0"/>
          <a:cs typeface="Arial" pitchFamily="34" charset="0"/>
        </a:defRPr>
      </a:lvl9pPr>
    </p:titleStyle>
    <p:bodyStyle>
      <a:lvl1pPr marL="383968" indent="-383968" algn="l" defTabSz="511959" rtl="false" eaLnBrk="false" fontAlgn="base" hangingPunct="false">
        <a:spcBef>
          <a:spcPct val="20000"/>
        </a:spcBef>
        <a:spcAft>
          <a:spcPct val="0"/>
        </a:spcAft>
        <a:buFont typeface="Arial" charset="0"/>
        <a:buChar char="•"/>
        <a:defRPr sz="2700" kern="1200">
          <a:solidFill>
            <a:srgbClr val="7F7F7F"/>
          </a:solidFill>
          <a:latin typeface="Arial"/>
          <a:ea typeface="+mn-ea"/>
          <a:cs typeface="Arial"/>
        </a:defRPr>
      </a:lvl1pPr>
      <a:lvl2pPr marL="831932" indent="-319974" algn="l" defTabSz="511959" rtl="false" eaLnBrk="false" fontAlgn="base" hangingPunct="false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rgbClr val="7F7F7F"/>
          </a:solidFill>
          <a:latin typeface="Arial"/>
          <a:ea typeface="+mn-ea"/>
          <a:cs typeface="Arial"/>
        </a:defRPr>
      </a:lvl2pPr>
      <a:lvl3pPr marL="1279896" indent="-255979" algn="l" defTabSz="511959" rtl="false" eaLnBrk="false" fontAlgn="base" hangingPunct="false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rgbClr val="7F7F7F"/>
          </a:solidFill>
          <a:latin typeface="Arial"/>
          <a:ea typeface="+mn-ea"/>
          <a:cs typeface="Arial"/>
        </a:defRPr>
      </a:lvl3pPr>
      <a:lvl4pPr marL="1791854" indent="-255979" algn="l" defTabSz="511959" rtl="false" eaLnBrk="false" fontAlgn="base" hangingPunct="false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rgbClr val="7F7F7F"/>
          </a:solidFill>
          <a:latin typeface="Arial"/>
          <a:ea typeface="+mn-ea"/>
          <a:cs typeface="Arial"/>
        </a:defRPr>
      </a:lvl4pPr>
      <a:lvl5pPr marL="2303812" indent="-255979" algn="l" defTabSz="511959" rtl="false" eaLnBrk="false" fontAlgn="base" hangingPunct="false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rgbClr val="7F7F7F"/>
          </a:solidFill>
          <a:latin typeface="Arial"/>
          <a:ea typeface="+mn-ea"/>
          <a:cs typeface="Arial"/>
        </a:defRPr>
      </a:lvl5pPr>
      <a:lvl6pPr marL="2815771" indent="-255979" algn="l" defTabSz="511959" rtl="false" eaLnBrk="true" latinLnBrk="false" hangingPunct="true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7728" indent="-255979" algn="l" defTabSz="511959" rtl="false" eaLnBrk="true" latinLnBrk="false" hangingPunct="true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39688" indent="-255979" algn="l" defTabSz="511959" rtl="false" eaLnBrk="true" latinLnBrk="false" hangingPunct="true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51646" indent="-255979" algn="l" defTabSz="511959" rtl="false" eaLnBrk="true" latinLnBrk="false" hangingPunct="true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1959" rtl="false" eaLnBrk="true" latinLnBrk="false" hangingPunct="true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1959" algn="l" defTabSz="511959" rtl="false" eaLnBrk="true" latinLnBrk="false" hangingPunct="true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3916" algn="l" defTabSz="511959" rtl="false" eaLnBrk="true" latinLnBrk="false" hangingPunct="true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35876" algn="l" defTabSz="511959" rtl="false" eaLnBrk="true" latinLnBrk="false" hangingPunct="true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7834" algn="l" defTabSz="511959" rtl="false" eaLnBrk="true" latinLnBrk="false" hangingPunct="true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791" algn="l" defTabSz="511959" rtl="false" eaLnBrk="true" latinLnBrk="false" hangingPunct="true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71750" algn="l" defTabSz="511959" rtl="false" eaLnBrk="true" latinLnBrk="false" hangingPunct="true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83708" algn="l" defTabSz="511959" rtl="false" eaLnBrk="true" latinLnBrk="false" hangingPunct="true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95666" algn="l" defTabSz="511959" rtl="false" eaLnBrk="true" latinLnBrk="false" hangingPunct="true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></Relationship></Relationships>
</file>

<file path=ppt/slides/_rels/slide10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/Relationships>
</file>

<file path=ppt/slides/_rels/slide1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></Relationship></Relationships>
</file>

<file path=ppt/slides/_rels/slide20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/Relationships>
</file>

<file path=ppt/slides/_rels/slide23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24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/Relationships>
</file>

<file path=ppt/slides/_rels/slide25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26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27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28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29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<Relationships xmlns="http://schemas.openxmlformats.org/package/2006/relationships"><Relationship Target="../charts/chart1.xml" Type="http://schemas.openxmlformats.org/officeDocument/2006/relationships/chart" Id="rId2"></Relationship><Relationship Target="../slideLayouts/slideLayout2.xml" Type="http://schemas.openxmlformats.org/officeDocument/2006/relationships/slideLayout" Id="rId1"></Relationship></Relationships>
</file>

<file path=ppt/slides/_rels/slide30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3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3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<Relationships xmlns="http://schemas.openxmlformats.org/package/2006/relationships"><Relationship Target="../charts/chart2.xml" Type="http://schemas.openxmlformats.org/officeDocument/2006/relationships/chart" Id="rId2"></Relationship><Relationship Target="../slideLayouts/slideLayout2.xml" Type="http://schemas.openxmlformats.org/officeDocument/2006/relationships/slideLayout" Id="rId1"></Relationship></Relationships>
</file>

<file path=ppt/slides/_rels/slide5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/Relationships>
</file>

<file path=ppt/slides/_rels/slide6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B54052-434F-4937-884B-CEDB534AD94E}" type="datetime1">
              <a:rPr lang="en-US" smtClean="0"/>
              <a:pPr>
                <a:defRPr/>
              </a:pPr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725613" y="6356350"/>
            <a:ext cx="4827587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Confidential &amp; Proprietary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AD33CD-44B4-492B-AD51-ECFEE2428D4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344488" y="247731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2391" tIns="51196" rIns="102391" bIns="51196" numCol="1" anchor="ctr" anchorCtr="0" compatLnSpc="1">
            <a:prstTxWarp prst="textNoShape">
              <a:avLst/>
            </a:prstTxWarp>
          </a:bodyPr>
          <a:lstStyle>
            <a:lvl1pPr algn="l" defTabSz="511959" rtl="0" eaLnBrk="0" fontAlgn="base" hangingPunct="0">
              <a:spcBef>
                <a:spcPct val="0"/>
              </a:spcBef>
              <a:spcAft>
                <a:spcPct val="0"/>
              </a:spcAft>
              <a:defRPr sz="2700" kern="120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  <a:lvl2pPr algn="l" defTabSz="511959" rtl="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7F7F7F"/>
                </a:solidFill>
                <a:latin typeface="Arial" pitchFamily="34" charset="0"/>
                <a:cs typeface="Arial" pitchFamily="34" charset="0"/>
              </a:defRPr>
            </a:lvl2pPr>
            <a:lvl3pPr algn="l" defTabSz="511959" rtl="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7F7F7F"/>
                </a:solidFill>
                <a:latin typeface="Arial" pitchFamily="34" charset="0"/>
                <a:cs typeface="Arial" pitchFamily="34" charset="0"/>
              </a:defRPr>
            </a:lvl3pPr>
            <a:lvl4pPr algn="l" defTabSz="511959" rtl="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7F7F7F"/>
                </a:solidFill>
                <a:latin typeface="Arial" pitchFamily="34" charset="0"/>
                <a:cs typeface="Arial" pitchFamily="34" charset="0"/>
              </a:defRPr>
            </a:lvl4pPr>
            <a:lvl5pPr algn="l" defTabSz="511959" rtl="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7F7F7F"/>
                </a:solidFill>
                <a:latin typeface="Arial" pitchFamily="34" charset="0"/>
                <a:cs typeface="Arial" pitchFamily="34" charset="0"/>
              </a:defRPr>
            </a:lvl5pPr>
            <a:lvl6pPr marL="511959" algn="l" defTabSz="511959" rtl="0" eaLnBrk="1" fontAlgn="base" hangingPunct="1">
              <a:spcBef>
                <a:spcPct val="0"/>
              </a:spcBef>
              <a:spcAft>
                <a:spcPct val="0"/>
              </a:spcAft>
              <a:defRPr sz="3100">
                <a:solidFill>
                  <a:srgbClr val="7F7F7F"/>
                </a:solidFill>
                <a:latin typeface="Arial" pitchFamily="34" charset="0"/>
                <a:cs typeface="Arial" pitchFamily="34" charset="0"/>
              </a:defRPr>
            </a:lvl6pPr>
            <a:lvl7pPr marL="1023916" algn="l" defTabSz="511959" rtl="0" eaLnBrk="1" fontAlgn="base" hangingPunct="1">
              <a:spcBef>
                <a:spcPct val="0"/>
              </a:spcBef>
              <a:spcAft>
                <a:spcPct val="0"/>
              </a:spcAft>
              <a:defRPr sz="3100">
                <a:solidFill>
                  <a:srgbClr val="7F7F7F"/>
                </a:solidFill>
                <a:latin typeface="Arial" pitchFamily="34" charset="0"/>
                <a:cs typeface="Arial" pitchFamily="34" charset="0"/>
              </a:defRPr>
            </a:lvl7pPr>
            <a:lvl8pPr marL="1535876" algn="l" defTabSz="511959" rtl="0" eaLnBrk="1" fontAlgn="base" hangingPunct="1">
              <a:spcBef>
                <a:spcPct val="0"/>
              </a:spcBef>
              <a:spcAft>
                <a:spcPct val="0"/>
              </a:spcAft>
              <a:defRPr sz="3100">
                <a:solidFill>
                  <a:srgbClr val="7F7F7F"/>
                </a:solidFill>
                <a:latin typeface="Arial" pitchFamily="34" charset="0"/>
                <a:cs typeface="Arial" pitchFamily="34" charset="0"/>
              </a:defRPr>
            </a:lvl8pPr>
            <a:lvl9pPr marL="2047834" algn="l" defTabSz="511959" rtl="0" eaLnBrk="1" fontAlgn="base" hangingPunct="1">
              <a:spcBef>
                <a:spcPct val="0"/>
              </a:spcBef>
              <a:spcAft>
                <a:spcPct val="0"/>
              </a:spcAft>
              <a:defRPr sz="3100">
                <a:solidFill>
                  <a:srgbClr val="7F7F7F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dirty="0"/>
              <a:t>Modeling Strategy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72636" y="1162131"/>
            <a:ext cx="8229600" cy="4451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2391" tIns="51196" rIns="102391" bIns="51196" numCol="1" anchor="t" anchorCtr="0" compatLnSpc="1">
            <a:prstTxWarp prst="textNoShape">
              <a:avLst/>
            </a:prstTxWarp>
          </a:bodyPr>
          <a:lstStyle>
            <a:lvl1pPr marL="383968" indent="-383968" algn="l" defTabSz="511959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7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1pPr>
            <a:lvl2pPr marL="831932" indent="-319974" algn="l" defTabSz="511959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2pPr>
            <a:lvl3pPr marL="1279896" indent="-255979" algn="l" defTabSz="511959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3pPr>
            <a:lvl4pPr marL="1791854" indent="-255979" algn="l" defTabSz="511959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4pPr>
            <a:lvl5pPr marL="2303812" indent="-255979" algn="l" defTabSz="511959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5pPr>
            <a:lvl6pPr marL="2815771" indent="-255979" algn="l" defTabSz="511959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27728" indent="-255979" algn="l" defTabSz="511959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39688" indent="-255979" algn="l" defTabSz="511959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1646" indent="-255979" algn="l" defTabSz="511959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1958" lvl="1" indent="0"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Objective</a:t>
            </a:r>
          </a:p>
          <a:p>
            <a:pPr lvl="1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assess and rank students by their collection risk in the following 3 months</a:t>
            </a:r>
          </a:p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Sampling strategy</a:t>
            </a:r>
          </a:p>
          <a:p>
            <a:pPr lvl="1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use the collection aging list of July – October of 2016 to train a machine learning model and validate its performance on the list of November 2016. And we only consider students with a balance of at least 75 Euros</a:t>
            </a: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output:</a:t>
            </a:r>
          </a:p>
          <a:p>
            <a:pPr lvl="1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 risk score:  the likelihood of a student not making any payment in the following 3 months </a:t>
            </a:r>
          </a:p>
          <a:p>
            <a:pPr lvl="1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Deciles(1-10): all students in the score list are ordered by their risk scores and divided into 10 (almost) equal-sized groups. Lower decile groups correspond to higher risk students. </a:t>
            </a:r>
          </a:p>
          <a:p>
            <a:pPr marL="511958" lvl="1" indent="0">
              <a:buNone/>
            </a:pPr>
            <a:endParaRPr lang="en-US" sz="13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814728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Data</a:t>
            </a:r>
          </a:p>
        </p:txBody>
      </p:sp>
      <p:graphicFrame>
        <p:nvGraphicFramePr>
          <p:cNvPr id="2" name="nvGraphicFrame 2"/>
          <p:cNvGraphicFramePr>
            <a:graphicFrameLocks noGrp="true"/>
          </p:cNvGraphicFramePr>
          <p:nvPr/>
        </p:nvGraphicFramePr>
        <p:xfrm rot="0">
          <a:off x="457200" y="1600201"/>
          <a:ext cx="4038600" cy="4525963"/>
        </p:xfrm>
        <a:graphic>
          <a:graphicData uri="http://schemas.openxmlformats.org/drawingml/2006/table">
            <a:tbl>
              <a:tblPr/>
              <a:tblGrid>
                <a:gridCol w="1346200"/>
                <a:gridCol w="1346200"/>
                <a:gridCol w="13462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ret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t>Treatment: new students in June 2017</a:t>
            </a:r>
          </a:p>
          <a:p>
            <a:r>
              <a:t>Control: new students in June 2016</a:t>
            </a:r>
          </a:p>
          <a:p>
            <a:r>
              <a:t>Goal: improve second term retention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Data</a:t>
            </a:r>
          </a:p>
        </p:txBody>
      </p:sp>
      <p:graphicFrame>
        <p:nvGraphicFramePr>
          <p:cNvPr id="2" name="nvGraphicFrame 2"/>
          <p:cNvGraphicFramePr>
            <a:graphicFrameLocks noGrp="true"/>
          </p:cNvGraphicFramePr>
          <p:nvPr/>
        </p:nvGraphicFramePr>
        <p:xfrm rot="0">
          <a:off x="457200" y="1219201"/>
          <a:ext cx="8229600" cy="4906963"/>
        </p:xfrm>
        <a:graphic>
          <a:graphicData uri="http://schemas.openxmlformats.org/drawingml/2006/table">
            <a:tbl>
              <a:tblPr/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gender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age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prog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balance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65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61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Data</a:t>
            </a:r>
          </a:p>
        </p:txBody>
      </p:sp>
      <p:graphicFrame>
        <p:nvGraphicFramePr>
          <p:cNvPr id="2" name="nvGraphicFrame 2"/>
          <p:cNvGraphicFramePr>
            <a:graphicFrameLocks noGrp="true"/>
          </p:cNvGraphicFramePr>
          <p:nvPr/>
        </p:nvGraphicFramePr>
        <p:xfrm rot="0">
          <a:off x="457200" y="1219201"/>
          <a:ext cx="8229600" cy="4906963"/>
        </p:xfrm>
        <a:graphic>
          <a:graphicData uri="http://schemas.openxmlformats.org/drawingml/2006/table">
            <a:tbl>
              <a:tblPr/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honesty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pay_plan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assignment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forum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Data</a:t>
            </a:r>
          </a:p>
        </p:txBody>
      </p:sp>
      <p:graphicFrame>
        <p:nvGraphicFramePr>
          <p:cNvPr id="2" name="nvGraphicFrame 2"/>
          <p:cNvGraphicFramePr>
            <a:graphicFrameLocks noGrp="true"/>
          </p:cNvGraphicFramePr>
          <p:nvPr/>
        </p:nvGraphicFramePr>
        <p:xfrm rot="0">
          <a:off x="457200" y="1219201"/>
          <a:ext cx="8229600" cy="4906963"/>
        </p:xfrm>
        <a:graphic>
          <a:graphicData uri="http://schemas.openxmlformats.org/drawingml/2006/table">
            <a:tbl>
              <a:tblPr/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africa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asia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europe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america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Risk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457200" y="1219201"/>
            <a:ext cx="8229600" cy="4906963"/>
          </a:xfrm>
        </p:spPr>
        <p:txBody>
          <a:bodyPr/>
          <a:lstStyle/>
          <a:p>
            <a:r>
              <a:t>Other confounders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Check Balance Before Matching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457200" y="1219201"/>
            <a:ext cx="8229600" cy="4906963"/>
            <a:chOff x="457200" y="1219201"/>
            <a:chExt cx="8229600" cy="4906963"/>
          </a:xfrm>
        </p:grpSpPr>
        <p:sp>
          <p:nvSpPr>
            <p:cNvPr id="4" name="rc4"/>
            <p:cNvSpPr/>
            <p:nvPr/>
          </p:nvSpPr>
          <p:spPr>
            <a:xfrm>
              <a:off x="457200" y="1219201"/>
              <a:ext cx="8229599" cy="49069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969686" y="1498701"/>
              <a:ext cx="6508745" cy="442301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69686" y="5130932"/>
              <a:ext cx="6508745" cy="0"/>
            </a:xfrm>
            <a:custGeom>
              <a:avLst/>
              <a:pathLst>
                <a:path w="6508745" h="0">
                  <a:moveTo>
                    <a:pt x="0" y="0"/>
                  </a:moveTo>
                  <a:lnTo>
                    <a:pt x="6508745" y="0"/>
                  </a:lnTo>
                  <a:lnTo>
                    <a:pt x="650874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69686" y="3951462"/>
              <a:ext cx="6508745" cy="0"/>
            </a:xfrm>
            <a:custGeom>
              <a:avLst/>
              <a:pathLst>
                <a:path w="6508745" h="0">
                  <a:moveTo>
                    <a:pt x="0" y="0"/>
                  </a:moveTo>
                  <a:lnTo>
                    <a:pt x="6508745" y="0"/>
                  </a:lnTo>
                  <a:lnTo>
                    <a:pt x="650874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69686" y="2771992"/>
              <a:ext cx="6508745" cy="0"/>
            </a:xfrm>
            <a:custGeom>
              <a:avLst/>
              <a:pathLst>
                <a:path w="6508745" h="0">
                  <a:moveTo>
                    <a:pt x="0" y="0"/>
                  </a:moveTo>
                  <a:lnTo>
                    <a:pt x="6508745" y="0"/>
                  </a:lnTo>
                  <a:lnTo>
                    <a:pt x="650874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69686" y="1592523"/>
              <a:ext cx="6508745" cy="0"/>
            </a:xfrm>
            <a:custGeom>
              <a:avLst/>
              <a:pathLst>
                <a:path w="6508745" h="0">
                  <a:moveTo>
                    <a:pt x="0" y="0"/>
                  </a:moveTo>
                  <a:lnTo>
                    <a:pt x="6508745" y="0"/>
                  </a:lnTo>
                  <a:lnTo>
                    <a:pt x="650874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69686" y="5720667"/>
              <a:ext cx="6508745" cy="0"/>
            </a:xfrm>
            <a:custGeom>
              <a:avLst/>
              <a:pathLst>
                <a:path w="6508745" h="0">
                  <a:moveTo>
                    <a:pt x="0" y="0"/>
                  </a:moveTo>
                  <a:lnTo>
                    <a:pt x="6508745" y="0"/>
                  </a:lnTo>
                  <a:lnTo>
                    <a:pt x="650874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69686" y="4541197"/>
              <a:ext cx="6508745" cy="0"/>
            </a:xfrm>
            <a:custGeom>
              <a:avLst/>
              <a:pathLst>
                <a:path w="6508745" h="0">
                  <a:moveTo>
                    <a:pt x="0" y="0"/>
                  </a:moveTo>
                  <a:lnTo>
                    <a:pt x="6508745" y="0"/>
                  </a:lnTo>
                  <a:lnTo>
                    <a:pt x="650874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69686" y="3361727"/>
              <a:ext cx="6508745" cy="0"/>
            </a:xfrm>
            <a:custGeom>
              <a:avLst/>
              <a:pathLst>
                <a:path w="6508745" h="0">
                  <a:moveTo>
                    <a:pt x="0" y="0"/>
                  </a:moveTo>
                  <a:lnTo>
                    <a:pt x="6508745" y="0"/>
                  </a:lnTo>
                  <a:lnTo>
                    <a:pt x="650874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69686" y="2182257"/>
              <a:ext cx="6508745" cy="0"/>
            </a:xfrm>
            <a:custGeom>
              <a:avLst/>
              <a:pathLst>
                <a:path w="6508745" h="0">
                  <a:moveTo>
                    <a:pt x="0" y="0"/>
                  </a:moveTo>
                  <a:lnTo>
                    <a:pt x="6508745" y="0"/>
                  </a:lnTo>
                  <a:lnTo>
                    <a:pt x="650874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744799" y="1498701"/>
              <a:ext cx="0" cy="4423011"/>
            </a:xfrm>
            <a:custGeom>
              <a:avLst/>
              <a:pathLst>
                <a:path w="0" h="4423011">
                  <a:moveTo>
                    <a:pt x="0" y="442301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703320" y="1498701"/>
              <a:ext cx="0" cy="4423011"/>
            </a:xfrm>
            <a:custGeom>
              <a:avLst/>
              <a:pathLst>
                <a:path w="0" h="4423011">
                  <a:moveTo>
                    <a:pt x="0" y="442301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2744799" y="3844238"/>
              <a:ext cx="1331334" cy="1876429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413465" y="1699747"/>
              <a:ext cx="1331334" cy="4020919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5703320" y="2778473"/>
              <a:ext cx="1331334" cy="2942194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371985" y="2765512"/>
              <a:ext cx="1331334" cy="2955155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767418" y="5679789"/>
              <a:ext cx="139637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709487" y="4500319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709487" y="3320849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40%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709487" y="2141379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60%</a:t>
              </a:r>
            </a:p>
          </p:txBody>
        </p:sp>
        <p:sp>
          <p:nvSpPr>
            <p:cNvPr id="24" name="pl24"/>
            <p:cNvSpPr/>
            <p:nvPr/>
          </p:nvSpPr>
          <p:spPr>
            <a:xfrm>
              <a:off x="934892" y="57206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934892" y="45411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934892" y="33617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934892" y="21822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744799" y="59217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5703320" y="59217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2578149" y="5977795"/>
              <a:ext cx="333300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control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466041" y="5988709"/>
              <a:ext cx="474557" cy="678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treatment</a:t>
              </a:r>
            </a:p>
          </p:txBody>
        </p:sp>
        <p:sp>
          <p:nvSpPr>
            <p:cNvPr id="32" name="tx32"/>
            <p:cNvSpPr/>
            <p:nvPr/>
          </p:nvSpPr>
          <p:spPr>
            <a:xfrm rot="-5400000">
              <a:off x="249330" y="3652561"/>
              <a:ext cx="616235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7622432" y="3367741"/>
              <a:ext cx="994778" cy="6849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7694432" y="3437161"/>
              <a:ext cx="261528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prog</a:t>
              </a:r>
            </a:p>
          </p:txBody>
        </p:sp>
        <p:sp>
          <p:nvSpPr>
            <p:cNvPr id="35" name="rc35"/>
            <p:cNvSpPr/>
            <p:nvPr/>
          </p:nvSpPr>
          <p:spPr>
            <a:xfrm>
              <a:off x="7694432" y="3578337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7703432" y="3587337"/>
              <a:ext cx="183168" cy="183167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7694432" y="3779505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7703432" y="3788505"/>
              <a:ext cx="183168" cy="183167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7920746" y="3642806"/>
              <a:ext cx="196453" cy="7223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EDD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920746" y="3823535"/>
              <a:ext cx="624464" cy="9267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Management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969686" y="1250690"/>
              <a:ext cx="1331174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 of  prog</a:t>
              </a:r>
            </a:p>
          </p:txBody>
        </p:sp>
      </p:grp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Check Balance Before Matching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457200" y="1219201"/>
            <a:ext cx="8229600" cy="4906963"/>
          </a:xfrm>
        </p:spPr>
        <p:txBody>
          <a:bodyPr/>
          <a:lstStyle/>
          <a:p>
            <a:pPr marL="12700" marR="12700" indent="0" algn="just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2-sample test for equality of proportions with continuity correction
data:  c(sum(trt), sum(ctl)) out of c(length(trt), length(ctl))
X-squared = 34.412, df = 1, p-value = 4.46e-09
alternative hypothesis: two.sided
95 percent confidence interval:
 -0.2419361 -0.1195024
sample estimates:
   prop 1    prop 2 
0.5010989 0.6818182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Check Blance Before Matching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457200" y="1219201"/>
            <a:ext cx="8229600" cy="4906963"/>
            <a:chOff x="457200" y="1219201"/>
            <a:chExt cx="8229600" cy="4906963"/>
          </a:xfrm>
        </p:grpSpPr>
        <p:sp>
          <p:nvSpPr>
            <p:cNvPr id="4" name="rc4"/>
            <p:cNvSpPr/>
            <p:nvPr/>
          </p:nvSpPr>
          <p:spPr>
            <a:xfrm>
              <a:off x="457200" y="1219201"/>
              <a:ext cx="8229600" cy="49069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969686" y="1498701"/>
              <a:ext cx="6495351" cy="442301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69686" y="5076470"/>
              <a:ext cx="6495351" cy="0"/>
            </a:xfrm>
            <a:custGeom>
              <a:avLst/>
              <a:pathLst>
                <a:path w="6495351" h="0">
                  <a:moveTo>
                    <a:pt x="0" y="0"/>
                  </a:moveTo>
                  <a:lnTo>
                    <a:pt x="6495351" y="0"/>
                  </a:lnTo>
                  <a:lnTo>
                    <a:pt x="649535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69686" y="3788077"/>
              <a:ext cx="6495351" cy="0"/>
            </a:xfrm>
            <a:custGeom>
              <a:avLst/>
              <a:pathLst>
                <a:path w="6495351" h="0">
                  <a:moveTo>
                    <a:pt x="0" y="0"/>
                  </a:moveTo>
                  <a:lnTo>
                    <a:pt x="6495351" y="0"/>
                  </a:lnTo>
                  <a:lnTo>
                    <a:pt x="649535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69686" y="2499684"/>
              <a:ext cx="6495351" cy="0"/>
            </a:xfrm>
            <a:custGeom>
              <a:avLst/>
              <a:pathLst>
                <a:path w="6495351" h="0">
                  <a:moveTo>
                    <a:pt x="0" y="0"/>
                  </a:moveTo>
                  <a:lnTo>
                    <a:pt x="6495351" y="0"/>
                  </a:lnTo>
                  <a:lnTo>
                    <a:pt x="649535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69686" y="5720667"/>
              <a:ext cx="6495351" cy="0"/>
            </a:xfrm>
            <a:custGeom>
              <a:avLst/>
              <a:pathLst>
                <a:path w="6495351" h="0">
                  <a:moveTo>
                    <a:pt x="0" y="0"/>
                  </a:moveTo>
                  <a:lnTo>
                    <a:pt x="6495351" y="0"/>
                  </a:lnTo>
                  <a:lnTo>
                    <a:pt x="649535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69686" y="4432274"/>
              <a:ext cx="6495351" cy="0"/>
            </a:xfrm>
            <a:custGeom>
              <a:avLst/>
              <a:pathLst>
                <a:path w="6495351" h="0">
                  <a:moveTo>
                    <a:pt x="0" y="0"/>
                  </a:moveTo>
                  <a:lnTo>
                    <a:pt x="6495351" y="0"/>
                  </a:lnTo>
                  <a:lnTo>
                    <a:pt x="649535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69686" y="3143880"/>
              <a:ext cx="6495351" cy="0"/>
            </a:xfrm>
            <a:custGeom>
              <a:avLst/>
              <a:pathLst>
                <a:path w="6495351" h="0">
                  <a:moveTo>
                    <a:pt x="0" y="0"/>
                  </a:moveTo>
                  <a:lnTo>
                    <a:pt x="6495351" y="0"/>
                  </a:lnTo>
                  <a:lnTo>
                    <a:pt x="649535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69686" y="1855487"/>
              <a:ext cx="6495351" cy="0"/>
            </a:xfrm>
            <a:custGeom>
              <a:avLst/>
              <a:pathLst>
                <a:path w="6495351" h="0">
                  <a:moveTo>
                    <a:pt x="0" y="0"/>
                  </a:moveTo>
                  <a:lnTo>
                    <a:pt x="6495351" y="0"/>
                  </a:lnTo>
                  <a:lnTo>
                    <a:pt x="649535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741146" y="1498701"/>
              <a:ext cx="0" cy="4423011"/>
            </a:xfrm>
            <a:custGeom>
              <a:avLst/>
              <a:pathLst>
                <a:path w="0" h="4423011">
                  <a:moveTo>
                    <a:pt x="0" y="442301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693578" y="1498701"/>
              <a:ext cx="0" cy="4423011"/>
            </a:xfrm>
            <a:custGeom>
              <a:avLst/>
              <a:pathLst>
                <a:path w="0" h="4423011">
                  <a:moveTo>
                    <a:pt x="0" y="442301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741146" y="2217712"/>
              <a:ext cx="1328594" cy="3502955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412551" y="2781655"/>
              <a:ext cx="1328594" cy="2939011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5693578" y="1699747"/>
              <a:ext cx="1328594" cy="4020919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364984" y="3299620"/>
              <a:ext cx="1328594" cy="2421046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767418" y="5679789"/>
              <a:ext cx="139637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709487" y="4391396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709487" y="3103002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40%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709487" y="1814609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60%</a:t>
              </a:r>
            </a:p>
          </p:txBody>
        </p:sp>
        <p:sp>
          <p:nvSpPr>
            <p:cNvPr id="23" name="pl23"/>
            <p:cNvSpPr/>
            <p:nvPr/>
          </p:nvSpPr>
          <p:spPr>
            <a:xfrm>
              <a:off x="934892" y="57206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934892" y="44322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934892" y="31438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934892" y="18554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741146" y="59217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5693578" y="59217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2574496" y="5977795"/>
              <a:ext cx="333300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control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456300" y="5988709"/>
              <a:ext cx="474557" cy="678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treatment</a:t>
              </a:r>
            </a:p>
          </p:txBody>
        </p:sp>
        <p:sp>
          <p:nvSpPr>
            <p:cNvPr id="31" name="tx31"/>
            <p:cNvSpPr/>
            <p:nvPr/>
          </p:nvSpPr>
          <p:spPr>
            <a:xfrm rot="-5400000">
              <a:off x="249330" y="3652561"/>
              <a:ext cx="616235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7609038" y="3367741"/>
              <a:ext cx="1008172" cy="6849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7681038" y="3408189"/>
              <a:ext cx="518895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pay_plan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7681038" y="3578337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7690038" y="3587337"/>
              <a:ext cx="183168" cy="183167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7681038" y="3779505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7690038" y="3788505"/>
              <a:ext cx="183168" cy="183167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7907352" y="3616810"/>
              <a:ext cx="637858" cy="9822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1_installment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7907352" y="3817978"/>
              <a:ext cx="637858" cy="9822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3_installment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969686" y="1250690"/>
              <a:ext cx="1661374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 of  pay_plan</a:t>
              </a:r>
            </a:p>
          </p:txBody>
        </p:sp>
      </p:grp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Check Balance Before Matching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457200" y="1219201"/>
            <a:ext cx="8229600" cy="4906963"/>
          </a:xfrm>
        </p:spPr>
        <p:txBody>
          <a:bodyPr/>
          <a:lstStyle/>
          <a:p>
            <a:pPr marL="12700" marR="12700" indent="0" algn="just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2-sample test for equality of proportions with continuity correction
data:  c(sum(trt), sum(ctl)) out of c(length(trt), length(ctl))
X-squared = 6.5059, df = 1, p-value = 0.01075
alternative hypothesis: two.sided
95 percent confidence interval:
 0.01859016 0.14221940
sample estimates:
   prop 1    prop 2 
0.6241758 0.5437710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Check Balance Before Matching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457200" y="1219201"/>
            <a:ext cx="8229600" cy="4906963"/>
            <a:chOff x="457200" y="1219201"/>
            <a:chExt cx="8229600" cy="4906963"/>
          </a:xfrm>
        </p:grpSpPr>
        <p:sp>
          <p:nvSpPr>
            <p:cNvPr id="4" name="rc4"/>
            <p:cNvSpPr/>
            <p:nvPr/>
          </p:nvSpPr>
          <p:spPr>
            <a:xfrm>
              <a:off x="457200" y="1219201"/>
              <a:ext cx="8229599" cy="49069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969686" y="1498701"/>
              <a:ext cx="6904885" cy="442301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69686" y="5218052"/>
              <a:ext cx="6904885" cy="0"/>
            </a:xfrm>
            <a:custGeom>
              <a:avLst/>
              <a:pathLst>
                <a:path w="6904885" h="0">
                  <a:moveTo>
                    <a:pt x="0" y="0"/>
                  </a:moveTo>
                  <a:lnTo>
                    <a:pt x="6904885" y="0"/>
                  </a:lnTo>
                  <a:lnTo>
                    <a:pt x="690488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69686" y="4212822"/>
              <a:ext cx="6904885" cy="0"/>
            </a:xfrm>
            <a:custGeom>
              <a:avLst/>
              <a:pathLst>
                <a:path w="6904885" h="0">
                  <a:moveTo>
                    <a:pt x="0" y="0"/>
                  </a:moveTo>
                  <a:lnTo>
                    <a:pt x="6904885" y="0"/>
                  </a:lnTo>
                  <a:lnTo>
                    <a:pt x="690488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69686" y="3207592"/>
              <a:ext cx="6904885" cy="0"/>
            </a:xfrm>
            <a:custGeom>
              <a:avLst/>
              <a:pathLst>
                <a:path w="6904885" h="0">
                  <a:moveTo>
                    <a:pt x="0" y="0"/>
                  </a:moveTo>
                  <a:lnTo>
                    <a:pt x="6904885" y="0"/>
                  </a:lnTo>
                  <a:lnTo>
                    <a:pt x="690488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69686" y="2202362"/>
              <a:ext cx="6904885" cy="0"/>
            </a:xfrm>
            <a:custGeom>
              <a:avLst/>
              <a:pathLst>
                <a:path w="6904885" h="0">
                  <a:moveTo>
                    <a:pt x="0" y="0"/>
                  </a:moveTo>
                  <a:lnTo>
                    <a:pt x="6904885" y="0"/>
                  </a:lnTo>
                  <a:lnTo>
                    <a:pt x="690488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69686" y="5720667"/>
              <a:ext cx="6904885" cy="0"/>
            </a:xfrm>
            <a:custGeom>
              <a:avLst/>
              <a:pathLst>
                <a:path w="6904885" h="0">
                  <a:moveTo>
                    <a:pt x="0" y="0"/>
                  </a:moveTo>
                  <a:lnTo>
                    <a:pt x="6904885" y="0"/>
                  </a:lnTo>
                  <a:lnTo>
                    <a:pt x="690488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69686" y="4715437"/>
              <a:ext cx="6904885" cy="0"/>
            </a:xfrm>
            <a:custGeom>
              <a:avLst/>
              <a:pathLst>
                <a:path w="6904885" h="0">
                  <a:moveTo>
                    <a:pt x="0" y="0"/>
                  </a:moveTo>
                  <a:lnTo>
                    <a:pt x="6904885" y="0"/>
                  </a:lnTo>
                  <a:lnTo>
                    <a:pt x="690488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69686" y="3710207"/>
              <a:ext cx="6904885" cy="0"/>
            </a:xfrm>
            <a:custGeom>
              <a:avLst/>
              <a:pathLst>
                <a:path w="6904885" h="0">
                  <a:moveTo>
                    <a:pt x="0" y="0"/>
                  </a:moveTo>
                  <a:lnTo>
                    <a:pt x="6904885" y="0"/>
                  </a:lnTo>
                  <a:lnTo>
                    <a:pt x="690488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69686" y="2704977"/>
              <a:ext cx="6904885" cy="0"/>
            </a:xfrm>
            <a:custGeom>
              <a:avLst/>
              <a:pathLst>
                <a:path w="6904885" h="0">
                  <a:moveTo>
                    <a:pt x="0" y="0"/>
                  </a:moveTo>
                  <a:lnTo>
                    <a:pt x="6904885" y="0"/>
                  </a:lnTo>
                  <a:lnTo>
                    <a:pt x="690488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69686" y="1699747"/>
              <a:ext cx="6904885" cy="0"/>
            </a:xfrm>
            <a:custGeom>
              <a:avLst/>
              <a:pathLst>
                <a:path w="6904885" h="0">
                  <a:moveTo>
                    <a:pt x="0" y="0"/>
                  </a:moveTo>
                  <a:lnTo>
                    <a:pt x="6904885" y="0"/>
                  </a:lnTo>
                  <a:lnTo>
                    <a:pt x="690488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852837" y="1498701"/>
              <a:ext cx="0" cy="4423011"/>
            </a:xfrm>
            <a:custGeom>
              <a:avLst/>
              <a:pathLst>
                <a:path w="0" h="4423011">
                  <a:moveTo>
                    <a:pt x="0" y="442301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991421" y="1498701"/>
              <a:ext cx="0" cy="4423011"/>
            </a:xfrm>
            <a:custGeom>
              <a:avLst/>
              <a:pathLst>
                <a:path w="0" h="4423011">
                  <a:moveTo>
                    <a:pt x="0" y="442301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2852837" y="1802978"/>
              <a:ext cx="1412362" cy="3917689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440474" y="4612206"/>
              <a:ext cx="1412362" cy="1108460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5991421" y="1699747"/>
              <a:ext cx="1412362" cy="4020919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579058" y="4715437"/>
              <a:ext cx="1412362" cy="1005229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767418" y="5679789"/>
              <a:ext cx="139637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709487" y="4674559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709487" y="3669329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40%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709487" y="2664099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60%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709487" y="1658869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80%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934892" y="57206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934892" y="47154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934892" y="37102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934892" y="27049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934892" y="16997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852837" y="59217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5991421" y="59217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2686187" y="5977795"/>
              <a:ext cx="333300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control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754143" y="5988709"/>
              <a:ext cx="474557" cy="678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treatment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249330" y="3652561"/>
              <a:ext cx="616235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</a:t>
              </a:r>
            </a:p>
          </p:txBody>
        </p:sp>
        <p:sp>
          <p:nvSpPr>
            <p:cNvPr id="36" name="rc36"/>
            <p:cNvSpPr/>
            <p:nvPr/>
          </p:nvSpPr>
          <p:spPr>
            <a:xfrm>
              <a:off x="8018572" y="3367741"/>
              <a:ext cx="598638" cy="6849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8090572" y="3408189"/>
              <a:ext cx="454638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honesty</a:t>
              </a:r>
            </a:p>
          </p:txBody>
        </p:sp>
        <p:sp>
          <p:nvSpPr>
            <p:cNvPr id="38" name="rc38"/>
            <p:cNvSpPr/>
            <p:nvPr/>
          </p:nvSpPr>
          <p:spPr>
            <a:xfrm>
              <a:off x="8090572" y="3578337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8099572" y="3587337"/>
              <a:ext cx="183168" cy="183167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8090572" y="3779505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8099572" y="3788505"/>
              <a:ext cx="183168" cy="183167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8316886" y="3641615"/>
              <a:ext cx="134056" cy="734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8316886" y="3842585"/>
              <a:ext cx="157274" cy="7362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Yes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969686" y="1250690"/>
              <a:ext cx="1559774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 of  honesty</a:t>
              </a:r>
            </a:p>
          </p:txBody>
        </p:sp>
      </p:grp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Risk Drivers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B54052-434F-4937-884B-CEDB534AD94E}" type="datetime1">
              <a:rPr lang="en-US" smtClean="0"/>
              <a:pPr>
                <a:defRPr/>
              </a:pPr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725613" y="6356350"/>
            <a:ext cx="4827587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Confidential &amp; Proprietary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AD33CD-44B4-492B-AD51-ECFEE2428D4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aphicFrame>
        <p:nvGraphicFramePr>
          <p:cNvPr id="9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6400658"/>
              </p:ext>
            </p:extLst>
          </p:nvPr>
        </p:nvGraphicFramePr>
        <p:xfrm>
          <a:off x="124691" y="1485055"/>
          <a:ext cx="8229600" cy="3169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000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9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Maximum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aging bucket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Student 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credits passed in last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</a:t>
                      </a:r>
                      <a:r>
                        <a:rPr lang="en-US" baseline="0" dirty="0"/>
                        <a:t> 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days from last blackboard 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Average of gradable item points achieved ratio in last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Payment indicator</a:t>
                      </a:r>
                      <a:r>
                        <a:rPr lang="en-US" baseline="0" dirty="0"/>
                        <a:t> in the past 3 months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</a:t>
                      </a:r>
                      <a:r>
                        <a:rPr lang="en-US" baseline="0" dirty="0"/>
                        <a:t> 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5154679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Check Balance Before Matching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457200" y="1219201"/>
            <a:ext cx="8229600" cy="4906963"/>
          </a:xfrm>
        </p:spPr>
        <p:txBody>
          <a:bodyPr/>
          <a:lstStyle/>
          <a:p>
            <a:pPr marL="12700" marR="12700" indent="0" algn="just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2-sample test for equality of proportions with continuity correction
data:  c(sum(trt), sum(ctl)) out of c(length(trt), length(ctl))
X-squared = 0.53413, df = 1, p-value = 0.4649
alternative hypothesis: two.sided
95 percent confidence interval:
 -0.03102598  0.07210342
sample estimates:
   prop 1    prop 2 
0.8000000 0.7794613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SMD Before Matching</a:t>
            </a:r>
          </a:p>
        </p:txBody>
      </p:sp>
      <p:graphicFrame>
        <p:nvGraphicFramePr>
          <p:cNvPr id="2" name="nvGraphicFrame 2"/>
          <p:cNvGraphicFramePr>
            <a:graphicFrameLocks noGrp="true"/>
          </p:cNvGraphicFramePr>
          <p:nvPr/>
        </p:nvGraphicFramePr>
        <p:xfrm rot="0">
          <a:off x="457200" y="1219201"/>
          <a:ext cx="8229600" cy="4906963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Before.Matching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Control.594.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Treatment.455.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SMD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gender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0.37 (0.48)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0.40 (0.49)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0.067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age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46.72 (11.58)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44.88 (11.61)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0.159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prog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0.68 (0.47)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0.50 (0.50)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0.374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balance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0.23 (0.42)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0.17 (0.37)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0.168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honesty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0.78 (0.41)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0.80 (0.40)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0.050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pay_plan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0.54 (0.50)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0.62 (0.48)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0.164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assignment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0.30 (0.46)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0.29 (0.46)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forum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35.12 (31.24)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39.00 (29.85)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0.127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africa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0.18 (0.38)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0.18 (0.38)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0.007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asia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0.16 (0.37)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0.25 (0.43)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europe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0.35 (0.48)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0.39 (0.49)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0.087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america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0.19 (0.39)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0.16 (0.36)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0.077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other_region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0.13 (0.33)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0.13 (0.34)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Propensity Score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t>Estimate propensity scores by model</a:t>
            </a:r>
          </a:p>
          <a:p>
            <a:r>
              <a:t>Usually use logistic regression</a:t>
            </a:r>
          </a:p>
          <a:p>
            <a:r>
              <a:t>Also may use other models</a:t>
            </a:r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/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/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logit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&lt;-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4A444D">
                    <a:alpha val="100000"/>
                  </a:srgbClr>
                </a:solidFill>
                <a:latin typeface="Arial"/>
                <a:ea typeface="Arial"/>
                <a:cs typeface="Arial"/>
              </a:rPr>
              <a:t>function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>
                <a:solidFill>
                  <a:srgbClr val="424242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{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log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log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}</a:t>
            </a: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/>
            </a: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/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psmatch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&lt;-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Match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Tr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$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tc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logit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$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ps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replace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FALSE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caliper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1.3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/>
            </a: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/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matched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&lt;-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[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unlist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psmatch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[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 i="true">
                <a:solidFill>
                  <a:srgbClr val="008B8B">
                    <a:alpha val="100000"/>
                  </a:srgbClr>
                </a:solidFill>
                <a:latin typeface="Arial"/>
                <a:ea typeface="Arial"/>
                <a:cs typeface="Arial"/>
              </a:rPr>
              <a:t>'index.treated'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800" i="true">
                <a:solidFill>
                  <a:srgbClr val="008B8B">
                    <a:alpha val="100000"/>
                  </a:srgbClr>
                </a:solidFill>
                <a:latin typeface="Arial"/>
                <a:ea typeface="Arial"/>
                <a:cs typeface="Arial"/>
              </a:rPr>
              <a:t>'index.control'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]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]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Common Support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457200" y="1219201"/>
            <a:ext cx="8229600" cy="4906963"/>
            <a:chOff x="457200" y="1219201"/>
            <a:chExt cx="8229600" cy="4906963"/>
          </a:xfrm>
        </p:grpSpPr>
        <p:sp>
          <p:nvSpPr>
            <p:cNvPr id="4" name="pt4"/>
            <p:cNvSpPr/>
            <p:nvPr/>
          </p:nvSpPr>
          <p:spPr>
            <a:xfrm>
              <a:off x="5067498" y="248923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2525931" y="287515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5048659" y="278159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5456150" y="272185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4060059" y="446448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3555376" y="406712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3053720" y="405288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4358082" y="43750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3510741" y="301731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3368987" y="284400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3619518" y="458901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4037373" y="404197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5676525" y="309400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3875508" y="455476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4354844" y="428133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3875668" y="422553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4207912" y="445000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621764" y="443806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3943771" y="462442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4212768" y="254140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752141" y="419658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094939" y="427207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557150" y="271262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304767" y="251202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044764" y="287154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244811" y="419044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444145" y="259725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496139" y="429146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283290" y="40639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315008" y="461640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900791" y="304207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111645" y="412516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4611035" y="436783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414875" y="261260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731386" y="414073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4889194" y="410689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870621" y="255755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290205" y="302081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846368" y="264220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441859" y="410326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805863" y="288187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429059" y="412415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381369" y="264661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765028" y="294554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556674" y="430418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379944" y="441512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315351" y="432261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704542" y="432157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052019" y="445084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339845" y="274683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978211" y="303014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174589" y="289323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302189" y="454844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189608" y="461092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972063" y="257968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524288" y="457149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408837" y="310163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067188" y="409745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2744622" y="407725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032509" y="457873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863620" y="288550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497880" y="42777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282689" y="263952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693177" y="252955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885756" y="310041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4318566" y="451999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4763966" y="306280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208133" y="436992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5143592" y="251727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460830" y="273965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608913" y="294958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642912" y="421252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366624" y="439698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770323" y="416372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4973338" y="434204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2947883" y="273720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4206221" y="250842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4712864" y="252442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967160" y="447330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4241394" y="411773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4575750" y="262556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253832" y="417122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772775" y="464847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244921" y="436997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4239457" y="417745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381795" y="413374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837188" y="289720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251949" y="409358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405071" y="252239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154056" y="456113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018608" y="296316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410120" y="307383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3670017" y="450256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248053" y="257412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150937" y="263917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4377060" y="452672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3718550" y="257449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136228" y="253981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4598664" y="406556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3528172" y="436024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630050" y="416338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372479" y="289467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2862127" y="289607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489769" y="253875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4168900" y="406500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5067355" y="250775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721221" y="251477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147803" y="297189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217120" y="407962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3318612" y="426946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4977073" y="291502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4078835" y="428997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3453123" y="258257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4973412" y="422768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571107" y="276971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181974" y="276910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029414" y="261505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383719" y="404178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414083" y="427121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5269339" y="430939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613965" y="445598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383188" y="439193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197367" y="434536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2991420" y="289982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943144" y="263358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745273" y="262705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4738851" y="264764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3993320" y="458147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247394" y="425741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052874" y="301616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3353373" y="414289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418913" y="281347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499176" y="257971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364495" y="295828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244157" y="296143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6359616" y="248421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654145" y="289010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3009552" y="451884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342212" y="424849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5418163" y="309769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418401" y="460980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3390077" y="248480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4363258" y="448995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5898118" y="298373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3139700" y="440822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3618425" y="266687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3732959" y="252195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4446438" y="464349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4790474" y="288603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5067315" y="44978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4154050" y="305057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4996861" y="428037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4732654" y="263687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153769" y="424068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4945580" y="458694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2980847" y="266765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5265870" y="305284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3007070" y="436048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3968708" y="288661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4275518" y="258727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3758758" y="306442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3336091" y="434823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5066910" y="265364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4373210" y="265715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5689103" y="404900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3788745" y="451432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5741105" y="253212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5373380" y="432556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030314" y="294908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4158170" y="460686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5016947" y="270520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3765815" y="464644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4735391" y="297996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4107618" y="457653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4177940" y="412106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4559091" y="274524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5398786" y="306645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3461602" y="251854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4124006" y="265567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5793253" y="285812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4913413" y="445408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3584832" y="430440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3925077" y="457123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4038867" y="420835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3614481" y="259099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5490326" y="248461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3925819" y="432353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4033085" y="262730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3785868" y="417584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4400554" y="455697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3937212" y="266827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4165665" y="292028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3999560" y="463362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3610744" y="429168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5666575" y="272989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5660355" y="445404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3726748" y="454375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4480392" y="281756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4851215" y="454498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5655215" y="440378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4232294" y="454451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4062885" y="252112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5010812" y="422590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4659788" y="428312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4434837" y="289006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5585881" y="304937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3031662" y="426883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5035078" y="459113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4235826" y="435448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4363229" y="266069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3815653" y="458037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3464378" y="248922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3815191" y="417493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3722272" y="463700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4534159" y="269012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4136644" y="433659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3533299" y="423605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4690797" y="424673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3775049" y="291663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3216953" y="441868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3351557" y="460712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3729358" y="451451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3991754" y="443091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3482052" y="444520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3920743" y="293254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5536988" y="300931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3780350" y="302063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3374334" y="454249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4385047" y="405262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4439557" y="413302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4009234" y="433537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4245272" y="456616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4722641" y="430328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5441809" y="284923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5465985" y="294201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3211814" y="427902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4831667" y="281892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4757532" y="308790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4296195" y="405579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4070860" y="405987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3853870" y="265599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4770122" y="296248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5085531" y="306076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5174652" y="290355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5315759" y="276345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3105434" y="264135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5620955" y="279759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4484918" y="426067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2745016" y="440403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5866982" y="262968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3963791" y="449274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3796527" y="306711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3295458" y="425228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4080396" y="432582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3644620" y="249478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3601651" y="306127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3237720" y="457206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3843184" y="428444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3523363" y="410736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3680790" y="451166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4628903" y="293659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5689687" y="266829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4568236" y="301259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5131434" y="298932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3627775" y="251022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4148737" y="440383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4939047" y="453166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4545667" y="284580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5381311" y="252472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3445407" y="279882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4152326" y="466243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3762127" y="450887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4092316" y="456860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3573118" y="306010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4182014" y="259385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3958923" y="428214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4190523" y="430465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3229811" y="443055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4974171" y="438499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3655287" y="297132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3739088" y="458791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6422823" y="280587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4264352" y="43507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3216108" y="422837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5248415" y="416557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5323250" y="444963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3047837" y="465197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5263260" y="300199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4609551" y="436442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3579200" y="405192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6017016" y="276308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4506578" y="261934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4467026" y="444489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4592958" y="424339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5783440" y="273450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3810076" y="418677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5310903" y="264754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3407129" y="454719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3908955" y="409956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5090577" y="445265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3949449" y="433296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4853274" y="431184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5275420" y="294620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3372321" y="289728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3923378" y="424129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4434457" y="266984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3470038" y="433503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3277069" y="440043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4350627" y="445071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3738574" y="404342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4947625" y="412979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2836344" y="417996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6377312" y="254625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2906490" y="431512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4171726" y="460232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4300452" y="265202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4788294" y="443690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5592161" y="465924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3910595" y="411159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5653016" y="254996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4515930" y="430830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4778534" y="297996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4985323" y="255911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2815464" y="438056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4181512" y="442138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5035544" y="286072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4097863" y="455805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4055722" y="417528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5465704" y="422747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4426089" y="464509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4017966" y="405981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3795555" y="264437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3636949" y="304283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3434485" y="269476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5887263" y="457713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3865283" y="422902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6139870" y="279110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4219659" y="283857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4044453" y="422300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5622206" y="251289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3510499" y="45340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5148561" y="248871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4700229" y="291775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2586536" y="274652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3639741" y="457277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2668731" y="266850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5395446" y="286054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6603987" y="289650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3888821" y="443801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3069940" y="267887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3917050" y="283870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2814149" y="278401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3629083" y="268262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3989012" y="287154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4712259" y="304562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5010525" y="292361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3775837" y="463439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4013696" y="438727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2981626" y="440324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5473756" y="300325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3579968" y="440590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5338581" y="443998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5220971" y="465557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4535266" y="436972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4147424" y="418648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5133832" y="307230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3664692" y="290086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4153549" y="430169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5549514" y="250159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3697812" y="429079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4609834" y="441786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5373711" y="260029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5240174" y="261740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3943249" y="251080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5146608" y="252168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5355347" y="464008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3376629" y="443188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6800148" y="268948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4779908" y="414700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4373246" y="413386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4054565" y="260187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5582631" y="273231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4543262" y="423830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4276196" y="300363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5349960" y="257759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5787049" y="275620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5750628" y="302944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3666797" y="408507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4445818" y="250553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3763826" y="438911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3467139" y="266390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5350337" y="293355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4592244" y="275471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5579064" y="431745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3924704" y="436864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4245083" y="412482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4080749" y="448672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4959150" y="406599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4356791" y="409645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3725422" y="431281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3892692" y="445920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3852179" y="431828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4264429" y="418152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3089993" y="447738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2910226" y="419502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5827258" y="443239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6084284" y="250063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3746856" y="431963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5406340" y="279117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3589987" y="442700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4120594" y="408209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4120973" y="308312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4932556" y="428689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4952941" y="441458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3753522" y="299817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2862696" y="272993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3412633" y="431763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4753481" y="449018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4161142" y="466016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2746393" y="456412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4992678" y="300148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5022651" y="423383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3118273" y="424695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5490507" y="449374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4833992" y="462471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3395268" y="290532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3912229" y="266350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5333129" y="435099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5115294" y="445305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5052984" y="265046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6219950" y="262465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3937838" y="438491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6478454" y="291827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4307363" y="45879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5741251" y="408648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4086410" y="408737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4175417" y="454142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3917280" y="290160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3705820" y="450723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5997268" y="451863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4118741" y="285090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4356836" y="282025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3114823" y="427920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5408488" y="294954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4174086" y="441352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5714534" y="281219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4368593" y="455379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5709678" y="442157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3305336" y="286032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5741178" y="271476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3702679" y="253341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5413027" y="459252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3407054" y="457427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5306579" y="259564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3567506" y="440648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3391253" y="255314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5474803" y="260050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3912090" y="408095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4938109" y="434845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4046020" y="452238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3638364" y="431705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4846047" y="283947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3249463" y="460414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3807335" y="291053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3701282" y="448101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4143188" y="449899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4929716" y="284258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4628727" y="417223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4150130" y="270817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4461992" y="453864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4899113" y="461214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4375594" y="452889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4259137" y="310429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4160987" y="299581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4120576" y="445980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3478904" y="461114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6503137" y="275430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3573188" y="266988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3824073" y="406037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4718742" y="446479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4158451" y="46029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3628057" y="454120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3620921" y="440137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4050501" y="459706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3006560" y="42617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6312797" y="303349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3993873" y="434452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6348353" y="308431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4586150" y="443898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2380716" y="305753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5276388" y="284689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5302483" y="258255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5498618" y="250602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3428494" y="409010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5524466" y="450665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3003997" y="438220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4043641" y="277819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5046292" y="251766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4280049" y="252884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3335646" y="252830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3769964" y="407522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5167423" y="261891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3404762" y="263732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5764207" y="258614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4019991" y="253846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3582197" y="298617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4567168" y="454580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5502683" y="259545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4104627" y="460429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5384281" y="305126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3535268" y="287037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4629033" y="425507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3958066" y="464744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4348545" y="300062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3682997" y="461834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5340257" y="284086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2579787" y="418949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3279512" y="458946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3521243" y="442414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4235538" y="302971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6273173" y="285356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4776795" y="456632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3264215" y="281587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4034794" y="413522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3870148" y="454487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4244770" y="465812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3884529" y="465566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3574864" y="410827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4774415" y="273665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4017165" y="260996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3654187" y="405481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4750983" y="426406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3570486" y="431937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5912014" y="303464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4074188" y="300224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4568473" y="297839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4501844" y="430264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5316883" y="288247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4843232" y="422785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3457049" y="454331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2880492" y="452972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3948620" y="424700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4261037" y="430394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4974412" y="438500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5599027" y="288008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3201693" y="449911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3737379" y="418247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5563042" y="251704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5468794" y="295111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4175141" y="270377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4168634" y="278246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4071666" y="432471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3450854" y="445214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4220328" y="275122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3684769" y="415475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4707928" y="457972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4287011" y="456580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5173637" y="452193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3988610" y="282504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3271749" y="42044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2778756" y="462077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5144622" y="453495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3017597" y="447979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4337826" y="273284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3775233" y="407187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3962615" y="419684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4165378" y="251768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3620764" y="440050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4747106" y="294811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3485360" y="424050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5034738" y="250693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3340288" y="265380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4457003" y="455283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3920042" y="43989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3525523" y="440481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4645376" y="431965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5223185" y="265482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5000139" y="408338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3928401" y="281797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3389370" y="456043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3315151" y="439550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4460046" y="250250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4150421" y="421680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4623316" y="408249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5878442" y="409181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6256583" y="271953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3353289" y="255066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3825149" y="249401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5269425" y="406036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5054969" y="410665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5735773" y="404586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4902950" y="449240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4458271" y="447649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4617973" y="256178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4285342" y="466132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5450276" y="280701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3801761" y="428686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5242288" y="275418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4902750" y="271844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6295559" y="254753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5600048" y="259231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2859888" y="462825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2604939" y="406124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4837345" y="292086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5168864" y="431056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5605856" y="299635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4235866" y="250523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4002021" y="250491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4883834" y="446222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4581062" y="419890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3111577" y="426131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4045372" y="462958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4047663" y="273472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3932753" y="428036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2831904" y="280836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3334256" y="409342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4223902" y="411611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2541055" y="277545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3631281" y="254458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4301551" y="422857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4897229" y="424446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5993719" y="262198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4858476" y="420091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4892002" y="404175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5699773" y="288218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4205796" y="269668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4412092" y="284561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4400803" y="429111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3964379" y="295690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3670017" y="415929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4050484" y="413409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3790498" y="449480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4835478" y="423961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3431956" y="412264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3901424" y="426492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4299988" y="416809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3771389" y="290385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5316046" y="407509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4452059" y="464288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3722353" y="447691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5286773" y="275836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4851431" y="423101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4195599" y="251155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3975547" y="447622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3065347" y="279550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5074227" y="460325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3471496" y="286253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3336858" y="307804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5073378" y="458704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3544927" y="414144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5436766" y="290603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3254252" y="440110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4447985" y="278901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3535169" y="288562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6606243" y="266585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4954267" y="289134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3909005" y="404422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3919255" y="422457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4017428" y="302402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3278422" y="463175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4362440" y="255710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3434201" y="418373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3139962" y="306912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4309914" y="283313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3628799" y="286810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4060767" y="419712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4705833" y="282260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3807467" y="446919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3727794" y="255607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4126511" y="460386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4095118" y="249787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5518299" y="405251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5631573" y="438956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3272006" y="274795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4217348" y="306651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3228552" y="431823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3158786" y="300963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3855249" y="412837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4587376" y="269611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2707091" y="441160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4921256" y="291366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3711809" y="411249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5301977" y="409429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3369108" y="286884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6143858" y="282923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5084720" y="287836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4814096" y="291478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3836294" y="257855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3850014" y="414910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2946405" y="279024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3231539" y="457247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3690232" y="303572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4654408" y="404284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3553792" y="460329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5407598" y="252175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5465861" y="291264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3748334" y="431841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3964621" y="300139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3926104" y="293155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4318805" y="441206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4208160" y="307570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4769780" y="465676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3700609" y="456382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4122286" y="439624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4826692" y="435090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3399700" y="251529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4202031" y="423432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4331613" y="271902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2829643" y="282765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4410085" y="408343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5067233" y="424511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6057302" y="287168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6149063" y="302597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3987125" y="446571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3479453" y="417073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4499159" y="438705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6272721" y="263688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6018585" y="272866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3234419" y="459621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5554669" y="413078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4115998" y="453884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3368918" y="431643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4375810" y="422083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3440882" y="416496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3434705" y="277659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2858226" y="426543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3489124" y="434048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3748614" y="422123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4653784" y="454667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4450725" y="44066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4263324" y="263298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5166235" y="270390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3431600" y="268972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3485939" y="261400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3511579" y="275370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5404986" y="289028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3843862" y="250532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3604360" y="457291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4665778" y="429174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4358825" y="305008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3884721" y="431473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5500998" y="422207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3948993" y="285747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4625919" y="293758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5377847" y="264675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3761186" y="455418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5541417" y="260566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3487341" y="443085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4871465" y="255509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5464314" y="281360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5491956" y="431633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5699979" y="260559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6321234" y="256662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4074198" y="439316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3712896" y="459849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3475104" y="411514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3628616" y="273993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3564254" y="270821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4118236" y="264860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3604445" y="442221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5205170" y="431268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3667903" y="458098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3779080" y="419996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3812784" y="433733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3135132" y="257923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6574220" y="304086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5282391" y="424756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5528445" y="255964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3752887" y="268215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5225509" y="415014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3774076" y="418794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6127763" y="292420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4222424" y="278830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5329199" y="457756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5192580" y="270897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3797536" y="419432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3873245" y="417776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3658072" y="456569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3606508" y="414791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4913871" y="302151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5152365" y="292474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5111765" y="412469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3167869" y="258875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4246292" y="280927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3576824" y="446528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3590717" y="310307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3111680" y="461917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3754370" y="455562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4265925" y="264287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4109195" y="457433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5943998" y="305901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3892410" y="425358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3979475" y="253386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3281826" y="410771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3219113" y="277996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4103274" y="307171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3395938" y="446193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4795959" y="438049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3487666" y="420633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4084749" y="463777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2908053" y="297821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5096031" y="306872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3563847" y="433822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4946888" y="421446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6490503" y="291390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4801787" y="41522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3711573" y="449218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3104931" y="432652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3083372" y="451980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3178362" y="418391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6162313" y="260104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3224455" y="454769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4533079" y="411841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4475324" y="455301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3928323" y="414340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6448511" y="276210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3874125" y="440741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4877726" y="275633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3341019" y="449868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3494103" y="462452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3790855" y="447468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3166514" y="281178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3451562" y="447775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5385855" y="254485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4194909" y="267698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4960402" y="431844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4316315" y="405444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3717234" y="255787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4261662" y="415687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5230690" y="426245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4406439" y="438239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6603123" y="264758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4265769" y="277706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3487134" y="418684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3637105" y="456670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4899288" y="418472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4599947" y="419638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5529202" y="256682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5054859" y="269295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5065641" y="463667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3568845" y="285848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4941787" y="462778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3761591" y="289438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3541663" y="465160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3873194" y="410255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4085839" y="426634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0" name="pt850"/>
            <p:cNvSpPr/>
            <p:nvPr/>
          </p:nvSpPr>
          <p:spPr>
            <a:xfrm>
              <a:off x="3971652" y="435269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1" name="pt851"/>
            <p:cNvSpPr/>
            <p:nvPr/>
          </p:nvSpPr>
          <p:spPr>
            <a:xfrm>
              <a:off x="3066028" y="456958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2" name="pt852"/>
            <p:cNvSpPr/>
            <p:nvPr/>
          </p:nvSpPr>
          <p:spPr>
            <a:xfrm>
              <a:off x="3850102" y="305562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3" name="pt853"/>
            <p:cNvSpPr/>
            <p:nvPr/>
          </p:nvSpPr>
          <p:spPr>
            <a:xfrm>
              <a:off x="5073804" y="420154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4" name="pt854"/>
            <p:cNvSpPr/>
            <p:nvPr/>
          </p:nvSpPr>
          <p:spPr>
            <a:xfrm>
              <a:off x="4549161" y="425259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5" name="pt855"/>
            <p:cNvSpPr/>
            <p:nvPr/>
          </p:nvSpPr>
          <p:spPr>
            <a:xfrm>
              <a:off x="4400026" y="291753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6" name="pt856"/>
            <p:cNvSpPr/>
            <p:nvPr/>
          </p:nvSpPr>
          <p:spPr>
            <a:xfrm>
              <a:off x="4534408" y="301463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7" name="pt857"/>
            <p:cNvSpPr/>
            <p:nvPr/>
          </p:nvSpPr>
          <p:spPr>
            <a:xfrm>
              <a:off x="5132499" y="415448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8" name="pt858"/>
            <p:cNvSpPr/>
            <p:nvPr/>
          </p:nvSpPr>
          <p:spPr>
            <a:xfrm>
              <a:off x="4833054" y="443145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9" name="pt859"/>
            <p:cNvSpPr/>
            <p:nvPr/>
          </p:nvSpPr>
          <p:spPr>
            <a:xfrm>
              <a:off x="3947638" y="442490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0" name="pt860"/>
            <p:cNvSpPr/>
            <p:nvPr/>
          </p:nvSpPr>
          <p:spPr>
            <a:xfrm>
              <a:off x="4751813" y="275766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1" name="pt861"/>
            <p:cNvSpPr/>
            <p:nvPr/>
          </p:nvSpPr>
          <p:spPr>
            <a:xfrm>
              <a:off x="5177372" y="287121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2" name="pt862"/>
            <p:cNvSpPr/>
            <p:nvPr/>
          </p:nvSpPr>
          <p:spPr>
            <a:xfrm>
              <a:off x="3733715" y="298568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3" name="pt863"/>
            <p:cNvSpPr/>
            <p:nvPr/>
          </p:nvSpPr>
          <p:spPr>
            <a:xfrm>
              <a:off x="5445984" y="308631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4" name="pt864"/>
            <p:cNvSpPr/>
            <p:nvPr/>
          </p:nvSpPr>
          <p:spPr>
            <a:xfrm>
              <a:off x="5297148" y="422338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5" name="pt865"/>
            <p:cNvSpPr/>
            <p:nvPr/>
          </p:nvSpPr>
          <p:spPr>
            <a:xfrm>
              <a:off x="3308519" y="424465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6" name="pt866"/>
            <p:cNvSpPr/>
            <p:nvPr/>
          </p:nvSpPr>
          <p:spPr>
            <a:xfrm>
              <a:off x="3320470" y="423729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7" name="pt867"/>
            <p:cNvSpPr/>
            <p:nvPr/>
          </p:nvSpPr>
          <p:spPr>
            <a:xfrm>
              <a:off x="3797909" y="264653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8" name="pt868"/>
            <p:cNvSpPr/>
            <p:nvPr/>
          </p:nvSpPr>
          <p:spPr>
            <a:xfrm>
              <a:off x="4423435" y="41051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9" name="pt869"/>
            <p:cNvSpPr/>
            <p:nvPr/>
          </p:nvSpPr>
          <p:spPr>
            <a:xfrm>
              <a:off x="4082801" y="254254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0" name="pt870"/>
            <p:cNvSpPr/>
            <p:nvPr/>
          </p:nvSpPr>
          <p:spPr>
            <a:xfrm>
              <a:off x="3576874" y="409294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1" name="pt871"/>
            <p:cNvSpPr/>
            <p:nvPr/>
          </p:nvSpPr>
          <p:spPr>
            <a:xfrm>
              <a:off x="4992666" y="417956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2" name="pt872"/>
            <p:cNvSpPr/>
            <p:nvPr/>
          </p:nvSpPr>
          <p:spPr>
            <a:xfrm>
              <a:off x="6532154" y="303886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3" name="pt873"/>
            <p:cNvSpPr/>
            <p:nvPr/>
          </p:nvSpPr>
          <p:spPr>
            <a:xfrm>
              <a:off x="5057093" y="301281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4" name="pt874"/>
            <p:cNvSpPr/>
            <p:nvPr/>
          </p:nvSpPr>
          <p:spPr>
            <a:xfrm>
              <a:off x="3403287" y="284324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5" name="pt875"/>
            <p:cNvSpPr/>
            <p:nvPr/>
          </p:nvSpPr>
          <p:spPr>
            <a:xfrm>
              <a:off x="3744362" y="433538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6" name="pt876"/>
            <p:cNvSpPr/>
            <p:nvPr/>
          </p:nvSpPr>
          <p:spPr>
            <a:xfrm>
              <a:off x="4131353" y="249946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7" name="pt877"/>
            <p:cNvSpPr/>
            <p:nvPr/>
          </p:nvSpPr>
          <p:spPr>
            <a:xfrm>
              <a:off x="3124460" y="443811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8" name="pt878"/>
            <p:cNvSpPr/>
            <p:nvPr/>
          </p:nvSpPr>
          <p:spPr>
            <a:xfrm>
              <a:off x="5682097" y="261796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9" name="pt879"/>
            <p:cNvSpPr/>
            <p:nvPr/>
          </p:nvSpPr>
          <p:spPr>
            <a:xfrm>
              <a:off x="3979516" y="425078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0" name="pt880"/>
            <p:cNvSpPr/>
            <p:nvPr/>
          </p:nvSpPr>
          <p:spPr>
            <a:xfrm>
              <a:off x="4193776" y="256870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1" name="pt881"/>
            <p:cNvSpPr/>
            <p:nvPr/>
          </p:nvSpPr>
          <p:spPr>
            <a:xfrm>
              <a:off x="3589323" y="420332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2" name="pt882"/>
            <p:cNvSpPr/>
            <p:nvPr/>
          </p:nvSpPr>
          <p:spPr>
            <a:xfrm>
              <a:off x="5405781" y="283339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3" name="pt883"/>
            <p:cNvSpPr/>
            <p:nvPr/>
          </p:nvSpPr>
          <p:spPr>
            <a:xfrm>
              <a:off x="3603272" y="464760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4" name="pt884"/>
            <p:cNvSpPr/>
            <p:nvPr/>
          </p:nvSpPr>
          <p:spPr>
            <a:xfrm>
              <a:off x="3569978" y="275432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5" name="pt885"/>
            <p:cNvSpPr/>
            <p:nvPr/>
          </p:nvSpPr>
          <p:spPr>
            <a:xfrm>
              <a:off x="3348454" y="408660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6" name="pt886"/>
            <p:cNvSpPr/>
            <p:nvPr/>
          </p:nvSpPr>
          <p:spPr>
            <a:xfrm>
              <a:off x="4035322" y="309736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7" name="pt887"/>
            <p:cNvSpPr/>
            <p:nvPr/>
          </p:nvSpPr>
          <p:spPr>
            <a:xfrm>
              <a:off x="3816104" y="434885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8" name="pt888"/>
            <p:cNvSpPr/>
            <p:nvPr/>
          </p:nvSpPr>
          <p:spPr>
            <a:xfrm>
              <a:off x="4094022" y="452798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9" name="pt889"/>
            <p:cNvSpPr/>
            <p:nvPr/>
          </p:nvSpPr>
          <p:spPr>
            <a:xfrm>
              <a:off x="4795198" y="296544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0" name="pt890"/>
            <p:cNvSpPr/>
            <p:nvPr/>
          </p:nvSpPr>
          <p:spPr>
            <a:xfrm>
              <a:off x="4584191" y="267066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1" name="pt891"/>
            <p:cNvSpPr/>
            <p:nvPr/>
          </p:nvSpPr>
          <p:spPr>
            <a:xfrm>
              <a:off x="3218939" y="418800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2" name="pt892"/>
            <p:cNvSpPr/>
            <p:nvPr/>
          </p:nvSpPr>
          <p:spPr>
            <a:xfrm>
              <a:off x="2397795" y="270251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3" name="pt893"/>
            <p:cNvSpPr/>
            <p:nvPr/>
          </p:nvSpPr>
          <p:spPr>
            <a:xfrm>
              <a:off x="3076711" y="415029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4" name="pt894"/>
            <p:cNvSpPr/>
            <p:nvPr/>
          </p:nvSpPr>
          <p:spPr>
            <a:xfrm>
              <a:off x="3960032" y="265517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5" name="pt895"/>
            <p:cNvSpPr/>
            <p:nvPr/>
          </p:nvSpPr>
          <p:spPr>
            <a:xfrm>
              <a:off x="3760062" y="465197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6" name="pt896"/>
            <p:cNvSpPr/>
            <p:nvPr/>
          </p:nvSpPr>
          <p:spPr>
            <a:xfrm>
              <a:off x="3326922" y="436496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7" name="pt897"/>
            <p:cNvSpPr/>
            <p:nvPr/>
          </p:nvSpPr>
          <p:spPr>
            <a:xfrm>
              <a:off x="3911286" y="406851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8" name="pt898"/>
            <p:cNvSpPr/>
            <p:nvPr/>
          </p:nvSpPr>
          <p:spPr>
            <a:xfrm>
              <a:off x="5100534" y="414951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9" name="pt899"/>
            <p:cNvSpPr/>
            <p:nvPr/>
          </p:nvSpPr>
          <p:spPr>
            <a:xfrm>
              <a:off x="4891111" y="434752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0" name="pt900"/>
            <p:cNvSpPr/>
            <p:nvPr/>
          </p:nvSpPr>
          <p:spPr>
            <a:xfrm>
              <a:off x="5469155" y="263273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1" name="pt901"/>
            <p:cNvSpPr/>
            <p:nvPr/>
          </p:nvSpPr>
          <p:spPr>
            <a:xfrm>
              <a:off x="3528100" y="430269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2" name="pt902"/>
            <p:cNvSpPr/>
            <p:nvPr/>
          </p:nvSpPr>
          <p:spPr>
            <a:xfrm>
              <a:off x="3871605" y="421313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3" name="pt903"/>
            <p:cNvSpPr/>
            <p:nvPr/>
          </p:nvSpPr>
          <p:spPr>
            <a:xfrm>
              <a:off x="3713320" y="454017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4" name="pt904"/>
            <p:cNvSpPr/>
            <p:nvPr/>
          </p:nvSpPr>
          <p:spPr>
            <a:xfrm>
              <a:off x="6209585" y="252331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5" name="pt905"/>
            <p:cNvSpPr/>
            <p:nvPr/>
          </p:nvSpPr>
          <p:spPr>
            <a:xfrm>
              <a:off x="3380677" y="436982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6" name="pt906"/>
            <p:cNvSpPr/>
            <p:nvPr/>
          </p:nvSpPr>
          <p:spPr>
            <a:xfrm>
              <a:off x="4336072" y="280205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7" name="pt907"/>
            <p:cNvSpPr/>
            <p:nvPr/>
          </p:nvSpPr>
          <p:spPr>
            <a:xfrm>
              <a:off x="3842414" y="426456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8" name="pt908"/>
            <p:cNvSpPr/>
            <p:nvPr/>
          </p:nvSpPr>
          <p:spPr>
            <a:xfrm>
              <a:off x="4022634" y="441743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9" name="pt909"/>
            <p:cNvSpPr/>
            <p:nvPr/>
          </p:nvSpPr>
          <p:spPr>
            <a:xfrm>
              <a:off x="5241900" y="463278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0" name="pt910"/>
            <p:cNvSpPr/>
            <p:nvPr/>
          </p:nvSpPr>
          <p:spPr>
            <a:xfrm>
              <a:off x="3636685" y="444591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1" name="pt911"/>
            <p:cNvSpPr/>
            <p:nvPr/>
          </p:nvSpPr>
          <p:spPr>
            <a:xfrm>
              <a:off x="3112346" y="416195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2" name="pt912"/>
            <p:cNvSpPr/>
            <p:nvPr/>
          </p:nvSpPr>
          <p:spPr>
            <a:xfrm>
              <a:off x="5232828" y="261045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3" name="pt913"/>
            <p:cNvSpPr/>
            <p:nvPr/>
          </p:nvSpPr>
          <p:spPr>
            <a:xfrm>
              <a:off x="4961675" y="416692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4" name="pt914"/>
            <p:cNvSpPr/>
            <p:nvPr/>
          </p:nvSpPr>
          <p:spPr>
            <a:xfrm>
              <a:off x="4152353" y="249059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5" name="pt915"/>
            <p:cNvSpPr/>
            <p:nvPr/>
          </p:nvSpPr>
          <p:spPr>
            <a:xfrm>
              <a:off x="3218840" y="415030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6" name="pt916"/>
            <p:cNvSpPr/>
            <p:nvPr/>
          </p:nvSpPr>
          <p:spPr>
            <a:xfrm>
              <a:off x="4829404" y="261898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7" name="pt917"/>
            <p:cNvSpPr/>
            <p:nvPr/>
          </p:nvSpPr>
          <p:spPr>
            <a:xfrm>
              <a:off x="2523261" y="273478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8" name="pt918"/>
            <p:cNvSpPr/>
            <p:nvPr/>
          </p:nvSpPr>
          <p:spPr>
            <a:xfrm>
              <a:off x="2707354" y="457203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9" name="pt919"/>
            <p:cNvSpPr/>
            <p:nvPr/>
          </p:nvSpPr>
          <p:spPr>
            <a:xfrm>
              <a:off x="4465914" y="279066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0" name="pt920"/>
            <p:cNvSpPr/>
            <p:nvPr/>
          </p:nvSpPr>
          <p:spPr>
            <a:xfrm>
              <a:off x="3756278" y="425176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1" name="pt921"/>
            <p:cNvSpPr/>
            <p:nvPr/>
          </p:nvSpPr>
          <p:spPr>
            <a:xfrm>
              <a:off x="5534964" y="416513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2" name="pt922"/>
            <p:cNvSpPr/>
            <p:nvPr/>
          </p:nvSpPr>
          <p:spPr>
            <a:xfrm>
              <a:off x="2644739" y="301944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3" name="pt923"/>
            <p:cNvSpPr/>
            <p:nvPr/>
          </p:nvSpPr>
          <p:spPr>
            <a:xfrm>
              <a:off x="3566161" y="455809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4" name="pt924"/>
            <p:cNvSpPr/>
            <p:nvPr/>
          </p:nvSpPr>
          <p:spPr>
            <a:xfrm>
              <a:off x="4292077" y="426219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5" name="pt925"/>
            <p:cNvSpPr/>
            <p:nvPr/>
          </p:nvSpPr>
          <p:spPr>
            <a:xfrm>
              <a:off x="5244782" y="287800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6" name="pt926"/>
            <p:cNvSpPr/>
            <p:nvPr/>
          </p:nvSpPr>
          <p:spPr>
            <a:xfrm>
              <a:off x="2903061" y="422904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7" name="pt927"/>
            <p:cNvSpPr/>
            <p:nvPr/>
          </p:nvSpPr>
          <p:spPr>
            <a:xfrm>
              <a:off x="3453315" y="428405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8" name="pt928"/>
            <p:cNvSpPr/>
            <p:nvPr/>
          </p:nvSpPr>
          <p:spPr>
            <a:xfrm>
              <a:off x="2833368" y="454947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9" name="pt929"/>
            <p:cNvSpPr/>
            <p:nvPr/>
          </p:nvSpPr>
          <p:spPr>
            <a:xfrm>
              <a:off x="4926919" y="435114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0" name="pt930"/>
            <p:cNvSpPr/>
            <p:nvPr/>
          </p:nvSpPr>
          <p:spPr>
            <a:xfrm>
              <a:off x="4366518" y="423747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1" name="pt931"/>
            <p:cNvSpPr/>
            <p:nvPr/>
          </p:nvSpPr>
          <p:spPr>
            <a:xfrm>
              <a:off x="4082196" y="458792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2" name="pt932"/>
            <p:cNvSpPr/>
            <p:nvPr/>
          </p:nvSpPr>
          <p:spPr>
            <a:xfrm>
              <a:off x="3033992" y="432807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3" name="pt933"/>
            <p:cNvSpPr/>
            <p:nvPr/>
          </p:nvSpPr>
          <p:spPr>
            <a:xfrm>
              <a:off x="4334129" y="270238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4" name="pt934"/>
            <p:cNvSpPr/>
            <p:nvPr/>
          </p:nvSpPr>
          <p:spPr>
            <a:xfrm>
              <a:off x="5760433" y="442581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5" name="pt935"/>
            <p:cNvSpPr/>
            <p:nvPr/>
          </p:nvSpPr>
          <p:spPr>
            <a:xfrm>
              <a:off x="3452341" y="276144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6" name="pt936"/>
            <p:cNvSpPr/>
            <p:nvPr/>
          </p:nvSpPr>
          <p:spPr>
            <a:xfrm>
              <a:off x="3653714" y="425404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7" name="pt937"/>
            <p:cNvSpPr/>
            <p:nvPr/>
          </p:nvSpPr>
          <p:spPr>
            <a:xfrm>
              <a:off x="4142612" y="300700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8" name="pt938"/>
            <p:cNvSpPr/>
            <p:nvPr/>
          </p:nvSpPr>
          <p:spPr>
            <a:xfrm>
              <a:off x="4562463" y="405361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9" name="pt939"/>
            <p:cNvSpPr/>
            <p:nvPr/>
          </p:nvSpPr>
          <p:spPr>
            <a:xfrm>
              <a:off x="4751063" y="260335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0" name="pt940"/>
            <p:cNvSpPr/>
            <p:nvPr/>
          </p:nvSpPr>
          <p:spPr>
            <a:xfrm>
              <a:off x="5013469" y="462005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1" name="pt941"/>
            <p:cNvSpPr/>
            <p:nvPr/>
          </p:nvSpPr>
          <p:spPr>
            <a:xfrm>
              <a:off x="3442846" y="446669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2" name="pt942"/>
            <p:cNvSpPr/>
            <p:nvPr/>
          </p:nvSpPr>
          <p:spPr>
            <a:xfrm>
              <a:off x="2799763" y="423271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3" name="pt943"/>
            <p:cNvSpPr/>
            <p:nvPr/>
          </p:nvSpPr>
          <p:spPr>
            <a:xfrm>
              <a:off x="3562604" y="432068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4" name="pt944"/>
            <p:cNvSpPr/>
            <p:nvPr/>
          </p:nvSpPr>
          <p:spPr>
            <a:xfrm>
              <a:off x="5994776" y="273359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5" name="pt945"/>
            <p:cNvSpPr/>
            <p:nvPr/>
          </p:nvSpPr>
          <p:spPr>
            <a:xfrm>
              <a:off x="4305238" y="251341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6" name="pt946"/>
            <p:cNvSpPr/>
            <p:nvPr/>
          </p:nvSpPr>
          <p:spPr>
            <a:xfrm>
              <a:off x="3317684" y="436582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7" name="pt947"/>
            <p:cNvSpPr/>
            <p:nvPr/>
          </p:nvSpPr>
          <p:spPr>
            <a:xfrm>
              <a:off x="2199455" y="271801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8" name="pt948"/>
            <p:cNvSpPr/>
            <p:nvPr/>
          </p:nvSpPr>
          <p:spPr>
            <a:xfrm>
              <a:off x="4648625" y="426754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9" name="pt949"/>
            <p:cNvSpPr/>
            <p:nvPr/>
          </p:nvSpPr>
          <p:spPr>
            <a:xfrm>
              <a:off x="3612922" y="272915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0" name="pt950"/>
            <p:cNvSpPr/>
            <p:nvPr/>
          </p:nvSpPr>
          <p:spPr>
            <a:xfrm>
              <a:off x="4862845" y="307280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1" name="pt951"/>
            <p:cNvSpPr/>
            <p:nvPr/>
          </p:nvSpPr>
          <p:spPr>
            <a:xfrm>
              <a:off x="4450363" y="413630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2" name="pt952"/>
            <p:cNvSpPr/>
            <p:nvPr/>
          </p:nvSpPr>
          <p:spPr>
            <a:xfrm>
              <a:off x="4433913" y="300800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3" name="pt953"/>
            <p:cNvSpPr/>
            <p:nvPr/>
          </p:nvSpPr>
          <p:spPr>
            <a:xfrm>
              <a:off x="3021788" y="434269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4" name="pt954"/>
            <p:cNvSpPr/>
            <p:nvPr/>
          </p:nvSpPr>
          <p:spPr>
            <a:xfrm>
              <a:off x="3527714" y="458125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5" name="pt955"/>
            <p:cNvSpPr/>
            <p:nvPr/>
          </p:nvSpPr>
          <p:spPr>
            <a:xfrm>
              <a:off x="5076626" y="414476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6" name="pt956"/>
            <p:cNvSpPr/>
            <p:nvPr/>
          </p:nvSpPr>
          <p:spPr>
            <a:xfrm>
              <a:off x="4260456" y="420488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7" name="pt957"/>
            <p:cNvSpPr/>
            <p:nvPr/>
          </p:nvSpPr>
          <p:spPr>
            <a:xfrm>
              <a:off x="3196317" y="406246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8" name="pt958"/>
            <p:cNvSpPr/>
            <p:nvPr/>
          </p:nvSpPr>
          <p:spPr>
            <a:xfrm>
              <a:off x="4003339" y="431875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9" name="pt959"/>
            <p:cNvSpPr/>
            <p:nvPr/>
          </p:nvSpPr>
          <p:spPr>
            <a:xfrm>
              <a:off x="3390693" y="434361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0" name="pt960"/>
            <p:cNvSpPr/>
            <p:nvPr/>
          </p:nvSpPr>
          <p:spPr>
            <a:xfrm>
              <a:off x="3229030" y="461348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1" name="pt961"/>
            <p:cNvSpPr/>
            <p:nvPr/>
          </p:nvSpPr>
          <p:spPr>
            <a:xfrm>
              <a:off x="4049386" y="40729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2" name="pt962"/>
            <p:cNvSpPr/>
            <p:nvPr/>
          </p:nvSpPr>
          <p:spPr>
            <a:xfrm>
              <a:off x="4123674" y="420037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3" name="pt963"/>
            <p:cNvSpPr/>
            <p:nvPr/>
          </p:nvSpPr>
          <p:spPr>
            <a:xfrm>
              <a:off x="4858456" y="442461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4" name="pt964"/>
            <p:cNvSpPr/>
            <p:nvPr/>
          </p:nvSpPr>
          <p:spPr>
            <a:xfrm>
              <a:off x="4647321" y="411138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5" name="pt965"/>
            <p:cNvSpPr/>
            <p:nvPr/>
          </p:nvSpPr>
          <p:spPr>
            <a:xfrm>
              <a:off x="3658802" y="459192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6" name="pt966"/>
            <p:cNvSpPr/>
            <p:nvPr/>
          </p:nvSpPr>
          <p:spPr>
            <a:xfrm>
              <a:off x="3426962" y="445758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7" name="pt967"/>
            <p:cNvSpPr/>
            <p:nvPr/>
          </p:nvSpPr>
          <p:spPr>
            <a:xfrm>
              <a:off x="6440632" y="256925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8" name="pt968"/>
            <p:cNvSpPr/>
            <p:nvPr/>
          </p:nvSpPr>
          <p:spPr>
            <a:xfrm>
              <a:off x="3625475" y="413028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9" name="pt969"/>
            <p:cNvSpPr/>
            <p:nvPr/>
          </p:nvSpPr>
          <p:spPr>
            <a:xfrm>
              <a:off x="3426979" y="424577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0" name="pt970"/>
            <p:cNvSpPr/>
            <p:nvPr/>
          </p:nvSpPr>
          <p:spPr>
            <a:xfrm>
              <a:off x="4921364" y="256974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1" name="pt971"/>
            <p:cNvSpPr/>
            <p:nvPr/>
          </p:nvSpPr>
          <p:spPr>
            <a:xfrm>
              <a:off x="5207479" y="457317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2" name="pt972"/>
            <p:cNvSpPr/>
            <p:nvPr/>
          </p:nvSpPr>
          <p:spPr>
            <a:xfrm>
              <a:off x="3614369" y="454534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3" name="pt973"/>
            <p:cNvSpPr/>
            <p:nvPr/>
          </p:nvSpPr>
          <p:spPr>
            <a:xfrm>
              <a:off x="5610638" y="272632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4" name="pt974"/>
            <p:cNvSpPr/>
            <p:nvPr/>
          </p:nvSpPr>
          <p:spPr>
            <a:xfrm>
              <a:off x="4135318" y="420934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5" name="pt975"/>
            <p:cNvSpPr/>
            <p:nvPr/>
          </p:nvSpPr>
          <p:spPr>
            <a:xfrm>
              <a:off x="3318933" y="281148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6" name="pt976"/>
            <p:cNvSpPr/>
            <p:nvPr/>
          </p:nvSpPr>
          <p:spPr>
            <a:xfrm>
              <a:off x="2578182" y="274891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7" name="pt977"/>
            <p:cNvSpPr/>
            <p:nvPr/>
          </p:nvSpPr>
          <p:spPr>
            <a:xfrm>
              <a:off x="3518845" y="291469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8" name="pt978"/>
            <p:cNvSpPr/>
            <p:nvPr/>
          </p:nvSpPr>
          <p:spPr>
            <a:xfrm>
              <a:off x="3903031" y="418228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9" name="pt979"/>
            <p:cNvSpPr/>
            <p:nvPr/>
          </p:nvSpPr>
          <p:spPr>
            <a:xfrm>
              <a:off x="3839025" y="307831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0" name="pt980"/>
            <p:cNvSpPr/>
            <p:nvPr/>
          </p:nvSpPr>
          <p:spPr>
            <a:xfrm>
              <a:off x="3237038" y="439601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1" name="pt981"/>
            <p:cNvSpPr/>
            <p:nvPr/>
          </p:nvSpPr>
          <p:spPr>
            <a:xfrm>
              <a:off x="3478571" y="416202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2" name="pt982"/>
            <p:cNvSpPr/>
            <p:nvPr/>
          </p:nvSpPr>
          <p:spPr>
            <a:xfrm>
              <a:off x="2970182" y="423369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3" name="pt983"/>
            <p:cNvSpPr/>
            <p:nvPr/>
          </p:nvSpPr>
          <p:spPr>
            <a:xfrm>
              <a:off x="3255895" y="269383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4" name="pt984"/>
            <p:cNvSpPr/>
            <p:nvPr/>
          </p:nvSpPr>
          <p:spPr>
            <a:xfrm>
              <a:off x="3456386" y="417256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5" name="pt985"/>
            <p:cNvSpPr/>
            <p:nvPr/>
          </p:nvSpPr>
          <p:spPr>
            <a:xfrm>
              <a:off x="3489481" y="465260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6" name="pt986"/>
            <p:cNvSpPr/>
            <p:nvPr/>
          </p:nvSpPr>
          <p:spPr>
            <a:xfrm>
              <a:off x="3147362" y="279453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7" name="pt987"/>
            <p:cNvSpPr/>
            <p:nvPr/>
          </p:nvSpPr>
          <p:spPr>
            <a:xfrm>
              <a:off x="2584492" y="265478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8" name="pt988"/>
            <p:cNvSpPr/>
            <p:nvPr/>
          </p:nvSpPr>
          <p:spPr>
            <a:xfrm>
              <a:off x="4198178" y="426083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9" name="pt989"/>
            <p:cNvSpPr/>
            <p:nvPr/>
          </p:nvSpPr>
          <p:spPr>
            <a:xfrm>
              <a:off x="4454568" y="463474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0" name="pt990"/>
            <p:cNvSpPr/>
            <p:nvPr/>
          </p:nvSpPr>
          <p:spPr>
            <a:xfrm>
              <a:off x="2728075" y="447566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1" name="pt991"/>
            <p:cNvSpPr/>
            <p:nvPr/>
          </p:nvSpPr>
          <p:spPr>
            <a:xfrm>
              <a:off x="5103110" y="278619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2" name="pt992"/>
            <p:cNvSpPr/>
            <p:nvPr/>
          </p:nvSpPr>
          <p:spPr>
            <a:xfrm>
              <a:off x="4117789" y="446878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3" name="pt993"/>
            <p:cNvSpPr/>
            <p:nvPr/>
          </p:nvSpPr>
          <p:spPr>
            <a:xfrm>
              <a:off x="5441583" y="464619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4" name="pt994"/>
            <p:cNvSpPr/>
            <p:nvPr/>
          </p:nvSpPr>
          <p:spPr>
            <a:xfrm>
              <a:off x="3815556" y="424523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5" name="pt995"/>
            <p:cNvSpPr/>
            <p:nvPr/>
          </p:nvSpPr>
          <p:spPr>
            <a:xfrm>
              <a:off x="3768637" y="428352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6" name="pt996"/>
            <p:cNvSpPr/>
            <p:nvPr/>
          </p:nvSpPr>
          <p:spPr>
            <a:xfrm>
              <a:off x="3096900" y="449248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7" name="pt997"/>
            <p:cNvSpPr/>
            <p:nvPr/>
          </p:nvSpPr>
          <p:spPr>
            <a:xfrm>
              <a:off x="3341841" y="460378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8" name="pt998"/>
            <p:cNvSpPr/>
            <p:nvPr/>
          </p:nvSpPr>
          <p:spPr>
            <a:xfrm>
              <a:off x="2835369" y="453155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9" name="pt999"/>
            <p:cNvSpPr/>
            <p:nvPr/>
          </p:nvSpPr>
          <p:spPr>
            <a:xfrm>
              <a:off x="5492751" y="262192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0" name="pt1000"/>
            <p:cNvSpPr/>
            <p:nvPr/>
          </p:nvSpPr>
          <p:spPr>
            <a:xfrm>
              <a:off x="4163324" y="454946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1" name="pt1001"/>
            <p:cNvSpPr/>
            <p:nvPr/>
          </p:nvSpPr>
          <p:spPr>
            <a:xfrm>
              <a:off x="3576321" y="458610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2" name="pt1002"/>
            <p:cNvSpPr/>
            <p:nvPr/>
          </p:nvSpPr>
          <p:spPr>
            <a:xfrm>
              <a:off x="3372061" y="452430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3" name="pt1003"/>
            <p:cNvSpPr/>
            <p:nvPr/>
          </p:nvSpPr>
          <p:spPr>
            <a:xfrm>
              <a:off x="3146571" y="430064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4" name="pt1004"/>
            <p:cNvSpPr/>
            <p:nvPr/>
          </p:nvSpPr>
          <p:spPr>
            <a:xfrm>
              <a:off x="3067645" y="408260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5" name="pt1005"/>
            <p:cNvSpPr/>
            <p:nvPr/>
          </p:nvSpPr>
          <p:spPr>
            <a:xfrm>
              <a:off x="5563183" y="296322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6" name="pt1006"/>
            <p:cNvSpPr/>
            <p:nvPr/>
          </p:nvSpPr>
          <p:spPr>
            <a:xfrm>
              <a:off x="4866670" y="417262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7" name="pt1007"/>
            <p:cNvSpPr/>
            <p:nvPr/>
          </p:nvSpPr>
          <p:spPr>
            <a:xfrm>
              <a:off x="3456894" y="404168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8" name="pt1008"/>
            <p:cNvSpPr/>
            <p:nvPr/>
          </p:nvSpPr>
          <p:spPr>
            <a:xfrm>
              <a:off x="5287008" y="285842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9" name="pt1009"/>
            <p:cNvSpPr/>
            <p:nvPr/>
          </p:nvSpPr>
          <p:spPr>
            <a:xfrm>
              <a:off x="3718952" y="465186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0" name="pt1010"/>
            <p:cNvSpPr/>
            <p:nvPr/>
          </p:nvSpPr>
          <p:spPr>
            <a:xfrm>
              <a:off x="5387200" y="428097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1" name="pt1011"/>
            <p:cNvSpPr/>
            <p:nvPr/>
          </p:nvSpPr>
          <p:spPr>
            <a:xfrm>
              <a:off x="5136499" y="303456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2" name="pt1012"/>
            <p:cNvSpPr/>
            <p:nvPr/>
          </p:nvSpPr>
          <p:spPr>
            <a:xfrm>
              <a:off x="4851440" y="252003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3" name="pt1013"/>
            <p:cNvSpPr/>
            <p:nvPr/>
          </p:nvSpPr>
          <p:spPr>
            <a:xfrm>
              <a:off x="6603079" y="284885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4" name="pt1014"/>
            <p:cNvSpPr/>
            <p:nvPr/>
          </p:nvSpPr>
          <p:spPr>
            <a:xfrm>
              <a:off x="3236612" y="458582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5" name="pt1015"/>
            <p:cNvSpPr/>
            <p:nvPr/>
          </p:nvSpPr>
          <p:spPr>
            <a:xfrm>
              <a:off x="4119735" y="282564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6" name="pt1016"/>
            <p:cNvSpPr/>
            <p:nvPr/>
          </p:nvSpPr>
          <p:spPr>
            <a:xfrm>
              <a:off x="3883705" y="421474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7" name="pt1017"/>
            <p:cNvSpPr/>
            <p:nvPr/>
          </p:nvSpPr>
          <p:spPr>
            <a:xfrm>
              <a:off x="3823493" y="435461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8" name="pt1018"/>
            <p:cNvSpPr/>
            <p:nvPr/>
          </p:nvSpPr>
          <p:spPr>
            <a:xfrm>
              <a:off x="3330701" y="290715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9" name="pt1019"/>
            <p:cNvSpPr/>
            <p:nvPr/>
          </p:nvSpPr>
          <p:spPr>
            <a:xfrm>
              <a:off x="3044490" y="413236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0" name="pt1020"/>
            <p:cNvSpPr/>
            <p:nvPr/>
          </p:nvSpPr>
          <p:spPr>
            <a:xfrm>
              <a:off x="3500096" y="425194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1" name="pt1021"/>
            <p:cNvSpPr/>
            <p:nvPr/>
          </p:nvSpPr>
          <p:spPr>
            <a:xfrm>
              <a:off x="2806850" y="269174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2" name="pt1022"/>
            <p:cNvSpPr/>
            <p:nvPr/>
          </p:nvSpPr>
          <p:spPr>
            <a:xfrm>
              <a:off x="3178005" y="405461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3" name="pt1023"/>
            <p:cNvSpPr/>
            <p:nvPr/>
          </p:nvSpPr>
          <p:spPr>
            <a:xfrm>
              <a:off x="3502963" y="310042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4" name="pt1024"/>
            <p:cNvSpPr/>
            <p:nvPr/>
          </p:nvSpPr>
          <p:spPr>
            <a:xfrm>
              <a:off x="3142831" y="447485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5" name="pt1025"/>
            <p:cNvSpPr/>
            <p:nvPr/>
          </p:nvSpPr>
          <p:spPr>
            <a:xfrm>
              <a:off x="5512491" y="408474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6" name="pt1026"/>
            <p:cNvSpPr/>
            <p:nvPr/>
          </p:nvSpPr>
          <p:spPr>
            <a:xfrm>
              <a:off x="3793354" y="463313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7" name="pt1027"/>
            <p:cNvSpPr/>
            <p:nvPr/>
          </p:nvSpPr>
          <p:spPr>
            <a:xfrm>
              <a:off x="3962416" y="419330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8" name="pt1028"/>
            <p:cNvSpPr/>
            <p:nvPr/>
          </p:nvSpPr>
          <p:spPr>
            <a:xfrm>
              <a:off x="3086840" y="266292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9" name="pt1029"/>
            <p:cNvSpPr/>
            <p:nvPr/>
          </p:nvSpPr>
          <p:spPr>
            <a:xfrm>
              <a:off x="3715291" y="295781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0" name="pt1030"/>
            <p:cNvSpPr/>
            <p:nvPr/>
          </p:nvSpPr>
          <p:spPr>
            <a:xfrm>
              <a:off x="3867392" y="438801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1" name="pt1031"/>
            <p:cNvSpPr/>
            <p:nvPr/>
          </p:nvSpPr>
          <p:spPr>
            <a:xfrm>
              <a:off x="5469239" y="283298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2" name="pt1032"/>
            <p:cNvSpPr/>
            <p:nvPr/>
          </p:nvSpPr>
          <p:spPr>
            <a:xfrm>
              <a:off x="5050448" y="255844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3" name="pt1033"/>
            <p:cNvSpPr/>
            <p:nvPr/>
          </p:nvSpPr>
          <p:spPr>
            <a:xfrm>
              <a:off x="3843184" y="415690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4" name="pt1034"/>
            <p:cNvSpPr/>
            <p:nvPr/>
          </p:nvSpPr>
          <p:spPr>
            <a:xfrm>
              <a:off x="3412216" y="285926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5" name="pt1035"/>
            <p:cNvSpPr/>
            <p:nvPr/>
          </p:nvSpPr>
          <p:spPr>
            <a:xfrm>
              <a:off x="6503056" y="302229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6" name="pt1036"/>
            <p:cNvSpPr/>
            <p:nvPr/>
          </p:nvSpPr>
          <p:spPr>
            <a:xfrm>
              <a:off x="5540936" y="289335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7" name="pt1037"/>
            <p:cNvSpPr/>
            <p:nvPr/>
          </p:nvSpPr>
          <p:spPr>
            <a:xfrm>
              <a:off x="3488988" y="435112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8" name="pt1038"/>
            <p:cNvSpPr/>
            <p:nvPr/>
          </p:nvSpPr>
          <p:spPr>
            <a:xfrm>
              <a:off x="3596102" y="418083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9" name="pt1039"/>
            <p:cNvSpPr/>
            <p:nvPr/>
          </p:nvSpPr>
          <p:spPr>
            <a:xfrm>
              <a:off x="5143672" y="452060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0" name="pt1040"/>
            <p:cNvSpPr/>
            <p:nvPr/>
          </p:nvSpPr>
          <p:spPr>
            <a:xfrm>
              <a:off x="3823605" y="464361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1" name="pt1041"/>
            <p:cNvSpPr/>
            <p:nvPr/>
          </p:nvSpPr>
          <p:spPr>
            <a:xfrm>
              <a:off x="4873218" y="413978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2" name="pt1042"/>
            <p:cNvSpPr/>
            <p:nvPr/>
          </p:nvSpPr>
          <p:spPr>
            <a:xfrm>
              <a:off x="4284340" y="464084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3" name="pt1043"/>
            <p:cNvSpPr/>
            <p:nvPr/>
          </p:nvSpPr>
          <p:spPr>
            <a:xfrm>
              <a:off x="4730882" y="248516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4" name="pt1044"/>
            <p:cNvSpPr/>
            <p:nvPr/>
          </p:nvSpPr>
          <p:spPr>
            <a:xfrm>
              <a:off x="4671465" y="273867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5" name="pt1045"/>
            <p:cNvSpPr/>
            <p:nvPr/>
          </p:nvSpPr>
          <p:spPr>
            <a:xfrm>
              <a:off x="3742609" y="434379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6" name="pt1046"/>
            <p:cNvSpPr/>
            <p:nvPr/>
          </p:nvSpPr>
          <p:spPr>
            <a:xfrm>
              <a:off x="3285686" y="299803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7" name="pt1047"/>
            <p:cNvSpPr/>
            <p:nvPr/>
          </p:nvSpPr>
          <p:spPr>
            <a:xfrm>
              <a:off x="5357092" y="298625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8" name="pt1048"/>
            <p:cNvSpPr/>
            <p:nvPr/>
          </p:nvSpPr>
          <p:spPr>
            <a:xfrm>
              <a:off x="2975149" y="286565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9" name="pt1049"/>
            <p:cNvSpPr/>
            <p:nvPr/>
          </p:nvSpPr>
          <p:spPr>
            <a:xfrm>
              <a:off x="3970493" y="287377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0" name="pt1050"/>
            <p:cNvSpPr/>
            <p:nvPr/>
          </p:nvSpPr>
          <p:spPr>
            <a:xfrm>
              <a:off x="4083696" y="414353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1" name="pt1051"/>
            <p:cNvSpPr/>
            <p:nvPr/>
          </p:nvSpPr>
          <p:spPr>
            <a:xfrm>
              <a:off x="5025944" y="433670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2" name="pt1052"/>
            <p:cNvSpPr/>
            <p:nvPr/>
          </p:nvSpPr>
          <p:spPr>
            <a:xfrm>
              <a:off x="4663487" y="440564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3" name="pl1053"/>
            <p:cNvSpPr/>
            <p:nvPr/>
          </p:nvSpPr>
          <p:spPr>
            <a:xfrm>
              <a:off x="1410828" y="5271200"/>
              <a:ext cx="6657622" cy="0"/>
            </a:xfrm>
            <a:custGeom>
              <a:avLst/>
              <a:pathLst>
                <a:path w="6657622" h="0">
                  <a:moveTo>
                    <a:pt x="0" y="0"/>
                  </a:moveTo>
                  <a:lnTo>
                    <a:pt x="665762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l1054"/>
            <p:cNvSpPr/>
            <p:nvPr/>
          </p:nvSpPr>
          <p:spPr>
            <a:xfrm>
              <a:off x="1410828" y="5271200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l1055"/>
            <p:cNvSpPr/>
            <p:nvPr/>
          </p:nvSpPr>
          <p:spPr>
            <a:xfrm>
              <a:off x="2742353" y="5271200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l1056"/>
            <p:cNvSpPr/>
            <p:nvPr/>
          </p:nvSpPr>
          <p:spPr>
            <a:xfrm>
              <a:off x="4073877" y="5271200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l1057"/>
            <p:cNvSpPr/>
            <p:nvPr/>
          </p:nvSpPr>
          <p:spPr>
            <a:xfrm>
              <a:off x="5405402" y="5271200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l1058"/>
            <p:cNvSpPr/>
            <p:nvPr/>
          </p:nvSpPr>
          <p:spPr>
            <a:xfrm>
              <a:off x="6736926" y="5271200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l1059"/>
            <p:cNvSpPr/>
            <p:nvPr/>
          </p:nvSpPr>
          <p:spPr>
            <a:xfrm>
              <a:off x="8068451" y="5271200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tx1060"/>
            <p:cNvSpPr/>
            <p:nvPr/>
          </p:nvSpPr>
          <p:spPr>
            <a:xfrm>
              <a:off x="1322390" y="5482067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1061" name="tx1061"/>
            <p:cNvSpPr/>
            <p:nvPr/>
          </p:nvSpPr>
          <p:spPr>
            <a:xfrm>
              <a:off x="2653915" y="5482067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0.2</a:t>
              </a:r>
            </a:p>
          </p:txBody>
        </p:sp>
        <p:sp>
          <p:nvSpPr>
            <p:cNvPr id="1062" name="tx1062"/>
            <p:cNvSpPr/>
            <p:nvPr/>
          </p:nvSpPr>
          <p:spPr>
            <a:xfrm>
              <a:off x="3985439" y="5482067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0.4</a:t>
              </a:r>
            </a:p>
          </p:txBody>
        </p:sp>
        <p:sp>
          <p:nvSpPr>
            <p:cNvPr id="1063" name="tx1063"/>
            <p:cNvSpPr/>
            <p:nvPr/>
          </p:nvSpPr>
          <p:spPr>
            <a:xfrm>
              <a:off x="5316964" y="5482067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0.6</a:t>
              </a:r>
            </a:p>
          </p:txBody>
        </p:sp>
        <p:sp>
          <p:nvSpPr>
            <p:cNvPr id="1064" name="tx1064"/>
            <p:cNvSpPr/>
            <p:nvPr/>
          </p:nvSpPr>
          <p:spPr>
            <a:xfrm>
              <a:off x="6648488" y="5482067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0.8</a:t>
              </a:r>
            </a:p>
          </p:txBody>
        </p:sp>
        <p:sp>
          <p:nvSpPr>
            <p:cNvPr id="1065" name="tx1065"/>
            <p:cNvSpPr/>
            <p:nvPr/>
          </p:nvSpPr>
          <p:spPr>
            <a:xfrm>
              <a:off x="7980013" y="5482067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1066" name="tx1066"/>
            <p:cNvSpPr/>
            <p:nvPr/>
          </p:nvSpPr>
          <p:spPr>
            <a:xfrm>
              <a:off x="641604" y="4315434"/>
              <a:ext cx="407367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control</a:t>
              </a:r>
            </a:p>
          </p:txBody>
        </p:sp>
        <p:sp>
          <p:nvSpPr>
            <p:cNvPr id="1067" name="tx1067"/>
            <p:cNvSpPr/>
            <p:nvPr/>
          </p:nvSpPr>
          <p:spPr>
            <a:xfrm>
              <a:off x="641604" y="2771208"/>
              <a:ext cx="580014" cy="8294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treatment</a:t>
              </a:r>
            </a:p>
          </p:txBody>
        </p:sp>
        <p:sp>
          <p:nvSpPr>
            <p:cNvPr id="1068" name="tx1068"/>
            <p:cNvSpPr/>
            <p:nvPr/>
          </p:nvSpPr>
          <p:spPr>
            <a:xfrm>
              <a:off x="4267265" y="5709119"/>
              <a:ext cx="944748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Propensity score</a:t>
              </a:r>
            </a:p>
          </p:txBody>
        </p:sp>
        <p:sp>
          <p:nvSpPr>
            <p:cNvPr id="1069" name="pl1069"/>
            <p:cNvSpPr/>
            <p:nvPr/>
          </p:nvSpPr>
          <p:spPr>
            <a:xfrm>
              <a:off x="3545170" y="3822520"/>
              <a:ext cx="1048134" cy="0"/>
            </a:xfrm>
            <a:custGeom>
              <a:avLst/>
              <a:pathLst>
                <a:path w="1048134" h="0">
                  <a:moveTo>
                    <a:pt x="0" y="0"/>
                  </a:moveTo>
                  <a:lnTo>
                    <a:pt x="1048134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l1070"/>
            <p:cNvSpPr/>
            <p:nvPr/>
          </p:nvSpPr>
          <p:spPr>
            <a:xfrm>
              <a:off x="3964751" y="3744634"/>
              <a:ext cx="0" cy="155771"/>
            </a:xfrm>
            <a:custGeom>
              <a:avLst/>
              <a:pathLst>
                <a:path w="0" h="155771">
                  <a:moveTo>
                    <a:pt x="0" y="15577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l1071"/>
            <p:cNvSpPr/>
            <p:nvPr/>
          </p:nvSpPr>
          <p:spPr>
            <a:xfrm>
              <a:off x="3788936" y="3355204"/>
              <a:ext cx="1595883" cy="0"/>
            </a:xfrm>
            <a:custGeom>
              <a:avLst/>
              <a:pathLst>
                <a:path w="1595883" h="0">
                  <a:moveTo>
                    <a:pt x="0" y="0"/>
                  </a:moveTo>
                  <a:lnTo>
                    <a:pt x="1595883" y="0"/>
                  </a:lnTo>
                </a:path>
              </a:pathLst>
            </a:custGeom>
            <a:ln w="9525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l1072"/>
            <p:cNvSpPr/>
            <p:nvPr/>
          </p:nvSpPr>
          <p:spPr>
            <a:xfrm>
              <a:off x="4514892" y="3277318"/>
              <a:ext cx="0" cy="155771"/>
            </a:xfrm>
            <a:custGeom>
              <a:avLst/>
              <a:pathLst>
                <a:path w="0" h="155771">
                  <a:moveTo>
                    <a:pt x="0" y="15577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Propensity Score Matching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t>Match on the logit of propensity scores</a:t>
            </a:r>
          </a:p>
          <a:p>
            <a:r>
              <a:t>May try greedy match and optimal match and different caliper</a:t>
            </a:r>
          </a:p>
          <a:p>
            <a:r>
              <a:t>The goal is to balance confounders across treatment and control groups</a:t>
            </a:r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/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/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logit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&lt;-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4A444D">
                    <a:alpha val="100000"/>
                  </a:srgbClr>
                </a:solidFill>
                <a:latin typeface="Arial"/>
                <a:ea typeface="Arial"/>
                <a:cs typeface="Arial"/>
              </a:rPr>
              <a:t>function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>
                <a:solidFill>
                  <a:srgbClr val="424242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{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log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log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}</a:t>
            </a: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/>
            </a: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/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psmatch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&lt;-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Match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Tr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$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tc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logit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$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ps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replace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FALSE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caliper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1.3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/>
            </a: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/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matched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&lt;-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[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unlist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psmatch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[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 i="true">
                <a:solidFill>
                  <a:srgbClr val="008B8B">
                    <a:alpha val="100000"/>
                  </a:srgbClr>
                </a:solidFill>
                <a:latin typeface="Arial"/>
                <a:ea typeface="Arial"/>
                <a:cs typeface="Arial"/>
              </a:rPr>
              <a:t>'index.treated'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800" i="true">
                <a:solidFill>
                  <a:srgbClr val="008B8B">
                    <a:alpha val="100000"/>
                  </a:srgbClr>
                </a:solidFill>
                <a:latin typeface="Arial"/>
                <a:ea typeface="Arial"/>
                <a:cs typeface="Arial"/>
              </a:rPr>
              <a:t>'index.control'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]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]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Check Balance After Matching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457200" y="1219201"/>
            <a:ext cx="8229600" cy="4906963"/>
            <a:chOff x="457200" y="1219201"/>
            <a:chExt cx="8229600" cy="4906963"/>
          </a:xfrm>
        </p:grpSpPr>
        <p:sp>
          <p:nvSpPr>
            <p:cNvPr id="4" name="rc4"/>
            <p:cNvSpPr/>
            <p:nvPr/>
          </p:nvSpPr>
          <p:spPr>
            <a:xfrm>
              <a:off x="457200" y="1219201"/>
              <a:ext cx="8229599" cy="49069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969686" y="1498701"/>
              <a:ext cx="6508745" cy="442301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69686" y="5019109"/>
              <a:ext cx="6508745" cy="0"/>
            </a:xfrm>
            <a:custGeom>
              <a:avLst/>
              <a:pathLst>
                <a:path w="6508745" h="0">
                  <a:moveTo>
                    <a:pt x="0" y="0"/>
                  </a:moveTo>
                  <a:lnTo>
                    <a:pt x="6508745" y="0"/>
                  </a:lnTo>
                  <a:lnTo>
                    <a:pt x="650874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69686" y="3615993"/>
              <a:ext cx="6508745" cy="0"/>
            </a:xfrm>
            <a:custGeom>
              <a:avLst/>
              <a:pathLst>
                <a:path w="6508745" h="0">
                  <a:moveTo>
                    <a:pt x="0" y="0"/>
                  </a:moveTo>
                  <a:lnTo>
                    <a:pt x="6508745" y="0"/>
                  </a:lnTo>
                  <a:lnTo>
                    <a:pt x="650874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69686" y="2212877"/>
              <a:ext cx="6508745" cy="0"/>
            </a:xfrm>
            <a:custGeom>
              <a:avLst/>
              <a:pathLst>
                <a:path w="6508745" h="0">
                  <a:moveTo>
                    <a:pt x="0" y="0"/>
                  </a:moveTo>
                  <a:lnTo>
                    <a:pt x="6508745" y="0"/>
                  </a:lnTo>
                  <a:lnTo>
                    <a:pt x="650874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69686" y="5720667"/>
              <a:ext cx="6508745" cy="0"/>
            </a:xfrm>
            <a:custGeom>
              <a:avLst/>
              <a:pathLst>
                <a:path w="6508745" h="0">
                  <a:moveTo>
                    <a:pt x="0" y="0"/>
                  </a:moveTo>
                  <a:lnTo>
                    <a:pt x="6508745" y="0"/>
                  </a:lnTo>
                  <a:lnTo>
                    <a:pt x="650874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69686" y="4317551"/>
              <a:ext cx="6508745" cy="0"/>
            </a:xfrm>
            <a:custGeom>
              <a:avLst/>
              <a:pathLst>
                <a:path w="6508745" h="0">
                  <a:moveTo>
                    <a:pt x="0" y="0"/>
                  </a:moveTo>
                  <a:lnTo>
                    <a:pt x="6508745" y="0"/>
                  </a:lnTo>
                  <a:lnTo>
                    <a:pt x="650874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69686" y="2914435"/>
              <a:ext cx="6508745" cy="0"/>
            </a:xfrm>
            <a:custGeom>
              <a:avLst/>
              <a:pathLst>
                <a:path w="6508745" h="0">
                  <a:moveTo>
                    <a:pt x="0" y="0"/>
                  </a:moveTo>
                  <a:lnTo>
                    <a:pt x="6508745" y="0"/>
                  </a:lnTo>
                  <a:lnTo>
                    <a:pt x="650874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69686" y="1511319"/>
              <a:ext cx="6508745" cy="0"/>
            </a:xfrm>
            <a:custGeom>
              <a:avLst/>
              <a:pathLst>
                <a:path w="6508745" h="0">
                  <a:moveTo>
                    <a:pt x="0" y="0"/>
                  </a:moveTo>
                  <a:lnTo>
                    <a:pt x="6508745" y="0"/>
                  </a:lnTo>
                  <a:lnTo>
                    <a:pt x="650874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744799" y="1498701"/>
              <a:ext cx="0" cy="4423011"/>
            </a:xfrm>
            <a:custGeom>
              <a:avLst/>
              <a:pathLst>
                <a:path w="0" h="4423011">
                  <a:moveTo>
                    <a:pt x="0" y="442301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703320" y="1498701"/>
              <a:ext cx="0" cy="4423011"/>
            </a:xfrm>
            <a:custGeom>
              <a:avLst/>
              <a:pathLst>
                <a:path w="0" h="4423011">
                  <a:moveTo>
                    <a:pt x="0" y="442301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744799" y="2726007"/>
              <a:ext cx="1331334" cy="2994660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413465" y="1699747"/>
              <a:ext cx="1331334" cy="4020919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5703320" y="2507296"/>
              <a:ext cx="1331334" cy="3213371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371985" y="1918458"/>
              <a:ext cx="1331334" cy="3802208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767418" y="5679789"/>
              <a:ext cx="139637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709487" y="4276673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709487" y="2873557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40%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709487" y="1470441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60%</a:t>
              </a:r>
            </a:p>
          </p:txBody>
        </p:sp>
        <p:sp>
          <p:nvSpPr>
            <p:cNvPr id="23" name="pl23"/>
            <p:cNvSpPr/>
            <p:nvPr/>
          </p:nvSpPr>
          <p:spPr>
            <a:xfrm>
              <a:off x="934892" y="57206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934892" y="43175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934892" y="29144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934892" y="15113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744799" y="59217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5703320" y="59217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2578149" y="5977795"/>
              <a:ext cx="333300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control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466041" y="5988709"/>
              <a:ext cx="474557" cy="678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treatment</a:t>
              </a:r>
            </a:p>
          </p:txBody>
        </p:sp>
        <p:sp>
          <p:nvSpPr>
            <p:cNvPr id="31" name="tx31"/>
            <p:cNvSpPr/>
            <p:nvPr/>
          </p:nvSpPr>
          <p:spPr>
            <a:xfrm rot="-5400000">
              <a:off x="249330" y="3652561"/>
              <a:ext cx="616235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7622432" y="3367741"/>
              <a:ext cx="994778" cy="6849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7694432" y="3437161"/>
              <a:ext cx="261528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prog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7694432" y="3578337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7703432" y="3587337"/>
              <a:ext cx="183168" cy="183167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7694432" y="3779505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7703432" y="3788505"/>
              <a:ext cx="183168" cy="183167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7920746" y="3642806"/>
              <a:ext cx="196453" cy="7223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EDD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7920746" y="3823535"/>
              <a:ext cx="624464" cy="9267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Management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969686" y="1250690"/>
              <a:ext cx="1331174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 of  prog</a:t>
              </a:r>
            </a:p>
          </p:txBody>
        </p:sp>
      </p:grp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Check Balance After Matching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457200" y="1219201"/>
            <a:ext cx="8229600" cy="4906963"/>
          </a:xfrm>
        </p:spPr>
        <p:txBody>
          <a:bodyPr/>
          <a:lstStyle/>
          <a:p>
            <a:pPr marL="12700" marR="12700" indent="0" algn="just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2-sample test for equality of proportions with continuity correction
data:  c(sum(trt), sum(ctl)) out of c(length(trt), length(ctl))
X-squared = 0.69992, df = 1, p-value = 0.4028
alternative hypothesis: two.sided
95 percent confidence interval:
 -0.1009568  0.0386067
sample estimates:
   prop 1    prop 2 
0.5419664 0.5731415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Check Balance After Matching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457200" y="1219201"/>
            <a:ext cx="8229600" cy="4906963"/>
            <a:chOff x="457200" y="1219201"/>
            <a:chExt cx="8229600" cy="4906963"/>
          </a:xfrm>
        </p:grpSpPr>
        <p:sp>
          <p:nvSpPr>
            <p:cNvPr id="4" name="rc4"/>
            <p:cNvSpPr/>
            <p:nvPr/>
          </p:nvSpPr>
          <p:spPr>
            <a:xfrm>
              <a:off x="457200" y="1219201"/>
              <a:ext cx="8229600" cy="49069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969686" y="1498701"/>
              <a:ext cx="6495351" cy="442301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69686" y="5073283"/>
              <a:ext cx="6495351" cy="0"/>
            </a:xfrm>
            <a:custGeom>
              <a:avLst/>
              <a:pathLst>
                <a:path w="6495351" h="0">
                  <a:moveTo>
                    <a:pt x="0" y="0"/>
                  </a:moveTo>
                  <a:lnTo>
                    <a:pt x="6495351" y="0"/>
                  </a:lnTo>
                  <a:lnTo>
                    <a:pt x="649535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69686" y="3778516"/>
              <a:ext cx="6495351" cy="0"/>
            </a:xfrm>
            <a:custGeom>
              <a:avLst/>
              <a:pathLst>
                <a:path w="6495351" h="0">
                  <a:moveTo>
                    <a:pt x="0" y="0"/>
                  </a:moveTo>
                  <a:lnTo>
                    <a:pt x="6495351" y="0"/>
                  </a:lnTo>
                  <a:lnTo>
                    <a:pt x="649535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69686" y="2483749"/>
              <a:ext cx="6495351" cy="0"/>
            </a:xfrm>
            <a:custGeom>
              <a:avLst/>
              <a:pathLst>
                <a:path w="6495351" h="0">
                  <a:moveTo>
                    <a:pt x="0" y="0"/>
                  </a:moveTo>
                  <a:lnTo>
                    <a:pt x="6495351" y="0"/>
                  </a:lnTo>
                  <a:lnTo>
                    <a:pt x="649535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69686" y="5720667"/>
              <a:ext cx="6495351" cy="0"/>
            </a:xfrm>
            <a:custGeom>
              <a:avLst/>
              <a:pathLst>
                <a:path w="6495351" h="0">
                  <a:moveTo>
                    <a:pt x="0" y="0"/>
                  </a:moveTo>
                  <a:lnTo>
                    <a:pt x="6495351" y="0"/>
                  </a:lnTo>
                  <a:lnTo>
                    <a:pt x="649535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69686" y="4425900"/>
              <a:ext cx="6495351" cy="0"/>
            </a:xfrm>
            <a:custGeom>
              <a:avLst/>
              <a:pathLst>
                <a:path w="6495351" h="0">
                  <a:moveTo>
                    <a:pt x="0" y="0"/>
                  </a:moveTo>
                  <a:lnTo>
                    <a:pt x="6495351" y="0"/>
                  </a:lnTo>
                  <a:lnTo>
                    <a:pt x="649535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69686" y="3131132"/>
              <a:ext cx="6495351" cy="0"/>
            </a:xfrm>
            <a:custGeom>
              <a:avLst/>
              <a:pathLst>
                <a:path w="6495351" h="0">
                  <a:moveTo>
                    <a:pt x="0" y="0"/>
                  </a:moveTo>
                  <a:lnTo>
                    <a:pt x="6495351" y="0"/>
                  </a:lnTo>
                  <a:lnTo>
                    <a:pt x="649535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69686" y="1836365"/>
              <a:ext cx="6495351" cy="0"/>
            </a:xfrm>
            <a:custGeom>
              <a:avLst/>
              <a:pathLst>
                <a:path w="6495351" h="0">
                  <a:moveTo>
                    <a:pt x="0" y="0"/>
                  </a:moveTo>
                  <a:lnTo>
                    <a:pt x="6495351" y="0"/>
                  </a:lnTo>
                  <a:lnTo>
                    <a:pt x="649535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741146" y="1498701"/>
              <a:ext cx="0" cy="4423011"/>
            </a:xfrm>
            <a:custGeom>
              <a:avLst/>
              <a:pathLst>
                <a:path w="0" h="4423011">
                  <a:moveTo>
                    <a:pt x="0" y="442301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693578" y="1498701"/>
              <a:ext cx="0" cy="4423011"/>
            </a:xfrm>
            <a:custGeom>
              <a:avLst/>
              <a:pathLst>
                <a:path w="0" h="4423011">
                  <a:moveTo>
                    <a:pt x="0" y="442301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741146" y="1994718"/>
              <a:ext cx="1328594" cy="3725949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412551" y="2972780"/>
              <a:ext cx="1328594" cy="2747887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5693578" y="1699747"/>
              <a:ext cx="1328594" cy="4020919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364984" y="3267751"/>
              <a:ext cx="1328594" cy="2452916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767418" y="5679789"/>
              <a:ext cx="139637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709487" y="4385022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709487" y="3090254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40%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709487" y="1795487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60%</a:t>
              </a:r>
            </a:p>
          </p:txBody>
        </p:sp>
        <p:sp>
          <p:nvSpPr>
            <p:cNvPr id="23" name="pl23"/>
            <p:cNvSpPr/>
            <p:nvPr/>
          </p:nvSpPr>
          <p:spPr>
            <a:xfrm>
              <a:off x="934892" y="57206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934892" y="44259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934892" y="31311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934892" y="18363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741146" y="59217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5693578" y="59217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2574496" y="5977795"/>
              <a:ext cx="333300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control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456300" y="5988709"/>
              <a:ext cx="474557" cy="678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treatment</a:t>
              </a:r>
            </a:p>
          </p:txBody>
        </p:sp>
        <p:sp>
          <p:nvSpPr>
            <p:cNvPr id="31" name="tx31"/>
            <p:cNvSpPr/>
            <p:nvPr/>
          </p:nvSpPr>
          <p:spPr>
            <a:xfrm rot="-5400000">
              <a:off x="249330" y="3652561"/>
              <a:ext cx="616235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7609038" y="3367741"/>
              <a:ext cx="1008172" cy="6849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7681038" y="3408189"/>
              <a:ext cx="518895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pay_plan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7681038" y="3578337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7690038" y="3587337"/>
              <a:ext cx="183168" cy="183167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7681038" y="3779505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7690038" y="3788505"/>
              <a:ext cx="183168" cy="183167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7907352" y="3616810"/>
              <a:ext cx="637858" cy="9822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1_installment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7907352" y="3817978"/>
              <a:ext cx="637858" cy="9822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3_installment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969686" y="1250690"/>
              <a:ext cx="1661374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 of  pay_plan</a:t>
              </a:r>
            </a:p>
          </p:txBody>
        </p:sp>
      </p:grp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Check Balance After Matching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457200" y="1219201"/>
            <a:ext cx="8229600" cy="4906963"/>
          </a:xfrm>
        </p:spPr>
        <p:txBody>
          <a:bodyPr/>
          <a:lstStyle/>
          <a:p>
            <a:pPr marL="12700" marR="12700" indent="0" algn="just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2-sample test for equality of proportions with continuity correction
data:  c(sum(trt), sum(ctl)) out of c(length(trt), length(ctl))
X-squared = 1.6165, df = 1, p-value = 0.2036
alternative hypothesis: two.sided
95 percent confidence interval:
 -0.02330554  0.11443264
sample estimates:
   prop 1    prop 2 
0.6211031 0.5755396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Check Balance After Matching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457200" y="1219201"/>
            <a:ext cx="8229600" cy="4906963"/>
            <a:chOff x="457200" y="1219201"/>
            <a:chExt cx="8229600" cy="4906963"/>
          </a:xfrm>
        </p:grpSpPr>
        <p:sp>
          <p:nvSpPr>
            <p:cNvPr id="4" name="rc4"/>
            <p:cNvSpPr/>
            <p:nvPr/>
          </p:nvSpPr>
          <p:spPr>
            <a:xfrm>
              <a:off x="457200" y="1219201"/>
              <a:ext cx="8229599" cy="49069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969686" y="1498701"/>
              <a:ext cx="6904885" cy="442301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69686" y="5214104"/>
              <a:ext cx="6904885" cy="0"/>
            </a:xfrm>
            <a:custGeom>
              <a:avLst/>
              <a:pathLst>
                <a:path w="6904885" h="0">
                  <a:moveTo>
                    <a:pt x="0" y="0"/>
                  </a:moveTo>
                  <a:lnTo>
                    <a:pt x="6904885" y="0"/>
                  </a:lnTo>
                  <a:lnTo>
                    <a:pt x="690488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69686" y="4200978"/>
              <a:ext cx="6904885" cy="0"/>
            </a:xfrm>
            <a:custGeom>
              <a:avLst/>
              <a:pathLst>
                <a:path w="6904885" h="0">
                  <a:moveTo>
                    <a:pt x="0" y="0"/>
                  </a:moveTo>
                  <a:lnTo>
                    <a:pt x="6904885" y="0"/>
                  </a:lnTo>
                  <a:lnTo>
                    <a:pt x="690488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69686" y="3187852"/>
              <a:ext cx="6904885" cy="0"/>
            </a:xfrm>
            <a:custGeom>
              <a:avLst/>
              <a:pathLst>
                <a:path w="6904885" h="0">
                  <a:moveTo>
                    <a:pt x="0" y="0"/>
                  </a:moveTo>
                  <a:lnTo>
                    <a:pt x="6904885" y="0"/>
                  </a:lnTo>
                  <a:lnTo>
                    <a:pt x="690488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69686" y="2174726"/>
              <a:ext cx="6904885" cy="0"/>
            </a:xfrm>
            <a:custGeom>
              <a:avLst/>
              <a:pathLst>
                <a:path w="6904885" h="0">
                  <a:moveTo>
                    <a:pt x="0" y="0"/>
                  </a:moveTo>
                  <a:lnTo>
                    <a:pt x="6904885" y="0"/>
                  </a:lnTo>
                  <a:lnTo>
                    <a:pt x="690488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69686" y="5720667"/>
              <a:ext cx="6904885" cy="0"/>
            </a:xfrm>
            <a:custGeom>
              <a:avLst/>
              <a:pathLst>
                <a:path w="6904885" h="0">
                  <a:moveTo>
                    <a:pt x="0" y="0"/>
                  </a:moveTo>
                  <a:lnTo>
                    <a:pt x="6904885" y="0"/>
                  </a:lnTo>
                  <a:lnTo>
                    <a:pt x="690488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69686" y="4707541"/>
              <a:ext cx="6904885" cy="0"/>
            </a:xfrm>
            <a:custGeom>
              <a:avLst/>
              <a:pathLst>
                <a:path w="6904885" h="0">
                  <a:moveTo>
                    <a:pt x="0" y="0"/>
                  </a:moveTo>
                  <a:lnTo>
                    <a:pt x="6904885" y="0"/>
                  </a:lnTo>
                  <a:lnTo>
                    <a:pt x="690488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69686" y="3694415"/>
              <a:ext cx="6904885" cy="0"/>
            </a:xfrm>
            <a:custGeom>
              <a:avLst/>
              <a:pathLst>
                <a:path w="6904885" h="0">
                  <a:moveTo>
                    <a:pt x="0" y="0"/>
                  </a:moveTo>
                  <a:lnTo>
                    <a:pt x="6904885" y="0"/>
                  </a:lnTo>
                  <a:lnTo>
                    <a:pt x="690488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69686" y="2681289"/>
              <a:ext cx="6904885" cy="0"/>
            </a:xfrm>
            <a:custGeom>
              <a:avLst/>
              <a:pathLst>
                <a:path w="6904885" h="0">
                  <a:moveTo>
                    <a:pt x="0" y="0"/>
                  </a:moveTo>
                  <a:lnTo>
                    <a:pt x="6904885" y="0"/>
                  </a:lnTo>
                  <a:lnTo>
                    <a:pt x="690488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69686" y="1668163"/>
              <a:ext cx="6904885" cy="0"/>
            </a:xfrm>
            <a:custGeom>
              <a:avLst/>
              <a:pathLst>
                <a:path w="6904885" h="0">
                  <a:moveTo>
                    <a:pt x="0" y="0"/>
                  </a:moveTo>
                  <a:lnTo>
                    <a:pt x="6904885" y="0"/>
                  </a:lnTo>
                  <a:lnTo>
                    <a:pt x="690488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852837" y="1498701"/>
              <a:ext cx="0" cy="4423011"/>
            </a:xfrm>
            <a:custGeom>
              <a:avLst/>
              <a:pathLst>
                <a:path w="0" h="4423011">
                  <a:moveTo>
                    <a:pt x="0" y="442301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991421" y="1498701"/>
              <a:ext cx="0" cy="4423011"/>
            </a:xfrm>
            <a:custGeom>
              <a:avLst/>
              <a:pathLst>
                <a:path w="0" h="4423011">
                  <a:moveTo>
                    <a:pt x="0" y="442301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2852837" y="1796929"/>
              <a:ext cx="1412362" cy="3923737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440474" y="4578774"/>
              <a:ext cx="1412362" cy="1141892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5991421" y="1699747"/>
              <a:ext cx="1412362" cy="4020919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579058" y="4675957"/>
              <a:ext cx="1412362" cy="1044710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767418" y="5679789"/>
              <a:ext cx="139637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709487" y="4666663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709487" y="3653537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40%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709487" y="2640411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60%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709487" y="1627285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80%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934892" y="57206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934892" y="47075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934892" y="36944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934892" y="26812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934892" y="16681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852837" y="59217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5991421" y="59217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2686187" y="5977795"/>
              <a:ext cx="333300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control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754143" y="5988709"/>
              <a:ext cx="474557" cy="678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treatment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249330" y="3652561"/>
              <a:ext cx="616235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</a:t>
              </a:r>
            </a:p>
          </p:txBody>
        </p:sp>
        <p:sp>
          <p:nvSpPr>
            <p:cNvPr id="36" name="rc36"/>
            <p:cNvSpPr/>
            <p:nvPr/>
          </p:nvSpPr>
          <p:spPr>
            <a:xfrm>
              <a:off x="8018572" y="3367741"/>
              <a:ext cx="598638" cy="6849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8090572" y="3408189"/>
              <a:ext cx="454638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honesty</a:t>
              </a:r>
            </a:p>
          </p:txBody>
        </p:sp>
        <p:sp>
          <p:nvSpPr>
            <p:cNvPr id="38" name="rc38"/>
            <p:cNvSpPr/>
            <p:nvPr/>
          </p:nvSpPr>
          <p:spPr>
            <a:xfrm>
              <a:off x="8090572" y="3578337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8099572" y="3587337"/>
              <a:ext cx="183168" cy="183167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8090572" y="3779505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8099572" y="3788505"/>
              <a:ext cx="183168" cy="183167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8316886" y="3641615"/>
              <a:ext cx="134056" cy="734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8316886" y="3842585"/>
              <a:ext cx="157274" cy="7362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Yes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969686" y="1250690"/>
              <a:ext cx="1559774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 of  honesty</a:t>
              </a:r>
            </a:p>
          </p:txBody>
        </p:sp>
      </p:grp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 on Validation Data (Nov. 2016)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B54052-434F-4937-884B-CEDB534AD94E}" type="datetime1">
              <a:rPr lang="en-US" smtClean="0"/>
              <a:pPr>
                <a:defRPr/>
              </a:pPr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725613" y="6356350"/>
            <a:ext cx="4827587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Confidential &amp; Proprietary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AD33CD-44B4-492B-AD51-ECFEE2428D4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5936861"/>
              </p:ext>
            </p:extLst>
          </p:nvPr>
        </p:nvGraphicFramePr>
        <p:xfrm>
          <a:off x="504700" y="1238003"/>
          <a:ext cx="7689273" cy="4580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24513678"/>
      </p:ext>
    </p:extLst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Check Balance After Matching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457200" y="1219201"/>
            <a:ext cx="8229600" cy="4906963"/>
          </a:xfrm>
        </p:spPr>
        <p:txBody>
          <a:bodyPr/>
          <a:lstStyle/>
          <a:p>
            <a:pPr marL="12700" marR="12700" indent="0" algn="just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2-sample test for equality of proportions with continuity correction
data:  c(sum(trt), sum(ctl)) out of c(length(trt), length(ctl))
X-squared = 0.34715, df = 1, p-value = 0.5557
alternative hypothesis: two.sided
95 percent confidence interval:
 -0.03903937  0.07740867
sample estimates:
   prop 1    prop 2 
0.7937650 0.7745803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SMD After Matching</a:t>
            </a:r>
          </a:p>
        </p:txBody>
      </p:sp>
      <p:graphicFrame>
        <p:nvGraphicFramePr>
          <p:cNvPr id="2" name="nvGraphicFrame 2"/>
          <p:cNvGraphicFramePr>
            <a:graphicFrameLocks noGrp="true"/>
          </p:cNvGraphicFramePr>
          <p:nvPr/>
        </p:nvGraphicFramePr>
        <p:xfrm rot="0">
          <a:off x="457200" y="1219201"/>
          <a:ext cx="8229600" cy="4906963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After.Matching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Control.417.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Treatment.417.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SMD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gender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0.39 (0.49)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0.38 (0.49)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0.005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age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45.67 (11.58)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45.62 (11.45)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0.004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prog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0.57 (0.50)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0.54 (0.50)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0.063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balance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0.22 (0.42)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0.17 (0.37)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0.146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honesty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0.77 (0.42)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0.79 (0.41)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0.047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pay_plan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0.58 (0.49)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0.62 (0.49)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0.093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assignment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0.30 (0.46)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0.29 (0.45)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0.026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forum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37.17 (33.41)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39.15 (30.04)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0.062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africa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0.18 (0.39)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0.18 (0.38)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0.006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asia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0.19 (0.39)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0.19 (0.39)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0.006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europe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0.35 (0.48)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0.36 (0.48)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0.030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america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0.16 (0.37)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0.16 (0.37)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0.007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other_region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0.12 (0.33)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0.13 (0.34)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0.036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Outcome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457200" y="1219201"/>
            <a:ext cx="8229600" cy="4906963"/>
          </a:xfrm>
        </p:spPr>
        <p:txBody>
          <a:bodyPr/>
          <a:lstStyle/>
          <a:p>
            <a:pPr marL="12700" marR="12700" indent="0" algn="just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2-sample test for equality of proportions with continuity correction
data:  c(sum(trt), sum(ctl)) out of c(length(trt), length(ctl))
X-squared = 0.81277, df = 1, p-value = 0.3673
alternative hypothesis: two.sided
95 percent confidence interval:
 -0.03093605  0.08849000
sample estimates:
   prop 1    prop 2 
0.7817746 0.7529976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 </a:t>
            </a:r>
            <a:r>
              <a:rPr lang="en-US"/>
              <a:t>on Validation </a:t>
            </a:r>
            <a:r>
              <a:rPr lang="en-US" dirty="0"/>
              <a:t>Data (Nov. 2016)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B54052-434F-4937-884B-CEDB534AD94E}" type="datetime1">
              <a:rPr lang="en-US" smtClean="0"/>
              <a:pPr>
                <a:defRPr/>
              </a:pPr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725613" y="6356350"/>
            <a:ext cx="4827587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Confidential &amp; Proprietary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AD33CD-44B4-492B-AD51-ECFEE2428D4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6163941"/>
              </p:ext>
            </p:extLst>
          </p:nvPr>
        </p:nvGraphicFramePr>
        <p:xfrm>
          <a:off x="670956" y="1428008"/>
          <a:ext cx="7380514" cy="45571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8997111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Applications of Statistics in Education Business</a:t>
            </a:r>
          </a:p>
        </p:txBody>
      </p:sp>
      <p:sp>
        <p:nvSpPr>
          <p:cNvPr id="2" name="SubTitle 2"/>
          <p:cNvSpPr/>
          <p:nvPr>
            <p:ph type="subTitle" idx="1"/>
          </p:nvPr>
        </p:nvSpPr>
        <p:spPr/>
        <p:txBody>
          <a:bodyPr/>
          <a:lstStyle/>
          <a:p>
            <a:r>
              <a:rPr/>
              <a:t>Anhua Lin1</a:t>
            </a:r>
          </a:p>
        </p:txBody>
      </p:sp>
      <p:sp>
        <p:nvSpPr>
          <p:cNvPr id="3" name="Date 3"/>
          <p:cNvSpPr>
            <a:spLocks noGrp="false"/>
          </p:cNvSpPr>
          <p:nvPr>
            <p:ph type="dt" sz="half" idx="10"/>
          </p:nvPr>
        </p:nvSpPr>
        <p:spPr/>
        <p:txBody>
          <a:bodyPr/>
          <a:lstStyle/>
          <a:p>
            <a:r>
              <a:rPr/>
              <a:t>2018-01-16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Background Information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457200" y="1219201"/>
            <a:ext cx="8229600" cy="4906963"/>
          </a:xfrm>
        </p:spPr>
        <p:txBody>
          <a:bodyPr/>
          <a:lstStyle/>
          <a:p>
            <a:r>
              <a:t>Business request</a:t>
            </a:r>
          </a:p>
          <a:p>
            <a:r>
              <a:t>Similarity with clinical trials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Two Types of Problems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457200" y="1219201"/>
            <a:ext cx="8229600" cy="4906963"/>
          </a:xfrm>
        </p:spPr>
        <p:txBody>
          <a:bodyPr/>
          <a:lstStyle/>
          <a:p>
            <a:r>
              <a:t>Evaluating new approaches</a:t>
            </a:r>
          </a:p>
          <a:p>
            <a:r>
              <a:t>Providing analytical guidence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Typical Work Flow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457200" y="1219201"/>
            <a:ext cx="8229600" cy="4906963"/>
          </a:xfrm>
        </p:spPr>
        <p:txBody>
          <a:bodyPr/>
          <a:lstStyle/>
          <a:p>
            <a:r>
              <a:t>Discuss with business contact</a:t>
            </a:r>
          </a:p>
          <a:p>
            <a:r>
              <a:t>Collect and clean data (SAS, SQL)</a:t>
            </a:r>
          </a:p>
          <a:p>
            <a:r>
              <a:t>Analyze data (R)</a:t>
            </a:r>
          </a:p>
          <a:p>
            <a:r>
              <a:t>If needed, build model(s) (R, Python)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Case Study I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457200" y="1219201"/>
            <a:ext cx="8229600" cy="4906963"/>
          </a:xfrm>
        </p:spPr>
        <p:txBody>
          <a:bodyPr/>
          <a:lstStyle/>
          <a:p>
            <a:r>
              <a:t>Context</a:t>
            </a:r>
          </a:p>
          <a:p>
            <a:r>
              <a:t>Request</a:t>
            </a:r>
          </a:p>
        </p:txBody>
      </p:sp>
    </p:spTree>
  </p:cSld>
</p:sld>
</file>

<file path=ppt/theme/theme1.xml><?xml version="1.0" encoding="utf-8"?>
<a:theme xmlns:a="http://schemas.openxmlformats.org/drawingml/2006/main" name="LE_4x3_PP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<Relationships xmlns="http://schemas.openxmlformats.org/package/2006/relationships"><Relationship Target="itemProps1.xml" Type="http://schemas.openxmlformats.org/officeDocument/2006/relationships/customXmlProps" Id="rId1"></Relationship></Relationships>
</file>

<file path=customXml/_rels/item2.xml.rels><?xml version="1.0" encoding="UTF-8" standalone="yes"?><Relationships xmlns="http://schemas.openxmlformats.org/package/2006/relationships"><Relationship Target="itemProps2.xml" Type="http://schemas.openxmlformats.org/officeDocument/2006/relationships/customXmlProps" Id="rId1"></Relationship></Relationships>
</file>

<file path=customXml/_rels/item3.xml.rels><?xml version="1.0" encoding="UTF-8" standalone="yes"?><Relationships xmlns="http://schemas.openxmlformats.org/package/2006/relationships"><Relationship Target="itemProps3.xml" Type="http://schemas.openxmlformats.org/officeDocument/2006/relationships/customXmlProps" Id="rId1"></Relationship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Description="Create a new document." ma:contentTypeID="0x0101009C5B5B909F6CE64C973DFAB19F684BDF" ma:contentTypeName="Document" ma:contentTypeScope="" ma:contentTypeVersion="0" ma:versionID="ea0c4d88dd639ed34d32dd669003c9b3">
  <xsd:schema xmlns:p="http://schemas.microsoft.com/office/2006/metadata/properties" xmlns:xs="http://www.w3.org/2001/XMLSchema" xmlns:xsd="http://www.w3.org/2001/XMLSchema" ma:fieldsID="1b05d82d297216baf5b26c55225140df" ma:root="true" targetNamespace="http://schemas.microsoft.com/office/2006/metadata/properties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dc="http://purl.org/dc/elements/1.1/" xmlns:dcterms="http://purl.org/dc/terms/" xmlns:odoc="http://schemas.microsoft.com/internal/obd" xmlns:xsd="http://www.w3.org/2001/XMLSchema" xmlns:xsi="http://www.w3.org/2001/XMLSchema-instance" attributeFormDefault="unqualified" blockDefault="#all" elementFormDefault="qualified" targetNamespace="http://schemas.openxmlformats.org/package/2006/metadata/core-properties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maxOccurs="1" minOccurs="0" ref="dc:creator"/>
        <xsd:element maxOccurs="1" minOccurs="0" ref="dcterms:created"/>
        <xsd:element maxOccurs="1" minOccurs="0" ref="dc:identifier"/>
        <xsd:element ma:displayName="Content Type" ma:index="0" maxOccurs="1" minOccurs="0" name="contentType" type="xsd:string"/>
        <xsd:element ma:displayName="Title" ma:index="4" maxOccurs="1" minOccurs="0" ref="dc:title"/>
        <xsd:element maxOccurs="1" minOccurs="0" ref="dc:subject"/>
        <xsd:element maxOccurs="1" minOccurs="0" ref="dc:description"/>
        <xsd:element maxOccurs="1" minOccurs="0" name="keywords" type="xsd:string"/>
        <xsd:element maxOccurs="1" minOccurs="0" ref="dc:language"/>
        <xsd:element maxOccurs="1" minOccurs="0" name="category" type="xsd:string"/>
        <xsd:element maxOccurs="1" minOccurs="0" name="version" type="xsd:string"/>
        <xsd:element maxOccurs="1" minOccurs="0" name="revision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maxOccurs="1" minOccurs="0" name="lastModifiedBy" type="xsd:string"/>
        <xsd:element maxOccurs="1" minOccurs="0" ref="dcterms:modified"/>
        <xsd:element maxOccurs="1" minOccurs="0" name="contentStatus" type="xsd:string"/>
      </xsd:all>
    </xsd:complexType>
  </xsd:schema>
  <xs:schema xmlns:pc="http://schemas.microsoft.com/office/infopath/2007/PartnerControls" xmlns:xs="http://www.w3.org/2001/XMLSchema" attributeFormDefault="unqualified" elementFormDefault="qualified" targetNamespace="http://schemas.microsoft.com/office/infopath/2007/PartnerControls">
    <xs:element name="Person">
      <xs:complexType>
        <xs:sequence>
          <xs:element minOccurs="0" ref="pc:DisplayName"/>
          <xs:element minOccurs="0" ref="pc:AccountId"/>
          <xs:element minOccurs="0" ref="pc:AccountType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maxOccurs="unbounded" minOccurs="0" ref="pc:BDCEntity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minOccurs="0" ref="pc:EntityDisplayName"/>
          <xs:element minOccurs="0" ref="pc:EntityInstanceReference"/>
          <xs:element minOccurs="0" ref="pc:EntityId1"/>
          <xs:element minOccurs="0" ref="pc:EntityId2"/>
          <xs:element minOccurs="0" ref="pc:EntityId3"/>
          <xs:element minOccurs="0" ref="pc:EntityId4"/>
          <xs:element minOccurs="0" ref="pc:EntityId5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maxOccurs="unbounded" minOccurs="0" ref="pc:TermInfo"/>
        </xs:sequence>
      </xs:complexType>
    </xs:element>
    <xs:element name="TermInfo">
      <xs:complexType>
        <xs:sequence>
          <xs:element minOccurs="0" ref="pc:TermName"/>
          <xs:element minOccurs="0" ref="pc:TermId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809A14-BCD8-4B5E-B602-90CCC41589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61B6845-4A2B-4E83-9719-72427E419394}">
  <ds:schemaRefs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CA969DE-D81D-4882-8A23-595818350B61}">
  <ds:schemaRefs>
    <ds:schemaRef ds:uri="http://schemas.microsoft.com/sharepoint/v3/contenttype/forms"/>
  </ds:schemaRefs>
</ds:datastoreItem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Company>Laureate</properties:Company>
  <properties:Words>237</properties:Words>
  <properties:PresentationFormat>Letter Paper (8.5x11 in)</properties:PresentationFormat>
  <properties:Paragraphs>47</properties:Paragraphs>
  <properties:Slides>4</properties:Slides>
  <properties:Notes>0</properties:Notes>
  <properties:TotalTime>34558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properties:HeadingPairs>
  <properties:TitlesOfParts>
    <vt:vector baseType="lpstr" size="8">
      <vt:lpstr>Arial</vt:lpstr>
      <vt:lpstr>Arial Italic</vt:lpstr>
      <vt:lpstr>Calibri</vt:lpstr>
      <vt:lpstr>LE_4x3_PP_Template</vt:lpstr>
      <vt:lpstr>PowerPoint Presentation</vt:lpstr>
      <vt:lpstr>Main Risk Drivers</vt:lpstr>
      <vt:lpstr>Model Performance on Validation Data (Nov. 2016)</vt:lpstr>
      <vt:lpstr>Model Performance on Validation Data (Nov. 2016)</vt:lpstr>
    </vt:vector>
  </properties:TitlesOfParts>
  <properties:LinksUpToDate>false</properties:LinksUpToDate>
  <properties:SharedDoc>false</properties:SharedDoc>
  <properties:HyperlinkBase/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2012-08-06T19:58:44Z</dcterms:created>
  <dc:creator>COE</dc:creator>
  <cp:lastModifiedBy>docx4j</cp:lastModifiedBy>
  <cp:lastPrinted>2015-04-15T21:00:02Z</cp:lastPrinted>
  <dcterms:modified xmlns:xsi="http://www.w3.org/2001/XMLSchema-instance" xsi:type="dcterms:W3CDTF">2018-01-17T04:22:45Z</dcterms:modified>
  <cp:revision>1514</cp:revision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0x0101009C5B5B909F6CE64C973DFAB19F684BDF</vt:lpwstr>
  </property>
</Properties>
</file>