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1" r:id="rId3"/>
    <p:sldId id="308" r:id="rId4"/>
    <p:sldId id="288" r:id="rId5"/>
    <p:sldId id="304" r:id="rId6"/>
    <p:sldId id="301" r:id="rId7"/>
    <p:sldId id="302" r:id="rId8"/>
    <p:sldId id="312" r:id="rId9"/>
    <p:sldId id="289" r:id="rId10"/>
    <p:sldId id="290" r:id="rId11"/>
    <p:sldId id="313" r:id="rId12"/>
    <p:sldId id="307" r:id="rId13"/>
    <p:sldId id="277" r:id="rId14"/>
    <p:sldId id="306" r:id="rId15"/>
    <p:sldId id="285" r:id="rId16"/>
    <p:sldId id="305" r:id="rId17"/>
    <p:sldId id="295" r:id="rId18"/>
    <p:sldId id="314" r:id="rId19"/>
    <p:sldId id="296" r:id="rId20"/>
    <p:sldId id="310" r:id="rId21"/>
    <p:sldId id="298" r:id="rId22"/>
    <p:sldId id="299" r:id="rId23"/>
    <p:sldId id="300" r:id="rId24"/>
    <p:sldId id="303" r:id="rId25"/>
    <p:sldId id="30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E061F5BF-12BA-47C7-B38D-89A8F491981D}">
          <p14:sldIdLst>
            <p14:sldId id="256"/>
            <p14:sldId id="291"/>
          </p14:sldIdLst>
        </p14:section>
        <p14:section name="Pairs trading" id="{ED97F959-4BF7-41F6-81D6-FF584F4B7231}">
          <p14:sldIdLst>
            <p14:sldId id="308"/>
            <p14:sldId id="288"/>
            <p14:sldId id="304"/>
            <p14:sldId id="301"/>
            <p14:sldId id="302"/>
          </p14:sldIdLst>
        </p14:section>
        <p14:section name="Frameworks" id="{850091AF-C4C9-4FC4-B3B6-42C5D9FABE03}">
          <p14:sldIdLst>
            <p14:sldId id="312"/>
            <p14:sldId id="289"/>
            <p14:sldId id="290"/>
          </p14:sldIdLst>
        </p14:section>
        <p14:section name="Comparing results" id="{49371AB7-67E8-429D-919F-DFD87387A1A7}">
          <p14:sldIdLst>
            <p14:sldId id="313"/>
            <p14:sldId id="307"/>
            <p14:sldId id="277"/>
            <p14:sldId id="306"/>
          </p14:sldIdLst>
        </p14:section>
        <p14:section name="Factor" id="{34688F78-1329-4075-A21D-447ACF28025B}">
          <p14:sldIdLst>
            <p14:sldId id="285"/>
            <p14:sldId id="305"/>
          </p14:sldIdLst>
        </p14:section>
        <p14:section name="Sector" id="{50B3CFFF-2655-402A-8587-96FD9F469007}">
          <p14:sldIdLst>
            <p14:sldId id="295"/>
          </p14:sldIdLst>
        </p14:section>
        <p14:section name="Case studies" id="{B6634EA2-FB68-424E-A240-56E58B9199DF}">
          <p14:sldIdLst>
            <p14:sldId id="314"/>
            <p14:sldId id="296"/>
            <p14:sldId id="310"/>
          </p14:sldIdLst>
        </p14:section>
        <p14:section name="Effect of volatility" id="{9535A26F-4479-4C6F-8B04-F55120C449B8}">
          <p14:sldIdLst>
            <p14:sldId id="298"/>
            <p14:sldId id="299"/>
            <p14:sldId id="300"/>
          </p14:sldIdLst>
        </p14:section>
        <p14:section name="Conclusion" id="{7E3A42AD-C1DC-4FAD-8E19-56D9BBC484A4}">
          <p14:sldIdLst>
            <p14:sldId id="303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224" userDrawn="1">
          <p15:clr>
            <a:srgbClr val="A4A3A4"/>
          </p15:clr>
        </p15:guide>
        <p15:guide id="4" pos="6144" userDrawn="1">
          <p15:clr>
            <a:srgbClr val="A4A3A4"/>
          </p15:clr>
        </p15:guide>
        <p15:guide id="5" pos="4992" userDrawn="1">
          <p15:clr>
            <a:srgbClr val="A4A3A4"/>
          </p15:clr>
        </p15:guide>
        <p15:guide id="6" pos="2688" userDrawn="1">
          <p15:clr>
            <a:srgbClr val="A4A3A4"/>
          </p15:clr>
        </p15:guide>
        <p15:guide id="7" orient="horz" pos="1704" userDrawn="1">
          <p15:clr>
            <a:srgbClr val="A4A3A4"/>
          </p15:clr>
        </p15:guide>
        <p15:guide id="8" orient="horz" pos="3336" userDrawn="1">
          <p15:clr>
            <a:srgbClr val="A4A3A4"/>
          </p15:clr>
        </p15:guide>
        <p15:guide id="9" pos="408" userDrawn="1">
          <p15:clr>
            <a:srgbClr val="A4A3A4"/>
          </p15:clr>
        </p15:guide>
        <p15:guide id="10" pos="7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8BFF"/>
    <a:srgbClr val="C3C3C3"/>
    <a:srgbClr val="FFFFFF"/>
    <a:srgbClr val="FF0000"/>
    <a:srgbClr val="627170"/>
    <a:srgbClr val="C808CD"/>
    <a:srgbClr val="969696"/>
    <a:srgbClr val="F0F0F0"/>
    <a:srgbClr val="0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5" autoAdjust="0"/>
    <p:restoredTop sz="79602" autoAdjust="0"/>
  </p:normalViewPr>
  <p:slideViewPr>
    <p:cSldViewPr snapToGrid="0" showGuides="1">
      <p:cViewPr>
        <p:scale>
          <a:sx n="66" d="100"/>
          <a:sy n="66" d="100"/>
        </p:scale>
        <p:origin x="552" y="38"/>
      </p:cViewPr>
      <p:guideLst>
        <p:guide orient="horz" pos="2184"/>
        <p:guide pos="3840"/>
        <p:guide pos="4224"/>
        <p:guide pos="6144"/>
        <p:guide pos="4992"/>
        <p:guide pos="2688"/>
        <p:guide orient="horz" pos="1704"/>
        <p:guide orient="horz" pos="3336"/>
        <p:guide pos="408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10EBD-746F-47F3-8867-F5EF26C9D64D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33C15-4228-4299-9F66-C134691BE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065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b="1" dirty="0">
                <a:solidFill>
                  <a:schemeClr val="bg2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Comparison</a:t>
            </a:r>
            <a:endParaRPr lang="en-GB" b="1" dirty="0">
              <a:solidFill>
                <a:schemeClr val="bg2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sz="12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W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eighted trades outperformed normal trades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One weighted trade per 10 normal trades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Varying across different pairs (show per country?)</a:t>
            </a:r>
          </a:p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33C15-4228-4299-9F66-C134691BE6D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4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b="1" dirty="0">
                <a:solidFill>
                  <a:schemeClr val="bg2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Comparison</a:t>
            </a:r>
            <a:endParaRPr lang="en-GB" b="1" dirty="0">
              <a:solidFill>
                <a:schemeClr val="bg2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sz="12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W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eighted trades outperformed normal trades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One weighted trade per 10 normal trades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Varying across different pairs (show per country?)</a:t>
            </a:r>
          </a:p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33C15-4228-4299-9F66-C134691BE6D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69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Compare</a:t>
            </a:r>
            <a:r>
              <a:rPr lang="nb-NO" dirty="0"/>
              <a:t> the </a:t>
            </a:r>
            <a:r>
              <a:rPr lang="nb-NO" dirty="0" err="1"/>
              <a:t>influence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the different </a:t>
            </a:r>
            <a:r>
              <a:rPr lang="nb-NO" dirty="0" err="1"/>
              <a:t>factors</a:t>
            </a:r>
            <a:r>
              <a:rPr lang="nb-NO" dirty="0"/>
              <a:t> in </a:t>
            </a:r>
            <a:r>
              <a:rPr lang="nb-NO" dirty="0" err="1"/>
              <a:t>triggering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trades</a:t>
            </a:r>
          </a:p>
          <a:p>
            <a:r>
              <a:rPr lang="nb-NO" dirty="0">
                <a:sym typeface="Wingdings" panose="05000000000000000000" pitchFamily="2" charset="2"/>
              </a:rPr>
              <a:t> What is </a:t>
            </a:r>
            <a:r>
              <a:rPr lang="nb-NO" dirty="0" err="1">
                <a:sym typeface="Wingdings" panose="05000000000000000000" pitchFamily="2" charset="2"/>
              </a:rPr>
              <a:t>factor</a:t>
            </a:r>
            <a:r>
              <a:rPr lang="nb-NO" dirty="0">
                <a:sym typeface="Wingdings" panose="05000000000000000000" pitchFamily="2" charset="2"/>
              </a:rPr>
              <a:t> </a:t>
            </a:r>
            <a:r>
              <a:rPr lang="nb-NO" dirty="0" err="1">
                <a:sym typeface="Wingdings" panose="05000000000000000000" pitchFamily="2" charset="2"/>
              </a:rPr>
              <a:t>influence</a:t>
            </a:r>
            <a:r>
              <a:rPr lang="nb-NO" dirty="0">
                <a:sym typeface="Wingdings" panose="05000000000000000000" pitchFamily="2" charset="2"/>
              </a:rPr>
              <a:t>?</a:t>
            </a:r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2574B-B161-4B67-A7D4-1E6EB997AD3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072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Compare</a:t>
            </a:r>
            <a:r>
              <a:rPr lang="nb-NO" dirty="0"/>
              <a:t> the </a:t>
            </a:r>
            <a:r>
              <a:rPr lang="nb-NO" dirty="0" err="1"/>
              <a:t>influence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the different </a:t>
            </a:r>
            <a:r>
              <a:rPr lang="nb-NO" dirty="0" err="1"/>
              <a:t>factors</a:t>
            </a:r>
            <a:r>
              <a:rPr lang="nb-NO" dirty="0"/>
              <a:t> in </a:t>
            </a:r>
            <a:r>
              <a:rPr lang="nb-NO" dirty="0" err="1"/>
              <a:t>triggering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trades</a:t>
            </a:r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2574B-B161-4B67-A7D4-1E6EB997AD3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260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33C15-4228-4299-9F66-C134691BE6D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50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33C15-4228-4299-9F66-C134691BE6D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43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777A1-E906-BE75-8BF8-EFE0217D3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327FB79-CAF1-24A6-AB79-F9C1FD6AB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367F1A0-F9FD-CCDB-0051-995D07D1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C10-6BA9-4FD7-96B7-6A7A789EBE3C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9E0A630-28C3-BA01-DCE1-FE7A0222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2B618FB-36A5-2C1D-8C8C-2801D2B0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CEB0-7095-4257-BDEB-7DDA316D2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72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7FEB9C-115E-644C-97E3-CEC1D16D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20E64F6-0B11-FFA7-A3D3-30D631B5C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2C798C2-751A-9B9D-55EF-757812B1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C10-6BA9-4FD7-96B7-6A7A789EBE3C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9E273FF-7F53-B9AA-7EF8-603EC7D1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BB9DE35-64BD-84C3-2869-B4D4231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CEB0-7095-4257-BDEB-7DDA316D2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73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03AA1D17-BB36-C899-117A-635F498A8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CF3BEA6-F921-E065-D41D-64A2671C4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58FF46-A62B-9189-4975-5FAF1BF5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C10-6BA9-4FD7-96B7-6A7A789EBE3C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2712725-8521-AA97-0A96-DF7D61B0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28CB109-ACC9-5BA0-6F05-EE6B0040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CEB0-7095-4257-BDEB-7DDA316D2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661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dekkend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4227691F-DAF7-AB95-DF71-358719EF87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21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18B1CC-067D-6087-63D5-27A0C1A7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DA439A-61A0-6839-984F-4C6968632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5C704B1-BF26-B74C-00A2-D6BAC5F2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C10-6BA9-4FD7-96B7-6A7A789EBE3C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6D1F7F0-4D74-AF0D-BA76-A7AEE4B5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ED0B476-9E50-42BD-660B-0F6967F8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CEB0-7095-4257-BDEB-7DDA316D2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53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6E29A9-14DC-0458-3EBC-103A28DF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9542294-6C3A-31D8-5AB7-07852C094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01FCBC5-715C-B447-8F1F-023703E1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C10-6BA9-4FD7-96B7-6A7A789EBE3C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4815CFC-883A-6E2D-88B9-270B6F82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A72C070-F482-746C-DCA0-E25B4556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CEB0-7095-4257-BDEB-7DDA316D2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6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4ECC34-DB36-BACD-0124-B4BC169D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EBE7BE6-9C60-36C0-6D68-4847DA959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5ACDC73-247A-8281-4FFD-AEACC1EF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924AC39-0480-561B-208F-53A4C221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C10-6BA9-4FD7-96B7-6A7A789EBE3C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B78452F-0E4F-8832-2BE7-13B7B746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0A7413B-B18D-D127-657F-9A89A607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CEB0-7095-4257-BDEB-7DDA316D2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69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478887-88BE-EF8F-7223-3B3D596A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A116A02-5B87-E512-9741-10B71B3DB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0F564CC-4E4C-8247-3400-C23D5FC8B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664B0B5-2BA0-A559-A49A-C9879A7CF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B63449A5-1817-6427-6ABD-39A91C454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A44BCB1B-8DB6-E8C4-62E7-EEA6AF6A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C10-6BA9-4FD7-96B7-6A7A789EBE3C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38BDE10-C4A5-3CF4-1BCB-0A1F0921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791592F-E224-6EA5-D59D-77F90C68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CEB0-7095-4257-BDEB-7DDA316D2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3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16963C-3373-7225-1076-6ABFB0ED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EA088F1-A796-0CE3-2283-207F3B20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C10-6BA9-4FD7-96B7-6A7A789EBE3C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715FB7A-6377-329C-4A30-4B26D411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AB1A313-B137-3B47-8347-53E04473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CEB0-7095-4257-BDEB-7DDA316D2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44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5407B2CF-EF6F-03A1-8F80-73C724F5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C10-6BA9-4FD7-96B7-6A7A789EBE3C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BD94F6D-A084-7C39-226A-12E5AD40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1033D6F-5495-C15A-8C56-BE6ECE3B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CEB0-7095-4257-BDEB-7DDA316D2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61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66F069-28D8-8E14-36B1-FD3A3321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81C4D54-DC10-F0FB-41AE-3DC0FE756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A6801C5-A476-A6CB-AC7C-A0AF872FF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7D1CC3D-1F30-EE4A-0A19-344611DB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C10-6BA9-4FD7-96B7-6A7A789EBE3C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6840E86-FD70-7085-F6C4-16526D91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C9DE7A4-8734-6100-A6B0-5BDE93EA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CEB0-7095-4257-BDEB-7DDA316D2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71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3A2488-AEDB-45CA-D34B-42DA36A93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1811FFB-BE57-97A1-4615-3D3DD3AB2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54DE991-E2A6-5C1B-FF44-43121C064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CC313D8-A1A2-C0D7-A5B9-DD7AAE5C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C10-6BA9-4FD7-96B7-6A7A789EBE3C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CDC1209-964E-9010-04CA-DFD9EB29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CF95BB4-DD9A-3DD7-49C6-EF6BAFE4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CEB0-7095-4257-BDEB-7DDA316D2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54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F572CC80-54CA-E57A-D458-CAEE83AB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F15C470-0125-7C4B-931F-FCCA542C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88C887-7AB7-5916-AEC9-3B6009FBF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35C10-6BA9-4FD7-96B7-6A7A789EBE3C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59FC3D5-D629-8BCF-876D-0374959E0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73BA5E4-1607-B233-ABC9-BB4DE4EFC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CCEB0-7095-4257-BDEB-7DDA316D2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5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F80BD2-B49D-8683-49A3-CCAEE812C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324"/>
            <a:ext cx="9144000" cy="2387600"/>
          </a:xfrm>
        </p:spPr>
        <p:txBody>
          <a:bodyPr>
            <a:normAutofit/>
          </a:bodyPr>
          <a:lstStyle/>
          <a:p>
            <a:r>
              <a:rPr lang="en-GB" sz="4400" dirty="0">
                <a:latin typeface="Roboto" pitchFamily="2" charset="0"/>
                <a:ea typeface="Roboto" pitchFamily="2" charset="0"/>
              </a:rPr>
              <a:t>Exploring </a:t>
            </a:r>
            <a:r>
              <a:rPr lang="en-GB" sz="4400" b="1" dirty="0">
                <a:solidFill>
                  <a:srgbClr val="568BFF"/>
                </a:solidFill>
                <a:latin typeface="Roboto" pitchFamily="2" charset="0"/>
                <a:ea typeface="Roboto" pitchFamily="2" charset="0"/>
              </a:rPr>
              <a:t>Nuances</a:t>
            </a:r>
            <a:r>
              <a:rPr lang="en-GB" sz="4400" dirty="0">
                <a:latin typeface="Roboto" pitchFamily="2" charset="0"/>
                <a:ea typeface="Roboto" pitchFamily="2" charset="0"/>
              </a:rPr>
              <a:t> in the Norwegian Equity Market using Pairs Trading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6AD91E3-BAED-A629-44CC-7D1058949FFF}"/>
              </a:ext>
            </a:extLst>
          </p:cNvPr>
          <p:cNvSpPr txBox="1"/>
          <p:nvPr/>
        </p:nvSpPr>
        <p:spPr>
          <a:xfrm>
            <a:off x="1524000" y="4909344"/>
            <a:ext cx="136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Anders Huse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F221E71C-EF97-5525-61D1-F538FD0A736D}"/>
              </a:ext>
            </a:extLst>
          </p:cNvPr>
          <p:cNvSpPr txBox="1"/>
          <p:nvPr/>
        </p:nvSpPr>
        <p:spPr>
          <a:xfrm>
            <a:off x="9601881" y="490934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23.06.2022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03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B079F67-3D9F-4BF0-D253-96E6E56D7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15" y="1676155"/>
            <a:ext cx="7840169" cy="3505689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1FAFA14D-D960-6750-E935-2C1D399A2F42}"/>
              </a:ext>
            </a:extLst>
          </p:cNvPr>
          <p:cNvSpPr/>
          <p:nvPr/>
        </p:nvSpPr>
        <p:spPr>
          <a:xfrm>
            <a:off x="6891021" y="2635250"/>
            <a:ext cx="2729229" cy="1657350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D393E6B-BBE3-4C22-97B9-8C774C3CA12C}"/>
              </a:ext>
            </a:extLst>
          </p:cNvPr>
          <p:cNvSpPr/>
          <p:nvPr/>
        </p:nvSpPr>
        <p:spPr>
          <a:xfrm>
            <a:off x="2305050" y="3238500"/>
            <a:ext cx="2908300" cy="2032000"/>
          </a:xfrm>
          <a:prstGeom prst="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8FCF2EA5-6EBA-E41D-FF17-1DEE943B06C4}"/>
              </a:ext>
            </a:extLst>
          </p:cNvPr>
          <p:cNvSpPr txBox="1"/>
          <p:nvPr/>
        </p:nvSpPr>
        <p:spPr>
          <a:xfrm>
            <a:off x="550332" y="339852"/>
            <a:ext cx="662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algn="l"/>
            <a:r>
              <a:rPr lang="en-GB" sz="2800" b="0" dirty="0">
                <a:solidFill>
                  <a:schemeClr val="tx1"/>
                </a:solidFill>
              </a:rPr>
              <a:t>Weight updates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37602A8-59E2-ECE5-9298-B5F6C7F9EB24}"/>
              </a:ext>
            </a:extLst>
          </p:cNvPr>
          <p:cNvSpPr txBox="1"/>
          <p:nvPr/>
        </p:nvSpPr>
        <p:spPr>
          <a:xfrm>
            <a:off x="550332" y="796528"/>
            <a:ext cx="596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Roboto" pitchFamily="2" charset="0"/>
                <a:ea typeface="Roboto" pitchFamily="2" charset="0"/>
              </a:rPr>
              <a:t>Visual interpretation of the weight updates of the nuanced framework</a:t>
            </a:r>
          </a:p>
        </p:txBody>
      </p:sp>
    </p:spTree>
    <p:extLst>
      <p:ext uri="{BB962C8B-B14F-4D97-AF65-F5344CB8AC3E}">
        <p14:creationId xmlns:p14="http://schemas.microsoft.com/office/powerpoint/2010/main" val="41398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EF008DAE-ED64-D05B-F7D0-CD1F568BAF9E}"/>
              </a:ext>
            </a:extLst>
          </p:cNvPr>
          <p:cNvSpPr txBox="1"/>
          <p:nvPr/>
        </p:nvSpPr>
        <p:spPr>
          <a:xfrm>
            <a:off x="550332" y="339852"/>
            <a:ext cx="662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algn="l"/>
            <a:r>
              <a:rPr lang="en-GB" sz="2800" b="0">
                <a:solidFill>
                  <a:schemeClr val="tx1"/>
                </a:solidFill>
              </a:rPr>
              <a:t>Results – Two Terms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BB77FF89-2278-DC64-B1C7-0125AF341283}"/>
              </a:ext>
            </a:extLst>
          </p:cNvPr>
          <p:cNvSpPr/>
          <p:nvPr/>
        </p:nvSpPr>
        <p:spPr>
          <a:xfrm>
            <a:off x="1139440" y="1855177"/>
            <a:ext cx="9042052" cy="1281130"/>
          </a:xfrm>
          <a:prstGeom prst="rect">
            <a:avLst/>
          </a:prstGeom>
          <a:solidFill>
            <a:srgbClr val="C3C3C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843CD4FA-11D0-8787-EB81-8DE7321E7A5B}"/>
              </a:ext>
            </a:extLst>
          </p:cNvPr>
          <p:cNvGrpSpPr/>
          <p:nvPr/>
        </p:nvGrpSpPr>
        <p:grpSpPr>
          <a:xfrm>
            <a:off x="1501006" y="2112071"/>
            <a:ext cx="8390340" cy="923330"/>
            <a:chOff x="1383966" y="2434539"/>
            <a:chExt cx="8390340" cy="923330"/>
          </a:xfrm>
        </p:grpSpPr>
        <p:sp>
          <p:nvSpPr>
            <p:cNvPr id="3" name="TekstSylinder 2">
              <a:extLst>
                <a:ext uri="{FF2B5EF4-FFF2-40B4-BE49-F238E27FC236}">
                  <a16:creationId xmlns:a16="http://schemas.microsoft.com/office/drawing/2014/main" id="{75218A26-511D-C98F-78DE-E278357982BB}"/>
                </a:ext>
              </a:extLst>
            </p:cNvPr>
            <p:cNvSpPr txBox="1"/>
            <p:nvPr/>
          </p:nvSpPr>
          <p:spPr>
            <a:xfrm>
              <a:off x="3230310" y="2434539"/>
              <a:ext cx="65439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Weighted mean return of </a:t>
              </a:r>
              <a:r>
                <a:rPr lang="en-GB" b="1" i="1" dirty="0"/>
                <a:t>all trades initialized</a:t>
              </a:r>
              <a:r>
                <a:rPr lang="en-GB" b="1" dirty="0"/>
                <a:t> </a:t>
              </a:r>
              <a:r>
                <a:rPr lang="en-GB" dirty="0"/>
                <a:t>(both normal and weighted), for one complete run of either the purely statistical or nuanced framework.</a:t>
              </a:r>
            </a:p>
          </p:txBody>
        </p:sp>
        <p:sp>
          <p:nvSpPr>
            <p:cNvPr id="7" name="TekstSylinder 6">
              <a:extLst>
                <a:ext uri="{FF2B5EF4-FFF2-40B4-BE49-F238E27FC236}">
                  <a16:creationId xmlns:a16="http://schemas.microsoft.com/office/drawing/2014/main" id="{106F5F83-8C80-EA6B-93F5-6D8F4F71E50E}"/>
                </a:ext>
              </a:extLst>
            </p:cNvPr>
            <p:cNvSpPr txBox="1"/>
            <p:nvPr/>
          </p:nvSpPr>
          <p:spPr>
            <a:xfrm>
              <a:off x="1383966" y="2434539"/>
              <a:ext cx="184634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000" b="1" dirty="0"/>
                <a:t>Strategy Return </a:t>
              </a:r>
              <a:endParaRPr lang="en-GB" sz="2000" dirty="0"/>
            </a:p>
          </p:txBody>
        </p:sp>
      </p:grpSp>
      <p:sp>
        <p:nvSpPr>
          <p:cNvPr id="13" name="Rektangel 12">
            <a:extLst>
              <a:ext uri="{FF2B5EF4-FFF2-40B4-BE49-F238E27FC236}">
                <a16:creationId xmlns:a16="http://schemas.microsoft.com/office/drawing/2014/main" id="{44E1C8D3-9614-D33D-0C4D-2D5A6E1F6A86}"/>
              </a:ext>
            </a:extLst>
          </p:cNvPr>
          <p:cNvSpPr/>
          <p:nvPr/>
        </p:nvSpPr>
        <p:spPr>
          <a:xfrm>
            <a:off x="1139439" y="3531932"/>
            <a:ext cx="9042051" cy="1281129"/>
          </a:xfrm>
          <a:prstGeom prst="rect">
            <a:avLst/>
          </a:prstGeom>
          <a:solidFill>
            <a:srgbClr val="568B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AE6658D9-6DB3-9A83-C6D7-D1EE281F537C}"/>
              </a:ext>
            </a:extLst>
          </p:cNvPr>
          <p:cNvGrpSpPr/>
          <p:nvPr/>
        </p:nvGrpSpPr>
        <p:grpSpPr>
          <a:xfrm>
            <a:off x="1501006" y="3751467"/>
            <a:ext cx="8117779" cy="646331"/>
            <a:chOff x="1476286" y="2434539"/>
            <a:chExt cx="8117779" cy="646331"/>
          </a:xfrm>
        </p:grpSpPr>
        <p:sp>
          <p:nvSpPr>
            <p:cNvPr id="10" name="TekstSylinder 9">
              <a:extLst>
                <a:ext uri="{FF2B5EF4-FFF2-40B4-BE49-F238E27FC236}">
                  <a16:creationId xmlns:a16="http://schemas.microsoft.com/office/drawing/2014/main" id="{037D476C-75F6-4E69-3992-6CBFA8FEB44F}"/>
                </a:ext>
              </a:extLst>
            </p:cNvPr>
            <p:cNvSpPr txBox="1"/>
            <p:nvPr/>
          </p:nvSpPr>
          <p:spPr>
            <a:xfrm>
              <a:off x="3230311" y="2434539"/>
              <a:ext cx="63637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Weighted mean return of </a:t>
              </a:r>
              <a:r>
                <a:rPr lang="en-GB" b="1" i="1" dirty="0"/>
                <a:t>all trades of one type</a:t>
              </a:r>
              <a:r>
                <a:rPr lang="en-GB" dirty="0"/>
                <a:t>, either normal or weighted, for one complete run of the nuanced framework</a:t>
              </a:r>
            </a:p>
          </p:txBody>
        </p:sp>
        <p:sp>
          <p:nvSpPr>
            <p:cNvPr id="11" name="TekstSylinder 10">
              <a:extLst>
                <a:ext uri="{FF2B5EF4-FFF2-40B4-BE49-F238E27FC236}">
                  <a16:creationId xmlns:a16="http://schemas.microsoft.com/office/drawing/2014/main" id="{A7CB5B73-B6AE-5B2B-A30E-30F688ADC43F}"/>
                </a:ext>
              </a:extLst>
            </p:cNvPr>
            <p:cNvSpPr txBox="1"/>
            <p:nvPr/>
          </p:nvSpPr>
          <p:spPr>
            <a:xfrm>
              <a:off x="1476286" y="2434539"/>
              <a:ext cx="17540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000" b="1" dirty="0"/>
                <a:t>Trade Return</a:t>
              </a:r>
              <a:endParaRPr lang="en-GB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6647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A885BAC7-C19F-2BAE-F575-5FB56DFED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6977084"/>
            <a:ext cx="1726314" cy="629386"/>
          </a:xfrm>
          <a:prstGeom prst="rect">
            <a:avLst/>
          </a:prstGeom>
        </p:spPr>
      </p:pic>
      <p:sp>
        <p:nvSpPr>
          <p:cNvPr id="35" name="TekstSylinder 34">
            <a:extLst>
              <a:ext uri="{FF2B5EF4-FFF2-40B4-BE49-F238E27FC236}">
                <a16:creationId xmlns:a16="http://schemas.microsoft.com/office/drawing/2014/main" id="{C7B57C5C-B171-C4D1-435D-5A1B8BE39F9C}"/>
              </a:ext>
            </a:extLst>
          </p:cNvPr>
          <p:cNvSpPr txBox="1"/>
          <p:nvPr/>
        </p:nvSpPr>
        <p:spPr>
          <a:xfrm>
            <a:off x="645695" y="1818482"/>
            <a:ext cx="252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algn="l"/>
            <a:r>
              <a:rPr lang="en-GB" sz="1600" b="0" dirty="0">
                <a:solidFill>
                  <a:schemeClr val="tx1"/>
                </a:solidFill>
              </a:rPr>
              <a:t>Strategy Returns</a:t>
            </a:r>
          </a:p>
        </p:txBody>
      </p: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3D89784C-6F20-A8FA-E476-0050967BB8E5}"/>
              </a:ext>
            </a:extLst>
          </p:cNvPr>
          <p:cNvGrpSpPr/>
          <p:nvPr/>
        </p:nvGrpSpPr>
        <p:grpSpPr>
          <a:xfrm>
            <a:off x="423417" y="2938034"/>
            <a:ext cx="4210050" cy="3037392"/>
            <a:chOff x="484377" y="2938034"/>
            <a:chExt cx="4210050" cy="3037392"/>
          </a:xfrm>
        </p:grpSpPr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BB15456F-F58D-4306-CB16-517A80CB710D}"/>
                </a:ext>
              </a:extLst>
            </p:cNvPr>
            <p:cNvSpPr/>
            <p:nvPr/>
          </p:nvSpPr>
          <p:spPr>
            <a:xfrm>
              <a:off x="818896" y="4136661"/>
              <a:ext cx="859511" cy="1399199"/>
            </a:xfrm>
            <a:prstGeom prst="rect">
              <a:avLst/>
            </a:prstGeom>
            <a:solidFill>
              <a:srgbClr val="61A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6DBC67FF-E29C-08AB-438A-87543793F39A}"/>
                </a:ext>
              </a:extLst>
            </p:cNvPr>
            <p:cNvSpPr/>
            <p:nvPr/>
          </p:nvSpPr>
          <p:spPr>
            <a:xfrm>
              <a:off x="2131792" y="4729217"/>
              <a:ext cx="859511" cy="806642"/>
            </a:xfrm>
            <a:prstGeom prst="rect">
              <a:avLst/>
            </a:prstGeom>
            <a:solidFill>
              <a:srgbClr val="1760FF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54BB3EE6-AF90-717E-1219-5FAFDC76BA20}"/>
                </a:ext>
              </a:extLst>
            </p:cNvPr>
            <p:cNvSpPr/>
            <p:nvPr/>
          </p:nvSpPr>
          <p:spPr>
            <a:xfrm>
              <a:off x="2131792" y="3790213"/>
              <a:ext cx="859511" cy="939004"/>
            </a:xfrm>
            <a:prstGeom prst="rect">
              <a:avLst/>
            </a:prstGeom>
            <a:solidFill>
              <a:srgbClr val="568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7" name="Rektangel 16">
              <a:extLst>
                <a:ext uri="{FF2B5EF4-FFF2-40B4-BE49-F238E27FC236}">
                  <a16:creationId xmlns:a16="http://schemas.microsoft.com/office/drawing/2014/main" id="{3A95D1B5-942D-D9E5-C57E-36881BC1B02B}"/>
                </a:ext>
              </a:extLst>
            </p:cNvPr>
            <p:cNvSpPr/>
            <p:nvPr/>
          </p:nvSpPr>
          <p:spPr>
            <a:xfrm>
              <a:off x="2131792" y="3288599"/>
              <a:ext cx="859511" cy="501613"/>
            </a:xfrm>
            <a:prstGeom prst="rect">
              <a:avLst/>
            </a:prstGeom>
            <a:solidFill>
              <a:srgbClr val="568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>
                  <a:latin typeface="Roboto" pitchFamily="2" charset="0"/>
                  <a:ea typeface="Roboto" pitchFamily="2" charset="0"/>
                </a:rPr>
                <a:t>9,63%</a:t>
              </a:r>
              <a:endParaRPr lang="en-GB" b="1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B5F15DA2-CDF6-77FE-8E83-0AF55D305444}"/>
                </a:ext>
              </a:extLst>
            </p:cNvPr>
            <p:cNvSpPr/>
            <p:nvPr/>
          </p:nvSpPr>
          <p:spPr>
            <a:xfrm>
              <a:off x="818896" y="3429000"/>
              <a:ext cx="859511" cy="707659"/>
            </a:xfrm>
            <a:prstGeom prst="rect">
              <a:avLst/>
            </a:prstGeom>
            <a:solidFill>
              <a:srgbClr val="2687FF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6614BD63-D81A-CCF4-6337-727EA53F1F06}"/>
                </a:ext>
              </a:extLst>
            </p:cNvPr>
            <p:cNvSpPr/>
            <p:nvPr/>
          </p:nvSpPr>
          <p:spPr>
            <a:xfrm>
              <a:off x="818896" y="3009792"/>
              <a:ext cx="859510" cy="416495"/>
            </a:xfrm>
            <a:prstGeom prst="rect">
              <a:avLst/>
            </a:prstGeom>
            <a:solidFill>
              <a:srgbClr val="61A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>
                  <a:latin typeface="Roboto" pitchFamily="2" charset="0"/>
                  <a:ea typeface="Roboto" pitchFamily="2" charset="0"/>
                </a:rPr>
                <a:t>9.96%</a:t>
              </a:r>
              <a:endParaRPr lang="en-GB" b="1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0" name="TekstSylinder 39">
              <a:extLst>
                <a:ext uri="{FF2B5EF4-FFF2-40B4-BE49-F238E27FC236}">
                  <a16:creationId xmlns:a16="http://schemas.microsoft.com/office/drawing/2014/main" id="{FE894E9D-35DE-DECF-3BC0-18A72EEA38AE}"/>
                </a:ext>
              </a:extLst>
            </p:cNvPr>
            <p:cNvSpPr txBox="1"/>
            <p:nvPr/>
          </p:nvSpPr>
          <p:spPr>
            <a:xfrm>
              <a:off x="2130318" y="5559928"/>
              <a:ext cx="860985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>
                  <a:solidFill>
                    <a:schemeClr val="bg2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Basic framework</a:t>
              </a:r>
            </a:p>
          </p:txBody>
        </p:sp>
        <p:sp>
          <p:nvSpPr>
            <p:cNvPr id="41" name="TekstSylinder 40">
              <a:extLst>
                <a:ext uri="{FF2B5EF4-FFF2-40B4-BE49-F238E27FC236}">
                  <a16:creationId xmlns:a16="http://schemas.microsoft.com/office/drawing/2014/main" id="{4184A6DD-D63C-702A-1BE0-76D3957F67AF}"/>
                </a:ext>
              </a:extLst>
            </p:cNvPr>
            <p:cNvSpPr txBox="1"/>
            <p:nvPr/>
          </p:nvSpPr>
          <p:spPr>
            <a:xfrm>
              <a:off x="817422" y="5559927"/>
              <a:ext cx="860985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solidFill>
                    <a:schemeClr val="bg2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Nuanced framework</a:t>
              </a:r>
            </a:p>
          </p:txBody>
        </p:sp>
        <p:sp>
          <p:nvSpPr>
            <p:cNvPr id="38" name="Rektangel 37">
              <a:extLst>
                <a:ext uri="{FF2B5EF4-FFF2-40B4-BE49-F238E27FC236}">
                  <a16:creationId xmlns:a16="http://schemas.microsoft.com/office/drawing/2014/main" id="{82E5F147-2C46-1790-F231-1587EE647C61}"/>
                </a:ext>
              </a:extLst>
            </p:cNvPr>
            <p:cNvSpPr/>
            <p:nvPr/>
          </p:nvSpPr>
          <p:spPr>
            <a:xfrm>
              <a:off x="3342812" y="2938034"/>
              <a:ext cx="859511" cy="416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rgbClr val="00B050"/>
                  </a:solidFill>
                  <a:latin typeface="Roboto" pitchFamily="2" charset="0"/>
                  <a:ea typeface="Roboto" pitchFamily="2" charset="0"/>
                </a:rPr>
                <a:t>+ 0.73%</a:t>
              </a:r>
              <a:endParaRPr lang="en-GB" sz="1600" b="1">
                <a:solidFill>
                  <a:srgbClr val="00B050"/>
                </a:solidFill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43" name="Rett linje 42">
              <a:extLst>
                <a:ext uri="{FF2B5EF4-FFF2-40B4-BE49-F238E27FC236}">
                  <a16:creationId xmlns:a16="http://schemas.microsoft.com/office/drawing/2014/main" id="{71D5675C-E5EA-BDD4-3B20-6BC2DE324A71}"/>
                </a:ext>
              </a:extLst>
            </p:cNvPr>
            <p:cNvCxnSpPr>
              <a:cxnSpLocks/>
            </p:cNvCxnSpPr>
            <p:nvPr/>
          </p:nvCxnSpPr>
          <p:spPr>
            <a:xfrm>
              <a:off x="484377" y="5533147"/>
              <a:ext cx="421005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Høyre klammeparentes 3">
              <a:extLst>
                <a:ext uri="{FF2B5EF4-FFF2-40B4-BE49-F238E27FC236}">
                  <a16:creationId xmlns:a16="http://schemas.microsoft.com/office/drawing/2014/main" id="{8746472D-7E29-44DE-493E-EB0BAD1254BB}"/>
                </a:ext>
              </a:extLst>
            </p:cNvPr>
            <p:cNvSpPr/>
            <p:nvPr/>
          </p:nvSpPr>
          <p:spPr>
            <a:xfrm>
              <a:off x="3121682" y="3009792"/>
              <a:ext cx="275794" cy="272981"/>
            </a:xfrm>
            <a:prstGeom prst="rightBrac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Rett linje 7">
              <a:extLst>
                <a:ext uri="{FF2B5EF4-FFF2-40B4-BE49-F238E27FC236}">
                  <a16:creationId xmlns:a16="http://schemas.microsoft.com/office/drawing/2014/main" id="{FEEF5350-CB5F-D3AA-0A02-54F14E3320D2}"/>
                </a:ext>
              </a:extLst>
            </p:cNvPr>
            <p:cNvCxnSpPr>
              <a:cxnSpLocks/>
            </p:cNvCxnSpPr>
            <p:nvPr/>
          </p:nvCxnSpPr>
          <p:spPr>
            <a:xfrm>
              <a:off x="1748593" y="3009792"/>
              <a:ext cx="1242710" cy="0"/>
            </a:xfrm>
            <a:prstGeom prst="line">
              <a:avLst/>
            </a:prstGeom>
            <a:ln w="22225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EB9D2190-77DB-A411-B4BE-89A2B778C210}"/>
              </a:ext>
            </a:extLst>
          </p:cNvPr>
          <p:cNvSpPr txBox="1"/>
          <p:nvPr/>
        </p:nvSpPr>
        <p:spPr>
          <a:xfrm>
            <a:off x="5857019" y="1849170"/>
            <a:ext cx="4736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algn="l"/>
            <a:r>
              <a:rPr lang="en-GB" sz="1600" b="0" dirty="0">
                <a:solidFill>
                  <a:schemeClr val="tx1"/>
                </a:solidFill>
              </a:rPr>
              <a:t>Strategy Return Distribution Nuanced Framework</a:t>
            </a:r>
          </a:p>
        </p:txBody>
      </p: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79146ED3-691E-C1A9-E55A-AD6527E4BDA1}"/>
              </a:ext>
            </a:extLst>
          </p:cNvPr>
          <p:cNvGrpSpPr/>
          <p:nvPr/>
        </p:nvGrpSpPr>
        <p:grpSpPr>
          <a:xfrm>
            <a:off x="5857019" y="2811371"/>
            <a:ext cx="4402576" cy="2869290"/>
            <a:chOff x="6984230" y="2663857"/>
            <a:chExt cx="4402576" cy="2869290"/>
          </a:xfrm>
        </p:grpSpPr>
        <p:sp>
          <p:nvSpPr>
            <p:cNvPr id="85" name="Rektangel 84">
              <a:extLst>
                <a:ext uri="{FF2B5EF4-FFF2-40B4-BE49-F238E27FC236}">
                  <a16:creationId xmlns:a16="http://schemas.microsoft.com/office/drawing/2014/main" id="{FD915818-3358-7FBB-D6B4-DE1602ABC667}"/>
                </a:ext>
              </a:extLst>
            </p:cNvPr>
            <p:cNvSpPr/>
            <p:nvPr/>
          </p:nvSpPr>
          <p:spPr>
            <a:xfrm>
              <a:off x="7320154" y="2663857"/>
              <a:ext cx="859511" cy="416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rgbClr val="FF0000"/>
                  </a:solidFill>
                  <a:latin typeface="Roboto" pitchFamily="2" charset="0"/>
                  <a:ea typeface="Roboto" pitchFamily="2" charset="0"/>
                </a:rPr>
                <a:t>27.2%</a:t>
              </a:r>
              <a:endParaRPr lang="en-GB" sz="1600" b="1">
                <a:solidFill>
                  <a:srgbClr val="FF0000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86" name="Rektangel 85">
              <a:extLst>
                <a:ext uri="{FF2B5EF4-FFF2-40B4-BE49-F238E27FC236}">
                  <a16:creationId xmlns:a16="http://schemas.microsoft.com/office/drawing/2014/main" id="{63ABF9B4-3893-1DA6-3A33-01B6DB47DFBA}"/>
                </a:ext>
              </a:extLst>
            </p:cNvPr>
            <p:cNvSpPr/>
            <p:nvPr/>
          </p:nvSpPr>
          <p:spPr>
            <a:xfrm>
              <a:off x="9834361" y="2663857"/>
              <a:ext cx="859511" cy="416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rgbClr val="568BFF"/>
                  </a:solidFill>
                  <a:latin typeface="Roboto" pitchFamily="2" charset="0"/>
                  <a:ea typeface="Roboto" pitchFamily="2" charset="0"/>
                </a:rPr>
                <a:t>50.9%</a:t>
              </a:r>
              <a:endParaRPr lang="en-GB" sz="1600" b="1">
                <a:solidFill>
                  <a:srgbClr val="568BFF"/>
                </a:solidFill>
                <a:latin typeface="Roboto" pitchFamily="2" charset="0"/>
                <a:ea typeface="Roboto" pitchFamily="2" charset="0"/>
              </a:endParaRPr>
            </a:p>
          </p:txBody>
        </p:sp>
        <p:pic>
          <p:nvPicPr>
            <p:cNvPr id="9" name="Bilde 8">
              <a:extLst>
                <a:ext uri="{FF2B5EF4-FFF2-40B4-BE49-F238E27FC236}">
                  <a16:creationId xmlns:a16="http://schemas.microsoft.com/office/drawing/2014/main" id="{357836CF-DDCA-71E6-0719-479E0BA89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230" y="3197191"/>
              <a:ext cx="4402576" cy="2335956"/>
            </a:xfrm>
            <a:prstGeom prst="rect">
              <a:avLst/>
            </a:prstGeom>
          </p:spPr>
        </p:pic>
        <p:sp>
          <p:nvSpPr>
            <p:cNvPr id="83" name="Høyre klammeparentes 82">
              <a:extLst>
                <a:ext uri="{FF2B5EF4-FFF2-40B4-BE49-F238E27FC236}">
                  <a16:creationId xmlns:a16="http://schemas.microsoft.com/office/drawing/2014/main" id="{3B05D003-9796-9242-FA4B-BBC4C7C05B1A}"/>
                </a:ext>
              </a:extLst>
            </p:cNvPr>
            <p:cNvSpPr/>
            <p:nvPr/>
          </p:nvSpPr>
          <p:spPr>
            <a:xfrm rot="-5400000">
              <a:off x="7631906" y="2584626"/>
              <a:ext cx="160515" cy="1106311"/>
            </a:xfrm>
            <a:prstGeom prst="rightBrace">
              <a:avLst>
                <a:gd name="adj1" fmla="val 8333"/>
                <a:gd name="adj2" fmla="val 50215"/>
              </a:avLst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Høyre klammeparentes 83">
              <a:extLst>
                <a:ext uri="{FF2B5EF4-FFF2-40B4-BE49-F238E27FC236}">
                  <a16:creationId xmlns:a16="http://schemas.microsoft.com/office/drawing/2014/main" id="{FB92758E-0E3D-4443-651A-E097B6F68FD0}"/>
                </a:ext>
              </a:extLst>
            </p:cNvPr>
            <p:cNvSpPr/>
            <p:nvPr/>
          </p:nvSpPr>
          <p:spPr>
            <a:xfrm rot="-5400000">
              <a:off x="10153683" y="2089358"/>
              <a:ext cx="160515" cy="2096845"/>
            </a:xfrm>
            <a:prstGeom prst="rightBrace">
              <a:avLst>
                <a:gd name="adj1" fmla="val 8333"/>
                <a:gd name="adj2" fmla="val 50215"/>
              </a:avLst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7" name="TekstSylinder 86">
            <a:extLst>
              <a:ext uri="{FF2B5EF4-FFF2-40B4-BE49-F238E27FC236}">
                <a16:creationId xmlns:a16="http://schemas.microsoft.com/office/drawing/2014/main" id="{11D9ACFD-5977-9CCA-A742-CC688421A06E}"/>
              </a:ext>
            </a:extLst>
          </p:cNvPr>
          <p:cNvSpPr txBox="1"/>
          <p:nvPr/>
        </p:nvSpPr>
        <p:spPr>
          <a:xfrm>
            <a:off x="550332" y="339852"/>
            <a:ext cx="662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algn="l"/>
            <a:r>
              <a:rPr lang="en-GB" sz="2800" b="0" dirty="0">
                <a:solidFill>
                  <a:srgbClr val="568BFF"/>
                </a:solidFill>
              </a:rPr>
              <a:t>Strategy</a:t>
            </a:r>
            <a:r>
              <a:rPr lang="en-GB" sz="2800" b="0" dirty="0">
                <a:solidFill>
                  <a:schemeClr val="tx1"/>
                </a:solidFill>
              </a:rPr>
              <a:t> Return</a:t>
            </a:r>
            <a:r>
              <a:rPr lang="en-GB" sz="2800" b="0" dirty="0">
                <a:solidFill>
                  <a:srgbClr val="568BFF"/>
                </a:solidFill>
              </a:rPr>
              <a:t> </a:t>
            </a:r>
            <a:r>
              <a:rPr lang="en-GB" sz="2800" b="0" dirty="0">
                <a:solidFill>
                  <a:schemeClr val="tx1"/>
                </a:solidFill>
              </a:rPr>
              <a:t>Comparison</a:t>
            </a:r>
          </a:p>
        </p:txBody>
      </p:sp>
      <p:sp>
        <p:nvSpPr>
          <p:cNvPr id="88" name="TekstSylinder 87">
            <a:extLst>
              <a:ext uri="{FF2B5EF4-FFF2-40B4-BE49-F238E27FC236}">
                <a16:creationId xmlns:a16="http://schemas.microsoft.com/office/drawing/2014/main" id="{E778669C-7E55-4950-B6BE-EB9B7604C615}"/>
              </a:ext>
            </a:extLst>
          </p:cNvPr>
          <p:cNvSpPr txBox="1"/>
          <p:nvPr/>
        </p:nvSpPr>
        <p:spPr>
          <a:xfrm>
            <a:off x="550332" y="796528"/>
            <a:ext cx="596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Roboto" pitchFamily="2" charset="0"/>
                <a:ea typeface="Roboto" pitchFamily="2" charset="0"/>
              </a:rPr>
              <a:t>Comparing the returns of the two proposed strategies</a:t>
            </a:r>
          </a:p>
        </p:txBody>
      </p:sp>
    </p:spTree>
    <p:extLst>
      <p:ext uri="{BB962C8B-B14F-4D97-AF65-F5344CB8AC3E}">
        <p14:creationId xmlns:p14="http://schemas.microsoft.com/office/powerpoint/2010/main" val="4004477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Ellipse 49">
            <a:extLst>
              <a:ext uri="{FF2B5EF4-FFF2-40B4-BE49-F238E27FC236}">
                <a16:creationId xmlns:a16="http://schemas.microsoft.com/office/drawing/2014/main" id="{D7A141FD-5BFA-2461-09AD-CE9E345A00AD}"/>
              </a:ext>
            </a:extLst>
          </p:cNvPr>
          <p:cNvSpPr/>
          <p:nvPr/>
        </p:nvSpPr>
        <p:spPr>
          <a:xfrm>
            <a:off x="6845200" y="4309851"/>
            <a:ext cx="859882" cy="859882"/>
          </a:xfrm>
          <a:prstGeom prst="ellipse">
            <a:avLst/>
          </a:prstGeom>
          <a:solidFill>
            <a:srgbClr val="FFFFFF">
              <a:alpha val="60000"/>
            </a:srgb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57" name="Gruppe 56">
            <a:extLst>
              <a:ext uri="{FF2B5EF4-FFF2-40B4-BE49-F238E27FC236}">
                <a16:creationId xmlns:a16="http://schemas.microsoft.com/office/drawing/2014/main" id="{6CB6E8B3-DC32-E109-262A-09EE54DFB619}"/>
              </a:ext>
            </a:extLst>
          </p:cNvPr>
          <p:cNvGrpSpPr/>
          <p:nvPr/>
        </p:nvGrpSpPr>
        <p:grpSpPr>
          <a:xfrm>
            <a:off x="7538673" y="4087975"/>
            <a:ext cx="1413012" cy="1413012"/>
            <a:chOff x="8860810" y="4070383"/>
            <a:chExt cx="1568618" cy="1568618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F6902A5F-6F19-0684-AB90-CE5DE1493A06}"/>
                </a:ext>
              </a:extLst>
            </p:cNvPr>
            <p:cNvSpPr/>
            <p:nvPr/>
          </p:nvSpPr>
          <p:spPr>
            <a:xfrm>
              <a:off x="8860810" y="4070383"/>
              <a:ext cx="1568618" cy="1568618"/>
            </a:xfrm>
            <a:prstGeom prst="ellipse">
              <a:avLst/>
            </a:prstGeom>
            <a:solidFill>
              <a:srgbClr val="61A7F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Roboto" pitchFamily="2" charset="0"/>
                <a:ea typeface="Roboto" pitchFamily="2" charset="0"/>
              </a:endParaRPr>
            </a:p>
          </p:txBody>
        </p:sp>
        <p:grpSp>
          <p:nvGrpSpPr>
            <p:cNvPr id="59" name="Gruppe 58">
              <a:extLst>
                <a:ext uri="{FF2B5EF4-FFF2-40B4-BE49-F238E27FC236}">
                  <a16:creationId xmlns:a16="http://schemas.microsoft.com/office/drawing/2014/main" id="{7730B8C4-C12D-6125-CAB1-E81DBED7C3E1}"/>
                </a:ext>
              </a:extLst>
            </p:cNvPr>
            <p:cNvGrpSpPr/>
            <p:nvPr/>
          </p:nvGrpSpPr>
          <p:grpSpPr>
            <a:xfrm>
              <a:off x="9600941" y="4613949"/>
              <a:ext cx="680978" cy="826878"/>
              <a:chOff x="9192384" y="3860319"/>
              <a:chExt cx="680978" cy="826878"/>
            </a:xfrm>
          </p:grpSpPr>
          <p:sp>
            <p:nvSpPr>
              <p:cNvPr id="61" name="TekstSylinder 60">
                <a:extLst>
                  <a:ext uri="{FF2B5EF4-FFF2-40B4-BE49-F238E27FC236}">
                    <a16:creationId xmlns:a16="http://schemas.microsoft.com/office/drawing/2014/main" id="{2C4280F8-7EF8-6330-EAA4-FCAE298DA022}"/>
                  </a:ext>
                </a:extLst>
              </p:cNvPr>
              <p:cNvSpPr txBox="1"/>
              <p:nvPr/>
            </p:nvSpPr>
            <p:spPr>
              <a:xfrm>
                <a:off x="9235064" y="3860319"/>
                <a:ext cx="575145" cy="410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Roboto" pitchFamily="2" charset="0"/>
                    <a:ea typeface="Roboto" pitchFamily="2" charset="0"/>
                  </a:rPr>
                  <a:t>1.9</a:t>
                </a:r>
              </a:p>
            </p:txBody>
          </p:sp>
          <p:sp>
            <p:nvSpPr>
              <p:cNvPr id="62" name="TekstSylinder 61">
                <a:extLst>
                  <a:ext uri="{FF2B5EF4-FFF2-40B4-BE49-F238E27FC236}">
                    <a16:creationId xmlns:a16="http://schemas.microsoft.com/office/drawing/2014/main" id="{F1856EA9-F00F-B674-77D3-2BDB70BB7685}"/>
                  </a:ext>
                </a:extLst>
              </p:cNvPr>
              <p:cNvSpPr txBox="1"/>
              <p:nvPr/>
            </p:nvSpPr>
            <p:spPr>
              <a:xfrm>
                <a:off x="9192384" y="4225943"/>
                <a:ext cx="680978" cy="461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700" dirty="0">
                    <a:solidFill>
                      <a:schemeClr val="bg1"/>
                    </a:solidFill>
                    <a:latin typeface="Roboto" pitchFamily="2" charset="0"/>
                    <a:ea typeface="Roboto" pitchFamily="2" charset="0"/>
                  </a:rPr>
                  <a:t>Number of weighted trades</a:t>
                </a:r>
                <a:endParaRPr lang="en-GB" sz="11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p:grpSp>
        <p:pic>
          <p:nvPicPr>
            <p:cNvPr id="60" name="Grafikk 59" descr="Ulike vekter kontur">
              <a:extLst>
                <a:ext uri="{FF2B5EF4-FFF2-40B4-BE49-F238E27FC236}">
                  <a16:creationId xmlns:a16="http://schemas.microsoft.com/office/drawing/2014/main" id="{3B14844D-3FB2-9F16-8254-6A552F679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83695" y="4681612"/>
              <a:ext cx="480398" cy="480398"/>
            </a:xfrm>
            <a:prstGeom prst="rect">
              <a:avLst/>
            </a:prstGeom>
          </p:spPr>
        </p:pic>
      </p:grpSp>
      <p:pic>
        <p:nvPicPr>
          <p:cNvPr id="6" name="Bilde 5">
            <a:extLst>
              <a:ext uri="{FF2B5EF4-FFF2-40B4-BE49-F238E27FC236}">
                <a16:creationId xmlns:a16="http://schemas.microsoft.com/office/drawing/2014/main" id="{A885BAC7-C19F-2BAE-F575-5FB56DFED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0" y="6977084"/>
            <a:ext cx="1726314" cy="629386"/>
          </a:xfrm>
          <a:prstGeom prst="rect">
            <a:avLst/>
          </a:prstGeom>
        </p:spPr>
      </p:pic>
      <p:grpSp>
        <p:nvGrpSpPr>
          <p:cNvPr id="5" name="Gruppe 4">
            <a:extLst>
              <a:ext uri="{FF2B5EF4-FFF2-40B4-BE49-F238E27FC236}">
                <a16:creationId xmlns:a16="http://schemas.microsoft.com/office/drawing/2014/main" id="{F67C3782-BD4E-8859-4D0F-E08198BB71C5}"/>
              </a:ext>
            </a:extLst>
          </p:cNvPr>
          <p:cNvGrpSpPr/>
          <p:nvPr/>
        </p:nvGrpSpPr>
        <p:grpSpPr>
          <a:xfrm>
            <a:off x="465604" y="2781160"/>
            <a:ext cx="4210050" cy="3194267"/>
            <a:chOff x="1614013" y="2400101"/>
            <a:chExt cx="4478905" cy="3976395"/>
          </a:xfrm>
        </p:grpSpPr>
        <p:grpSp>
          <p:nvGrpSpPr>
            <p:cNvPr id="2" name="Gruppe 1">
              <a:extLst>
                <a:ext uri="{FF2B5EF4-FFF2-40B4-BE49-F238E27FC236}">
                  <a16:creationId xmlns:a16="http://schemas.microsoft.com/office/drawing/2014/main" id="{8ACCB2DA-CD95-998B-6C26-A84A46888AB4}"/>
                </a:ext>
              </a:extLst>
            </p:cNvPr>
            <p:cNvGrpSpPr/>
            <p:nvPr/>
          </p:nvGrpSpPr>
          <p:grpSpPr>
            <a:xfrm>
              <a:off x="1968326" y="2400101"/>
              <a:ext cx="3601795" cy="3976395"/>
              <a:chOff x="1103332" y="2400101"/>
              <a:chExt cx="3601795" cy="3976395"/>
            </a:xfrm>
          </p:grpSpPr>
          <p:sp>
            <p:nvSpPr>
              <p:cNvPr id="14" name="Rektangel 13">
                <a:extLst>
                  <a:ext uri="{FF2B5EF4-FFF2-40B4-BE49-F238E27FC236}">
                    <a16:creationId xmlns:a16="http://schemas.microsoft.com/office/drawing/2014/main" id="{BB15456F-F58D-4306-CB16-517A80CB710D}"/>
                  </a:ext>
                </a:extLst>
              </p:cNvPr>
              <p:cNvSpPr/>
              <p:nvPr/>
            </p:nvSpPr>
            <p:spPr>
              <a:xfrm>
                <a:off x="1104900" y="4087502"/>
                <a:ext cx="914400" cy="1741798"/>
              </a:xfrm>
              <a:prstGeom prst="rect">
                <a:avLst/>
              </a:prstGeom>
              <a:solidFill>
                <a:srgbClr val="61A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15" name="Rektangel 14">
                <a:extLst>
                  <a:ext uri="{FF2B5EF4-FFF2-40B4-BE49-F238E27FC236}">
                    <a16:creationId xmlns:a16="http://schemas.microsoft.com/office/drawing/2014/main" id="{6DBC67FF-E29C-08AB-438A-87543793F39A}"/>
                  </a:ext>
                </a:extLst>
              </p:cNvPr>
              <p:cNvSpPr/>
              <p:nvPr/>
            </p:nvSpPr>
            <p:spPr>
              <a:xfrm>
                <a:off x="2501638" y="4825148"/>
                <a:ext cx="914400" cy="1004151"/>
              </a:xfrm>
              <a:prstGeom prst="rect">
                <a:avLst/>
              </a:prstGeom>
              <a:solidFill>
                <a:srgbClr val="176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16" name="Rektangel 15">
                <a:extLst>
                  <a:ext uri="{FF2B5EF4-FFF2-40B4-BE49-F238E27FC236}">
                    <a16:creationId xmlns:a16="http://schemas.microsoft.com/office/drawing/2014/main" id="{54BB3EE6-AF90-717E-1219-5FAFDC76BA20}"/>
                  </a:ext>
                </a:extLst>
              </p:cNvPr>
              <p:cNvSpPr/>
              <p:nvPr/>
            </p:nvSpPr>
            <p:spPr>
              <a:xfrm>
                <a:off x="2501638" y="3656225"/>
                <a:ext cx="914400" cy="1168923"/>
              </a:xfrm>
              <a:prstGeom prst="rect">
                <a:avLst/>
              </a:prstGeom>
              <a:solidFill>
                <a:srgbClr val="568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17" name="Rektangel 16">
                <a:extLst>
                  <a:ext uri="{FF2B5EF4-FFF2-40B4-BE49-F238E27FC236}">
                    <a16:creationId xmlns:a16="http://schemas.microsoft.com/office/drawing/2014/main" id="{3A95D1B5-942D-D9E5-C57E-36881BC1B02B}"/>
                  </a:ext>
                </a:extLst>
              </p:cNvPr>
              <p:cNvSpPr/>
              <p:nvPr/>
            </p:nvSpPr>
            <p:spPr>
              <a:xfrm>
                <a:off x="2501638" y="3137750"/>
                <a:ext cx="914400" cy="518475"/>
              </a:xfrm>
              <a:prstGeom prst="rect">
                <a:avLst/>
              </a:prstGeom>
              <a:solidFill>
                <a:srgbClr val="568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>
                    <a:latin typeface="Roboto" pitchFamily="2" charset="0"/>
                    <a:ea typeface="Roboto" pitchFamily="2" charset="0"/>
                  </a:rPr>
                  <a:t>9,40%</a:t>
                </a:r>
                <a:endParaRPr lang="en-GB" b="1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B5F15DA2-CDF6-77FE-8E83-0AF55D305444}"/>
                  </a:ext>
                </a:extLst>
              </p:cNvPr>
              <p:cNvSpPr/>
              <p:nvPr/>
            </p:nvSpPr>
            <p:spPr>
              <a:xfrm>
                <a:off x="1104900" y="2918577"/>
                <a:ext cx="914400" cy="1168923"/>
              </a:xfrm>
              <a:prstGeom prst="rect">
                <a:avLst/>
              </a:prstGeom>
              <a:solidFill>
                <a:srgbClr val="2687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19" name="Rektangel 18">
                <a:extLst>
                  <a:ext uri="{FF2B5EF4-FFF2-40B4-BE49-F238E27FC236}">
                    <a16:creationId xmlns:a16="http://schemas.microsoft.com/office/drawing/2014/main" id="{6614BD63-D81A-CCF4-6337-727EA53F1F06}"/>
                  </a:ext>
                </a:extLst>
              </p:cNvPr>
              <p:cNvSpPr/>
              <p:nvPr/>
            </p:nvSpPr>
            <p:spPr>
              <a:xfrm>
                <a:off x="1104900" y="2400101"/>
                <a:ext cx="914399" cy="518475"/>
              </a:xfrm>
              <a:prstGeom prst="rect">
                <a:avLst/>
              </a:prstGeom>
              <a:solidFill>
                <a:srgbClr val="61A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latin typeface="Roboto" pitchFamily="2" charset="0"/>
                    <a:ea typeface="Roboto" pitchFamily="2" charset="0"/>
                  </a:rPr>
                  <a:t>11,98%</a:t>
                </a:r>
                <a:endParaRPr lang="en-GB" b="1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40" name="TekstSylinder 39">
                <a:extLst>
                  <a:ext uri="{FF2B5EF4-FFF2-40B4-BE49-F238E27FC236}">
                    <a16:creationId xmlns:a16="http://schemas.microsoft.com/office/drawing/2014/main" id="{FE894E9D-35DE-DECF-3BC0-18A72EEA38AE}"/>
                  </a:ext>
                </a:extLst>
              </p:cNvPr>
              <p:cNvSpPr txBox="1"/>
              <p:nvPr/>
            </p:nvSpPr>
            <p:spPr>
              <a:xfrm>
                <a:off x="2500070" y="5859262"/>
                <a:ext cx="915968" cy="517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50">
                    <a:solidFill>
                      <a:schemeClr val="bg2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Normal trades</a:t>
                </a:r>
              </a:p>
            </p:txBody>
          </p:sp>
          <p:sp>
            <p:nvSpPr>
              <p:cNvPr id="41" name="TekstSylinder 40">
                <a:extLst>
                  <a:ext uri="{FF2B5EF4-FFF2-40B4-BE49-F238E27FC236}">
                    <a16:creationId xmlns:a16="http://schemas.microsoft.com/office/drawing/2014/main" id="{4184A6DD-D63C-702A-1BE0-76D3957F67AF}"/>
                  </a:ext>
                </a:extLst>
              </p:cNvPr>
              <p:cNvSpPr txBox="1"/>
              <p:nvPr/>
            </p:nvSpPr>
            <p:spPr>
              <a:xfrm>
                <a:off x="1103332" y="5859261"/>
                <a:ext cx="915968" cy="517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50">
                    <a:solidFill>
                      <a:schemeClr val="bg2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Weighted trades</a:t>
                </a:r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82E5F147-2C46-1790-F231-1587EE647C61}"/>
                  </a:ext>
                </a:extLst>
              </p:cNvPr>
              <p:cNvSpPr/>
              <p:nvPr/>
            </p:nvSpPr>
            <p:spPr>
              <a:xfrm>
                <a:off x="3790727" y="2513315"/>
                <a:ext cx="914400" cy="5184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rgbClr val="00B050"/>
                    </a:solidFill>
                    <a:latin typeface="Roboto" pitchFamily="2" charset="0"/>
                    <a:ea typeface="Roboto" pitchFamily="2" charset="0"/>
                  </a:rPr>
                  <a:t>+ 2.58%</a:t>
                </a:r>
                <a:endParaRPr lang="en-GB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p:grpSp>
        <p:cxnSp>
          <p:nvCxnSpPr>
            <p:cNvPr id="43" name="Rett linje 42">
              <a:extLst>
                <a:ext uri="{FF2B5EF4-FFF2-40B4-BE49-F238E27FC236}">
                  <a16:creationId xmlns:a16="http://schemas.microsoft.com/office/drawing/2014/main" id="{71D5675C-E5EA-BDD4-3B20-6BC2DE324A71}"/>
                </a:ext>
              </a:extLst>
            </p:cNvPr>
            <p:cNvCxnSpPr>
              <a:cxnSpLocks/>
            </p:cNvCxnSpPr>
            <p:nvPr/>
          </p:nvCxnSpPr>
          <p:spPr>
            <a:xfrm>
              <a:off x="1614013" y="5825923"/>
              <a:ext cx="4478905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Høyre klammeparentes 3">
            <a:extLst>
              <a:ext uri="{FF2B5EF4-FFF2-40B4-BE49-F238E27FC236}">
                <a16:creationId xmlns:a16="http://schemas.microsoft.com/office/drawing/2014/main" id="{8746472D-7E29-44DE-493E-EB0BAD1254BB}"/>
              </a:ext>
            </a:extLst>
          </p:cNvPr>
          <p:cNvSpPr/>
          <p:nvPr/>
        </p:nvSpPr>
        <p:spPr>
          <a:xfrm>
            <a:off x="3102909" y="2781159"/>
            <a:ext cx="275794" cy="598175"/>
          </a:xfrm>
          <a:prstGeom prst="rightBrac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FEEF5350-CB5F-D3AA-0A02-54F14E3320D2}"/>
              </a:ext>
            </a:extLst>
          </p:cNvPr>
          <p:cNvCxnSpPr>
            <a:cxnSpLocks/>
          </p:cNvCxnSpPr>
          <p:nvPr/>
        </p:nvCxnSpPr>
        <p:spPr>
          <a:xfrm>
            <a:off x="1729820" y="2781159"/>
            <a:ext cx="1242710" cy="0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7405C742-329D-63AB-DAC4-FD6C73D2BBC2}"/>
              </a:ext>
            </a:extLst>
          </p:cNvPr>
          <p:cNvSpPr/>
          <p:nvPr/>
        </p:nvSpPr>
        <p:spPr>
          <a:xfrm>
            <a:off x="6515100" y="2634319"/>
            <a:ext cx="2004932" cy="2004932"/>
          </a:xfrm>
          <a:prstGeom prst="ellipse">
            <a:avLst/>
          </a:prstGeom>
          <a:solidFill>
            <a:srgbClr val="568BFF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52" name="Gruppe 51">
            <a:extLst>
              <a:ext uri="{FF2B5EF4-FFF2-40B4-BE49-F238E27FC236}">
                <a16:creationId xmlns:a16="http://schemas.microsoft.com/office/drawing/2014/main" id="{B5B4F7CC-47B6-3372-45F4-34032BAC9C62}"/>
              </a:ext>
            </a:extLst>
          </p:cNvPr>
          <p:cNvGrpSpPr/>
          <p:nvPr/>
        </p:nvGrpSpPr>
        <p:grpSpPr>
          <a:xfrm>
            <a:off x="7591632" y="3364337"/>
            <a:ext cx="698920" cy="730969"/>
            <a:chOff x="8571823" y="2497423"/>
            <a:chExt cx="698920" cy="730969"/>
          </a:xfrm>
        </p:grpSpPr>
        <p:sp>
          <p:nvSpPr>
            <p:cNvPr id="53" name="TekstSylinder 52">
              <a:extLst>
                <a:ext uri="{FF2B5EF4-FFF2-40B4-BE49-F238E27FC236}">
                  <a16:creationId xmlns:a16="http://schemas.microsoft.com/office/drawing/2014/main" id="{16066C9A-2D0C-A801-08F4-9AFE7BBA4BF8}"/>
                </a:ext>
              </a:extLst>
            </p:cNvPr>
            <p:cNvSpPr txBox="1"/>
            <p:nvPr/>
          </p:nvSpPr>
          <p:spPr>
            <a:xfrm>
              <a:off x="8571823" y="249742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18.3</a:t>
              </a:r>
            </a:p>
          </p:txBody>
        </p:sp>
        <p:sp>
          <p:nvSpPr>
            <p:cNvPr id="54" name="TekstSylinder 53">
              <a:extLst>
                <a:ext uri="{FF2B5EF4-FFF2-40B4-BE49-F238E27FC236}">
                  <a16:creationId xmlns:a16="http://schemas.microsoft.com/office/drawing/2014/main" id="{FD5995F3-9C9A-BC9D-4B1A-E4583E6407B3}"/>
                </a:ext>
              </a:extLst>
            </p:cNvPr>
            <p:cNvSpPr txBox="1"/>
            <p:nvPr/>
          </p:nvSpPr>
          <p:spPr>
            <a:xfrm>
              <a:off x="8589765" y="2766727"/>
              <a:ext cx="6809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Number of normal trades</a:t>
              </a:r>
              <a:endParaRPr lang="en-GB" sz="12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pic>
        <p:nvPicPr>
          <p:cNvPr id="56" name="Grafikk 55" descr="Justitias vekt kontur">
            <a:extLst>
              <a:ext uri="{FF2B5EF4-FFF2-40B4-BE49-F238E27FC236}">
                <a16:creationId xmlns:a16="http://schemas.microsoft.com/office/drawing/2014/main" id="{4AF11F43-EA6F-48BB-06EC-6E860332FE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9218" y="3339748"/>
            <a:ext cx="719456" cy="719456"/>
          </a:xfrm>
          <a:prstGeom prst="rect">
            <a:avLst/>
          </a:prstGeom>
        </p:spPr>
      </p:pic>
      <p:sp>
        <p:nvSpPr>
          <p:cNvPr id="63" name="TekstSylinder 62">
            <a:extLst>
              <a:ext uri="{FF2B5EF4-FFF2-40B4-BE49-F238E27FC236}">
                <a16:creationId xmlns:a16="http://schemas.microsoft.com/office/drawing/2014/main" id="{C06B5989-2F27-628D-C29B-BF838405F223}"/>
              </a:ext>
            </a:extLst>
          </p:cNvPr>
          <p:cNvSpPr txBox="1"/>
          <p:nvPr/>
        </p:nvSpPr>
        <p:spPr>
          <a:xfrm>
            <a:off x="550332" y="339852"/>
            <a:ext cx="662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algn="l"/>
            <a:r>
              <a:rPr lang="en-GB" sz="2800" b="0" dirty="0">
                <a:solidFill>
                  <a:srgbClr val="568BFF"/>
                </a:solidFill>
              </a:rPr>
              <a:t>Trade</a:t>
            </a:r>
            <a:r>
              <a:rPr lang="en-GB" sz="2800" b="0" dirty="0">
                <a:solidFill>
                  <a:schemeClr val="tx1"/>
                </a:solidFill>
              </a:rPr>
              <a:t> Return Comparison</a:t>
            </a:r>
          </a:p>
        </p:txBody>
      </p:sp>
      <p:sp>
        <p:nvSpPr>
          <p:cNvPr id="64" name="TekstSylinder 63">
            <a:extLst>
              <a:ext uri="{FF2B5EF4-FFF2-40B4-BE49-F238E27FC236}">
                <a16:creationId xmlns:a16="http://schemas.microsoft.com/office/drawing/2014/main" id="{B42F3987-58D5-2DDF-3F7C-3FC4E832F728}"/>
              </a:ext>
            </a:extLst>
          </p:cNvPr>
          <p:cNvSpPr txBox="1"/>
          <p:nvPr/>
        </p:nvSpPr>
        <p:spPr>
          <a:xfrm>
            <a:off x="550332" y="796528"/>
            <a:ext cx="596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Roboto" pitchFamily="2" charset="0"/>
                <a:ea typeface="Roboto" pitchFamily="2" charset="0"/>
              </a:rPr>
              <a:t>Comparing the performance of the two types of trades</a:t>
            </a:r>
          </a:p>
        </p:txBody>
      </p:sp>
      <p:sp>
        <p:nvSpPr>
          <p:cNvPr id="65" name="TekstSylinder 64">
            <a:extLst>
              <a:ext uri="{FF2B5EF4-FFF2-40B4-BE49-F238E27FC236}">
                <a16:creationId xmlns:a16="http://schemas.microsoft.com/office/drawing/2014/main" id="{2A0770A3-03E7-517E-48B0-9EC98BAC8E6F}"/>
              </a:ext>
            </a:extLst>
          </p:cNvPr>
          <p:cNvSpPr txBox="1"/>
          <p:nvPr/>
        </p:nvSpPr>
        <p:spPr>
          <a:xfrm>
            <a:off x="645695" y="1818482"/>
            <a:ext cx="252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algn="l"/>
            <a:r>
              <a:rPr lang="en-GB" sz="1600" b="0" dirty="0">
                <a:solidFill>
                  <a:schemeClr val="tx1"/>
                </a:solidFill>
              </a:rPr>
              <a:t>Trade Returns</a:t>
            </a:r>
          </a:p>
        </p:txBody>
      </p:sp>
      <p:sp>
        <p:nvSpPr>
          <p:cNvPr id="66" name="TekstSylinder 65">
            <a:extLst>
              <a:ext uri="{FF2B5EF4-FFF2-40B4-BE49-F238E27FC236}">
                <a16:creationId xmlns:a16="http://schemas.microsoft.com/office/drawing/2014/main" id="{9162076C-06EF-30DE-7E25-CC11B9BDF251}"/>
              </a:ext>
            </a:extLst>
          </p:cNvPr>
          <p:cNvSpPr txBox="1"/>
          <p:nvPr/>
        </p:nvSpPr>
        <p:spPr>
          <a:xfrm>
            <a:off x="5857018" y="1849170"/>
            <a:ext cx="4696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algn="l"/>
            <a:r>
              <a:rPr lang="en-GB" sz="1600" b="0" dirty="0">
                <a:solidFill>
                  <a:schemeClr val="tx1"/>
                </a:solidFill>
              </a:rPr>
              <a:t>Average number of normal and weighted trades</a:t>
            </a:r>
          </a:p>
        </p:txBody>
      </p:sp>
    </p:spTree>
    <p:extLst>
      <p:ext uri="{BB962C8B-B14F-4D97-AF65-F5344CB8AC3E}">
        <p14:creationId xmlns:p14="http://schemas.microsoft.com/office/powerpoint/2010/main" val="58013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7DA587ED-6F9E-0061-73D7-A72FEFAE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844" y="2065320"/>
            <a:ext cx="7322370" cy="2920998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31B0C29C-BB05-6A69-8A43-4C10065B564D}"/>
              </a:ext>
            </a:extLst>
          </p:cNvPr>
          <p:cNvSpPr/>
          <p:nvPr/>
        </p:nvSpPr>
        <p:spPr>
          <a:xfrm>
            <a:off x="2211744" y="2555910"/>
            <a:ext cx="7151331" cy="1739865"/>
          </a:xfrm>
          <a:prstGeom prst="rect">
            <a:avLst/>
          </a:prstGeom>
          <a:solidFill>
            <a:srgbClr val="A9D18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7686D088-1364-C96E-9E78-5C710DF4369A}"/>
              </a:ext>
            </a:extLst>
          </p:cNvPr>
          <p:cNvSpPr/>
          <p:nvPr/>
        </p:nvSpPr>
        <p:spPr>
          <a:xfrm>
            <a:off x="2225636" y="4572000"/>
            <a:ext cx="7151331" cy="295275"/>
          </a:xfrm>
          <a:prstGeom prst="rect">
            <a:avLst/>
          </a:prstGeom>
          <a:solidFill>
            <a:srgbClr val="C55A1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1D42FDD-887B-7AE9-560B-7D92A83BFF85}"/>
              </a:ext>
            </a:extLst>
          </p:cNvPr>
          <p:cNvSpPr txBox="1"/>
          <p:nvPr/>
        </p:nvSpPr>
        <p:spPr>
          <a:xfrm>
            <a:off x="550332" y="339852"/>
            <a:ext cx="662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algn="l"/>
            <a:r>
              <a:rPr lang="en-GB" sz="2800" b="0" dirty="0">
                <a:solidFill>
                  <a:srgbClr val="568BFF"/>
                </a:solidFill>
              </a:rPr>
              <a:t>Trade</a:t>
            </a:r>
            <a:r>
              <a:rPr lang="en-GB" sz="2800" b="0" dirty="0">
                <a:solidFill>
                  <a:schemeClr val="tx1"/>
                </a:solidFill>
              </a:rPr>
              <a:t> Return - Sectors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63361E3A-DD0A-32D8-8EAB-4751DA74EC63}"/>
              </a:ext>
            </a:extLst>
          </p:cNvPr>
          <p:cNvSpPr txBox="1"/>
          <p:nvPr/>
        </p:nvSpPr>
        <p:spPr>
          <a:xfrm>
            <a:off x="550332" y="796528"/>
            <a:ext cx="5964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Roboto" pitchFamily="2" charset="0"/>
                <a:ea typeface="Roboto" pitchFamily="2" charset="0"/>
              </a:rPr>
              <a:t>Comparing the performance of the two types of trades, grouped by sector of the Norwegian equity of the pair</a:t>
            </a:r>
          </a:p>
        </p:txBody>
      </p:sp>
    </p:spTree>
    <p:extLst>
      <p:ext uri="{BB962C8B-B14F-4D97-AF65-F5344CB8AC3E}">
        <p14:creationId xmlns:p14="http://schemas.microsoft.com/office/powerpoint/2010/main" val="178520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llipse 32">
            <a:extLst>
              <a:ext uri="{FF2B5EF4-FFF2-40B4-BE49-F238E27FC236}">
                <a16:creationId xmlns:a16="http://schemas.microsoft.com/office/drawing/2014/main" id="{1A926DE2-87CB-F9B7-4DA8-B5524E95CEEB}"/>
              </a:ext>
            </a:extLst>
          </p:cNvPr>
          <p:cNvSpPr/>
          <p:nvPr/>
        </p:nvSpPr>
        <p:spPr>
          <a:xfrm>
            <a:off x="1900610" y="1631447"/>
            <a:ext cx="4030290" cy="4030290"/>
          </a:xfrm>
          <a:prstGeom prst="ellipse">
            <a:avLst/>
          </a:prstGeom>
          <a:noFill/>
          <a:ln>
            <a:solidFill>
              <a:srgbClr val="D6DC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Delvis sirkel 33">
            <a:extLst>
              <a:ext uri="{FF2B5EF4-FFF2-40B4-BE49-F238E27FC236}">
                <a16:creationId xmlns:a16="http://schemas.microsoft.com/office/drawing/2014/main" id="{DCE18363-F08D-6817-A807-AAAA996E51D2}"/>
              </a:ext>
            </a:extLst>
          </p:cNvPr>
          <p:cNvSpPr/>
          <p:nvPr/>
        </p:nvSpPr>
        <p:spPr>
          <a:xfrm>
            <a:off x="1682750" y="1198336"/>
            <a:ext cx="4614204" cy="4614204"/>
          </a:xfrm>
          <a:prstGeom prst="pie">
            <a:avLst>
              <a:gd name="adj1" fmla="val 19353148"/>
              <a:gd name="adj2" fmla="val 1727613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2" name="Bred bue 71">
            <a:extLst>
              <a:ext uri="{FF2B5EF4-FFF2-40B4-BE49-F238E27FC236}">
                <a16:creationId xmlns:a16="http://schemas.microsoft.com/office/drawing/2014/main" id="{10417034-9048-F28C-697B-C171F157EC09}"/>
              </a:ext>
            </a:extLst>
          </p:cNvPr>
          <p:cNvSpPr/>
          <p:nvPr/>
        </p:nvSpPr>
        <p:spPr>
          <a:xfrm rot="13727766">
            <a:off x="2097765" y="1828603"/>
            <a:ext cx="3635980" cy="3635978"/>
          </a:xfrm>
          <a:prstGeom prst="blockArc">
            <a:avLst>
              <a:gd name="adj1" fmla="val 10800000"/>
              <a:gd name="adj2" fmla="val 15976114"/>
              <a:gd name="adj3" fmla="val 12361"/>
            </a:avLst>
          </a:prstGeom>
          <a:solidFill>
            <a:srgbClr val="62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3" name="Bred bue 72">
            <a:extLst>
              <a:ext uri="{FF2B5EF4-FFF2-40B4-BE49-F238E27FC236}">
                <a16:creationId xmlns:a16="http://schemas.microsoft.com/office/drawing/2014/main" id="{5F633D8D-B50C-95A5-FD08-A125B7C058C3}"/>
              </a:ext>
            </a:extLst>
          </p:cNvPr>
          <p:cNvSpPr/>
          <p:nvPr/>
        </p:nvSpPr>
        <p:spPr>
          <a:xfrm rot="2954966">
            <a:off x="2100288" y="1823742"/>
            <a:ext cx="3635980" cy="3635978"/>
          </a:xfrm>
          <a:prstGeom prst="blockArc">
            <a:avLst>
              <a:gd name="adj1" fmla="val 16242533"/>
              <a:gd name="adj2" fmla="val 21584067"/>
              <a:gd name="adj3" fmla="val 12273"/>
            </a:avLst>
          </a:prstGeom>
          <a:solidFill>
            <a:srgbClr val="228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4" name="Bred bue 73">
            <a:extLst>
              <a:ext uri="{FF2B5EF4-FFF2-40B4-BE49-F238E27FC236}">
                <a16:creationId xmlns:a16="http://schemas.microsoft.com/office/drawing/2014/main" id="{474427C0-ACA9-3028-CBBC-20E66581D14A}"/>
              </a:ext>
            </a:extLst>
          </p:cNvPr>
          <p:cNvSpPr/>
          <p:nvPr/>
        </p:nvSpPr>
        <p:spPr>
          <a:xfrm rot="14381972">
            <a:off x="2097765" y="1823742"/>
            <a:ext cx="3635980" cy="3635978"/>
          </a:xfrm>
          <a:prstGeom prst="blockArc">
            <a:avLst>
              <a:gd name="adj1" fmla="val 18557226"/>
              <a:gd name="adj2" fmla="val 2935"/>
              <a:gd name="adj3" fmla="val 125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Bred bue 46">
            <a:extLst>
              <a:ext uri="{FF2B5EF4-FFF2-40B4-BE49-F238E27FC236}">
                <a16:creationId xmlns:a16="http://schemas.microsoft.com/office/drawing/2014/main" id="{5EA5EEA9-889E-89CC-0351-A6EAA5BB9803}"/>
              </a:ext>
            </a:extLst>
          </p:cNvPr>
          <p:cNvSpPr/>
          <p:nvPr/>
        </p:nvSpPr>
        <p:spPr>
          <a:xfrm rot="12076976">
            <a:off x="2100941" y="1830288"/>
            <a:ext cx="3635978" cy="3635980"/>
          </a:xfrm>
          <a:prstGeom prst="blockArc">
            <a:avLst>
              <a:gd name="adj1" fmla="val 17632492"/>
              <a:gd name="adj2" fmla="val 20897890"/>
              <a:gd name="adj3" fmla="val 12342"/>
            </a:avLst>
          </a:prstGeom>
          <a:solidFill>
            <a:srgbClr val="61A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8" name="Bred bue 47">
            <a:extLst>
              <a:ext uri="{FF2B5EF4-FFF2-40B4-BE49-F238E27FC236}">
                <a16:creationId xmlns:a16="http://schemas.microsoft.com/office/drawing/2014/main" id="{07F57BA8-A00B-7706-0C8F-37E8EB4D07EB}"/>
              </a:ext>
            </a:extLst>
          </p:cNvPr>
          <p:cNvSpPr/>
          <p:nvPr/>
        </p:nvSpPr>
        <p:spPr>
          <a:xfrm rot="17329454">
            <a:off x="2102528" y="1819728"/>
            <a:ext cx="3635980" cy="3635978"/>
          </a:xfrm>
          <a:prstGeom prst="blockArc">
            <a:avLst>
              <a:gd name="adj1" fmla="val 18295564"/>
              <a:gd name="adj2" fmla="val 2935"/>
              <a:gd name="adj3" fmla="val 12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6" name="Bred bue 55">
            <a:extLst>
              <a:ext uri="{FF2B5EF4-FFF2-40B4-BE49-F238E27FC236}">
                <a16:creationId xmlns:a16="http://schemas.microsoft.com/office/drawing/2014/main" id="{3130D3E9-BF4A-AF97-1F32-C0D76BD8F568}"/>
              </a:ext>
            </a:extLst>
          </p:cNvPr>
          <p:cNvSpPr/>
          <p:nvPr/>
        </p:nvSpPr>
        <p:spPr>
          <a:xfrm rot="19209532">
            <a:off x="2102527" y="1819718"/>
            <a:ext cx="3635980" cy="3635978"/>
          </a:xfrm>
          <a:prstGeom prst="blockArc">
            <a:avLst>
              <a:gd name="adj1" fmla="val 19727141"/>
              <a:gd name="adj2" fmla="val 2935"/>
              <a:gd name="adj3" fmla="val 1250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8" name="TekstSylinder 77">
            <a:extLst>
              <a:ext uri="{FF2B5EF4-FFF2-40B4-BE49-F238E27FC236}">
                <a16:creationId xmlns:a16="http://schemas.microsoft.com/office/drawing/2014/main" id="{77E93DA5-73CD-6F15-260C-4F2AF4C8B090}"/>
              </a:ext>
            </a:extLst>
          </p:cNvPr>
          <p:cNvSpPr txBox="1"/>
          <p:nvPr/>
        </p:nvSpPr>
        <p:spPr>
          <a:xfrm>
            <a:off x="2838752" y="3273053"/>
            <a:ext cx="2156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Roboto" pitchFamily="2" charset="0"/>
                <a:ea typeface="Roboto" pitchFamily="2" charset="0"/>
              </a:rPr>
              <a:t>Total number of triggered weighted trades by factors</a:t>
            </a:r>
          </a:p>
        </p:txBody>
      </p:sp>
      <p:grpSp>
        <p:nvGrpSpPr>
          <p:cNvPr id="36" name="Gruppe 35">
            <a:extLst>
              <a:ext uri="{FF2B5EF4-FFF2-40B4-BE49-F238E27FC236}">
                <a16:creationId xmlns:a16="http://schemas.microsoft.com/office/drawing/2014/main" id="{BD889869-F02B-08DA-08A7-E681C2DC4D1D}"/>
              </a:ext>
            </a:extLst>
          </p:cNvPr>
          <p:cNvGrpSpPr/>
          <p:nvPr/>
        </p:nvGrpSpPr>
        <p:grpSpPr>
          <a:xfrm>
            <a:off x="6942372" y="1713246"/>
            <a:ext cx="3131284" cy="607188"/>
            <a:chOff x="6942372" y="1713246"/>
            <a:chExt cx="3131284" cy="607188"/>
          </a:xfrm>
        </p:grpSpPr>
        <p:sp>
          <p:nvSpPr>
            <p:cNvPr id="83" name="TekstSylinder 82">
              <a:extLst>
                <a:ext uri="{FF2B5EF4-FFF2-40B4-BE49-F238E27FC236}">
                  <a16:creationId xmlns:a16="http://schemas.microsoft.com/office/drawing/2014/main" id="{CF5E0B7E-7807-4BF5-13C7-AD771092F8B7}"/>
                </a:ext>
              </a:extLst>
            </p:cNvPr>
            <p:cNvSpPr txBox="1"/>
            <p:nvPr/>
          </p:nvSpPr>
          <p:spPr>
            <a:xfrm>
              <a:off x="7758983" y="1827944"/>
              <a:ext cx="1316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200" b="1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defRPr>
              </a:lvl1pPr>
            </a:lstStyle>
            <a:p>
              <a:pPr algn="l"/>
              <a:r>
                <a:rPr lang="en-GB" sz="1050">
                  <a:solidFill>
                    <a:srgbClr val="627170"/>
                  </a:solidFill>
                </a:rPr>
                <a:t>Copper</a:t>
              </a:r>
            </a:p>
          </p:txBody>
        </p:sp>
        <p:sp>
          <p:nvSpPr>
            <p:cNvPr id="84" name="TekstSylinder 83">
              <a:extLst>
                <a:ext uri="{FF2B5EF4-FFF2-40B4-BE49-F238E27FC236}">
                  <a16:creationId xmlns:a16="http://schemas.microsoft.com/office/drawing/2014/main" id="{4C7088A1-E855-C6C4-9396-2E54D640B947}"/>
                </a:ext>
              </a:extLst>
            </p:cNvPr>
            <p:cNvSpPr txBox="1"/>
            <p:nvPr/>
          </p:nvSpPr>
          <p:spPr>
            <a:xfrm>
              <a:off x="7758983" y="2016840"/>
              <a:ext cx="23146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BF99FF29-1918-9F6E-6254-401080A9600F}"/>
                </a:ext>
              </a:extLst>
            </p:cNvPr>
            <p:cNvSpPr/>
            <p:nvPr/>
          </p:nvSpPr>
          <p:spPr>
            <a:xfrm>
              <a:off x="6942372" y="1713246"/>
              <a:ext cx="624904" cy="607188"/>
            </a:xfrm>
            <a:prstGeom prst="ellipse">
              <a:avLst/>
            </a:prstGeom>
            <a:solidFill>
              <a:srgbClr val="228AA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/>
            </a:p>
          </p:txBody>
        </p:sp>
        <p:sp>
          <p:nvSpPr>
            <p:cNvPr id="29" name="TekstSylinder 28">
              <a:extLst>
                <a:ext uri="{FF2B5EF4-FFF2-40B4-BE49-F238E27FC236}">
                  <a16:creationId xmlns:a16="http://schemas.microsoft.com/office/drawing/2014/main" id="{C9782126-8F0D-0427-5C48-D8FEE1F52A5B}"/>
                </a:ext>
              </a:extLst>
            </p:cNvPr>
            <p:cNvSpPr txBox="1"/>
            <p:nvPr/>
          </p:nvSpPr>
          <p:spPr>
            <a:xfrm>
              <a:off x="6950093" y="1886035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>
                  <a:solidFill>
                    <a:schemeClr val="bg1"/>
                  </a:solidFill>
                </a:rPr>
                <a:t>20.72%</a:t>
              </a:r>
            </a:p>
          </p:txBody>
        </p:sp>
      </p:grpSp>
      <p:sp>
        <p:nvSpPr>
          <p:cNvPr id="170" name="TekstSylinder 169">
            <a:extLst>
              <a:ext uri="{FF2B5EF4-FFF2-40B4-BE49-F238E27FC236}">
                <a16:creationId xmlns:a16="http://schemas.microsoft.com/office/drawing/2014/main" id="{A994050F-8F1E-9094-47EC-8B2B28DF9E73}"/>
              </a:ext>
            </a:extLst>
          </p:cNvPr>
          <p:cNvSpPr txBox="1"/>
          <p:nvPr/>
        </p:nvSpPr>
        <p:spPr>
          <a:xfrm>
            <a:off x="5040861" y="1704348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chemeClr val="bg1">
                    <a:lumMod val="50000"/>
                  </a:schemeClr>
                </a:solidFill>
              </a:rPr>
              <a:t>Other</a:t>
            </a:r>
          </a:p>
        </p:txBody>
      </p:sp>
      <p:grpSp>
        <p:nvGrpSpPr>
          <p:cNvPr id="141" name="Gruppe 140">
            <a:extLst>
              <a:ext uri="{FF2B5EF4-FFF2-40B4-BE49-F238E27FC236}">
                <a16:creationId xmlns:a16="http://schemas.microsoft.com/office/drawing/2014/main" id="{6E7C22C9-9BEB-B9C9-F112-78FA6B68A0B1}"/>
              </a:ext>
            </a:extLst>
          </p:cNvPr>
          <p:cNvGrpSpPr/>
          <p:nvPr/>
        </p:nvGrpSpPr>
        <p:grpSpPr>
          <a:xfrm>
            <a:off x="6950093" y="2502935"/>
            <a:ext cx="3131284" cy="607188"/>
            <a:chOff x="7337904" y="1442603"/>
            <a:chExt cx="3131284" cy="607188"/>
          </a:xfrm>
        </p:grpSpPr>
        <p:grpSp>
          <p:nvGrpSpPr>
            <p:cNvPr id="142" name="Gruppe 141">
              <a:extLst>
                <a:ext uri="{FF2B5EF4-FFF2-40B4-BE49-F238E27FC236}">
                  <a16:creationId xmlns:a16="http://schemas.microsoft.com/office/drawing/2014/main" id="{09593A69-0B83-74F6-6F52-FD7D601787E9}"/>
                </a:ext>
              </a:extLst>
            </p:cNvPr>
            <p:cNvGrpSpPr/>
            <p:nvPr/>
          </p:nvGrpSpPr>
          <p:grpSpPr>
            <a:xfrm>
              <a:off x="8154515" y="1557301"/>
              <a:ext cx="2314673" cy="419728"/>
              <a:chOff x="7112451" y="2067688"/>
              <a:chExt cx="2314673" cy="419728"/>
            </a:xfrm>
          </p:grpSpPr>
          <p:sp>
            <p:nvSpPr>
              <p:cNvPr id="146" name="TekstSylinder 145">
                <a:extLst>
                  <a:ext uri="{FF2B5EF4-FFF2-40B4-BE49-F238E27FC236}">
                    <a16:creationId xmlns:a16="http://schemas.microsoft.com/office/drawing/2014/main" id="{A6DD3235-980F-11C5-F582-5CCF87596426}"/>
                  </a:ext>
                </a:extLst>
              </p:cNvPr>
              <p:cNvSpPr txBox="1"/>
              <p:nvPr/>
            </p:nvSpPr>
            <p:spPr>
              <a:xfrm>
                <a:off x="7112451" y="2067688"/>
                <a:ext cx="131685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3200" b="1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defRPr>
                </a:lvl1pPr>
              </a:lstStyle>
              <a:p>
                <a:pPr algn="l"/>
                <a:r>
                  <a:rPr lang="en-GB" sz="1050">
                    <a:solidFill>
                      <a:srgbClr val="627170"/>
                    </a:solidFill>
                  </a:rPr>
                  <a:t>Brent Europe</a:t>
                </a:r>
              </a:p>
            </p:txBody>
          </p:sp>
          <p:sp>
            <p:nvSpPr>
              <p:cNvPr id="147" name="TekstSylinder 146">
                <a:extLst>
                  <a:ext uri="{FF2B5EF4-FFF2-40B4-BE49-F238E27FC236}">
                    <a16:creationId xmlns:a16="http://schemas.microsoft.com/office/drawing/2014/main" id="{60F2D152-BC62-9A32-2E8B-532BFF8D443D}"/>
                  </a:ext>
                </a:extLst>
              </p:cNvPr>
              <p:cNvSpPr txBox="1"/>
              <p:nvPr/>
            </p:nvSpPr>
            <p:spPr>
              <a:xfrm>
                <a:off x="7112451" y="2256584"/>
                <a:ext cx="23146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43" name="Gruppe 142">
              <a:extLst>
                <a:ext uri="{FF2B5EF4-FFF2-40B4-BE49-F238E27FC236}">
                  <a16:creationId xmlns:a16="http://schemas.microsoft.com/office/drawing/2014/main" id="{4550935A-8FCF-B04B-7F89-0FDC9D322AEB}"/>
                </a:ext>
              </a:extLst>
            </p:cNvPr>
            <p:cNvGrpSpPr/>
            <p:nvPr/>
          </p:nvGrpSpPr>
          <p:grpSpPr>
            <a:xfrm>
              <a:off x="7337904" y="1442603"/>
              <a:ext cx="624904" cy="607188"/>
              <a:chOff x="7337904" y="1442603"/>
              <a:chExt cx="624904" cy="607188"/>
            </a:xfrm>
          </p:grpSpPr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EEEC8035-8945-CD58-50D6-6D702965067D}"/>
                  </a:ext>
                </a:extLst>
              </p:cNvPr>
              <p:cNvSpPr/>
              <p:nvPr/>
            </p:nvSpPr>
            <p:spPr>
              <a:xfrm>
                <a:off x="7337904" y="1442603"/>
                <a:ext cx="624904" cy="607188"/>
              </a:xfrm>
              <a:prstGeom prst="ellipse">
                <a:avLst/>
              </a:prstGeom>
              <a:solidFill>
                <a:srgbClr val="62717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00"/>
              </a:p>
            </p:txBody>
          </p:sp>
          <p:sp>
            <p:nvSpPr>
              <p:cNvPr id="145" name="TekstSylinder 144">
                <a:extLst>
                  <a:ext uri="{FF2B5EF4-FFF2-40B4-BE49-F238E27FC236}">
                    <a16:creationId xmlns:a16="http://schemas.microsoft.com/office/drawing/2014/main" id="{EBB75B67-BB5A-951F-60A7-2B3474F295B4}"/>
                  </a:ext>
                </a:extLst>
              </p:cNvPr>
              <p:cNvSpPr txBox="1"/>
              <p:nvPr/>
            </p:nvSpPr>
            <p:spPr>
              <a:xfrm>
                <a:off x="7345625" y="1615392"/>
                <a:ext cx="6142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>
                    <a:solidFill>
                      <a:schemeClr val="bg1"/>
                    </a:solidFill>
                  </a:rPr>
                  <a:t>19.82%</a:t>
                </a:r>
              </a:p>
            </p:txBody>
          </p:sp>
        </p:grpSp>
      </p:grpSp>
      <p:grpSp>
        <p:nvGrpSpPr>
          <p:cNvPr id="148" name="Gruppe 147">
            <a:extLst>
              <a:ext uri="{FF2B5EF4-FFF2-40B4-BE49-F238E27FC236}">
                <a16:creationId xmlns:a16="http://schemas.microsoft.com/office/drawing/2014/main" id="{A7BE5516-5D97-0813-5979-312850AA407D}"/>
              </a:ext>
            </a:extLst>
          </p:cNvPr>
          <p:cNvGrpSpPr/>
          <p:nvPr/>
        </p:nvGrpSpPr>
        <p:grpSpPr>
          <a:xfrm>
            <a:off x="6957814" y="3292624"/>
            <a:ext cx="3131284" cy="607188"/>
            <a:chOff x="7337904" y="1442603"/>
            <a:chExt cx="3131284" cy="607188"/>
          </a:xfrm>
        </p:grpSpPr>
        <p:grpSp>
          <p:nvGrpSpPr>
            <p:cNvPr id="149" name="Gruppe 148">
              <a:extLst>
                <a:ext uri="{FF2B5EF4-FFF2-40B4-BE49-F238E27FC236}">
                  <a16:creationId xmlns:a16="http://schemas.microsoft.com/office/drawing/2014/main" id="{0FA0F388-4F9D-92EE-8401-6B71E580CB46}"/>
                </a:ext>
              </a:extLst>
            </p:cNvPr>
            <p:cNvGrpSpPr/>
            <p:nvPr/>
          </p:nvGrpSpPr>
          <p:grpSpPr>
            <a:xfrm>
              <a:off x="8154515" y="1557301"/>
              <a:ext cx="2314673" cy="419728"/>
              <a:chOff x="7112451" y="2067688"/>
              <a:chExt cx="2314673" cy="419728"/>
            </a:xfrm>
          </p:grpSpPr>
          <p:sp>
            <p:nvSpPr>
              <p:cNvPr id="153" name="TekstSylinder 152">
                <a:extLst>
                  <a:ext uri="{FF2B5EF4-FFF2-40B4-BE49-F238E27FC236}">
                    <a16:creationId xmlns:a16="http://schemas.microsoft.com/office/drawing/2014/main" id="{E86348B5-5FD9-F3B3-3421-555917C18C06}"/>
                  </a:ext>
                </a:extLst>
              </p:cNvPr>
              <p:cNvSpPr txBox="1"/>
              <p:nvPr/>
            </p:nvSpPr>
            <p:spPr>
              <a:xfrm>
                <a:off x="7112451" y="2067688"/>
                <a:ext cx="131685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3200" b="1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defRPr>
                </a:lvl1pPr>
              </a:lstStyle>
              <a:p>
                <a:pPr algn="l"/>
                <a:r>
                  <a:rPr lang="en-GB" sz="1050">
                    <a:solidFill>
                      <a:srgbClr val="627170"/>
                    </a:solidFill>
                  </a:rPr>
                  <a:t>Silver</a:t>
                </a:r>
              </a:p>
            </p:txBody>
          </p:sp>
          <p:sp>
            <p:nvSpPr>
              <p:cNvPr id="154" name="TekstSylinder 153">
                <a:extLst>
                  <a:ext uri="{FF2B5EF4-FFF2-40B4-BE49-F238E27FC236}">
                    <a16:creationId xmlns:a16="http://schemas.microsoft.com/office/drawing/2014/main" id="{73DBBEBE-459D-5E43-37DB-24FDCE7BA482}"/>
                  </a:ext>
                </a:extLst>
              </p:cNvPr>
              <p:cNvSpPr txBox="1"/>
              <p:nvPr/>
            </p:nvSpPr>
            <p:spPr>
              <a:xfrm>
                <a:off x="7112451" y="2256584"/>
                <a:ext cx="23146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50" name="Gruppe 149">
              <a:extLst>
                <a:ext uri="{FF2B5EF4-FFF2-40B4-BE49-F238E27FC236}">
                  <a16:creationId xmlns:a16="http://schemas.microsoft.com/office/drawing/2014/main" id="{DC759633-87EE-051A-9ECD-8B226C51762B}"/>
                </a:ext>
              </a:extLst>
            </p:cNvPr>
            <p:cNvGrpSpPr/>
            <p:nvPr/>
          </p:nvGrpSpPr>
          <p:grpSpPr>
            <a:xfrm>
              <a:off x="7337904" y="1442603"/>
              <a:ext cx="624904" cy="607188"/>
              <a:chOff x="7337904" y="1442603"/>
              <a:chExt cx="624904" cy="607188"/>
            </a:xfrm>
          </p:grpSpPr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471F7367-51AA-3B51-40F7-A4B09E038591}"/>
                  </a:ext>
                </a:extLst>
              </p:cNvPr>
              <p:cNvSpPr/>
              <p:nvPr/>
            </p:nvSpPr>
            <p:spPr>
              <a:xfrm>
                <a:off x="7337904" y="1442603"/>
                <a:ext cx="624904" cy="607188"/>
              </a:xfrm>
              <a:prstGeom prst="ellipse">
                <a:avLst/>
              </a:prstGeom>
              <a:solidFill>
                <a:srgbClr val="61A7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00"/>
              </a:p>
            </p:txBody>
          </p:sp>
          <p:sp>
            <p:nvSpPr>
              <p:cNvPr id="152" name="TekstSylinder 151">
                <a:extLst>
                  <a:ext uri="{FF2B5EF4-FFF2-40B4-BE49-F238E27FC236}">
                    <a16:creationId xmlns:a16="http://schemas.microsoft.com/office/drawing/2014/main" id="{23E246F5-8E10-7764-4DDC-C8D541896A48}"/>
                  </a:ext>
                </a:extLst>
              </p:cNvPr>
              <p:cNvSpPr txBox="1"/>
              <p:nvPr/>
            </p:nvSpPr>
            <p:spPr>
              <a:xfrm>
                <a:off x="7345625" y="1615392"/>
                <a:ext cx="6142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>
                    <a:solidFill>
                      <a:schemeClr val="bg1"/>
                    </a:solidFill>
                  </a:rPr>
                  <a:t>15.30%</a:t>
                </a:r>
              </a:p>
            </p:txBody>
          </p:sp>
        </p:grpSp>
      </p:grpSp>
      <p:grpSp>
        <p:nvGrpSpPr>
          <p:cNvPr id="155" name="Gruppe 154">
            <a:extLst>
              <a:ext uri="{FF2B5EF4-FFF2-40B4-BE49-F238E27FC236}">
                <a16:creationId xmlns:a16="http://schemas.microsoft.com/office/drawing/2014/main" id="{02EF5C8B-9875-BE78-5A03-F56FCF49E150}"/>
              </a:ext>
            </a:extLst>
          </p:cNvPr>
          <p:cNvGrpSpPr/>
          <p:nvPr/>
        </p:nvGrpSpPr>
        <p:grpSpPr>
          <a:xfrm>
            <a:off x="6965535" y="4082313"/>
            <a:ext cx="3131284" cy="607188"/>
            <a:chOff x="7337904" y="1442603"/>
            <a:chExt cx="3131284" cy="607188"/>
          </a:xfrm>
        </p:grpSpPr>
        <p:grpSp>
          <p:nvGrpSpPr>
            <p:cNvPr id="156" name="Gruppe 155">
              <a:extLst>
                <a:ext uri="{FF2B5EF4-FFF2-40B4-BE49-F238E27FC236}">
                  <a16:creationId xmlns:a16="http://schemas.microsoft.com/office/drawing/2014/main" id="{0FEEC2CE-2182-73F4-23AD-38C590222E1A}"/>
                </a:ext>
              </a:extLst>
            </p:cNvPr>
            <p:cNvGrpSpPr/>
            <p:nvPr/>
          </p:nvGrpSpPr>
          <p:grpSpPr>
            <a:xfrm>
              <a:off x="8154515" y="1557301"/>
              <a:ext cx="2314673" cy="419728"/>
              <a:chOff x="7112451" y="2067688"/>
              <a:chExt cx="2314673" cy="419728"/>
            </a:xfrm>
          </p:grpSpPr>
          <p:sp>
            <p:nvSpPr>
              <p:cNvPr id="160" name="TekstSylinder 159">
                <a:extLst>
                  <a:ext uri="{FF2B5EF4-FFF2-40B4-BE49-F238E27FC236}">
                    <a16:creationId xmlns:a16="http://schemas.microsoft.com/office/drawing/2014/main" id="{6EFD1373-4424-2783-40D8-8E1852631F93}"/>
                  </a:ext>
                </a:extLst>
              </p:cNvPr>
              <p:cNvSpPr txBox="1"/>
              <p:nvPr/>
            </p:nvSpPr>
            <p:spPr>
              <a:xfrm>
                <a:off x="7112451" y="2067688"/>
                <a:ext cx="151484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3200" b="1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defRPr>
                </a:lvl1pPr>
              </a:lstStyle>
              <a:p>
                <a:pPr algn="l"/>
                <a:r>
                  <a:rPr lang="en-GB" sz="1050">
                    <a:solidFill>
                      <a:srgbClr val="627170"/>
                    </a:solidFill>
                  </a:rPr>
                  <a:t>10Y US bond return</a:t>
                </a:r>
              </a:p>
            </p:txBody>
          </p:sp>
          <p:sp>
            <p:nvSpPr>
              <p:cNvPr id="161" name="TekstSylinder 160">
                <a:extLst>
                  <a:ext uri="{FF2B5EF4-FFF2-40B4-BE49-F238E27FC236}">
                    <a16:creationId xmlns:a16="http://schemas.microsoft.com/office/drawing/2014/main" id="{861ADB1C-3C10-5F09-A9D5-1F88336039C1}"/>
                  </a:ext>
                </a:extLst>
              </p:cNvPr>
              <p:cNvSpPr txBox="1"/>
              <p:nvPr/>
            </p:nvSpPr>
            <p:spPr>
              <a:xfrm>
                <a:off x="7112451" y="2256584"/>
                <a:ext cx="23146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57" name="Gruppe 156">
              <a:extLst>
                <a:ext uri="{FF2B5EF4-FFF2-40B4-BE49-F238E27FC236}">
                  <a16:creationId xmlns:a16="http://schemas.microsoft.com/office/drawing/2014/main" id="{11BB7A42-3CDB-2A34-A15B-7ABF9390BB24}"/>
                </a:ext>
              </a:extLst>
            </p:cNvPr>
            <p:cNvGrpSpPr/>
            <p:nvPr/>
          </p:nvGrpSpPr>
          <p:grpSpPr>
            <a:xfrm>
              <a:off x="7337904" y="1442603"/>
              <a:ext cx="624904" cy="607188"/>
              <a:chOff x="7337904" y="1442603"/>
              <a:chExt cx="624904" cy="607188"/>
            </a:xfrm>
          </p:grpSpPr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98B12685-40B3-6854-4037-CC5771F44F1F}"/>
                  </a:ext>
                </a:extLst>
              </p:cNvPr>
              <p:cNvSpPr/>
              <p:nvPr/>
            </p:nvSpPr>
            <p:spPr>
              <a:xfrm>
                <a:off x="7337904" y="1442603"/>
                <a:ext cx="624904" cy="60718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00"/>
              </a:p>
            </p:txBody>
          </p:sp>
          <p:sp>
            <p:nvSpPr>
              <p:cNvPr id="159" name="TekstSylinder 158">
                <a:extLst>
                  <a:ext uri="{FF2B5EF4-FFF2-40B4-BE49-F238E27FC236}">
                    <a16:creationId xmlns:a16="http://schemas.microsoft.com/office/drawing/2014/main" id="{FE62D566-0D6A-C47F-D756-6D37AC2F34D5}"/>
                  </a:ext>
                </a:extLst>
              </p:cNvPr>
              <p:cNvSpPr txBox="1"/>
              <p:nvPr/>
            </p:nvSpPr>
            <p:spPr>
              <a:xfrm>
                <a:off x="7387009" y="1615392"/>
                <a:ext cx="5421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>
                    <a:solidFill>
                      <a:schemeClr val="bg1"/>
                    </a:solidFill>
                  </a:rPr>
                  <a:t>9.85%</a:t>
                </a:r>
              </a:p>
            </p:txBody>
          </p:sp>
        </p:grpSp>
      </p:grpSp>
      <p:grpSp>
        <p:nvGrpSpPr>
          <p:cNvPr id="162" name="Gruppe 161">
            <a:extLst>
              <a:ext uri="{FF2B5EF4-FFF2-40B4-BE49-F238E27FC236}">
                <a16:creationId xmlns:a16="http://schemas.microsoft.com/office/drawing/2014/main" id="{902C7D42-48BD-88F4-41FA-B00F9E3AD126}"/>
              </a:ext>
            </a:extLst>
          </p:cNvPr>
          <p:cNvGrpSpPr/>
          <p:nvPr/>
        </p:nvGrpSpPr>
        <p:grpSpPr>
          <a:xfrm>
            <a:off x="6973256" y="4872003"/>
            <a:ext cx="3131284" cy="607188"/>
            <a:chOff x="7337904" y="1442603"/>
            <a:chExt cx="3131284" cy="607188"/>
          </a:xfrm>
        </p:grpSpPr>
        <p:grpSp>
          <p:nvGrpSpPr>
            <p:cNvPr id="163" name="Gruppe 162">
              <a:extLst>
                <a:ext uri="{FF2B5EF4-FFF2-40B4-BE49-F238E27FC236}">
                  <a16:creationId xmlns:a16="http://schemas.microsoft.com/office/drawing/2014/main" id="{12689910-FF1B-714A-1946-5740DEDE95F5}"/>
                </a:ext>
              </a:extLst>
            </p:cNvPr>
            <p:cNvGrpSpPr/>
            <p:nvPr/>
          </p:nvGrpSpPr>
          <p:grpSpPr>
            <a:xfrm>
              <a:off x="8154515" y="1557301"/>
              <a:ext cx="2314673" cy="419728"/>
              <a:chOff x="7112451" y="2067688"/>
              <a:chExt cx="2314673" cy="419728"/>
            </a:xfrm>
          </p:grpSpPr>
          <p:sp>
            <p:nvSpPr>
              <p:cNvPr id="167" name="TekstSylinder 166">
                <a:extLst>
                  <a:ext uri="{FF2B5EF4-FFF2-40B4-BE49-F238E27FC236}">
                    <a16:creationId xmlns:a16="http://schemas.microsoft.com/office/drawing/2014/main" id="{30F220C2-5FEF-F07D-ACE1-81ADF4C29F32}"/>
                  </a:ext>
                </a:extLst>
              </p:cNvPr>
              <p:cNvSpPr txBox="1"/>
              <p:nvPr/>
            </p:nvSpPr>
            <p:spPr>
              <a:xfrm>
                <a:off x="7112451" y="2067688"/>
                <a:ext cx="144045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3200" b="1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defRPr>
                </a:lvl1pPr>
              </a:lstStyle>
              <a:p>
                <a:pPr algn="l"/>
                <a:r>
                  <a:rPr lang="en-GB" sz="1050">
                    <a:solidFill>
                      <a:srgbClr val="627170"/>
                    </a:solidFill>
                  </a:rPr>
                  <a:t>10Y NO bond return</a:t>
                </a:r>
              </a:p>
            </p:txBody>
          </p:sp>
          <p:sp>
            <p:nvSpPr>
              <p:cNvPr id="168" name="TekstSylinder 167">
                <a:extLst>
                  <a:ext uri="{FF2B5EF4-FFF2-40B4-BE49-F238E27FC236}">
                    <a16:creationId xmlns:a16="http://schemas.microsoft.com/office/drawing/2014/main" id="{84C8F0E4-5568-185A-B2BC-FE9C0AFEA37E}"/>
                  </a:ext>
                </a:extLst>
              </p:cNvPr>
              <p:cNvSpPr txBox="1"/>
              <p:nvPr/>
            </p:nvSpPr>
            <p:spPr>
              <a:xfrm>
                <a:off x="7112451" y="2256584"/>
                <a:ext cx="23146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64" name="Gruppe 163">
              <a:extLst>
                <a:ext uri="{FF2B5EF4-FFF2-40B4-BE49-F238E27FC236}">
                  <a16:creationId xmlns:a16="http://schemas.microsoft.com/office/drawing/2014/main" id="{43EB2BEB-2E33-8B12-D12D-04231E16175D}"/>
                </a:ext>
              </a:extLst>
            </p:cNvPr>
            <p:cNvGrpSpPr/>
            <p:nvPr/>
          </p:nvGrpSpPr>
          <p:grpSpPr>
            <a:xfrm>
              <a:off x="7337904" y="1442603"/>
              <a:ext cx="624904" cy="607188"/>
              <a:chOff x="7337904" y="1442603"/>
              <a:chExt cx="624904" cy="607188"/>
            </a:xfrm>
          </p:grpSpPr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392C762C-3134-1A9A-6237-CE7D94A84053}"/>
                  </a:ext>
                </a:extLst>
              </p:cNvPr>
              <p:cNvSpPr/>
              <p:nvPr/>
            </p:nvSpPr>
            <p:spPr>
              <a:xfrm>
                <a:off x="7337904" y="1442603"/>
                <a:ext cx="624904" cy="6071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00"/>
              </a:p>
            </p:txBody>
          </p:sp>
          <p:sp>
            <p:nvSpPr>
              <p:cNvPr id="166" name="TekstSylinder 165">
                <a:extLst>
                  <a:ext uri="{FF2B5EF4-FFF2-40B4-BE49-F238E27FC236}">
                    <a16:creationId xmlns:a16="http://schemas.microsoft.com/office/drawing/2014/main" id="{03CAA7D0-0E53-E924-E145-AC33700FE795}"/>
                  </a:ext>
                </a:extLst>
              </p:cNvPr>
              <p:cNvSpPr txBox="1"/>
              <p:nvPr/>
            </p:nvSpPr>
            <p:spPr>
              <a:xfrm>
                <a:off x="7397509" y="1615392"/>
                <a:ext cx="5421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>
                    <a:solidFill>
                      <a:schemeClr val="bg1"/>
                    </a:solidFill>
                  </a:rPr>
                  <a:t>9.59%</a:t>
                </a:r>
              </a:p>
            </p:txBody>
          </p:sp>
        </p:grpSp>
      </p:grpSp>
      <p:sp>
        <p:nvSpPr>
          <p:cNvPr id="171" name="Høyre klammeparentes 170">
            <a:extLst>
              <a:ext uri="{FF2B5EF4-FFF2-40B4-BE49-F238E27FC236}">
                <a16:creationId xmlns:a16="http://schemas.microsoft.com/office/drawing/2014/main" id="{41D4C904-6C32-6119-7E80-D2378DDADCA1}"/>
              </a:ext>
            </a:extLst>
          </p:cNvPr>
          <p:cNvSpPr/>
          <p:nvPr/>
        </p:nvSpPr>
        <p:spPr>
          <a:xfrm>
            <a:off x="9365701" y="1713246"/>
            <a:ext cx="318681" cy="2186566"/>
          </a:xfrm>
          <a:prstGeom prst="rightBrace">
            <a:avLst>
              <a:gd name="adj1" fmla="val 8333"/>
              <a:gd name="adj2" fmla="val 50215"/>
            </a:avLst>
          </a:prstGeom>
          <a:solidFill>
            <a:srgbClr val="FFFFFF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Høyre klammeparentes 171">
            <a:extLst>
              <a:ext uri="{FF2B5EF4-FFF2-40B4-BE49-F238E27FC236}">
                <a16:creationId xmlns:a16="http://schemas.microsoft.com/office/drawing/2014/main" id="{61672F1B-109D-1282-F666-CBAA21B0C07A}"/>
              </a:ext>
            </a:extLst>
          </p:cNvPr>
          <p:cNvSpPr/>
          <p:nvPr/>
        </p:nvSpPr>
        <p:spPr>
          <a:xfrm>
            <a:off x="9365700" y="4082313"/>
            <a:ext cx="318681" cy="1396878"/>
          </a:xfrm>
          <a:prstGeom prst="rightBrace">
            <a:avLst>
              <a:gd name="adj1" fmla="val 8333"/>
              <a:gd name="adj2" fmla="val 50215"/>
            </a:avLst>
          </a:prstGeom>
          <a:solidFill>
            <a:srgbClr val="FFFFFF"/>
          </a:solidFill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TekstSylinder 173">
            <a:extLst>
              <a:ext uri="{FF2B5EF4-FFF2-40B4-BE49-F238E27FC236}">
                <a16:creationId xmlns:a16="http://schemas.microsoft.com/office/drawing/2014/main" id="{83BD573B-AE83-C76A-8664-B79A0662A280}"/>
              </a:ext>
            </a:extLst>
          </p:cNvPr>
          <p:cNvSpPr txBox="1"/>
          <p:nvPr/>
        </p:nvSpPr>
        <p:spPr>
          <a:xfrm>
            <a:off x="9789814" y="2675724"/>
            <a:ext cx="1316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algn="l"/>
            <a:r>
              <a:rPr lang="en-GB" sz="1050">
                <a:solidFill>
                  <a:srgbClr val="627170"/>
                </a:solidFill>
              </a:rPr>
              <a:t>Commodities</a:t>
            </a:r>
          </a:p>
        </p:txBody>
      </p:sp>
      <p:sp>
        <p:nvSpPr>
          <p:cNvPr id="175" name="TekstSylinder 174">
            <a:extLst>
              <a:ext uri="{FF2B5EF4-FFF2-40B4-BE49-F238E27FC236}">
                <a16:creationId xmlns:a16="http://schemas.microsoft.com/office/drawing/2014/main" id="{F9C78E40-600E-78FC-A9D4-949BD2125B4E}"/>
              </a:ext>
            </a:extLst>
          </p:cNvPr>
          <p:cNvSpPr txBox="1"/>
          <p:nvPr/>
        </p:nvSpPr>
        <p:spPr>
          <a:xfrm>
            <a:off x="9789814" y="4658723"/>
            <a:ext cx="1316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algn="l"/>
            <a:r>
              <a:rPr lang="en-GB" sz="1050">
                <a:solidFill>
                  <a:srgbClr val="627170"/>
                </a:solidFill>
              </a:rPr>
              <a:t>Bond returns</a:t>
            </a:r>
          </a:p>
        </p:txBody>
      </p:sp>
      <p:sp>
        <p:nvSpPr>
          <p:cNvPr id="176" name="TekstSylinder 175">
            <a:extLst>
              <a:ext uri="{FF2B5EF4-FFF2-40B4-BE49-F238E27FC236}">
                <a16:creationId xmlns:a16="http://schemas.microsoft.com/office/drawing/2014/main" id="{17F38DF2-8440-6BE7-6A90-297AE718BBBF}"/>
              </a:ext>
            </a:extLst>
          </p:cNvPr>
          <p:cNvSpPr txBox="1"/>
          <p:nvPr/>
        </p:nvSpPr>
        <p:spPr>
          <a:xfrm>
            <a:off x="550332" y="339852"/>
            <a:ext cx="662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algn="l"/>
            <a:r>
              <a:rPr lang="en-GB" sz="2800" b="0" dirty="0">
                <a:solidFill>
                  <a:schemeClr val="tx1"/>
                </a:solidFill>
              </a:rPr>
              <a:t>Factor Influence</a:t>
            </a:r>
          </a:p>
        </p:txBody>
      </p:sp>
      <p:sp>
        <p:nvSpPr>
          <p:cNvPr id="177" name="TekstSylinder 176">
            <a:extLst>
              <a:ext uri="{FF2B5EF4-FFF2-40B4-BE49-F238E27FC236}">
                <a16:creationId xmlns:a16="http://schemas.microsoft.com/office/drawing/2014/main" id="{4753BEE5-79D1-B513-2E81-D795E4D178DA}"/>
              </a:ext>
            </a:extLst>
          </p:cNvPr>
          <p:cNvSpPr txBox="1"/>
          <p:nvPr/>
        </p:nvSpPr>
        <p:spPr>
          <a:xfrm>
            <a:off x="550332" y="796528"/>
            <a:ext cx="596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>
                <a:latin typeface="Roboto" pitchFamily="2" charset="0"/>
                <a:ea typeface="Roboto" pitchFamily="2" charset="0"/>
              </a:rPr>
              <a:t>F</a:t>
            </a:r>
            <a:r>
              <a:rPr lang="en-GB" sz="1400" dirty="0">
                <a:latin typeface="Roboto" pitchFamily="2" charset="0"/>
                <a:ea typeface="Roboto" pitchFamily="2" charset="0"/>
              </a:rPr>
              <a:t>or all detected pairs</a:t>
            </a:r>
          </a:p>
        </p:txBody>
      </p:sp>
    </p:spTree>
    <p:extLst>
      <p:ext uri="{BB962C8B-B14F-4D97-AF65-F5344CB8AC3E}">
        <p14:creationId xmlns:p14="http://schemas.microsoft.com/office/powerpoint/2010/main" val="308159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Ellipse 96">
            <a:extLst>
              <a:ext uri="{FF2B5EF4-FFF2-40B4-BE49-F238E27FC236}">
                <a16:creationId xmlns:a16="http://schemas.microsoft.com/office/drawing/2014/main" id="{6C774FEC-C04D-AB6C-74E6-038E29098609}"/>
              </a:ext>
            </a:extLst>
          </p:cNvPr>
          <p:cNvSpPr/>
          <p:nvPr/>
        </p:nvSpPr>
        <p:spPr>
          <a:xfrm rot="21375242">
            <a:off x="1908836" y="1656064"/>
            <a:ext cx="4030290" cy="4030290"/>
          </a:xfrm>
          <a:prstGeom prst="ellipse">
            <a:avLst/>
          </a:prstGeom>
          <a:noFill/>
          <a:ln>
            <a:solidFill>
              <a:srgbClr val="D6DC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Delvis sirkel 98">
            <a:extLst>
              <a:ext uri="{FF2B5EF4-FFF2-40B4-BE49-F238E27FC236}">
                <a16:creationId xmlns:a16="http://schemas.microsoft.com/office/drawing/2014/main" id="{B84E9C89-80C0-BE78-C522-187E3087A37C}"/>
              </a:ext>
            </a:extLst>
          </p:cNvPr>
          <p:cNvSpPr/>
          <p:nvPr/>
        </p:nvSpPr>
        <p:spPr>
          <a:xfrm rot="20789049">
            <a:off x="1682750" y="1198336"/>
            <a:ext cx="4614204" cy="4614204"/>
          </a:xfrm>
          <a:prstGeom prst="pie">
            <a:avLst>
              <a:gd name="adj1" fmla="val 19460186"/>
              <a:gd name="adj2" fmla="val 1719493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77" name="Gruppe 76">
            <a:extLst>
              <a:ext uri="{FF2B5EF4-FFF2-40B4-BE49-F238E27FC236}">
                <a16:creationId xmlns:a16="http://schemas.microsoft.com/office/drawing/2014/main" id="{D9CE42E3-14AC-2053-D6C6-26104BA9330D}"/>
              </a:ext>
            </a:extLst>
          </p:cNvPr>
          <p:cNvGrpSpPr/>
          <p:nvPr/>
        </p:nvGrpSpPr>
        <p:grpSpPr>
          <a:xfrm>
            <a:off x="2097767" y="1823742"/>
            <a:ext cx="3638503" cy="3640841"/>
            <a:chOff x="964733" y="1959473"/>
            <a:chExt cx="2813604" cy="2815414"/>
          </a:xfrm>
        </p:grpSpPr>
        <p:sp>
          <p:nvSpPr>
            <p:cNvPr id="72" name="Bred bue 71">
              <a:extLst>
                <a:ext uri="{FF2B5EF4-FFF2-40B4-BE49-F238E27FC236}">
                  <a16:creationId xmlns:a16="http://schemas.microsoft.com/office/drawing/2014/main" id="{10417034-9048-F28C-697B-C171F157EC09}"/>
                </a:ext>
              </a:extLst>
            </p:cNvPr>
            <p:cNvSpPr/>
            <p:nvPr/>
          </p:nvSpPr>
          <p:spPr>
            <a:xfrm rot="12557219">
              <a:off x="964733" y="1963233"/>
              <a:ext cx="2811654" cy="2811654"/>
            </a:xfrm>
            <a:prstGeom prst="blockArc">
              <a:avLst>
                <a:gd name="adj1" fmla="val 14445875"/>
                <a:gd name="adj2" fmla="val 20892617"/>
                <a:gd name="adj3" fmla="val 1252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3" name="Bred bue 72">
              <a:extLst>
                <a:ext uri="{FF2B5EF4-FFF2-40B4-BE49-F238E27FC236}">
                  <a16:creationId xmlns:a16="http://schemas.microsoft.com/office/drawing/2014/main" id="{5F633D8D-B50C-95A5-FD08-A125B7C058C3}"/>
                </a:ext>
              </a:extLst>
            </p:cNvPr>
            <p:cNvSpPr/>
            <p:nvPr/>
          </p:nvSpPr>
          <p:spPr>
            <a:xfrm rot="5400000">
              <a:off x="966683" y="1959475"/>
              <a:ext cx="2811656" cy="2811652"/>
            </a:xfrm>
            <a:prstGeom prst="blockArc">
              <a:avLst>
                <a:gd name="adj1" fmla="val 13191950"/>
                <a:gd name="adj2" fmla="val 15840"/>
                <a:gd name="adj3" fmla="val 12572"/>
              </a:avLst>
            </a:prstGeom>
            <a:solidFill>
              <a:srgbClr val="62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4" name="Bred bue 73">
              <a:extLst>
                <a:ext uri="{FF2B5EF4-FFF2-40B4-BE49-F238E27FC236}">
                  <a16:creationId xmlns:a16="http://schemas.microsoft.com/office/drawing/2014/main" id="{474427C0-ACA9-3028-CBBC-20E66581D14A}"/>
                </a:ext>
              </a:extLst>
            </p:cNvPr>
            <p:cNvSpPr/>
            <p:nvPr/>
          </p:nvSpPr>
          <p:spPr>
            <a:xfrm rot="16502601">
              <a:off x="964733" y="1959474"/>
              <a:ext cx="2811654" cy="2811654"/>
            </a:xfrm>
            <a:prstGeom prst="blockArc">
              <a:avLst>
                <a:gd name="adj1" fmla="val 16928391"/>
                <a:gd name="adj2" fmla="val 2935"/>
                <a:gd name="adj3" fmla="val 1250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pe 39">
            <a:extLst>
              <a:ext uri="{FF2B5EF4-FFF2-40B4-BE49-F238E27FC236}">
                <a16:creationId xmlns:a16="http://schemas.microsoft.com/office/drawing/2014/main" id="{9AB842DA-15C6-FCC2-3545-E8C4214E9D40}"/>
              </a:ext>
            </a:extLst>
          </p:cNvPr>
          <p:cNvGrpSpPr/>
          <p:nvPr/>
        </p:nvGrpSpPr>
        <p:grpSpPr>
          <a:xfrm>
            <a:off x="6942372" y="2492902"/>
            <a:ext cx="3131284" cy="607188"/>
            <a:chOff x="6942372" y="1713246"/>
            <a:chExt cx="3131284" cy="607188"/>
          </a:xfrm>
        </p:grpSpPr>
        <p:sp>
          <p:nvSpPr>
            <p:cNvPr id="41" name="TekstSylinder 40">
              <a:extLst>
                <a:ext uri="{FF2B5EF4-FFF2-40B4-BE49-F238E27FC236}">
                  <a16:creationId xmlns:a16="http://schemas.microsoft.com/office/drawing/2014/main" id="{042FD1F9-591E-5D77-8BA0-6BA554C5A9C3}"/>
                </a:ext>
              </a:extLst>
            </p:cNvPr>
            <p:cNvSpPr txBox="1"/>
            <p:nvPr/>
          </p:nvSpPr>
          <p:spPr>
            <a:xfrm>
              <a:off x="7758983" y="1827944"/>
              <a:ext cx="1316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200" b="1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defRPr>
              </a:lvl1pPr>
            </a:lstStyle>
            <a:p>
              <a:pPr algn="l"/>
              <a:r>
                <a:rPr lang="en-GB" sz="1050" dirty="0">
                  <a:solidFill>
                    <a:srgbClr val="627170"/>
                  </a:solidFill>
                </a:rPr>
                <a:t>Brent Europe</a:t>
              </a:r>
            </a:p>
          </p:txBody>
        </p:sp>
        <p:sp>
          <p:nvSpPr>
            <p:cNvPr id="43" name="TekstSylinder 42">
              <a:extLst>
                <a:ext uri="{FF2B5EF4-FFF2-40B4-BE49-F238E27FC236}">
                  <a16:creationId xmlns:a16="http://schemas.microsoft.com/office/drawing/2014/main" id="{E2A4C61F-90B1-B33B-A300-E1E66E67A795}"/>
                </a:ext>
              </a:extLst>
            </p:cNvPr>
            <p:cNvSpPr txBox="1"/>
            <p:nvPr/>
          </p:nvSpPr>
          <p:spPr>
            <a:xfrm>
              <a:off x="7758983" y="2016840"/>
              <a:ext cx="23146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4AABD53-DE38-FD3E-3A67-7D74EDD9E60F}"/>
                </a:ext>
              </a:extLst>
            </p:cNvPr>
            <p:cNvSpPr/>
            <p:nvPr/>
          </p:nvSpPr>
          <p:spPr>
            <a:xfrm>
              <a:off x="6942372" y="1713246"/>
              <a:ext cx="624904" cy="607188"/>
            </a:xfrm>
            <a:prstGeom prst="ellipse">
              <a:avLst/>
            </a:prstGeom>
            <a:solidFill>
              <a:srgbClr val="6271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/>
            </a:p>
          </p:txBody>
        </p:sp>
        <p:sp>
          <p:nvSpPr>
            <p:cNvPr id="45" name="TekstSylinder 44">
              <a:extLst>
                <a:ext uri="{FF2B5EF4-FFF2-40B4-BE49-F238E27FC236}">
                  <a16:creationId xmlns:a16="http://schemas.microsoft.com/office/drawing/2014/main" id="{D1697E4C-CB52-B09A-060F-35183C3567CE}"/>
                </a:ext>
              </a:extLst>
            </p:cNvPr>
            <p:cNvSpPr txBox="1"/>
            <p:nvPr/>
          </p:nvSpPr>
          <p:spPr>
            <a:xfrm>
              <a:off x="7054288" y="1886035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>
                  <a:solidFill>
                    <a:schemeClr val="bg1"/>
                  </a:solidFill>
                </a:rPr>
                <a:t>746</a:t>
              </a:r>
            </a:p>
          </p:txBody>
        </p:sp>
      </p:grpSp>
      <p:grpSp>
        <p:nvGrpSpPr>
          <p:cNvPr id="57" name="Gruppe 56">
            <a:extLst>
              <a:ext uri="{FF2B5EF4-FFF2-40B4-BE49-F238E27FC236}">
                <a16:creationId xmlns:a16="http://schemas.microsoft.com/office/drawing/2014/main" id="{B08F37E3-6875-BE1F-8C07-25BE59D2C896}"/>
              </a:ext>
            </a:extLst>
          </p:cNvPr>
          <p:cNvGrpSpPr/>
          <p:nvPr/>
        </p:nvGrpSpPr>
        <p:grpSpPr>
          <a:xfrm>
            <a:off x="6942372" y="3462050"/>
            <a:ext cx="3131284" cy="607188"/>
            <a:chOff x="6942372" y="1713246"/>
            <a:chExt cx="3131284" cy="607188"/>
          </a:xfrm>
        </p:grpSpPr>
        <p:sp>
          <p:nvSpPr>
            <p:cNvPr id="58" name="TekstSylinder 57">
              <a:extLst>
                <a:ext uri="{FF2B5EF4-FFF2-40B4-BE49-F238E27FC236}">
                  <a16:creationId xmlns:a16="http://schemas.microsoft.com/office/drawing/2014/main" id="{1A678384-DD41-FF44-CF53-D0F71A8132C6}"/>
                </a:ext>
              </a:extLst>
            </p:cNvPr>
            <p:cNvSpPr txBox="1"/>
            <p:nvPr/>
          </p:nvSpPr>
          <p:spPr>
            <a:xfrm>
              <a:off x="7758983" y="1827944"/>
              <a:ext cx="1316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200" b="1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defRPr>
              </a:lvl1pPr>
            </a:lstStyle>
            <a:p>
              <a:pPr algn="l"/>
              <a:r>
                <a:rPr lang="en-GB" sz="1050" dirty="0">
                  <a:solidFill>
                    <a:srgbClr val="627170"/>
                  </a:solidFill>
                </a:rPr>
                <a:t>10Y NO</a:t>
              </a:r>
            </a:p>
          </p:txBody>
        </p:sp>
        <p:sp>
          <p:nvSpPr>
            <p:cNvPr id="59" name="TekstSylinder 58">
              <a:extLst>
                <a:ext uri="{FF2B5EF4-FFF2-40B4-BE49-F238E27FC236}">
                  <a16:creationId xmlns:a16="http://schemas.microsoft.com/office/drawing/2014/main" id="{F5E5B451-07D4-745A-62AA-EC919892C508}"/>
                </a:ext>
              </a:extLst>
            </p:cNvPr>
            <p:cNvSpPr txBox="1"/>
            <p:nvPr/>
          </p:nvSpPr>
          <p:spPr>
            <a:xfrm>
              <a:off x="7758983" y="2016840"/>
              <a:ext cx="23146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9996572D-AC06-30E5-11D0-2ED0B062FF9F}"/>
                </a:ext>
              </a:extLst>
            </p:cNvPr>
            <p:cNvSpPr/>
            <p:nvPr/>
          </p:nvSpPr>
          <p:spPr>
            <a:xfrm>
              <a:off x="6942372" y="1713246"/>
              <a:ext cx="624904" cy="6071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 dirty="0"/>
            </a:p>
          </p:txBody>
        </p:sp>
        <p:sp>
          <p:nvSpPr>
            <p:cNvPr id="61" name="TekstSylinder 60">
              <a:extLst>
                <a:ext uri="{FF2B5EF4-FFF2-40B4-BE49-F238E27FC236}">
                  <a16:creationId xmlns:a16="http://schemas.microsoft.com/office/drawing/2014/main" id="{E057500A-13A6-6039-8FD3-D54E618F6E56}"/>
                </a:ext>
              </a:extLst>
            </p:cNvPr>
            <p:cNvSpPr txBox="1"/>
            <p:nvPr/>
          </p:nvSpPr>
          <p:spPr>
            <a:xfrm>
              <a:off x="7054288" y="1886035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>
                  <a:solidFill>
                    <a:schemeClr val="bg1"/>
                  </a:solidFill>
                </a:rPr>
                <a:t>684</a:t>
              </a:r>
            </a:p>
          </p:txBody>
        </p:sp>
      </p:grpSp>
      <p:grpSp>
        <p:nvGrpSpPr>
          <p:cNvPr id="62" name="Gruppe 61">
            <a:extLst>
              <a:ext uri="{FF2B5EF4-FFF2-40B4-BE49-F238E27FC236}">
                <a16:creationId xmlns:a16="http://schemas.microsoft.com/office/drawing/2014/main" id="{CBB68F33-F462-436A-CD1F-2DF756B50351}"/>
              </a:ext>
            </a:extLst>
          </p:cNvPr>
          <p:cNvGrpSpPr/>
          <p:nvPr/>
        </p:nvGrpSpPr>
        <p:grpSpPr>
          <a:xfrm>
            <a:off x="6942372" y="4431197"/>
            <a:ext cx="3131284" cy="607188"/>
            <a:chOff x="6942372" y="1713246"/>
            <a:chExt cx="3131284" cy="607188"/>
          </a:xfrm>
        </p:grpSpPr>
        <p:sp>
          <p:nvSpPr>
            <p:cNvPr id="63" name="TekstSylinder 62">
              <a:extLst>
                <a:ext uri="{FF2B5EF4-FFF2-40B4-BE49-F238E27FC236}">
                  <a16:creationId xmlns:a16="http://schemas.microsoft.com/office/drawing/2014/main" id="{C3F7E553-575A-AB74-FE3C-BC7D9744602A}"/>
                </a:ext>
              </a:extLst>
            </p:cNvPr>
            <p:cNvSpPr txBox="1"/>
            <p:nvPr/>
          </p:nvSpPr>
          <p:spPr>
            <a:xfrm>
              <a:off x="7758983" y="1827944"/>
              <a:ext cx="1316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200" b="1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defRPr>
              </a:lvl1pPr>
            </a:lstStyle>
            <a:p>
              <a:pPr algn="l"/>
              <a:r>
                <a:rPr lang="en-GB" sz="1050" dirty="0">
                  <a:solidFill>
                    <a:srgbClr val="627170"/>
                  </a:solidFill>
                </a:rPr>
                <a:t>10Y US</a:t>
              </a:r>
            </a:p>
          </p:txBody>
        </p:sp>
        <p:sp>
          <p:nvSpPr>
            <p:cNvPr id="64" name="TekstSylinder 63">
              <a:extLst>
                <a:ext uri="{FF2B5EF4-FFF2-40B4-BE49-F238E27FC236}">
                  <a16:creationId xmlns:a16="http://schemas.microsoft.com/office/drawing/2014/main" id="{04901153-DCC4-409C-0A21-EDEFEC8C7CBE}"/>
                </a:ext>
              </a:extLst>
            </p:cNvPr>
            <p:cNvSpPr txBox="1"/>
            <p:nvPr/>
          </p:nvSpPr>
          <p:spPr>
            <a:xfrm>
              <a:off x="7758983" y="2016840"/>
              <a:ext cx="23146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36A9830B-641A-7795-B462-8A3FE5B071BE}"/>
                </a:ext>
              </a:extLst>
            </p:cNvPr>
            <p:cNvSpPr/>
            <p:nvPr/>
          </p:nvSpPr>
          <p:spPr>
            <a:xfrm>
              <a:off x="6942372" y="1713246"/>
              <a:ext cx="624904" cy="6071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/>
            </a:p>
          </p:txBody>
        </p:sp>
        <p:sp>
          <p:nvSpPr>
            <p:cNvPr id="66" name="TekstSylinder 65">
              <a:extLst>
                <a:ext uri="{FF2B5EF4-FFF2-40B4-BE49-F238E27FC236}">
                  <a16:creationId xmlns:a16="http://schemas.microsoft.com/office/drawing/2014/main" id="{28D4BEC6-BC43-D8DC-0126-B05DCD710B15}"/>
                </a:ext>
              </a:extLst>
            </p:cNvPr>
            <p:cNvSpPr txBox="1"/>
            <p:nvPr/>
          </p:nvSpPr>
          <p:spPr>
            <a:xfrm>
              <a:off x="7054288" y="1886035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>
                  <a:solidFill>
                    <a:schemeClr val="bg1"/>
                  </a:solidFill>
                </a:rPr>
                <a:t>418</a:t>
              </a:r>
            </a:p>
          </p:txBody>
        </p:sp>
      </p:grpSp>
      <p:sp>
        <p:nvSpPr>
          <p:cNvPr id="84" name="Bred bue 83">
            <a:extLst>
              <a:ext uri="{FF2B5EF4-FFF2-40B4-BE49-F238E27FC236}">
                <a16:creationId xmlns:a16="http://schemas.microsoft.com/office/drawing/2014/main" id="{8ABBD3D5-99C8-F557-FA5D-58F9C8EB2B12}"/>
              </a:ext>
            </a:extLst>
          </p:cNvPr>
          <p:cNvSpPr/>
          <p:nvPr/>
        </p:nvSpPr>
        <p:spPr>
          <a:xfrm rot="18599034">
            <a:off x="2093003" y="1822892"/>
            <a:ext cx="3635980" cy="3635978"/>
          </a:xfrm>
          <a:prstGeom prst="blockArc">
            <a:avLst>
              <a:gd name="adj1" fmla="val 19510929"/>
              <a:gd name="adj2" fmla="val 2935"/>
              <a:gd name="adj3" fmla="val 1250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D0892BCD-0CBF-C7A8-6931-36A5BA325392}"/>
              </a:ext>
            </a:extLst>
          </p:cNvPr>
          <p:cNvSpPr txBox="1"/>
          <p:nvPr/>
        </p:nvSpPr>
        <p:spPr>
          <a:xfrm>
            <a:off x="4597306" y="1520535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chemeClr val="bg1">
                    <a:lumMod val="50000"/>
                  </a:schemeClr>
                </a:solidFill>
              </a:rPr>
              <a:t>Other</a:t>
            </a:r>
          </a:p>
        </p:txBody>
      </p:sp>
      <p:sp>
        <p:nvSpPr>
          <p:cNvPr id="102" name="TekstSylinder 101">
            <a:extLst>
              <a:ext uri="{FF2B5EF4-FFF2-40B4-BE49-F238E27FC236}">
                <a16:creationId xmlns:a16="http://schemas.microsoft.com/office/drawing/2014/main" id="{3EC420FC-309D-FA08-002C-C34CEC92DEB9}"/>
              </a:ext>
            </a:extLst>
          </p:cNvPr>
          <p:cNvSpPr txBox="1"/>
          <p:nvPr/>
        </p:nvSpPr>
        <p:spPr>
          <a:xfrm>
            <a:off x="2838752" y="3156760"/>
            <a:ext cx="2156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Roboto" pitchFamily="2" charset="0"/>
                <a:ea typeface="Roboto" pitchFamily="2" charset="0"/>
              </a:rPr>
              <a:t>Total number of triggered trades by factors for </a:t>
            </a:r>
            <a:r>
              <a:rPr lang="en-GB" sz="1600" dirty="0">
                <a:solidFill>
                  <a:srgbClr val="568BFF"/>
                </a:solidFill>
                <a:latin typeface="Roboto" pitchFamily="2" charset="0"/>
                <a:ea typeface="Roboto" pitchFamily="2" charset="0"/>
              </a:rPr>
              <a:t>seafood</a:t>
            </a:r>
            <a:r>
              <a:rPr lang="en-GB" sz="1600" dirty="0">
                <a:latin typeface="Roboto" pitchFamily="2" charset="0"/>
                <a:ea typeface="Roboto" pitchFamily="2" charset="0"/>
              </a:rPr>
              <a:t> pairs</a:t>
            </a:r>
          </a:p>
        </p:txBody>
      </p:sp>
      <p:sp>
        <p:nvSpPr>
          <p:cNvPr id="103" name="TekstSylinder 102">
            <a:extLst>
              <a:ext uri="{FF2B5EF4-FFF2-40B4-BE49-F238E27FC236}">
                <a16:creationId xmlns:a16="http://schemas.microsoft.com/office/drawing/2014/main" id="{B96BBCC5-C349-615F-650F-DD2F873F4EC1}"/>
              </a:ext>
            </a:extLst>
          </p:cNvPr>
          <p:cNvSpPr txBox="1"/>
          <p:nvPr/>
        </p:nvSpPr>
        <p:spPr>
          <a:xfrm>
            <a:off x="550332" y="339852"/>
            <a:ext cx="662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algn="l"/>
            <a:r>
              <a:rPr lang="en-GB" sz="2800" b="0" dirty="0">
                <a:solidFill>
                  <a:schemeClr val="tx1"/>
                </a:solidFill>
              </a:rPr>
              <a:t>Factor Influence - </a:t>
            </a:r>
            <a:r>
              <a:rPr lang="en-GB" sz="2800" b="0" dirty="0">
                <a:solidFill>
                  <a:srgbClr val="568BFF"/>
                </a:solidFill>
              </a:rPr>
              <a:t>Seafood</a:t>
            </a:r>
          </a:p>
        </p:txBody>
      </p:sp>
      <p:sp>
        <p:nvSpPr>
          <p:cNvPr id="104" name="TekstSylinder 103">
            <a:extLst>
              <a:ext uri="{FF2B5EF4-FFF2-40B4-BE49-F238E27FC236}">
                <a16:creationId xmlns:a16="http://schemas.microsoft.com/office/drawing/2014/main" id="{B82C4CA7-87AD-2CE2-086A-54AE19683506}"/>
              </a:ext>
            </a:extLst>
          </p:cNvPr>
          <p:cNvSpPr txBox="1"/>
          <p:nvPr/>
        </p:nvSpPr>
        <p:spPr>
          <a:xfrm>
            <a:off x="550332" y="796528"/>
            <a:ext cx="5964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Roboto" pitchFamily="2" charset="0"/>
                <a:ea typeface="Roboto" pitchFamily="2" charset="0"/>
              </a:rPr>
              <a:t>Numbers specific to the pairs with the Norwegian equity of the pair being in the seafood industry</a:t>
            </a:r>
          </a:p>
        </p:txBody>
      </p:sp>
    </p:spTree>
    <p:extLst>
      <p:ext uri="{BB962C8B-B14F-4D97-AF65-F5344CB8AC3E}">
        <p14:creationId xmlns:p14="http://schemas.microsoft.com/office/powerpoint/2010/main" val="3639197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 3">
            <a:extLst>
              <a:ext uri="{FF2B5EF4-FFF2-40B4-BE49-F238E27FC236}">
                <a16:creationId xmlns:a16="http://schemas.microsoft.com/office/drawing/2014/main" id="{9DC847AC-7AB1-5046-BD2D-0BF8CA7B8A13}"/>
              </a:ext>
            </a:extLst>
          </p:cNvPr>
          <p:cNvGrpSpPr/>
          <p:nvPr/>
        </p:nvGrpSpPr>
        <p:grpSpPr>
          <a:xfrm>
            <a:off x="4088754" y="1567397"/>
            <a:ext cx="4014492" cy="4620572"/>
            <a:chOff x="6753913" y="1567397"/>
            <a:chExt cx="4014492" cy="4620572"/>
          </a:xfrm>
        </p:grpSpPr>
        <p:pic>
          <p:nvPicPr>
            <p:cNvPr id="3" name="Bilde 2">
              <a:extLst>
                <a:ext uri="{FF2B5EF4-FFF2-40B4-BE49-F238E27FC236}">
                  <a16:creationId xmlns:a16="http://schemas.microsoft.com/office/drawing/2014/main" id="{89934CE9-9EA3-51A5-D8C2-A0EF4173E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212" b="4183"/>
            <a:stretch/>
          </p:blipFill>
          <p:spPr>
            <a:xfrm>
              <a:off x="6753913" y="1567397"/>
              <a:ext cx="4014492" cy="4620572"/>
            </a:xfrm>
            <a:prstGeom prst="rect">
              <a:avLst/>
            </a:prstGeom>
          </p:spPr>
        </p:pic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99F042D6-8789-8C58-CF94-592C56EC2017}"/>
                </a:ext>
              </a:extLst>
            </p:cNvPr>
            <p:cNvSpPr/>
            <p:nvPr/>
          </p:nvSpPr>
          <p:spPr>
            <a:xfrm>
              <a:off x="6886574" y="2184400"/>
              <a:ext cx="3771901" cy="652515"/>
            </a:xfrm>
            <a:prstGeom prst="rect">
              <a:avLst/>
            </a:prstGeom>
            <a:solidFill>
              <a:srgbClr val="568B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D6EF05F0-A955-C8C4-6987-6BFC30F01364}"/>
                </a:ext>
              </a:extLst>
            </p:cNvPr>
            <p:cNvSpPr/>
            <p:nvPr/>
          </p:nvSpPr>
          <p:spPr>
            <a:xfrm>
              <a:off x="6886574" y="3519167"/>
              <a:ext cx="3771901" cy="652515"/>
            </a:xfrm>
            <a:prstGeom prst="rect">
              <a:avLst/>
            </a:prstGeom>
            <a:solidFill>
              <a:srgbClr val="A9D18E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4E7C5536-BFD3-177A-1055-F6A9C577EEB3}"/>
                </a:ext>
              </a:extLst>
            </p:cNvPr>
            <p:cNvSpPr/>
            <p:nvPr/>
          </p:nvSpPr>
          <p:spPr>
            <a:xfrm>
              <a:off x="6886574" y="4180886"/>
              <a:ext cx="3771901" cy="652515"/>
            </a:xfrm>
            <a:prstGeom prst="rect">
              <a:avLst/>
            </a:prstGeom>
            <a:solidFill>
              <a:srgbClr val="C55A11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3FE7555D-F9CF-2895-E732-494860D52C06}"/>
              </a:ext>
            </a:extLst>
          </p:cNvPr>
          <p:cNvSpPr txBox="1"/>
          <p:nvPr/>
        </p:nvSpPr>
        <p:spPr>
          <a:xfrm>
            <a:off x="550332" y="796528"/>
            <a:ext cx="596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>
                <a:latin typeface="Roboto" pitchFamily="2" charset="0"/>
                <a:ea typeface="Roboto" pitchFamily="2" charset="0"/>
              </a:rPr>
              <a:t>F</a:t>
            </a:r>
            <a:r>
              <a:rPr lang="en-GB" sz="1400" dirty="0">
                <a:latin typeface="Roboto" pitchFamily="2" charset="0"/>
                <a:ea typeface="Roboto" pitchFamily="2" charset="0"/>
              </a:rPr>
              <a:t>or all detected pairs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397EAB38-157C-72EA-56C4-5AB524A6E1ED}"/>
              </a:ext>
            </a:extLst>
          </p:cNvPr>
          <p:cNvSpPr txBox="1"/>
          <p:nvPr/>
        </p:nvSpPr>
        <p:spPr>
          <a:xfrm>
            <a:off x="550332" y="339852"/>
            <a:ext cx="662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algn="l"/>
            <a:r>
              <a:rPr lang="en-GB" sz="2800" b="0" dirty="0">
                <a:solidFill>
                  <a:schemeClr val="tx1"/>
                </a:solidFill>
              </a:rPr>
              <a:t>Factor Influence - Summary</a:t>
            </a:r>
            <a:endParaRPr lang="en-GB" sz="2800" b="0" dirty="0">
              <a:solidFill>
                <a:srgbClr val="568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87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23F8E0-6E33-340D-4F3D-61669A745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251"/>
            <a:ext cx="9144000" cy="997499"/>
          </a:xfrm>
        </p:spPr>
        <p:txBody>
          <a:bodyPr/>
          <a:lstStyle/>
          <a:p>
            <a:r>
              <a:rPr lang="nb-NO" dirty="0"/>
              <a:t>Case Studies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03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C9712DEF-B7F2-4129-AE67-7586CA80E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94" y="1704975"/>
            <a:ext cx="7542612" cy="3448050"/>
          </a:xfrm>
          <a:prstGeom prst="rect">
            <a:avLst/>
          </a:prstGeom>
        </p:spPr>
      </p:pic>
      <p:grpSp>
        <p:nvGrpSpPr>
          <p:cNvPr id="7" name="Gruppe 6">
            <a:extLst>
              <a:ext uri="{FF2B5EF4-FFF2-40B4-BE49-F238E27FC236}">
                <a16:creationId xmlns:a16="http://schemas.microsoft.com/office/drawing/2014/main" id="{8F78D539-D8E5-8F30-7D5B-8E939AEE98A0}"/>
              </a:ext>
            </a:extLst>
          </p:cNvPr>
          <p:cNvGrpSpPr/>
          <p:nvPr/>
        </p:nvGrpSpPr>
        <p:grpSpPr>
          <a:xfrm>
            <a:off x="550332" y="339852"/>
            <a:ext cx="5796679" cy="767628"/>
            <a:chOff x="550332" y="339852"/>
            <a:chExt cx="5796679" cy="767628"/>
          </a:xfrm>
        </p:grpSpPr>
        <p:sp>
          <p:nvSpPr>
            <p:cNvPr id="5" name="TekstSylinder 4">
              <a:extLst>
                <a:ext uri="{FF2B5EF4-FFF2-40B4-BE49-F238E27FC236}">
                  <a16:creationId xmlns:a16="http://schemas.microsoft.com/office/drawing/2014/main" id="{7079E1A1-C2AB-70AC-8C78-0243B9CB0220}"/>
                </a:ext>
              </a:extLst>
            </p:cNvPr>
            <p:cNvSpPr txBox="1"/>
            <p:nvPr/>
          </p:nvSpPr>
          <p:spPr>
            <a:xfrm>
              <a:off x="550332" y="339852"/>
              <a:ext cx="57966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200" b="1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defRPr>
              </a:lvl1pPr>
            </a:lstStyle>
            <a:p>
              <a:pPr algn="l"/>
              <a:r>
                <a:rPr lang="nb-NO" sz="2800" b="0" dirty="0">
                  <a:solidFill>
                    <a:schemeClr val="tx1"/>
                  </a:solidFill>
                </a:rPr>
                <a:t>Case </a:t>
              </a:r>
              <a:r>
                <a:rPr lang="nb-NO" sz="2800" b="0" dirty="0" err="1">
                  <a:solidFill>
                    <a:schemeClr val="tx1"/>
                  </a:solidFill>
                </a:rPr>
                <a:t>Study</a:t>
              </a:r>
              <a:endParaRPr lang="en-GB" sz="2800" b="0" dirty="0">
                <a:solidFill>
                  <a:srgbClr val="568BFF"/>
                </a:solidFill>
              </a:endParaRPr>
            </a:p>
          </p:txBody>
        </p:sp>
        <p:sp>
          <p:nvSpPr>
            <p:cNvPr id="6" name="TekstSylinder 5">
              <a:extLst>
                <a:ext uri="{FF2B5EF4-FFF2-40B4-BE49-F238E27FC236}">
                  <a16:creationId xmlns:a16="http://schemas.microsoft.com/office/drawing/2014/main" id="{EE2ABE08-0752-EF9C-34BF-014D3E071D02}"/>
                </a:ext>
              </a:extLst>
            </p:cNvPr>
            <p:cNvSpPr txBox="1"/>
            <p:nvPr/>
          </p:nvSpPr>
          <p:spPr>
            <a:xfrm>
              <a:off x="579066" y="799703"/>
              <a:ext cx="3271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latin typeface="Roboto" pitchFamily="2" charset="0"/>
                  <a:ea typeface="Roboto" pitchFamily="2" charset="0"/>
                </a:rPr>
                <a:t>Gjensidige</a:t>
              </a:r>
              <a:r>
                <a:rPr lang="en-GB" sz="1400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GB" sz="1400" dirty="0" err="1">
                  <a:latin typeface="Roboto" pitchFamily="2" charset="0"/>
                  <a:ea typeface="Roboto" pitchFamily="2" charset="0"/>
                </a:rPr>
                <a:t>Forsikring</a:t>
              </a:r>
              <a:r>
                <a:rPr lang="en-GB" sz="1400" dirty="0">
                  <a:latin typeface="Roboto" pitchFamily="2" charset="0"/>
                  <a:ea typeface="Roboto" pitchFamily="2" charset="0"/>
                </a:rPr>
                <a:t> &amp; Allianz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25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kstSylinder 57">
            <a:extLst>
              <a:ext uri="{FF2B5EF4-FFF2-40B4-BE49-F238E27FC236}">
                <a16:creationId xmlns:a16="http://schemas.microsoft.com/office/drawing/2014/main" id="{9DA127B2-D906-75A6-45E3-DA97583F6916}"/>
              </a:ext>
            </a:extLst>
          </p:cNvPr>
          <p:cNvSpPr txBox="1"/>
          <p:nvPr/>
        </p:nvSpPr>
        <p:spPr>
          <a:xfrm>
            <a:off x="3286707" y="1898790"/>
            <a:ext cx="274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" pitchFamily="2" charset="0"/>
                <a:ea typeface="Roboto" pitchFamily="2" charset="0"/>
              </a:rPr>
              <a:t>Pairs trading and thesis objectives</a:t>
            </a:r>
          </a:p>
        </p:txBody>
      </p:sp>
      <p:sp>
        <p:nvSpPr>
          <p:cNvPr id="86" name="TekstSylinder 85">
            <a:extLst>
              <a:ext uri="{FF2B5EF4-FFF2-40B4-BE49-F238E27FC236}">
                <a16:creationId xmlns:a16="http://schemas.microsoft.com/office/drawing/2014/main" id="{B6A99BD8-E898-05B3-4FF7-9681693678DF}"/>
              </a:ext>
            </a:extLst>
          </p:cNvPr>
          <p:cNvSpPr txBox="1"/>
          <p:nvPr/>
        </p:nvSpPr>
        <p:spPr>
          <a:xfrm>
            <a:off x="3286707" y="3101228"/>
            <a:ext cx="299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" pitchFamily="2" charset="0"/>
                <a:ea typeface="Roboto" pitchFamily="2" charset="0"/>
              </a:rPr>
              <a:t>Data foundation and clustering Dashboard</a:t>
            </a:r>
          </a:p>
        </p:txBody>
      </p:sp>
      <p:sp>
        <p:nvSpPr>
          <p:cNvPr id="140" name="TekstSylinder 139">
            <a:extLst>
              <a:ext uri="{FF2B5EF4-FFF2-40B4-BE49-F238E27FC236}">
                <a16:creationId xmlns:a16="http://schemas.microsoft.com/office/drawing/2014/main" id="{D6ED4E4C-3312-35EA-8F0A-EC22AC00E843}"/>
              </a:ext>
            </a:extLst>
          </p:cNvPr>
          <p:cNvSpPr txBox="1"/>
          <p:nvPr/>
        </p:nvSpPr>
        <p:spPr>
          <a:xfrm>
            <a:off x="550332" y="339852"/>
            <a:ext cx="662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algn="l"/>
            <a:r>
              <a:rPr lang="nb-NO" sz="2800" b="0" dirty="0">
                <a:solidFill>
                  <a:schemeClr val="tx1"/>
                </a:solidFill>
              </a:rPr>
              <a:t>Presentation </a:t>
            </a:r>
            <a:r>
              <a:rPr lang="nb-NO" sz="2800" b="0" dirty="0" err="1">
                <a:solidFill>
                  <a:schemeClr val="tx1"/>
                </a:solidFill>
              </a:rPr>
              <a:t>Overview</a:t>
            </a:r>
            <a:endParaRPr lang="en-GB" sz="2800" b="0" dirty="0">
              <a:solidFill>
                <a:schemeClr val="tx1"/>
              </a:solidFill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F80F7D70-6CF1-B18C-AEA8-5E3D02909047}"/>
              </a:ext>
            </a:extLst>
          </p:cNvPr>
          <p:cNvSpPr/>
          <p:nvPr/>
        </p:nvSpPr>
        <p:spPr>
          <a:xfrm>
            <a:off x="2544409" y="1948275"/>
            <a:ext cx="412292" cy="412292"/>
          </a:xfrm>
          <a:prstGeom prst="ellipse">
            <a:avLst/>
          </a:prstGeom>
          <a:solidFill>
            <a:srgbClr val="1760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F40432F6-4135-B235-7977-B68F9B791AD2}"/>
              </a:ext>
            </a:extLst>
          </p:cNvPr>
          <p:cNvSpPr/>
          <p:nvPr/>
        </p:nvSpPr>
        <p:spPr>
          <a:xfrm>
            <a:off x="2373250" y="1776240"/>
            <a:ext cx="756362" cy="756362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6" name="TekstSylinder 145">
            <a:extLst>
              <a:ext uri="{FF2B5EF4-FFF2-40B4-BE49-F238E27FC236}">
                <a16:creationId xmlns:a16="http://schemas.microsoft.com/office/drawing/2014/main" id="{A8C73D03-9BF3-E244-7571-6FD35C104442}"/>
              </a:ext>
            </a:extLst>
          </p:cNvPr>
          <p:cNvSpPr txBox="1"/>
          <p:nvPr/>
        </p:nvSpPr>
        <p:spPr>
          <a:xfrm>
            <a:off x="2542806" y="1985144"/>
            <a:ext cx="415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01</a:t>
            </a:r>
            <a:endParaRPr lang="en-GB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53F721DD-C056-323A-055D-274540E2E331}"/>
              </a:ext>
            </a:extLst>
          </p:cNvPr>
          <p:cNvSpPr/>
          <p:nvPr/>
        </p:nvSpPr>
        <p:spPr>
          <a:xfrm>
            <a:off x="2543533" y="3139511"/>
            <a:ext cx="412292" cy="412292"/>
          </a:xfrm>
          <a:prstGeom prst="ellipse">
            <a:avLst/>
          </a:prstGeom>
          <a:solidFill>
            <a:srgbClr val="1760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DF8D7D96-9AD1-6C29-E14B-E65B02E52D66}"/>
              </a:ext>
            </a:extLst>
          </p:cNvPr>
          <p:cNvSpPr/>
          <p:nvPr/>
        </p:nvSpPr>
        <p:spPr>
          <a:xfrm>
            <a:off x="2372374" y="2967476"/>
            <a:ext cx="756362" cy="756362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57" name="TekstSylinder 156">
            <a:extLst>
              <a:ext uri="{FF2B5EF4-FFF2-40B4-BE49-F238E27FC236}">
                <a16:creationId xmlns:a16="http://schemas.microsoft.com/office/drawing/2014/main" id="{187D54E2-F882-214D-DF61-FAB6BFCC18AE}"/>
              </a:ext>
            </a:extLst>
          </p:cNvPr>
          <p:cNvSpPr txBox="1"/>
          <p:nvPr/>
        </p:nvSpPr>
        <p:spPr>
          <a:xfrm>
            <a:off x="2541930" y="3176380"/>
            <a:ext cx="415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02</a:t>
            </a:r>
            <a:endParaRPr lang="en-GB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60" name="TekstSylinder 159">
            <a:extLst>
              <a:ext uri="{FF2B5EF4-FFF2-40B4-BE49-F238E27FC236}">
                <a16:creationId xmlns:a16="http://schemas.microsoft.com/office/drawing/2014/main" id="{4C68D315-3BF5-4D84-73FF-0420A0B3A90B}"/>
              </a:ext>
            </a:extLst>
          </p:cNvPr>
          <p:cNvSpPr txBox="1"/>
          <p:nvPr/>
        </p:nvSpPr>
        <p:spPr>
          <a:xfrm>
            <a:off x="3286707" y="4223300"/>
            <a:ext cx="2995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" pitchFamily="2" charset="0"/>
                <a:ea typeface="Roboto" pitchFamily="2" charset="0"/>
              </a:rPr>
              <a:t>Frameworks</a:t>
            </a:r>
          </a:p>
        </p:txBody>
      </p:sp>
      <p:sp>
        <p:nvSpPr>
          <p:cNvPr id="161" name="TekstSylinder 160">
            <a:extLst>
              <a:ext uri="{FF2B5EF4-FFF2-40B4-BE49-F238E27FC236}">
                <a16:creationId xmlns:a16="http://schemas.microsoft.com/office/drawing/2014/main" id="{98682477-AB23-A720-63A3-2124AFF0958C}"/>
              </a:ext>
            </a:extLst>
          </p:cNvPr>
          <p:cNvSpPr txBox="1"/>
          <p:nvPr/>
        </p:nvSpPr>
        <p:spPr>
          <a:xfrm>
            <a:off x="3286707" y="5414536"/>
            <a:ext cx="2995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" pitchFamily="2" charset="0"/>
                <a:ea typeface="Roboto" pitchFamily="2" charset="0"/>
              </a:rPr>
              <a:t>Results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0E9E79F8-209C-7C02-0B22-F45D0EC267FB}"/>
              </a:ext>
            </a:extLst>
          </p:cNvPr>
          <p:cNvSpPr/>
          <p:nvPr/>
        </p:nvSpPr>
        <p:spPr>
          <a:xfrm>
            <a:off x="2544409" y="4186431"/>
            <a:ext cx="412292" cy="412292"/>
          </a:xfrm>
          <a:prstGeom prst="ellipse">
            <a:avLst/>
          </a:prstGeom>
          <a:solidFill>
            <a:srgbClr val="1760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6A146ACE-74DA-C33C-2701-FFAD639B4B76}"/>
              </a:ext>
            </a:extLst>
          </p:cNvPr>
          <p:cNvSpPr/>
          <p:nvPr/>
        </p:nvSpPr>
        <p:spPr>
          <a:xfrm>
            <a:off x="2373250" y="4014396"/>
            <a:ext cx="756362" cy="756362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4" name="TekstSylinder 163">
            <a:extLst>
              <a:ext uri="{FF2B5EF4-FFF2-40B4-BE49-F238E27FC236}">
                <a16:creationId xmlns:a16="http://schemas.microsoft.com/office/drawing/2014/main" id="{7E8FBEDF-8C1E-E62C-E83F-602854062AEA}"/>
              </a:ext>
            </a:extLst>
          </p:cNvPr>
          <p:cNvSpPr txBox="1"/>
          <p:nvPr/>
        </p:nvSpPr>
        <p:spPr>
          <a:xfrm>
            <a:off x="2542806" y="4223300"/>
            <a:ext cx="415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03</a:t>
            </a:r>
            <a:endParaRPr lang="en-GB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346F8D9D-6302-9B98-A393-D2F92C022E48}"/>
              </a:ext>
            </a:extLst>
          </p:cNvPr>
          <p:cNvSpPr/>
          <p:nvPr/>
        </p:nvSpPr>
        <p:spPr>
          <a:xfrm>
            <a:off x="2543533" y="5377667"/>
            <a:ext cx="412292" cy="412292"/>
          </a:xfrm>
          <a:prstGeom prst="ellipse">
            <a:avLst/>
          </a:prstGeom>
          <a:solidFill>
            <a:srgbClr val="1760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26B20AFE-9947-6831-5D3B-5C28E4CE9698}"/>
              </a:ext>
            </a:extLst>
          </p:cNvPr>
          <p:cNvSpPr/>
          <p:nvPr/>
        </p:nvSpPr>
        <p:spPr>
          <a:xfrm>
            <a:off x="2372374" y="5205632"/>
            <a:ext cx="756362" cy="756362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7" name="TekstSylinder 166">
            <a:extLst>
              <a:ext uri="{FF2B5EF4-FFF2-40B4-BE49-F238E27FC236}">
                <a16:creationId xmlns:a16="http://schemas.microsoft.com/office/drawing/2014/main" id="{ADA5E7EB-5C96-1FC2-5404-907414BC9261}"/>
              </a:ext>
            </a:extLst>
          </p:cNvPr>
          <p:cNvSpPr txBox="1"/>
          <p:nvPr/>
        </p:nvSpPr>
        <p:spPr>
          <a:xfrm>
            <a:off x="2541930" y="5414536"/>
            <a:ext cx="415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04</a:t>
            </a:r>
            <a:endParaRPr lang="en-GB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68" name="TekstSylinder 167">
            <a:extLst>
              <a:ext uri="{FF2B5EF4-FFF2-40B4-BE49-F238E27FC236}">
                <a16:creationId xmlns:a16="http://schemas.microsoft.com/office/drawing/2014/main" id="{7B64E192-A7A5-D3AF-0029-AD089D9AD8E5}"/>
              </a:ext>
            </a:extLst>
          </p:cNvPr>
          <p:cNvSpPr txBox="1"/>
          <p:nvPr/>
        </p:nvSpPr>
        <p:spPr>
          <a:xfrm>
            <a:off x="7552523" y="1879316"/>
            <a:ext cx="2370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" pitchFamily="2" charset="0"/>
                <a:ea typeface="Roboto" pitchFamily="2" charset="0"/>
              </a:rPr>
              <a:t>Factor influence &amp; Sector Nuances</a:t>
            </a:r>
          </a:p>
        </p:txBody>
      </p:sp>
      <p:sp>
        <p:nvSpPr>
          <p:cNvPr id="169" name="TekstSylinder 168">
            <a:extLst>
              <a:ext uri="{FF2B5EF4-FFF2-40B4-BE49-F238E27FC236}">
                <a16:creationId xmlns:a16="http://schemas.microsoft.com/office/drawing/2014/main" id="{02B26932-4378-7BA3-6D81-3E08BB96D251}"/>
              </a:ext>
            </a:extLst>
          </p:cNvPr>
          <p:cNvSpPr txBox="1"/>
          <p:nvPr/>
        </p:nvSpPr>
        <p:spPr>
          <a:xfrm>
            <a:off x="7552523" y="3176380"/>
            <a:ext cx="2995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" pitchFamily="2" charset="0"/>
                <a:ea typeface="Roboto" pitchFamily="2" charset="0"/>
              </a:rPr>
              <a:t>Case Studies</a:t>
            </a:r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6092642B-7B33-29F2-EE75-83846CE5B917}"/>
              </a:ext>
            </a:extLst>
          </p:cNvPr>
          <p:cNvSpPr/>
          <p:nvPr/>
        </p:nvSpPr>
        <p:spPr>
          <a:xfrm>
            <a:off x="6810225" y="1928801"/>
            <a:ext cx="412292" cy="412292"/>
          </a:xfrm>
          <a:prstGeom prst="ellipse">
            <a:avLst/>
          </a:prstGeom>
          <a:solidFill>
            <a:srgbClr val="1760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102BE0B8-73B7-04FA-582F-1CE3E059457A}"/>
              </a:ext>
            </a:extLst>
          </p:cNvPr>
          <p:cNvSpPr/>
          <p:nvPr/>
        </p:nvSpPr>
        <p:spPr>
          <a:xfrm>
            <a:off x="6639066" y="1756766"/>
            <a:ext cx="756362" cy="756362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2" name="TekstSylinder 171">
            <a:extLst>
              <a:ext uri="{FF2B5EF4-FFF2-40B4-BE49-F238E27FC236}">
                <a16:creationId xmlns:a16="http://schemas.microsoft.com/office/drawing/2014/main" id="{783C448D-3043-FD0D-5048-561607C74534}"/>
              </a:ext>
            </a:extLst>
          </p:cNvPr>
          <p:cNvSpPr txBox="1"/>
          <p:nvPr/>
        </p:nvSpPr>
        <p:spPr>
          <a:xfrm>
            <a:off x="6808622" y="1965670"/>
            <a:ext cx="415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05</a:t>
            </a:r>
            <a:endParaRPr lang="en-GB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02E5E8FB-C86F-0335-759D-82D76234BD9A}"/>
              </a:ext>
            </a:extLst>
          </p:cNvPr>
          <p:cNvSpPr/>
          <p:nvPr/>
        </p:nvSpPr>
        <p:spPr>
          <a:xfrm>
            <a:off x="6809349" y="3120037"/>
            <a:ext cx="412292" cy="412292"/>
          </a:xfrm>
          <a:prstGeom prst="ellipse">
            <a:avLst/>
          </a:prstGeom>
          <a:solidFill>
            <a:srgbClr val="1760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FF0442EA-2364-2A3F-1C32-8F3582F2097A}"/>
              </a:ext>
            </a:extLst>
          </p:cNvPr>
          <p:cNvSpPr/>
          <p:nvPr/>
        </p:nvSpPr>
        <p:spPr>
          <a:xfrm>
            <a:off x="6638190" y="2948002"/>
            <a:ext cx="756362" cy="756362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5" name="TekstSylinder 174">
            <a:extLst>
              <a:ext uri="{FF2B5EF4-FFF2-40B4-BE49-F238E27FC236}">
                <a16:creationId xmlns:a16="http://schemas.microsoft.com/office/drawing/2014/main" id="{0A4D77F4-F82A-37EA-1F23-8DD528F34D8A}"/>
              </a:ext>
            </a:extLst>
          </p:cNvPr>
          <p:cNvSpPr txBox="1"/>
          <p:nvPr/>
        </p:nvSpPr>
        <p:spPr>
          <a:xfrm>
            <a:off x="6807746" y="3156906"/>
            <a:ext cx="415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06</a:t>
            </a:r>
            <a:endParaRPr lang="en-GB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76" name="TekstSylinder 175">
            <a:extLst>
              <a:ext uri="{FF2B5EF4-FFF2-40B4-BE49-F238E27FC236}">
                <a16:creationId xmlns:a16="http://schemas.microsoft.com/office/drawing/2014/main" id="{AD61815E-64D3-16C1-56A6-3E8D88C50162}"/>
              </a:ext>
            </a:extLst>
          </p:cNvPr>
          <p:cNvSpPr txBox="1"/>
          <p:nvPr/>
        </p:nvSpPr>
        <p:spPr>
          <a:xfrm>
            <a:off x="7552523" y="4228153"/>
            <a:ext cx="274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" pitchFamily="2" charset="0"/>
                <a:ea typeface="Roboto" pitchFamily="2" charset="0"/>
              </a:rPr>
              <a:t>Effect of Oil Price Volatility</a:t>
            </a:r>
          </a:p>
        </p:txBody>
      </p:sp>
      <p:sp>
        <p:nvSpPr>
          <p:cNvPr id="177" name="TekstSylinder 176">
            <a:extLst>
              <a:ext uri="{FF2B5EF4-FFF2-40B4-BE49-F238E27FC236}">
                <a16:creationId xmlns:a16="http://schemas.microsoft.com/office/drawing/2014/main" id="{BBBC9B04-C850-D76D-097B-B5A7645A43AC}"/>
              </a:ext>
            </a:extLst>
          </p:cNvPr>
          <p:cNvSpPr txBox="1"/>
          <p:nvPr/>
        </p:nvSpPr>
        <p:spPr>
          <a:xfrm>
            <a:off x="7552523" y="5417930"/>
            <a:ext cx="2995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" pitchFamily="2" charset="0"/>
                <a:ea typeface="Roboto" pitchFamily="2" charset="0"/>
              </a:rPr>
              <a:t>Conclusion</a:t>
            </a:r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1712D67F-2D2B-8292-B323-DEE68A75B487}"/>
              </a:ext>
            </a:extLst>
          </p:cNvPr>
          <p:cNvSpPr/>
          <p:nvPr/>
        </p:nvSpPr>
        <p:spPr>
          <a:xfrm>
            <a:off x="6810225" y="4166957"/>
            <a:ext cx="412292" cy="412292"/>
          </a:xfrm>
          <a:prstGeom prst="ellipse">
            <a:avLst/>
          </a:prstGeom>
          <a:solidFill>
            <a:srgbClr val="1760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CF7C96F2-7758-1173-BEB1-1EC4ACFAC9A5}"/>
              </a:ext>
            </a:extLst>
          </p:cNvPr>
          <p:cNvSpPr/>
          <p:nvPr/>
        </p:nvSpPr>
        <p:spPr>
          <a:xfrm>
            <a:off x="6639066" y="3994922"/>
            <a:ext cx="756362" cy="756362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80" name="TekstSylinder 179">
            <a:extLst>
              <a:ext uri="{FF2B5EF4-FFF2-40B4-BE49-F238E27FC236}">
                <a16:creationId xmlns:a16="http://schemas.microsoft.com/office/drawing/2014/main" id="{D949F3FA-FDD2-7E5D-B77F-153BED81639B}"/>
              </a:ext>
            </a:extLst>
          </p:cNvPr>
          <p:cNvSpPr txBox="1"/>
          <p:nvPr/>
        </p:nvSpPr>
        <p:spPr>
          <a:xfrm>
            <a:off x="6808622" y="4203826"/>
            <a:ext cx="415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07</a:t>
            </a:r>
            <a:endParaRPr lang="en-GB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7BC23F2E-3F3D-D724-A05A-ADD363CAF2BE}"/>
              </a:ext>
            </a:extLst>
          </p:cNvPr>
          <p:cNvSpPr/>
          <p:nvPr/>
        </p:nvSpPr>
        <p:spPr>
          <a:xfrm>
            <a:off x="6809349" y="5358193"/>
            <a:ext cx="412292" cy="412292"/>
          </a:xfrm>
          <a:prstGeom prst="ellipse">
            <a:avLst/>
          </a:prstGeom>
          <a:solidFill>
            <a:srgbClr val="1760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8AADC8B3-1DF5-D3D5-8914-01A4F66FCD7A}"/>
              </a:ext>
            </a:extLst>
          </p:cNvPr>
          <p:cNvSpPr/>
          <p:nvPr/>
        </p:nvSpPr>
        <p:spPr>
          <a:xfrm>
            <a:off x="6638190" y="5186158"/>
            <a:ext cx="756362" cy="756362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83" name="TekstSylinder 182">
            <a:extLst>
              <a:ext uri="{FF2B5EF4-FFF2-40B4-BE49-F238E27FC236}">
                <a16:creationId xmlns:a16="http://schemas.microsoft.com/office/drawing/2014/main" id="{F0714264-4E9F-BABA-CA3C-ABFF4599CE51}"/>
              </a:ext>
            </a:extLst>
          </p:cNvPr>
          <p:cNvSpPr txBox="1"/>
          <p:nvPr/>
        </p:nvSpPr>
        <p:spPr>
          <a:xfrm>
            <a:off x="6807746" y="5395062"/>
            <a:ext cx="415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08</a:t>
            </a:r>
            <a:endParaRPr lang="en-GB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3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800" fill="hold"/>
                                        <p:tgtEl>
                                          <p:spTgt spid="82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8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8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8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800" fill="hold"/>
                                        <p:tgtEl>
                                          <p:spTgt spid="170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8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800" fill="hold"/>
                                        <p:tgtEl>
                                          <p:spTgt spid="178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800" fill="hold"/>
                                        <p:tgtEl>
                                          <p:spTgt spid="181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158" grpId="0" animBg="1"/>
      <p:bldP spid="162" grpId="0" animBg="1"/>
      <p:bldP spid="165" grpId="0" animBg="1"/>
      <p:bldP spid="170" grpId="0" animBg="1"/>
      <p:bldP spid="173" grpId="0" animBg="1"/>
      <p:bldP spid="178" grpId="0" animBg="1"/>
      <p:bldP spid="18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B97361EE-9A7D-EEA1-E09A-57485F3A9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50" y="1740132"/>
            <a:ext cx="7404100" cy="3377736"/>
          </a:xfrm>
          <a:prstGeom prst="rect">
            <a:avLst/>
          </a:prstGeom>
        </p:spPr>
      </p:pic>
      <p:grpSp>
        <p:nvGrpSpPr>
          <p:cNvPr id="7" name="Gruppe 6">
            <a:extLst>
              <a:ext uri="{FF2B5EF4-FFF2-40B4-BE49-F238E27FC236}">
                <a16:creationId xmlns:a16="http://schemas.microsoft.com/office/drawing/2014/main" id="{8F78D539-D8E5-8F30-7D5B-8E939AEE98A0}"/>
              </a:ext>
            </a:extLst>
          </p:cNvPr>
          <p:cNvGrpSpPr/>
          <p:nvPr/>
        </p:nvGrpSpPr>
        <p:grpSpPr>
          <a:xfrm>
            <a:off x="550332" y="339852"/>
            <a:ext cx="5796679" cy="767628"/>
            <a:chOff x="550332" y="339852"/>
            <a:chExt cx="5796679" cy="767628"/>
          </a:xfrm>
        </p:grpSpPr>
        <p:sp>
          <p:nvSpPr>
            <p:cNvPr id="5" name="TekstSylinder 4">
              <a:extLst>
                <a:ext uri="{FF2B5EF4-FFF2-40B4-BE49-F238E27FC236}">
                  <a16:creationId xmlns:a16="http://schemas.microsoft.com/office/drawing/2014/main" id="{7079E1A1-C2AB-70AC-8C78-0243B9CB0220}"/>
                </a:ext>
              </a:extLst>
            </p:cNvPr>
            <p:cNvSpPr txBox="1"/>
            <p:nvPr/>
          </p:nvSpPr>
          <p:spPr>
            <a:xfrm>
              <a:off x="550332" y="339852"/>
              <a:ext cx="57966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200" b="1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defRPr>
              </a:lvl1pPr>
            </a:lstStyle>
            <a:p>
              <a:pPr algn="l"/>
              <a:r>
                <a:rPr lang="nb-NO" sz="2800" b="0" dirty="0">
                  <a:solidFill>
                    <a:schemeClr val="tx1"/>
                  </a:solidFill>
                </a:rPr>
                <a:t>Case </a:t>
              </a:r>
              <a:r>
                <a:rPr lang="nb-NO" sz="2800" b="0" dirty="0" err="1">
                  <a:solidFill>
                    <a:schemeClr val="tx1"/>
                  </a:solidFill>
                </a:rPr>
                <a:t>Study</a:t>
              </a:r>
              <a:endParaRPr lang="en-GB" sz="2800" b="0" dirty="0">
                <a:solidFill>
                  <a:srgbClr val="568BFF"/>
                </a:solidFill>
              </a:endParaRPr>
            </a:p>
          </p:txBody>
        </p:sp>
        <p:sp>
          <p:nvSpPr>
            <p:cNvPr id="6" name="TekstSylinder 5">
              <a:extLst>
                <a:ext uri="{FF2B5EF4-FFF2-40B4-BE49-F238E27FC236}">
                  <a16:creationId xmlns:a16="http://schemas.microsoft.com/office/drawing/2014/main" id="{EE2ABE08-0752-EF9C-34BF-014D3E071D02}"/>
                </a:ext>
              </a:extLst>
            </p:cNvPr>
            <p:cNvSpPr txBox="1"/>
            <p:nvPr/>
          </p:nvSpPr>
          <p:spPr>
            <a:xfrm>
              <a:off x="579066" y="799703"/>
              <a:ext cx="3271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>
                  <a:latin typeface="Roboto" pitchFamily="2" charset="0"/>
                  <a:ea typeface="Roboto" pitchFamily="2" charset="0"/>
                </a:rPr>
                <a:t>Schibsted &amp; </a:t>
              </a:r>
              <a:r>
                <a:rPr lang="nb-NO" sz="1400" dirty="0" err="1">
                  <a:latin typeface="Roboto" pitchFamily="2" charset="0"/>
                  <a:ea typeface="Roboto" pitchFamily="2" charset="0"/>
                </a:rPr>
                <a:t>Viviendi</a:t>
              </a:r>
              <a:endParaRPr lang="en-GB" sz="1400" dirty="0">
                <a:latin typeface="Roboto" pitchFamily="2" charset="0"/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95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C374FCC1-833A-09F2-5E8E-8058789AC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078" y="1839558"/>
            <a:ext cx="7849724" cy="3263974"/>
          </a:xfrm>
          <a:prstGeom prst="rect">
            <a:avLst/>
          </a:prstGeom>
        </p:spPr>
      </p:pic>
      <p:grpSp>
        <p:nvGrpSpPr>
          <p:cNvPr id="7" name="Gruppe 6">
            <a:extLst>
              <a:ext uri="{FF2B5EF4-FFF2-40B4-BE49-F238E27FC236}">
                <a16:creationId xmlns:a16="http://schemas.microsoft.com/office/drawing/2014/main" id="{9111920B-39C1-8857-FC9A-9A44A5D3513C}"/>
              </a:ext>
            </a:extLst>
          </p:cNvPr>
          <p:cNvGrpSpPr/>
          <p:nvPr/>
        </p:nvGrpSpPr>
        <p:grpSpPr>
          <a:xfrm>
            <a:off x="550332" y="339852"/>
            <a:ext cx="5796679" cy="983071"/>
            <a:chOff x="550332" y="339852"/>
            <a:chExt cx="5796679" cy="983071"/>
          </a:xfrm>
        </p:grpSpPr>
        <p:sp>
          <p:nvSpPr>
            <p:cNvPr id="8" name="TekstSylinder 7">
              <a:extLst>
                <a:ext uri="{FF2B5EF4-FFF2-40B4-BE49-F238E27FC236}">
                  <a16:creationId xmlns:a16="http://schemas.microsoft.com/office/drawing/2014/main" id="{7D9E331F-DA59-8642-3090-7B16CFB12D70}"/>
                </a:ext>
              </a:extLst>
            </p:cNvPr>
            <p:cNvSpPr txBox="1"/>
            <p:nvPr/>
          </p:nvSpPr>
          <p:spPr>
            <a:xfrm>
              <a:off x="550332" y="339852"/>
              <a:ext cx="57966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200" b="1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defRPr>
              </a:lvl1pPr>
            </a:lstStyle>
            <a:p>
              <a:pPr algn="l"/>
              <a:r>
                <a:rPr lang="nb-NO" sz="2800" b="0" dirty="0">
                  <a:solidFill>
                    <a:schemeClr val="tx1"/>
                  </a:solidFill>
                </a:rPr>
                <a:t>Trade Distribution + </a:t>
              </a:r>
              <a:r>
                <a:rPr lang="nb-NO" sz="2800" b="0" dirty="0">
                  <a:solidFill>
                    <a:srgbClr val="568BFF"/>
                  </a:solidFill>
                </a:rPr>
                <a:t>Brent Europe</a:t>
              </a:r>
              <a:endParaRPr lang="en-GB" sz="2800" b="0" dirty="0">
                <a:solidFill>
                  <a:srgbClr val="568BFF"/>
                </a:solidFill>
              </a:endParaRPr>
            </a:p>
          </p:txBody>
        </p:sp>
        <p:sp>
          <p:nvSpPr>
            <p:cNvPr id="9" name="TekstSylinder 8">
              <a:extLst>
                <a:ext uri="{FF2B5EF4-FFF2-40B4-BE49-F238E27FC236}">
                  <a16:creationId xmlns:a16="http://schemas.microsoft.com/office/drawing/2014/main" id="{8685072F-C3D7-3CFD-8574-F3534A128506}"/>
                </a:ext>
              </a:extLst>
            </p:cNvPr>
            <p:cNvSpPr txBox="1"/>
            <p:nvPr/>
          </p:nvSpPr>
          <p:spPr>
            <a:xfrm>
              <a:off x="579066" y="799703"/>
              <a:ext cx="55169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>
                  <a:latin typeface="Roboto" pitchFamily="2" charset="0"/>
                  <a:ea typeface="Roboto" pitchFamily="2" charset="0"/>
                </a:rPr>
                <a:t>T</a:t>
              </a:r>
              <a:r>
                <a:rPr lang="en-GB" sz="1400" dirty="0">
                  <a:latin typeface="Roboto" pitchFamily="2" charset="0"/>
                  <a:ea typeface="Roboto" pitchFamily="2" charset="0"/>
                </a:rPr>
                <a:t>here is a visible relationship between the price of oil and the detection of trades in times of high volatility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658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tekst, innendørs&#10;&#10;Automatisk generert beskrivelse">
            <a:extLst>
              <a:ext uri="{FF2B5EF4-FFF2-40B4-BE49-F238E27FC236}">
                <a16:creationId xmlns:a16="http://schemas.microsoft.com/office/drawing/2014/main" id="{232DA89B-A171-A615-BEED-321F50CDD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81" y="1775012"/>
            <a:ext cx="7771198" cy="3353696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1300CE4C-DC0F-97A9-CFF1-CF34DD5E40BB}"/>
              </a:ext>
            </a:extLst>
          </p:cNvPr>
          <p:cNvSpPr txBox="1"/>
          <p:nvPr/>
        </p:nvSpPr>
        <p:spPr>
          <a:xfrm>
            <a:off x="550332" y="339852"/>
            <a:ext cx="579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algn="l"/>
            <a:r>
              <a:rPr lang="en-GB" sz="2800" b="0" dirty="0">
                <a:solidFill>
                  <a:schemeClr val="tx1"/>
                </a:solidFill>
              </a:rPr>
              <a:t>Trade Distribution + </a:t>
            </a:r>
            <a:r>
              <a:rPr lang="en-GB" sz="2800" b="0" dirty="0">
                <a:solidFill>
                  <a:srgbClr val="7030A0"/>
                </a:solidFill>
              </a:rPr>
              <a:t>VIX</a:t>
            </a:r>
          </a:p>
        </p:txBody>
      </p:sp>
    </p:spTree>
    <p:extLst>
      <p:ext uri="{BB962C8B-B14F-4D97-AF65-F5344CB8AC3E}">
        <p14:creationId xmlns:p14="http://schemas.microsoft.com/office/powerpoint/2010/main" val="459296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01D5A4CF-8C0B-18D8-F3FE-B45B84CFB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45" y="1784617"/>
            <a:ext cx="7816030" cy="3349726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AF413267-92ED-905B-0675-92F863076BAB}"/>
              </a:ext>
            </a:extLst>
          </p:cNvPr>
          <p:cNvSpPr txBox="1"/>
          <p:nvPr/>
        </p:nvSpPr>
        <p:spPr>
          <a:xfrm>
            <a:off x="550332" y="339852"/>
            <a:ext cx="579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algn="l"/>
            <a:r>
              <a:rPr lang="en-GB" sz="2800" b="0" dirty="0">
                <a:solidFill>
                  <a:schemeClr val="tx1"/>
                </a:solidFill>
              </a:rPr>
              <a:t>Trade Distribution + </a:t>
            </a:r>
            <a:r>
              <a:rPr lang="en-GB" sz="2800" b="0" dirty="0">
                <a:solidFill>
                  <a:srgbClr val="7030A0"/>
                </a:solidFill>
              </a:rPr>
              <a:t>VIX</a:t>
            </a:r>
          </a:p>
        </p:txBody>
      </p:sp>
    </p:spTree>
    <p:extLst>
      <p:ext uri="{BB962C8B-B14F-4D97-AF65-F5344CB8AC3E}">
        <p14:creationId xmlns:p14="http://schemas.microsoft.com/office/powerpoint/2010/main" val="2912059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8E158907-1BAD-30BE-2526-FE626284F137}"/>
              </a:ext>
            </a:extLst>
          </p:cNvPr>
          <p:cNvSpPr txBox="1"/>
          <p:nvPr/>
        </p:nvSpPr>
        <p:spPr>
          <a:xfrm>
            <a:off x="550332" y="339852"/>
            <a:ext cx="579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algn="l"/>
            <a:r>
              <a:rPr lang="en-GB" sz="2800" b="0" dirty="0">
                <a:solidFill>
                  <a:schemeClr val="tx1"/>
                </a:solidFill>
              </a:rPr>
              <a:t>Conclusions</a:t>
            </a:r>
            <a:endParaRPr lang="en-GB" sz="2800" b="0" dirty="0">
              <a:solidFill>
                <a:srgbClr val="7030A0"/>
              </a:solidFill>
            </a:endParaRPr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B36D6A64-ECC0-6906-42A6-103CF674B857}"/>
              </a:ext>
            </a:extLst>
          </p:cNvPr>
          <p:cNvGrpSpPr/>
          <p:nvPr/>
        </p:nvGrpSpPr>
        <p:grpSpPr>
          <a:xfrm>
            <a:off x="2826509" y="4482919"/>
            <a:ext cx="6538983" cy="792180"/>
            <a:chOff x="1848626" y="4482919"/>
            <a:chExt cx="6538983" cy="792180"/>
          </a:xfrm>
        </p:grpSpPr>
        <p:grpSp>
          <p:nvGrpSpPr>
            <p:cNvPr id="48" name="Gruppe 47">
              <a:extLst>
                <a:ext uri="{FF2B5EF4-FFF2-40B4-BE49-F238E27FC236}">
                  <a16:creationId xmlns:a16="http://schemas.microsoft.com/office/drawing/2014/main" id="{7E90E917-D5DB-EE3A-5E4A-32F6087EB014}"/>
                </a:ext>
              </a:extLst>
            </p:cNvPr>
            <p:cNvGrpSpPr/>
            <p:nvPr/>
          </p:nvGrpSpPr>
          <p:grpSpPr>
            <a:xfrm>
              <a:off x="1848626" y="4482919"/>
              <a:ext cx="6538983" cy="792180"/>
              <a:chOff x="1848626" y="4482919"/>
              <a:chExt cx="6538983" cy="792180"/>
            </a:xfrm>
          </p:grpSpPr>
          <p:sp>
            <p:nvSpPr>
              <p:cNvPr id="17" name="TekstSylinder 16">
                <a:extLst>
                  <a:ext uri="{FF2B5EF4-FFF2-40B4-BE49-F238E27FC236}">
                    <a16:creationId xmlns:a16="http://schemas.microsoft.com/office/drawing/2014/main" id="{DD6C0D2D-9EBF-F8F4-605A-15CDCF6A6014}"/>
                  </a:ext>
                </a:extLst>
              </p:cNvPr>
              <p:cNvSpPr txBox="1"/>
              <p:nvPr/>
            </p:nvSpPr>
            <p:spPr>
              <a:xfrm>
                <a:off x="2820459" y="4709732"/>
                <a:ext cx="556715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dirty="0">
                    <a:latin typeface="Roboto" pitchFamily="2" charset="0"/>
                    <a:ea typeface="Roboto" pitchFamily="2" charset="0"/>
                  </a:rPr>
                  <a:t>Effect of oil price volatility </a:t>
                </a:r>
                <a:r>
                  <a:rPr lang="en-GB" sz="1600" dirty="0">
                    <a:latin typeface="Roboto" pitchFamily="2" charset="0"/>
                    <a:ea typeface="Roboto" pitchFamily="2" charset="0"/>
                    <a:sym typeface="Wingdings" panose="05000000000000000000" pitchFamily="2" charset="2"/>
                  </a:rPr>
                  <a:t>was </a:t>
                </a:r>
                <a:r>
                  <a:rPr lang="en-GB" sz="1600" b="1" dirty="0">
                    <a:solidFill>
                      <a:srgbClr val="568BFF"/>
                    </a:solidFill>
                    <a:latin typeface="Roboto" pitchFamily="2" charset="0"/>
                    <a:ea typeface="Roboto" pitchFamily="2" charset="0"/>
                    <a:sym typeface="Wingdings" panose="05000000000000000000" pitchFamily="2" charset="2"/>
                  </a:rPr>
                  <a:t>significant</a:t>
                </a:r>
                <a:endParaRPr lang="en-GB" sz="1600" b="1" dirty="0">
                  <a:solidFill>
                    <a:srgbClr val="568BFF"/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  <p:grpSp>
            <p:nvGrpSpPr>
              <p:cNvPr id="47" name="Gruppe 46">
                <a:extLst>
                  <a:ext uri="{FF2B5EF4-FFF2-40B4-BE49-F238E27FC236}">
                    <a16:creationId xmlns:a16="http://schemas.microsoft.com/office/drawing/2014/main" id="{0A974D17-6CF4-B520-B5C1-5B4998D768DD}"/>
                  </a:ext>
                </a:extLst>
              </p:cNvPr>
              <p:cNvGrpSpPr/>
              <p:nvPr/>
            </p:nvGrpSpPr>
            <p:grpSpPr>
              <a:xfrm>
                <a:off x="1848626" y="4482919"/>
                <a:ext cx="792180" cy="792180"/>
                <a:chOff x="1848626" y="4505582"/>
                <a:chExt cx="792180" cy="792180"/>
              </a:xfrm>
            </p:grpSpPr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592FDB16-0D9B-5F4F-FA82-3518FECFEE6A}"/>
                    </a:ext>
                  </a:extLst>
                </p:cNvPr>
                <p:cNvSpPr/>
                <p:nvPr/>
              </p:nvSpPr>
              <p:spPr>
                <a:xfrm>
                  <a:off x="1848626" y="4505582"/>
                  <a:ext cx="792180" cy="792180"/>
                </a:xfrm>
                <a:prstGeom prst="ellipse">
                  <a:avLst/>
                </a:prstGeom>
                <a:solidFill>
                  <a:srgbClr val="FFFFFF">
                    <a:alpha val="82000"/>
                  </a:srgbClr>
                </a:solidFill>
                <a:ln w="15875"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b="1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162F0D67-A412-1337-241E-AF8EDE524E7B}"/>
                    </a:ext>
                  </a:extLst>
                </p:cNvPr>
                <p:cNvSpPr/>
                <p:nvPr/>
              </p:nvSpPr>
              <p:spPr>
                <a:xfrm>
                  <a:off x="1899979" y="4556935"/>
                  <a:ext cx="689474" cy="689474"/>
                </a:xfrm>
                <a:prstGeom prst="ellipse">
                  <a:avLst/>
                </a:prstGeom>
                <a:solidFill>
                  <a:srgbClr val="568BFF">
                    <a:alpha val="82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b="1">
                    <a:latin typeface="Roboto" pitchFamily="2" charset="0"/>
                    <a:ea typeface="Roboto" pitchFamily="2" charset="0"/>
                  </a:endParaRPr>
                </a:p>
              </p:txBody>
            </p:sp>
          </p:grpSp>
        </p:grpSp>
        <p:pic>
          <p:nvPicPr>
            <p:cNvPr id="19" name="Grafikk 18" descr="Periodisk graf med heldekkende fyll">
              <a:extLst>
                <a:ext uri="{FF2B5EF4-FFF2-40B4-BE49-F238E27FC236}">
                  <a16:creationId xmlns:a16="http://schemas.microsoft.com/office/drawing/2014/main" id="{7CB47C33-C07B-3DB3-4B30-109CFF1E1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2037887" y="4672180"/>
              <a:ext cx="413658" cy="413658"/>
            </a:xfrm>
            <a:prstGeom prst="rect">
              <a:avLst/>
            </a:prstGeom>
          </p:spPr>
        </p:pic>
      </p:grpSp>
      <p:grpSp>
        <p:nvGrpSpPr>
          <p:cNvPr id="45" name="Gruppe 44">
            <a:extLst>
              <a:ext uri="{FF2B5EF4-FFF2-40B4-BE49-F238E27FC236}">
                <a16:creationId xmlns:a16="http://schemas.microsoft.com/office/drawing/2014/main" id="{6415C157-EF5B-AF5E-50CB-FA4206BED151}"/>
              </a:ext>
            </a:extLst>
          </p:cNvPr>
          <p:cNvGrpSpPr/>
          <p:nvPr/>
        </p:nvGrpSpPr>
        <p:grpSpPr>
          <a:xfrm>
            <a:off x="2826509" y="3213636"/>
            <a:ext cx="6538983" cy="792180"/>
            <a:chOff x="1848626" y="3194033"/>
            <a:chExt cx="6538983" cy="79218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7F5F050-F266-DB0F-A7E6-B4E2C710A604}"/>
                </a:ext>
              </a:extLst>
            </p:cNvPr>
            <p:cNvSpPr/>
            <p:nvPr/>
          </p:nvSpPr>
          <p:spPr>
            <a:xfrm>
              <a:off x="1848626" y="3194033"/>
              <a:ext cx="792180" cy="792180"/>
            </a:xfrm>
            <a:prstGeom prst="ellipse">
              <a:avLst/>
            </a:prstGeom>
            <a:solidFill>
              <a:srgbClr val="FFFFFF">
                <a:alpha val="82000"/>
              </a:srgbClr>
            </a:solidFill>
            <a:ln w="15875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latin typeface="Roboto" pitchFamily="2" charset="0"/>
                <a:ea typeface="Roboto" pitchFamily="2" charset="0"/>
              </a:endParaRPr>
            </a:p>
          </p:txBody>
        </p:sp>
        <p:grpSp>
          <p:nvGrpSpPr>
            <p:cNvPr id="39" name="Gruppe 38">
              <a:extLst>
                <a:ext uri="{FF2B5EF4-FFF2-40B4-BE49-F238E27FC236}">
                  <a16:creationId xmlns:a16="http://schemas.microsoft.com/office/drawing/2014/main" id="{1BEAAE9F-54F3-3A9B-660B-9574A5074CF9}"/>
                </a:ext>
              </a:extLst>
            </p:cNvPr>
            <p:cNvGrpSpPr/>
            <p:nvPr/>
          </p:nvGrpSpPr>
          <p:grpSpPr>
            <a:xfrm>
              <a:off x="1899979" y="3245387"/>
              <a:ext cx="6487630" cy="689474"/>
              <a:chOff x="1899979" y="3207564"/>
              <a:chExt cx="6487630" cy="689474"/>
            </a:xfrm>
          </p:grpSpPr>
          <p:sp>
            <p:nvSpPr>
              <p:cNvPr id="31" name="TekstSylinder 30">
                <a:extLst>
                  <a:ext uri="{FF2B5EF4-FFF2-40B4-BE49-F238E27FC236}">
                    <a16:creationId xmlns:a16="http://schemas.microsoft.com/office/drawing/2014/main" id="{C539AD6C-80B9-FF38-F0F8-10F01F0BC1AE}"/>
                  </a:ext>
                </a:extLst>
              </p:cNvPr>
              <p:cNvSpPr txBox="1"/>
              <p:nvPr/>
            </p:nvSpPr>
            <p:spPr>
              <a:xfrm>
                <a:off x="2820459" y="3259913"/>
                <a:ext cx="556715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dirty="0">
                    <a:latin typeface="Roboto" pitchFamily="2" charset="0"/>
                    <a:ea typeface="Roboto" pitchFamily="2" charset="0"/>
                  </a:rPr>
                  <a:t>The </a:t>
                </a:r>
                <a:r>
                  <a:rPr lang="en-GB" sz="1600" b="1" dirty="0">
                    <a:solidFill>
                      <a:srgbClr val="00B050"/>
                    </a:solidFill>
                    <a:latin typeface="Roboto" pitchFamily="2" charset="0"/>
                    <a:ea typeface="Roboto" pitchFamily="2" charset="0"/>
                  </a:rPr>
                  <a:t>weighted trades </a:t>
                </a:r>
                <a:r>
                  <a:rPr lang="en-GB" sz="1600" dirty="0">
                    <a:latin typeface="Roboto" pitchFamily="2" charset="0"/>
                    <a:ea typeface="Roboto" pitchFamily="2" charset="0"/>
                  </a:rPr>
                  <a:t>yielded higher returns than the </a:t>
                </a:r>
                <a:r>
                  <a:rPr lang="en-GB" sz="1600" dirty="0">
                    <a:solidFill>
                      <a:srgbClr val="FF0000"/>
                    </a:solidFill>
                    <a:latin typeface="Roboto" pitchFamily="2" charset="0"/>
                    <a:ea typeface="Roboto" pitchFamily="2" charset="0"/>
                  </a:rPr>
                  <a:t>normal trades</a:t>
                </a: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F99DE9A2-AC50-51E5-BC30-536EE3856338}"/>
                  </a:ext>
                </a:extLst>
              </p:cNvPr>
              <p:cNvSpPr/>
              <p:nvPr/>
            </p:nvSpPr>
            <p:spPr>
              <a:xfrm>
                <a:off x="1899979" y="3207564"/>
                <a:ext cx="689474" cy="689474"/>
              </a:xfrm>
              <a:prstGeom prst="ellipse">
                <a:avLst/>
              </a:prstGeom>
              <a:solidFill>
                <a:srgbClr val="568BFF">
                  <a:alpha val="8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>
                  <a:latin typeface="Roboto" pitchFamily="2" charset="0"/>
                  <a:ea typeface="Roboto" pitchFamily="2" charset="0"/>
                </a:endParaRPr>
              </a:p>
            </p:txBody>
          </p:sp>
          <p:pic>
            <p:nvPicPr>
              <p:cNvPr id="33" name="Grafikk 32" descr="Ulike vekter med heldekkende fyll">
                <a:extLst>
                  <a:ext uri="{FF2B5EF4-FFF2-40B4-BE49-F238E27FC236}">
                    <a16:creationId xmlns:a16="http://schemas.microsoft.com/office/drawing/2014/main" id="{BA3B3121-1C1E-9643-9F15-A629290BFA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2037887" y="3345472"/>
                <a:ext cx="413658" cy="413658"/>
              </a:xfrm>
              <a:prstGeom prst="rect">
                <a:avLst/>
              </a:prstGeom>
            </p:spPr>
          </p:pic>
        </p:grpSp>
      </p:grpSp>
      <p:grpSp>
        <p:nvGrpSpPr>
          <p:cNvPr id="3" name="Gruppe 2">
            <a:extLst>
              <a:ext uri="{FF2B5EF4-FFF2-40B4-BE49-F238E27FC236}">
                <a16:creationId xmlns:a16="http://schemas.microsoft.com/office/drawing/2014/main" id="{9E345BF4-D0E7-9959-7665-D542281CFBC6}"/>
              </a:ext>
            </a:extLst>
          </p:cNvPr>
          <p:cNvGrpSpPr/>
          <p:nvPr/>
        </p:nvGrpSpPr>
        <p:grpSpPr>
          <a:xfrm>
            <a:off x="2826509" y="1944352"/>
            <a:ext cx="6538983" cy="792180"/>
            <a:chOff x="1848626" y="1944352"/>
            <a:chExt cx="6538983" cy="792180"/>
          </a:xfrm>
        </p:grpSpPr>
        <p:grpSp>
          <p:nvGrpSpPr>
            <p:cNvPr id="49" name="Gruppe 48">
              <a:extLst>
                <a:ext uri="{FF2B5EF4-FFF2-40B4-BE49-F238E27FC236}">
                  <a16:creationId xmlns:a16="http://schemas.microsoft.com/office/drawing/2014/main" id="{E19B09E0-F790-E09F-6844-C8F9B7E93592}"/>
                </a:ext>
              </a:extLst>
            </p:cNvPr>
            <p:cNvGrpSpPr/>
            <p:nvPr/>
          </p:nvGrpSpPr>
          <p:grpSpPr>
            <a:xfrm>
              <a:off x="1848626" y="1944352"/>
              <a:ext cx="6538983" cy="792180"/>
              <a:chOff x="1848626" y="1944352"/>
              <a:chExt cx="6538983" cy="792180"/>
            </a:xfrm>
          </p:grpSpPr>
          <p:sp>
            <p:nvSpPr>
              <p:cNvPr id="35" name="TekstSylinder 34">
                <a:extLst>
                  <a:ext uri="{FF2B5EF4-FFF2-40B4-BE49-F238E27FC236}">
                    <a16:creationId xmlns:a16="http://schemas.microsoft.com/office/drawing/2014/main" id="{956328F4-25A9-2848-673E-4C529758D3A7}"/>
                  </a:ext>
                </a:extLst>
              </p:cNvPr>
              <p:cNvSpPr txBox="1"/>
              <p:nvPr/>
            </p:nvSpPr>
            <p:spPr>
              <a:xfrm>
                <a:off x="2820459" y="2048054"/>
                <a:ext cx="556715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dirty="0">
                    <a:latin typeface="Roboto" pitchFamily="2" charset="0"/>
                    <a:ea typeface="Roboto" pitchFamily="2" charset="0"/>
                  </a:rPr>
                  <a:t>The </a:t>
                </a:r>
                <a:r>
                  <a:rPr lang="en-GB" sz="1600" b="1" dirty="0">
                    <a:solidFill>
                      <a:srgbClr val="00B050"/>
                    </a:solidFill>
                    <a:latin typeface="Roboto" pitchFamily="2" charset="0"/>
                    <a:ea typeface="Roboto" pitchFamily="2" charset="0"/>
                  </a:rPr>
                  <a:t>nuanced framework </a:t>
                </a:r>
                <a:r>
                  <a:rPr lang="en-GB" sz="1600" dirty="0">
                    <a:latin typeface="Roboto" pitchFamily="2" charset="0"/>
                    <a:ea typeface="Roboto" pitchFamily="2" charset="0"/>
                  </a:rPr>
                  <a:t>outperformed the </a:t>
                </a:r>
                <a:r>
                  <a:rPr lang="en-GB" sz="1600" dirty="0">
                    <a:solidFill>
                      <a:srgbClr val="FF0000"/>
                    </a:solidFill>
                    <a:latin typeface="Roboto" pitchFamily="2" charset="0"/>
                    <a:ea typeface="Roboto" pitchFamily="2" charset="0"/>
                  </a:rPr>
                  <a:t>purely statistical framework</a:t>
                </a:r>
              </a:p>
            </p:txBody>
          </p:sp>
          <p:grpSp>
            <p:nvGrpSpPr>
              <p:cNvPr id="44" name="Gruppe 43">
                <a:extLst>
                  <a:ext uri="{FF2B5EF4-FFF2-40B4-BE49-F238E27FC236}">
                    <a16:creationId xmlns:a16="http://schemas.microsoft.com/office/drawing/2014/main" id="{F4F65E70-ABC5-2F53-F40C-97C496617BB8}"/>
                  </a:ext>
                </a:extLst>
              </p:cNvPr>
              <p:cNvGrpSpPr/>
              <p:nvPr/>
            </p:nvGrpSpPr>
            <p:grpSpPr>
              <a:xfrm>
                <a:off x="1848626" y="1944352"/>
                <a:ext cx="792180" cy="792180"/>
                <a:chOff x="1848626" y="1944352"/>
                <a:chExt cx="792180" cy="792180"/>
              </a:xfrm>
            </p:grpSpPr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BC08AC7F-0968-262C-1437-564C7D766021}"/>
                    </a:ext>
                  </a:extLst>
                </p:cNvPr>
                <p:cNvSpPr/>
                <p:nvPr/>
              </p:nvSpPr>
              <p:spPr>
                <a:xfrm>
                  <a:off x="1848626" y="1944352"/>
                  <a:ext cx="792180" cy="792180"/>
                </a:xfrm>
                <a:prstGeom prst="ellipse">
                  <a:avLst/>
                </a:prstGeom>
                <a:solidFill>
                  <a:srgbClr val="FFFFFF">
                    <a:alpha val="82000"/>
                  </a:srgbClr>
                </a:solidFill>
                <a:ln w="15875"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b="1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52DABCED-D33F-CB7F-DC36-2C862C799E26}"/>
                    </a:ext>
                  </a:extLst>
                </p:cNvPr>
                <p:cNvSpPr/>
                <p:nvPr/>
              </p:nvSpPr>
              <p:spPr>
                <a:xfrm>
                  <a:off x="1899979" y="1995705"/>
                  <a:ext cx="689474" cy="689474"/>
                </a:xfrm>
                <a:prstGeom prst="ellipse">
                  <a:avLst/>
                </a:prstGeom>
                <a:solidFill>
                  <a:srgbClr val="568BFF">
                    <a:alpha val="82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b="1" dirty="0">
                    <a:latin typeface="Roboto" pitchFamily="2" charset="0"/>
                    <a:ea typeface="Roboto" pitchFamily="2" charset="0"/>
                  </a:endParaRPr>
                </a:p>
              </p:txBody>
            </p:sp>
          </p:grpSp>
        </p:grpSp>
        <p:pic>
          <p:nvPicPr>
            <p:cNvPr id="37" name="Grafikk 36" descr="Eksponentiell graf med heldekkende fyll">
              <a:extLst>
                <a:ext uri="{FF2B5EF4-FFF2-40B4-BE49-F238E27FC236}">
                  <a16:creationId xmlns:a16="http://schemas.microsoft.com/office/drawing/2014/main" id="{26180C04-7291-86AD-05F1-3F9C77655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37887" y="2133613"/>
              <a:ext cx="413658" cy="413658"/>
            </a:xfrm>
            <a:prstGeom prst="rect">
              <a:avLst/>
            </a:prstGeom>
          </p:spPr>
        </p:pic>
      </p:grp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1C612854-1B92-8C54-D3E5-C0C59DBA88DD}"/>
              </a:ext>
            </a:extLst>
          </p:cNvPr>
          <p:cNvSpPr txBox="1"/>
          <p:nvPr/>
        </p:nvSpPr>
        <p:spPr>
          <a:xfrm>
            <a:off x="579066" y="799703"/>
            <a:ext cx="551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>
                <a:latin typeface="Roboto" pitchFamily="2" charset="0"/>
                <a:ea typeface="Roboto" pitchFamily="2" charset="0"/>
              </a:rPr>
              <a:t>Important </a:t>
            </a:r>
            <a:r>
              <a:rPr lang="nb-NO" sz="1400" dirty="0" err="1">
                <a:latin typeface="Roboto" pitchFamily="2" charset="0"/>
                <a:ea typeface="Roboto" pitchFamily="2" charset="0"/>
              </a:rPr>
              <a:t>take-aways</a:t>
            </a:r>
            <a:endParaRPr lang="en-GB" sz="1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180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0C6D45-4CB7-8BAE-6B6B-634EB2BA7D67}"/>
              </a:ext>
            </a:extLst>
          </p:cNvPr>
          <p:cNvSpPr txBox="1">
            <a:spLocks/>
          </p:cNvSpPr>
          <p:nvPr/>
        </p:nvSpPr>
        <p:spPr>
          <a:xfrm>
            <a:off x="1524000" y="2876550"/>
            <a:ext cx="9144000" cy="1090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latin typeface="Roboto" pitchFamily="2" charset="0"/>
                <a:ea typeface="Roboto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2175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e 1">
            <a:extLst>
              <a:ext uri="{FF2B5EF4-FFF2-40B4-BE49-F238E27FC236}">
                <a16:creationId xmlns:a16="http://schemas.microsoft.com/office/drawing/2014/main" id="{D176514B-A44C-D615-546E-0E85829D29A1}"/>
              </a:ext>
            </a:extLst>
          </p:cNvPr>
          <p:cNvGrpSpPr/>
          <p:nvPr/>
        </p:nvGrpSpPr>
        <p:grpSpPr>
          <a:xfrm>
            <a:off x="5892799" y="2686983"/>
            <a:ext cx="5934075" cy="3248025"/>
            <a:chOff x="5892799" y="2442434"/>
            <a:chExt cx="5934075" cy="3248025"/>
          </a:xfrm>
        </p:grpSpPr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A269C638-BEBB-C8F4-12F6-FAE193D123AC}"/>
                </a:ext>
              </a:extLst>
            </p:cNvPr>
            <p:cNvSpPr/>
            <p:nvPr/>
          </p:nvSpPr>
          <p:spPr>
            <a:xfrm>
              <a:off x="5892799" y="2442434"/>
              <a:ext cx="5934075" cy="3248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Bilde 19">
              <a:extLst>
                <a:ext uri="{FF2B5EF4-FFF2-40B4-BE49-F238E27FC236}">
                  <a16:creationId xmlns:a16="http://schemas.microsoft.com/office/drawing/2014/main" id="{5FC96C00-E75E-AB5F-A92B-4784AFD29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5574" y="2480608"/>
              <a:ext cx="5519766" cy="2412204"/>
            </a:xfrm>
            <a:prstGeom prst="rect">
              <a:avLst/>
            </a:prstGeom>
          </p:spPr>
        </p:pic>
      </p:grpSp>
      <p:sp>
        <p:nvSpPr>
          <p:cNvPr id="42" name="TekstSylinder 41">
            <a:extLst>
              <a:ext uri="{FF2B5EF4-FFF2-40B4-BE49-F238E27FC236}">
                <a16:creationId xmlns:a16="http://schemas.microsoft.com/office/drawing/2014/main" id="{07C1F1FE-1843-E0ED-7B08-DF49AC97F0FA}"/>
              </a:ext>
            </a:extLst>
          </p:cNvPr>
          <p:cNvSpPr txBox="1"/>
          <p:nvPr/>
        </p:nvSpPr>
        <p:spPr>
          <a:xfrm>
            <a:off x="550332" y="339852"/>
            <a:ext cx="662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algn="l"/>
            <a:r>
              <a:rPr lang="nb-NO" sz="2800" b="0" dirty="0">
                <a:solidFill>
                  <a:schemeClr val="tx1"/>
                </a:solidFill>
              </a:rPr>
              <a:t>Pairs Trading</a:t>
            </a:r>
            <a:endParaRPr lang="en-GB" sz="2800" b="0" dirty="0">
              <a:solidFill>
                <a:schemeClr val="tx1"/>
              </a:solidFill>
            </a:endParaRPr>
          </a:p>
        </p:txBody>
      </p:sp>
      <p:grpSp>
        <p:nvGrpSpPr>
          <p:cNvPr id="63" name="Gruppe 62">
            <a:extLst>
              <a:ext uri="{FF2B5EF4-FFF2-40B4-BE49-F238E27FC236}">
                <a16:creationId xmlns:a16="http://schemas.microsoft.com/office/drawing/2014/main" id="{B4B65CB8-F1C1-213C-174F-1955B0F73560}"/>
              </a:ext>
            </a:extLst>
          </p:cNvPr>
          <p:cNvGrpSpPr/>
          <p:nvPr/>
        </p:nvGrpSpPr>
        <p:grpSpPr>
          <a:xfrm>
            <a:off x="877506" y="1969464"/>
            <a:ext cx="3479808" cy="498103"/>
            <a:chOff x="877506" y="1969464"/>
            <a:chExt cx="3479808" cy="498103"/>
          </a:xfrm>
        </p:grpSpPr>
        <p:sp>
          <p:nvSpPr>
            <p:cNvPr id="12" name="TekstSylinder 11">
              <a:extLst>
                <a:ext uri="{FF2B5EF4-FFF2-40B4-BE49-F238E27FC236}">
                  <a16:creationId xmlns:a16="http://schemas.microsoft.com/office/drawing/2014/main" id="{1D5148E4-CAF9-AEC6-4629-C64AC2A02D97}"/>
                </a:ext>
              </a:extLst>
            </p:cNvPr>
            <p:cNvSpPr txBox="1"/>
            <p:nvPr/>
          </p:nvSpPr>
          <p:spPr>
            <a:xfrm>
              <a:off x="1580034" y="2054043"/>
              <a:ext cx="2777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Statistical arbitrage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0ABA8239-EE4C-EEC6-B655-CC1B63C3F08F}"/>
                </a:ext>
              </a:extLst>
            </p:cNvPr>
            <p:cNvSpPr/>
            <p:nvPr/>
          </p:nvSpPr>
          <p:spPr>
            <a:xfrm>
              <a:off x="877506" y="1969464"/>
              <a:ext cx="498103" cy="498103"/>
            </a:xfrm>
            <a:prstGeom prst="ellipse">
              <a:avLst/>
            </a:prstGeom>
            <a:solidFill>
              <a:srgbClr val="1760FF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b="1" dirty="0">
                <a:latin typeface="Roboto" pitchFamily="2" charset="0"/>
                <a:ea typeface="Roboto" pitchFamily="2" charset="0"/>
              </a:endParaRPr>
            </a:p>
          </p:txBody>
        </p:sp>
        <p:pic>
          <p:nvPicPr>
            <p:cNvPr id="5" name="Grafikk 4" descr="Periodisk graf kontur">
              <a:extLst>
                <a:ext uri="{FF2B5EF4-FFF2-40B4-BE49-F238E27FC236}">
                  <a16:creationId xmlns:a16="http://schemas.microsoft.com/office/drawing/2014/main" id="{9CB56892-E7E9-7B91-F313-2819A49F7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1527" y="2053485"/>
              <a:ext cx="330060" cy="330060"/>
            </a:xfrm>
            <a:prstGeom prst="rect">
              <a:avLst/>
            </a:prstGeom>
          </p:spPr>
        </p:pic>
      </p:grpSp>
      <p:grpSp>
        <p:nvGrpSpPr>
          <p:cNvPr id="66" name="Gruppe 65">
            <a:extLst>
              <a:ext uri="{FF2B5EF4-FFF2-40B4-BE49-F238E27FC236}">
                <a16:creationId xmlns:a16="http://schemas.microsoft.com/office/drawing/2014/main" id="{C6F58B19-15A0-C5B5-D078-DBBA2523D70B}"/>
              </a:ext>
            </a:extLst>
          </p:cNvPr>
          <p:cNvGrpSpPr/>
          <p:nvPr/>
        </p:nvGrpSpPr>
        <p:grpSpPr>
          <a:xfrm>
            <a:off x="877506" y="4473202"/>
            <a:ext cx="3742200" cy="498103"/>
            <a:chOff x="877506" y="4300464"/>
            <a:chExt cx="3742200" cy="498103"/>
          </a:xfrm>
        </p:grpSpPr>
        <p:sp>
          <p:nvSpPr>
            <p:cNvPr id="50" name="TekstSylinder 49">
              <a:extLst>
                <a:ext uri="{FF2B5EF4-FFF2-40B4-BE49-F238E27FC236}">
                  <a16:creationId xmlns:a16="http://schemas.microsoft.com/office/drawing/2014/main" id="{275FD2B0-DFAD-0600-5249-CD2C2131A561}"/>
                </a:ext>
              </a:extLst>
            </p:cNvPr>
            <p:cNvSpPr txBox="1"/>
            <p:nvPr/>
          </p:nvSpPr>
          <p:spPr>
            <a:xfrm>
              <a:off x="1580034" y="4385043"/>
              <a:ext cx="3039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New trading rules</a:t>
              </a: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8B94D68-C1C5-894B-BF79-3D716D984220}"/>
                </a:ext>
              </a:extLst>
            </p:cNvPr>
            <p:cNvSpPr/>
            <p:nvPr/>
          </p:nvSpPr>
          <p:spPr>
            <a:xfrm>
              <a:off x="877506" y="4300464"/>
              <a:ext cx="498103" cy="498103"/>
            </a:xfrm>
            <a:prstGeom prst="ellipse">
              <a:avLst/>
            </a:prstGeom>
            <a:solidFill>
              <a:srgbClr val="1760FF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b="1" dirty="0">
                <a:latin typeface="Roboto" pitchFamily="2" charset="0"/>
                <a:ea typeface="Roboto" pitchFamily="2" charset="0"/>
              </a:endParaRPr>
            </a:p>
          </p:txBody>
        </p:sp>
        <p:pic>
          <p:nvPicPr>
            <p:cNvPr id="7" name="Grafikk 6" descr="Forstørrelsesglass med heldekkende fyll">
              <a:extLst>
                <a:ext uri="{FF2B5EF4-FFF2-40B4-BE49-F238E27FC236}">
                  <a16:creationId xmlns:a16="http://schemas.microsoft.com/office/drawing/2014/main" id="{F7CFEB90-36A7-EABC-1466-CD78040E6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75983" y="4398941"/>
              <a:ext cx="301148" cy="301148"/>
            </a:xfrm>
            <a:prstGeom prst="rect">
              <a:avLst/>
            </a:prstGeom>
          </p:spPr>
        </p:pic>
      </p:grpSp>
      <p:grpSp>
        <p:nvGrpSpPr>
          <p:cNvPr id="64" name="Gruppe 63">
            <a:extLst>
              <a:ext uri="{FF2B5EF4-FFF2-40B4-BE49-F238E27FC236}">
                <a16:creationId xmlns:a16="http://schemas.microsoft.com/office/drawing/2014/main" id="{D6FEB11F-71A6-A024-E24E-AE0A5E275E60}"/>
              </a:ext>
            </a:extLst>
          </p:cNvPr>
          <p:cNvGrpSpPr/>
          <p:nvPr/>
        </p:nvGrpSpPr>
        <p:grpSpPr>
          <a:xfrm>
            <a:off x="877506" y="2804043"/>
            <a:ext cx="4160334" cy="498103"/>
            <a:chOff x="877506" y="2746464"/>
            <a:chExt cx="4160334" cy="498103"/>
          </a:xfrm>
        </p:grpSpPr>
        <p:sp>
          <p:nvSpPr>
            <p:cNvPr id="37" name="TekstSylinder 36">
              <a:extLst>
                <a:ext uri="{FF2B5EF4-FFF2-40B4-BE49-F238E27FC236}">
                  <a16:creationId xmlns:a16="http://schemas.microsoft.com/office/drawing/2014/main" id="{977C7672-58B9-B18E-95D8-43B34A6B78C0}"/>
                </a:ext>
              </a:extLst>
            </p:cNvPr>
            <p:cNvSpPr txBox="1"/>
            <p:nvPr/>
          </p:nvSpPr>
          <p:spPr>
            <a:xfrm>
              <a:off x="1580034" y="2831043"/>
              <a:ext cx="34578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Modelling similar financial instruments</a:t>
              </a: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3A1EA818-D6D5-C740-BDDD-7C3B35D5DCA1}"/>
                </a:ext>
              </a:extLst>
            </p:cNvPr>
            <p:cNvSpPr/>
            <p:nvPr/>
          </p:nvSpPr>
          <p:spPr>
            <a:xfrm>
              <a:off x="877506" y="2746464"/>
              <a:ext cx="498103" cy="498103"/>
            </a:xfrm>
            <a:prstGeom prst="ellipse">
              <a:avLst/>
            </a:prstGeom>
            <a:solidFill>
              <a:srgbClr val="1760FF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b="1" dirty="0">
                <a:latin typeface="Roboto" pitchFamily="2" charset="0"/>
                <a:ea typeface="Roboto" pitchFamily="2" charset="0"/>
              </a:endParaRPr>
            </a:p>
          </p:txBody>
        </p:sp>
        <p:pic>
          <p:nvPicPr>
            <p:cNvPr id="9" name="Grafikk 8" descr="Justitias vekt kontur">
              <a:extLst>
                <a:ext uri="{FF2B5EF4-FFF2-40B4-BE49-F238E27FC236}">
                  <a16:creationId xmlns:a16="http://schemas.microsoft.com/office/drawing/2014/main" id="{93B887F1-3EEE-362C-EA6D-F77506139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1527" y="2830485"/>
              <a:ext cx="330060" cy="330060"/>
            </a:xfrm>
            <a:prstGeom prst="rect">
              <a:avLst/>
            </a:prstGeom>
          </p:spPr>
        </p:pic>
      </p:grpSp>
      <p:grpSp>
        <p:nvGrpSpPr>
          <p:cNvPr id="65" name="Gruppe 64">
            <a:extLst>
              <a:ext uri="{FF2B5EF4-FFF2-40B4-BE49-F238E27FC236}">
                <a16:creationId xmlns:a16="http://schemas.microsoft.com/office/drawing/2014/main" id="{92B73796-D89D-38A1-379B-F0E2EC010C0E}"/>
              </a:ext>
            </a:extLst>
          </p:cNvPr>
          <p:cNvGrpSpPr/>
          <p:nvPr/>
        </p:nvGrpSpPr>
        <p:grpSpPr>
          <a:xfrm>
            <a:off x="877506" y="3638622"/>
            <a:ext cx="3988691" cy="498103"/>
            <a:chOff x="877506" y="3523464"/>
            <a:chExt cx="3988691" cy="498103"/>
          </a:xfrm>
        </p:grpSpPr>
        <p:sp>
          <p:nvSpPr>
            <p:cNvPr id="45" name="TekstSylinder 44">
              <a:extLst>
                <a:ext uri="{FF2B5EF4-FFF2-40B4-BE49-F238E27FC236}">
                  <a16:creationId xmlns:a16="http://schemas.microsoft.com/office/drawing/2014/main" id="{3C7AC4F0-FF6A-D9EA-A854-AC33982DFC98}"/>
                </a:ext>
              </a:extLst>
            </p:cNvPr>
            <p:cNvSpPr txBox="1"/>
            <p:nvPr/>
          </p:nvSpPr>
          <p:spPr>
            <a:xfrm>
              <a:off x="1580034" y="3608043"/>
              <a:ext cx="32861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600" dirty="0"/>
                <a:t>What is driving pair relationships?</a:t>
              </a:r>
              <a:endParaRPr lang="en-GB" sz="1600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B663F8C9-9751-17E1-16C9-749A485FFBD9}"/>
                </a:ext>
              </a:extLst>
            </p:cNvPr>
            <p:cNvSpPr/>
            <p:nvPr/>
          </p:nvSpPr>
          <p:spPr>
            <a:xfrm>
              <a:off x="877506" y="3523464"/>
              <a:ext cx="498103" cy="498103"/>
            </a:xfrm>
            <a:prstGeom prst="ellipse">
              <a:avLst/>
            </a:prstGeom>
            <a:solidFill>
              <a:srgbClr val="1760FF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b="1" dirty="0">
                <a:latin typeface="Roboto" pitchFamily="2" charset="0"/>
                <a:ea typeface="Roboto" pitchFamily="2" charset="0"/>
              </a:endParaRPr>
            </a:p>
          </p:txBody>
        </p:sp>
        <p:pic>
          <p:nvPicPr>
            <p:cNvPr id="54" name="Grafikk 53" descr="Spørsmålstegn med heldekkende fyll">
              <a:extLst>
                <a:ext uri="{FF2B5EF4-FFF2-40B4-BE49-F238E27FC236}">
                  <a16:creationId xmlns:a16="http://schemas.microsoft.com/office/drawing/2014/main" id="{E1CEDA46-52EB-A0A5-752B-830183747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18427" y="3664385"/>
              <a:ext cx="216260" cy="216260"/>
            </a:xfrm>
            <a:prstGeom prst="rect">
              <a:avLst/>
            </a:prstGeom>
          </p:spPr>
        </p:pic>
      </p:grpSp>
      <p:sp>
        <p:nvSpPr>
          <p:cNvPr id="62" name="TekstSylinder 61">
            <a:extLst>
              <a:ext uri="{FF2B5EF4-FFF2-40B4-BE49-F238E27FC236}">
                <a16:creationId xmlns:a16="http://schemas.microsoft.com/office/drawing/2014/main" id="{BFBB38D2-B633-47CB-14E8-759C22C94A4A}"/>
              </a:ext>
            </a:extLst>
          </p:cNvPr>
          <p:cNvSpPr txBox="1"/>
          <p:nvPr/>
        </p:nvSpPr>
        <p:spPr>
          <a:xfrm>
            <a:off x="5892798" y="1884766"/>
            <a:ext cx="3497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algn="l"/>
            <a:r>
              <a:rPr lang="nb-NO" sz="1600" b="0" dirty="0">
                <a:solidFill>
                  <a:schemeClr val="tx1"/>
                </a:solidFill>
              </a:rPr>
              <a:t>Simple pairs trading framework</a:t>
            </a:r>
            <a:endParaRPr lang="en-GB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6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e 18">
            <a:extLst>
              <a:ext uri="{FF2B5EF4-FFF2-40B4-BE49-F238E27FC236}">
                <a16:creationId xmlns:a16="http://schemas.microsoft.com/office/drawing/2014/main" id="{7CB7A9B6-7D95-5688-EF35-4B862540E6EC}"/>
              </a:ext>
            </a:extLst>
          </p:cNvPr>
          <p:cNvGrpSpPr/>
          <p:nvPr/>
        </p:nvGrpSpPr>
        <p:grpSpPr>
          <a:xfrm>
            <a:off x="841984" y="1884766"/>
            <a:ext cx="4316917" cy="3845084"/>
            <a:chOff x="841984" y="1884766"/>
            <a:chExt cx="4316917" cy="3845084"/>
          </a:xfrm>
        </p:grpSpPr>
        <p:grpSp>
          <p:nvGrpSpPr>
            <p:cNvPr id="15" name="Gruppe 14">
              <a:extLst>
                <a:ext uri="{FF2B5EF4-FFF2-40B4-BE49-F238E27FC236}">
                  <a16:creationId xmlns:a16="http://schemas.microsoft.com/office/drawing/2014/main" id="{A45A3BDF-9CF4-F224-4FAD-1306F63574C5}"/>
                </a:ext>
              </a:extLst>
            </p:cNvPr>
            <p:cNvGrpSpPr/>
            <p:nvPr/>
          </p:nvGrpSpPr>
          <p:grpSpPr>
            <a:xfrm>
              <a:off x="841985" y="2442434"/>
              <a:ext cx="4316916" cy="3287416"/>
              <a:chOff x="841985" y="1947134"/>
              <a:chExt cx="4316916" cy="3287416"/>
            </a:xfrm>
          </p:grpSpPr>
          <p:sp>
            <p:nvSpPr>
              <p:cNvPr id="12" name="Rektangel 11">
                <a:extLst>
                  <a:ext uri="{FF2B5EF4-FFF2-40B4-BE49-F238E27FC236}">
                    <a16:creationId xmlns:a16="http://schemas.microsoft.com/office/drawing/2014/main" id="{6AF88C98-61C7-D24F-9C4C-D485DB9266C2}"/>
                  </a:ext>
                </a:extLst>
              </p:cNvPr>
              <p:cNvSpPr/>
              <p:nvPr/>
            </p:nvSpPr>
            <p:spPr>
              <a:xfrm>
                <a:off x="841985" y="1947134"/>
                <a:ext cx="4316916" cy="32874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" name="Bilde 3">
                <a:extLst>
                  <a:ext uri="{FF2B5EF4-FFF2-40B4-BE49-F238E27FC236}">
                    <a16:creationId xmlns:a16="http://schemas.microsoft.com/office/drawing/2014/main" id="{E739A9D0-AA72-20A6-633A-46E6217E5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165" y="2046809"/>
                <a:ext cx="4160881" cy="3055885"/>
              </a:xfrm>
              <a:prstGeom prst="rect">
                <a:avLst/>
              </a:prstGeom>
            </p:spPr>
          </p:pic>
        </p:grpSp>
        <p:sp>
          <p:nvSpPr>
            <p:cNvPr id="16" name="TekstSylinder 15">
              <a:extLst>
                <a:ext uri="{FF2B5EF4-FFF2-40B4-BE49-F238E27FC236}">
                  <a16:creationId xmlns:a16="http://schemas.microsoft.com/office/drawing/2014/main" id="{8CAEC3F2-A54E-88E1-0936-8CBAD80024FC}"/>
                </a:ext>
              </a:extLst>
            </p:cNvPr>
            <p:cNvSpPr txBox="1"/>
            <p:nvPr/>
          </p:nvSpPr>
          <p:spPr>
            <a:xfrm>
              <a:off x="841984" y="1884766"/>
              <a:ext cx="3127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200" b="1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defRPr>
              </a:lvl1pPr>
            </a:lstStyle>
            <a:p>
              <a:pPr algn="l"/>
              <a:r>
                <a:rPr lang="en-GB" sz="1600" b="0" dirty="0">
                  <a:solidFill>
                    <a:schemeClr val="tx1"/>
                  </a:solidFill>
                </a:rPr>
                <a:t>Foreign investor market share</a:t>
              </a:r>
            </a:p>
          </p:txBody>
        </p:sp>
      </p:grpSp>
      <p:grpSp>
        <p:nvGrpSpPr>
          <p:cNvPr id="18" name="Gruppe 17">
            <a:extLst>
              <a:ext uri="{FF2B5EF4-FFF2-40B4-BE49-F238E27FC236}">
                <a16:creationId xmlns:a16="http://schemas.microsoft.com/office/drawing/2014/main" id="{9BC846AA-88FF-649F-4051-5588A8E7B3E3}"/>
              </a:ext>
            </a:extLst>
          </p:cNvPr>
          <p:cNvGrpSpPr/>
          <p:nvPr/>
        </p:nvGrpSpPr>
        <p:grpSpPr>
          <a:xfrm>
            <a:off x="5892799" y="1884766"/>
            <a:ext cx="5934075" cy="3805693"/>
            <a:chOff x="5537200" y="1884766"/>
            <a:chExt cx="5934075" cy="3805693"/>
          </a:xfrm>
        </p:grpSpPr>
        <p:grpSp>
          <p:nvGrpSpPr>
            <p:cNvPr id="14" name="Gruppe 13">
              <a:extLst>
                <a:ext uri="{FF2B5EF4-FFF2-40B4-BE49-F238E27FC236}">
                  <a16:creationId xmlns:a16="http://schemas.microsoft.com/office/drawing/2014/main" id="{A5FDCFB9-0FC0-8809-6313-950998275A27}"/>
                </a:ext>
              </a:extLst>
            </p:cNvPr>
            <p:cNvGrpSpPr/>
            <p:nvPr/>
          </p:nvGrpSpPr>
          <p:grpSpPr>
            <a:xfrm>
              <a:off x="5537200" y="2442434"/>
              <a:ext cx="5934075" cy="3248025"/>
              <a:chOff x="5524500" y="1962150"/>
              <a:chExt cx="5934075" cy="3248025"/>
            </a:xfrm>
          </p:grpSpPr>
          <p:sp>
            <p:nvSpPr>
              <p:cNvPr id="13" name="Rektangel 12">
                <a:extLst>
                  <a:ext uri="{FF2B5EF4-FFF2-40B4-BE49-F238E27FC236}">
                    <a16:creationId xmlns:a16="http://schemas.microsoft.com/office/drawing/2014/main" id="{A269C638-BEBB-C8F4-12F6-FAE193D123AC}"/>
                  </a:ext>
                </a:extLst>
              </p:cNvPr>
              <p:cNvSpPr/>
              <p:nvPr/>
            </p:nvSpPr>
            <p:spPr>
              <a:xfrm>
                <a:off x="5524500" y="1962150"/>
                <a:ext cx="5934075" cy="32480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" name="Bilde 10">
                <a:extLst>
                  <a:ext uri="{FF2B5EF4-FFF2-40B4-BE49-F238E27FC236}">
                    <a16:creationId xmlns:a16="http://schemas.microsoft.com/office/drawing/2014/main" id="{157AF70F-D7A8-E68B-6FE6-EDD3AA9CD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7174" y="2046809"/>
                <a:ext cx="5762670" cy="3055884"/>
              </a:xfrm>
              <a:prstGeom prst="rect">
                <a:avLst/>
              </a:prstGeom>
              <a:solidFill>
                <a:schemeClr val="bg1">
                  <a:lumMod val="85000"/>
                  <a:alpha val="35000"/>
                </a:schemeClr>
              </a:solidFill>
              <a:ln>
                <a:noFill/>
              </a:ln>
            </p:spPr>
          </p:pic>
        </p:grpSp>
        <p:sp>
          <p:nvSpPr>
            <p:cNvPr id="17" name="TekstSylinder 16">
              <a:extLst>
                <a:ext uri="{FF2B5EF4-FFF2-40B4-BE49-F238E27FC236}">
                  <a16:creationId xmlns:a16="http://schemas.microsoft.com/office/drawing/2014/main" id="{807F3C19-0CCF-F33D-D1B6-FF9F2A21E6CE}"/>
                </a:ext>
              </a:extLst>
            </p:cNvPr>
            <p:cNvSpPr txBox="1"/>
            <p:nvPr/>
          </p:nvSpPr>
          <p:spPr>
            <a:xfrm>
              <a:off x="5537200" y="1884766"/>
              <a:ext cx="2528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200" b="1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defRPr>
              </a:lvl1pPr>
            </a:lstStyle>
            <a:p>
              <a:pPr algn="l"/>
              <a:r>
                <a:rPr lang="en-GB" sz="1600" b="0" dirty="0">
                  <a:solidFill>
                    <a:schemeClr val="tx1"/>
                  </a:solidFill>
                </a:rPr>
                <a:t>NOK as a petrocurrency</a:t>
              </a:r>
            </a:p>
          </p:txBody>
        </p:sp>
      </p:grpSp>
      <p:sp>
        <p:nvSpPr>
          <p:cNvPr id="23" name="Rektangel 22">
            <a:extLst>
              <a:ext uri="{FF2B5EF4-FFF2-40B4-BE49-F238E27FC236}">
                <a16:creationId xmlns:a16="http://schemas.microsoft.com/office/drawing/2014/main" id="{B92C8CE2-7006-6A5B-7112-C47AFCE31180}"/>
              </a:ext>
            </a:extLst>
          </p:cNvPr>
          <p:cNvSpPr/>
          <p:nvPr/>
        </p:nvSpPr>
        <p:spPr>
          <a:xfrm>
            <a:off x="6948171" y="2752465"/>
            <a:ext cx="589279" cy="2569629"/>
          </a:xfrm>
          <a:prstGeom prst="rect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673529B0-B8CF-5534-0D8F-B70CEC701C2A}"/>
              </a:ext>
            </a:extLst>
          </p:cNvPr>
          <p:cNvSpPr/>
          <p:nvPr/>
        </p:nvSpPr>
        <p:spPr>
          <a:xfrm>
            <a:off x="9569310" y="2752464"/>
            <a:ext cx="527190" cy="2569629"/>
          </a:xfrm>
          <a:prstGeom prst="rect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E2572F62-434D-1293-8F8B-C7B1EF573DD4}"/>
              </a:ext>
            </a:extLst>
          </p:cNvPr>
          <p:cNvSpPr txBox="1"/>
          <p:nvPr/>
        </p:nvSpPr>
        <p:spPr>
          <a:xfrm>
            <a:off x="550332" y="339852"/>
            <a:ext cx="662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algn="l"/>
            <a:r>
              <a:rPr lang="en-GB" sz="2800" b="0" dirty="0">
                <a:solidFill>
                  <a:schemeClr val="tx1"/>
                </a:solidFill>
              </a:rPr>
              <a:t>Thesis Objectives - Background</a:t>
            </a:r>
          </a:p>
        </p:txBody>
      </p:sp>
    </p:spTree>
    <p:extLst>
      <p:ext uri="{BB962C8B-B14F-4D97-AF65-F5344CB8AC3E}">
        <p14:creationId xmlns:p14="http://schemas.microsoft.com/office/powerpoint/2010/main" val="166866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Sylinder 2">
            <a:extLst>
              <a:ext uri="{FF2B5EF4-FFF2-40B4-BE49-F238E27FC236}">
                <a16:creationId xmlns:a16="http://schemas.microsoft.com/office/drawing/2014/main" id="{32012C0F-E421-A599-2EFC-47656A6A8272}"/>
              </a:ext>
            </a:extLst>
          </p:cNvPr>
          <p:cNvSpPr txBox="1"/>
          <p:nvPr/>
        </p:nvSpPr>
        <p:spPr>
          <a:xfrm>
            <a:off x="2771849" y="2505192"/>
            <a:ext cx="75201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i="1">
                <a:latin typeface="Roboto" pitchFamily="2" charset="0"/>
                <a:ea typeface="Roboto" pitchFamily="2" charset="0"/>
              </a:rPr>
              <a:t>“Do foreign investors have an oversimplified or naive view of the Norwegian equity market?”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1D3F115-A8A1-EBE0-0A76-C3FF6ACDB702}"/>
              </a:ext>
            </a:extLst>
          </p:cNvPr>
          <p:cNvSpPr txBox="1"/>
          <p:nvPr/>
        </p:nvSpPr>
        <p:spPr>
          <a:xfrm>
            <a:off x="2867542" y="3789606"/>
            <a:ext cx="73287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i="1">
                <a:latin typeface="Roboto" pitchFamily="2" charset="0"/>
                <a:ea typeface="Roboto" pitchFamily="2" charset="0"/>
              </a:rPr>
              <a:t>“Do some financial factors have a disproportional effect on the Norwegian equity market, compared to foreign equity markets?”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58E4CBB6-5025-35F7-824E-2B71F8AF46B1}"/>
              </a:ext>
            </a:extLst>
          </p:cNvPr>
          <p:cNvSpPr txBox="1"/>
          <p:nvPr/>
        </p:nvSpPr>
        <p:spPr>
          <a:xfrm>
            <a:off x="550332" y="339852"/>
            <a:ext cx="662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algn="l"/>
            <a:r>
              <a:rPr lang="en-GB" sz="2800" b="0">
                <a:solidFill>
                  <a:schemeClr val="tx1"/>
                </a:solidFill>
              </a:rPr>
              <a:t>Thesis Objectives - Background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AACCC88C-A5D4-F8A7-8537-7E84B325EE85}"/>
              </a:ext>
            </a:extLst>
          </p:cNvPr>
          <p:cNvSpPr txBox="1"/>
          <p:nvPr/>
        </p:nvSpPr>
        <p:spPr>
          <a:xfrm>
            <a:off x="567167" y="794977"/>
            <a:ext cx="596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latin typeface="Roboto" pitchFamily="2" charset="0"/>
                <a:ea typeface="Roboto" pitchFamily="2" charset="0"/>
              </a:rPr>
              <a:t>Questions manifestig the goals of the thesis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A6A4FB1-3AC3-9DC0-BB5B-C9EB9D631FC1}"/>
              </a:ext>
            </a:extLst>
          </p:cNvPr>
          <p:cNvSpPr/>
          <p:nvPr/>
        </p:nvSpPr>
        <p:spPr>
          <a:xfrm>
            <a:off x="2186646" y="2505640"/>
            <a:ext cx="412292" cy="412292"/>
          </a:xfrm>
          <a:prstGeom prst="ellipse">
            <a:avLst/>
          </a:prstGeom>
          <a:solidFill>
            <a:srgbClr val="1760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2B4EBA9-8FE7-4A35-9A42-0AACE2AFD05D}"/>
              </a:ext>
            </a:extLst>
          </p:cNvPr>
          <p:cNvSpPr/>
          <p:nvPr/>
        </p:nvSpPr>
        <p:spPr>
          <a:xfrm>
            <a:off x="2015487" y="2333605"/>
            <a:ext cx="756362" cy="756362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6B3054E4-4CFC-06AA-4B29-620120EBD746}"/>
              </a:ext>
            </a:extLst>
          </p:cNvPr>
          <p:cNvSpPr txBox="1"/>
          <p:nvPr/>
        </p:nvSpPr>
        <p:spPr>
          <a:xfrm>
            <a:off x="2185043" y="2542509"/>
            <a:ext cx="415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01</a:t>
            </a:r>
            <a:endParaRPr lang="en-GB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EFB16AB-1C7D-4DA5-E1E6-E78F4618A590}"/>
              </a:ext>
            </a:extLst>
          </p:cNvPr>
          <p:cNvSpPr/>
          <p:nvPr/>
        </p:nvSpPr>
        <p:spPr>
          <a:xfrm>
            <a:off x="2186646" y="3790054"/>
            <a:ext cx="412292" cy="412292"/>
          </a:xfrm>
          <a:prstGeom prst="ellipse">
            <a:avLst/>
          </a:prstGeom>
          <a:solidFill>
            <a:srgbClr val="1760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48DBE16-CD10-3BF9-C210-534C64675069}"/>
              </a:ext>
            </a:extLst>
          </p:cNvPr>
          <p:cNvSpPr/>
          <p:nvPr/>
        </p:nvSpPr>
        <p:spPr>
          <a:xfrm>
            <a:off x="2015487" y="3618019"/>
            <a:ext cx="756362" cy="756362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CEDD5B2B-B688-644B-A52C-79EEF972E775}"/>
              </a:ext>
            </a:extLst>
          </p:cNvPr>
          <p:cNvSpPr txBox="1"/>
          <p:nvPr/>
        </p:nvSpPr>
        <p:spPr>
          <a:xfrm>
            <a:off x="2185043" y="3826923"/>
            <a:ext cx="415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02</a:t>
            </a:r>
            <a:endParaRPr lang="en-GB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7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800" fill="hold"/>
                                        <p:tgtEl>
                                          <p:spTgt spid="23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800" fill="hold"/>
                                        <p:tgtEl>
                                          <p:spTgt spid="29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B60B779B-66AB-C342-3B73-1C00D9298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626" y="1231259"/>
            <a:ext cx="4593380" cy="4607194"/>
          </a:xfrm>
          <a:prstGeom prst="rect">
            <a:avLst/>
          </a:prstGeom>
        </p:spPr>
      </p:pic>
      <p:grpSp>
        <p:nvGrpSpPr>
          <p:cNvPr id="48" name="Gruppe 47">
            <a:extLst>
              <a:ext uri="{FF2B5EF4-FFF2-40B4-BE49-F238E27FC236}">
                <a16:creationId xmlns:a16="http://schemas.microsoft.com/office/drawing/2014/main" id="{93D44879-0CDC-A7AB-18C6-40279EB4F20C}"/>
              </a:ext>
            </a:extLst>
          </p:cNvPr>
          <p:cNvGrpSpPr/>
          <p:nvPr/>
        </p:nvGrpSpPr>
        <p:grpSpPr>
          <a:xfrm>
            <a:off x="877506" y="1854760"/>
            <a:ext cx="5456806" cy="584775"/>
            <a:chOff x="877506" y="1854760"/>
            <a:chExt cx="5456806" cy="584775"/>
          </a:xfrm>
        </p:grpSpPr>
        <p:sp>
          <p:nvSpPr>
            <p:cNvPr id="16" name="TekstSylinder 15">
              <a:extLst>
                <a:ext uri="{FF2B5EF4-FFF2-40B4-BE49-F238E27FC236}">
                  <a16:creationId xmlns:a16="http://schemas.microsoft.com/office/drawing/2014/main" id="{45BB859D-E8E4-7A9A-44F8-B7D022D7CA7D}"/>
                </a:ext>
              </a:extLst>
            </p:cNvPr>
            <p:cNvSpPr txBox="1"/>
            <p:nvPr/>
          </p:nvSpPr>
          <p:spPr>
            <a:xfrm>
              <a:off x="1580034" y="1854760"/>
              <a:ext cx="47542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Equity time series for each foreign country including the Norwegian market.</a:t>
              </a: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65DD4A8-EB8E-6D21-DA50-77368ECA785B}"/>
                </a:ext>
              </a:extLst>
            </p:cNvPr>
            <p:cNvSpPr/>
            <p:nvPr/>
          </p:nvSpPr>
          <p:spPr>
            <a:xfrm>
              <a:off x="877506" y="1898097"/>
              <a:ext cx="498103" cy="498103"/>
            </a:xfrm>
            <a:prstGeom prst="ellipse">
              <a:avLst/>
            </a:prstGeom>
            <a:solidFill>
              <a:srgbClr val="1760FF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100" b="1" dirty="0">
                  <a:latin typeface="Roboto" pitchFamily="2" charset="0"/>
                  <a:ea typeface="Roboto" pitchFamily="2" charset="0"/>
                </a:rPr>
                <a:t>01</a:t>
              </a:r>
              <a:endParaRPr lang="en-GB" sz="1100" b="1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49" name="Gruppe 48">
            <a:extLst>
              <a:ext uri="{FF2B5EF4-FFF2-40B4-BE49-F238E27FC236}">
                <a16:creationId xmlns:a16="http://schemas.microsoft.com/office/drawing/2014/main" id="{83DC09C6-7444-82BB-24AB-42D19DEEE283}"/>
              </a:ext>
            </a:extLst>
          </p:cNvPr>
          <p:cNvGrpSpPr/>
          <p:nvPr/>
        </p:nvGrpSpPr>
        <p:grpSpPr>
          <a:xfrm>
            <a:off x="877506" y="2797231"/>
            <a:ext cx="5456806" cy="498103"/>
            <a:chOff x="877506" y="1898097"/>
            <a:chExt cx="5456806" cy="498103"/>
          </a:xfrm>
        </p:grpSpPr>
        <p:sp>
          <p:nvSpPr>
            <p:cNvPr id="50" name="TekstSylinder 49">
              <a:extLst>
                <a:ext uri="{FF2B5EF4-FFF2-40B4-BE49-F238E27FC236}">
                  <a16:creationId xmlns:a16="http://schemas.microsoft.com/office/drawing/2014/main" id="{5C95EBB3-2677-F36B-0F43-D70ACFF2919D}"/>
                </a:ext>
              </a:extLst>
            </p:cNvPr>
            <p:cNvSpPr txBox="1"/>
            <p:nvPr/>
          </p:nvSpPr>
          <p:spPr>
            <a:xfrm>
              <a:off x="1580034" y="1976875"/>
              <a:ext cx="4754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Time series for chosen equity indices</a:t>
              </a: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B145DAF8-25FA-66AC-5206-583F54953B70}"/>
                </a:ext>
              </a:extLst>
            </p:cNvPr>
            <p:cNvSpPr/>
            <p:nvPr/>
          </p:nvSpPr>
          <p:spPr>
            <a:xfrm>
              <a:off x="877506" y="1898097"/>
              <a:ext cx="498103" cy="498103"/>
            </a:xfrm>
            <a:prstGeom prst="ellipse">
              <a:avLst/>
            </a:prstGeom>
            <a:solidFill>
              <a:srgbClr val="1760FF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100" b="1" dirty="0">
                  <a:latin typeface="Roboto" pitchFamily="2" charset="0"/>
                  <a:ea typeface="Roboto" pitchFamily="2" charset="0"/>
                </a:rPr>
                <a:t>02</a:t>
              </a:r>
              <a:endParaRPr lang="en-GB" sz="1100" b="1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54" name="Gruppe 53">
            <a:extLst>
              <a:ext uri="{FF2B5EF4-FFF2-40B4-BE49-F238E27FC236}">
                <a16:creationId xmlns:a16="http://schemas.microsoft.com/office/drawing/2014/main" id="{501A0105-D4D4-2372-8277-F4D4E07E93BA}"/>
              </a:ext>
            </a:extLst>
          </p:cNvPr>
          <p:cNvGrpSpPr/>
          <p:nvPr/>
        </p:nvGrpSpPr>
        <p:grpSpPr>
          <a:xfrm>
            <a:off x="877506" y="3682921"/>
            <a:ext cx="5456806" cy="498103"/>
            <a:chOff x="877506" y="1898097"/>
            <a:chExt cx="5456806" cy="498103"/>
          </a:xfrm>
        </p:grpSpPr>
        <p:sp>
          <p:nvSpPr>
            <p:cNvPr id="55" name="TekstSylinder 54">
              <a:extLst>
                <a:ext uri="{FF2B5EF4-FFF2-40B4-BE49-F238E27FC236}">
                  <a16:creationId xmlns:a16="http://schemas.microsoft.com/office/drawing/2014/main" id="{63B2EED1-C537-BB06-F8FF-FFE73243E820}"/>
                </a:ext>
              </a:extLst>
            </p:cNvPr>
            <p:cNvSpPr txBox="1"/>
            <p:nvPr/>
          </p:nvSpPr>
          <p:spPr>
            <a:xfrm>
              <a:off x="1580034" y="1977871"/>
              <a:ext cx="4754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Time series for the chosen “factors”</a:t>
              </a: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76A6A572-AA5B-659E-8CFF-B88D81D158DF}"/>
                </a:ext>
              </a:extLst>
            </p:cNvPr>
            <p:cNvSpPr/>
            <p:nvPr/>
          </p:nvSpPr>
          <p:spPr>
            <a:xfrm>
              <a:off x="877506" y="1898097"/>
              <a:ext cx="498103" cy="498103"/>
            </a:xfrm>
            <a:prstGeom prst="ellipse">
              <a:avLst/>
            </a:prstGeom>
            <a:solidFill>
              <a:srgbClr val="1760FF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100" b="1" dirty="0">
                  <a:latin typeface="Roboto" pitchFamily="2" charset="0"/>
                  <a:ea typeface="Roboto" pitchFamily="2" charset="0"/>
                </a:rPr>
                <a:t>03</a:t>
              </a:r>
              <a:endParaRPr lang="en-GB" sz="1100" b="1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69" name="Gruppe 68">
            <a:extLst>
              <a:ext uri="{FF2B5EF4-FFF2-40B4-BE49-F238E27FC236}">
                <a16:creationId xmlns:a16="http://schemas.microsoft.com/office/drawing/2014/main" id="{D586D164-AA6C-A615-1258-BC21BED3DD47}"/>
              </a:ext>
            </a:extLst>
          </p:cNvPr>
          <p:cNvGrpSpPr/>
          <p:nvPr/>
        </p:nvGrpSpPr>
        <p:grpSpPr>
          <a:xfrm>
            <a:off x="877506" y="4568610"/>
            <a:ext cx="5456806" cy="498103"/>
            <a:chOff x="877506" y="4568610"/>
            <a:chExt cx="5456806" cy="498103"/>
          </a:xfrm>
        </p:grpSpPr>
        <p:sp>
          <p:nvSpPr>
            <p:cNvPr id="60" name="TekstSylinder 59">
              <a:extLst>
                <a:ext uri="{FF2B5EF4-FFF2-40B4-BE49-F238E27FC236}">
                  <a16:creationId xmlns:a16="http://schemas.microsoft.com/office/drawing/2014/main" id="{7A809953-280C-182C-E5D1-24FFBDFC3767}"/>
                </a:ext>
              </a:extLst>
            </p:cNvPr>
            <p:cNvSpPr txBox="1"/>
            <p:nvPr/>
          </p:nvSpPr>
          <p:spPr>
            <a:xfrm>
              <a:off x="1580034" y="4648384"/>
              <a:ext cx="4754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Native currency rates for all foreign equities</a:t>
              </a: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5F3A4834-7DF5-CC06-F607-FE1E94E48E17}"/>
                </a:ext>
              </a:extLst>
            </p:cNvPr>
            <p:cNvSpPr/>
            <p:nvPr/>
          </p:nvSpPr>
          <p:spPr>
            <a:xfrm>
              <a:off x="877506" y="4568610"/>
              <a:ext cx="498103" cy="498103"/>
            </a:xfrm>
            <a:prstGeom prst="ellipse">
              <a:avLst/>
            </a:prstGeom>
            <a:solidFill>
              <a:srgbClr val="1760FF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100" b="1" dirty="0">
                  <a:latin typeface="Roboto" pitchFamily="2" charset="0"/>
                  <a:ea typeface="Roboto" pitchFamily="2" charset="0"/>
                </a:rPr>
                <a:t>04</a:t>
              </a:r>
              <a:endParaRPr lang="en-GB" sz="1100" b="1" dirty="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DF760E08-6829-B065-DC45-127916029BCA}"/>
              </a:ext>
            </a:extLst>
          </p:cNvPr>
          <p:cNvSpPr txBox="1"/>
          <p:nvPr/>
        </p:nvSpPr>
        <p:spPr>
          <a:xfrm>
            <a:off x="550332" y="339852"/>
            <a:ext cx="662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algn="l"/>
            <a:r>
              <a:rPr lang="en-GB" sz="2800" b="0" dirty="0">
                <a:solidFill>
                  <a:schemeClr val="tx1"/>
                </a:solidFill>
              </a:rPr>
              <a:t>Data Foundation</a:t>
            </a:r>
          </a:p>
        </p:txBody>
      </p:sp>
    </p:spTree>
    <p:extLst>
      <p:ext uri="{BB962C8B-B14F-4D97-AF65-F5344CB8AC3E}">
        <p14:creationId xmlns:p14="http://schemas.microsoft.com/office/powerpoint/2010/main" val="1736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3C66D9B0-DC09-5952-6228-42B075BDD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88" y="693183"/>
            <a:ext cx="9525825" cy="5471634"/>
          </a:xfrm>
          <a:prstGeom prst="rect">
            <a:avLst/>
          </a:prstGeom>
        </p:spPr>
      </p:pic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9AFE5ABA-62B7-E4F1-E6D9-E6B78C4C003B}"/>
              </a:ext>
            </a:extLst>
          </p:cNvPr>
          <p:cNvCxnSpPr/>
          <p:nvPr/>
        </p:nvCxnSpPr>
        <p:spPr>
          <a:xfrm>
            <a:off x="663575" y="2489200"/>
            <a:ext cx="54610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C104778D-9431-47EE-C605-CB77B6F14C86}"/>
              </a:ext>
            </a:extLst>
          </p:cNvPr>
          <p:cNvCxnSpPr/>
          <p:nvPr/>
        </p:nvCxnSpPr>
        <p:spPr>
          <a:xfrm>
            <a:off x="663575" y="2859087"/>
            <a:ext cx="546100" cy="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80EBA249-7517-B2C2-DA0B-4CE8A827BD72}"/>
              </a:ext>
            </a:extLst>
          </p:cNvPr>
          <p:cNvCxnSpPr/>
          <p:nvPr/>
        </p:nvCxnSpPr>
        <p:spPr>
          <a:xfrm>
            <a:off x="663575" y="3559176"/>
            <a:ext cx="546100" cy="0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DF6B985E-8B1F-D524-1D8F-845207973EBA}"/>
              </a:ext>
            </a:extLst>
          </p:cNvPr>
          <p:cNvCxnSpPr/>
          <p:nvPr/>
        </p:nvCxnSpPr>
        <p:spPr>
          <a:xfrm>
            <a:off x="663575" y="4770893"/>
            <a:ext cx="546100" cy="0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31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23F8E0-6E33-340D-4F3D-61669A745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251"/>
            <a:ext cx="9144000" cy="997499"/>
          </a:xfrm>
        </p:spPr>
        <p:txBody>
          <a:bodyPr/>
          <a:lstStyle/>
          <a:p>
            <a:r>
              <a:rPr lang="nb-NO" dirty="0"/>
              <a:t>Two Frameworks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27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4E4171E2-8ADD-F4DD-7806-A6E43F6474BB}"/>
              </a:ext>
            </a:extLst>
          </p:cNvPr>
          <p:cNvSpPr txBox="1"/>
          <p:nvPr/>
        </p:nvSpPr>
        <p:spPr>
          <a:xfrm>
            <a:off x="550332" y="339852"/>
            <a:ext cx="662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algn="l"/>
            <a:r>
              <a:rPr lang="en-GB" sz="2800" b="0" dirty="0">
                <a:solidFill>
                  <a:schemeClr val="tx1"/>
                </a:solidFill>
              </a:rPr>
              <a:t>Nuanced Framework Trading Rules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D5F62C83-867B-1FB5-C3F3-ACE74526994C}"/>
              </a:ext>
            </a:extLst>
          </p:cNvPr>
          <p:cNvSpPr txBox="1"/>
          <p:nvPr/>
        </p:nvSpPr>
        <p:spPr>
          <a:xfrm>
            <a:off x="550332" y="1867702"/>
            <a:ext cx="153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C000"/>
                </a:solidFill>
              </a:rPr>
              <a:t>Trading Rule 1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67B2051A-DACE-E264-7EE1-A5C2169A28CC}"/>
              </a:ext>
            </a:extLst>
          </p:cNvPr>
          <p:cNvSpPr txBox="1"/>
          <p:nvPr/>
        </p:nvSpPr>
        <p:spPr>
          <a:xfrm>
            <a:off x="5991225" y="1867702"/>
            <a:ext cx="153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808CD"/>
                </a:solidFill>
              </a:rPr>
              <a:t>Trading Rule 2</a:t>
            </a:r>
          </a:p>
        </p:txBody>
      </p:sp>
      <p:grpSp>
        <p:nvGrpSpPr>
          <p:cNvPr id="48" name="Gruppe 47">
            <a:extLst>
              <a:ext uri="{FF2B5EF4-FFF2-40B4-BE49-F238E27FC236}">
                <a16:creationId xmlns:a16="http://schemas.microsoft.com/office/drawing/2014/main" id="{8787DBD9-8EA0-D07A-0932-FE1F0EFB6A35}"/>
              </a:ext>
            </a:extLst>
          </p:cNvPr>
          <p:cNvGrpSpPr/>
          <p:nvPr/>
        </p:nvGrpSpPr>
        <p:grpSpPr>
          <a:xfrm>
            <a:off x="669364" y="2692654"/>
            <a:ext cx="4448736" cy="523220"/>
            <a:chOff x="669364" y="2526779"/>
            <a:chExt cx="4448736" cy="523220"/>
          </a:xfrm>
        </p:grpSpPr>
        <p:grpSp>
          <p:nvGrpSpPr>
            <p:cNvPr id="19" name="Gruppe 18">
              <a:extLst>
                <a:ext uri="{FF2B5EF4-FFF2-40B4-BE49-F238E27FC236}">
                  <a16:creationId xmlns:a16="http://schemas.microsoft.com/office/drawing/2014/main" id="{E66F265E-B408-476B-55FB-33762A97C99E}"/>
                </a:ext>
              </a:extLst>
            </p:cNvPr>
            <p:cNvGrpSpPr/>
            <p:nvPr/>
          </p:nvGrpSpPr>
          <p:grpSpPr>
            <a:xfrm>
              <a:off x="669364" y="2538423"/>
              <a:ext cx="286310" cy="286310"/>
              <a:chOff x="2764899" y="2002731"/>
              <a:chExt cx="724241" cy="724241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57C96DCF-B99D-C01C-963C-0C9108511A2D}"/>
                  </a:ext>
                </a:extLst>
              </p:cNvPr>
              <p:cNvSpPr/>
              <p:nvPr/>
            </p:nvSpPr>
            <p:spPr>
              <a:xfrm>
                <a:off x="2862729" y="2099835"/>
                <a:ext cx="530037" cy="530032"/>
              </a:xfrm>
              <a:prstGeom prst="ellipse">
                <a:avLst/>
              </a:prstGeom>
              <a:solidFill>
                <a:srgbClr val="FFC00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>
                  <a:solidFill>
                    <a:srgbClr val="FFC000"/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0FCDD3AB-5CC2-3E5D-CCA3-3BE9ADF9545A}"/>
                  </a:ext>
                </a:extLst>
              </p:cNvPr>
              <p:cNvSpPr/>
              <p:nvPr/>
            </p:nvSpPr>
            <p:spPr>
              <a:xfrm>
                <a:off x="2764899" y="2002731"/>
                <a:ext cx="724241" cy="724241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>
                  <a:latin typeface="Roboto" pitchFamily="2" charset="0"/>
                  <a:ea typeface="Roboto" pitchFamily="2" charset="0"/>
                </a:endParaRPr>
              </a:p>
            </p:txBody>
          </p:sp>
        </p:grpSp>
        <p:sp>
          <p:nvSpPr>
            <p:cNvPr id="37" name="TekstSylinder 36">
              <a:extLst>
                <a:ext uri="{FF2B5EF4-FFF2-40B4-BE49-F238E27FC236}">
                  <a16:creationId xmlns:a16="http://schemas.microsoft.com/office/drawing/2014/main" id="{79D0194C-65E0-E4C4-B740-2A55D665D1CD}"/>
                </a:ext>
              </a:extLst>
            </p:cNvPr>
            <p:cNvSpPr txBox="1"/>
            <p:nvPr/>
          </p:nvSpPr>
          <p:spPr>
            <a:xfrm>
              <a:off x="1099085" y="2526779"/>
              <a:ext cx="4019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/>
                <a:t>Handful factors, disproportional effect on the Norwegian market</a:t>
              </a:r>
            </a:p>
          </p:txBody>
        </p:sp>
      </p:grpSp>
      <p:grpSp>
        <p:nvGrpSpPr>
          <p:cNvPr id="47" name="Gruppe 46">
            <a:extLst>
              <a:ext uri="{FF2B5EF4-FFF2-40B4-BE49-F238E27FC236}">
                <a16:creationId xmlns:a16="http://schemas.microsoft.com/office/drawing/2014/main" id="{E677F319-DB5D-ECD3-A0F2-5FE066F79D2E}"/>
              </a:ext>
            </a:extLst>
          </p:cNvPr>
          <p:cNvGrpSpPr/>
          <p:nvPr/>
        </p:nvGrpSpPr>
        <p:grpSpPr>
          <a:xfrm>
            <a:off x="669364" y="3415675"/>
            <a:ext cx="4559861" cy="523220"/>
            <a:chOff x="669364" y="3049311"/>
            <a:chExt cx="4559861" cy="523220"/>
          </a:xfrm>
        </p:grpSpPr>
        <p:grpSp>
          <p:nvGrpSpPr>
            <p:cNvPr id="38" name="Gruppe 37">
              <a:extLst>
                <a:ext uri="{FF2B5EF4-FFF2-40B4-BE49-F238E27FC236}">
                  <a16:creationId xmlns:a16="http://schemas.microsoft.com/office/drawing/2014/main" id="{77E7B50A-AA71-A180-BEC9-7AF12A46DCF3}"/>
                </a:ext>
              </a:extLst>
            </p:cNvPr>
            <p:cNvGrpSpPr/>
            <p:nvPr/>
          </p:nvGrpSpPr>
          <p:grpSpPr>
            <a:xfrm>
              <a:off x="669364" y="3060955"/>
              <a:ext cx="286310" cy="286310"/>
              <a:chOff x="2764899" y="2002731"/>
              <a:chExt cx="724241" cy="724241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A65E38AD-D7FB-B2A9-A365-3B16B9A1DE39}"/>
                  </a:ext>
                </a:extLst>
              </p:cNvPr>
              <p:cNvSpPr/>
              <p:nvPr/>
            </p:nvSpPr>
            <p:spPr>
              <a:xfrm>
                <a:off x="2862729" y="2099835"/>
                <a:ext cx="530037" cy="530032"/>
              </a:xfrm>
              <a:prstGeom prst="ellipse">
                <a:avLst/>
              </a:prstGeom>
              <a:solidFill>
                <a:srgbClr val="FFC00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E7296E93-54B4-16E5-5A73-76F367A26BE9}"/>
                  </a:ext>
                </a:extLst>
              </p:cNvPr>
              <p:cNvSpPr/>
              <p:nvPr/>
            </p:nvSpPr>
            <p:spPr>
              <a:xfrm>
                <a:off x="2764899" y="2002731"/>
                <a:ext cx="724241" cy="724241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>
                  <a:latin typeface="Roboto" pitchFamily="2" charset="0"/>
                  <a:ea typeface="Roboto" pitchFamily="2" charset="0"/>
                </a:endParaRPr>
              </a:p>
            </p:txBody>
          </p:sp>
        </p:grpSp>
        <p:sp>
          <p:nvSpPr>
            <p:cNvPr id="41" name="TekstSylinder 40">
              <a:extLst>
                <a:ext uri="{FF2B5EF4-FFF2-40B4-BE49-F238E27FC236}">
                  <a16:creationId xmlns:a16="http://schemas.microsoft.com/office/drawing/2014/main" id="{5C4A0ED1-E8E1-1D3E-C47F-8775CC43446C}"/>
                </a:ext>
              </a:extLst>
            </p:cNvPr>
            <p:cNvSpPr txBox="1"/>
            <p:nvPr/>
          </p:nvSpPr>
          <p:spPr>
            <a:xfrm>
              <a:off x="1099085" y="3049311"/>
              <a:ext cx="413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/>
                <a:t>Affecting </a:t>
              </a:r>
              <a:r>
                <a:rPr lang="en-GB" sz="140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equities not fundamentally correlated to the factors</a:t>
              </a:r>
              <a:endParaRPr lang="en-GB" sz="1400"/>
            </a:p>
          </p:txBody>
        </p:sp>
      </p:grpSp>
      <p:grpSp>
        <p:nvGrpSpPr>
          <p:cNvPr id="46" name="Gruppe 45">
            <a:extLst>
              <a:ext uri="{FF2B5EF4-FFF2-40B4-BE49-F238E27FC236}">
                <a16:creationId xmlns:a16="http://schemas.microsoft.com/office/drawing/2014/main" id="{44762330-5138-3C13-1971-F1BF0D020348}"/>
              </a:ext>
            </a:extLst>
          </p:cNvPr>
          <p:cNvGrpSpPr/>
          <p:nvPr/>
        </p:nvGrpSpPr>
        <p:grpSpPr>
          <a:xfrm>
            <a:off x="669364" y="4138696"/>
            <a:ext cx="4559861" cy="307777"/>
            <a:chOff x="669364" y="3571843"/>
            <a:chExt cx="4559861" cy="307777"/>
          </a:xfrm>
        </p:grpSpPr>
        <p:grpSp>
          <p:nvGrpSpPr>
            <p:cNvPr id="42" name="Gruppe 41">
              <a:extLst>
                <a:ext uri="{FF2B5EF4-FFF2-40B4-BE49-F238E27FC236}">
                  <a16:creationId xmlns:a16="http://schemas.microsoft.com/office/drawing/2014/main" id="{D462C0A1-ECE6-8972-B3AC-84C41350AF92}"/>
                </a:ext>
              </a:extLst>
            </p:cNvPr>
            <p:cNvGrpSpPr/>
            <p:nvPr/>
          </p:nvGrpSpPr>
          <p:grpSpPr>
            <a:xfrm>
              <a:off x="669364" y="3583487"/>
              <a:ext cx="286310" cy="286310"/>
              <a:chOff x="2764899" y="2002731"/>
              <a:chExt cx="724241" cy="724241"/>
            </a:xfrm>
          </p:grpSpPr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6DF3552-3B76-0C1B-1CC6-FF85DEA5A628}"/>
                  </a:ext>
                </a:extLst>
              </p:cNvPr>
              <p:cNvSpPr/>
              <p:nvPr/>
            </p:nvSpPr>
            <p:spPr>
              <a:xfrm>
                <a:off x="2862729" y="2099835"/>
                <a:ext cx="530037" cy="530032"/>
              </a:xfrm>
              <a:prstGeom prst="ellipse">
                <a:avLst/>
              </a:prstGeom>
              <a:solidFill>
                <a:srgbClr val="FFC00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77BA35D7-6DA6-D012-7D9C-A0C363A805EB}"/>
                  </a:ext>
                </a:extLst>
              </p:cNvPr>
              <p:cNvSpPr/>
              <p:nvPr/>
            </p:nvSpPr>
            <p:spPr>
              <a:xfrm>
                <a:off x="2764899" y="2002731"/>
                <a:ext cx="724241" cy="724241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>
                  <a:latin typeface="Roboto" pitchFamily="2" charset="0"/>
                  <a:ea typeface="Roboto" pitchFamily="2" charset="0"/>
                </a:endParaRPr>
              </a:p>
            </p:txBody>
          </p:sp>
        </p:grpSp>
        <p:sp>
          <p:nvSpPr>
            <p:cNvPr id="45" name="TekstSylinder 44">
              <a:extLst>
                <a:ext uri="{FF2B5EF4-FFF2-40B4-BE49-F238E27FC236}">
                  <a16:creationId xmlns:a16="http://schemas.microsoft.com/office/drawing/2014/main" id="{4DE1F1DE-6942-5827-1FA4-85C7C45BF732}"/>
                </a:ext>
              </a:extLst>
            </p:cNvPr>
            <p:cNvSpPr txBox="1"/>
            <p:nvPr/>
          </p:nvSpPr>
          <p:spPr>
            <a:xfrm>
              <a:off x="1099085" y="3571843"/>
              <a:ext cx="4130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b="1" dirty="0"/>
                <a:t>Not</a:t>
              </a:r>
              <a:r>
                <a:rPr lang="nb-NO" sz="1400" dirty="0"/>
                <a:t> </a:t>
              </a:r>
              <a:r>
                <a:rPr lang="nb-NO" sz="1400" dirty="0" err="1"/>
                <a:t>grounded</a:t>
              </a:r>
              <a:r>
                <a:rPr lang="nb-NO" sz="1400" dirty="0"/>
                <a:t> in </a:t>
              </a:r>
              <a:r>
                <a:rPr lang="nb-NO" sz="1400" dirty="0" err="1"/>
                <a:t>company</a:t>
              </a:r>
              <a:r>
                <a:rPr lang="nb-NO" sz="1400" dirty="0"/>
                <a:t> </a:t>
              </a:r>
              <a:r>
                <a:rPr lang="nb-NO" sz="1400" dirty="0" err="1"/>
                <a:t>specifics</a:t>
              </a:r>
              <a:r>
                <a:rPr lang="nb-NO" sz="1400" dirty="0"/>
                <a:t> </a:t>
              </a:r>
              <a:r>
                <a:rPr lang="nb-NO" sz="1400" dirty="0">
                  <a:sym typeface="Wingdings" panose="05000000000000000000" pitchFamily="2" charset="2"/>
                </a:rPr>
                <a:t></a:t>
              </a:r>
              <a:r>
                <a:rPr lang="nb-NO" sz="1400" b="1" dirty="0">
                  <a:sym typeface="Wingdings" panose="05000000000000000000" pitchFamily="2" charset="2"/>
                </a:rPr>
                <a:t> </a:t>
              </a:r>
              <a:r>
                <a:rPr lang="nb-NO" sz="1400" dirty="0" err="1">
                  <a:sym typeface="Wingdings" panose="05000000000000000000" pitchFamily="2" charset="2"/>
                </a:rPr>
                <a:t>revert</a:t>
              </a:r>
              <a:r>
                <a:rPr lang="nb-NO" sz="1400" dirty="0">
                  <a:sym typeface="Wingdings" panose="05000000000000000000" pitchFamily="2" charset="2"/>
                </a:rPr>
                <a:t> to </a:t>
              </a:r>
              <a:r>
                <a:rPr lang="nb-NO" sz="1400" dirty="0" err="1">
                  <a:sym typeface="Wingdings" panose="05000000000000000000" pitchFamily="2" charset="2"/>
                </a:rPr>
                <a:t>mean</a:t>
              </a:r>
              <a:endParaRPr lang="en-GB" sz="1400" dirty="0"/>
            </a:p>
          </p:txBody>
        </p:sp>
      </p:grpSp>
      <p:grpSp>
        <p:nvGrpSpPr>
          <p:cNvPr id="49" name="Gruppe 48">
            <a:extLst>
              <a:ext uri="{FF2B5EF4-FFF2-40B4-BE49-F238E27FC236}">
                <a16:creationId xmlns:a16="http://schemas.microsoft.com/office/drawing/2014/main" id="{5826C35C-416E-A734-11ED-32CDDBB845CD}"/>
              </a:ext>
            </a:extLst>
          </p:cNvPr>
          <p:cNvGrpSpPr/>
          <p:nvPr/>
        </p:nvGrpSpPr>
        <p:grpSpPr>
          <a:xfrm>
            <a:off x="6118225" y="2682831"/>
            <a:ext cx="4835525" cy="523220"/>
            <a:chOff x="669364" y="2526779"/>
            <a:chExt cx="4835525" cy="523220"/>
          </a:xfrm>
        </p:grpSpPr>
        <p:grpSp>
          <p:nvGrpSpPr>
            <p:cNvPr id="50" name="Gruppe 49">
              <a:extLst>
                <a:ext uri="{FF2B5EF4-FFF2-40B4-BE49-F238E27FC236}">
                  <a16:creationId xmlns:a16="http://schemas.microsoft.com/office/drawing/2014/main" id="{32C06174-2B70-74A8-0E70-806C1D4F3BC9}"/>
                </a:ext>
              </a:extLst>
            </p:cNvPr>
            <p:cNvGrpSpPr/>
            <p:nvPr/>
          </p:nvGrpSpPr>
          <p:grpSpPr>
            <a:xfrm>
              <a:off x="669364" y="2538423"/>
              <a:ext cx="286310" cy="286310"/>
              <a:chOff x="2764899" y="2002731"/>
              <a:chExt cx="724241" cy="724241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5CED0387-2295-CA8F-B70A-71B413F8FE3D}"/>
                  </a:ext>
                </a:extLst>
              </p:cNvPr>
              <p:cNvSpPr/>
              <p:nvPr/>
            </p:nvSpPr>
            <p:spPr>
              <a:xfrm>
                <a:off x="2862729" y="2099835"/>
                <a:ext cx="530037" cy="530032"/>
              </a:xfrm>
              <a:prstGeom prst="ellipse">
                <a:avLst/>
              </a:prstGeom>
              <a:solidFill>
                <a:srgbClr val="C808CD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E306FDC1-E1B3-7BAF-5811-0909D14B9CA6}"/>
                  </a:ext>
                </a:extLst>
              </p:cNvPr>
              <p:cNvSpPr/>
              <p:nvPr/>
            </p:nvSpPr>
            <p:spPr>
              <a:xfrm>
                <a:off x="2764899" y="2002731"/>
                <a:ext cx="724241" cy="724241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>
                  <a:latin typeface="Roboto" pitchFamily="2" charset="0"/>
                  <a:ea typeface="Roboto" pitchFamily="2" charset="0"/>
                </a:endParaRPr>
              </a:p>
            </p:txBody>
          </p:sp>
        </p:grpSp>
        <p:sp>
          <p:nvSpPr>
            <p:cNvPr id="51" name="TekstSylinder 50">
              <a:extLst>
                <a:ext uri="{FF2B5EF4-FFF2-40B4-BE49-F238E27FC236}">
                  <a16:creationId xmlns:a16="http://schemas.microsoft.com/office/drawing/2014/main" id="{6449DCA6-5B22-F872-E142-A0BB2F71A17B}"/>
                </a:ext>
              </a:extLst>
            </p:cNvPr>
            <p:cNvSpPr txBox="1"/>
            <p:nvPr/>
          </p:nvSpPr>
          <p:spPr>
            <a:xfrm>
              <a:off x="1099085" y="2526779"/>
              <a:ext cx="44058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In periods when the Norwegian market falls sharply, it will “drag” all equities down with it</a:t>
              </a:r>
            </a:p>
          </p:txBody>
        </p:sp>
      </p:grpSp>
      <p:grpSp>
        <p:nvGrpSpPr>
          <p:cNvPr id="54" name="Gruppe 53">
            <a:extLst>
              <a:ext uri="{FF2B5EF4-FFF2-40B4-BE49-F238E27FC236}">
                <a16:creationId xmlns:a16="http://schemas.microsoft.com/office/drawing/2014/main" id="{596822FF-90D9-433C-6841-2B35AB5ACBDE}"/>
              </a:ext>
            </a:extLst>
          </p:cNvPr>
          <p:cNvGrpSpPr/>
          <p:nvPr/>
        </p:nvGrpSpPr>
        <p:grpSpPr>
          <a:xfrm>
            <a:off x="6118225" y="3405852"/>
            <a:ext cx="3358793" cy="307777"/>
            <a:chOff x="669364" y="3049311"/>
            <a:chExt cx="3358793" cy="307777"/>
          </a:xfrm>
        </p:grpSpPr>
        <p:grpSp>
          <p:nvGrpSpPr>
            <p:cNvPr id="55" name="Gruppe 54">
              <a:extLst>
                <a:ext uri="{FF2B5EF4-FFF2-40B4-BE49-F238E27FC236}">
                  <a16:creationId xmlns:a16="http://schemas.microsoft.com/office/drawing/2014/main" id="{64B2E08F-8C0B-9346-9E62-4772ECE36509}"/>
                </a:ext>
              </a:extLst>
            </p:cNvPr>
            <p:cNvGrpSpPr/>
            <p:nvPr/>
          </p:nvGrpSpPr>
          <p:grpSpPr>
            <a:xfrm>
              <a:off x="669364" y="3060955"/>
              <a:ext cx="286310" cy="286310"/>
              <a:chOff x="2764899" y="2002731"/>
              <a:chExt cx="724241" cy="724241"/>
            </a:xfrm>
          </p:grpSpPr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643FE9E1-ADD8-7BA2-6E9B-01688B7D3F12}"/>
                  </a:ext>
                </a:extLst>
              </p:cNvPr>
              <p:cNvSpPr/>
              <p:nvPr/>
            </p:nvSpPr>
            <p:spPr>
              <a:xfrm>
                <a:off x="2862729" y="2099835"/>
                <a:ext cx="530037" cy="530032"/>
              </a:xfrm>
              <a:prstGeom prst="ellipse">
                <a:avLst/>
              </a:prstGeom>
              <a:solidFill>
                <a:srgbClr val="C808CD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8B4F4183-AA7A-3610-26F1-F0C7D46B874B}"/>
                  </a:ext>
                </a:extLst>
              </p:cNvPr>
              <p:cNvSpPr/>
              <p:nvPr/>
            </p:nvSpPr>
            <p:spPr>
              <a:xfrm>
                <a:off x="2764899" y="2002731"/>
                <a:ext cx="724241" cy="724241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>
                  <a:latin typeface="Roboto" pitchFamily="2" charset="0"/>
                  <a:ea typeface="Roboto" pitchFamily="2" charset="0"/>
                </a:endParaRPr>
              </a:p>
            </p:txBody>
          </p:sp>
        </p:grpSp>
        <p:sp>
          <p:nvSpPr>
            <p:cNvPr id="56" name="TekstSylinder 55">
              <a:extLst>
                <a:ext uri="{FF2B5EF4-FFF2-40B4-BE49-F238E27FC236}">
                  <a16:creationId xmlns:a16="http://schemas.microsoft.com/office/drawing/2014/main" id="{8C016E54-7F95-A674-26D0-0AF314813068}"/>
                </a:ext>
              </a:extLst>
            </p:cNvPr>
            <p:cNvSpPr txBox="1"/>
            <p:nvPr/>
          </p:nvSpPr>
          <p:spPr>
            <a:xfrm>
              <a:off x="1099085" y="3049311"/>
              <a:ext cx="2929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Constituted of three smaller «checks»</a:t>
              </a:r>
            </a:p>
          </p:txBody>
        </p:sp>
      </p:grp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939EE393-AF5A-C50B-5E5A-799755743945}"/>
              </a:ext>
            </a:extLst>
          </p:cNvPr>
          <p:cNvSpPr txBox="1"/>
          <p:nvPr/>
        </p:nvSpPr>
        <p:spPr>
          <a:xfrm>
            <a:off x="6547946" y="3865758"/>
            <a:ext cx="5011500" cy="102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Norwegian market driven down by “low-correlated factor”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Norwegian equity relatively large decline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OSEBX relatively large decline compared to foreign exchanges</a:t>
            </a:r>
          </a:p>
        </p:txBody>
      </p:sp>
      <p:grpSp>
        <p:nvGrpSpPr>
          <p:cNvPr id="66" name="Gruppe 65">
            <a:extLst>
              <a:ext uri="{FF2B5EF4-FFF2-40B4-BE49-F238E27FC236}">
                <a16:creationId xmlns:a16="http://schemas.microsoft.com/office/drawing/2014/main" id="{F7FC6D1A-06F1-D57F-92C9-151339CD39B0}"/>
              </a:ext>
            </a:extLst>
          </p:cNvPr>
          <p:cNvGrpSpPr/>
          <p:nvPr/>
        </p:nvGrpSpPr>
        <p:grpSpPr>
          <a:xfrm>
            <a:off x="669364" y="4804223"/>
            <a:ext cx="4559861" cy="307777"/>
            <a:chOff x="669364" y="3571843"/>
            <a:chExt cx="4559861" cy="307777"/>
          </a:xfrm>
        </p:grpSpPr>
        <p:grpSp>
          <p:nvGrpSpPr>
            <p:cNvPr id="67" name="Gruppe 66">
              <a:extLst>
                <a:ext uri="{FF2B5EF4-FFF2-40B4-BE49-F238E27FC236}">
                  <a16:creationId xmlns:a16="http://schemas.microsoft.com/office/drawing/2014/main" id="{4AE67BF2-F2A6-C543-1EAB-D215EA9B7138}"/>
                </a:ext>
              </a:extLst>
            </p:cNvPr>
            <p:cNvGrpSpPr/>
            <p:nvPr/>
          </p:nvGrpSpPr>
          <p:grpSpPr>
            <a:xfrm>
              <a:off x="669364" y="3583487"/>
              <a:ext cx="286310" cy="286310"/>
              <a:chOff x="2764899" y="2002731"/>
              <a:chExt cx="724241" cy="724241"/>
            </a:xfrm>
          </p:grpSpPr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F40F75EC-4A6D-67CE-D60A-2663530C5D50}"/>
                  </a:ext>
                </a:extLst>
              </p:cNvPr>
              <p:cNvSpPr/>
              <p:nvPr/>
            </p:nvSpPr>
            <p:spPr>
              <a:xfrm>
                <a:off x="2862729" y="2099835"/>
                <a:ext cx="530037" cy="530032"/>
              </a:xfrm>
              <a:prstGeom prst="ellipse">
                <a:avLst/>
              </a:prstGeom>
              <a:solidFill>
                <a:srgbClr val="FFC00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BDAE5C0A-648C-C4A1-7CA4-37B98B1374F8}"/>
                  </a:ext>
                </a:extLst>
              </p:cNvPr>
              <p:cNvSpPr/>
              <p:nvPr/>
            </p:nvSpPr>
            <p:spPr>
              <a:xfrm>
                <a:off x="2764899" y="2002731"/>
                <a:ext cx="724241" cy="724241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>
                  <a:latin typeface="Roboto" pitchFamily="2" charset="0"/>
                  <a:ea typeface="Roboto" pitchFamily="2" charset="0"/>
                </a:endParaRPr>
              </a:p>
            </p:txBody>
          </p:sp>
        </p:grpSp>
        <p:sp>
          <p:nvSpPr>
            <p:cNvPr id="68" name="TekstSylinder 67">
              <a:extLst>
                <a:ext uri="{FF2B5EF4-FFF2-40B4-BE49-F238E27FC236}">
                  <a16:creationId xmlns:a16="http://schemas.microsoft.com/office/drawing/2014/main" id="{50EEE211-5923-997E-14E0-8A231CE15398}"/>
                </a:ext>
              </a:extLst>
            </p:cNvPr>
            <p:cNvSpPr txBox="1"/>
            <p:nvPr/>
          </p:nvSpPr>
          <p:spPr>
            <a:xfrm>
              <a:off x="1099085" y="3571843"/>
              <a:ext cx="4130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Norwegian equity overreact </a:t>
              </a:r>
              <a:r>
                <a:rPr lang="en-GB" sz="1400" dirty="0">
                  <a:sym typeface="Wingdings" panose="05000000000000000000" pitchFamily="2" charset="2"/>
                </a:rPr>
                <a:t> </a:t>
              </a:r>
              <a:r>
                <a:rPr lang="en-GB" sz="1400" dirty="0"/>
                <a:t>Relative mispricing</a:t>
              </a:r>
            </a:p>
          </p:txBody>
        </p:sp>
      </p:grpSp>
      <p:grpSp>
        <p:nvGrpSpPr>
          <p:cNvPr id="71" name="Gruppe 70">
            <a:extLst>
              <a:ext uri="{FF2B5EF4-FFF2-40B4-BE49-F238E27FC236}">
                <a16:creationId xmlns:a16="http://schemas.microsoft.com/office/drawing/2014/main" id="{0830A6A1-6CDD-356D-6849-4EB7E2AEB551}"/>
              </a:ext>
            </a:extLst>
          </p:cNvPr>
          <p:cNvGrpSpPr/>
          <p:nvPr/>
        </p:nvGrpSpPr>
        <p:grpSpPr>
          <a:xfrm>
            <a:off x="6118225" y="5063789"/>
            <a:ext cx="2799024" cy="307777"/>
            <a:chOff x="669364" y="3571843"/>
            <a:chExt cx="2799024" cy="307777"/>
          </a:xfrm>
        </p:grpSpPr>
        <p:grpSp>
          <p:nvGrpSpPr>
            <p:cNvPr id="72" name="Gruppe 71">
              <a:extLst>
                <a:ext uri="{FF2B5EF4-FFF2-40B4-BE49-F238E27FC236}">
                  <a16:creationId xmlns:a16="http://schemas.microsoft.com/office/drawing/2014/main" id="{B7B6165E-DB02-278C-08AA-AD480897A7C5}"/>
                </a:ext>
              </a:extLst>
            </p:cNvPr>
            <p:cNvGrpSpPr/>
            <p:nvPr/>
          </p:nvGrpSpPr>
          <p:grpSpPr>
            <a:xfrm>
              <a:off x="669364" y="3583487"/>
              <a:ext cx="286310" cy="286310"/>
              <a:chOff x="2764899" y="2002731"/>
              <a:chExt cx="724241" cy="724241"/>
            </a:xfrm>
          </p:grpSpPr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C5BCA78E-C165-6BBA-23F8-AB3DA8B52C51}"/>
                  </a:ext>
                </a:extLst>
              </p:cNvPr>
              <p:cNvSpPr/>
              <p:nvPr/>
            </p:nvSpPr>
            <p:spPr>
              <a:xfrm>
                <a:off x="2862729" y="2099835"/>
                <a:ext cx="530037" cy="530032"/>
              </a:xfrm>
              <a:prstGeom prst="ellipse">
                <a:avLst/>
              </a:prstGeom>
              <a:solidFill>
                <a:srgbClr val="C808CD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20934674-465C-C94C-965D-F225DCF3E791}"/>
                  </a:ext>
                </a:extLst>
              </p:cNvPr>
              <p:cNvSpPr/>
              <p:nvPr/>
            </p:nvSpPr>
            <p:spPr>
              <a:xfrm>
                <a:off x="2764899" y="2002731"/>
                <a:ext cx="724241" cy="724241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>
                  <a:latin typeface="Roboto" pitchFamily="2" charset="0"/>
                  <a:ea typeface="Roboto" pitchFamily="2" charset="0"/>
                </a:endParaRPr>
              </a:p>
            </p:txBody>
          </p:sp>
        </p:grpSp>
        <p:sp>
          <p:nvSpPr>
            <p:cNvPr id="73" name="TekstSylinder 72">
              <a:extLst>
                <a:ext uri="{FF2B5EF4-FFF2-40B4-BE49-F238E27FC236}">
                  <a16:creationId xmlns:a16="http://schemas.microsoft.com/office/drawing/2014/main" id="{959DE629-FA08-34DA-6F01-EFCDA27A3C3C}"/>
                </a:ext>
              </a:extLst>
            </p:cNvPr>
            <p:cNvSpPr txBox="1"/>
            <p:nvPr/>
          </p:nvSpPr>
          <p:spPr>
            <a:xfrm>
              <a:off x="1099085" y="3571843"/>
              <a:ext cx="2369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Confluence of all three checks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92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20990</TotalTime>
  <Words>683</Words>
  <Application>Microsoft Office PowerPoint</Application>
  <PresentationFormat>Widescreen</PresentationFormat>
  <Paragraphs>153</Paragraphs>
  <Slides>25</Slides>
  <Notes>6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Office-tema</vt:lpstr>
      <vt:lpstr>Exploring Nuances in the Norwegian Equity Market using Pairs Trading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Two Frameworks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Case Studies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Anders Huse</dc:creator>
  <cp:lastModifiedBy>Anders Huse</cp:lastModifiedBy>
  <cp:revision>66</cp:revision>
  <dcterms:created xsi:type="dcterms:W3CDTF">2022-06-06T06:59:17Z</dcterms:created>
  <dcterms:modified xsi:type="dcterms:W3CDTF">2022-06-23T14:30:26Z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2022-06-06T06:59:17Z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ea71c126-edbd-42d2-812e-af7d99f03acd</vt:lpwstr>
  </property>
  <property fmtid="{D5CDD505-2E9C-101B-9397-08002B2CF9AE}" pid="8" name="MSIP_Label_d0484126-3486-41a9-802e-7f1e2277276c_ContentBits">
    <vt:lpwstr>0</vt:lpwstr>
  </property>
</Properties>
</file>