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91"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D3D4916-A2B9-5CDB-D297-B6880365EE4D}"/>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D9D6CB00-78AC-F201-ABC4-F28C8D74EC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5DB2E404-408C-A0E3-EEDD-04A694136D28}"/>
              </a:ext>
            </a:extLst>
          </p:cNvPr>
          <p:cNvSpPr>
            <a:spLocks noGrp="1"/>
          </p:cNvSpPr>
          <p:nvPr>
            <p:ph type="dt" sz="half" idx="10"/>
          </p:nvPr>
        </p:nvSpPr>
        <p:spPr/>
        <p:txBody>
          <a:bodyPr/>
          <a:lstStyle/>
          <a:p>
            <a:fld id="{F5463252-DB3A-4240-960A-EF57AAC0F8FA}" type="datetimeFigureOut">
              <a:rPr lang="en-US" smtClean="0"/>
              <a:t>4/16/2023</a:t>
            </a:fld>
            <a:endParaRPr lang="en-US"/>
          </a:p>
        </p:txBody>
      </p:sp>
      <p:sp>
        <p:nvSpPr>
          <p:cNvPr id="5" name="Chỗ dành sẵn cho Chân trang 4">
            <a:extLst>
              <a:ext uri="{FF2B5EF4-FFF2-40B4-BE49-F238E27FC236}">
                <a16:creationId xmlns:a16="http://schemas.microsoft.com/office/drawing/2014/main" id="{13645E88-F4CE-E6B2-CA1F-900D46A739CD}"/>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94E28690-6DB3-BA83-B545-D6A7AF2B21EB}"/>
              </a:ext>
            </a:extLst>
          </p:cNvPr>
          <p:cNvSpPr>
            <a:spLocks noGrp="1"/>
          </p:cNvSpPr>
          <p:nvPr>
            <p:ph type="sldNum" sz="quarter" idx="12"/>
          </p:nvPr>
        </p:nvSpPr>
        <p:spPr/>
        <p:txBody>
          <a:bodyPr/>
          <a:lstStyle/>
          <a:p>
            <a:fld id="{73F636F9-D46B-43DD-8229-03B2AB163B49}" type="slidenum">
              <a:rPr lang="en-US" smtClean="0"/>
              <a:t>‹#›</a:t>
            </a:fld>
            <a:endParaRPr lang="en-US"/>
          </a:p>
        </p:txBody>
      </p:sp>
    </p:spTree>
    <p:extLst>
      <p:ext uri="{BB962C8B-B14F-4D97-AF65-F5344CB8AC3E}">
        <p14:creationId xmlns:p14="http://schemas.microsoft.com/office/powerpoint/2010/main" val="1976760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2162867-3450-2711-D22B-29F3621767BF}"/>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47015973-5F21-528E-3D37-970E8C5AF086}"/>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CE7DC7AD-A753-9235-EE7D-26ED11B3EF05}"/>
              </a:ext>
            </a:extLst>
          </p:cNvPr>
          <p:cNvSpPr>
            <a:spLocks noGrp="1"/>
          </p:cNvSpPr>
          <p:nvPr>
            <p:ph type="dt" sz="half" idx="10"/>
          </p:nvPr>
        </p:nvSpPr>
        <p:spPr/>
        <p:txBody>
          <a:bodyPr/>
          <a:lstStyle/>
          <a:p>
            <a:fld id="{F5463252-DB3A-4240-960A-EF57AAC0F8FA}" type="datetimeFigureOut">
              <a:rPr lang="en-US" smtClean="0"/>
              <a:t>4/16/2023</a:t>
            </a:fld>
            <a:endParaRPr lang="en-US"/>
          </a:p>
        </p:txBody>
      </p:sp>
      <p:sp>
        <p:nvSpPr>
          <p:cNvPr id="5" name="Chỗ dành sẵn cho Chân trang 4">
            <a:extLst>
              <a:ext uri="{FF2B5EF4-FFF2-40B4-BE49-F238E27FC236}">
                <a16:creationId xmlns:a16="http://schemas.microsoft.com/office/drawing/2014/main" id="{47E74962-C180-D78F-6212-B2EDE2C9D6F0}"/>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82B8C759-C322-E39C-A309-45C046CE3E3E}"/>
              </a:ext>
            </a:extLst>
          </p:cNvPr>
          <p:cNvSpPr>
            <a:spLocks noGrp="1"/>
          </p:cNvSpPr>
          <p:nvPr>
            <p:ph type="sldNum" sz="quarter" idx="12"/>
          </p:nvPr>
        </p:nvSpPr>
        <p:spPr/>
        <p:txBody>
          <a:bodyPr/>
          <a:lstStyle/>
          <a:p>
            <a:fld id="{73F636F9-D46B-43DD-8229-03B2AB163B49}" type="slidenum">
              <a:rPr lang="en-US" smtClean="0"/>
              <a:t>‹#›</a:t>
            </a:fld>
            <a:endParaRPr lang="en-US"/>
          </a:p>
        </p:txBody>
      </p:sp>
    </p:spTree>
    <p:extLst>
      <p:ext uri="{BB962C8B-B14F-4D97-AF65-F5344CB8AC3E}">
        <p14:creationId xmlns:p14="http://schemas.microsoft.com/office/powerpoint/2010/main" val="290551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0685A54F-98C5-B00B-FBB1-BAE8ACF0B620}"/>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51475CC4-091C-5463-1228-45A377B37634}"/>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2B9326E3-AD17-30D7-77F2-C75F1C06B40D}"/>
              </a:ext>
            </a:extLst>
          </p:cNvPr>
          <p:cNvSpPr>
            <a:spLocks noGrp="1"/>
          </p:cNvSpPr>
          <p:nvPr>
            <p:ph type="dt" sz="half" idx="10"/>
          </p:nvPr>
        </p:nvSpPr>
        <p:spPr/>
        <p:txBody>
          <a:bodyPr/>
          <a:lstStyle/>
          <a:p>
            <a:fld id="{F5463252-DB3A-4240-960A-EF57AAC0F8FA}" type="datetimeFigureOut">
              <a:rPr lang="en-US" smtClean="0"/>
              <a:t>4/16/2023</a:t>
            </a:fld>
            <a:endParaRPr lang="en-US"/>
          </a:p>
        </p:txBody>
      </p:sp>
      <p:sp>
        <p:nvSpPr>
          <p:cNvPr id="5" name="Chỗ dành sẵn cho Chân trang 4">
            <a:extLst>
              <a:ext uri="{FF2B5EF4-FFF2-40B4-BE49-F238E27FC236}">
                <a16:creationId xmlns:a16="http://schemas.microsoft.com/office/drawing/2014/main" id="{6198AE66-8B80-D370-1010-696EBD4DFDB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676A2E8A-8F3A-7FCB-3958-24F2EAF050BF}"/>
              </a:ext>
            </a:extLst>
          </p:cNvPr>
          <p:cNvSpPr>
            <a:spLocks noGrp="1"/>
          </p:cNvSpPr>
          <p:nvPr>
            <p:ph type="sldNum" sz="quarter" idx="12"/>
          </p:nvPr>
        </p:nvSpPr>
        <p:spPr/>
        <p:txBody>
          <a:bodyPr/>
          <a:lstStyle/>
          <a:p>
            <a:fld id="{73F636F9-D46B-43DD-8229-03B2AB163B49}" type="slidenum">
              <a:rPr lang="en-US" smtClean="0"/>
              <a:t>‹#›</a:t>
            </a:fld>
            <a:endParaRPr lang="en-US"/>
          </a:p>
        </p:txBody>
      </p:sp>
    </p:spTree>
    <p:extLst>
      <p:ext uri="{BB962C8B-B14F-4D97-AF65-F5344CB8AC3E}">
        <p14:creationId xmlns:p14="http://schemas.microsoft.com/office/powerpoint/2010/main" val="98993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69689CC-8AC3-F88D-6716-8E2975D9EC8D}"/>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F8C1D077-F197-AFE2-816C-DE6C30AA85E1}"/>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7C6BF410-74EA-A263-87C8-C7DC06B86A4A}"/>
              </a:ext>
            </a:extLst>
          </p:cNvPr>
          <p:cNvSpPr>
            <a:spLocks noGrp="1"/>
          </p:cNvSpPr>
          <p:nvPr>
            <p:ph type="dt" sz="half" idx="10"/>
          </p:nvPr>
        </p:nvSpPr>
        <p:spPr/>
        <p:txBody>
          <a:bodyPr/>
          <a:lstStyle/>
          <a:p>
            <a:fld id="{F5463252-DB3A-4240-960A-EF57AAC0F8FA}" type="datetimeFigureOut">
              <a:rPr lang="en-US" smtClean="0"/>
              <a:t>4/16/2023</a:t>
            </a:fld>
            <a:endParaRPr lang="en-US"/>
          </a:p>
        </p:txBody>
      </p:sp>
      <p:sp>
        <p:nvSpPr>
          <p:cNvPr id="5" name="Chỗ dành sẵn cho Chân trang 4">
            <a:extLst>
              <a:ext uri="{FF2B5EF4-FFF2-40B4-BE49-F238E27FC236}">
                <a16:creationId xmlns:a16="http://schemas.microsoft.com/office/drawing/2014/main" id="{C41199D6-19CD-15B6-4DB3-02CE16E07D6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9AD03353-49D2-F724-B101-8A5A1DDD5874}"/>
              </a:ext>
            </a:extLst>
          </p:cNvPr>
          <p:cNvSpPr>
            <a:spLocks noGrp="1"/>
          </p:cNvSpPr>
          <p:nvPr>
            <p:ph type="sldNum" sz="quarter" idx="12"/>
          </p:nvPr>
        </p:nvSpPr>
        <p:spPr/>
        <p:txBody>
          <a:bodyPr/>
          <a:lstStyle/>
          <a:p>
            <a:fld id="{73F636F9-D46B-43DD-8229-03B2AB163B49}" type="slidenum">
              <a:rPr lang="en-US" smtClean="0"/>
              <a:t>‹#›</a:t>
            </a:fld>
            <a:endParaRPr lang="en-US"/>
          </a:p>
        </p:txBody>
      </p:sp>
    </p:spTree>
    <p:extLst>
      <p:ext uri="{BB962C8B-B14F-4D97-AF65-F5344CB8AC3E}">
        <p14:creationId xmlns:p14="http://schemas.microsoft.com/office/powerpoint/2010/main" val="371303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C74EBA-BFB1-AE5E-EFBB-CB3A7EF9F2AD}"/>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891CA311-C337-E129-A134-0DE14D3AF3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E49AC0C6-7790-37A0-1CD5-F8D44F21E68E}"/>
              </a:ext>
            </a:extLst>
          </p:cNvPr>
          <p:cNvSpPr>
            <a:spLocks noGrp="1"/>
          </p:cNvSpPr>
          <p:nvPr>
            <p:ph type="dt" sz="half" idx="10"/>
          </p:nvPr>
        </p:nvSpPr>
        <p:spPr/>
        <p:txBody>
          <a:bodyPr/>
          <a:lstStyle/>
          <a:p>
            <a:fld id="{F5463252-DB3A-4240-960A-EF57AAC0F8FA}" type="datetimeFigureOut">
              <a:rPr lang="en-US" smtClean="0"/>
              <a:t>4/16/2023</a:t>
            </a:fld>
            <a:endParaRPr lang="en-US"/>
          </a:p>
        </p:txBody>
      </p:sp>
      <p:sp>
        <p:nvSpPr>
          <p:cNvPr id="5" name="Chỗ dành sẵn cho Chân trang 4">
            <a:extLst>
              <a:ext uri="{FF2B5EF4-FFF2-40B4-BE49-F238E27FC236}">
                <a16:creationId xmlns:a16="http://schemas.microsoft.com/office/drawing/2014/main" id="{2555AE3D-3546-02D8-85E9-4B321539DB69}"/>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C9B2F104-0851-83F7-1B73-7B3653F516A9}"/>
              </a:ext>
            </a:extLst>
          </p:cNvPr>
          <p:cNvSpPr>
            <a:spLocks noGrp="1"/>
          </p:cNvSpPr>
          <p:nvPr>
            <p:ph type="sldNum" sz="quarter" idx="12"/>
          </p:nvPr>
        </p:nvSpPr>
        <p:spPr/>
        <p:txBody>
          <a:bodyPr/>
          <a:lstStyle/>
          <a:p>
            <a:fld id="{73F636F9-D46B-43DD-8229-03B2AB163B49}" type="slidenum">
              <a:rPr lang="en-US" smtClean="0"/>
              <a:t>‹#›</a:t>
            </a:fld>
            <a:endParaRPr lang="en-US"/>
          </a:p>
        </p:txBody>
      </p:sp>
    </p:spTree>
    <p:extLst>
      <p:ext uri="{BB962C8B-B14F-4D97-AF65-F5344CB8AC3E}">
        <p14:creationId xmlns:p14="http://schemas.microsoft.com/office/powerpoint/2010/main" val="4253027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14CE68A-F2AF-C28E-AE61-4D1B31D2EFC7}"/>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42261C20-51E7-086C-65D2-21CC90BF37AF}"/>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C22C24BE-F781-1EA1-CEF6-E0507D0656E2}"/>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A111F029-7C2B-2D20-EE68-3E0F31A028BA}"/>
              </a:ext>
            </a:extLst>
          </p:cNvPr>
          <p:cNvSpPr>
            <a:spLocks noGrp="1"/>
          </p:cNvSpPr>
          <p:nvPr>
            <p:ph type="dt" sz="half" idx="10"/>
          </p:nvPr>
        </p:nvSpPr>
        <p:spPr/>
        <p:txBody>
          <a:bodyPr/>
          <a:lstStyle/>
          <a:p>
            <a:fld id="{F5463252-DB3A-4240-960A-EF57AAC0F8FA}" type="datetimeFigureOut">
              <a:rPr lang="en-US" smtClean="0"/>
              <a:t>4/16/2023</a:t>
            </a:fld>
            <a:endParaRPr lang="en-US"/>
          </a:p>
        </p:txBody>
      </p:sp>
      <p:sp>
        <p:nvSpPr>
          <p:cNvPr id="6" name="Chỗ dành sẵn cho Chân trang 5">
            <a:extLst>
              <a:ext uri="{FF2B5EF4-FFF2-40B4-BE49-F238E27FC236}">
                <a16:creationId xmlns:a16="http://schemas.microsoft.com/office/drawing/2014/main" id="{62D69A70-8BD5-66EC-9467-F6850A20051E}"/>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1D4BAAE6-8BD9-9AF9-978D-F96C398C3760}"/>
              </a:ext>
            </a:extLst>
          </p:cNvPr>
          <p:cNvSpPr>
            <a:spLocks noGrp="1"/>
          </p:cNvSpPr>
          <p:nvPr>
            <p:ph type="sldNum" sz="quarter" idx="12"/>
          </p:nvPr>
        </p:nvSpPr>
        <p:spPr/>
        <p:txBody>
          <a:bodyPr/>
          <a:lstStyle/>
          <a:p>
            <a:fld id="{73F636F9-D46B-43DD-8229-03B2AB163B49}" type="slidenum">
              <a:rPr lang="en-US" smtClean="0"/>
              <a:t>‹#›</a:t>
            </a:fld>
            <a:endParaRPr lang="en-US"/>
          </a:p>
        </p:txBody>
      </p:sp>
    </p:spTree>
    <p:extLst>
      <p:ext uri="{BB962C8B-B14F-4D97-AF65-F5344CB8AC3E}">
        <p14:creationId xmlns:p14="http://schemas.microsoft.com/office/powerpoint/2010/main" val="4267552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528847C-93FF-E99D-0D53-04A526E33954}"/>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67F10ACD-CD9A-EF97-07B3-14F432D13F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C060C127-9FF9-A7D8-307B-35053A938CEC}"/>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7EAFF707-6DB1-466B-5D9B-1897ACCD59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C4E8ACCE-E005-195E-7006-50A8F510DFC5}"/>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06137BF2-13FF-67C1-C103-950EA0E5FAB7}"/>
              </a:ext>
            </a:extLst>
          </p:cNvPr>
          <p:cNvSpPr>
            <a:spLocks noGrp="1"/>
          </p:cNvSpPr>
          <p:nvPr>
            <p:ph type="dt" sz="half" idx="10"/>
          </p:nvPr>
        </p:nvSpPr>
        <p:spPr/>
        <p:txBody>
          <a:bodyPr/>
          <a:lstStyle/>
          <a:p>
            <a:fld id="{F5463252-DB3A-4240-960A-EF57AAC0F8FA}" type="datetimeFigureOut">
              <a:rPr lang="en-US" smtClean="0"/>
              <a:t>4/16/2023</a:t>
            </a:fld>
            <a:endParaRPr lang="en-US"/>
          </a:p>
        </p:txBody>
      </p:sp>
      <p:sp>
        <p:nvSpPr>
          <p:cNvPr id="8" name="Chỗ dành sẵn cho Chân trang 7">
            <a:extLst>
              <a:ext uri="{FF2B5EF4-FFF2-40B4-BE49-F238E27FC236}">
                <a16:creationId xmlns:a16="http://schemas.microsoft.com/office/drawing/2014/main" id="{C4F2BBB7-A47D-8E97-54AF-43F1FCB583FB}"/>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9B386B52-C67D-7CB1-DB71-D0B446453CA4}"/>
              </a:ext>
            </a:extLst>
          </p:cNvPr>
          <p:cNvSpPr>
            <a:spLocks noGrp="1"/>
          </p:cNvSpPr>
          <p:nvPr>
            <p:ph type="sldNum" sz="quarter" idx="12"/>
          </p:nvPr>
        </p:nvSpPr>
        <p:spPr/>
        <p:txBody>
          <a:bodyPr/>
          <a:lstStyle/>
          <a:p>
            <a:fld id="{73F636F9-D46B-43DD-8229-03B2AB163B49}" type="slidenum">
              <a:rPr lang="en-US" smtClean="0"/>
              <a:t>‹#›</a:t>
            </a:fld>
            <a:endParaRPr lang="en-US"/>
          </a:p>
        </p:txBody>
      </p:sp>
    </p:spTree>
    <p:extLst>
      <p:ext uri="{BB962C8B-B14F-4D97-AF65-F5344CB8AC3E}">
        <p14:creationId xmlns:p14="http://schemas.microsoft.com/office/powerpoint/2010/main" val="1424688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16BB99E-391A-5F4F-9F33-BDA9F6377A33}"/>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CFBFB60D-5D97-30DE-6EA4-0180358E1D1A}"/>
              </a:ext>
            </a:extLst>
          </p:cNvPr>
          <p:cNvSpPr>
            <a:spLocks noGrp="1"/>
          </p:cNvSpPr>
          <p:nvPr>
            <p:ph type="dt" sz="half" idx="10"/>
          </p:nvPr>
        </p:nvSpPr>
        <p:spPr/>
        <p:txBody>
          <a:bodyPr/>
          <a:lstStyle/>
          <a:p>
            <a:fld id="{F5463252-DB3A-4240-960A-EF57AAC0F8FA}" type="datetimeFigureOut">
              <a:rPr lang="en-US" smtClean="0"/>
              <a:t>4/16/2023</a:t>
            </a:fld>
            <a:endParaRPr lang="en-US"/>
          </a:p>
        </p:txBody>
      </p:sp>
      <p:sp>
        <p:nvSpPr>
          <p:cNvPr id="4" name="Chỗ dành sẵn cho Chân trang 3">
            <a:extLst>
              <a:ext uri="{FF2B5EF4-FFF2-40B4-BE49-F238E27FC236}">
                <a16:creationId xmlns:a16="http://schemas.microsoft.com/office/drawing/2014/main" id="{C19118E1-10C9-B991-4E1E-35DE01951024}"/>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9ACEE1B0-9E28-2EE1-4D8D-FA55C096C9D7}"/>
              </a:ext>
            </a:extLst>
          </p:cNvPr>
          <p:cNvSpPr>
            <a:spLocks noGrp="1"/>
          </p:cNvSpPr>
          <p:nvPr>
            <p:ph type="sldNum" sz="quarter" idx="12"/>
          </p:nvPr>
        </p:nvSpPr>
        <p:spPr/>
        <p:txBody>
          <a:bodyPr/>
          <a:lstStyle/>
          <a:p>
            <a:fld id="{73F636F9-D46B-43DD-8229-03B2AB163B49}" type="slidenum">
              <a:rPr lang="en-US" smtClean="0"/>
              <a:t>‹#›</a:t>
            </a:fld>
            <a:endParaRPr lang="en-US"/>
          </a:p>
        </p:txBody>
      </p:sp>
    </p:spTree>
    <p:extLst>
      <p:ext uri="{BB962C8B-B14F-4D97-AF65-F5344CB8AC3E}">
        <p14:creationId xmlns:p14="http://schemas.microsoft.com/office/powerpoint/2010/main" val="210568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6130DAFE-1E1C-4CBE-03EB-17532821069D}"/>
              </a:ext>
            </a:extLst>
          </p:cNvPr>
          <p:cNvSpPr>
            <a:spLocks noGrp="1"/>
          </p:cNvSpPr>
          <p:nvPr>
            <p:ph type="dt" sz="half" idx="10"/>
          </p:nvPr>
        </p:nvSpPr>
        <p:spPr/>
        <p:txBody>
          <a:bodyPr/>
          <a:lstStyle/>
          <a:p>
            <a:fld id="{F5463252-DB3A-4240-960A-EF57AAC0F8FA}" type="datetimeFigureOut">
              <a:rPr lang="en-US" smtClean="0"/>
              <a:t>4/16/2023</a:t>
            </a:fld>
            <a:endParaRPr lang="en-US"/>
          </a:p>
        </p:txBody>
      </p:sp>
      <p:sp>
        <p:nvSpPr>
          <p:cNvPr id="3" name="Chỗ dành sẵn cho Chân trang 2">
            <a:extLst>
              <a:ext uri="{FF2B5EF4-FFF2-40B4-BE49-F238E27FC236}">
                <a16:creationId xmlns:a16="http://schemas.microsoft.com/office/drawing/2014/main" id="{39C0109B-1B0F-9FAC-3A7B-940B23E3AFC4}"/>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A6877ED8-DD65-AB64-957A-7F7E641E0202}"/>
              </a:ext>
            </a:extLst>
          </p:cNvPr>
          <p:cNvSpPr>
            <a:spLocks noGrp="1"/>
          </p:cNvSpPr>
          <p:nvPr>
            <p:ph type="sldNum" sz="quarter" idx="12"/>
          </p:nvPr>
        </p:nvSpPr>
        <p:spPr/>
        <p:txBody>
          <a:bodyPr/>
          <a:lstStyle/>
          <a:p>
            <a:fld id="{73F636F9-D46B-43DD-8229-03B2AB163B49}" type="slidenum">
              <a:rPr lang="en-US" smtClean="0"/>
              <a:t>‹#›</a:t>
            </a:fld>
            <a:endParaRPr lang="en-US"/>
          </a:p>
        </p:txBody>
      </p:sp>
    </p:spTree>
    <p:extLst>
      <p:ext uri="{BB962C8B-B14F-4D97-AF65-F5344CB8AC3E}">
        <p14:creationId xmlns:p14="http://schemas.microsoft.com/office/powerpoint/2010/main" val="3340629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4E9BF22-9B2C-21FE-E145-508ADD7657CF}"/>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2E7A32B2-6C6B-A1E1-3CD1-A6D4EFAB11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00A542C0-7875-3AAC-5174-D768ADE82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EC5449DC-053D-2905-B94D-E4184FB72D9D}"/>
              </a:ext>
            </a:extLst>
          </p:cNvPr>
          <p:cNvSpPr>
            <a:spLocks noGrp="1"/>
          </p:cNvSpPr>
          <p:nvPr>
            <p:ph type="dt" sz="half" idx="10"/>
          </p:nvPr>
        </p:nvSpPr>
        <p:spPr/>
        <p:txBody>
          <a:bodyPr/>
          <a:lstStyle/>
          <a:p>
            <a:fld id="{F5463252-DB3A-4240-960A-EF57AAC0F8FA}" type="datetimeFigureOut">
              <a:rPr lang="en-US" smtClean="0"/>
              <a:t>4/16/2023</a:t>
            </a:fld>
            <a:endParaRPr lang="en-US"/>
          </a:p>
        </p:txBody>
      </p:sp>
      <p:sp>
        <p:nvSpPr>
          <p:cNvPr id="6" name="Chỗ dành sẵn cho Chân trang 5">
            <a:extLst>
              <a:ext uri="{FF2B5EF4-FFF2-40B4-BE49-F238E27FC236}">
                <a16:creationId xmlns:a16="http://schemas.microsoft.com/office/drawing/2014/main" id="{91025225-5AFE-2A4C-BB1E-D4CE685578D5}"/>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86A6D235-563B-0704-DC8B-A10E5B4D6F34}"/>
              </a:ext>
            </a:extLst>
          </p:cNvPr>
          <p:cNvSpPr>
            <a:spLocks noGrp="1"/>
          </p:cNvSpPr>
          <p:nvPr>
            <p:ph type="sldNum" sz="quarter" idx="12"/>
          </p:nvPr>
        </p:nvSpPr>
        <p:spPr/>
        <p:txBody>
          <a:bodyPr/>
          <a:lstStyle/>
          <a:p>
            <a:fld id="{73F636F9-D46B-43DD-8229-03B2AB163B49}" type="slidenum">
              <a:rPr lang="en-US" smtClean="0"/>
              <a:t>‹#›</a:t>
            </a:fld>
            <a:endParaRPr lang="en-US"/>
          </a:p>
        </p:txBody>
      </p:sp>
    </p:spTree>
    <p:extLst>
      <p:ext uri="{BB962C8B-B14F-4D97-AF65-F5344CB8AC3E}">
        <p14:creationId xmlns:p14="http://schemas.microsoft.com/office/powerpoint/2010/main" val="261801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BBD0BB-6AA1-135E-4C24-068174AF9BDE}"/>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8FD6B892-D66B-9CD4-2C4C-40A74210D9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7764F3B0-9C3A-5FE6-F412-75A82E0EF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6E83F725-24FF-5EF6-8A4A-13E08D8E8A1E}"/>
              </a:ext>
            </a:extLst>
          </p:cNvPr>
          <p:cNvSpPr>
            <a:spLocks noGrp="1"/>
          </p:cNvSpPr>
          <p:nvPr>
            <p:ph type="dt" sz="half" idx="10"/>
          </p:nvPr>
        </p:nvSpPr>
        <p:spPr/>
        <p:txBody>
          <a:bodyPr/>
          <a:lstStyle/>
          <a:p>
            <a:fld id="{F5463252-DB3A-4240-960A-EF57AAC0F8FA}" type="datetimeFigureOut">
              <a:rPr lang="en-US" smtClean="0"/>
              <a:t>4/16/2023</a:t>
            </a:fld>
            <a:endParaRPr lang="en-US"/>
          </a:p>
        </p:txBody>
      </p:sp>
      <p:sp>
        <p:nvSpPr>
          <p:cNvPr id="6" name="Chỗ dành sẵn cho Chân trang 5">
            <a:extLst>
              <a:ext uri="{FF2B5EF4-FFF2-40B4-BE49-F238E27FC236}">
                <a16:creationId xmlns:a16="http://schemas.microsoft.com/office/drawing/2014/main" id="{5FE9BF06-FDD7-E298-BC23-A2B564FB8756}"/>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D497981F-FB76-1F18-0EFA-CC5DE571D175}"/>
              </a:ext>
            </a:extLst>
          </p:cNvPr>
          <p:cNvSpPr>
            <a:spLocks noGrp="1"/>
          </p:cNvSpPr>
          <p:nvPr>
            <p:ph type="sldNum" sz="quarter" idx="12"/>
          </p:nvPr>
        </p:nvSpPr>
        <p:spPr/>
        <p:txBody>
          <a:bodyPr/>
          <a:lstStyle/>
          <a:p>
            <a:fld id="{73F636F9-D46B-43DD-8229-03B2AB163B49}" type="slidenum">
              <a:rPr lang="en-US" smtClean="0"/>
              <a:t>‹#›</a:t>
            </a:fld>
            <a:endParaRPr lang="en-US"/>
          </a:p>
        </p:txBody>
      </p:sp>
    </p:spTree>
    <p:extLst>
      <p:ext uri="{BB962C8B-B14F-4D97-AF65-F5344CB8AC3E}">
        <p14:creationId xmlns:p14="http://schemas.microsoft.com/office/powerpoint/2010/main" val="1163225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1A105F9A-5E16-8929-A95D-81F7956989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387F4FCA-EE47-80E1-97E6-DD6B6D5C74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656AAE26-D845-F880-64B4-DB0B307AE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463252-DB3A-4240-960A-EF57AAC0F8FA}" type="datetimeFigureOut">
              <a:rPr lang="en-US" smtClean="0"/>
              <a:t>4/16/2023</a:t>
            </a:fld>
            <a:endParaRPr lang="en-US"/>
          </a:p>
        </p:txBody>
      </p:sp>
      <p:sp>
        <p:nvSpPr>
          <p:cNvPr id="5" name="Chỗ dành sẵn cho Chân trang 4">
            <a:extLst>
              <a:ext uri="{FF2B5EF4-FFF2-40B4-BE49-F238E27FC236}">
                <a16:creationId xmlns:a16="http://schemas.microsoft.com/office/drawing/2014/main" id="{3DAC06E4-7B98-DA2C-F2C1-0CA7F12B3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93FB31C6-7700-02DF-E6FE-516FD83595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636F9-D46B-43DD-8229-03B2AB163B49}" type="slidenum">
              <a:rPr lang="en-US" smtClean="0"/>
              <a:t>‹#›</a:t>
            </a:fld>
            <a:endParaRPr lang="en-US"/>
          </a:p>
        </p:txBody>
      </p:sp>
    </p:spTree>
    <p:extLst>
      <p:ext uri="{BB962C8B-B14F-4D97-AF65-F5344CB8AC3E}">
        <p14:creationId xmlns:p14="http://schemas.microsoft.com/office/powerpoint/2010/main" val="106142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machinelearningcoban.com/2017/01/01/kmean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chinelearningcoban.com/2016/12/27/categories/#classification-phan-loai" TargetMode="External"/><Relationship Id="rId7" Type="http://schemas.openxmlformats.org/officeDocument/2006/relationships/hyperlink" Target="https://machinelearningcoban.com/2017/01/04/kmeans2/#bo-co-so-du-lieu-mnist" TargetMode="External"/><Relationship Id="rId2" Type="http://schemas.openxmlformats.org/officeDocument/2006/relationships/hyperlink" Target="https://en.wikipedia.org/wiki/Lazy_learning" TargetMode="External"/><Relationship Id="rId1" Type="http://schemas.openxmlformats.org/officeDocument/2006/relationships/slideLayout" Target="../slideLayouts/slideLayout2.xml"/><Relationship Id="rId6" Type="http://schemas.openxmlformats.org/officeDocument/2006/relationships/hyperlink" Target="https://en.wikipedia.org/wiki/Iris_flower_data_set" TargetMode="External"/><Relationship Id="rId5" Type="http://schemas.openxmlformats.org/officeDocument/2006/relationships/hyperlink" Target="https://en.wikipedia.org/wiki/Instance-based_learning" TargetMode="External"/><Relationship Id="rId4" Type="http://schemas.openxmlformats.org/officeDocument/2006/relationships/hyperlink" Target="https://machinelearningcoban.com/2016/12/27/categories/#regression-hoi-qu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machinelearningcoban.com/2017/01/01/kmeans/" TargetMode="External"/><Relationship Id="rId2" Type="http://schemas.openxmlformats.org/officeDocument/2006/relationships/hyperlink" Target="https://machinelearningcoban.com/2016/12/28/linearregress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khanhlee/acp-op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EE3CA6A-D739-CD3F-9B95-7B26668C2B61}"/>
              </a:ext>
            </a:extLst>
          </p:cNvPr>
          <p:cNvSpPr>
            <a:spLocks noGrp="1"/>
          </p:cNvSpPr>
          <p:nvPr>
            <p:ph type="ctrTitle"/>
          </p:nvPr>
        </p:nvSpPr>
        <p:spPr>
          <a:xfrm>
            <a:off x="1437736" y="2985668"/>
            <a:ext cx="9144000" cy="3330291"/>
          </a:xfrm>
        </p:spPr>
        <p:txBody>
          <a:bodyPr>
            <a:noAutofit/>
          </a:bodyPr>
          <a:lstStyle/>
          <a:p>
            <a:pPr algn="l">
              <a:lnSpc>
                <a:spcPct val="107000"/>
              </a:lnSpc>
              <a:spcAft>
                <a:spcPts val="800"/>
              </a:spcAft>
            </a:pPr>
            <a:b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kern="100" dirty="0">
                <a:effectLst/>
                <a:latin typeface="Times New Roman" panose="02020603050405020304" pitchFamily="18" charset="0"/>
                <a:ea typeface="Calibri" panose="020F0502020204030204" pitchFamily="34" charset="0"/>
                <a:cs typeface="Times New Roman" panose="02020603050405020304" pitchFamily="18" charset="0"/>
              </a:rPr>
              <a:t>Bài 5: K-means Clustering: Simple Applications</a:t>
            </a:r>
            <a:br>
              <a:rPr lang="en-US" sz="2400" b="1" i="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2400" b="1" i="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2400" b="1" i="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 nhóm </a:t>
            </a:r>
            <a:r>
              <a:rPr lang="en-US"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chữ</a:t>
            </a: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 số </a:t>
            </a:r>
            <a:r>
              <a:rPr lang="en-US"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tay</a:t>
            </a:r>
            <a:b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Bài </a:t>
            </a:r>
            <a:r>
              <a:rPr lang="en-US"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 nhóm </a:t>
            </a:r>
            <a:r>
              <a:rPr lang="en-US"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giả</a:t>
            </a: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 định</a:t>
            </a: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Bài </a:t>
            </a:r>
            <a:r>
              <a:rPr lang="en-US"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Giả</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rằng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ta không biết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nhãn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chữ</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số này,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ta muốn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nhómcác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bức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ảnh </a:t>
            </a: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gần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giống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nhau về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nhóm.</a:t>
            </a: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Trước khi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K-means clustering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ta cần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coi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mỗi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bức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ảnh là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Và vì mỗi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là 1 vector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cột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chứ không phải ma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trận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như số 7 ở trên,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ta phải làm thêm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giản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trung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gọi là vectorization (vector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Nghĩa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là, để có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1 vector, ta có thể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tách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của ma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trận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pixel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cạnh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nhau, và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vector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rất dài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bức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ảnh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chữ</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số.</a:t>
            </a: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704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CFA628F-7017-216E-B652-99BF90AE03CA}"/>
              </a:ext>
            </a:extLst>
          </p:cNvPr>
          <p:cNvSpPr>
            <a:spLocks noGrp="1"/>
          </p:cNvSpPr>
          <p:nvPr>
            <p:ph type="title"/>
          </p:nvPr>
        </p:nvSpPr>
        <p:spPr/>
        <p:txBody>
          <a:bodyPr>
            <a:normAutofit/>
          </a:bodyPr>
          <a:lstStyle/>
          <a:p>
            <a:r>
              <a:rPr lang="en-US" sz="3600" b="1" i="1" kern="100" dirty="0">
                <a:effectLst/>
                <a:latin typeface="Times New Roman" panose="02020603050405020304" pitchFamily="18" charset="0"/>
                <a:ea typeface="Calibri" panose="020F0502020204030204" pitchFamily="34" charset="0"/>
                <a:cs typeface="Times New Roman" panose="02020603050405020304" pitchFamily="18" charset="0"/>
              </a:rPr>
              <a:t>Object Segmentation (</a:t>
            </a:r>
            <a:r>
              <a:rPr lang="en-US" sz="3600" b="1" i="1" kern="100" dirty="0" err="1">
                <a:effectLst/>
                <a:latin typeface="Times New Roman" panose="02020603050405020304" pitchFamily="18" charset="0"/>
                <a:ea typeface="Calibri" panose="020F0502020204030204" pitchFamily="34" charset="0"/>
                <a:cs typeface="Times New Roman" panose="02020603050405020304" pitchFamily="18" charset="0"/>
              </a:rPr>
              <a:t>tách</a:t>
            </a:r>
            <a:r>
              <a:rPr lang="en-US" sz="3600" b="1"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600" b="1" i="1" kern="100" dirty="0" err="1">
                <a:effectLst/>
                <a:latin typeface="Times New Roman" panose="02020603050405020304" pitchFamily="18" charset="0"/>
                <a:ea typeface="Calibri" panose="020F0502020204030204" pitchFamily="34" charset="0"/>
                <a:cs typeface="Times New Roman" panose="02020603050405020304" pitchFamily="18" charset="0"/>
              </a:rPr>
              <a:t>vật</a:t>
            </a:r>
            <a:r>
              <a:rPr lang="en-US" sz="3600" b="1" i="1" kern="100" dirty="0">
                <a:effectLst/>
                <a:latin typeface="Times New Roman" panose="02020603050405020304" pitchFamily="18" charset="0"/>
                <a:ea typeface="Calibri" panose="020F0502020204030204" pitchFamily="34" charset="0"/>
                <a:cs typeface="Times New Roman" panose="02020603050405020304" pitchFamily="18" charset="0"/>
              </a:rPr>
              <a:t> thể trong ảnh)</a:t>
            </a:r>
            <a:endParaRPr lang="en-US" sz="3600" dirty="0"/>
          </a:p>
        </p:txBody>
      </p:sp>
      <p:sp>
        <p:nvSpPr>
          <p:cNvPr id="3" name="Chỗ dành sẵn cho Nội dung 2">
            <a:extLst>
              <a:ext uri="{FF2B5EF4-FFF2-40B4-BE49-F238E27FC236}">
                <a16:creationId xmlns:a16="http://schemas.microsoft.com/office/drawing/2014/main" id="{E3C4384A-203E-5649-3D16-5226009887BE}"/>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Đặt</a:t>
            </a:r>
            <a:r>
              <a:rPr kumimoji="0" lang="en-US" altLang="en-US" sz="3200" b="1"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3200" b="1" i="1"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vấn</a:t>
            </a:r>
            <a:r>
              <a:rPr kumimoji="0" lang="en-US" altLang="en-US" sz="3200" b="1"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3200" b="1" i="1"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đề</a:t>
            </a:r>
            <a:endParaRPr kumimoji="0" lang="en-US" altLang="en-US" sz="28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Chúng</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ta cùng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thử</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áp</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dụng</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thuật</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toán</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K-means clustering vào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một</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bài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toán</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xử</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lý ảnh khác: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tách</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vật</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thể.</a:t>
            </a:r>
            <a:endParaRPr kumimoji="0" lang="en-US" altLang="en-US" sz="28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Giả</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sử</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chúng</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ta có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bức</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ảnh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dưới</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đây và muốn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một</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thuật</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toán</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tự</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động</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nhận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ra</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vùng</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khuôn</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mặt và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tách</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nó </a:t>
            </a:r>
            <a:r>
              <a:rPr kumimoji="0" lang="en-US" altLang="en-US" sz="28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ra.</a:t>
            </a:r>
            <a:endParaRPr kumimoji="0" lang="en-US" altLang="en-US" sz="2800" b="0" i="0" u="none" strike="noStrike" cap="none" normalizeH="0" baseline="0" dirty="0">
              <a:ln>
                <a:noFill/>
              </a:ln>
              <a:solidFill>
                <a:schemeClr val="tx1"/>
              </a:solidFill>
              <a:effectLst/>
              <a:ea typeface="Times New Roman" panose="02020603050405020304" pitchFamily="18" charset="0"/>
            </a:endParaRPr>
          </a:p>
          <a:p>
            <a:endParaRPr lang="en-US" dirty="0"/>
          </a:p>
        </p:txBody>
      </p:sp>
      <p:pic>
        <p:nvPicPr>
          <p:cNvPr id="4" name="Hình ảnh 7" descr="Ảnh có chứa người, trang phục, ăn mặc, trẻ">
            <a:extLst>
              <a:ext uri="{FF2B5EF4-FFF2-40B4-BE49-F238E27FC236}">
                <a16:creationId xmlns:a16="http://schemas.microsoft.com/office/drawing/2014/main" id="{C6EE225D-8753-79D9-B2FF-90035AD3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831" y="4435475"/>
            <a:ext cx="3908425"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541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8209BD1B-64E4-1013-BCC6-8AD2F086028D}"/>
              </a:ext>
            </a:extLst>
          </p:cNvPr>
          <p:cNvSpPr>
            <a:spLocks noGrp="1"/>
          </p:cNvSpPr>
          <p:nvPr>
            <p:ph idx="1"/>
          </p:nvPr>
        </p:nvSpPr>
        <p:spPr>
          <a:xfrm>
            <a:off x="932468" y="870556"/>
            <a:ext cx="10515600" cy="4351338"/>
          </a:xfrm>
        </p:spPr>
        <p:txBody>
          <a:bodyPr>
            <a:noAutofit/>
          </a:bodyPr>
          <a:lstStyle/>
          <a:p>
            <a:pPr algn="ctr"/>
            <a:r>
              <a:rPr lang="en-US" sz="2400" b="1" i="1" u="sng" kern="100" dirty="0">
                <a:effectLst/>
                <a:latin typeface="Times New Roman" panose="02020603050405020304" pitchFamily="18" charset="0"/>
                <a:ea typeface="Calibri" panose="020F0502020204030204" pitchFamily="34" charset="0"/>
                <a:cs typeface="Times New Roman" panose="02020603050405020304" pitchFamily="18" charset="0"/>
              </a:rPr>
              <a:t>Bài 6: K-nearest neighbors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thiệu</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K-nearest neighbor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900"/>
              </a:spcAft>
            </a:pPr>
            <a:r>
              <a:rPr lang="en-US" sz="1800" dirty="0">
                <a:solidFill>
                  <a:srgbClr val="000000"/>
                </a:solidFill>
                <a:effectLst/>
                <a:latin typeface="Times New Roman" panose="02020603050405020304" pitchFamily="18" charset="0"/>
                <a:ea typeface="Times New Roman" panose="02020603050405020304" pitchFamily="18" charset="0"/>
              </a:rPr>
              <a:t>K-nearest neighbor là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trong </a:t>
            </a:r>
            <a:r>
              <a:rPr lang="en-US" sz="1800" dirty="0" err="1">
                <a:solidFill>
                  <a:srgbClr val="000000"/>
                </a:solidFill>
                <a:effectLst/>
                <a:latin typeface="Times New Roman" panose="02020603050405020304" pitchFamily="18" charset="0"/>
                <a:ea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thuật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toán</a:t>
            </a:r>
            <a:r>
              <a:rPr lang="en-US" sz="1800" dirty="0">
                <a:solidFill>
                  <a:srgbClr val="000000"/>
                </a:solidFill>
                <a:effectLst/>
                <a:latin typeface="Times New Roman" panose="02020603050405020304" pitchFamily="18" charset="0"/>
                <a:ea typeface="Times New Roman" panose="02020603050405020304" pitchFamily="18" charset="0"/>
              </a:rPr>
              <a:t> supervised-learning </a:t>
            </a:r>
            <a:r>
              <a:rPr lang="en-US" sz="1800" dirty="0" err="1">
                <a:solidFill>
                  <a:srgbClr val="000000"/>
                </a:solidFill>
                <a:effectLst/>
                <a:latin typeface="Times New Roman" panose="02020603050405020304" pitchFamily="18" charset="0"/>
                <a:ea typeface="Times New Roman" panose="02020603050405020304" pitchFamily="18" charset="0"/>
              </a:rPr>
              <a:t>đơn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giản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nhất</a:t>
            </a:r>
            <a:r>
              <a:rPr lang="en-US" sz="1800" dirty="0">
                <a:solidFill>
                  <a:srgbClr val="000000"/>
                </a:solidFill>
                <a:effectLst/>
                <a:latin typeface="Times New Roman" panose="02020603050405020304" pitchFamily="18" charset="0"/>
                <a:ea typeface="Times New Roman" panose="02020603050405020304" pitchFamily="18" charset="0"/>
              </a:rPr>
              <a:t> (mà </a:t>
            </a:r>
            <a:r>
              <a:rPr lang="en-US" sz="1800" dirty="0" err="1">
                <a:solidFill>
                  <a:srgbClr val="000000"/>
                </a:solidFill>
                <a:effectLst/>
                <a:latin typeface="Times New Roman" panose="02020603050405020304" pitchFamily="18" charset="0"/>
                <a:ea typeface="Times New Roman" panose="02020603050405020304" pitchFamily="18" charset="0"/>
              </a:rPr>
              <a:t>hiệu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quả</a:t>
            </a:r>
            <a:r>
              <a:rPr lang="en-US" sz="1800" dirty="0">
                <a:solidFill>
                  <a:srgbClr val="000000"/>
                </a:solidFill>
                <a:effectLst/>
                <a:latin typeface="Times New Roman" panose="02020603050405020304" pitchFamily="18" charset="0"/>
                <a:ea typeface="Times New Roman" panose="02020603050405020304" pitchFamily="18" charset="0"/>
              </a:rPr>
              <a:t> trong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vài trường </a:t>
            </a:r>
            <a:r>
              <a:rPr lang="en-US" sz="1800" dirty="0" err="1">
                <a:solidFill>
                  <a:srgbClr val="000000"/>
                </a:solidFill>
                <a:effectLst/>
                <a:latin typeface="Times New Roman" panose="02020603050405020304" pitchFamily="18" charset="0"/>
                <a:ea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rPr>
              <a:t>) trong Machine Learning. Khi training, </a:t>
            </a:r>
            <a:r>
              <a:rPr lang="en-US" sz="1800" dirty="0" err="1">
                <a:solidFill>
                  <a:srgbClr val="000000"/>
                </a:solidFill>
                <a:effectLst/>
                <a:latin typeface="Times New Roman" panose="02020603050405020304" pitchFamily="18" charset="0"/>
                <a:ea typeface="Times New Roman" panose="02020603050405020304" pitchFamily="18" charset="0"/>
              </a:rPr>
              <a:t>thuật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toán</a:t>
            </a:r>
            <a:r>
              <a:rPr lang="en-US" sz="1800" dirty="0">
                <a:solidFill>
                  <a:srgbClr val="000000"/>
                </a:solidFill>
                <a:effectLst/>
                <a:latin typeface="Times New Roman" panose="02020603050405020304" pitchFamily="18" charset="0"/>
                <a:ea typeface="Times New Roman" panose="02020603050405020304" pitchFamily="18" charset="0"/>
              </a:rPr>
              <a:t> này </a:t>
            </a:r>
            <a:r>
              <a:rPr lang="en-US" sz="1800" i="1" dirty="0">
                <a:solidFill>
                  <a:srgbClr val="000000"/>
                </a:solidFill>
                <a:effectLst/>
                <a:latin typeface="Times New Roman" panose="02020603050405020304" pitchFamily="18" charset="0"/>
                <a:ea typeface="Times New Roman" panose="02020603050405020304" pitchFamily="18" charset="0"/>
              </a:rPr>
              <a:t>không học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điều</a:t>
            </a:r>
            <a:r>
              <a:rPr lang="en-US" sz="1800" dirty="0">
                <a:solidFill>
                  <a:srgbClr val="000000"/>
                </a:solidFill>
                <a:effectLst/>
                <a:latin typeface="Times New Roman" panose="02020603050405020304" pitchFamily="18" charset="0"/>
                <a:ea typeface="Times New Roman" panose="02020603050405020304" pitchFamily="18" charset="0"/>
              </a:rPr>
              <a:t> gì từ </a:t>
            </a:r>
            <a:r>
              <a:rPr lang="en-US" sz="1800" dirty="0" err="1">
                <a:solidFill>
                  <a:srgbClr val="000000"/>
                </a:solidFill>
                <a:effectLst/>
                <a:latin typeface="Times New Roman" panose="02020603050405020304" pitchFamily="18" charset="0"/>
                <a:ea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rPr>
              <a:t> training (đây cũng là lý do </a:t>
            </a:r>
            <a:r>
              <a:rPr lang="en-US" sz="1800" dirty="0" err="1">
                <a:solidFill>
                  <a:srgbClr val="000000"/>
                </a:solidFill>
                <a:effectLst/>
                <a:latin typeface="Times New Roman" panose="02020603050405020304" pitchFamily="18" charset="0"/>
                <a:ea typeface="Times New Roman" panose="02020603050405020304" pitchFamily="18" charset="0"/>
              </a:rPr>
              <a:t>thuật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toán</a:t>
            </a:r>
            <a:r>
              <a:rPr lang="en-US" sz="1800" dirty="0">
                <a:solidFill>
                  <a:srgbClr val="000000"/>
                </a:solidFill>
                <a:effectLst/>
                <a:latin typeface="Times New Roman" panose="02020603050405020304" pitchFamily="18" charset="0"/>
                <a:ea typeface="Times New Roman" panose="02020603050405020304" pitchFamily="18" charset="0"/>
              </a:rPr>
              <a:t> này </a:t>
            </a:r>
            <a:r>
              <a:rPr lang="en-US" sz="1800" dirty="0" err="1">
                <a:solidFill>
                  <a:srgbClr val="000000"/>
                </a:solidFill>
                <a:effectLst/>
                <a:latin typeface="Times New Roman" panose="02020603050405020304" pitchFamily="18" charset="0"/>
                <a:ea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xếp</a:t>
            </a:r>
            <a:r>
              <a:rPr lang="en-US" sz="1800" dirty="0">
                <a:solidFill>
                  <a:srgbClr val="000000"/>
                </a:solidFill>
                <a:effectLst/>
                <a:latin typeface="Times New Roman" panose="02020603050405020304" pitchFamily="18" charset="0"/>
                <a:ea typeface="Times New Roman" panose="02020603050405020304" pitchFamily="18" charset="0"/>
              </a:rPr>
              <a:t> vào </a:t>
            </a:r>
            <a:r>
              <a:rPr lang="en-US" sz="1800" dirty="0" err="1">
                <a:solidFill>
                  <a:srgbClr val="000000"/>
                </a:solidFill>
                <a:effectLst/>
                <a:latin typeface="Times New Roman" panose="02020603050405020304" pitchFamily="18" charset="0"/>
                <a:ea typeface="Times New Roman" panose="02020603050405020304" pitchFamily="18" charset="0"/>
              </a:rPr>
              <a:t>loại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u="sng" dirty="0">
                <a:solidFill>
                  <a:srgbClr val="000000"/>
                </a:solidFill>
                <a:effectLst/>
                <a:latin typeface="Times New Roman" panose="02020603050405020304" pitchFamily="18" charset="0"/>
                <a:ea typeface="Times New Roman" panose="02020603050405020304" pitchFamily="18" charset="0"/>
                <a:hlinkClick r:id="rId2"/>
              </a:rPr>
              <a:t>lazy learning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mọi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tính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toán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hiện</a:t>
            </a:r>
            <a:r>
              <a:rPr lang="en-US" sz="1800" dirty="0">
                <a:solidFill>
                  <a:srgbClr val="000000"/>
                </a:solidFill>
                <a:effectLst/>
                <a:latin typeface="Times New Roman" panose="02020603050405020304" pitchFamily="18" charset="0"/>
                <a:ea typeface="Times New Roman" panose="02020603050405020304" pitchFamily="18" charset="0"/>
              </a:rPr>
              <a:t> khi nó cần </a:t>
            </a:r>
            <a:r>
              <a:rPr lang="en-US" sz="1800" dirty="0" err="1">
                <a:solidFill>
                  <a:srgbClr val="000000"/>
                </a:solidFill>
                <a:effectLst/>
                <a:latin typeface="Times New Roman" panose="02020603050405020304" pitchFamily="18" charset="0"/>
                <a:ea typeface="Times New Roman" panose="02020603050405020304" pitchFamily="18" charset="0"/>
              </a:rPr>
              <a:t>dự</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đoán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kết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quả</a:t>
            </a:r>
            <a:r>
              <a:rPr lang="en-US" sz="1800" dirty="0">
                <a:solidFill>
                  <a:srgbClr val="000000"/>
                </a:solidFill>
                <a:effectLst/>
                <a:latin typeface="Times New Roman" panose="02020603050405020304" pitchFamily="18" charset="0"/>
                <a:ea typeface="Times New Roman" panose="02020603050405020304" pitchFamily="18" charset="0"/>
              </a:rPr>
              <a:t> của </a:t>
            </a:r>
            <a:r>
              <a:rPr lang="en-US" sz="1800" dirty="0" err="1">
                <a:solidFill>
                  <a:srgbClr val="000000"/>
                </a:solidFill>
                <a:effectLst/>
                <a:latin typeface="Times New Roman" panose="02020603050405020304" pitchFamily="18" charset="0"/>
                <a:ea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rPr>
              <a:t> mới. K-nearest neighbor có thể </a:t>
            </a:r>
            <a:r>
              <a:rPr lang="en-US" sz="1800" dirty="0" err="1">
                <a:solidFill>
                  <a:srgbClr val="000000"/>
                </a:solidFill>
                <a:effectLst/>
                <a:latin typeface="Times New Roman" panose="02020603050405020304" pitchFamily="18" charset="0"/>
                <a:ea typeface="Times New Roman" panose="02020603050405020304" pitchFamily="18" charset="0"/>
              </a:rPr>
              <a:t>áp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rPr>
              <a:t> vào cả </a:t>
            </a:r>
            <a:r>
              <a:rPr lang="en-US" sz="1800" dirty="0" err="1">
                <a:solidFill>
                  <a:srgbClr val="000000"/>
                </a:solidFill>
                <a:effectLst/>
                <a:latin typeface="Times New Roman" panose="02020603050405020304" pitchFamily="18" charset="0"/>
                <a:ea typeface="Times New Roman" panose="02020603050405020304" pitchFamily="18" charset="0"/>
              </a:rPr>
              <a:t>hai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loại</a:t>
            </a:r>
            <a:r>
              <a:rPr lang="en-US" sz="1800" dirty="0">
                <a:solidFill>
                  <a:srgbClr val="000000"/>
                </a:solidFill>
                <a:effectLst/>
                <a:latin typeface="Times New Roman" panose="02020603050405020304" pitchFamily="18" charset="0"/>
                <a:ea typeface="Times New Roman" panose="02020603050405020304" pitchFamily="18" charset="0"/>
              </a:rPr>
              <a:t> của bài </a:t>
            </a:r>
            <a:r>
              <a:rPr lang="en-US" sz="1800" dirty="0" err="1">
                <a:solidFill>
                  <a:srgbClr val="000000"/>
                </a:solidFill>
                <a:effectLst/>
                <a:latin typeface="Times New Roman" panose="02020603050405020304" pitchFamily="18" charset="0"/>
                <a:ea typeface="Times New Roman" panose="02020603050405020304" pitchFamily="18" charset="0"/>
              </a:rPr>
              <a:t>toán</a:t>
            </a:r>
            <a:r>
              <a:rPr lang="en-US" sz="1800" dirty="0">
                <a:solidFill>
                  <a:srgbClr val="000000"/>
                </a:solidFill>
                <a:effectLst/>
                <a:latin typeface="Times New Roman" panose="02020603050405020304" pitchFamily="18" charset="0"/>
                <a:ea typeface="Times New Roman" panose="02020603050405020304" pitchFamily="18" charset="0"/>
              </a:rPr>
              <a:t> Supervised learning là </a:t>
            </a:r>
            <a:r>
              <a:rPr lang="en-US" sz="1800" u="sng" dirty="0">
                <a:solidFill>
                  <a:srgbClr val="000000"/>
                </a:solidFill>
                <a:effectLst/>
                <a:latin typeface="Times New Roman" panose="02020603050405020304" pitchFamily="18" charset="0"/>
                <a:ea typeface="Times New Roman" panose="02020603050405020304" pitchFamily="18" charset="0"/>
                <a:hlinkClick r:id="rId3"/>
              </a:rPr>
              <a:t>Classification</a:t>
            </a:r>
            <a:r>
              <a:rPr lang="en-US" sz="1800" dirty="0">
                <a:solidFill>
                  <a:srgbClr val="000000"/>
                </a:solidFill>
                <a:effectLst/>
                <a:latin typeface="Times New Roman" panose="02020603050405020304" pitchFamily="18" charset="0"/>
                <a:ea typeface="Times New Roman" panose="02020603050405020304" pitchFamily="18" charset="0"/>
              </a:rPr>
              <a:t> và </a:t>
            </a:r>
            <a:r>
              <a:rPr lang="en-US" sz="1800" u="sng" dirty="0">
                <a:solidFill>
                  <a:srgbClr val="000000"/>
                </a:solidFill>
                <a:effectLst/>
                <a:latin typeface="Times New Roman" panose="02020603050405020304" pitchFamily="18" charset="0"/>
                <a:ea typeface="Times New Roman" panose="02020603050405020304" pitchFamily="18" charset="0"/>
                <a:hlinkClick r:id="rId4"/>
              </a:rPr>
              <a:t>Regression</a:t>
            </a:r>
            <a:r>
              <a:rPr lang="en-US" sz="1800" dirty="0">
                <a:solidFill>
                  <a:srgbClr val="000000"/>
                </a:solidFill>
                <a:effectLst/>
                <a:latin typeface="Times New Roman" panose="02020603050405020304" pitchFamily="18" charset="0"/>
                <a:ea typeface="Times New Roman" panose="02020603050405020304" pitchFamily="18" charset="0"/>
              </a:rPr>
              <a:t>. KNN còn </a:t>
            </a:r>
            <a:r>
              <a:rPr lang="en-US" sz="1800" dirty="0" err="1">
                <a:solidFill>
                  <a:srgbClr val="000000"/>
                </a:solidFill>
                <a:effectLst/>
                <a:latin typeface="Times New Roman" panose="02020603050405020304" pitchFamily="18" charset="0"/>
                <a:ea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rPr>
              <a:t> gọi là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thuật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toán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u="sng" dirty="0">
                <a:solidFill>
                  <a:srgbClr val="000000"/>
                </a:solidFill>
                <a:effectLst/>
                <a:latin typeface="Times New Roman" panose="02020603050405020304" pitchFamily="18" charset="0"/>
                <a:ea typeface="Times New Roman" panose="02020603050405020304" pitchFamily="18" charset="0"/>
                <a:hlinkClick r:id="rId5"/>
              </a:rPr>
              <a:t>Instance-based hay Memory-based learning</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cơ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sở</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Iris (Iris flower dataset).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rPr>
              <a:t>Iris flower dataset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là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hơn rất nhiều so với </a:t>
            </a:r>
            <a:r>
              <a:rPr lang="en-US" sz="1800"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7"/>
              </a:rPr>
              <a:t>MNIST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này bao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thông tin của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hoa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Iris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loài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hoa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khác nhau: Iris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setosa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Iris virginica và Iris versicolor. Mỗi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có 50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bông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hoa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là 4 thông tin: chiều dài, chiều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đài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hoa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(sepal), và chiều dài, chiều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cánh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hoa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(petal).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đây là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về hình ảnh của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hoa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Chú</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ý, đây không phải là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cơ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sở</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ảnh như MNIST, mỗi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trong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tập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này chỉ là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vector 4 chiều).</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dirty="0"/>
          </a:p>
        </p:txBody>
      </p:sp>
    </p:spTree>
    <p:extLst>
      <p:ext uri="{BB962C8B-B14F-4D97-AF65-F5344CB8AC3E}">
        <p14:creationId xmlns:p14="http://schemas.microsoft.com/office/powerpoint/2010/main" val="1724061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BB2755C-29BD-FA89-E914-6B81F9A47754}"/>
              </a:ext>
            </a:extLst>
          </p:cNvPr>
          <p:cNvSpPr>
            <a:spLocks noGrp="1"/>
          </p:cNvSpPr>
          <p:nvPr>
            <p:ph type="title"/>
          </p:nvPr>
        </p:nvSpPr>
        <p:spPr/>
        <p:txBody>
          <a:bodyPr>
            <a:normAutofit/>
          </a:bodyPr>
          <a:lstStyle/>
          <a:p>
            <a:pPr algn="ctr"/>
            <a:r>
              <a:rPr lang="en-US" sz="2400" b="1" kern="1800" dirty="0">
                <a:solidFill>
                  <a:srgbClr val="204081"/>
                </a:solidFill>
                <a:effectLst/>
                <a:latin typeface="Times New Roman" panose="02020603050405020304" pitchFamily="18" charset="0"/>
                <a:ea typeface="Times New Roman" panose="02020603050405020304" pitchFamily="18" charset="0"/>
                <a:cs typeface="Times New Roman" panose="02020603050405020304" pitchFamily="18" charset="0"/>
              </a:rPr>
              <a:t>Bài 7: Gradient Descent</a:t>
            </a: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5400" dirty="0"/>
          </a:p>
        </p:txBody>
      </p:sp>
      <p:sp>
        <p:nvSpPr>
          <p:cNvPr id="3" name="Chỗ dành sẵn cho Nội dung 2">
            <a:extLst>
              <a:ext uri="{FF2B5EF4-FFF2-40B4-BE49-F238E27FC236}">
                <a16:creationId xmlns:a16="http://schemas.microsoft.com/office/drawing/2014/main" id="{E166C43C-8913-FB51-2B4F-EFB936A194CD}"/>
              </a:ext>
            </a:extLst>
          </p:cNvPr>
          <p:cNvSpPr>
            <a:spLocks noGrp="1"/>
          </p:cNvSpPr>
          <p:nvPr>
            <p:ph idx="1"/>
          </p:nvPr>
        </p:nvSpPr>
        <p:spPr/>
        <p:txBody>
          <a:bodyPr/>
          <a:lstStyle/>
          <a:p>
            <a:pPr algn="just">
              <a:spcAft>
                <a:spcPts val="900"/>
              </a:spcAft>
            </a:pPr>
            <a:r>
              <a:rPr lang="en-US" sz="1800" dirty="0">
                <a:solidFill>
                  <a:srgbClr val="000000"/>
                </a:solidFill>
                <a:effectLst/>
                <a:latin typeface="Times New Roman" panose="02020603050405020304" pitchFamily="18" charset="0"/>
                <a:ea typeface="Times New Roman" panose="02020603050405020304" pitchFamily="18" charset="0"/>
              </a:rPr>
              <a:t>Trong Machine Learning nói </a:t>
            </a:r>
            <a:r>
              <a:rPr lang="en-US" sz="1800" dirty="0" err="1">
                <a:solidFill>
                  <a:srgbClr val="000000"/>
                </a:solidFill>
                <a:effectLst/>
                <a:latin typeface="Times New Roman" panose="02020603050405020304" pitchFamily="18" charset="0"/>
                <a:ea typeface="Times New Roman" panose="02020603050405020304" pitchFamily="18" charset="0"/>
              </a:rPr>
              <a:t>riêng</a:t>
            </a:r>
            <a:r>
              <a:rPr lang="en-US" sz="1800" dirty="0">
                <a:solidFill>
                  <a:srgbClr val="000000"/>
                </a:solidFill>
                <a:effectLst/>
                <a:latin typeface="Times New Roman" panose="02020603050405020304" pitchFamily="18" charset="0"/>
                <a:ea typeface="Times New Roman" panose="02020603050405020304" pitchFamily="18" charset="0"/>
              </a:rPr>
              <a:t> và </a:t>
            </a:r>
            <a:r>
              <a:rPr lang="en-US" sz="1800" dirty="0" err="1">
                <a:solidFill>
                  <a:srgbClr val="000000"/>
                </a:solidFill>
                <a:effectLst/>
                <a:latin typeface="Times New Roman" panose="02020603050405020304" pitchFamily="18" charset="0"/>
                <a:ea typeface="Times New Roman" panose="02020603050405020304" pitchFamily="18" charset="0"/>
              </a:rPr>
              <a:t>Toán</a:t>
            </a:r>
            <a:r>
              <a:rPr lang="en-US" sz="1800" dirty="0">
                <a:solidFill>
                  <a:srgbClr val="000000"/>
                </a:solidFill>
                <a:effectLst/>
                <a:latin typeface="Times New Roman" panose="02020603050405020304" pitchFamily="18" charset="0"/>
                <a:ea typeface="Times New Roman" panose="02020603050405020304" pitchFamily="18" charset="0"/>
              </a:rPr>
              <a:t> Tối </a:t>
            </a:r>
            <a:r>
              <a:rPr lang="en-US" sz="1800" dirty="0" err="1">
                <a:solidFill>
                  <a:srgbClr val="000000"/>
                </a:solidFill>
                <a:effectLst/>
                <a:latin typeface="Times New Roman" panose="02020603050405020304" pitchFamily="18" charset="0"/>
                <a:ea typeface="Times New Roman" panose="02020603050405020304" pitchFamily="18" charset="0"/>
              </a:rPr>
              <a:t>Ưu</a:t>
            </a:r>
            <a:r>
              <a:rPr lang="en-US" sz="1800" dirty="0">
                <a:solidFill>
                  <a:srgbClr val="000000"/>
                </a:solidFill>
                <a:effectLst/>
                <a:latin typeface="Times New Roman" panose="02020603050405020304" pitchFamily="18" charset="0"/>
                <a:ea typeface="Times New Roman" panose="02020603050405020304" pitchFamily="18" charset="0"/>
              </a:rPr>
              <a:t> nói </a:t>
            </a:r>
            <a:r>
              <a:rPr lang="en-US" sz="1800" dirty="0" err="1">
                <a:solidFill>
                  <a:srgbClr val="000000"/>
                </a:solidFill>
                <a:effectLst/>
                <a:latin typeface="Times New Roman" panose="02020603050405020304" pitchFamily="18" charset="0"/>
                <a:ea typeface="Times New Roman" panose="02020603050405020304" pitchFamily="18" charset="0"/>
              </a:rPr>
              <a:t>chung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chúng</a:t>
            </a:r>
            <a:r>
              <a:rPr lang="en-US" sz="1800" dirty="0">
                <a:solidFill>
                  <a:srgbClr val="000000"/>
                </a:solidFill>
                <a:effectLst/>
                <a:latin typeface="Times New Roman" panose="02020603050405020304" pitchFamily="18" charset="0"/>
                <a:ea typeface="Times New Roman" panose="02020603050405020304" pitchFamily="18" charset="0"/>
              </a:rPr>
              <a:t> ta thường </a:t>
            </a:r>
            <a:r>
              <a:rPr lang="en-US" sz="1800" dirty="0" err="1">
                <a:solidFill>
                  <a:srgbClr val="000000"/>
                </a:solidFill>
                <a:effectLst/>
                <a:latin typeface="Times New Roman" panose="02020603050405020304" pitchFamily="18" charset="0"/>
                <a:ea typeface="Times New Roman" panose="02020603050405020304" pitchFamily="18" charset="0"/>
              </a:rPr>
              <a:t>xuyên</a:t>
            </a:r>
            <a:r>
              <a:rPr lang="en-US" sz="1800" dirty="0">
                <a:solidFill>
                  <a:srgbClr val="000000"/>
                </a:solidFill>
                <a:effectLst/>
                <a:latin typeface="Times New Roman" panose="02020603050405020304" pitchFamily="18" charset="0"/>
                <a:ea typeface="Times New Roman" panose="02020603050405020304" pitchFamily="18" charset="0"/>
              </a:rPr>
              <a:t> phải tìm </a:t>
            </a:r>
            <a:r>
              <a:rPr lang="en-US" sz="1800" dirty="0" err="1">
                <a:solidFill>
                  <a:srgbClr val="000000"/>
                </a:solidFill>
                <a:effectLst/>
                <a:latin typeface="Times New Roman" panose="02020603050405020304" pitchFamily="18" charset="0"/>
                <a:ea typeface="Times New Roman" panose="02020603050405020304" pitchFamily="18" charset="0"/>
              </a:rPr>
              <a:t>giá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trị</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nhỏ</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hoặc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đôi</a:t>
            </a:r>
            <a:r>
              <a:rPr lang="en-US" sz="1800" dirty="0">
                <a:solidFill>
                  <a:srgbClr val="000000"/>
                </a:solidFill>
                <a:effectLst/>
                <a:latin typeface="Times New Roman" panose="02020603050405020304" pitchFamily="18" charset="0"/>
                <a:ea typeface="Times New Roman" panose="02020603050405020304" pitchFamily="18" charset="0"/>
              </a:rPr>
              <a:t> khi là </a:t>
            </a:r>
            <a:r>
              <a:rPr lang="en-US" sz="1800" dirty="0" err="1">
                <a:solidFill>
                  <a:srgbClr val="000000"/>
                </a:solidFill>
                <a:effectLst/>
                <a:latin typeface="Times New Roman" panose="02020603050405020304" pitchFamily="18" charset="0"/>
                <a:ea typeface="Times New Roman" panose="02020603050405020304" pitchFamily="18" charset="0"/>
              </a:rPr>
              <a:t>lớn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nhất</a:t>
            </a:r>
            <a:r>
              <a:rPr lang="en-US" sz="1800" dirty="0">
                <a:solidFill>
                  <a:srgbClr val="000000"/>
                </a:solidFill>
                <a:effectLst/>
                <a:latin typeface="Times New Roman" panose="02020603050405020304" pitchFamily="18" charset="0"/>
                <a:ea typeface="Times New Roman" panose="02020603050405020304" pitchFamily="18" charset="0"/>
              </a:rPr>
              <a:t>) của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hàm</a:t>
            </a:r>
            <a:r>
              <a:rPr lang="en-US" sz="1800" dirty="0">
                <a:solidFill>
                  <a:srgbClr val="000000"/>
                </a:solidFill>
                <a:effectLst/>
                <a:latin typeface="Times New Roman" panose="02020603050405020304" pitchFamily="18" charset="0"/>
                <a:ea typeface="Times New Roman" panose="02020603050405020304" pitchFamily="18" charset="0"/>
              </a:rPr>
              <a:t> số nào </a:t>
            </a:r>
            <a:r>
              <a:rPr lang="en-US" sz="1800" dirty="0" err="1">
                <a:solidFill>
                  <a:srgbClr val="000000"/>
                </a:solidFill>
                <a:effectLst/>
                <a:latin typeface="Times New Roman" panose="02020603050405020304" pitchFamily="18" charset="0"/>
                <a:ea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Ví</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dụ</a:t>
            </a:r>
            <a:r>
              <a:rPr lang="en-US" sz="1800" dirty="0">
                <a:solidFill>
                  <a:srgbClr val="000000"/>
                </a:solidFill>
                <a:effectLst/>
                <a:latin typeface="Times New Roman" panose="02020603050405020304" pitchFamily="18" charset="0"/>
                <a:ea typeface="Times New Roman" panose="02020603050405020304" pitchFamily="18" charset="0"/>
              </a:rPr>
              <a:t> như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hàm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mát</a:t>
            </a:r>
            <a:r>
              <a:rPr lang="en-US" sz="1800" dirty="0">
                <a:solidFill>
                  <a:srgbClr val="000000"/>
                </a:solidFill>
                <a:effectLst/>
                <a:latin typeface="Times New Roman" panose="02020603050405020304" pitchFamily="18" charset="0"/>
                <a:ea typeface="Times New Roman" panose="02020603050405020304" pitchFamily="18" charset="0"/>
              </a:rPr>
              <a:t> trong </a:t>
            </a:r>
            <a:r>
              <a:rPr lang="en-US" sz="1800" dirty="0" err="1">
                <a:solidFill>
                  <a:srgbClr val="000000"/>
                </a:solidFill>
                <a:effectLst/>
                <a:latin typeface="Times New Roman" panose="02020603050405020304" pitchFamily="18" charset="0"/>
                <a:ea typeface="Times New Roman" panose="02020603050405020304" pitchFamily="18" charset="0"/>
              </a:rPr>
              <a:t>hai</a:t>
            </a:r>
            <a:r>
              <a:rPr lang="en-US" sz="1800" dirty="0">
                <a:solidFill>
                  <a:srgbClr val="000000"/>
                </a:solidFill>
                <a:effectLst/>
                <a:latin typeface="Times New Roman" panose="02020603050405020304" pitchFamily="18" charset="0"/>
                <a:ea typeface="Times New Roman" panose="02020603050405020304" pitchFamily="18" charset="0"/>
              </a:rPr>
              <a:t> bài </a:t>
            </a:r>
            <a:r>
              <a:rPr lang="en-US" sz="1800" u="sng" dirty="0">
                <a:solidFill>
                  <a:srgbClr val="337AB7"/>
                </a:solidFill>
                <a:effectLst/>
                <a:latin typeface="Times New Roman" panose="02020603050405020304" pitchFamily="18" charset="0"/>
                <a:ea typeface="Times New Roman" panose="02020603050405020304" pitchFamily="18" charset="0"/>
                <a:hlinkClick r:id="rId2"/>
              </a:rPr>
              <a:t>Linear Regression</a:t>
            </a:r>
            <a:r>
              <a:rPr lang="en-US" sz="1800" dirty="0">
                <a:solidFill>
                  <a:srgbClr val="000000"/>
                </a:solidFill>
                <a:effectLst/>
                <a:latin typeface="Times New Roman" panose="02020603050405020304" pitchFamily="18" charset="0"/>
                <a:ea typeface="Times New Roman" panose="02020603050405020304" pitchFamily="18" charset="0"/>
              </a:rPr>
              <a:t> và </a:t>
            </a:r>
            <a:r>
              <a:rPr lang="en-US" sz="1800" u="sng" dirty="0">
                <a:solidFill>
                  <a:srgbClr val="337AB7"/>
                </a:solidFill>
                <a:effectLst/>
                <a:latin typeface="Times New Roman" panose="02020603050405020304" pitchFamily="18" charset="0"/>
                <a:ea typeface="Times New Roman" panose="02020603050405020304" pitchFamily="18" charset="0"/>
                <a:hlinkClick r:id="rId3"/>
              </a:rPr>
              <a:t>K-means Clustering</a:t>
            </a:r>
            <a:r>
              <a:rPr lang="en-US" sz="1800" dirty="0">
                <a:solidFill>
                  <a:srgbClr val="000000"/>
                </a:solidFill>
                <a:effectLst/>
                <a:latin typeface="Times New Roman" panose="02020603050405020304" pitchFamily="18" charset="0"/>
                <a:ea typeface="Times New Roman" panose="02020603050405020304" pitchFamily="18" charset="0"/>
              </a:rPr>
              <a:t>. Nhìn </a:t>
            </a:r>
            <a:r>
              <a:rPr lang="en-US" sz="1800" dirty="0" err="1">
                <a:solidFill>
                  <a:srgbClr val="000000"/>
                </a:solidFill>
                <a:effectLst/>
                <a:latin typeface="Times New Roman" panose="02020603050405020304" pitchFamily="18" charset="0"/>
                <a:ea typeface="Times New Roman" panose="02020603050405020304" pitchFamily="18" charset="0"/>
              </a:rPr>
              <a:t>chung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việc</a:t>
            </a:r>
            <a:r>
              <a:rPr lang="en-US" sz="1800" dirty="0">
                <a:solidFill>
                  <a:srgbClr val="000000"/>
                </a:solidFill>
                <a:effectLst/>
                <a:latin typeface="Times New Roman" panose="02020603050405020304" pitchFamily="18" charset="0"/>
                <a:ea typeface="Times New Roman" panose="02020603050405020304" pitchFamily="18" charset="0"/>
              </a:rPr>
              <a:t> tìm global minimum của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hàm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mát</a:t>
            </a:r>
            <a:r>
              <a:rPr lang="en-US" sz="1800" dirty="0">
                <a:solidFill>
                  <a:srgbClr val="000000"/>
                </a:solidFill>
                <a:effectLst/>
                <a:latin typeface="Times New Roman" panose="02020603050405020304" pitchFamily="18" charset="0"/>
                <a:ea typeface="Times New Roman" panose="02020603050405020304" pitchFamily="18" charset="0"/>
              </a:rPr>
              <a:t> trong Machine Learning là rất </a:t>
            </a:r>
            <a:r>
              <a:rPr lang="en-US" sz="1800" dirty="0" err="1">
                <a:solidFill>
                  <a:srgbClr val="000000"/>
                </a:solidFill>
                <a:effectLst/>
                <a:latin typeface="Times New Roman" panose="02020603050405020304" pitchFamily="18" charset="0"/>
                <a:ea typeface="Times New Roman" panose="02020603050405020304" pitchFamily="18" charset="0"/>
              </a:rPr>
              <a:t>phức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tạp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thậm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chí</a:t>
            </a:r>
            <a:r>
              <a:rPr lang="en-US" sz="1800" dirty="0">
                <a:solidFill>
                  <a:srgbClr val="000000"/>
                </a:solidFill>
                <a:effectLst/>
                <a:latin typeface="Times New Roman" panose="02020603050405020304" pitchFamily="18" charset="0"/>
                <a:ea typeface="Times New Roman" panose="02020603050405020304" pitchFamily="18" charset="0"/>
              </a:rPr>
              <a:t> là bất </a:t>
            </a:r>
            <a:r>
              <a:rPr lang="en-US" sz="1800" dirty="0" err="1">
                <a:solidFill>
                  <a:srgbClr val="000000"/>
                </a:solidFill>
                <a:effectLst/>
                <a:latin typeface="Times New Roman" panose="02020603050405020304" pitchFamily="18" charset="0"/>
                <a:ea typeface="Times New Roman" panose="02020603050405020304" pitchFamily="18" charset="0"/>
              </a:rPr>
              <a:t>khả</a:t>
            </a:r>
            <a:r>
              <a:rPr lang="en-US" sz="1800" dirty="0">
                <a:solidFill>
                  <a:srgbClr val="000000"/>
                </a:solidFill>
                <a:effectLst/>
                <a:latin typeface="Times New Roman" panose="02020603050405020304" pitchFamily="18" charset="0"/>
                <a:ea typeface="Times New Roman" panose="02020603050405020304" pitchFamily="18" charset="0"/>
              </a:rPr>
              <a:t> thi. Thay vào </a:t>
            </a:r>
            <a:r>
              <a:rPr lang="en-US" sz="1800" dirty="0" err="1">
                <a:solidFill>
                  <a:srgbClr val="000000"/>
                </a:solidFill>
                <a:effectLst/>
                <a:latin typeface="Times New Roman" panose="02020603050405020304" pitchFamily="18" charset="0"/>
                <a:ea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rPr>
              <a:t>, người ta thường </a:t>
            </a:r>
            <a:r>
              <a:rPr lang="en-US" sz="1800" dirty="0" err="1">
                <a:solidFill>
                  <a:srgbClr val="000000"/>
                </a:solidFill>
                <a:effectLst/>
                <a:latin typeface="Times New Roman" panose="02020603050405020304" pitchFamily="18" charset="0"/>
                <a:ea typeface="Times New Roman" panose="02020603050405020304" pitchFamily="18" charset="0"/>
              </a:rPr>
              <a:t>cố</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gắng</a:t>
            </a:r>
            <a:r>
              <a:rPr lang="en-US" sz="1800" dirty="0">
                <a:solidFill>
                  <a:srgbClr val="000000"/>
                </a:solidFill>
                <a:effectLst/>
                <a:latin typeface="Times New Roman" panose="02020603050405020304" pitchFamily="18" charset="0"/>
                <a:ea typeface="Times New Roman" panose="02020603050405020304" pitchFamily="18" charset="0"/>
              </a:rPr>
              <a:t> tìm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rPr>
              <a:t> local minimum, và ở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mức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a:t>
            </a:r>
            <a:r>
              <a:rPr lang="en-US" sz="1800" dirty="0">
                <a:solidFill>
                  <a:srgbClr val="000000"/>
                </a:solidFill>
                <a:effectLst/>
                <a:latin typeface="Times New Roman" panose="02020603050405020304" pitchFamily="18" charset="0"/>
                <a:ea typeface="Times New Roman" panose="02020603050405020304" pitchFamily="18" charset="0"/>
              </a:rPr>
              <a:t> nào </a:t>
            </a:r>
            <a:r>
              <a:rPr lang="en-US" sz="1800" dirty="0" err="1">
                <a:solidFill>
                  <a:srgbClr val="000000"/>
                </a:solidFill>
                <a:effectLst/>
                <a:latin typeface="Times New Roman" panose="02020603050405020304" pitchFamily="18" charset="0"/>
                <a:ea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coi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rPr>
              <a:t> là </a:t>
            </a:r>
            <a:r>
              <a:rPr lang="en-US" sz="1800" dirty="0" err="1">
                <a:solidFill>
                  <a:srgbClr val="000000"/>
                </a:solidFill>
                <a:effectLst/>
                <a:latin typeface="Times New Roman" panose="02020603050405020304" pitchFamily="18" charset="0"/>
                <a:ea typeface="Times New Roman" panose="02020603050405020304" pitchFamily="18" charset="0"/>
              </a:rPr>
              <a:t>nghiệm</a:t>
            </a:r>
            <a:r>
              <a:rPr lang="en-US" sz="1800" dirty="0">
                <a:solidFill>
                  <a:srgbClr val="000000"/>
                </a:solidFill>
                <a:effectLst/>
                <a:latin typeface="Times New Roman" panose="02020603050405020304" pitchFamily="18" charset="0"/>
                <a:ea typeface="Times New Roman" panose="02020603050405020304" pitchFamily="18" charset="0"/>
              </a:rPr>
              <a:t> cần tìm của bài </a:t>
            </a:r>
            <a:r>
              <a:rPr lang="en-US" sz="1800" dirty="0" err="1">
                <a:solidFill>
                  <a:srgbClr val="000000"/>
                </a:solidFill>
                <a:effectLst/>
                <a:latin typeface="Times New Roman" panose="02020603050405020304" pitchFamily="18" charset="0"/>
                <a:ea typeface="Times New Roman" panose="02020603050405020304" pitchFamily="18" charset="0"/>
              </a:rPr>
              <a:t>toán</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algn="just">
              <a:spcAft>
                <a:spcPts val="900"/>
              </a:spcAft>
            </a:pP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rPr>
              <a:t> local minimum là </a:t>
            </a:r>
            <a:r>
              <a:rPr lang="en-US" sz="1800" dirty="0" err="1">
                <a:solidFill>
                  <a:srgbClr val="000000"/>
                </a:solidFill>
                <a:effectLst/>
                <a:latin typeface="Times New Roman" panose="02020603050405020304" pitchFamily="18" charset="0"/>
                <a:ea typeface="Times New Roman" panose="02020603050405020304" pitchFamily="18" charset="0"/>
              </a:rPr>
              <a:t>nghiệm</a:t>
            </a:r>
            <a:r>
              <a:rPr lang="en-US" sz="1800" dirty="0">
                <a:solidFill>
                  <a:srgbClr val="000000"/>
                </a:solidFill>
                <a:effectLst/>
                <a:latin typeface="Times New Roman" panose="02020603050405020304" pitchFamily="18" charset="0"/>
                <a:ea typeface="Times New Roman" panose="02020603050405020304" pitchFamily="18" charset="0"/>
              </a:rPr>
              <a:t> của </a:t>
            </a:r>
            <a:r>
              <a:rPr lang="en-US" sz="1800" dirty="0" err="1">
                <a:solidFill>
                  <a:srgbClr val="000000"/>
                </a:solidFill>
                <a:effectLst/>
                <a:latin typeface="Times New Roman" panose="02020603050405020304" pitchFamily="18" charset="0"/>
                <a:ea typeface="Times New Roman" panose="02020603050405020304" pitchFamily="18" charset="0"/>
              </a:rPr>
              <a:t>phương</a:t>
            </a:r>
            <a:r>
              <a:rPr lang="en-US" sz="1800" dirty="0">
                <a:solidFill>
                  <a:srgbClr val="000000"/>
                </a:solidFill>
                <a:effectLst/>
                <a:latin typeface="Times New Roman" panose="02020603050405020304" pitchFamily="18" charset="0"/>
                <a:ea typeface="Times New Roman" panose="02020603050405020304" pitchFamily="18" charset="0"/>
              </a:rPr>
              <a:t> trình </a:t>
            </a:r>
            <a:r>
              <a:rPr lang="en-US" sz="1800" dirty="0" err="1">
                <a:solidFill>
                  <a:srgbClr val="000000"/>
                </a:solidFill>
                <a:effectLst/>
                <a:latin typeface="Times New Roman" panose="02020603050405020304" pitchFamily="18" charset="0"/>
                <a:ea typeface="Times New Roman" panose="02020603050405020304" pitchFamily="18" charset="0"/>
              </a:rPr>
              <a:t>đạo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hàm</a:t>
            </a:r>
            <a:r>
              <a:rPr lang="en-US" sz="1800" dirty="0">
                <a:solidFill>
                  <a:srgbClr val="000000"/>
                </a:solidFill>
                <a:effectLst/>
                <a:latin typeface="Times New Roman" panose="02020603050405020304" pitchFamily="18" charset="0"/>
                <a:ea typeface="Times New Roman" panose="02020603050405020304" pitchFamily="18" charset="0"/>
              </a:rPr>
              <a:t> bằng 0. Nếu bằng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cách</a:t>
            </a:r>
            <a:r>
              <a:rPr lang="en-US" sz="1800" dirty="0">
                <a:solidFill>
                  <a:srgbClr val="000000"/>
                </a:solidFill>
                <a:effectLst/>
                <a:latin typeface="Times New Roman" panose="02020603050405020304" pitchFamily="18" charset="0"/>
                <a:ea typeface="Times New Roman" panose="02020603050405020304" pitchFamily="18" charset="0"/>
              </a:rPr>
              <a:t> nào </a:t>
            </a:r>
            <a:r>
              <a:rPr lang="en-US" sz="1800" dirty="0" err="1">
                <a:solidFill>
                  <a:srgbClr val="000000"/>
                </a:solidFill>
                <a:effectLst/>
                <a:latin typeface="Times New Roman" panose="02020603050405020304" pitchFamily="18" charset="0"/>
                <a:ea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rPr>
              <a:t> có thể tìm </a:t>
            </a:r>
            <a:r>
              <a:rPr lang="en-US" sz="1800" dirty="0" err="1">
                <a:solidFill>
                  <a:srgbClr val="000000"/>
                </a:solidFill>
                <a:effectLst/>
                <a:latin typeface="Times New Roman" panose="02020603050405020304" pitchFamily="18" charset="0"/>
                <a:ea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rPr>
              <a:t> toàn </a:t>
            </a:r>
            <a:r>
              <a:rPr lang="en-US" sz="1800" dirty="0" err="1">
                <a:solidFill>
                  <a:srgbClr val="000000"/>
                </a:solidFill>
                <a:effectLst/>
                <a:latin typeface="Times New Roman" panose="02020603050405020304" pitchFamily="18" charset="0"/>
                <a:ea typeface="Times New Roman" panose="02020603050405020304" pitchFamily="18" charset="0"/>
              </a:rPr>
              <a:t>bộ</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hữu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cực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tiểu</a:t>
            </a:r>
            <a:r>
              <a:rPr lang="en-US" sz="1800" dirty="0">
                <a:solidFill>
                  <a:srgbClr val="000000"/>
                </a:solidFill>
                <a:effectLst/>
                <a:latin typeface="Times New Roman" panose="02020603050405020304" pitchFamily="18" charset="0"/>
                <a:ea typeface="Times New Roman" panose="02020603050405020304" pitchFamily="18" charset="0"/>
              </a:rPr>
              <a:t>, ta chỉ cần thay </a:t>
            </a:r>
            <a:r>
              <a:rPr lang="en-US" sz="1800" dirty="0" err="1">
                <a:solidFill>
                  <a:srgbClr val="000000"/>
                </a:solidFill>
                <a:effectLst/>
                <a:latin typeface="Times New Roman" panose="02020603050405020304" pitchFamily="18" charset="0"/>
                <a:ea typeface="Times New Roman" panose="02020603050405020304" pitchFamily="18" charset="0"/>
              </a:rPr>
              <a:t>từng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rPr>
              <a:t> local minimum </a:t>
            </a:r>
            <a:r>
              <a:rPr lang="en-US" sz="1800" dirty="0" err="1">
                <a:solidFill>
                  <a:srgbClr val="000000"/>
                </a:solidFill>
                <a:effectLst/>
                <a:latin typeface="Times New Roman" panose="02020603050405020304" pitchFamily="18" charset="0"/>
                <a:ea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rPr>
              <a:t> vào </a:t>
            </a:r>
            <a:r>
              <a:rPr lang="en-US" sz="1800" dirty="0" err="1">
                <a:solidFill>
                  <a:srgbClr val="000000"/>
                </a:solidFill>
                <a:effectLst/>
                <a:latin typeface="Times New Roman" panose="02020603050405020304" pitchFamily="18" charset="0"/>
                <a:ea typeface="Times New Roman" panose="02020603050405020304" pitchFamily="18" charset="0"/>
              </a:rPr>
              <a:t>hàm</a:t>
            </a:r>
            <a:r>
              <a:rPr lang="en-US" sz="1800" dirty="0">
                <a:solidFill>
                  <a:srgbClr val="000000"/>
                </a:solidFill>
                <a:effectLst/>
                <a:latin typeface="Times New Roman" panose="02020603050405020304" pitchFamily="18" charset="0"/>
                <a:ea typeface="Times New Roman" panose="02020603050405020304" pitchFamily="18" charset="0"/>
              </a:rPr>
              <a:t> số rồi tìm </a:t>
            </a:r>
            <a:r>
              <a:rPr lang="en-US" sz="1800" dirty="0" err="1">
                <a:solidFill>
                  <a:srgbClr val="000000"/>
                </a:solidFill>
                <a:effectLst/>
                <a:latin typeface="Times New Roman" panose="02020603050405020304" pitchFamily="18" charset="0"/>
                <a:ea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rPr>
              <a:t> làm </a:t>
            </a:r>
            <a:r>
              <a:rPr lang="en-US" sz="1800" dirty="0" err="1">
                <a:solidFill>
                  <a:srgbClr val="000000"/>
                </a:solidFill>
                <a:effectLst/>
                <a:latin typeface="Times New Roman" panose="02020603050405020304" pitchFamily="18" charset="0"/>
                <a:ea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hàm</a:t>
            </a:r>
            <a:r>
              <a:rPr lang="en-US" sz="1800" dirty="0">
                <a:solidFill>
                  <a:srgbClr val="000000"/>
                </a:solidFill>
                <a:effectLst/>
                <a:latin typeface="Times New Roman" panose="02020603050405020304" pitchFamily="18" charset="0"/>
                <a:ea typeface="Times New Roman" panose="02020603050405020304" pitchFamily="18" charset="0"/>
              </a:rPr>
              <a:t> có </a:t>
            </a:r>
            <a:r>
              <a:rPr lang="en-US" sz="1800" dirty="0" err="1">
                <a:solidFill>
                  <a:srgbClr val="000000"/>
                </a:solidFill>
                <a:effectLst/>
                <a:latin typeface="Times New Roman" panose="02020603050405020304" pitchFamily="18" charset="0"/>
                <a:ea typeface="Times New Roman" panose="02020603050405020304" pitchFamily="18" charset="0"/>
              </a:rPr>
              <a:t>giá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trị</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nhỏ</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err="1">
                <a:solidFill>
                  <a:srgbClr val="000000"/>
                </a:solidFill>
                <a:effectLst/>
                <a:latin typeface="Times New Roman" panose="02020603050405020304" pitchFamily="18" charset="0"/>
                <a:ea typeface="Times New Roman" panose="02020603050405020304" pitchFamily="18" charset="0"/>
              </a:rPr>
              <a:t>đoạn</a:t>
            </a:r>
            <a:r>
              <a:rPr lang="en-US" sz="1800" i="1" dirty="0">
                <a:solidFill>
                  <a:srgbClr val="000000"/>
                </a:solidFill>
                <a:effectLst/>
                <a:latin typeface="Times New Roman" panose="02020603050405020304" pitchFamily="18" charset="0"/>
                <a:ea typeface="Times New Roman" panose="02020603050405020304" pitchFamily="18" charset="0"/>
              </a:rPr>
              <a:t> này nghe rất quen </a:t>
            </a:r>
            <a:r>
              <a:rPr lang="en-US" sz="1800" i="1" dirty="0" err="1">
                <a:solidFill>
                  <a:srgbClr val="000000"/>
                </a:solidFill>
                <a:effectLst/>
                <a:latin typeface="Times New Roman" panose="02020603050405020304" pitchFamily="18" charset="0"/>
                <a:ea typeface="Times New Roman" panose="02020603050405020304" pitchFamily="18" charset="0"/>
              </a:rPr>
              <a:t>thuộc</a:t>
            </a:r>
            <a:r>
              <a:rPr lang="en-US" sz="1800" i="1" dirty="0">
                <a:solidFill>
                  <a:srgbClr val="000000"/>
                </a:solidFill>
                <a:effectLst/>
                <a:latin typeface="Times New Roman" panose="02020603050405020304" pitchFamily="18" charset="0"/>
                <a:ea typeface="Times New Roman" panose="02020603050405020304" pitchFamily="18" charset="0"/>
              </a:rPr>
              <a:t>, đúng không?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Tuy</a:t>
            </a:r>
            <a:r>
              <a:rPr lang="en-US" sz="1800" dirty="0">
                <a:solidFill>
                  <a:srgbClr val="000000"/>
                </a:solidFill>
                <a:effectLst/>
                <a:latin typeface="Times New Roman" panose="02020603050405020304" pitchFamily="18" charset="0"/>
                <a:ea typeface="Times New Roman" panose="02020603050405020304" pitchFamily="18" charset="0"/>
              </a:rPr>
              <a:t> nhiên, trong </a:t>
            </a:r>
            <a:r>
              <a:rPr lang="en-US" sz="1800" dirty="0" err="1">
                <a:solidFill>
                  <a:srgbClr val="000000"/>
                </a:solidFill>
                <a:effectLst/>
                <a:latin typeface="Times New Roman" panose="02020603050405020304" pitchFamily="18" charset="0"/>
                <a:ea typeface="Times New Roman" panose="02020603050405020304" pitchFamily="18" charset="0"/>
              </a:rPr>
              <a:t>hầu</a:t>
            </a:r>
            <a:r>
              <a:rPr lang="en-US" sz="1800" dirty="0">
                <a:solidFill>
                  <a:srgbClr val="000000"/>
                </a:solidFill>
                <a:effectLst/>
                <a:latin typeface="Times New Roman" panose="02020603050405020304" pitchFamily="18" charset="0"/>
                <a:ea typeface="Times New Roman" panose="02020603050405020304" pitchFamily="18" charset="0"/>
              </a:rPr>
              <a:t> hết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trường </a:t>
            </a:r>
            <a:r>
              <a:rPr lang="en-US" sz="1800" dirty="0" err="1">
                <a:solidFill>
                  <a:srgbClr val="000000"/>
                </a:solidFill>
                <a:effectLst/>
                <a:latin typeface="Times New Roman" panose="02020603050405020304" pitchFamily="18" charset="0"/>
                <a:ea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việc</a:t>
            </a:r>
            <a:r>
              <a:rPr lang="en-US" sz="1800" dirty="0">
                <a:solidFill>
                  <a:srgbClr val="000000"/>
                </a:solidFill>
                <a:effectLst/>
                <a:latin typeface="Times New Roman" panose="02020603050405020304" pitchFamily="18" charset="0"/>
                <a:ea typeface="Times New Roman" panose="02020603050405020304" pitchFamily="18" charset="0"/>
              </a:rPr>
              <a:t> giải </a:t>
            </a:r>
            <a:r>
              <a:rPr lang="en-US" sz="1800" dirty="0" err="1">
                <a:solidFill>
                  <a:srgbClr val="000000"/>
                </a:solidFill>
                <a:effectLst/>
                <a:latin typeface="Times New Roman" panose="02020603050405020304" pitchFamily="18" charset="0"/>
                <a:ea typeface="Times New Roman" panose="02020603050405020304" pitchFamily="18" charset="0"/>
              </a:rPr>
              <a:t>phương</a:t>
            </a:r>
            <a:r>
              <a:rPr lang="en-US" sz="1800" dirty="0">
                <a:solidFill>
                  <a:srgbClr val="000000"/>
                </a:solidFill>
                <a:effectLst/>
                <a:latin typeface="Times New Roman" panose="02020603050405020304" pitchFamily="18" charset="0"/>
                <a:ea typeface="Times New Roman" panose="02020603050405020304" pitchFamily="18" charset="0"/>
              </a:rPr>
              <a:t> trình </a:t>
            </a:r>
            <a:r>
              <a:rPr lang="en-US" sz="1800" dirty="0" err="1">
                <a:solidFill>
                  <a:srgbClr val="000000"/>
                </a:solidFill>
                <a:effectLst/>
                <a:latin typeface="Times New Roman" panose="02020603050405020304" pitchFamily="18" charset="0"/>
                <a:ea typeface="Times New Roman" panose="02020603050405020304" pitchFamily="18" charset="0"/>
              </a:rPr>
              <a:t>đạo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hàm</a:t>
            </a:r>
            <a:r>
              <a:rPr lang="en-US" sz="1800" dirty="0">
                <a:solidFill>
                  <a:srgbClr val="000000"/>
                </a:solidFill>
                <a:effectLst/>
                <a:latin typeface="Times New Roman" panose="02020603050405020304" pitchFamily="18" charset="0"/>
                <a:ea typeface="Times New Roman" panose="02020603050405020304" pitchFamily="18" charset="0"/>
              </a:rPr>
              <a:t> bằng 0 là bất </a:t>
            </a:r>
            <a:r>
              <a:rPr lang="en-US" sz="1800" dirty="0" err="1">
                <a:solidFill>
                  <a:srgbClr val="000000"/>
                </a:solidFill>
                <a:effectLst/>
                <a:latin typeface="Times New Roman" panose="02020603050405020304" pitchFamily="18" charset="0"/>
                <a:ea typeface="Times New Roman" panose="02020603050405020304" pitchFamily="18" charset="0"/>
              </a:rPr>
              <a:t>khả</a:t>
            </a:r>
            <a:r>
              <a:rPr lang="en-US" sz="1800" dirty="0">
                <a:solidFill>
                  <a:srgbClr val="000000"/>
                </a:solidFill>
                <a:effectLst/>
                <a:latin typeface="Times New Roman" panose="02020603050405020304" pitchFamily="18" charset="0"/>
                <a:ea typeface="Times New Roman" panose="02020603050405020304" pitchFamily="18" charset="0"/>
              </a:rPr>
              <a:t> thi. </a:t>
            </a:r>
            <a:r>
              <a:rPr lang="en-US" sz="1800" dirty="0" err="1">
                <a:solidFill>
                  <a:srgbClr val="000000"/>
                </a:solidFill>
                <a:effectLst/>
                <a:latin typeface="Times New Roman" panose="02020603050405020304" pitchFamily="18" charset="0"/>
                <a:ea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rPr>
              <a:t> có thể đến từ </a:t>
            </a:r>
            <a:r>
              <a:rPr lang="en-US" sz="1800" dirty="0" err="1">
                <a:solidFill>
                  <a:srgbClr val="000000"/>
                </a:solidFill>
                <a:effectLst/>
                <a:latin typeface="Times New Roman" panose="02020603050405020304" pitchFamily="18" charset="0"/>
                <a:ea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phức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tạp</a:t>
            </a:r>
            <a:r>
              <a:rPr lang="en-US" sz="1800" dirty="0">
                <a:solidFill>
                  <a:srgbClr val="000000"/>
                </a:solidFill>
                <a:effectLst/>
                <a:latin typeface="Times New Roman" panose="02020603050405020304" pitchFamily="18" charset="0"/>
                <a:ea typeface="Times New Roman" panose="02020603050405020304" pitchFamily="18" charset="0"/>
              </a:rPr>
              <a:t> của </a:t>
            </a:r>
            <a:r>
              <a:rPr lang="en-US" sz="1800" dirty="0" err="1">
                <a:solidFill>
                  <a:srgbClr val="000000"/>
                </a:solidFill>
                <a:effectLst/>
                <a:latin typeface="Times New Roman" panose="02020603050405020304" pitchFamily="18" charset="0"/>
                <a:ea typeface="Times New Roman" panose="02020603050405020304" pitchFamily="18" charset="0"/>
              </a:rPr>
              <a:t>dạng</a:t>
            </a:r>
            <a:r>
              <a:rPr lang="en-US" sz="1800" dirty="0">
                <a:solidFill>
                  <a:srgbClr val="000000"/>
                </a:solidFill>
                <a:effectLst/>
                <a:latin typeface="Times New Roman" panose="02020603050405020304" pitchFamily="18" charset="0"/>
                <a:ea typeface="Times New Roman" panose="02020603050405020304" pitchFamily="18" charset="0"/>
              </a:rPr>
              <a:t> của </a:t>
            </a:r>
            <a:r>
              <a:rPr lang="en-US" sz="1800" dirty="0" err="1">
                <a:solidFill>
                  <a:srgbClr val="000000"/>
                </a:solidFill>
                <a:effectLst/>
                <a:latin typeface="Times New Roman" panose="02020603050405020304" pitchFamily="18" charset="0"/>
                <a:ea typeface="Times New Roman" panose="02020603050405020304" pitchFamily="18" charset="0"/>
              </a:rPr>
              <a:t>đạo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hàm</a:t>
            </a:r>
            <a:r>
              <a:rPr lang="en-US" sz="1800" dirty="0">
                <a:solidFill>
                  <a:srgbClr val="000000"/>
                </a:solidFill>
                <a:effectLst/>
                <a:latin typeface="Times New Roman" panose="02020603050405020304" pitchFamily="18" charset="0"/>
                <a:ea typeface="Times New Roman" panose="02020603050405020304" pitchFamily="18" charset="0"/>
              </a:rPr>
              <a:t>, từ </a:t>
            </a:r>
            <a:r>
              <a:rPr lang="en-US" sz="1800" dirty="0" err="1">
                <a:solidFill>
                  <a:srgbClr val="000000"/>
                </a:solidFill>
                <a:effectLst/>
                <a:latin typeface="Times New Roman" panose="02020603050405020304" pitchFamily="18" charset="0"/>
                <a:ea typeface="Times New Roman" panose="02020603050405020304" pitchFamily="18" charset="0"/>
              </a:rPr>
              <a:t>việc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rPr>
              <a:t> có số chiều </a:t>
            </a:r>
            <a:r>
              <a:rPr lang="en-US" sz="1800" dirty="0" err="1">
                <a:solidFill>
                  <a:srgbClr val="000000"/>
                </a:solidFill>
                <a:effectLst/>
                <a:latin typeface="Times New Roman" panose="02020603050405020304" pitchFamily="18" charset="0"/>
                <a:ea typeface="Times New Roman" panose="02020603050405020304" pitchFamily="18" charset="0"/>
              </a:rPr>
              <a:t>lớn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hoặc</a:t>
            </a:r>
            <a:r>
              <a:rPr lang="en-US" sz="1800" dirty="0">
                <a:solidFill>
                  <a:srgbClr val="000000"/>
                </a:solidFill>
                <a:effectLst/>
                <a:latin typeface="Times New Roman" panose="02020603050405020304" pitchFamily="18" charset="0"/>
                <a:ea typeface="Times New Roman" panose="02020603050405020304" pitchFamily="18" charset="0"/>
              </a:rPr>
              <a:t> từ </a:t>
            </a:r>
            <a:r>
              <a:rPr lang="en-US" sz="1800" dirty="0" err="1">
                <a:solidFill>
                  <a:srgbClr val="000000"/>
                </a:solidFill>
                <a:effectLst/>
                <a:latin typeface="Times New Roman" panose="02020603050405020304" pitchFamily="18" charset="0"/>
                <a:ea typeface="Times New Roman" panose="02020603050405020304" pitchFamily="18" charset="0"/>
              </a:rPr>
              <a:t>việc</a:t>
            </a:r>
            <a:r>
              <a:rPr lang="en-US" sz="1800" dirty="0">
                <a:solidFill>
                  <a:srgbClr val="000000"/>
                </a:solidFill>
                <a:effectLst/>
                <a:latin typeface="Times New Roman" panose="02020603050405020304" pitchFamily="18" charset="0"/>
                <a:ea typeface="Times New Roman" panose="02020603050405020304" pitchFamily="18" charset="0"/>
              </a:rPr>
              <a:t> có quá nhiều </a:t>
            </a:r>
            <a:r>
              <a:rPr lang="en-US" sz="1800" dirty="0" err="1">
                <a:solidFill>
                  <a:srgbClr val="000000"/>
                </a:solidFill>
                <a:effectLst/>
                <a:latin typeface="Times New Roman" panose="02020603050405020304" pitchFamily="18" charset="0"/>
                <a:ea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algn="just">
              <a:spcAft>
                <a:spcPts val="900"/>
              </a:spcAft>
            </a:pPr>
            <a:r>
              <a:rPr lang="en-US" sz="1800" dirty="0" err="1">
                <a:solidFill>
                  <a:srgbClr val="000000"/>
                </a:solidFill>
                <a:effectLst/>
                <a:latin typeface="Times New Roman" panose="02020603050405020304" pitchFamily="18" charset="0"/>
                <a:ea typeface="Times New Roman" panose="02020603050405020304" pitchFamily="18" charset="0"/>
              </a:rPr>
              <a:t>Hướng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tiếp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cận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phổ</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biến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nhất</a:t>
            </a:r>
            <a:r>
              <a:rPr lang="en-US" sz="1800" dirty="0">
                <a:solidFill>
                  <a:srgbClr val="000000"/>
                </a:solidFill>
                <a:effectLst/>
                <a:latin typeface="Times New Roman" panose="02020603050405020304" pitchFamily="18" charset="0"/>
                <a:ea typeface="Times New Roman" panose="02020603050405020304" pitchFamily="18" charset="0"/>
              </a:rPr>
              <a:t> là </a:t>
            </a:r>
            <a:r>
              <a:rPr lang="en-US" sz="1800" dirty="0" err="1">
                <a:solidFill>
                  <a:srgbClr val="000000"/>
                </a:solidFill>
                <a:effectLst/>
                <a:latin typeface="Times New Roman" panose="02020603050405020304" pitchFamily="18" charset="0"/>
                <a:ea typeface="Times New Roman" panose="02020603050405020304" pitchFamily="18" charset="0"/>
              </a:rPr>
              <a:t>xuất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phát</a:t>
            </a:r>
            <a:r>
              <a:rPr lang="en-US" sz="1800" dirty="0">
                <a:solidFill>
                  <a:srgbClr val="000000"/>
                </a:solidFill>
                <a:effectLst/>
                <a:latin typeface="Times New Roman" panose="02020603050405020304" pitchFamily="18" charset="0"/>
                <a:ea typeface="Times New Roman" panose="02020603050405020304" pitchFamily="18" charset="0"/>
              </a:rPr>
              <a:t> từ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rPr>
              <a:t> mà </a:t>
            </a:r>
            <a:r>
              <a:rPr lang="en-US" sz="1800" dirty="0" err="1">
                <a:solidFill>
                  <a:srgbClr val="000000"/>
                </a:solidFill>
                <a:effectLst/>
                <a:latin typeface="Times New Roman" panose="02020603050405020304" pitchFamily="18" charset="0"/>
                <a:ea typeface="Times New Roman" panose="02020603050405020304" pitchFamily="18" charset="0"/>
              </a:rPr>
              <a:t>chúng</a:t>
            </a:r>
            <a:r>
              <a:rPr lang="en-US" sz="1800" dirty="0">
                <a:solidFill>
                  <a:srgbClr val="000000"/>
                </a:solidFill>
                <a:effectLst/>
                <a:latin typeface="Times New Roman" panose="02020603050405020304" pitchFamily="18" charset="0"/>
                <a:ea typeface="Times New Roman" panose="02020603050405020304" pitchFamily="18" charset="0"/>
              </a:rPr>
              <a:t> ta </a:t>
            </a:r>
            <a:r>
              <a:rPr lang="en-US" sz="1800" dirty="0" err="1">
                <a:solidFill>
                  <a:srgbClr val="000000"/>
                </a:solidFill>
                <a:effectLst/>
                <a:latin typeface="Times New Roman" panose="02020603050405020304" pitchFamily="18" charset="0"/>
                <a:ea typeface="Times New Roman" panose="02020603050405020304" pitchFamily="18" charset="0"/>
              </a:rPr>
              <a:t>coi</a:t>
            </a:r>
            <a:r>
              <a:rPr lang="en-US" sz="1800" dirty="0">
                <a:solidFill>
                  <a:srgbClr val="000000"/>
                </a:solidFill>
                <a:effectLst/>
                <a:latin typeface="Times New Roman" panose="02020603050405020304" pitchFamily="18" charset="0"/>
                <a:ea typeface="Times New Roman" panose="02020603050405020304" pitchFamily="18" charset="0"/>
              </a:rPr>
              <a:t> là </a:t>
            </a:r>
            <a:r>
              <a:rPr lang="en-US" sz="1800" i="1" dirty="0">
                <a:solidFill>
                  <a:srgbClr val="000000"/>
                </a:solidFill>
                <a:effectLst/>
                <a:latin typeface="Times New Roman" panose="02020603050405020304" pitchFamily="18" charset="0"/>
                <a:ea typeface="Times New Roman" panose="02020603050405020304" pitchFamily="18" charset="0"/>
              </a:rPr>
              <a:t>gần</a:t>
            </a:r>
            <a:r>
              <a:rPr lang="en-US" sz="1800" dirty="0">
                <a:solidFill>
                  <a:srgbClr val="000000"/>
                </a:solidFill>
                <a:effectLst/>
                <a:latin typeface="Times New Roman" panose="02020603050405020304" pitchFamily="18" charset="0"/>
                <a:ea typeface="Times New Roman" panose="02020603050405020304" pitchFamily="18" charset="0"/>
              </a:rPr>
              <a:t> với </a:t>
            </a:r>
            <a:r>
              <a:rPr lang="en-US" sz="1800" dirty="0" err="1">
                <a:solidFill>
                  <a:srgbClr val="000000"/>
                </a:solidFill>
                <a:effectLst/>
                <a:latin typeface="Times New Roman" panose="02020603050405020304" pitchFamily="18" charset="0"/>
                <a:ea typeface="Times New Roman" panose="02020603050405020304" pitchFamily="18" charset="0"/>
              </a:rPr>
              <a:t>nghiệm</a:t>
            </a:r>
            <a:r>
              <a:rPr lang="en-US" sz="1800" dirty="0">
                <a:solidFill>
                  <a:srgbClr val="000000"/>
                </a:solidFill>
                <a:effectLst/>
                <a:latin typeface="Times New Roman" panose="02020603050405020304" pitchFamily="18" charset="0"/>
                <a:ea typeface="Times New Roman" panose="02020603050405020304" pitchFamily="18" charset="0"/>
              </a:rPr>
              <a:t> của bài </a:t>
            </a:r>
            <a:r>
              <a:rPr lang="en-US" sz="1800" dirty="0" err="1">
                <a:solidFill>
                  <a:srgbClr val="000000"/>
                </a:solidFill>
                <a:effectLst/>
                <a:latin typeface="Times New Roman" panose="02020603050405020304" pitchFamily="18" charset="0"/>
                <a:ea typeface="Times New Roman" panose="02020603050405020304" pitchFamily="18" charset="0"/>
              </a:rPr>
              <a:t>toán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sau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rPr>
              <a:t> dùng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toán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lặp</a:t>
            </a:r>
            <a:r>
              <a:rPr lang="en-US" sz="1800" dirty="0">
                <a:solidFill>
                  <a:srgbClr val="000000"/>
                </a:solidFill>
                <a:effectLst/>
                <a:latin typeface="Times New Roman" panose="02020603050405020304" pitchFamily="18" charset="0"/>
                <a:ea typeface="Times New Roman" panose="02020603050405020304" pitchFamily="18" charset="0"/>
              </a:rPr>
              <a:t> để </a:t>
            </a:r>
            <a:r>
              <a:rPr lang="en-US" sz="1800" i="1" dirty="0" err="1">
                <a:solidFill>
                  <a:srgbClr val="000000"/>
                </a:solidFill>
                <a:effectLst/>
                <a:latin typeface="Times New Roman" panose="02020603050405020304" pitchFamily="18" charset="0"/>
                <a:ea typeface="Times New Roman" panose="02020603050405020304" pitchFamily="18" charset="0"/>
              </a:rPr>
              <a:t>tiến</a:t>
            </a:r>
            <a:r>
              <a:rPr lang="en-US" sz="1800" i="1" dirty="0">
                <a:solidFill>
                  <a:srgbClr val="000000"/>
                </a:solidFill>
                <a:effectLst/>
                <a:latin typeface="Times New Roman" panose="02020603050405020304" pitchFamily="18" charset="0"/>
                <a:ea typeface="Times New Roman" panose="02020603050405020304" pitchFamily="18" charset="0"/>
              </a:rPr>
              <a:t> </a:t>
            </a:r>
            <a:r>
              <a:rPr lang="en-US" sz="1800" i="1" dirty="0" err="1">
                <a:solidFill>
                  <a:srgbClr val="000000"/>
                </a:solidFill>
                <a:effectLst/>
                <a:latin typeface="Times New Roman" panose="02020603050405020304" pitchFamily="18" charset="0"/>
                <a:ea typeface="Times New Roman" panose="02020603050405020304" pitchFamily="18" charset="0"/>
              </a:rPr>
              <a:t>dần</a:t>
            </a:r>
            <a:r>
              <a:rPr lang="en-US" sz="1800" dirty="0">
                <a:solidFill>
                  <a:srgbClr val="000000"/>
                </a:solidFill>
                <a:effectLst/>
                <a:latin typeface="Times New Roman" panose="02020603050405020304" pitchFamily="18" charset="0"/>
                <a:ea typeface="Times New Roman" panose="02020603050405020304" pitchFamily="18" charset="0"/>
              </a:rPr>
              <a:t> đến </a:t>
            </a:r>
            <a:r>
              <a:rPr lang="en-US" sz="1800" dirty="0" err="1">
                <a:solidFill>
                  <a:srgbClr val="000000"/>
                </a:solidFill>
                <a:effectLst/>
                <a:latin typeface="Times New Roman" panose="02020603050405020304" pitchFamily="18" charset="0"/>
                <a:ea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rPr>
              <a:t> cần tìm, tức đến khi </a:t>
            </a:r>
            <a:r>
              <a:rPr lang="en-US" sz="1800" dirty="0" err="1">
                <a:solidFill>
                  <a:srgbClr val="000000"/>
                </a:solidFill>
                <a:effectLst/>
                <a:latin typeface="Times New Roman" panose="02020603050405020304" pitchFamily="18" charset="0"/>
                <a:ea typeface="Times New Roman" panose="02020603050405020304" pitchFamily="18" charset="0"/>
              </a:rPr>
              <a:t>đạo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hàm</a:t>
            </a:r>
            <a:r>
              <a:rPr lang="en-US" sz="1800" dirty="0">
                <a:solidFill>
                  <a:srgbClr val="000000"/>
                </a:solidFill>
                <a:effectLst/>
                <a:latin typeface="Times New Roman" panose="02020603050405020304" pitchFamily="18" charset="0"/>
                <a:ea typeface="Times New Roman" panose="02020603050405020304" pitchFamily="18" charset="0"/>
              </a:rPr>
              <a:t> gần với 0. Gradient Descent (</a:t>
            </a:r>
            <a:r>
              <a:rPr lang="en-US" sz="1800" dirty="0" err="1">
                <a:solidFill>
                  <a:srgbClr val="000000"/>
                </a:solidFill>
                <a:effectLst/>
                <a:latin typeface="Times New Roman" panose="02020603050405020304" pitchFamily="18" charset="0"/>
                <a:ea typeface="Times New Roman" panose="02020603050405020304" pitchFamily="18" charset="0"/>
              </a:rPr>
              <a:t>viết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gọn</a:t>
            </a:r>
            <a:r>
              <a:rPr lang="en-US" sz="1800" dirty="0">
                <a:solidFill>
                  <a:srgbClr val="000000"/>
                </a:solidFill>
                <a:effectLst/>
                <a:latin typeface="Times New Roman" panose="02020603050405020304" pitchFamily="18" charset="0"/>
                <a:ea typeface="Times New Roman" panose="02020603050405020304" pitchFamily="18" charset="0"/>
              </a:rPr>
              <a:t> là GD) và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biến</a:t>
            </a:r>
            <a:r>
              <a:rPr lang="en-US" sz="1800" dirty="0">
                <a:solidFill>
                  <a:srgbClr val="000000"/>
                </a:solidFill>
                <a:effectLst/>
                <a:latin typeface="Times New Roman" panose="02020603050405020304" pitchFamily="18" charset="0"/>
                <a:ea typeface="Times New Roman" panose="02020603050405020304" pitchFamily="18" charset="0"/>
              </a:rPr>
              <a:t> thể của nó là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trong </a:t>
            </a:r>
            <a:r>
              <a:rPr lang="en-US" sz="1800" dirty="0" err="1">
                <a:solidFill>
                  <a:srgbClr val="000000"/>
                </a:solidFill>
                <a:effectLst/>
                <a:latin typeface="Times New Roman" panose="02020603050405020304" pitchFamily="18" charset="0"/>
                <a:ea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phương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rPr>
              <a:t> dùng nhiều </a:t>
            </a:r>
            <a:r>
              <a:rPr lang="en-US" sz="1800" dirty="0" err="1">
                <a:solidFill>
                  <a:srgbClr val="000000"/>
                </a:solidFill>
                <a:effectLst/>
                <a:latin typeface="Times New Roman" panose="02020603050405020304" pitchFamily="18" charset="0"/>
                <a:ea typeface="Times New Roman" panose="02020603050405020304" pitchFamily="18" charset="0"/>
              </a:rPr>
              <a:t>nhất</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71200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5473B11-7A3F-EE77-2CDA-F0BB757AE5D8}"/>
              </a:ext>
            </a:extLst>
          </p:cNvPr>
          <p:cNvSpPr>
            <a:spLocks noGrp="1"/>
          </p:cNvSpPr>
          <p:nvPr>
            <p:ph type="title"/>
          </p:nvPr>
        </p:nvSpPr>
        <p:spPr/>
        <p:txBody>
          <a:bodyPr/>
          <a:lstStyle/>
          <a:p>
            <a:pPr algn="ctr"/>
            <a:r>
              <a:rPr lang="en-US" sz="2000" dirty="0">
                <a:solidFill>
                  <a:srgbClr val="000000"/>
                </a:solidFill>
                <a:effectLst/>
                <a:latin typeface="Arial" panose="020B0604020202020204" pitchFamily="34" charset="0"/>
                <a:ea typeface="Times New Roman" panose="02020603050405020304" pitchFamily="18" charset="0"/>
              </a:rPr>
              <a:t>Tìm hiểu về code : </a:t>
            </a:r>
            <a:r>
              <a:rPr lang="en-US" sz="2000" u="sng" dirty="0">
                <a:solidFill>
                  <a:srgbClr val="000000"/>
                </a:solidFill>
                <a:effectLst/>
                <a:latin typeface="Arial" panose="020B0604020202020204" pitchFamily="34" charset="0"/>
                <a:ea typeface="Times New Roman" panose="02020603050405020304" pitchFamily="18" charset="0"/>
                <a:hlinkClick r:id="rId2"/>
              </a:rPr>
              <a:t>https://github.com/khanhlee/acp-ope</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hỗ dành sẵn cho Nội dung 2">
            <a:extLst>
              <a:ext uri="{FF2B5EF4-FFF2-40B4-BE49-F238E27FC236}">
                <a16:creationId xmlns:a16="http://schemas.microsoft.com/office/drawing/2014/main" id="{894EBAFC-3DB1-40D4-54B2-C597E2A71634}"/>
              </a:ext>
            </a:extLst>
          </p:cNvPr>
          <p:cNvSpPr>
            <a:spLocks noGrp="1"/>
          </p:cNvSpPr>
          <p:nvPr>
            <p:ph idx="1"/>
          </p:nvPr>
        </p:nvSpPr>
        <p:spPr/>
        <p:txBody>
          <a:bodyPr/>
          <a:lstStyle/>
          <a:p>
            <a:pPr>
              <a:lnSpc>
                <a:spcPct val="107000"/>
              </a:lnSpc>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Sau 1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dài tìm hiểu thì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đã tìm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code này dùng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Decision tree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Decision tree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đến nhiều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khác nhau, bao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Entropy và Information Gain, CART, Random Forest, Boosting Algorithms và SVM.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hiểu và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tiền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này sẽ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hiểu và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Decision Tree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hơn.</a:t>
            </a: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318770" algn="l"/>
              </a:tabLst>
            </a:pPr>
            <a:r>
              <a:rPr lang="en-US" sz="1800" kern="100" dirty="0">
                <a:effectLst/>
                <a:latin typeface="Segoe UI" panose="020B0502040204020203" pitchFamily="34" charset="0"/>
                <a:ea typeface="Calibri" panose="020F0502020204030204" pitchFamily="34" charset="0"/>
                <a:cs typeface="Times New Roman" panose="02020603050405020304" pitchFamily="18" charset="0"/>
              </a:rPr>
              <a:t>Python 3.7</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318770" algn="l"/>
              </a:tabLst>
            </a:pPr>
            <a:r>
              <a:rPr lang="en-US" sz="1800" kern="100" dirty="0" err="1">
                <a:effectLst/>
                <a:latin typeface="Segoe UI" panose="020B0502040204020203" pitchFamily="34" charset="0"/>
                <a:ea typeface="Calibri" panose="020F0502020204030204" pitchFamily="34" charset="0"/>
                <a:cs typeface="Times New Roman" panose="02020603050405020304" pitchFamily="18" charset="0"/>
              </a:rPr>
              <a:t>Tensorflow</a:t>
            </a:r>
            <a:r>
              <a:rPr lang="en-US" sz="1800" kern="100" dirty="0">
                <a:effectLst/>
                <a:latin typeface="Segoe UI" panose="020B0502040204020203" pitchFamily="34" charset="0"/>
                <a:ea typeface="Calibri" panose="020F0502020204030204" pitchFamily="34" charset="0"/>
                <a:cs typeface="Times New Roman" panose="02020603050405020304" pitchFamily="18" charset="0"/>
              </a:rPr>
              <a:t> 2.8.2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318770" algn="l"/>
              </a:tabLst>
            </a:pPr>
            <a:r>
              <a:rPr lang="en-US" sz="1800" kern="100" dirty="0" err="1">
                <a:effectLst/>
                <a:latin typeface="Segoe UI" panose="020B0502040204020203" pitchFamily="34" charset="0"/>
                <a:ea typeface="Calibri" panose="020F0502020204030204" pitchFamily="34" charset="0"/>
                <a:cs typeface="Times New Roman" panose="02020603050405020304" pitchFamily="18" charset="0"/>
              </a:rPr>
              <a:t>Keras</a:t>
            </a:r>
            <a:r>
              <a:rPr lang="en-US" sz="1800" kern="100" dirty="0">
                <a:effectLst/>
                <a:latin typeface="Segoe UI" panose="020B0502040204020203" pitchFamily="34" charset="0"/>
                <a:ea typeface="Calibri" panose="020F0502020204030204" pitchFamily="34" charset="0"/>
                <a:cs typeface="Times New Roman" panose="02020603050405020304" pitchFamily="18" charset="0"/>
              </a:rPr>
              <a:t> 2.8.0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58428247"/>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914</Words>
  <Application>Microsoft Office PowerPoint</Application>
  <PresentationFormat>Màn hình rộng</PresentationFormat>
  <Paragraphs>21</Paragraphs>
  <Slides>5</Slides>
  <Notes>0</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5</vt:i4>
      </vt:variant>
    </vt:vector>
  </HeadingPairs>
  <TitlesOfParts>
    <vt:vector size="12" baseType="lpstr">
      <vt:lpstr>Arial</vt:lpstr>
      <vt:lpstr>Calibri</vt:lpstr>
      <vt:lpstr>Calibri Light</vt:lpstr>
      <vt:lpstr>Segoe UI</vt:lpstr>
      <vt:lpstr>Symbol</vt:lpstr>
      <vt:lpstr>Times New Roman</vt:lpstr>
      <vt:lpstr>Chủ đề Office</vt:lpstr>
      <vt:lpstr>    Bài 5: K-means Clustering: Simple Applications   Phân nhóm chữ số viết tay Bài toán phân nhóm giả định Bài toán: Giả sử rằng chúng ta không biết nhãn của các chữ số này, chúng ta muốn phân nhómcác bức ảnh  gần giống nhau về một nhóm. Trước khi áp dụng thuật toán K-means clustering, chúng ta cần coi mỗi bức ảnh là một điểm dữ liệu. Và vì mỗi điểm dữ liệu là 1 vector (hàng hoặc cột) chứ không phải ma trận như số 7 ở trên, chúng ta phải làm thêm một bước đơn giản trung gian gọi là vectorization (vector hóa). Nghĩa là, để có được 1 vector, ta có thể tách các hàng của ma trận pixel ra, sau đó đặt chúng cạnh nhau, và chúng ta được một vector hàng rất dài biểu diễn 1 bức ảnh chữ số.    </vt:lpstr>
      <vt:lpstr>Object Segmentation (tách vật thể trong ảnh)</vt:lpstr>
      <vt:lpstr>Bản trình bày PowerPoint</vt:lpstr>
      <vt:lpstr>Bài 7: Gradient Descent </vt:lpstr>
      <vt:lpstr>Tìm hiểu về code : https://github.com/khanhlee/acp-ope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Dang Quang Viet Anh 20205140</dc:creator>
  <cp:lastModifiedBy>Dang Quang Viet Anh 20205140</cp:lastModifiedBy>
  <cp:revision>2</cp:revision>
  <dcterms:created xsi:type="dcterms:W3CDTF">2023-04-16T13:34:07Z</dcterms:created>
  <dcterms:modified xsi:type="dcterms:W3CDTF">2023-04-16T13:49:26Z</dcterms:modified>
</cp:coreProperties>
</file>