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notesMasterIdLst>
    <p:notesMasterId r:id="rId17"/>
  </p:notesMasterIdLst>
  <p:handoutMasterIdLst>
    <p:handoutMasterId r:id="rId18"/>
  </p:handoutMasterIdLst>
  <p:sldIdLst>
    <p:sldId id="412" r:id="rId2"/>
    <p:sldId id="430" r:id="rId3"/>
    <p:sldId id="432" r:id="rId4"/>
    <p:sldId id="427" r:id="rId5"/>
    <p:sldId id="428" r:id="rId6"/>
    <p:sldId id="417" r:id="rId7"/>
    <p:sldId id="419" r:id="rId8"/>
    <p:sldId id="418" r:id="rId9"/>
    <p:sldId id="431" r:id="rId10"/>
    <p:sldId id="429" r:id="rId11"/>
    <p:sldId id="422" r:id="rId12"/>
    <p:sldId id="423" r:id="rId13"/>
    <p:sldId id="424" r:id="rId14"/>
    <p:sldId id="426" r:id="rId15"/>
    <p:sldId id="416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1" autoAdjust="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8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2/09/18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2/09/18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89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4223" y="6356350"/>
            <a:ext cx="370257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COMP10002 Workshop – Week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144"/>
            <a:ext cx="8229600" cy="4856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383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ts val="3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ts val="3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3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3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3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COMP10002 Workshop Week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Outlook: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74998"/>
              </p:ext>
            </p:extLst>
          </p:nvPr>
        </p:nvGraphicFramePr>
        <p:xfrm>
          <a:off x="457200" y="2138680"/>
          <a:ext cx="8229600" cy="32616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8266"/>
                <a:gridCol w="7371334"/>
              </a:tblGrid>
              <a:tr h="48783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 dirty="0" smtClean="0"/>
                        <a:t>Strings and some problems from lec06.</a:t>
                      </a:r>
                      <a:r>
                        <a:rPr lang="en-US" sz="2400" b="0" baseline="0" dirty="0" smtClean="0"/>
                        <a:t>pdf: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Discuss the role of arrays and strings as presented in the lec06.pdf lectures slides, and looking at the first three Exercises in those slides (functions </a:t>
                      </a:r>
                      <a:r>
                        <a:rPr lang="en-US" sz="2400" b="0" dirty="0" err="1" smtClean="0"/>
                        <a:t>is_subsequence</a:t>
                      </a:r>
                      <a:r>
                        <a:rPr lang="en-US" sz="2400" b="0" dirty="0" smtClean="0"/>
                        <a:t>(), </a:t>
                      </a:r>
                      <a:r>
                        <a:rPr lang="en-US" sz="2400" b="0" dirty="0" err="1" smtClean="0"/>
                        <a:t>is_subset</a:t>
                      </a:r>
                      <a:r>
                        <a:rPr lang="en-US" sz="2400" b="0" dirty="0" smtClean="0"/>
                        <a:t>(), and </a:t>
                      </a:r>
                      <a:r>
                        <a:rPr lang="en-US" sz="2400" b="0" dirty="0" err="1" smtClean="0"/>
                        <a:t>is_anagram</a:t>
                      </a:r>
                      <a:r>
                        <a:rPr lang="en-US" sz="2400" b="0" dirty="0" smtClean="0"/>
                        <a:t>()). Implement and test at least one of those three functions.</a:t>
                      </a:r>
                      <a:endParaRPr lang="en-US" sz="2400" b="0" dirty="0"/>
                    </a:p>
                  </a:txBody>
                  <a:tcPr/>
                </a:tc>
              </a:tr>
              <a:tr h="48783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Assignment</a:t>
                      </a:r>
                      <a:r>
                        <a:rPr lang="en-US" sz="2400" b="0" baseline="0" dirty="0" smtClean="0"/>
                        <a:t> 1: understanding, requirements, submission</a:t>
                      </a:r>
                      <a:endParaRPr lang="en-US" sz="2400" b="0" dirty="0"/>
                    </a:p>
                  </a:txBody>
                  <a:tcPr/>
                </a:tc>
              </a:tr>
              <a:tr h="48783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Lab:</a:t>
                      </a:r>
                      <a:r>
                        <a:rPr lang="en-US" sz="2400" b="0" baseline="0" dirty="0" smtClean="0"/>
                        <a:t> Working on assignment 1</a:t>
                      </a:r>
                      <a:r>
                        <a:rPr lang="en-US" sz="2400" b="0" dirty="0" smtClean="0"/>
                        <a:t>   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2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 lec06 Exercise 3 + 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How? if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s1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s2</a:t>
            </a:r>
            <a:r>
              <a:rPr lang="en-US" dirty="0" smtClean="0"/>
              <a:t> have length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n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m,</a:t>
            </a:r>
            <a:r>
              <a:rPr lang="en-US" dirty="0" smtClean="0"/>
              <a:t> what is the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big-O</a:t>
            </a:r>
            <a:r>
              <a:rPr lang="en-US" dirty="0" smtClean="0"/>
              <a:t> complexity?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7" y="1115113"/>
            <a:ext cx="8476824" cy="20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1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lec06.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144"/>
            <a:ext cx="8229600" cy="508620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is_subsequence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(char *s1, char *s2) {</a:t>
            </a:r>
          </a:p>
          <a:p>
            <a:endParaRPr lang="en-US" dirty="0"/>
          </a:p>
          <a:p>
            <a:r>
              <a:rPr lang="en-US" dirty="0" smtClean="0"/>
              <a:t>    perhaps traverse s1, and with each of its chars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- 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8" y="1080021"/>
            <a:ext cx="8364082" cy="20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lec06.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143"/>
            <a:ext cx="8229600" cy="5451331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is_subsequence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(char *s1, char *s2) {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	char *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p1, *p2=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s2;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for (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p1=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s1; *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p1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p1+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+) {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  if (/* string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p2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contains char *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p1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*/ ){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     ???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  } else ???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return ???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8" y="949781"/>
            <a:ext cx="8364082" cy="20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lec06.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143"/>
            <a:ext cx="8229600" cy="545133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is_subsequence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(char *s1, char *s2) {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	char *p1, *p2= s2;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for (p1= s1; *p1 ; p1++) {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  if ( (p2= 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strchr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(p2, *p1) ) != NULL) {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     p2++;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  } else return 0;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return 1;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8" y="949781"/>
            <a:ext cx="8364082" cy="20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lec06: Exercise 1 and 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019"/>
            <a:ext cx="8229600" cy="545133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90"/>
                </a:solidFill>
                <a:latin typeface="Courier"/>
                <a:cs typeface="Courier"/>
              </a:rPr>
              <a:t>is_subsequence</a:t>
            </a:r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(char *s1, char *s2) {</a:t>
            </a:r>
          </a:p>
          <a:p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	char *p1, *p2= s2;</a:t>
            </a:r>
            <a:endParaRPr lang="en-US" sz="24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  for (p1= s1; *p1 ; p1++) {</a:t>
            </a:r>
          </a:p>
          <a:p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     if ( (p2= </a:t>
            </a:r>
            <a:r>
              <a:rPr lang="en-US" sz="2400" dirty="0" err="1" smtClean="0">
                <a:solidFill>
                  <a:srgbClr val="000090"/>
                </a:solidFill>
                <a:latin typeface="Courier"/>
                <a:cs typeface="Courier"/>
              </a:rPr>
              <a:t>strchr</a:t>
            </a:r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(p2, *p1) ) != NULL) {</a:t>
            </a:r>
          </a:p>
          <a:p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        p2++;</a:t>
            </a:r>
          </a:p>
          <a:p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     } else return 0;</a:t>
            </a:r>
          </a:p>
          <a:p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 return 1;</a:t>
            </a:r>
          </a:p>
          <a:p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r>
              <a:rPr lang="en-US" dirty="0" smtClean="0">
                <a:solidFill>
                  <a:srgbClr val="800000"/>
                </a:solidFill>
                <a:cs typeface="Courier"/>
              </a:rPr>
              <a:t>If 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800000"/>
                </a:solidFill>
                <a:cs typeface="Courier"/>
              </a:rPr>
              <a:t> and 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m</a:t>
            </a:r>
            <a:r>
              <a:rPr lang="en-US" dirty="0" smtClean="0">
                <a:solidFill>
                  <a:srgbClr val="800000"/>
                </a:solidFill>
                <a:cs typeface="Courier"/>
              </a:rPr>
              <a:t> are lengths of 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s1</a:t>
            </a:r>
            <a:r>
              <a:rPr lang="en-US" dirty="0" smtClean="0">
                <a:solidFill>
                  <a:srgbClr val="800000"/>
                </a:solidFill>
                <a:cs typeface="Courier"/>
              </a:rPr>
              <a:t> and 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s2</a:t>
            </a:r>
            <a:r>
              <a:rPr lang="en-US" dirty="0" smtClean="0">
                <a:solidFill>
                  <a:srgbClr val="800000"/>
                </a:solidFill>
                <a:cs typeface="Courier"/>
              </a:rPr>
              <a:t>, what is asymptotic performance of the above algorithm? </a:t>
            </a:r>
          </a:p>
          <a:p>
            <a:endParaRPr lang="en-US" dirty="0" smtClean="0">
              <a:solidFill>
                <a:srgbClr val="800000"/>
              </a:solidFill>
              <a:cs typeface="Courier"/>
            </a:endParaRPr>
          </a:p>
          <a:p>
            <a:endParaRPr lang="en-US" dirty="0">
              <a:solidFill>
                <a:srgbClr val="800000"/>
              </a:solidFill>
              <a:cs typeface="Courier"/>
            </a:endParaRPr>
          </a:p>
          <a:p>
            <a:endParaRPr lang="en-US" dirty="0" smtClean="0">
              <a:solidFill>
                <a:srgbClr val="800000"/>
              </a:solidFill>
              <a:cs typeface="Courier"/>
            </a:endParaRPr>
          </a:p>
          <a:p>
            <a:endParaRPr lang="en-US" dirty="0">
              <a:solidFill>
                <a:srgbClr val="800000"/>
              </a:solidFill>
              <a:cs typeface="Courier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3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1: What needs to be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"/>
              </a:rPr>
              <a:t>make a directory (say,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ass1</a:t>
            </a:r>
            <a:r>
              <a:rPr lang="en-US" dirty="0" smtClean="0">
                <a:cs typeface="Courier"/>
              </a:rPr>
              <a:t>) for the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"/>
              </a:rPr>
              <a:t>copy all data files into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ass1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"/>
              </a:rPr>
              <a:t>build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ass1</a:t>
            </a:r>
            <a:r>
              <a:rPr lang="en-US" dirty="0" smtClean="0">
                <a:cs typeface="Courier"/>
              </a:rPr>
              <a:t>.c </a:t>
            </a:r>
            <a:r>
              <a:rPr lang="en-US" dirty="0" smtClean="0">
                <a:cs typeface="Courier"/>
              </a:rPr>
              <a:t>from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ass1-skel.c</a:t>
            </a:r>
            <a:r>
              <a:rPr lang="en-US" dirty="0" smtClean="0">
                <a:cs typeface="Courier"/>
              </a:rPr>
              <a:t>, add stage 0</a:t>
            </a:r>
            <a:endParaRPr lang="en-US" dirty="0" smtClean="0">
              <a:cs typeface="Couri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"/>
              </a:rPr>
              <a:t>compile and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"/>
              </a:rPr>
              <a:t>copy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ass1</a:t>
            </a:r>
            <a:r>
              <a:rPr lang="en-US" dirty="0" smtClean="0">
                <a:cs typeface="Courier"/>
              </a:rPr>
              <a:t> to </a:t>
            </a:r>
            <a:r>
              <a:rPr lang="en-US" dirty="0" err="1" smtClean="0">
                <a:cs typeface="Courier"/>
              </a:rPr>
              <a:t>uni’s</a:t>
            </a:r>
            <a:r>
              <a:rPr lang="en-US" dirty="0" smtClean="0">
                <a:cs typeface="Courier"/>
              </a:rPr>
              <a:t>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H:</a:t>
            </a:r>
            <a:r>
              <a:rPr lang="en-US" dirty="0" smtClean="0">
                <a:cs typeface="Courier"/>
              </a:rPr>
              <a:t>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"/>
              </a:rPr>
              <a:t>compile and test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submit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verify</a:t>
            </a:r>
            <a:r>
              <a:rPr lang="en-US" dirty="0" smtClean="0">
                <a:cs typeface="Courier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cs typeface="Courier"/>
            </a:endParaRPr>
          </a:p>
          <a:p>
            <a:r>
              <a:rPr lang="en-US" b="1" dirty="0" smtClean="0">
                <a:cs typeface="Courier"/>
              </a:rPr>
              <a:t>NOTE</a:t>
            </a:r>
            <a:r>
              <a:rPr lang="en-US" dirty="0" smtClean="0">
                <a:cs typeface="Courier"/>
              </a:rPr>
              <a:t>: 15 minutes before </a:t>
            </a:r>
            <a:r>
              <a:rPr lang="en-US" dirty="0" err="1" smtClean="0">
                <a:cs typeface="Courier"/>
              </a:rPr>
              <a:t>end_of_class</a:t>
            </a:r>
            <a:r>
              <a:rPr lang="en-US" dirty="0" smtClean="0">
                <a:cs typeface="Courier"/>
              </a:rPr>
              <a:t>, do steps 5, 7, 8 regardless of the success of other steps.</a:t>
            </a:r>
            <a:endParaRPr lang="en-US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3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string </a:t>
            </a:r>
            <a:r>
              <a:rPr lang="en-US" dirty="0" smtClean="0">
                <a:latin typeface="Courier"/>
                <a:cs typeface="Courier"/>
              </a:rPr>
              <a:t>s</a:t>
            </a:r>
            <a:r>
              <a:rPr lang="en-US" dirty="0" smtClean="0"/>
              <a:t> is an array of </a:t>
            </a:r>
            <a:r>
              <a:rPr lang="en-US" dirty="0" err="1" smtClean="0">
                <a:latin typeface="Courier"/>
                <a:cs typeface="Courier"/>
              </a:rPr>
              <a:t>strlen</a:t>
            </a:r>
            <a:r>
              <a:rPr lang="en-US" dirty="0" smtClean="0">
                <a:latin typeface="Courier"/>
                <a:cs typeface="Courier"/>
              </a:rPr>
              <a:t>(s)</a:t>
            </a:r>
            <a:r>
              <a:rPr lang="en-US" dirty="0" smtClean="0"/>
              <a:t>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0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string </a:t>
            </a:r>
            <a:r>
              <a:rPr lang="en-US" dirty="0" smtClean="0">
                <a:latin typeface="Courier"/>
                <a:cs typeface="Courier"/>
              </a:rPr>
              <a:t>s</a:t>
            </a:r>
            <a:r>
              <a:rPr lang="en-US" dirty="0" smtClean="0"/>
              <a:t> is a sequence of chars starting from </a:t>
            </a:r>
            <a:r>
              <a:rPr lang="en-US" dirty="0" smtClean="0">
                <a:latin typeface="Courier"/>
                <a:cs typeface="Courier"/>
              </a:rPr>
              <a:t>s</a:t>
            </a:r>
            <a:r>
              <a:rPr lang="en-US" dirty="0" smtClean="0"/>
              <a:t> and ending at the first occurrenc</a:t>
            </a:r>
            <a:r>
              <a:rPr lang="en-US" dirty="0"/>
              <a:t>e</a:t>
            </a:r>
            <a:r>
              <a:rPr lang="en-US" dirty="0" smtClean="0"/>
              <a:t> of the sentinel </a:t>
            </a:r>
            <a:r>
              <a:rPr lang="en-US" dirty="0" smtClean="0">
                <a:latin typeface="Courier"/>
                <a:cs typeface="Courier"/>
              </a:rPr>
              <a:t>‘\0’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7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 traversal </a:t>
            </a:r>
            <a:r>
              <a:rPr lang="mr-IN" dirty="0" smtClean="0"/>
              <a:t>–</a:t>
            </a:r>
            <a:r>
              <a:rPr lang="en-US" dirty="0" smtClean="0"/>
              <a:t>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Suppose that </a:t>
            </a:r>
            <a:r>
              <a:rPr lang="en-US" sz="3100" dirty="0">
                <a:solidFill>
                  <a:srgbClr val="000090"/>
                </a:solidFill>
                <a:latin typeface="Courier"/>
                <a:cs typeface="Courier"/>
              </a:rPr>
              <a:t>s</a:t>
            </a:r>
            <a:r>
              <a:rPr lang="en-US" dirty="0" smtClean="0"/>
              <a:t> is a string. Traversal of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s</a:t>
            </a:r>
            <a:r>
              <a:rPr lang="en-US" dirty="0" smtClean="0"/>
              <a:t> </a:t>
            </a:r>
            <a:r>
              <a:rPr lang="en-US" dirty="0"/>
              <a:t>means</a:t>
            </a:r>
            <a:r>
              <a:rPr lang="en-US" dirty="0" smtClean="0"/>
              <a:t> “visiting” each of the character of s exactly once. “visit” mean “do some job with”.</a:t>
            </a:r>
          </a:p>
          <a:p>
            <a:endParaRPr lang="en-US" dirty="0" smtClean="0"/>
          </a:p>
          <a:p>
            <a:r>
              <a:rPr lang="en-US" dirty="0" smtClean="0"/>
              <a:t>Method 1:</a:t>
            </a:r>
          </a:p>
          <a:p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for  (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=0; 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strlen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(s); 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++){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 visit s[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] ;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/>
              <a:t>Method 2: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char *p;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for (p=s; *p ; p++) {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   visit *p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;  // *p is s[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]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count frequencies of alphabetic characters in a string, </a:t>
            </a:r>
            <a:r>
              <a:rPr lang="en-US" i="1" dirty="0" smtClean="0"/>
              <a:t>ignoring case</a:t>
            </a:r>
            <a:r>
              <a:rPr lang="en-US" dirty="0" smtClean="0"/>
              <a:t>. Start with: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count_freq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(char *s,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freq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[]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) {  </a:t>
            </a: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; char *p;    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  for(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=0;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&lt;N;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++)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freq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]= 0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Method 1? Method 2?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3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input: </a:t>
            </a:r>
            <a:r>
              <a:rPr lang="en-US" dirty="0" smtClean="0"/>
              <a:t>method 1= 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(simple, not working sometimes)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the declaration: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char s[MAXCHARS+1];</a:t>
            </a:r>
          </a:p>
          <a:p>
            <a:r>
              <a:rPr lang="en-US" dirty="0" smtClean="0"/>
              <a:t>How to get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s</a:t>
            </a:r>
            <a:r>
              <a:rPr lang="en-US" dirty="0" smtClean="0"/>
              <a:t> from standard input, supposing that ‘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\n’ </a:t>
            </a:r>
            <a:r>
              <a:rPr lang="en-US" dirty="0" smtClean="0"/>
              <a:t>is the end of string? For example, the input:</a:t>
            </a:r>
          </a:p>
          <a:p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atgatccccg</a:t>
            </a:r>
            <a:endParaRPr lang="en-US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The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cat in a hat</a:t>
            </a:r>
          </a:p>
          <a:p>
            <a:r>
              <a:rPr lang="en-US" dirty="0" smtClean="0"/>
              <a:t>contains </a:t>
            </a:r>
            <a:r>
              <a:rPr lang="en-US" dirty="0" smtClean="0"/>
              <a:t>two strings.</a:t>
            </a:r>
          </a:p>
          <a:p>
            <a:endParaRPr lang="en-US" dirty="0" smtClean="0"/>
          </a:p>
          <a:p>
            <a:r>
              <a:rPr lang="en-US" dirty="0" smtClean="0"/>
              <a:t>Wrong solution:</a:t>
            </a:r>
          </a:p>
          <a:p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scanf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(“%s”, s);</a:t>
            </a:r>
          </a:p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i="1" dirty="0" smtClean="0"/>
              <a:t>Problems</a:t>
            </a:r>
            <a:r>
              <a:rPr lang="en-US" dirty="0" smtClean="0"/>
              <a:t> with the above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scanf</a:t>
            </a:r>
            <a:r>
              <a:rPr lang="en-US" dirty="0" smtClean="0"/>
              <a:t>: it won’t read, and stops at, </a:t>
            </a:r>
            <a:r>
              <a:rPr lang="en-US" dirty="0" smtClean="0"/>
              <a:t>space</a:t>
            </a:r>
            <a:r>
              <a:rPr lang="en-US" dirty="0" smtClean="0"/>
              <a:t> </a:t>
            </a:r>
            <a:r>
              <a:rPr lang="en-US" dirty="0" smtClean="0"/>
              <a:t>characters like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‘ ‘,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‘\t’ </a:t>
            </a:r>
            <a:r>
              <a:rPr lang="mr-IN" dirty="0" smtClean="0"/>
              <a:t>…</a:t>
            </a:r>
            <a:endParaRPr lang="en-AU" dirty="0" smtClean="0"/>
          </a:p>
          <a:p>
            <a:endParaRPr lang="en-A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Strings input: </a:t>
            </a:r>
            <a:r>
              <a:rPr lang="en-US" dirty="0" smtClean="0"/>
              <a:t>method 2 = </a:t>
            </a:r>
            <a:r>
              <a:rPr lang="en-US" dirty="0" err="1" smtClean="0"/>
              <a:t>getchar</a:t>
            </a:r>
            <a:r>
              <a:rPr lang="en-US" dirty="0" smtClean="0"/>
              <a:t>(</a:t>
            </a:r>
            <a:r>
              <a:rPr lang="en-US" dirty="0" smtClean="0"/>
              <a:t>)/</a:t>
            </a:r>
            <a:r>
              <a:rPr lang="en-US" dirty="0" err="1" smtClean="0"/>
              <a:t>mygetchar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(more complicated, but generous)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the declaration: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char s[MAXCHARS+1];</a:t>
            </a:r>
          </a:p>
          <a:p>
            <a:r>
              <a:rPr lang="en-US" dirty="0" smtClean="0"/>
              <a:t>How to get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s</a:t>
            </a:r>
            <a:r>
              <a:rPr lang="en-US" dirty="0" smtClean="0"/>
              <a:t> from standard input?</a:t>
            </a:r>
          </a:p>
          <a:p>
            <a:endParaRPr lang="en-US" dirty="0" smtClean="0"/>
          </a:p>
          <a:p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c,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for (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=0;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MAXCHARS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      &amp;&amp; (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c=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getchar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())!=‘\n’ </a:t>
            </a:r>
            <a:endParaRPr lang="en-US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         &amp;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&amp; c!=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EOF             ; </a:t>
            </a:r>
            <a:r>
              <a:rPr lang="en-US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s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]= c;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s[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]= ‘\0’</a:t>
            </a:r>
            <a:r>
              <a:rPr lang="en-US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 input </a:t>
            </a:r>
            <a:r>
              <a:rPr lang="mr-IN" dirty="0" smtClean="0"/>
              <a:t>–</a:t>
            </a:r>
            <a:r>
              <a:rPr lang="en-US" dirty="0" smtClean="0"/>
              <a:t> method 3 =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864"/>
            <a:ext cx="8229600" cy="485602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other methods</a:t>
            </a:r>
            <a:r>
              <a:rPr lang="is-IS" dirty="0" smtClean="0"/>
              <a:t>…</a:t>
            </a:r>
          </a:p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functions in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80FAC"/>
                </a:solidFill>
                <a:latin typeface="Courier"/>
                <a:cs typeface="Courier"/>
              </a:rPr>
              <a:t>strlen</a:t>
            </a:r>
            <a:endParaRPr lang="en-US" dirty="0" smtClean="0">
              <a:solidFill>
                <a:srgbClr val="080FAC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80FAC"/>
                </a:solidFill>
                <a:latin typeface="Courier"/>
                <a:cs typeface="Courier"/>
              </a:rPr>
              <a:t>strcpy</a:t>
            </a:r>
            <a:endParaRPr lang="en-US" dirty="0" smtClean="0">
              <a:solidFill>
                <a:srgbClr val="080FAC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80FAC"/>
                </a:solidFill>
                <a:latin typeface="Courier"/>
                <a:cs typeface="Courier"/>
              </a:rPr>
              <a:t>strcat</a:t>
            </a:r>
            <a:endParaRPr lang="en-US" dirty="0" smtClean="0">
              <a:solidFill>
                <a:srgbClr val="080FAC"/>
              </a:solidFill>
              <a:latin typeface="Courier"/>
              <a:cs typeface="Courier"/>
            </a:endParaRPr>
          </a:p>
          <a:p>
            <a:r>
              <a:rPr lang="en-US" b="1" dirty="0" err="1" smtClean="0">
                <a:solidFill>
                  <a:srgbClr val="080FAC"/>
                </a:solidFill>
                <a:latin typeface="Courier"/>
                <a:cs typeface="Courier"/>
              </a:rPr>
              <a:t>strchr</a:t>
            </a:r>
            <a:endParaRPr lang="en-US" b="1" dirty="0" smtClean="0">
              <a:solidFill>
                <a:srgbClr val="080FAC"/>
              </a:solidFill>
              <a:latin typeface="Courier"/>
              <a:cs typeface="Courier"/>
            </a:endParaRPr>
          </a:p>
          <a:p>
            <a:r>
              <a:rPr lang="en-US" b="1" dirty="0" err="1" smtClean="0">
                <a:solidFill>
                  <a:srgbClr val="080FAC"/>
                </a:solidFill>
                <a:latin typeface="Courier"/>
                <a:cs typeface="Courier"/>
              </a:rPr>
              <a:t>strstr</a:t>
            </a:r>
            <a:endParaRPr lang="en-US" b="1" dirty="0" smtClean="0">
              <a:solidFill>
                <a:srgbClr val="080FAC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080FAC"/>
              </a:solidFill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COMP10002.Workshop.Anh Vo     </a:t>
            </a: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96199"/>
      </p:ext>
    </p:extLst>
  </p:cSld>
  <p:clrMapOvr>
    <a:masterClrMapping/>
  </p:clrMapOvr>
</p:sld>
</file>

<file path=ppt/theme/theme1.xml><?xml version="1.0" encoding="utf-8"?>
<a:theme xmlns:a="http://schemas.openxmlformats.org/drawingml/2006/main" name="C102_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C102_master.potx</Template>
  <TotalTime>33254</TotalTime>
  <Words>780</Words>
  <Application>Microsoft Macintosh PowerPoint</Application>
  <PresentationFormat>On-screen Show (4:3)</PresentationFormat>
  <Paragraphs>175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C102_master</vt:lpstr>
      <vt:lpstr>COMP10002 Workshop Week 7</vt:lpstr>
      <vt:lpstr>A string s is an array of strlen(s) elements </vt:lpstr>
      <vt:lpstr>A string s is a sequence of chars starting from s and ending at the first occurrence of the sentinel ‘\0’ </vt:lpstr>
      <vt:lpstr>Strings: traversal – method 1</vt:lpstr>
      <vt:lpstr>Strings: traversal </vt:lpstr>
      <vt:lpstr>String input: method 1= scanf  (simple, not working sometimes) </vt:lpstr>
      <vt:lpstr>Strings input: method 2 = getchar()/mygetchar() (more complicated, but generous)</vt:lpstr>
      <vt:lpstr>Strings: input – method 3 = …</vt:lpstr>
      <vt:lpstr>Some functions in &lt;string.h&gt;</vt:lpstr>
      <vt:lpstr>Strings: lec06 Exercise 3 + Exercise 5</vt:lpstr>
      <vt:lpstr>lec06. Exercise 1</vt:lpstr>
      <vt:lpstr>lec06. Exercise 1</vt:lpstr>
      <vt:lpstr>lec06. Exercise 1</vt:lpstr>
      <vt:lpstr>lec06: Exercise 1 and Exercise 5</vt:lpstr>
      <vt:lpstr>Assignment 1: What needs to be done today?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235</cp:revision>
  <dcterms:created xsi:type="dcterms:W3CDTF">2016-04-26T09:56:14Z</dcterms:created>
  <dcterms:modified xsi:type="dcterms:W3CDTF">2018-09-02T22:08:25Z</dcterms:modified>
</cp:coreProperties>
</file>