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83" r:id="rId2"/>
    <p:sldId id="501" r:id="rId3"/>
    <p:sldId id="481" r:id="rId4"/>
    <p:sldId id="499" r:id="rId5"/>
    <p:sldId id="476" r:id="rId6"/>
    <p:sldId id="483" r:id="rId7"/>
    <p:sldId id="484" r:id="rId8"/>
    <p:sldId id="487" r:id="rId9"/>
    <p:sldId id="488" r:id="rId10"/>
    <p:sldId id="489" r:id="rId11"/>
    <p:sldId id="495" r:id="rId12"/>
    <p:sldId id="482" r:id="rId13"/>
    <p:sldId id="480" r:id="rId14"/>
    <p:sldId id="479" r:id="rId15"/>
    <p:sldId id="490" r:id="rId16"/>
    <p:sldId id="497" r:id="rId17"/>
    <p:sldId id="500" r:id="rId18"/>
    <p:sldId id="491" r:id="rId19"/>
    <p:sldId id="493" r:id="rId20"/>
    <p:sldId id="492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1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072" y="-120"/>
      </p:cViewPr>
      <p:guideLst>
        <p:guide orient="horz" pos="2160"/>
        <p:guide pos="5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14/3/19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14/3/19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Anh Vio    July 30, 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COMP20003.Workshop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smtClean="0"/>
              <a:t>Vo  </a:t>
            </a:r>
            <a:fld id="{F1A55845-F5F4-674A-AD55-F0F324A09003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COMP20005.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200"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k0xgjUhEG3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65113" y="10795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COMP20005 Workshop Week 3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March 14, 2019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COMP20005.</a:t>
            </a:r>
            <a:r>
              <a:rPr lang="en-US" sz="12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153246"/>
              </p:ext>
            </p:extLst>
          </p:nvPr>
        </p:nvGraphicFramePr>
        <p:xfrm>
          <a:off x="265113" y="1142999"/>
          <a:ext cx="8623300" cy="50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0"/>
              </a:tblGrid>
              <a:tr h="5035320">
                <a:tc>
                  <a:txBody>
                    <a:bodyPr/>
                    <a:lstStyle/>
                    <a:p>
                      <a:pPr algn="ctr"/>
                      <a:endParaRPr lang="en-US" sz="3600" baseline="0" dirty="0" smtClean="0"/>
                    </a:p>
                    <a:p>
                      <a:pPr algn="ctr"/>
                      <a:endParaRPr lang="en-US" sz="3600" baseline="0" dirty="0" smtClean="0"/>
                    </a:p>
                    <a:p>
                      <a:pPr algn="ctr"/>
                      <a:r>
                        <a:rPr lang="en-US" sz="3600" baseline="0" dirty="0" smtClean="0"/>
                        <a:t> </a:t>
                      </a:r>
                    </a:p>
                    <a:p>
                      <a:pPr algn="ctr"/>
                      <a:endParaRPr lang="en-US" sz="3600" baseline="0" dirty="0" smtClean="0"/>
                    </a:p>
                  </a:txBody>
                  <a:tcPr marT="45724" marB="45724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666394"/>
              </p:ext>
            </p:extLst>
          </p:nvPr>
        </p:nvGraphicFramePr>
        <p:xfrm>
          <a:off x="0" y="1094674"/>
          <a:ext cx="9111844" cy="9400454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06626"/>
                <a:gridCol w="8205218"/>
              </a:tblGrid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/>
                </a:tc>
              </a:tr>
              <a:tr h="4517347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r>
                        <a:rPr lang="en-US" sz="2400" dirty="0" smtClean="0"/>
                        <a:t>1</a:t>
                      </a:r>
                    </a:p>
                    <a:p>
                      <a:r>
                        <a:rPr lang="en-US" sz="2400" dirty="0" smtClean="0"/>
                        <a:t>2</a:t>
                      </a:r>
                    </a:p>
                    <a:p>
                      <a:r>
                        <a:rPr lang="en-US" sz="2400" dirty="0" smtClean="0"/>
                        <a:t>3</a:t>
                      </a:r>
                    </a:p>
                    <a:p>
                      <a:r>
                        <a:rPr lang="en-US" sz="2400" dirty="0" smtClean="0"/>
                        <a:t>4</a:t>
                      </a:r>
                    </a:p>
                    <a:p>
                      <a:r>
                        <a:rPr lang="en-US" sz="2400" dirty="0" smtClean="0"/>
                        <a:t>5</a:t>
                      </a:r>
                    </a:p>
                    <a:p>
                      <a:r>
                        <a:rPr lang="en-US" sz="2400" dirty="0" smtClean="0"/>
                        <a:t>6</a:t>
                      </a:r>
                    </a:p>
                    <a:p>
                      <a:r>
                        <a:rPr lang="en-US" sz="2400" dirty="0" smtClean="0"/>
                        <a:t>7</a:t>
                      </a:r>
                    </a:p>
                    <a:p>
                      <a:r>
                        <a:rPr lang="en-US" sz="2400" dirty="0" smtClean="0"/>
                        <a:t>8</a:t>
                      </a:r>
                    </a:p>
                    <a:p>
                      <a:endParaRPr lang="en-US" sz="2400" dirty="0" smtClean="0"/>
                    </a:p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int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main(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int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argc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, char *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argv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[])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review(“data types”, “assignment”);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discuss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(“if”);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discuss(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“e3.2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design(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“e3.6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have_fun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();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implement(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“e3.6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if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(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time_permitted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()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) {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  implement(“3.7”);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return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}</a:t>
                      </a:r>
                    </a:p>
                  </a:txBody>
                  <a:tcPr/>
                </a:tc>
              </a:tr>
              <a:tr h="451734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/>
                        <a:ea typeface="ＭＳ Ｐゴシック" charset="0"/>
                        <a:cs typeface="Courier Ne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98494"/>
            <a:ext cx="8623300" cy="920750"/>
          </a:xfrm>
        </p:spPr>
        <p:txBody>
          <a:bodyPr/>
          <a:lstStyle/>
          <a:p>
            <a:r>
              <a:rPr lang="en-US" dirty="0" smtClean="0"/>
              <a:t>3.2 f)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395496"/>
              </p:ext>
            </p:extLst>
          </p:nvPr>
        </p:nvGraphicFramePr>
        <p:xfrm>
          <a:off x="265113" y="967727"/>
          <a:ext cx="8767076" cy="3017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663"/>
                <a:gridCol w="577229"/>
                <a:gridCol w="7976184"/>
              </a:tblGrid>
              <a:tr h="232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  <a:p>
                      <a:r>
                        <a:rPr lang="en-US" sz="2400" dirty="0" smtClean="0"/>
                        <a:t>2</a:t>
                      </a:r>
                    </a:p>
                    <a:p>
                      <a:r>
                        <a:rPr lang="en-US" sz="2400" dirty="0" smtClean="0"/>
                        <a:t>3</a:t>
                      </a:r>
                    </a:p>
                    <a:p>
                      <a:r>
                        <a:rPr lang="en-US" sz="2400" dirty="0" smtClean="0"/>
                        <a:t>4</a:t>
                      </a:r>
                    </a:p>
                    <a:p>
                      <a:r>
                        <a:rPr lang="en-US" sz="2400" dirty="0" smtClean="0"/>
                        <a:t>5</a:t>
                      </a:r>
                    </a:p>
                    <a:p>
                      <a:r>
                        <a:rPr lang="en-US" sz="2400" dirty="0" smtClean="0"/>
                        <a:t>6</a:t>
                      </a:r>
                    </a:p>
                    <a:p>
                      <a:r>
                        <a:rPr lang="en-US" sz="2400" dirty="0" smtClean="0"/>
                        <a:t>7</a:t>
                      </a:r>
                    </a:p>
                    <a:p>
                      <a:r>
                        <a:rPr lang="en-US" sz="2400" dirty="0" smtClean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x = 0; y = 0;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(y&lt;x)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(“y is smaller\n”);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 else if (y=x)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(“x and y are equal\n”);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 else {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(“y is greater\n”);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4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1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221721"/>
              </p:ext>
            </p:extLst>
          </p:nvPr>
        </p:nvGraphicFramePr>
        <p:xfrm>
          <a:off x="265113" y="1129345"/>
          <a:ext cx="8623300" cy="4297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1650"/>
                <a:gridCol w="431165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b="0" i="1" dirty="0" smtClean="0"/>
                        <a:t>If</a:t>
                      </a:r>
                      <a:r>
                        <a:rPr lang="en-US" sz="2400" b="0" i="1" baseline="0" dirty="0" smtClean="0"/>
                        <a:t> we execute</a:t>
                      </a:r>
                      <a:r>
                        <a:rPr lang="en-US" sz="2400" b="0" i="1" dirty="0" smtClean="0"/>
                        <a:t> the </a:t>
                      </a:r>
                      <a:r>
                        <a:rPr lang="en-US" sz="2400" b="0" i="1" dirty="0" smtClean="0"/>
                        <a:t>following fragment</a:t>
                      </a:r>
                      <a:r>
                        <a:rPr lang="en-US" sz="2400" b="0" i="1" baseline="0" dirty="0" smtClean="0"/>
                        <a:t>:</a:t>
                      </a:r>
                    </a:p>
                    <a:p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;  char c; float x;</a:t>
                      </a:r>
                    </a:p>
                    <a:p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scanf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(“%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d%c%f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”, &amp;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, &amp;c, &amp;x);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 smtClean="0"/>
                        <a:t>with </a:t>
                      </a:r>
                      <a:r>
                        <a:rPr lang="en-US" sz="2400" b="0" i="1" dirty="0" smtClean="0"/>
                        <a:t>the input stream (data from</a:t>
                      </a:r>
                      <a:r>
                        <a:rPr lang="en-US" sz="2400" b="0" i="1" baseline="0" dirty="0" smtClean="0"/>
                        <a:t> keyboard) </a:t>
                      </a:r>
                      <a:r>
                        <a:rPr lang="en-US" sz="2400" b="0" i="1" baseline="0" dirty="0" smtClean="0"/>
                        <a:t>of:</a:t>
                      </a:r>
                      <a:endParaRPr lang="en-US" sz="2400" b="0" i="1" baseline="0" dirty="0" smtClean="0"/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b="0" baseline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100.1A200.2</a:t>
                      </a:r>
                      <a:r>
                        <a:rPr lang="en-US" sz="2400" b="0" i="1" baseline="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baseline="0" dirty="0" smtClean="0"/>
                        <a:t>Then, the value of </a:t>
                      </a:r>
                      <a:r>
                        <a:rPr lang="en-US" sz="24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i</a:t>
                      </a:r>
                      <a:r>
                        <a:rPr lang="en-US" sz="2400" b="0" i="1" baseline="0" dirty="0" smtClean="0"/>
                        <a:t>, </a:t>
                      </a:r>
                      <a:r>
                        <a:rPr lang="en-US" sz="24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c,</a:t>
                      </a:r>
                      <a:r>
                        <a:rPr lang="en-US" sz="2400" b="0" i="1" baseline="0" dirty="0" smtClean="0"/>
                        <a:t> and </a:t>
                      </a:r>
                      <a:r>
                        <a:rPr lang="en-US" sz="24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x</a:t>
                      </a:r>
                      <a:r>
                        <a:rPr lang="en-US" sz="2400" b="0" i="1" baseline="0" dirty="0" smtClean="0"/>
                        <a:t> become respectively: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A: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100   A    200.2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B: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100.1    A    200.2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4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C: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100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   .    1</a:t>
                      </a:r>
                      <a:endParaRPr lang="en-US" sz="2400" dirty="0" smtClean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D: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  (something else)</a:t>
                      </a:r>
                      <a:endParaRPr lang="en-US" sz="2400" dirty="0" smtClean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1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2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445821"/>
              </p:ext>
            </p:extLst>
          </p:nvPr>
        </p:nvGraphicFramePr>
        <p:xfrm>
          <a:off x="265113" y="901201"/>
          <a:ext cx="8623300" cy="52573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1650"/>
                <a:gridCol w="4311650"/>
              </a:tblGrid>
              <a:tr h="2772054">
                <a:tc gridSpan="2">
                  <a:txBody>
                    <a:bodyPr/>
                    <a:lstStyle/>
                    <a:p>
                      <a:r>
                        <a:rPr lang="en-US" sz="2400" b="0" i="1" dirty="0" smtClean="0"/>
                        <a:t>What </a:t>
                      </a:r>
                      <a:r>
                        <a:rPr lang="en-US" sz="2400" b="1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XXX</a:t>
                      </a:r>
                      <a:r>
                        <a:rPr lang="en-US" sz="2400" b="0" i="1" dirty="0" smtClean="0"/>
                        <a:t> should</a:t>
                      </a:r>
                      <a:r>
                        <a:rPr lang="en-US" sz="2400" b="0" i="1" baseline="0" dirty="0" smtClean="0"/>
                        <a:t> be </a:t>
                      </a:r>
                      <a:r>
                        <a:rPr lang="en-US" sz="2400" b="0" i="1" dirty="0" smtClean="0"/>
                        <a:t>in the following fragment</a:t>
                      </a:r>
                      <a:r>
                        <a:rPr lang="en-US" sz="2400" b="0" i="1" baseline="0" dirty="0" smtClean="0"/>
                        <a:t>:</a:t>
                      </a:r>
                    </a:p>
                    <a:p>
                      <a:endParaRPr lang="en-US" sz="2400" b="0" i="1" baseline="0" dirty="0" smtClean="0"/>
                    </a:p>
                    <a:p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(“Enter value for a and b : “);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if ( 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scanf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(“%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d%d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”,&amp;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a,&amp;b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sz="2400" b="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b="1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XXX</a:t>
                      </a:r>
                      <a:r>
                        <a:rPr lang="en-US" sz="2400" b="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) {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(“Please enter 2 integers\n”);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exit( EXIT_FAILURE );</a:t>
                      </a:r>
                    </a:p>
                    <a:p>
                      <a:r>
                        <a:rPr lang="en-US" sz="2400" b="0" baseline="0" dirty="0" smtClean="0">
                          <a:latin typeface="Courier"/>
                          <a:cs typeface="Courier"/>
                        </a:rPr>
                        <a:t>}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42645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A:</a:t>
                      </a:r>
                    </a:p>
                    <a:p>
                      <a:r>
                        <a:rPr lang="en-US" sz="2400" baseline="0" dirty="0" smtClean="0">
                          <a:latin typeface="Courier"/>
                          <a:cs typeface="Courier"/>
                        </a:rPr>
                        <a:t>          </a:t>
                      </a:r>
                      <a:r>
                        <a:rPr lang="en-US" sz="2400" b="1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!=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B: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r>
                        <a:rPr lang="en-US" sz="2400" baseline="0" dirty="0" smtClean="0">
                          <a:latin typeface="Courier"/>
                          <a:cs typeface="Courier"/>
                        </a:rPr>
                        <a:t>       </a:t>
                      </a:r>
                      <a:r>
                        <a:rPr lang="en-US" sz="2400" b="1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!= 2</a:t>
                      </a:r>
                      <a:endParaRPr lang="en-US" sz="2400" b="1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1242645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C:</a:t>
                      </a:r>
                    </a:p>
                    <a:p>
                      <a:r>
                        <a:rPr lang="en-US" sz="2400" baseline="0" dirty="0" smtClean="0">
                          <a:latin typeface="Courier"/>
                          <a:cs typeface="Courier"/>
                        </a:rPr>
                        <a:t>          </a:t>
                      </a:r>
                      <a:r>
                        <a:rPr lang="en-US" sz="2400" b="1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== 1</a:t>
                      </a:r>
                      <a:endParaRPr lang="en-US" sz="2400" b="1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4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D:</a:t>
                      </a:r>
                    </a:p>
                    <a:p>
                      <a:r>
                        <a:rPr lang="en-US" sz="2400" baseline="0" dirty="0" smtClean="0">
                          <a:latin typeface="Courier"/>
                          <a:cs typeface="Courier"/>
                        </a:rPr>
                        <a:t>       </a:t>
                      </a:r>
                      <a:r>
                        <a:rPr lang="en-US" sz="2400" b="1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== 2</a:t>
                      </a:r>
                      <a:endParaRPr lang="en-US" sz="2400" b="1" dirty="0" smtClean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48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</a:t>
            </a:r>
            <a:r>
              <a:rPr lang="en-US" dirty="0"/>
              <a:t>3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520648"/>
              </p:ext>
            </p:extLst>
          </p:nvPr>
        </p:nvGraphicFramePr>
        <p:xfrm>
          <a:off x="265113" y="1129345"/>
          <a:ext cx="8623300" cy="502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1650"/>
                <a:gridCol w="431165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b="0" i="1" dirty="0" smtClean="0"/>
                        <a:t>What is the output of the following fragment</a:t>
                      </a:r>
                      <a:r>
                        <a:rPr lang="en-US" sz="2400" b="0" i="1" baseline="0" dirty="0" smtClean="0"/>
                        <a:t>:</a:t>
                      </a:r>
                    </a:p>
                    <a:p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a=1, b=2;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if ( a = b ) {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(“a= %d “, a);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 else {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(“b= %d”, b);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</a:p>
                    <a:p>
                      <a:r>
                        <a:rPr lang="en-US" sz="2400" b="0" baseline="0" dirty="0" err="1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sz="24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(“\n”);</a:t>
                      </a:r>
                      <a:r>
                        <a:rPr lang="en-US" sz="2400" b="0" i="1" baseline="0" dirty="0" smtClean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baseline="0" dirty="0" smtClean="0"/>
                        <a:t>A:</a:t>
                      </a:r>
                    </a:p>
                    <a:p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a= 1 b= 2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B:</a:t>
                      </a:r>
                      <a:r>
                        <a:rPr lang="en-US" sz="2400" baseline="0" dirty="0" smtClean="0"/>
                        <a:t> 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a= 1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400" dirty="0" smtClean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C: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a=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D:</a:t>
                      </a:r>
                    </a:p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b= 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5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3.6 (Design)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771929"/>
              </p:ext>
            </p:extLst>
          </p:nvPr>
        </p:nvGraphicFramePr>
        <p:xfrm>
          <a:off x="265113" y="1142999"/>
          <a:ext cx="8623300" cy="51323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23300"/>
              </a:tblGrid>
              <a:tr h="5132389">
                <a:tc>
                  <a:txBody>
                    <a:bodyPr/>
                    <a:lstStyle/>
                    <a:p>
                      <a:r>
                        <a:rPr lang="en-US" sz="2400" b="0" i="1" dirty="0" smtClean="0"/>
                        <a:t>In the past, Australia had coins in denominations of 50c, 20c, 10c, 5c, 2c, and 1c. Write a program that reads an integer amount of cents between 0 and 99 (your program might check for valid input) and print out the coins  necessary to make up that amount of money.</a:t>
                      </a:r>
                      <a:r>
                        <a:rPr lang="en-US" sz="2400" b="0" i="1" baseline="0" dirty="0" smtClean="0"/>
                        <a:t> </a:t>
                      </a:r>
                      <a:r>
                        <a:rPr lang="en-US" sz="2400" b="0" i="1" dirty="0" smtClean="0"/>
                        <a:t>For example:</a:t>
                      </a:r>
                    </a:p>
                    <a:p>
                      <a:endParaRPr lang="en-US" sz="2400" b="0" i="1" dirty="0" smtClean="0"/>
                    </a:p>
                    <a:p>
                      <a:r>
                        <a:rPr lang="en-US" sz="2400" b="1" i="0" dirty="0" smtClean="0">
                          <a:latin typeface="Courier"/>
                          <a:cs typeface="Courier"/>
                        </a:rPr>
                        <a:t>H:&gt;</a:t>
                      </a:r>
                      <a:r>
                        <a:rPr lang="en-US" sz="2400" b="0" i="0" dirty="0" err="1" smtClean="0">
                          <a:latin typeface="Courier"/>
                          <a:cs typeface="Courier"/>
                        </a:rPr>
                        <a:t>calculatechange</a:t>
                      </a:r>
                      <a:endParaRPr lang="en-US" sz="2400" b="0" i="0" dirty="0" smtClean="0">
                        <a:latin typeface="Courier"/>
                        <a:cs typeface="Courier"/>
                      </a:endParaRPr>
                    </a:p>
                    <a:p>
                      <a:r>
                        <a:rPr lang="en-US" sz="2400" b="0" i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Enter amount in cents:</a:t>
                      </a:r>
                      <a:r>
                        <a:rPr lang="en-US" sz="2400" b="0" i="0" dirty="0" smtClean="0">
                          <a:latin typeface="Courier"/>
                          <a:cs typeface="Courier"/>
                        </a:rPr>
                        <a:t> 93</a:t>
                      </a:r>
                    </a:p>
                    <a:p>
                      <a:r>
                        <a:rPr lang="en-US" sz="2400" b="0" i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The coins required to make 93 cents are:</a:t>
                      </a:r>
                    </a:p>
                    <a:p>
                      <a:r>
                        <a:rPr lang="en-US" sz="2400" b="0" i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50, 20, 20, 2, 1 </a:t>
                      </a:r>
                    </a:p>
                    <a:p>
                      <a:endParaRPr lang="en-US" sz="2400" b="0" i="1" dirty="0" smtClean="0"/>
                    </a:p>
                    <a:p>
                      <a:r>
                        <a:rPr lang="en-US" sz="2400" b="0" i="1" dirty="0" smtClean="0"/>
                        <a:t>Note: Don’t worry if your program seems a bit clumsy, and not terribly general!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8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3.6 (Design)  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2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fun: An Algorithm for Making Friends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video: </a:t>
            </a:r>
            <a:r>
              <a:rPr lang="en-US" dirty="0" smtClean="0">
                <a:hlinkClick r:id="rId2"/>
              </a:rPr>
              <a:t>Algorithm for making friends?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36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print out the smallest value of 4 </a:t>
            </a:r>
            <a:r>
              <a:rPr lang="en-US" dirty="0" smtClean="0"/>
              <a:t>double</a:t>
            </a:r>
            <a:r>
              <a:rPr lang="en-US" dirty="0" smtClean="0"/>
              <a:t> </a:t>
            </a:r>
            <a:r>
              <a:rPr lang="en-US" dirty="0" smtClean="0"/>
              <a:t>values.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3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Implement 3.6 and 3.7</a:t>
            </a:r>
            <a:br>
              <a:rPr lang="en-US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Note: From next week, use the textbook for exercises’ content.</a:t>
            </a:r>
            <a:endParaRPr 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315280"/>
              </p:ext>
            </p:extLst>
          </p:nvPr>
        </p:nvGraphicFramePr>
        <p:xfrm>
          <a:off x="265113" y="1143000"/>
          <a:ext cx="8623300" cy="516015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23300"/>
              </a:tblGrid>
              <a:tr h="1929275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000090"/>
                          </a:solidFill>
                        </a:rPr>
                        <a:t>3.6</a:t>
                      </a:r>
                      <a:r>
                        <a:rPr lang="en-US" sz="2400" b="1" i="0" dirty="0" smtClean="0"/>
                        <a:t>:</a:t>
                      </a:r>
                      <a:r>
                        <a:rPr lang="en-US" sz="2400" b="0" i="1" dirty="0" smtClean="0"/>
                        <a:t> In the past, Australia had coins in denominations of 50c, 20c, 10c, 5c, 2c, and 1c. Write a program that reads an integer amount of cents between 0 and 99 (your program might check for valid input) and print out the coins  necessary to make up that amount of money.</a:t>
                      </a:r>
                      <a:r>
                        <a:rPr lang="en-US" sz="2400" b="0" i="1" baseline="0" dirty="0" smtClean="0"/>
                        <a:t> </a:t>
                      </a:r>
                      <a:endParaRPr lang="en-US" sz="2400" b="0" i="1" dirty="0" smtClean="0"/>
                    </a:p>
                  </a:txBody>
                  <a:tcPr/>
                </a:tc>
              </a:tr>
              <a:tr h="199685">
                <a:tc>
                  <a:txBody>
                    <a:bodyPr/>
                    <a:lstStyle/>
                    <a:p>
                      <a:endParaRPr lang="en-US" sz="800" b="0" i="0" dirty="0" smtClean="0"/>
                    </a:p>
                  </a:txBody>
                  <a:tcPr/>
                </a:tc>
              </a:tr>
              <a:tr h="2311602">
                <a:tc>
                  <a:txBody>
                    <a:bodyPr/>
                    <a:lstStyle/>
                    <a:p>
                      <a:r>
                        <a:rPr lang="en-US" sz="2400" b="1" i="0" dirty="0" smtClean="0">
                          <a:solidFill>
                            <a:srgbClr val="000090"/>
                          </a:solidFill>
                        </a:rPr>
                        <a:t>3.7:</a:t>
                      </a:r>
                      <a:r>
                        <a:rPr lang="en-US" sz="2400" b="0" i="1" dirty="0" smtClean="0"/>
                        <a:t> Extend your</a:t>
                      </a:r>
                      <a:r>
                        <a:rPr lang="en-US" sz="2400" b="0" i="1" baseline="0" dirty="0" smtClean="0"/>
                        <a:t> “</a:t>
                      </a:r>
                      <a:r>
                        <a:rPr lang="en-US" sz="2400" b="0" i="1" dirty="0" smtClean="0"/>
                        <a:t>Fahrenheit to Celsius” program by adding in the reverse transformation.</a:t>
                      </a:r>
                      <a:r>
                        <a:rPr lang="en-US" sz="2400" b="0" i="1" baseline="0" dirty="0" smtClean="0"/>
                        <a:t> </a:t>
                      </a:r>
                      <a:r>
                        <a:rPr lang="en-US" sz="2400" b="0" i="1" dirty="0" smtClean="0"/>
                        <a:t>For example:</a:t>
                      </a:r>
                    </a:p>
                    <a:p>
                      <a:r>
                        <a:rPr lang="en-US" sz="2400" b="1" i="0" dirty="0" smtClean="0">
                          <a:latin typeface="Courier"/>
                          <a:cs typeface="Courier"/>
                        </a:rPr>
                        <a:t>H:&gt;</a:t>
                      </a:r>
                      <a:r>
                        <a:rPr lang="en-US" sz="2400" b="0" i="0" dirty="0" smtClean="0">
                          <a:latin typeface="Courier"/>
                          <a:cs typeface="Courier"/>
                        </a:rPr>
                        <a:t>converter</a:t>
                      </a:r>
                    </a:p>
                    <a:p>
                      <a:r>
                        <a:rPr lang="en-US" sz="2400" b="0" i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Enter a temperature:</a:t>
                      </a:r>
                      <a:r>
                        <a:rPr lang="en-US" sz="2400" b="0" i="0" dirty="0" smtClean="0">
                          <a:latin typeface="Courier"/>
                          <a:cs typeface="Courier"/>
                        </a:rPr>
                        <a:t> 212C</a:t>
                      </a:r>
                    </a:p>
                    <a:p>
                      <a:r>
                        <a:rPr lang="en-US" sz="2400" b="0" i="0" dirty="0" smtClean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The temperature 212.0C converts to 413.6F</a:t>
                      </a:r>
                    </a:p>
                    <a:p>
                      <a:endParaRPr lang="en-US" sz="2400" b="0" i="1" dirty="0" smtClean="0"/>
                    </a:p>
                    <a:p>
                      <a:r>
                        <a:rPr lang="en-US" sz="2400" b="0" i="1" dirty="0" smtClean="0"/>
                        <a:t>How about extending further for more units: M (miles), K (kilometers), P (Pound), G (kilogram)?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21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5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Courier"/>
                <a:cs typeface="Courier"/>
              </a:rPr>
              <a:t>double</a:t>
            </a:r>
            <a:r>
              <a:rPr lang="en-US" dirty="0" smtClean="0"/>
              <a:t>, </a:t>
            </a:r>
            <a:r>
              <a:rPr lang="en-US" b="0" dirty="0" err="1">
                <a:latin typeface="Courier"/>
                <a:cs typeface="Courier"/>
              </a:rPr>
              <a:t>int</a:t>
            </a:r>
            <a:r>
              <a:rPr lang="en-US" dirty="0" smtClean="0"/>
              <a:t>, </a:t>
            </a:r>
            <a:r>
              <a:rPr lang="en-US" b="0" dirty="0">
                <a:latin typeface="Courier"/>
                <a:cs typeface="Courier"/>
              </a:rPr>
              <a:t>char</a:t>
            </a:r>
            <a:r>
              <a:rPr lang="en-US" dirty="0" smtClean="0"/>
              <a:t> and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89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if (&lt;</a:t>
            </a:r>
            <a:r>
              <a:rPr lang="en-US" b="0" i="1" dirty="0">
                <a:ln>
                  <a:noFill/>
                </a:ln>
                <a:solidFill>
                  <a:schemeClr val="tx2"/>
                </a:solidFill>
                <a:effectLst/>
                <a:cs typeface="Courier"/>
              </a:rPr>
              <a:t>condition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)) { </a:t>
            </a:r>
            <a:r>
              <a:rPr lang="is-I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… } else { ... }</a:t>
            </a: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endParaRPr lang="en-US" b="0" dirty="0" smtClean="0">
              <a:ln>
                <a:noFill/>
              </a:ln>
              <a:solidFill>
                <a:srgbClr val="000090"/>
              </a:solidFill>
              <a:effectLst/>
              <a:cs typeface="Courier"/>
            </a:endParaRP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if </a:t>
            </a:r>
            <a:r>
              <a:rPr lang="en-US" b="0" dirty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(</a:t>
            </a:r>
            <a:r>
              <a:rPr lang="en-US" b="0" dirty="0" err="1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scantf</a:t>
            </a:r>
            <a:r>
              <a:rPr lang="en-US" b="0" dirty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(%</a:t>
            </a:r>
            <a:r>
              <a:rPr lang="en-US" b="0" dirty="0" err="1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d%d</a:t>
            </a:r>
            <a:r>
              <a:rPr lang="en-US" b="0" dirty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”,&amp;</a:t>
            </a:r>
            <a:r>
              <a:rPr lang="en-US" b="0" dirty="0" err="1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a,&amp;b</a:t>
            </a:r>
            <a:r>
              <a:rPr lang="en-US" b="0" dirty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) != 2) {</a:t>
            </a: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dirty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   </a:t>
            </a:r>
            <a:r>
              <a:rPr lang="en-US" b="0" dirty="0" err="1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printf</a:t>
            </a:r>
            <a:r>
              <a:rPr lang="en-US" b="0" dirty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(“invalid input\n”);</a:t>
            </a: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dirty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   exit(EXIT_FAILURE);</a:t>
            </a: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}</a:t>
            </a: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endParaRPr lang="en-US" b="0" dirty="0">
              <a:ln>
                <a:noFill/>
              </a:ln>
              <a:solidFill>
                <a:srgbClr val="000090"/>
              </a:solidFill>
              <a:effectLst/>
              <a:cs typeface="Courier"/>
            </a:endParaRP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x= 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a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&gt;b? a, 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b;</a:t>
            </a:r>
            <a:endParaRPr lang="en-US" b="0" dirty="0" smtClean="0">
              <a:ln>
                <a:noFill/>
              </a:ln>
              <a:solidFill>
                <a:srgbClr val="000090"/>
              </a:solidFill>
              <a:effectLst/>
              <a:cs typeface="Courier"/>
            </a:endParaRP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i="1" dirty="0">
                <a:ln>
                  <a:noFill/>
                </a:ln>
                <a:solidFill>
                  <a:schemeClr val="tx2"/>
                </a:solidFill>
                <a:effectLst/>
                <a:cs typeface="Courier"/>
              </a:rPr>
              <a:t> 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 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= </a:t>
            </a:r>
            <a:r>
              <a:rPr lang="en-US" b="0" i="1" dirty="0" err="1" smtClean="0">
                <a:ln>
                  <a:noFill/>
                </a:ln>
                <a:solidFill>
                  <a:schemeClr val="tx2"/>
                </a:solidFill>
                <a:effectLst/>
                <a:cs typeface="Courier"/>
              </a:rPr>
              <a:t>condistion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?  </a:t>
            </a:r>
            <a:r>
              <a:rPr lang="en-US" b="0" i="1" dirty="0">
                <a:ln>
                  <a:noFill/>
                </a:ln>
                <a:solidFill>
                  <a:schemeClr val="tx2"/>
                </a:solidFill>
                <a:effectLst/>
                <a:cs typeface="Courier"/>
              </a:rPr>
              <a:t>expression1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, </a:t>
            </a:r>
            <a:r>
              <a:rPr lang="en-US" b="0" i="1" dirty="0" smtClean="0">
                <a:ln>
                  <a:noFill/>
                </a:ln>
                <a:solidFill>
                  <a:schemeClr val="tx2"/>
                </a:solidFill>
                <a:effectLst/>
                <a:cs typeface="Courier"/>
              </a:rPr>
              <a:t>expression2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 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;</a:t>
            </a:r>
            <a:endParaRPr lang="en-US" b="0" dirty="0" smtClean="0">
              <a:ln>
                <a:noFill/>
              </a:ln>
              <a:solidFill>
                <a:srgbClr val="000090"/>
              </a:solidFill>
              <a:effectLst/>
              <a:cs typeface="Courier"/>
            </a:endParaRP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endParaRPr lang="en-US" b="0" dirty="0">
              <a:ln>
                <a:noFill/>
              </a:ln>
              <a:solidFill>
                <a:srgbClr val="000090"/>
              </a:solidFill>
              <a:effectLst/>
              <a:cs typeface="Courier"/>
            </a:endParaRP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#define EPSILON 1e-6</a:t>
            </a:r>
          </a:p>
          <a:p>
            <a:pPr marL="0" lvl="0" indent="0" defTabSz="457200">
              <a:spcBef>
                <a:spcPct val="0"/>
              </a:spcBef>
              <a:buClrTx/>
              <a:buSzTx/>
              <a:buNone/>
            </a:pP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#define MYNAME “</a:t>
            </a:r>
            <a:r>
              <a:rPr lang="en-US" b="0" dirty="0" err="1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Mr</a:t>
            </a:r>
            <a:r>
              <a:rPr lang="en-US" b="0" dirty="0" smtClean="0">
                <a:ln>
                  <a:noFill/>
                </a:ln>
                <a:solidFill>
                  <a:srgbClr val="000090"/>
                </a:solidFill>
                <a:effectLst/>
                <a:cs typeface="Courier"/>
              </a:rPr>
              <a:t> Bean”</a:t>
            </a:r>
            <a:endParaRPr lang="en-US" b="0" dirty="0">
              <a:ln>
                <a:noFill/>
              </a:ln>
              <a:solidFill>
                <a:srgbClr val="000090"/>
              </a:solidFill>
              <a:effectLst/>
              <a:cs typeface="Courier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8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  <a:cs typeface="Courier"/>
              </a:rPr>
              <a:t>if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is-IS" dirty="0" smtClean="0">
                <a:latin typeface="Courier"/>
                <a:cs typeface="Courier"/>
              </a:rPr>
              <a:t>. . .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6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67095"/>
            <a:ext cx="8623300" cy="920750"/>
          </a:xfrm>
        </p:spPr>
        <p:txBody>
          <a:bodyPr/>
          <a:lstStyle/>
          <a:p>
            <a:r>
              <a:rPr lang="en-US" dirty="0" smtClean="0"/>
              <a:t>B a C Professional!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359133"/>
              </p:ext>
            </p:extLst>
          </p:nvPr>
        </p:nvGraphicFramePr>
        <p:xfrm>
          <a:off x="-124244" y="1004134"/>
          <a:ext cx="9171611" cy="458872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1140"/>
                <a:gridCol w="3917221"/>
                <a:gridCol w="5043250"/>
              </a:tblGrid>
              <a:tr h="1004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a=</a:t>
                      </a:r>
                      <a:r>
                        <a:rPr lang="en-US" sz="22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5;</a:t>
                      </a:r>
                    </a:p>
                    <a:p>
                      <a:r>
                        <a:rPr lang="en-US" sz="22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b= 5;</a:t>
                      </a:r>
                      <a:endParaRPr lang="en-US" sz="22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a= b= 5;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urier"/>
                        </a:rPr>
                        <a:t>Assignment 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urier"/>
                        </a:rPr>
                        <a:t>is an expression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urier"/>
                        </a:rPr>
                        <a:t>!</a:t>
                      </a: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urier"/>
                      </a:endParaRPr>
                    </a:p>
                  </a:txBody>
                  <a:tcPr/>
                </a:tc>
              </a:tr>
              <a:tr h="114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a=</a:t>
                      </a:r>
                      <a:r>
                        <a:rPr lang="en-US" sz="22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a * b;</a:t>
                      </a:r>
                    </a:p>
                    <a:p>
                      <a:r>
                        <a:rPr lang="en-US" sz="22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n= n+1;</a:t>
                      </a:r>
                    </a:p>
                    <a:p>
                      <a:r>
                        <a:rPr lang="en-US" sz="2200" b="0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m= m-1;</a:t>
                      </a:r>
                      <a:endParaRPr lang="en-US" sz="22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 *= b;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n++;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m--;</a:t>
                      </a:r>
                    </a:p>
                  </a:txBody>
                  <a:tcPr/>
                </a:tc>
              </a:tr>
              <a:tr h="1338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scanf</a:t>
                      </a:r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(“%</a:t>
                      </a:r>
                      <a:r>
                        <a:rPr lang="en-US" sz="2200" b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d%d</a:t>
                      </a:r>
                      <a:r>
                        <a:rPr lang="en-US" sz="2200" b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”, &amp;a, &amp;b);</a:t>
                      </a:r>
                    </a:p>
                    <a:p>
                      <a:endParaRPr lang="en-US" sz="2200" b="0" dirty="0" smtClean="0">
                        <a:latin typeface="Courier"/>
                        <a:cs typeface="Courier"/>
                      </a:endParaRPr>
                    </a:p>
                    <a:p>
                      <a:endParaRPr lang="en-US" sz="2200" b="0" dirty="0" smtClean="0">
                        <a:latin typeface="Courier"/>
                        <a:cs typeface="Courier"/>
                      </a:endParaRPr>
                    </a:p>
                    <a:p>
                      <a:endParaRPr lang="en-US" sz="2200" b="0" dirty="0" smtClean="0">
                        <a:latin typeface="Courier"/>
                        <a:cs typeface="Courier"/>
                      </a:endParaRPr>
                    </a:p>
                    <a:p>
                      <a:endParaRPr lang="en-US" sz="2200" b="0" dirty="0" smtClean="0">
                        <a:latin typeface="Courier"/>
                        <a:cs typeface="Courier"/>
                      </a:endParaRPr>
                    </a:p>
                    <a:p>
                      <a:r>
                        <a:rPr lang="en-US" sz="2200" b="0" dirty="0" smtClean="0">
                          <a:latin typeface="Courier"/>
                          <a:cs typeface="Courier"/>
                        </a:rPr>
                        <a:t>//rest</a:t>
                      </a:r>
                      <a:r>
                        <a:rPr lang="en-US" sz="2200" b="0" baseline="0" dirty="0" smtClean="0">
                          <a:latin typeface="Courier"/>
                          <a:cs typeface="Courier"/>
                        </a:rPr>
                        <a:t> of the program</a:t>
                      </a:r>
                      <a:endParaRPr lang="en-US" sz="2200" b="0" dirty="0" smtClean="0">
                        <a:latin typeface="Courier"/>
                        <a:cs typeface="Courier"/>
                      </a:endParaRPr>
                    </a:p>
                    <a:p>
                      <a:endParaRPr lang="en-US" sz="2200" b="0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scantf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(%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d%d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”,&amp;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a,&amp;b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 != 2)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</a:t>
                      </a:r>
                      <a:r>
                        <a:rPr kumimoji="0" lang="en-US" sz="2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(“invalid input\n”);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exit(EXIT_FAILURE);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latin typeface="Courier"/>
                          <a:cs typeface="Courier"/>
                        </a:rPr>
                        <a:t>//</a:t>
                      </a:r>
                      <a:r>
                        <a:rPr lang="en-US" sz="2200" b="0" baseline="0" dirty="0" smtClean="0"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200" b="0" dirty="0" smtClean="0">
                          <a:latin typeface="Courier"/>
                          <a:cs typeface="Courier"/>
                        </a:rPr>
                        <a:t>rest</a:t>
                      </a:r>
                      <a:r>
                        <a:rPr lang="en-US" sz="2200" b="0" baseline="0" dirty="0" smtClean="0">
                          <a:latin typeface="Courier"/>
                          <a:cs typeface="Courier"/>
                        </a:rPr>
                        <a:t> of the program</a:t>
                      </a:r>
                      <a:endParaRPr kumimoji="0" lang="en-US" sz="2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urier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Anh Vo    </a:t>
            </a:r>
            <a:fld id="{E580C3D6-5DAB-6F42-B766-88C06479D29F}" type="datetime4">
              <a:rPr lang="en-AU" smtClean="0"/>
              <a:t>March 15,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763" y="480499"/>
            <a:ext cx="1472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lvl="0"/>
            <a:r>
              <a:rPr lang="en-US" i="1" dirty="0" smtClean="0">
                <a:latin typeface="Calibri" charset="0"/>
              </a:rPr>
              <a:t>Compare:  </a:t>
            </a:r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3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98494"/>
            <a:ext cx="8623300" cy="920750"/>
          </a:xfrm>
        </p:spPr>
        <p:txBody>
          <a:bodyPr/>
          <a:lstStyle/>
          <a:p>
            <a:r>
              <a:rPr lang="en-US" dirty="0" smtClean="0"/>
              <a:t>3.2 a)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366005"/>
              </p:ext>
            </p:extLst>
          </p:nvPr>
        </p:nvGraphicFramePr>
        <p:xfrm>
          <a:off x="259145" y="2511824"/>
          <a:ext cx="8546188" cy="3017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/>
                <a:gridCol w="562686"/>
                <a:gridCol w="7775222"/>
              </a:tblGrid>
              <a:tr h="232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  <a:p>
                      <a:r>
                        <a:rPr lang="en-US" sz="2400" dirty="0" smtClean="0"/>
                        <a:t>2</a:t>
                      </a:r>
                    </a:p>
                    <a:p>
                      <a:r>
                        <a:rPr lang="en-US" sz="2400" dirty="0" smtClean="0"/>
                        <a:t>3</a:t>
                      </a:r>
                    </a:p>
                    <a:p>
                      <a:r>
                        <a:rPr lang="en-US" sz="2400" dirty="0" smtClean="0"/>
                        <a:t>4</a:t>
                      </a:r>
                    </a:p>
                    <a:p>
                      <a:r>
                        <a:rPr lang="en-US" sz="2400" dirty="0" smtClean="0"/>
                        <a:t>5</a:t>
                      </a:r>
                    </a:p>
                    <a:p>
                      <a:r>
                        <a:rPr lang="en-US" sz="2400" dirty="0" smtClean="0"/>
                        <a:t>6</a:t>
                      </a:r>
                    </a:p>
                    <a:p>
                      <a:r>
                        <a:rPr lang="en-US" sz="2400" dirty="0" smtClean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= 3;  j = 4;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&lt;j &amp;&amp; j&lt;6)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i+j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 else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j=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i+j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=%d, j=%d\n”,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 j);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6763" y="942164"/>
            <a:ext cx="82694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lvl="0"/>
            <a:r>
              <a:rPr lang="en-US" i="1" dirty="0">
                <a:latin typeface="Calibri" charset="0"/>
              </a:rPr>
              <a:t>Trace the action of these statements, and  determine the </a:t>
            </a:r>
            <a:r>
              <a:rPr lang="en-US" i="1" dirty="0" smtClean="0">
                <a:latin typeface="Calibri" charset="0"/>
              </a:rPr>
              <a:t>values</a:t>
            </a:r>
          </a:p>
          <a:p>
            <a:pPr marL="179388" lvl="0"/>
            <a:r>
              <a:rPr lang="en-US" i="1" dirty="0" smtClean="0">
                <a:latin typeface="Calibri" charset="0"/>
              </a:rPr>
              <a:t> </a:t>
            </a:r>
            <a:r>
              <a:rPr lang="en-US" i="1" dirty="0">
                <a:latin typeface="Calibri" charset="0"/>
              </a:rPr>
              <a:t>printed out by each of the </a:t>
            </a:r>
            <a:r>
              <a:rPr lang="en-US" dirty="0" err="1">
                <a:solidFill>
                  <a:srgbClr val="000090"/>
                </a:solidFill>
                <a:latin typeface="Courier"/>
                <a:cs typeface="Courier"/>
              </a:rPr>
              <a:t>printf</a:t>
            </a:r>
            <a:r>
              <a:rPr lang="en-US" i="1" dirty="0">
                <a:latin typeface="Calibri" charset="0"/>
              </a:rPr>
              <a:t> statements. Assume that </a:t>
            </a:r>
            <a:r>
              <a:rPr lang="en-US" i="1" dirty="0" smtClean="0">
                <a:latin typeface="Calibri" charset="0"/>
              </a:rPr>
              <a:t>all</a:t>
            </a:r>
          </a:p>
          <a:p>
            <a:pPr marL="179388" lvl="0"/>
            <a:r>
              <a:rPr lang="en-US" i="1" dirty="0" smtClean="0">
                <a:latin typeface="Calibri" charset="0"/>
              </a:rPr>
              <a:t> </a:t>
            </a:r>
            <a:r>
              <a:rPr lang="en-US" i="1" dirty="0">
                <a:latin typeface="Calibri" charset="0"/>
              </a:rPr>
              <a:t>variables have been declared to be of type </a:t>
            </a:r>
            <a:r>
              <a:rPr lang="en-US" dirty="0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marL="179388" lvl="0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98494"/>
            <a:ext cx="8623300" cy="920750"/>
          </a:xfrm>
        </p:spPr>
        <p:txBody>
          <a:bodyPr/>
          <a:lstStyle/>
          <a:p>
            <a:r>
              <a:rPr lang="en-US" dirty="0" smtClean="0"/>
              <a:t>3.2 b)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411388"/>
              </p:ext>
            </p:extLst>
          </p:nvPr>
        </p:nvGraphicFramePr>
        <p:xfrm>
          <a:off x="265113" y="967727"/>
          <a:ext cx="8767076" cy="521207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663"/>
                <a:gridCol w="577229"/>
                <a:gridCol w="7976184"/>
              </a:tblGrid>
              <a:tr h="232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  <a:p>
                      <a:r>
                        <a:rPr lang="en-US" sz="2400" dirty="0" smtClean="0"/>
                        <a:t>2</a:t>
                      </a:r>
                    </a:p>
                    <a:p>
                      <a:r>
                        <a:rPr lang="en-US" sz="2400" dirty="0" smtClean="0"/>
                        <a:t>3</a:t>
                      </a:r>
                    </a:p>
                    <a:p>
                      <a:r>
                        <a:rPr lang="en-US" sz="2400" dirty="0" smtClean="0"/>
                        <a:t>4</a:t>
                      </a:r>
                    </a:p>
                    <a:p>
                      <a:r>
                        <a:rPr lang="en-US" sz="2400" dirty="0" smtClean="0"/>
                        <a:t>5</a:t>
                      </a:r>
                    </a:p>
                    <a:p>
                      <a:r>
                        <a:rPr lang="en-US" sz="2400" dirty="0" smtClean="0"/>
                        <a:t>6</a:t>
                      </a:r>
                    </a:p>
                    <a:p>
                      <a:r>
                        <a:rPr lang="en-US" sz="2400" dirty="0" smtClean="0"/>
                        <a:t>7</a:t>
                      </a:r>
                    </a:p>
                    <a:p>
                      <a:r>
                        <a:rPr lang="en-US" sz="2400" dirty="0" smtClean="0"/>
                        <a:t>8</a:t>
                      </a:r>
                    </a:p>
                    <a:p>
                      <a:r>
                        <a:rPr lang="en-US" sz="2400" dirty="0" smtClean="0"/>
                        <a:t>9</a:t>
                      </a:r>
                    </a:p>
                    <a:p>
                      <a:r>
                        <a:rPr lang="en-US" sz="2400" dirty="0" smtClean="0"/>
                        <a:t>10</a:t>
                      </a:r>
                    </a:p>
                    <a:p>
                      <a:r>
                        <a:rPr lang="en-US" sz="2400" dirty="0" smtClean="0"/>
                        <a:t>11</a:t>
                      </a:r>
                    </a:p>
                    <a:p>
                      <a:r>
                        <a:rPr lang="en-US" sz="2400" dirty="0" smtClean="0"/>
                        <a:t>12</a:t>
                      </a:r>
                    </a:p>
                    <a:p>
                      <a:r>
                        <a:rPr lang="en-US" sz="2400" dirty="0" smtClean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kern="1200" dirty="0" err="1" smtClean="0">
                          <a:solidFill>
                            <a:srgbClr val="000090"/>
                          </a:solidFill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= 3;  j = 4;  k = 7;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&lt;j || j&lt;k) &amp;&amp; j&lt;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= i+1;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if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&gt;k)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   k = k+1;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 else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j = j+1;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if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&gt;k)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   k = k+2;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}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= %d, j= %d, k= %d\n”,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 j, k);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3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98494"/>
            <a:ext cx="8623300" cy="920750"/>
          </a:xfrm>
        </p:spPr>
        <p:txBody>
          <a:bodyPr/>
          <a:lstStyle/>
          <a:p>
            <a:r>
              <a:rPr lang="en-US" dirty="0" smtClean="0"/>
              <a:t>3.2 c)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893045"/>
              </p:ext>
            </p:extLst>
          </p:nvPr>
        </p:nvGraphicFramePr>
        <p:xfrm>
          <a:off x="265113" y="967727"/>
          <a:ext cx="8767076" cy="4114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663"/>
                <a:gridCol w="577229"/>
                <a:gridCol w="7976184"/>
              </a:tblGrid>
              <a:tr h="232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  <a:p>
                      <a:r>
                        <a:rPr lang="en-US" sz="2400" dirty="0" smtClean="0"/>
                        <a:t>2</a:t>
                      </a:r>
                    </a:p>
                    <a:p>
                      <a:r>
                        <a:rPr lang="en-US" sz="2400" dirty="0" smtClean="0"/>
                        <a:t>3</a:t>
                      </a:r>
                    </a:p>
                    <a:p>
                      <a:r>
                        <a:rPr lang="en-US" sz="2400" dirty="0" smtClean="0"/>
                        <a:t>4</a:t>
                      </a:r>
                    </a:p>
                    <a:p>
                      <a:r>
                        <a:rPr lang="en-US" sz="2400" dirty="0" smtClean="0"/>
                        <a:t>5</a:t>
                      </a:r>
                    </a:p>
                    <a:p>
                      <a:r>
                        <a:rPr lang="en-US" sz="2400" dirty="0" smtClean="0"/>
                        <a:t>6</a:t>
                      </a:r>
                    </a:p>
                    <a:p>
                      <a:r>
                        <a:rPr lang="en-US" sz="2400" dirty="0" smtClean="0"/>
                        <a:t>7</a:t>
                      </a:r>
                    </a:p>
                    <a:p>
                      <a:r>
                        <a:rPr lang="en-US" sz="2400" dirty="0" smtClean="0"/>
                        <a:t>8</a:t>
                      </a:r>
                    </a:p>
                    <a:p>
                      <a:r>
                        <a:rPr lang="en-US" sz="2400" dirty="0" smtClean="0"/>
                        <a:t>9</a:t>
                      </a:r>
                    </a:p>
                    <a:p>
                      <a:r>
                        <a:rPr lang="en-US" sz="2400" dirty="0" smtClean="0"/>
                        <a:t>10</a:t>
                      </a:r>
                    </a:p>
                    <a:p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month = 7;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(month == 2)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days = 28;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 else if (month == 4 || 6 || 9 || 11)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days = 30;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 else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days = 31;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(“month= %d, days= %d\n”,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           month, days);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9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98494"/>
            <a:ext cx="8623300" cy="920750"/>
          </a:xfrm>
        </p:spPr>
        <p:txBody>
          <a:bodyPr/>
          <a:lstStyle/>
          <a:p>
            <a:r>
              <a:rPr lang="en-US" dirty="0" smtClean="0"/>
              <a:t>3.2 d)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064944"/>
              </p:ext>
            </p:extLst>
          </p:nvPr>
        </p:nvGraphicFramePr>
        <p:xfrm>
          <a:off x="265113" y="967727"/>
          <a:ext cx="8767076" cy="3383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663"/>
                <a:gridCol w="577229"/>
                <a:gridCol w="7976184"/>
              </a:tblGrid>
              <a:tr h="232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  <a:p>
                      <a:r>
                        <a:rPr lang="en-US" sz="2400" dirty="0" smtClean="0"/>
                        <a:t>2</a:t>
                      </a:r>
                    </a:p>
                    <a:p>
                      <a:r>
                        <a:rPr lang="en-US" sz="2400" dirty="0" smtClean="0"/>
                        <a:t>3</a:t>
                      </a:r>
                    </a:p>
                    <a:p>
                      <a:r>
                        <a:rPr lang="en-US" sz="2400" dirty="0" smtClean="0"/>
                        <a:t>4</a:t>
                      </a:r>
                    </a:p>
                    <a:p>
                      <a:r>
                        <a:rPr lang="en-US" sz="2400" dirty="0" smtClean="0"/>
                        <a:t>5</a:t>
                      </a:r>
                    </a:p>
                    <a:p>
                      <a:r>
                        <a:rPr lang="en-US" sz="2400" dirty="0" smtClean="0"/>
                        <a:t>6</a:t>
                      </a:r>
                    </a:p>
                    <a:p>
                      <a:r>
                        <a:rPr lang="en-US" sz="2400" dirty="0" smtClean="0"/>
                        <a:t>7</a:t>
                      </a:r>
                    </a:p>
                    <a:p>
                      <a:r>
                        <a:rPr lang="en-US" sz="2400" dirty="0" smtClean="0"/>
                        <a:t>8</a:t>
                      </a:r>
                    </a:p>
                    <a:p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x = 1; y = 2;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(x&gt;y)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(“x= %d, y= %d\n”, x, y);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x = x+1;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(x&lt;y)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(“x= %d, y= %d\n”, x, y);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y = y+2;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(“x= %d, y= %d\n”, x, y);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5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98494"/>
            <a:ext cx="8623300" cy="920750"/>
          </a:xfrm>
        </p:spPr>
        <p:txBody>
          <a:bodyPr/>
          <a:lstStyle/>
          <a:p>
            <a:r>
              <a:rPr lang="en-US" dirty="0" smtClean="0"/>
              <a:t>3.2 e)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79299"/>
              </p:ext>
            </p:extLst>
          </p:nvPr>
        </p:nvGraphicFramePr>
        <p:xfrm>
          <a:off x="265113" y="967727"/>
          <a:ext cx="8767076" cy="3749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3663"/>
                <a:gridCol w="577229"/>
                <a:gridCol w="7976184"/>
              </a:tblGrid>
              <a:tr h="2321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  <a:p>
                      <a:r>
                        <a:rPr lang="en-US" sz="2400" dirty="0" smtClean="0"/>
                        <a:t>2</a:t>
                      </a:r>
                    </a:p>
                    <a:p>
                      <a:r>
                        <a:rPr lang="en-US" sz="2400" dirty="0" smtClean="0"/>
                        <a:t>3</a:t>
                      </a:r>
                    </a:p>
                    <a:p>
                      <a:r>
                        <a:rPr lang="en-US" sz="2400" dirty="0" smtClean="0"/>
                        <a:t>4</a:t>
                      </a:r>
                    </a:p>
                    <a:p>
                      <a:r>
                        <a:rPr lang="en-US" sz="2400" dirty="0" smtClean="0"/>
                        <a:t>5</a:t>
                      </a:r>
                    </a:p>
                    <a:p>
                      <a:r>
                        <a:rPr lang="en-US" sz="2400" dirty="0" smtClean="0"/>
                        <a:t>6</a:t>
                      </a:r>
                    </a:p>
                    <a:p>
                      <a:r>
                        <a:rPr lang="en-US" sz="2400" dirty="0" smtClean="0"/>
                        <a:t>7</a:t>
                      </a:r>
                    </a:p>
                    <a:p>
                      <a:r>
                        <a:rPr lang="en-US" sz="2400" dirty="0" smtClean="0"/>
                        <a:t>8</a:t>
                      </a:r>
                    </a:p>
                    <a:p>
                      <a:r>
                        <a:rPr lang="en-US" sz="2400" dirty="0" smtClean="0"/>
                        <a:t>9</a:t>
                      </a:r>
                    </a:p>
                    <a:p>
                      <a:r>
                        <a:rPr lang="en-US" sz="2400" dirty="0" smtClean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x = 1; y = 2;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(x&gt;y);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(“x= %d, y= %d\n”, x, y);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x = x+1;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if (x&lt;y); {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(“x= %d, y= %d\n”, x, y);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y = y+2;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(“x= %d, y= %d\n”, x, y);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Anh Vo    </a:t>
            </a:r>
            <a:fld id="{E580C3D6-5DAB-6F42-B766-88C06479D29F}" type="datetime4">
              <a:rPr lang="en-AU" smtClean="0"/>
              <a:t>March 14,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9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205_17S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46853</TotalTime>
  <Words>1629</Words>
  <Application>Microsoft Macintosh PowerPoint</Application>
  <PresentationFormat>On-screen Show (4:3)</PresentationFormat>
  <Paragraphs>315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C205_17S1</vt:lpstr>
      <vt:lpstr>COMP20005 Workshop Week 3</vt:lpstr>
      <vt:lpstr>double, int, char and assignment</vt:lpstr>
      <vt:lpstr>if . . .</vt:lpstr>
      <vt:lpstr>B a C Professional!</vt:lpstr>
      <vt:lpstr>3.2 a)</vt:lpstr>
      <vt:lpstr>3.2 b)</vt:lpstr>
      <vt:lpstr>3.2 c)</vt:lpstr>
      <vt:lpstr>3.2 d)</vt:lpstr>
      <vt:lpstr>3.2 e)</vt:lpstr>
      <vt:lpstr>3.2 f)</vt:lpstr>
      <vt:lpstr>Quiz 1</vt:lpstr>
      <vt:lpstr>Quiz 2</vt:lpstr>
      <vt:lpstr>Quiz 3</vt:lpstr>
      <vt:lpstr>Ex 3.6 (Design)</vt:lpstr>
      <vt:lpstr>Ex 3.6 (Design)   ?</vt:lpstr>
      <vt:lpstr>Have fun: An Algorithm for Making Friends  </vt:lpstr>
      <vt:lpstr>Exercise</vt:lpstr>
      <vt:lpstr>Lab: Implement 3.6 and 3.7 Note: From next week, use the textbook for exercises’ content.</vt:lpstr>
      <vt:lpstr>PowerPoint Presentation</vt:lpstr>
      <vt:lpstr>Remember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377</cp:revision>
  <dcterms:created xsi:type="dcterms:W3CDTF">2016-04-26T09:56:14Z</dcterms:created>
  <dcterms:modified xsi:type="dcterms:W3CDTF">2019-03-14T23:03:31Z</dcterms:modified>
</cp:coreProperties>
</file>