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505" r:id="rId2"/>
    <p:sldId id="507" r:id="rId3"/>
    <p:sldId id="508" r:id="rId4"/>
    <p:sldId id="509" r:id="rId5"/>
    <p:sldId id="517" r:id="rId6"/>
    <p:sldId id="470" r:id="rId7"/>
    <p:sldId id="513" r:id="rId8"/>
    <p:sldId id="472" r:id="rId9"/>
    <p:sldId id="498" r:id="rId10"/>
    <p:sldId id="473" r:id="rId11"/>
    <p:sldId id="481" r:id="rId12"/>
    <p:sldId id="482" r:id="rId13"/>
    <p:sldId id="480" r:id="rId14"/>
    <p:sldId id="479" r:id="rId15"/>
    <p:sldId id="522" r:id="rId16"/>
    <p:sldId id="520" r:id="rId17"/>
    <p:sldId id="523" r:id="rId18"/>
    <p:sldId id="519" r:id="rId19"/>
    <p:sldId id="518" r:id="rId20"/>
    <p:sldId id="521" r:id="rId2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FAC"/>
    <a:srgbClr val="1507E7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 autoAdjust="0"/>
    <p:restoredTop sz="94825"/>
  </p:normalViewPr>
  <p:slideViewPr>
    <p:cSldViewPr snapToGrid="0" snapToObjects="1">
      <p:cViewPr varScale="1">
        <p:scale>
          <a:sx n="107" d="100"/>
          <a:sy n="107" d="100"/>
        </p:scale>
        <p:origin x="1216" y="176"/>
      </p:cViewPr>
      <p:guideLst>
        <p:guide orient="horz" pos="2160"/>
        <p:guide pos="5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4/15/21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work</a:t>
            </a:r>
            <a:r>
              <a:rPr lang="en-US" baseline="0" dirty="0"/>
              <a:t> out until  &amp;n and its meaning</a:t>
            </a:r>
          </a:p>
          <a:p>
            <a:r>
              <a:rPr lang="en-US" sz="1200" b="0" dirty="0">
                <a:solidFill>
                  <a:srgbClr val="000000"/>
                </a:solidFill>
                <a:latin typeface="+mn-lt"/>
                <a:cs typeface="Courier"/>
              </a:rPr>
              <a:t>So, &amp; and * are two new</a:t>
            </a:r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 unary operators:</a:t>
            </a:r>
          </a:p>
          <a:p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        &amp;n  gives the </a:t>
            </a:r>
            <a:r>
              <a:rPr lang="en-US" sz="1200" b="0" i="1" baseline="0" dirty="0">
                <a:solidFill>
                  <a:srgbClr val="000000"/>
                </a:solidFill>
                <a:latin typeface="+mn-lt"/>
                <a:cs typeface="Courier"/>
              </a:rPr>
              <a:t>address</a:t>
            </a:r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 of n in computer memory</a:t>
            </a:r>
          </a:p>
          <a:p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so    &amp;n  refers to a memory location, it’s a </a:t>
            </a:r>
            <a:r>
              <a:rPr lang="en-US" sz="1200" b="0" i="1" baseline="0" dirty="0">
                <a:solidFill>
                  <a:srgbClr val="000000"/>
                </a:solidFill>
                <a:latin typeface="+mn-lt"/>
                <a:cs typeface="Courier"/>
              </a:rPr>
              <a:t>reference</a:t>
            </a:r>
          </a:p>
          <a:p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        &amp;n  “points” to a memory location, it’s a </a:t>
            </a:r>
            <a:r>
              <a:rPr lang="en-US" sz="1200" b="0" i="1" baseline="0" dirty="0">
                <a:solidFill>
                  <a:srgbClr val="000000"/>
                </a:solidFill>
                <a:latin typeface="+mn-lt"/>
                <a:cs typeface="Courier"/>
              </a:rPr>
              <a:t>pointer</a:t>
            </a:r>
          </a:p>
          <a:p>
            <a:endParaRPr lang="en-US" sz="1200" b="0" baseline="0" dirty="0">
              <a:solidFill>
                <a:srgbClr val="000000"/>
              </a:solidFill>
              <a:latin typeface="+mn-lt"/>
              <a:cs typeface="Courier"/>
            </a:endParaRPr>
          </a:p>
          <a:p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but   an address value alone just specifies a memory location, and</a:t>
            </a:r>
          </a:p>
          <a:p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         not the size of the cell, </a:t>
            </a:r>
          </a:p>
          <a:p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         not the interpretation of the bit pattern in the cell</a:t>
            </a:r>
          </a:p>
          <a:p>
            <a:endParaRPr lang="en-US" sz="1200" b="0" baseline="0" dirty="0">
              <a:solidFill>
                <a:srgbClr val="000000"/>
              </a:solidFill>
              <a:latin typeface="+mn-lt"/>
              <a:cs typeface="Courier"/>
            </a:endParaRPr>
          </a:p>
          <a:p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fortunately we know that n is an </a:t>
            </a:r>
            <a:r>
              <a:rPr lang="en-US" sz="1200" b="0" baseline="0" dirty="0" err="1">
                <a:solidFill>
                  <a:srgbClr val="000000"/>
                </a:solidFill>
                <a:latin typeface="+mn-lt"/>
                <a:cs typeface="Courier"/>
              </a:rPr>
              <a:t>int</a:t>
            </a:r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, and so &amp;n also specifies that</a:t>
            </a:r>
          </a:p>
          <a:p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         the size of the cell is 4 bytes,</a:t>
            </a:r>
          </a:p>
          <a:p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         the bit pattern should be interpreted as an </a:t>
            </a:r>
            <a:r>
              <a:rPr lang="en-US" sz="1200" b="0" baseline="0" dirty="0" err="1">
                <a:solidFill>
                  <a:srgbClr val="000000"/>
                </a:solidFill>
                <a:latin typeface="+mn-lt"/>
                <a:cs typeface="Courier"/>
              </a:rPr>
              <a:t>int</a:t>
            </a:r>
            <a:endParaRPr lang="en-US" sz="1200" b="0" baseline="0" dirty="0">
              <a:solidFill>
                <a:srgbClr val="000000"/>
              </a:solidFill>
              <a:latin typeface="+mn-lt"/>
              <a:cs typeface="Courier"/>
            </a:endParaRPr>
          </a:p>
          <a:p>
            <a:endParaRPr lang="en-US" sz="1200" b="0" baseline="0" dirty="0">
              <a:solidFill>
                <a:srgbClr val="000000"/>
              </a:solidFill>
              <a:latin typeface="+mn-lt"/>
              <a:cs typeface="Courier"/>
            </a:endParaRPr>
          </a:p>
          <a:p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and so we say that</a:t>
            </a:r>
          </a:p>
          <a:p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         &amp;n is an address of an </a:t>
            </a:r>
            <a:r>
              <a:rPr lang="en-US" sz="1200" b="0" baseline="0" dirty="0" err="1">
                <a:solidFill>
                  <a:srgbClr val="000000"/>
                </a:solidFill>
                <a:latin typeface="+mn-lt"/>
                <a:cs typeface="Courier"/>
              </a:rPr>
              <a:t>int</a:t>
            </a:r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, a reference to, pointer to an </a:t>
            </a:r>
            <a:r>
              <a:rPr lang="en-US" sz="1200" b="0" baseline="0" dirty="0" err="1">
                <a:solidFill>
                  <a:srgbClr val="000000"/>
                </a:solidFill>
                <a:latin typeface="+mn-lt"/>
                <a:cs typeface="Courier"/>
              </a:rPr>
              <a:t>int</a:t>
            </a:r>
            <a:endParaRPr lang="en-US" sz="1200" b="0" baseline="0" dirty="0">
              <a:solidFill>
                <a:srgbClr val="000000"/>
              </a:solidFill>
              <a:latin typeface="+mn-lt"/>
              <a:cs typeface="Courier"/>
            </a:endParaRPr>
          </a:p>
          <a:p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         &amp;n belongs to the data type “pointer to </a:t>
            </a:r>
            <a:r>
              <a:rPr lang="en-US" sz="1200" b="0" baseline="0" dirty="0" err="1">
                <a:solidFill>
                  <a:srgbClr val="000000"/>
                </a:solidFill>
                <a:latin typeface="+mn-lt"/>
                <a:cs typeface="Courier"/>
              </a:rPr>
              <a:t>int</a:t>
            </a:r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”  or “</a:t>
            </a:r>
            <a:r>
              <a:rPr lang="en-US" sz="1200" b="0" baseline="0" dirty="0" err="1">
                <a:solidFill>
                  <a:srgbClr val="000000"/>
                </a:solidFill>
                <a:latin typeface="+mn-lt"/>
                <a:cs typeface="Courier"/>
              </a:rPr>
              <a:t>int</a:t>
            </a:r>
            <a:r>
              <a:rPr lang="en-US" sz="1200" b="0" baseline="0" dirty="0">
                <a:solidFill>
                  <a:srgbClr val="000000"/>
                </a:solidFill>
                <a:latin typeface="+mn-lt"/>
                <a:cs typeface="Courier"/>
              </a:rPr>
              <a:t> *”         </a:t>
            </a:r>
          </a:p>
          <a:p>
            <a:pPr marL="171450" indent="-171450">
              <a:buFont typeface="Wingdings" charset="0"/>
              <a:buChar char="è"/>
            </a:pPr>
            <a:r>
              <a:rPr lang="en-US" dirty="0">
                <a:sym typeface="Wingdings"/>
              </a:rPr>
              <a:t>declaration: </a:t>
            </a:r>
            <a:r>
              <a:rPr lang="en-US" dirty="0" err="1">
                <a:sym typeface="Wingdings"/>
              </a:rPr>
              <a:t>int</a:t>
            </a:r>
            <a:r>
              <a:rPr lang="en-US" dirty="0">
                <a:sym typeface="Wingdings"/>
              </a:rPr>
              <a:t>* </a:t>
            </a:r>
            <a:r>
              <a:rPr lang="en-US" dirty="0" err="1">
                <a:sym typeface="Wingdings"/>
              </a:rPr>
              <a:t>pn</a:t>
            </a:r>
            <a:r>
              <a:rPr lang="en-US" dirty="0">
                <a:sym typeface="Wingdings"/>
              </a:rPr>
              <a:t>;  , or </a:t>
            </a:r>
            <a:r>
              <a:rPr lang="en-US" dirty="0" err="1">
                <a:sym typeface="Wingdings"/>
              </a:rPr>
              <a:t>int</a:t>
            </a:r>
            <a:r>
              <a:rPr lang="en-US" dirty="0">
                <a:sym typeface="Wingdings"/>
              </a:rPr>
              <a:t> *</a:t>
            </a:r>
            <a:r>
              <a:rPr lang="en-US" dirty="0" err="1">
                <a:sym typeface="Wingdings"/>
              </a:rPr>
              <a:t>pn</a:t>
            </a:r>
            <a:endParaRPr lang="en-US" dirty="0">
              <a:sym typeface="Wingdings"/>
            </a:endParaRPr>
          </a:p>
          <a:p>
            <a:pPr marL="0" indent="0">
              <a:buFont typeface="Wingdings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DE2622-EEE1-744B-9958-F765315E4C4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6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DE2622-EEE1-744B-9958-F765315E4C4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78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Anh Vio    July 30, 2016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COMP20003.Workshop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AU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b="1" cap="none" spc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b="1" cap="none" spc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b="1" cap="none" spc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b="1" cap="none" spc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b="1" cap="none" spc="0">
                <a:ln w="1905"/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COMP20005.Workshop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 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</a:t>
            </a:r>
            <a:fld id="{F1A55845-F5F4-674A-AD55-F0F324A09003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COMP20005.Workshop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1" fontAlgn="base" hangingPunct="1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1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Apple Symbols"/>
          <a:ea typeface="ＭＳ Ｐゴシック" charset="0"/>
          <a:cs typeface="Apple Symbols"/>
        </a:defRPr>
      </a:lvl1pPr>
      <a:lvl2pPr marL="685800" indent="-336550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200" b="1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Apple Symbols"/>
          <a:ea typeface="ＭＳ Ｐゴシック" charset="0"/>
          <a:cs typeface="Apple Symbols"/>
        </a:defRPr>
      </a:lvl2pPr>
      <a:lvl3pPr marL="968375" indent="-282575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1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Apple Symbols"/>
          <a:ea typeface="ＭＳ Ｐゴシック" charset="0"/>
          <a:cs typeface="Apple Symbols"/>
        </a:defRPr>
      </a:lvl3pPr>
      <a:lvl4pPr marL="1263650" indent="-295275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b="1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Apple Symbols"/>
          <a:ea typeface="ＭＳ Ｐゴシック" charset="0"/>
          <a:cs typeface="Apple Symbols"/>
        </a:defRPr>
      </a:lvl4pPr>
      <a:lvl5pPr marL="1546225" indent="-282575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b="1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Apple Symbols"/>
          <a:ea typeface="ＭＳ Ｐゴシック" charset="0"/>
          <a:cs typeface="Apple Symbol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News Gothic MT" charset="0"/>
              </a:rPr>
              <a:t>COMP20005 Workshop Week 6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182644"/>
              </p:ext>
            </p:extLst>
          </p:nvPr>
        </p:nvGraphicFramePr>
        <p:xfrm>
          <a:off x="260350" y="2318657"/>
          <a:ext cx="8623300" cy="37490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93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3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Plan: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Scopes, </a:t>
                      </a: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ex. 6.2 (discussion: scopes)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         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Pointers, Pointers as Function Arguments: 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Group exercise, </a:t>
                      </a:r>
                    </a:p>
                    <a:p>
                      <a:pPr marL="285750" marR="0" lvl="0" indent="-28575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80FAC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Class exercise 6.9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80FAC"/>
                        </a:solidFill>
                        <a:effectLst/>
                        <a:uLnTx/>
                        <a:uFillTx/>
                        <a:latin typeface="Courier New"/>
                        <a:ea typeface="ＭＳ Ｐゴシック" charset="0"/>
                        <a:cs typeface="Courier New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/>
                          <a:ea typeface="ＭＳ Ｐゴシック" charset="0"/>
                          <a:cs typeface="Courier New"/>
                        </a:rPr>
                        <a:t>Lab: 6.5, 6.9, grok W05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/>
                        <a:ea typeface="ＭＳ Ｐゴシック" charset="0"/>
                        <a:cs typeface="Courier New"/>
                      </a:endParaRP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Assignment 1: how to 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LMS:  discuss 6.2, 6.5. Implement 6.9, 6.9 with functions. </a:t>
                      </a:r>
                      <a:r>
                        <a:rPr lang="en-US" dirty="0" err="1"/>
                        <a:t>triangle.c</a:t>
                      </a:r>
                      <a:r>
                        <a:rPr lang="en-US" dirty="0"/>
                        <a:t> and address of argument vars.</a:t>
                      </a:r>
                    </a:p>
                    <a:p>
                      <a:r>
                        <a:rPr lang="en-US" dirty="0"/>
                        <a:t>exercise in W5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3406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BBA01D0-2878-224B-A64F-8FF04473EB9A}"/>
              </a:ext>
            </a:extLst>
          </p:cNvPr>
          <p:cNvSpPr/>
          <p:nvPr/>
        </p:nvSpPr>
        <p:spPr>
          <a:xfrm>
            <a:off x="409698" y="785850"/>
            <a:ext cx="8294915" cy="13251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Preparation: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 this .ppt (or .pdf if you don’t have </a:t>
            </a:r>
            <a:r>
              <a:rPr lang="en-US" sz="2000" dirty="0" err="1"/>
              <a:t>Powerpoint</a:t>
            </a:r>
            <a:r>
              <a:rPr lang="en-US" sz="2000" dirty="0"/>
              <a:t>) from 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</a:rPr>
              <a:t>github.com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/</a:t>
            </a:r>
            <a:r>
              <a:rPr lang="en-US" sz="2000" dirty="0" err="1">
                <a:solidFill>
                  <a:srgbClr val="080FAC"/>
                </a:solidFill>
                <a:latin typeface="Courier" pitchFamily="2" charset="0"/>
              </a:rPr>
              <a:t>anhvir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/c205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Open 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grok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80FAC"/>
                </a:solidFill>
                <a:latin typeface="Courier" pitchFamily="2" charset="0"/>
              </a:rPr>
              <a:t>LMS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1805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pointers as function parameters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855181"/>
              </p:ext>
            </p:extLst>
          </p:nvPr>
        </p:nvGraphicFramePr>
        <p:xfrm>
          <a:off x="265113" y="1143000"/>
          <a:ext cx="8623299" cy="5029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33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5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9388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Pointers can be used to change the value of variables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indirectly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</a:p>
                    <a:p>
                      <a:pPr marL="179388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Example: Function call in line 4 leads to the change of value of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sum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and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product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  <a:p>
                      <a:r>
                        <a:rPr lang="en-US" b="0" dirty="0"/>
                        <a:t>2</a:t>
                      </a:r>
                    </a:p>
                    <a:p>
                      <a:r>
                        <a:rPr lang="en-US" b="0" dirty="0"/>
                        <a:t>3</a:t>
                      </a:r>
                    </a:p>
                    <a:p>
                      <a:r>
                        <a:rPr lang="en-US" b="0" dirty="0"/>
                        <a:t>4</a:t>
                      </a:r>
                    </a:p>
                    <a:p>
                      <a:r>
                        <a:rPr lang="en-US" b="0" dirty="0"/>
                        <a:t>5</a:t>
                      </a:r>
                    </a:p>
                    <a:p>
                      <a:r>
                        <a:rPr lang="en-US" b="0" dirty="0"/>
                        <a:t>6</a:t>
                      </a:r>
                    </a:p>
                    <a:p>
                      <a:r>
                        <a:rPr lang="en-US" b="0" dirty="0"/>
                        <a:t>7</a:t>
                      </a:r>
                    </a:p>
                    <a:p>
                      <a:r>
                        <a:rPr lang="en-US" b="0" dirty="0"/>
                        <a:t>8</a:t>
                      </a:r>
                    </a:p>
                    <a:p>
                      <a:r>
                        <a:rPr lang="en-US" b="0" dirty="0"/>
                        <a:t>9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11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12</a:t>
                      </a:r>
                    </a:p>
                    <a:p>
                      <a:r>
                        <a:rPr lang="en-US" b="0" dirty="0"/>
                        <a:t>13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r>
                        <a:rPr lang="en-US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main(...)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a=2, b=4,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sum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product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 ...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sAndP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(a, b, &amp;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sum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, &amp;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product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printf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("sum=%d",        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sum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printf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("prod=%d”,            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product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);        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...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void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sAndP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m,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n,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,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)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= m + n 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= m * n 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Cloud 7"/>
          <p:cNvSpPr/>
          <p:nvPr/>
        </p:nvSpPr>
        <p:spPr>
          <a:xfrm>
            <a:off x="4808538" y="4402240"/>
            <a:ext cx="4970462" cy="1277938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b="1" dirty="0">
                <a:solidFill>
                  <a:srgbClr val="FF0000"/>
                </a:solidFill>
              </a:rPr>
              <a:t>&amp;sum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rgbClr val="0000FF"/>
                </a:solidFill>
              </a:rPr>
              <a:t>&amp;product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are kept unchanged, the changes happen to </a:t>
            </a:r>
            <a:r>
              <a:rPr lang="en-US" sz="2000" b="1" dirty="0">
                <a:solidFill>
                  <a:srgbClr val="FF0000"/>
                </a:solidFill>
              </a:rPr>
              <a:t>sum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b="1" dirty="0">
                <a:solidFill>
                  <a:srgbClr val="0000FF"/>
                </a:solidFill>
              </a:rPr>
              <a:t>product</a:t>
            </a:r>
          </a:p>
        </p:txBody>
      </p:sp>
      <p:cxnSp>
        <p:nvCxnSpPr>
          <p:cNvPr id="9" name="Curved Connector 8"/>
          <p:cNvCxnSpPr/>
          <p:nvPr/>
        </p:nvCxnSpPr>
        <p:spPr>
          <a:xfrm rot="16200000" flipV="1">
            <a:off x="4774095" y="2234242"/>
            <a:ext cx="1833166" cy="17642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6200000" flipV="1">
            <a:off x="6029394" y="2363525"/>
            <a:ext cx="1728413" cy="16104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696940"/>
              </p:ext>
            </p:extLst>
          </p:nvPr>
        </p:nvGraphicFramePr>
        <p:xfrm>
          <a:off x="265113" y="845183"/>
          <a:ext cx="8623300" cy="52120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1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0" i="1" dirty="0"/>
                        <a:t>In</a:t>
                      </a:r>
                      <a:r>
                        <a:rPr lang="en-US" b="0" i="1" baseline="0" dirty="0"/>
                        <a:t> executing the program:</a:t>
                      </a:r>
                      <a:endParaRPr lang="en-US" b="0" baseline="0" dirty="0">
                        <a:latin typeface="Courier"/>
                        <a:cs typeface="Courier"/>
                      </a:endParaRPr>
                    </a:p>
                    <a:p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a=100, b=200;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void f(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a) {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 a++;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 print(“1: a= %d b= %d\n”, a, b) 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}</a:t>
                      </a:r>
                    </a:p>
                    <a:p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main(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argc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, char *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argv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[]) {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a=5, b= 10;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f(a);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print(“2: a= %d b= %d\n”, a, b) ; 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return 0;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} </a:t>
                      </a:r>
                    </a:p>
                    <a:p>
                      <a:endParaRPr lang="en-US" b="0" baseline="0" dirty="0">
                        <a:latin typeface="Courier"/>
                        <a:cs typeface="Courier"/>
                      </a:endParaRPr>
                    </a:p>
                    <a:p>
                      <a:r>
                        <a:rPr lang="en-US" b="0" i="1" baseline="0" dirty="0"/>
                        <a:t>what will be printed out?: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    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 1: a= 6   b= 200</a:t>
                      </a:r>
                    </a:p>
                    <a:p>
                      <a:r>
                        <a:rPr lang="en-US" baseline="0" dirty="0">
                          <a:latin typeface="Courier"/>
                          <a:cs typeface="Courier"/>
                        </a:rPr>
                        <a:t>      2: a= 5   b= 10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B       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1: a= 6   b= 200</a:t>
                      </a:r>
                    </a:p>
                    <a:p>
                      <a:r>
                        <a:rPr lang="en-US" baseline="0" dirty="0">
                          <a:latin typeface="Courier"/>
                          <a:cs typeface="Courier"/>
                        </a:rPr>
                        <a:t>      2: a= 6   b= 10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C        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1: a= 6   b= 10</a:t>
                      </a:r>
                    </a:p>
                    <a:p>
                      <a:r>
                        <a:rPr lang="en-US" baseline="0" dirty="0">
                          <a:latin typeface="Courier"/>
                          <a:cs typeface="Courier"/>
                        </a:rPr>
                        <a:t>      2: a= 5   b= 10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D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    1: a= 6   b= 10</a:t>
                      </a:r>
                    </a:p>
                    <a:p>
                      <a:r>
                        <a:rPr lang="en-US" baseline="0" dirty="0">
                          <a:latin typeface="Courier"/>
                          <a:cs typeface="Courier"/>
                        </a:rPr>
                        <a:t>      2: a= 6   b= 10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COMP20005.Works6op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8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11047"/>
              </p:ext>
            </p:extLst>
          </p:nvPr>
        </p:nvGraphicFramePr>
        <p:xfrm>
          <a:off x="265113" y="845183"/>
          <a:ext cx="8623300" cy="5486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1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0" i="1" dirty="0"/>
                        <a:t>In</a:t>
                      </a:r>
                      <a:r>
                        <a:rPr lang="en-US" b="0" i="1" baseline="0" dirty="0"/>
                        <a:t> executing the program:</a:t>
                      </a:r>
                      <a:endParaRPr lang="en-US" b="0" baseline="0" dirty="0">
                        <a:latin typeface="Courier"/>
                        <a:cs typeface="Courier"/>
                      </a:endParaRP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#define N 3</a:t>
                      </a:r>
                    </a:p>
                    <a:p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f(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);</a:t>
                      </a:r>
                    </a:p>
                    <a:p>
                      <a:endParaRPr lang="en-US" b="0" baseline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main(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argc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, char *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argv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[]) {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printf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(“%d \n”, f(N));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return 0;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}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</a:t>
                      </a:r>
                    </a:p>
                    <a:p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f(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n) {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if (n &lt;= 1) return 1;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return n*n + f(n-1);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} </a:t>
                      </a:r>
                    </a:p>
                    <a:p>
                      <a:endParaRPr lang="en-US" b="0" i="1" baseline="0" dirty="0"/>
                    </a:p>
                    <a:p>
                      <a:r>
                        <a:rPr lang="en-US" b="0" i="1" baseline="0" dirty="0"/>
                        <a:t>what will be printed out?: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  <a:r>
                        <a:rPr lang="en-US" baseline="0" dirty="0"/>
                        <a:t>      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 </a:t>
                      </a:r>
                    </a:p>
                    <a:p>
                      <a:r>
                        <a:rPr lang="en-US" baseline="0" dirty="0">
                          <a:latin typeface="Courier"/>
                          <a:cs typeface="Courier"/>
                        </a:rPr>
                        <a:t>   14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/>
                        <a:t>B</a:t>
                      </a:r>
                      <a:r>
                        <a:rPr lang="en-US" baseline="0" dirty="0"/>
                        <a:t>      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 </a:t>
                      </a:r>
                    </a:p>
                    <a:p>
                      <a:r>
                        <a:rPr lang="en-US" baseline="0" dirty="0">
                          <a:latin typeface="Courier"/>
                          <a:cs typeface="Courier"/>
                        </a:rPr>
                        <a:t>   1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C</a:t>
                      </a:r>
                      <a:r>
                        <a:rPr lang="en-US" baseline="0" dirty="0"/>
                        <a:t>      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 </a:t>
                      </a:r>
                    </a:p>
                    <a:p>
                      <a:r>
                        <a:rPr lang="en-US" baseline="0" dirty="0">
                          <a:latin typeface="Courier"/>
                          <a:cs typeface="Courier"/>
                        </a:rPr>
                        <a:t>   6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baseline="0" dirty="0"/>
                        <a:t>D</a:t>
                      </a:r>
                      <a:r>
                        <a:rPr lang="en-US" baseline="0" dirty="0"/>
                        <a:t>      </a:t>
                      </a:r>
                      <a:r>
                        <a:rPr lang="en-US" baseline="0" dirty="0">
                          <a:latin typeface="Courier"/>
                          <a:cs typeface="Courier"/>
                        </a:rPr>
                        <a:t>  </a:t>
                      </a:r>
                    </a:p>
                    <a:p>
                      <a:r>
                        <a:rPr lang="en-US" baseline="0" dirty="0">
                          <a:latin typeface="Courier"/>
                          <a:cs typeface="Courier"/>
                        </a:rPr>
                        <a:t>   9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COMP20005.Works6op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712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0"/>
            <a:ext cx="8623300" cy="1497967"/>
          </a:xfrm>
        </p:spPr>
        <p:txBody>
          <a:bodyPr/>
          <a:lstStyle/>
          <a:p>
            <a:r>
              <a:rPr lang="en-US" sz="2400" dirty="0">
                <a:latin typeface="Courier"/>
                <a:cs typeface="Courier"/>
              </a:rPr>
              <a:t>Quiz 3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665414"/>
              </p:ext>
            </p:extLst>
          </p:nvPr>
        </p:nvGraphicFramePr>
        <p:xfrm>
          <a:off x="265113" y="1887562"/>
          <a:ext cx="8623300" cy="3840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31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With the fragment</a:t>
                      </a:r>
                      <a:r>
                        <a:rPr lang="en-US" b="0" i="1" baseline="0" dirty="0">
                          <a:solidFill>
                            <a:srgbClr val="000090"/>
                          </a:solidFill>
                        </a:rPr>
                        <a:t>:</a:t>
                      </a:r>
                    </a:p>
                    <a:p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x= 10;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f(&amp;x);</a:t>
                      </a:r>
                    </a:p>
                    <a:p>
                      <a:r>
                        <a:rPr lang="en-US" b="0" i="1" baseline="0" dirty="0">
                          <a:solidFill>
                            <a:schemeClr val="tx1"/>
                          </a:solidFill>
                        </a:rPr>
                        <a:t>which function below will se</a:t>
                      </a:r>
                      <a:r>
                        <a:rPr lang="en-US" b="0" i="1" baseline="0" dirty="0">
                          <a:solidFill>
                            <a:srgbClr val="000090"/>
                          </a:solidFill>
                        </a:rPr>
                        <a:t>t </a:t>
                      </a:r>
                      <a:r>
                        <a:rPr lang="en-US" sz="1800" b="0" kern="1200" baseline="0" dirty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x</a:t>
                      </a:r>
                      <a:r>
                        <a:rPr lang="en-US" b="0" i="1" baseline="0" dirty="0">
                          <a:solidFill>
                            <a:srgbClr val="000090"/>
                          </a:solidFill>
                        </a:rPr>
                        <a:t> </a:t>
                      </a:r>
                      <a:r>
                        <a:rPr lang="en-US" b="0" i="1" baseline="0" dirty="0">
                          <a:solidFill>
                            <a:schemeClr val="tx1"/>
                          </a:solidFill>
                        </a:rPr>
                        <a:t>to zero?</a:t>
                      </a:r>
                      <a:r>
                        <a:rPr lang="en-US" b="0" i="1" baseline="0" dirty="0">
                          <a:solidFill>
                            <a:srgbClr val="00009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>
                          <a:solidFill>
                            <a:srgbClr val="000090"/>
                          </a:solidFill>
                        </a:rPr>
                        <a:t>A:</a:t>
                      </a:r>
                    </a:p>
                    <a:p>
                      <a:r>
                        <a:rPr lang="en-US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f(</a:t>
                      </a:r>
                      <a:r>
                        <a:rPr lang="en-US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n) {</a:t>
                      </a:r>
                    </a:p>
                    <a:p>
                      <a:r>
                        <a:rPr lang="en-US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 return 0;</a:t>
                      </a:r>
                    </a:p>
                    <a:p>
                      <a:r>
                        <a:rPr lang="en-US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}</a:t>
                      </a:r>
                      <a:endParaRPr lang="en-US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90"/>
                          </a:solidFill>
                        </a:rPr>
                        <a:t>B:</a:t>
                      </a:r>
                      <a:r>
                        <a:rPr lang="en-US" baseline="0" dirty="0">
                          <a:solidFill>
                            <a:srgbClr val="000090"/>
                          </a:solidFill>
                        </a:rPr>
                        <a:t> </a:t>
                      </a:r>
                    </a:p>
                    <a:p>
                      <a:r>
                        <a:rPr lang="en-US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void</a:t>
                      </a:r>
                      <a:r>
                        <a:rPr lang="en-US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f( </a:t>
                      </a:r>
                      <a:r>
                        <a:rPr lang="en-US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*n) {</a:t>
                      </a:r>
                    </a:p>
                    <a:p>
                      <a:r>
                        <a:rPr lang="en-US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&amp;n= 0;</a:t>
                      </a:r>
                    </a:p>
                    <a:p>
                      <a:r>
                        <a:rPr lang="en-US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}</a:t>
                      </a:r>
                      <a:endParaRPr lang="en-US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90"/>
                          </a:solidFill>
                        </a:rPr>
                        <a:t>C:</a:t>
                      </a:r>
                    </a:p>
                    <a:p>
                      <a:r>
                        <a:rPr lang="en-US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void f</a:t>
                      </a:r>
                      <a:r>
                        <a:rPr lang="en-US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(</a:t>
                      </a:r>
                      <a:r>
                        <a:rPr lang="en-US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*n) {</a:t>
                      </a:r>
                    </a:p>
                    <a:p>
                      <a:r>
                        <a:rPr lang="en-US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 n= 0;</a:t>
                      </a:r>
                    </a:p>
                    <a:p>
                      <a:r>
                        <a:rPr lang="en-US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}</a:t>
                      </a:r>
                      <a:endParaRPr lang="en-US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endParaRPr lang="en-US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90"/>
                          </a:solidFill>
                        </a:rPr>
                        <a:t>D:</a:t>
                      </a:r>
                    </a:p>
                    <a:p>
                      <a:r>
                        <a:rPr lang="en-US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void f( </a:t>
                      </a:r>
                      <a:r>
                        <a:rPr lang="en-US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*n) {</a:t>
                      </a:r>
                    </a:p>
                    <a:p>
                      <a:r>
                        <a:rPr lang="en-US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*n= 0;</a:t>
                      </a:r>
                    </a:p>
                    <a:p>
                      <a:r>
                        <a:rPr lang="en-US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}</a:t>
                      </a:r>
                    </a:p>
                    <a:p>
                      <a:endParaRPr lang="en-US" dirty="0">
                        <a:solidFill>
                          <a:srgbClr val="00009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5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4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552617"/>
              </p:ext>
            </p:extLst>
          </p:nvPr>
        </p:nvGraphicFramePr>
        <p:xfrm>
          <a:off x="265113" y="1143000"/>
          <a:ext cx="8623300" cy="3479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15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b="0" i="1" dirty="0"/>
                        <a:t>Given</a:t>
                      </a:r>
                      <a:r>
                        <a:rPr lang="en-US" b="0" i="1" baseline="0" dirty="0"/>
                        <a:t> function: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void f(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a,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*b) {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 a= 1;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 *b = 2;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}</a:t>
                      </a:r>
                    </a:p>
                    <a:p>
                      <a:r>
                        <a:rPr lang="en-US" b="0" i="1" baseline="0" dirty="0"/>
                        <a:t>Assuming the following fragment is in a valid main(). What will be printed out?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 m= 5; 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 n= 10;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f(m, &amp;n);</a:t>
                      </a:r>
                    </a:p>
                    <a:p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printf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(“m= %d, n= %d\n”, m, n); </a:t>
                      </a:r>
                    </a:p>
                    <a:p>
                      <a:endParaRPr lang="en-US" b="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A) m= 5, n=</a:t>
                      </a:r>
                      <a:r>
                        <a:rPr lang="en-US" baseline="0" dirty="0"/>
                        <a:t> 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B) m= 1, n=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C) m= 5, n=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D) m=1, n=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80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CD88-9333-6148-ADD0-50FC8DA4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Check your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9B08-1FD5-584C-9CF5-5B37FBC6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Q1: A</a:t>
            </a:r>
          </a:p>
          <a:p>
            <a:r>
              <a:rPr lang="en-US" dirty="0"/>
              <a:t>Q2: A</a:t>
            </a:r>
          </a:p>
          <a:p>
            <a:r>
              <a:rPr lang="en-US" dirty="0"/>
              <a:t>Q3: D</a:t>
            </a:r>
          </a:p>
          <a:p>
            <a:r>
              <a:rPr lang="en-US" dirty="0"/>
              <a:t>Q4: 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F97E4-1EDF-B54E-8B6C-3478A420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52EC-0120-6A48-B1C6-1B3738D9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45BFF-769B-304F-851F-8BE1687F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13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43864"/>
            <a:ext cx="8623300" cy="920750"/>
          </a:xfrm>
        </p:spPr>
        <p:txBody>
          <a:bodyPr/>
          <a:lstStyle/>
          <a:p>
            <a:r>
              <a:rPr lang="en-US" sz="2800" dirty="0"/>
              <a:t>Group Work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336420"/>
              </p:ext>
            </p:extLst>
          </p:nvPr>
        </p:nvGraphicFramePr>
        <p:xfrm>
          <a:off x="293688" y="502920"/>
          <a:ext cx="8623300" cy="5852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2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0394">
                <a:tc>
                  <a:txBody>
                    <a:bodyPr/>
                    <a:lstStyle/>
                    <a:p>
                      <a:r>
                        <a:rPr lang="en-US" b="0" i="1" baseline="0" dirty="0"/>
                        <a:t>Suppose we have the following main() program with some missing parts 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</a:rPr>
                        <a:t>???: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#include &lt;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stdio.h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&gt;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???                          /* 5 */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 main(int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argc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, char *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argv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[]) {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int a=2, b=1, c= 3;    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sort2(</a:t>
                      </a:r>
                      <a:r>
                        <a:rPr lang="en-US" b="0" baseline="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???1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, 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???);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        /* 1 */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printf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(“After sort2 for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a,b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: a= %d, b= %d\n”); 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sort2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(???,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???);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        /*  2  */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printf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(“After sort2 for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b,c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: b= %d, c= %d\n”);  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return 0;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}</a:t>
                      </a:r>
                    </a:p>
                    <a:p>
                      <a:endParaRPr lang="en-US" b="0" baseline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// function to sort 2 integers in increasing order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???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sort2 ( 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???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x, 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???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y) {        /* 3 */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???                              /* 4 */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/>
                        <a:t>Fill in all the missing parts ??? in /*1*/, /*2*/… /*5*/ so that the output will be: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After sort2 for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a,b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: a= 1, b=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After sort2 for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b,c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: b= 2, c= 3</a:t>
                      </a:r>
                      <a:endParaRPr lang="en-US" b="0" i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/>
                        <a:t> </a:t>
                      </a:r>
                    </a:p>
                    <a:p>
                      <a:endParaRPr lang="en-US" b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62C5D20-12ED-7B43-84A1-BE78913EA53C}"/>
              </a:ext>
            </a:extLst>
          </p:cNvPr>
          <p:cNvSpPr/>
          <p:nvPr/>
        </p:nvSpPr>
        <p:spPr>
          <a:xfrm>
            <a:off x="3883231" y="1116281"/>
            <a:ext cx="4845133" cy="389510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Instructions:</a:t>
            </a:r>
          </a:p>
          <a:p>
            <a:r>
              <a:rPr lang="en-US" sz="2000" dirty="0">
                <a:solidFill>
                  <a:srgbClr val="080FAC"/>
                </a:solidFill>
              </a:rPr>
              <a:t>In your break-out room (of 3-4 students) discuss the solution to this exercise. One person should take a leading role by sharing the next page of this slide and do the filling in. Don’t hurry! The main purpose is to have an </a:t>
            </a:r>
            <a:r>
              <a:rPr lang="en-US" sz="2000" i="1" dirty="0">
                <a:solidFill>
                  <a:srgbClr val="080FAC"/>
                </a:solidFill>
              </a:rPr>
              <a:t>easy chat</a:t>
            </a:r>
            <a:r>
              <a:rPr lang="en-US" sz="2000" dirty="0">
                <a:solidFill>
                  <a:srgbClr val="080FAC"/>
                </a:solidFill>
              </a:rPr>
              <a:t> while trying to understand pointers, &amp;, and *.</a:t>
            </a:r>
          </a:p>
          <a:p>
            <a:endParaRPr lang="en-US" sz="2000" dirty="0">
              <a:solidFill>
                <a:srgbClr val="080FAC"/>
              </a:solidFill>
            </a:endParaRPr>
          </a:p>
          <a:p>
            <a:r>
              <a:rPr lang="en-US" sz="2000" dirty="0">
                <a:solidFill>
                  <a:srgbClr val="080FAC"/>
                </a:solidFill>
              </a:rPr>
              <a:t>You will have 10 min for discussion.</a:t>
            </a:r>
          </a:p>
        </p:txBody>
      </p:sp>
    </p:spTree>
    <p:extLst>
      <p:ext uri="{BB962C8B-B14F-4D97-AF65-F5344CB8AC3E}">
        <p14:creationId xmlns:p14="http://schemas.microsoft.com/office/powerpoint/2010/main" val="206484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43864"/>
            <a:ext cx="8623300" cy="920750"/>
          </a:xfrm>
        </p:spPr>
        <p:txBody>
          <a:bodyPr/>
          <a:lstStyle/>
          <a:p>
            <a:r>
              <a:rPr lang="en-US" sz="2800" dirty="0"/>
              <a:t>Group Work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93688" y="502920"/>
          <a:ext cx="8623300" cy="5852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62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0394">
                <a:tc>
                  <a:txBody>
                    <a:bodyPr/>
                    <a:lstStyle/>
                    <a:p>
                      <a:r>
                        <a:rPr lang="en-US" b="0" i="1" baseline="0" dirty="0"/>
                        <a:t>Suppose we have the following main() program with some missing parts 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</a:rPr>
                        <a:t>???: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#include &lt;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stdio.h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&gt;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???                          /* 5 */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 main(int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argc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, char *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argv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[]) {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int a=2, b=1, c= 3;    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sort2(</a:t>
                      </a:r>
                      <a:r>
                        <a:rPr lang="en-US" b="0" baseline="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???1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, 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???);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        /* 1 */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printf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(“After sort2 for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a,b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: a= %d, b= %d\n”); 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sort2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(???,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???);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        /*  2  */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printf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(“After sort2 for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b,c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: b= %d, c= %d\n”);  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return 0;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}</a:t>
                      </a:r>
                    </a:p>
                    <a:p>
                      <a:endParaRPr lang="en-US" b="0" baseline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// function to sort 2 integers in increasing order</a:t>
                      </a:r>
                    </a:p>
                    <a:p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???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sort2 ( 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???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x, 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???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y) {        /* 3 */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</a:t>
                      </a:r>
                      <a:r>
                        <a:rPr lang="en-US" sz="1800" b="0" kern="1200" baseline="0" dirty="0">
                          <a:solidFill>
                            <a:srgbClr val="FF0000"/>
                          </a:solidFill>
                          <a:latin typeface="Courier"/>
                          <a:ea typeface="+mn-ea"/>
                          <a:cs typeface="Courier"/>
                        </a:rPr>
                        <a:t>???                              /* 4 */</a:t>
                      </a:r>
                    </a:p>
                    <a:p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/>
                        <a:t>Fill in all the missing parts ??? in /*1*/, /*2*/… /*5*/ so that the output will be: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After sort2 for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a,b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: a= 1, b= 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After sort2 for </a:t>
                      </a:r>
                      <a:r>
                        <a:rPr lang="en-US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b,c</a:t>
                      </a:r>
                      <a:r>
                        <a:rPr lang="en-US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: b= 2, c= 3</a:t>
                      </a:r>
                      <a:endParaRPr lang="en-US" b="0" i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baseline="0" dirty="0"/>
                        <a:t> </a:t>
                      </a:r>
                    </a:p>
                    <a:p>
                      <a:endParaRPr lang="en-US" b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2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0FFE7-D753-9E4F-9A0F-C1BDDDC9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703261"/>
          </a:xfrm>
        </p:spPr>
        <p:txBody>
          <a:bodyPr/>
          <a:lstStyle/>
          <a:p>
            <a:r>
              <a:rPr lang="en-US" sz="2400" dirty="0" err="1">
                <a:solidFill>
                  <a:srgbClr val="0070C0"/>
                </a:solidFill>
              </a:rPr>
              <a:t>do_together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  <a:r>
              <a:rPr lang="en-US" sz="2400" dirty="0"/>
              <a:t> 3.6 revisited</a:t>
            </a:r>
            <a:br>
              <a:rPr lang="en-US" sz="2400" dirty="0"/>
            </a:br>
            <a:r>
              <a:rPr lang="en-US" sz="2400" dirty="0"/>
              <a:t>Top-Down Design 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C6F2D-386B-9D4C-AF1F-9AAFDA4D6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905494"/>
            <a:ext cx="8623300" cy="5566558"/>
          </a:xfrm>
        </p:spPr>
        <p:txBody>
          <a:bodyPr/>
          <a:lstStyle/>
          <a:p>
            <a:pPr marL="0" indent="0">
              <a:buNone/>
            </a:pPr>
            <a:r>
              <a:rPr lang="en-AU" sz="2000" dirty="0">
                <a:effectLst/>
              </a:rPr>
              <a:t>Use 3.6 in grok W03</a:t>
            </a:r>
            <a:r>
              <a:rPr lang="en-AU" sz="2000" b="0" dirty="0">
                <a:effectLst/>
              </a:rPr>
              <a:t>: Suppose that coins are available in denominations of 50c, 20c, 10c, 5c, 2c and 1c. Write a program that reads an integer amount of cents between 0 and 99 (your program might check that the input value falls within this range) and prints out the coins necessary to make up that amount of money. </a:t>
            </a:r>
            <a:r>
              <a:rPr lang="en-AU" sz="2000" b="0" i="1" dirty="0">
                <a:solidFill>
                  <a:srgbClr val="C00000"/>
                </a:solidFill>
                <a:effectLst/>
              </a:rPr>
              <a:t>Use functions and top-down design!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0" dirty="0">
                <a:solidFill>
                  <a:srgbClr val="080FAC"/>
                </a:solidFill>
                <a:effectLst/>
                <a:latin typeface="Courier" pitchFamily="2" charset="0"/>
              </a:rPr>
              <a:t>Enter amount in cents: 42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0" dirty="0">
                <a:solidFill>
                  <a:srgbClr val="080FAC"/>
                </a:solidFill>
                <a:effectLst/>
                <a:latin typeface="Courier" pitchFamily="2" charset="0"/>
              </a:rPr>
              <a:t>The coins required to make 42 cents are: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0" dirty="0">
                <a:solidFill>
                  <a:srgbClr val="080FAC"/>
                </a:solidFill>
                <a:effectLst/>
                <a:latin typeface="Courier" pitchFamily="2" charset="0"/>
              </a:rPr>
              <a:t>give a 20c coin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0" dirty="0">
                <a:solidFill>
                  <a:srgbClr val="080FAC"/>
                </a:solidFill>
                <a:effectLst/>
                <a:latin typeface="Courier" pitchFamily="2" charset="0"/>
              </a:rPr>
              <a:t>give a 20c coin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0" dirty="0">
                <a:solidFill>
                  <a:srgbClr val="080FAC"/>
                </a:solidFill>
                <a:effectLst/>
                <a:latin typeface="Courier" pitchFamily="2" charset="0"/>
              </a:rPr>
              <a:t>give a  2c coin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0" dirty="0">
                <a:solidFill>
                  <a:srgbClr val="080FAC"/>
                </a:solidFill>
                <a:effectLst/>
                <a:latin typeface="Courier" pitchFamily="2" charset="0"/>
              </a:rPr>
              <a:t>amount remaining: 0c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dirty="0">
                <a:effectLst/>
              </a:rPr>
              <a:t>Note: </a:t>
            </a:r>
            <a:r>
              <a:rPr lang="en-AU" sz="2000" b="0" dirty="0">
                <a:effectLst/>
              </a:rPr>
              <a:t>Start with your current version of Ex. 3.6, but remove most of the body of the main() function, keeping only the input data part.</a:t>
            </a:r>
          </a:p>
          <a:p>
            <a:pPr marL="0" indent="0">
              <a:spcBef>
                <a:spcPts val="0"/>
              </a:spcBef>
              <a:buNone/>
            </a:pPr>
            <a:endParaRPr lang="en-AU" sz="1800" b="0" dirty="0">
              <a:solidFill>
                <a:srgbClr val="080FAC"/>
              </a:solidFill>
              <a:effectLst/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After finishing, copy this program and paste to Ex. 6.9, then do the extended requirements regarding the $2 and $1 coins, and change the output format as required by Mark, which looks like: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0" dirty="0">
                <a:solidFill>
                  <a:srgbClr val="080FAC"/>
                </a:solidFill>
                <a:effectLst/>
                <a:latin typeface="Courier" pitchFamily="2" charset="0"/>
              </a:rPr>
              <a:t>give 2 20-cent coins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sz="2000" b="0" dirty="0">
                <a:solidFill>
                  <a:srgbClr val="080FAC"/>
                </a:solidFill>
                <a:effectLst/>
                <a:latin typeface="Courier" pitchFamily="2" charset="0"/>
              </a:rPr>
              <a:t>give 1  2-cent coins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050A-E3B4-E34D-9DB9-D6C44A9C6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48773-5A2A-B046-AADD-6706A657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34753-5AA4-A74B-8DDA-B50B9D5C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4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12CC-870A-324C-A50D-45ED49D6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04189"/>
          </a:xfrm>
        </p:spPr>
        <p:txBody>
          <a:bodyPr/>
          <a:lstStyle/>
          <a:p>
            <a:r>
              <a:rPr lang="en-US" sz="2800" dirty="0"/>
              <a:t>Ass1: deadline &amp; 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7FCFE-3C81-8745-A74A-751356FBC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13" y="727364"/>
            <a:ext cx="8623300" cy="4800600"/>
          </a:xfrm>
        </p:spPr>
        <p:txBody>
          <a:bodyPr/>
          <a:lstStyle/>
          <a:p>
            <a:r>
              <a:rPr lang="en-US" sz="2000" dirty="0"/>
              <a:t>Note: It would be easier and more convenient to use </a:t>
            </a:r>
            <a:r>
              <a:rPr lang="en-US" sz="2000" dirty="0" err="1"/>
              <a:t>gcc</a:t>
            </a:r>
            <a:r>
              <a:rPr lang="en-US" sz="2000" dirty="0"/>
              <a:t>/</a:t>
            </a:r>
            <a:r>
              <a:rPr lang="en-US" sz="2000" dirty="0" err="1"/>
              <a:t>jEdit</a:t>
            </a:r>
            <a:r>
              <a:rPr lang="en-US" sz="2000" dirty="0"/>
              <a:t> to do this assignment</a:t>
            </a:r>
            <a:r>
              <a:rPr lang="en-AU" sz="2000" dirty="0"/>
              <a:t>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43AC-2A7C-B740-9A9B-AB9D47D0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69076-DB89-9846-A2C5-6189BE31D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CB2A-EC00-A341-9F30-6DB9833B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DF3DA9B-982D-0E47-BAE1-0F850427A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529718"/>
              </p:ext>
            </p:extLst>
          </p:nvPr>
        </p:nvGraphicFramePr>
        <p:xfrm>
          <a:off x="118753" y="1090930"/>
          <a:ext cx="8906493" cy="536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705">
                  <a:extLst>
                    <a:ext uri="{9D8B030D-6E8A-4147-A177-3AD203B41FA5}">
                      <a16:colId xmlns:a16="http://schemas.microsoft.com/office/drawing/2014/main" val="4189067282"/>
                    </a:ext>
                  </a:extLst>
                </a:gridCol>
                <a:gridCol w="7914788">
                  <a:extLst>
                    <a:ext uri="{9D8B030D-6E8A-4147-A177-3AD203B41FA5}">
                      <a16:colId xmlns:a16="http://schemas.microsoft.com/office/drawing/2014/main" val="15770024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Perhaps (the 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slowest &amp; laziest</a:t>
                      </a:r>
                      <a:r>
                        <a:rPr lang="en-US" dirty="0"/>
                        <a:t> schedule):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1538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sz="1600" dirty="0"/>
                        <a:t>this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Read spec! Watch the movie! </a:t>
                      </a:r>
                      <a:r>
                        <a:rPr lang="en-US" sz="1600" dirty="0"/>
                        <a:t>understand requirements &amp; resources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start your program with the skeleton, sign the declaration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try and make sure that you can do “pre-submission testing” (see “Assignment Testing Instructions”)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try to read and print out the original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finish stage 1 and try “pre-submission testing”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62992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sz="1600" dirty="0"/>
                        <a:t>next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make sure that you understand the requirement fully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Examine the supplied solution for 2020, and learn the way to break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finish your implementation of at least stage1 and 2, do the testing regularly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regularly check FAQ, the marking rubric, and the Discussion Forum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make sure that you can submit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39928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sz="1600" dirty="0"/>
                        <a:t>by Thu 29/04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check: declaration included and signed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check: comment “Programming is fun” is there at the required spot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check your program against marking rubric and test data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do the pre-submission testing, carefully read the verify report, make sure that the report is clean (from any kind of warnings/errors)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do final 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55662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sz="1600" dirty="0"/>
                        <a:t>5:00PM Fri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enjoy your Friday drink with the friends who, like you, already submit.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4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30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22012"/>
          </a:xfrm>
        </p:spPr>
        <p:txBody>
          <a:bodyPr/>
          <a:lstStyle/>
          <a:p>
            <a:r>
              <a:rPr lang="en-US" sz="2800" dirty="0"/>
              <a:t>Scopes, local &amp; global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5112" y="934352"/>
            <a:ext cx="5194645" cy="54747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#include &lt;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stdio.h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fact(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n);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349" y="2102294"/>
            <a:ext cx="4923350" cy="19125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rgbClr val="000000"/>
              </a:solidFill>
              <a:cs typeface="Courier"/>
            </a:endParaRPr>
          </a:p>
          <a:p>
            <a:endParaRPr lang="en-US" sz="1800" dirty="0">
              <a:solidFill>
                <a:srgbClr val="000000"/>
              </a:solidFill>
              <a:cs typeface="Courier"/>
            </a:endParaRPr>
          </a:p>
          <a:p>
            <a:endParaRPr lang="en-US" sz="1800" dirty="0">
              <a:solidFill>
                <a:srgbClr val="000000"/>
              </a:solidFill>
              <a:cs typeface="Courier"/>
            </a:endParaRPr>
          </a:p>
          <a:p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main(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argc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, char *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argv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[]){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n= 3,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val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val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= fact(n);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printf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(“%d! = %d\n”, n,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val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  return 0;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cs typeface="Courier"/>
              </a:rPr>
              <a:t>   </a:t>
            </a:r>
          </a:p>
          <a:p>
            <a:r>
              <a:rPr lang="en-US" sz="1800" dirty="0">
                <a:solidFill>
                  <a:srgbClr val="000000"/>
                </a:solidFill>
                <a:cs typeface="Courier"/>
              </a:rPr>
              <a:t>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3350" y="4204585"/>
            <a:ext cx="4923349" cy="20708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fact(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n)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, f= 1;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for 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=1;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&lt;=n;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  f *=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return f;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}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133975" y="2379679"/>
            <a:ext cx="5593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93331" y="2379679"/>
            <a:ext cx="0" cy="1284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17504" y="3664413"/>
            <a:ext cx="48758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92648" y="4444582"/>
            <a:ext cx="27006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2536" y="5983911"/>
            <a:ext cx="50007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99748" y="4444582"/>
            <a:ext cx="0" cy="15393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839313" y="2379679"/>
            <a:ext cx="14852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argc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argv</a:t>
            </a:r>
            <a:r>
              <a:rPr lang="en-US" sz="1800" dirty="0"/>
              <a:t>,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n</a:t>
            </a:r>
            <a:r>
              <a:rPr lang="en-US" sz="1800" dirty="0"/>
              <a:t>, and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val</a:t>
            </a:r>
            <a:endParaRPr lang="en-US" sz="18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1800" dirty="0"/>
              <a:t>available </a:t>
            </a:r>
          </a:p>
          <a:p>
            <a:r>
              <a:rPr lang="en-US" sz="1800" dirty="0"/>
              <a:t>here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39313" y="4444582"/>
            <a:ext cx="130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"/>
                <a:cs typeface="Courier"/>
              </a:rPr>
              <a:t>n</a:t>
            </a:r>
            <a:r>
              <a:rPr lang="en-US" sz="1800" dirty="0"/>
              <a:t>,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/>
              <a:t>, and </a:t>
            </a:r>
            <a:r>
              <a:rPr lang="en-US" sz="1800" dirty="0">
                <a:latin typeface="Courier"/>
                <a:cs typeface="Courier"/>
              </a:rPr>
              <a:t>f</a:t>
            </a:r>
          </a:p>
          <a:p>
            <a:r>
              <a:rPr lang="en-US" sz="1800" dirty="0"/>
              <a:t>available </a:t>
            </a:r>
          </a:p>
          <a:p>
            <a:r>
              <a:rPr lang="en-US" sz="1800" dirty="0"/>
              <a:t>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556496" y="1393337"/>
            <a:ext cx="49746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4" idx="3"/>
          </p:cNvCxnSpPr>
          <p:nvPr/>
        </p:nvCxnSpPr>
        <p:spPr>
          <a:xfrm>
            <a:off x="293688" y="6451087"/>
            <a:ext cx="7237412" cy="6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4" idx="3"/>
          </p:cNvCxnSpPr>
          <p:nvPr/>
        </p:nvCxnSpPr>
        <p:spPr>
          <a:xfrm>
            <a:off x="7531100" y="1393337"/>
            <a:ext cx="0" cy="50646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78697" y="3285756"/>
            <a:ext cx="1209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 function </a:t>
            </a:r>
            <a:r>
              <a:rPr lang="en-US" sz="1800" dirty="0">
                <a:latin typeface="Courier"/>
                <a:cs typeface="Courier"/>
              </a:rPr>
              <a:t>fact</a:t>
            </a:r>
          </a:p>
          <a:p>
            <a:r>
              <a:rPr lang="en-US" sz="1800" dirty="0"/>
              <a:t>available </a:t>
            </a:r>
          </a:p>
          <a:p>
            <a:r>
              <a:rPr lang="en-US" sz="1800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016528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6795-F96F-7740-86AD-E898F458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BA96-2041-2E4F-B418-BDD0F4E3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Re-implement 6.5 and 6.9 if still in doubt</a:t>
            </a:r>
          </a:p>
          <a:p>
            <a:r>
              <a:rPr lang="en-US" sz="2000" dirty="0"/>
              <a:t>Implement 6.9  </a:t>
            </a:r>
          </a:p>
          <a:p>
            <a:r>
              <a:rPr lang="en-AU" sz="2000" b="0" i="1" dirty="0">
                <a:effectLst/>
              </a:rPr>
              <a:t>Do the exercise with </a:t>
            </a:r>
            <a:r>
              <a:rPr lang="en-AU" sz="2000" b="0" i="1" dirty="0" err="1">
                <a:effectLst/>
              </a:rPr>
              <a:t>triangle.c</a:t>
            </a:r>
            <a:r>
              <a:rPr lang="en-AU" sz="2000" b="0" i="1" dirty="0">
                <a:effectLst/>
              </a:rPr>
              <a:t> as described in LMS Week 6 Schedule</a:t>
            </a:r>
          </a:p>
          <a:p>
            <a:r>
              <a:rPr lang="en-AU" sz="2000" b="0" i="1" dirty="0">
                <a:effectLst/>
              </a:rPr>
              <a:t>Design and implement a solution to Exercise 5.5</a:t>
            </a:r>
            <a:r>
              <a:rPr lang="en-AU" sz="2000" b="0" dirty="0">
                <a:effectLst/>
              </a:rPr>
              <a:t>: A number is perfect if its equal to the sum of its factors (including 1, but excluding itself), for example 6 (6=1+2+3). Write a function int </a:t>
            </a:r>
            <a:r>
              <a:rPr lang="en-AU" sz="2000" b="0" dirty="0" err="1">
                <a:effectLst/>
              </a:rPr>
              <a:t>isperfect</a:t>
            </a:r>
            <a:r>
              <a:rPr lang="en-AU" sz="2000" b="0" dirty="0">
                <a:effectLst/>
              </a:rPr>
              <a:t>(int n) that return true if n is perfect and false otherwise. Write a function int </a:t>
            </a:r>
            <a:r>
              <a:rPr lang="en-AU" sz="2000" b="0" dirty="0" err="1">
                <a:effectLst/>
              </a:rPr>
              <a:t>nextperfect</a:t>
            </a:r>
            <a:r>
              <a:rPr lang="en-AU" sz="2000" b="0" dirty="0">
                <a:effectLst/>
              </a:rPr>
              <a:t>(int n) that return the first perfect number greater than n. Write a main() that that prints all perfect numbers in the range 1.. 36,000,000. </a:t>
            </a:r>
          </a:p>
          <a:p>
            <a:r>
              <a:rPr lang="en-AU" sz="2000" b="0" dirty="0">
                <a:effectLst/>
              </a:rPr>
              <a:t>implement not-yet-done Exercises in grok W05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DD16-8F5B-3E44-BEE3-A378E251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B857-4032-AE4F-BD13-CE1C4C64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83089-F0B9-224E-94D9-308A081B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2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22012"/>
          </a:xfrm>
        </p:spPr>
        <p:txBody>
          <a:bodyPr/>
          <a:lstStyle/>
          <a:p>
            <a:r>
              <a:rPr lang="en-US" sz="2800" dirty="0"/>
              <a:t>Scopes, local &amp; global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5112" y="934352"/>
            <a:ext cx="5194645" cy="54747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#include &lt;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stdio.h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ga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gb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fact(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n);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349" y="2102294"/>
            <a:ext cx="4923350" cy="19125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rgbClr val="000000"/>
              </a:solidFill>
              <a:cs typeface="Courier"/>
            </a:endParaRPr>
          </a:p>
          <a:p>
            <a:endParaRPr lang="en-US" sz="1800" dirty="0">
              <a:solidFill>
                <a:srgbClr val="000000"/>
              </a:solidFill>
              <a:cs typeface="Courier"/>
            </a:endParaRPr>
          </a:p>
          <a:p>
            <a:endParaRPr lang="en-US" sz="1800" dirty="0">
              <a:solidFill>
                <a:srgbClr val="000000"/>
              </a:solidFill>
              <a:cs typeface="Courier"/>
            </a:endParaRPr>
          </a:p>
          <a:p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main(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argc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, char *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argv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[]){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n= 3,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val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val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= fact(n);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printf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(“%d! = %d\n”, n,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val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  return 0;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cs typeface="Courier"/>
              </a:rPr>
              <a:t>   </a:t>
            </a:r>
          </a:p>
          <a:p>
            <a:r>
              <a:rPr lang="en-US" sz="1800" dirty="0">
                <a:solidFill>
                  <a:srgbClr val="000000"/>
                </a:solidFill>
                <a:cs typeface="Courier"/>
              </a:rPr>
              <a:t>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3350" y="4204585"/>
            <a:ext cx="4923349" cy="20708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fact(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n)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, f= 1;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for 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=1;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&lt;=n;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  f *=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return f;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}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133975" y="2379679"/>
            <a:ext cx="5593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93331" y="2379679"/>
            <a:ext cx="0" cy="1284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17504" y="3664413"/>
            <a:ext cx="48758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92648" y="4444582"/>
            <a:ext cx="27006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2536" y="5983911"/>
            <a:ext cx="50007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99748" y="4444582"/>
            <a:ext cx="0" cy="15393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93331" y="2187086"/>
            <a:ext cx="1562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scope of </a:t>
            </a:r>
            <a:r>
              <a:rPr lang="en-US" sz="1800" i="1" dirty="0"/>
              <a:t>local</a:t>
            </a:r>
            <a:r>
              <a:rPr lang="en-US" sz="1800" dirty="0"/>
              <a:t> variables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argc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argv</a:t>
            </a:r>
            <a:r>
              <a:rPr lang="en-US" sz="1800" dirty="0"/>
              <a:t>,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n</a:t>
            </a:r>
            <a:r>
              <a:rPr lang="en-US" sz="1800" dirty="0"/>
              <a:t>, and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val</a:t>
            </a:r>
            <a:endParaRPr lang="en-US" sz="18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3045" y="4484303"/>
            <a:ext cx="1532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scope of </a:t>
            </a:r>
            <a:r>
              <a:rPr lang="en-US" sz="1800" i="1" dirty="0"/>
              <a:t>local</a:t>
            </a:r>
            <a:r>
              <a:rPr lang="en-US" sz="1800" dirty="0"/>
              <a:t> variables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800" dirty="0"/>
              <a:t> </a:t>
            </a:r>
            <a:r>
              <a:rPr lang="en-US" sz="1800" dirty="0">
                <a:latin typeface="Courier"/>
                <a:cs typeface="Courier"/>
              </a:rPr>
              <a:t>n</a:t>
            </a:r>
            <a:r>
              <a:rPr lang="en-US" sz="1800" dirty="0"/>
              <a:t>,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/>
              <a:t>, and </a:t>
            </a:r>
            <a:r>
              <a:rPr lang="en-US" sz="1800" dirty="0">
                <a:latin typeface="Courier"/>
                <a:cs typeface="Courier"/>
              </a:rPr>
              <a:t>f</a:t>
            </a:r>
          </a:p>
          <a:p>
            <a:endParaRPr lang="en-US" sz="18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556496" y="1583128"/>
            <a:ext cx="49746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4" idx="3"/>
          </p:cNvCxnSpPr>
          <p:nvPr/>
        </p:nvCxnSpPr>
        <p:spPr>
          <a:xfrm>
            <a:off x="293688" y="6451087"/>
            <a:ext cx="7237412" cy="6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4" idx="3"/>
          </p:cNvCxnSpPr>
          <p:nvPr/>
        </p:nvCxnSpPr>
        <p:spPr>
          <a:xfrm>
            <a:off x="7531100" y="1583128"/>
            <a:ext cx="0" cy="48748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31100" y="2519980"/>
            <a:ext cx="461665" cy="29896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800" dirty="0"/>
              <a:t> scope of function </a:t>
            </a:r>
            <a:r>
              <a:rPr lang="en-US" sz="1800" dirty="0">
                <a:latin typeface="Courier"/>
                <a:cs typeface="Courier"/>
              </a:rPr>
              <a:t>fact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847597" y="1297550"/>
            <a:ext cx="62690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16646" y="1297550"/>
            <a:ext cx="0" cy="515353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531100" y="6451087"/>
            <a:ext cx="5593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59086" y="1422537"/>
            <a:ext cx="461665" cy="469225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800" dirty="0"/>
              <a:t> scope of global </a:t>
            </a:r>
            <a:r>
              <a:rPr lang="en-US" sz="1800" dirty="0" err="1"/>
              <a:t>varables</a:t>
            </a:r>
            <a:r>
              <a:rPr lang="en-US" sz="1800" dirty="0"/>
              <a:t>  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ga</a:t>
            </a:r>
            <a:r>
              <a:rPr lang="en-US" sz="1800" dirty="0">
                <a:latin typeface="Courier"/>
                <a:cs typeface="Courier"/>
              </a:rPr>
              <a:t> and 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gb</a:t>
            </a:r>
            <a:endParaRPr lang="en-US" sz="18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60685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22012"/>
          </a:xfrm>
        </p:spPr>
        <p:txBody>
          <a:bodyPr/>
          <a:lstStyle/>
          <a:p>
            <a:r>
              <a:rPr lang="en-US" sz="2800" dirty="0"/>
              <a:t>A Rule: Never use global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5112" y="934352"/>
            <a:ext cx="5194645" cy="54747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#include &lt;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stdio.h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ga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urier"/>
                <a:cs typeface="Courier"/>
              </a:rPr>
              <a:t>gb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fact(</a:t>
            </a:r>
            <a:r>
              <a:rPr lang="en-US" sz="1800" dirty="0" err="1">
                <a:solidFill>
                  <a:schemeClr val="tx1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"/>
                <a:cs typeface="Courier"/>
              </a:rPr>
              <a:t> n);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3349" y="2102294"/>
            <a:ext cx="4923350" cy="19125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rgbClr val="000000"/>
              </a:solidFill>
              <a:cs typeface="Courier"/>
            </a:endParaRPr>
          </a:p>
          <a:p>
            <a:endParaRPr lang="en-US" sz="1800" dirty="0">
              <a:solidFill>
                <a:srgbClr val="000000"/>
              </a:solidFill>
              <a:cs typeface="Courier"/>
            </a:endParaRPr>
          </a:p>
          <a:p>
            <a:endParaRPr lang="en-US" sz="1800" dirty="0">
              <a:solidFill>
                <a:srgbClr val="000000"/>
              </a:solidFill>
              <a:cs typeface="Courier"/>
            </a:endParaRPr>
          </a:p>
          <a:p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main(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argc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, char *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argv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[]){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n= 3,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val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val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= fact(n);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printf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(“%d! = %d\n”, n,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val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);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  return 0;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800" dirty="0">
                <a:solidFill>
                  <a:srgbClr val="000000"/>
                </a:solidFill>
                <a:cs typeface="Courier"/>
              </a:rPr>
              <a:t>   </a:t>
            </a:r>
          </a:p>
          <a:p>
            <a:r>
              <a:rPr lang="en-US" sz="1800" dirty="0">
                <a:solidFill>
                  <a:srgbClr val="000000"/>
                </a:solidFill>
                <a:cs typeface="Courier"/>
              </a:rPr>
              <a:t>  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3350" y="4204585"/>
            <a:ext cx="4923349" cy="20708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fact(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n)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, f= 1;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for (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=1;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&lt;=n;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++) {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   f *= </a:t>
            </a:r>
            <a:r>
              <a:rPr lang="en-US" sz="1800" dirty="0" err="1">
                <a:solidFill>
                  <a:srgbClr val="000000"/>
                </a:solidFill>
                <a:latin typeface="Courier"/>
                <a:cs typeface="Courier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   return f;</a:t>
            </a:r>
          </a:p>
          <a:p>
            <a:r>
              <a:rPr lang="en-US" sz="1800" dirty="0">
                <a:solidFill>
                  <a:srgbClr val="000000"/>
                </a:solidFill>
                <a:latin typeface="Courier"/>
                <a:cs typeface="Courier"/>
              </a:rPr>
              <a:t>}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133975" y="2379679"/>
            <a:ext cx="5593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693331" y="2379679"/>
            <a:ext cx="0" cy="12847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17504" y="3664413"/>
            <a:ext cx="48758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992648" y="4444582"/>
            <a:ext cx="270068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2536" y="5983911"/>
            <a:ext cx="50007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699748" y="4444582"/>
            <a:ext cx="0" cy="15393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93331" y="2187086"/>
            <a:ext cx="15620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scope of </a:t>
            </a:r>
            <a:r>
              <a:rPr lang="en-US" sz="1800" i="1" dirty="0"/>
              <a:t>local</a:t>
            </a:r>
            <a:r>
              <a:rPr lang="en-US" sz="1800" dirty="0"/>
              <a:t> variables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argc</a:t>
            </a:r>
            <a:r>
              <a:rPr lang="en-US" sz="1800" dirty="0"/>
              <a:t>,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argv</a:t>
            </a:r>
            <a:r>
              <a:rPr lang="en-US" sz="1800" dirty="0"/>
              <a:t>,</a:t>
            </a:r>
          </a:p>
          <a:p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n</a:t>
            </a:r>
            <a:r>
              <a:rPr lang="en-US" sz="1800" dirty="0"/>
              <a:t>, and </a:t>
            </a:r>
            <a:r>
              <a:rPr lang="en-US" sz="1800" dirty="0" err="1">
                <a:solidFill>
                  <a:srgbClr val="000090"/>
                </a:solidFill>
                <a:latin typeface="Courier"/>
                <a:cs typeface="Courier"/>
              </a:rPr>
              <a:t>val</a:t>
            </a:r>
            <a:endParaRPr lang="en-US" sz="18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3045" y="4484303"/>
            <a:ext cx="1532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scope of </a:t>
            </a:r>
            <a:r>
              <a:rPr lang="en-US" sz="1800" i="1" dirty="0"/>
              <a:t>local</a:t>
            </a:r>
            <a:r>
              <a:rPr lang="en-US" sz="1800" dirty="0"/>
              <a:t> variables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1800" dirty="0"/>
              <a:t> </a:t>
            </a:r>
            <a:r>
              <a:rPr lang="en-US" sz="1800" dirty="0">
                <a:latin typeface="Courier"/>
                <a:cs typeface="Courier"/>
              </a:rPr>
              <a:t>n</a:t>
            </a:r>
            <a:r>
              <a:rPr lang="en-US" sz="1800" dirty="0"/>
              <a:t>,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/>
              <a:t>, and </a:t>
            </a:r>
            <a:r>
              <a:rPr lang="en-US" sz="1800" dirty="0">
                <a:latin typeface="Courier"/>
                <a:cs typeface="Courier"/>
              </a:rPr>
              <a:t>f</a:t>
            </a:r>
          </a:p>
          <a:p>
            <a:endParaRPr lang="en-US" sz="18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556496" y="1583128"/>
            <a:ext cx="49746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4" idx="3"/>
          </p:cNvCxnSpPr>
          <p:nvPr/>
        </p:nvCxnSpPr>
        <p:spPr>
          <a:xfrm>
            <a:off x="293688" y="6451087"/>
            <a:ext cx="7237412" cy="6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4" idx="3"/>
          </p:cNvCxnSpPr>
          <p:nvPr/>
        </p:nvCxnSpPr>
        <p:spPr>
          <a:xfrm>
            <a:off x="7531100" y="1583128"/>
            <a:ext cx="0" cy="48748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31100" y="2519980"/>
            <a:ext cx="461665" cy="298963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800" dirty="0"/>
              <a:t> scope of function </a:t>
            </a:r>
            <a:r>
              <a:rPr lang="en-US" sz="1800" dirty="0">
                <a:latin typeface="Courier"/>
                <a:cs typeface="Courier"/>
              </a:rPr>
              <a:t>fact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93688" y="1211738"/>
            <a:ext cx="2129627" cy="131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349" y="1211738"/>
            <a:ext cx="1999966" cy="131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7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198494"/>
            <a:ext cx="8623300" cy="920750"/>
          </a:xfrm>
        </p:spPr>
        <p:txBody>
          <a:bodyPr/>
          <a:lstStyle/>
          <a:p>
            <a:r>
              <a:rPr lang="en-US" sz="2400" dirty="0"/>
              <a:t>Discuss: 6.2 (W6)  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0" y="566408"/>
          <a:ext cx="9191463" cy="6126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754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9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6.2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: For each of the 3 marked points, write down a list of all of the program-declared variables and functions that are in scope at that point, and for each identifier, its type. Don't forget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main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argc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argv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. Where there are more than one choice of a given name, be sure to indicate which one you are referring 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3</a:t>
                      </a:r>
                    </a:p>
                    <a:p>
                      <a:r>
                        <a:rPr lang="en-US" dirty="0"/>
                        <a:t>4</a:t>
                      </a:r>
                    </a:p>
                    <a:p>
                      <a:r>
                        <a:rPr lang="en-US" dirty="0"/>
                        <a:t>5</a:t>
                      </a:r>
                    </a:p>
                    <a:p>
                      <a:r>
                        <a:rPr lang="en-US" dirty="0"/>
                        <a:t>6</a:t>
                      </a:r>
                    </a:p>
                    <a:p>
                      <a:r>
                        <a:rPr lang="en-US" dirty="0"/>
                        <a:t>7</a:t>
                      </a:r>
                    </a:p>
                    <a:p>
                      <a:r>
                        <a:rPr lang="en-US" dirty="0"/>
                        <a:t>8</a:t>
                      </a:r>
                    </a:p>
                    <a:p>
                      <a:r>
                        <a:rPr lang="en-US" dirty="0"/>
                        <a:t>9</a:t>
                      </a:r>
                    </a:p>
                    <a:p>
                      <a:r>
                        <a:rPr lang="en-US" dirty="0"/>
                        <a:t>10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11</a:t>
                      </a:r>
                    </a:p>
                    <a:p>
                      <a:r>
                        <a:rPr lang="en-US" dirty="0"/>
                        <a:t>12</a:t>
                      </a:r>
                    </a:p>
                    <a:p>
                      <a:r>
                        <a:rPr lang="en-US" dirty="0"/>
                        <a:t>13</a:t>
                      </a:r>
                    </a:p>
                    <a:p>
                      <a:r>
                        <a:rPr lang="en-US" dirty="0"/>
                        <a:t>14</a:t>
                      </a:r>
                    </a:p>
                    <a:p>
                      <a:r>
                        <a:rPr lang="en-US" dirty="0"/>
                        <a:t>15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16</a:t>
                      </a:r>
                    </a:p>
                    <a:p>
                      <a:r>
                        <a:rPr lang="en-US" dirty="0"/>
                        <a:t>17</a:t>
                      </a:r>
                    </a:p>
                    <a:p>
                      <a:r>
                        <a:rPr lang="en-US" dirty="0"/>
                        <a:t>18</a:t>
                      </a:r>
                    </a:p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bill(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jack,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jane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double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jane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(double dick,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fred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, double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dave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trev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main(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argc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, char *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argv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[]) {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 double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beth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pete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, bill;  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/* -- point #1 -- */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 return 0;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bill (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jack,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jane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)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mary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 double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zack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;     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/* -- point #2 -- */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 return 0;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double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jane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(double dick,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fred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, double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dave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)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 double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trev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;      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/* -- point #3 -- */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   return 0.0;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}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dirty="0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COMP20005.Workshop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9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710493"/>
          </a:xfrm>
        </p:spPr>
        <p:txBody>
          <a:bodyPr/>
          <a:lstStyle/>
          <a:p>
            <a:r>
              <a:rPr lang="en-US" sz="2800" dirty="0"/>
              <a:t>Variable and address, operators 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&amp;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040764"/>
              </p:ext>
            </p:extLst>
          </p:nvPr>
        </p:nvGraphicFramePr>
        <p:xfrm>
          <a:off x="105827" y="818445"/>
          <a:ext cx="8782588" cy="58220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0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2068"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What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 happens (what the system does) when: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                                  </a:t>
                      </a:r>
                      <a:r>
                        <a:rPr lang="en-US" sz="2000" b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n=10;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+mn-lt"/>
                          <a:cs typeface="Courier"/>
                        </a:rPr>
                        <a:t>is executed?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  <a:p>
                      <a:endParaRPr lang="en-US" sz="2000" b="0" dirty="0"/>
                    </a:p>
                    <a:p>
                      <a:endParaRPr lang="en-US" sz="2000" b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54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710493"/>
          </a:xfrm>
        </p:spPr>
        <p:txBody>
          <a:bodyPr/>
          <a:lstStyle/>
          <a:p>
            <a:r>
              <a:rPr lang="en-US" sz="2400" dirty="0"/>
              <a:t>unary operators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*</a:t>
            </a:r>
            <a:r>
              <a:rPr lang="en-US" sz="2400" dirty="0"/>
              <a:t> : referencing and dereferencing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825026"/>
              </p:ext>
            </p:extLst>
          </p:nvPr>
        </p:nvGraphicFramePr>
        <p:xfrm>
          <a:off x="105827" y="818445"/>
          <a:ext cx="8782588" cy="58220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0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22068">
                <a:tc>
                  <a:txBody>
                    <a:bodyPr/>
                    <a:lstStyle/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      </a:t>
                      </a:r>
                      <a:r>
                        <a:rPr lang="en-US" sz="2000" b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n=10;    </a:t>
                      </a:r>
                    </a:p>
                    <a:p>
                      <a:r>
                        <a:rPr lang="en-US" sz="2000" b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      </a:t>
                      </a:r>
                      <a:r>
                        <a:rPr lang="en-US" sz="2000" b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*</a:t>
                      </a:r>
                      <a:r>
                        <a:rPr lang="en-US" sz="2000" b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pn</a:t>
                      </a:r>
                      <a:r>
                        <a:rPr lang="en-US" sz="2000" b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;</a:t>
                      </a:r>
                    </a:p>
                    <a:p>
                      <a:endParaRPr lang="en-US" sz="2000" b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      </a:t>
                      </a:r>
                      <a:r>
                        <a:rPr lang="en-US" sz="2000" b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pn</a:t>
                      </a:r>
                      <a:r>
                        <a:rPr lang="en-US" sz="2000" b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=</a:t>
                      </a:r>
                      <a:r>
                        <a:rPr lang="en-US" sz="2000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&amp;n;</a:t>
                      </a:r>
                    </a:p>
                    <a:p>
                      <a:endParaRPr lang="en-US" sz="2000" b="0" baseline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Check your understanding: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a) The </a:t>
                      </a:r>
                      <a:r>
                        <a:rPr lang="en-US" sz="2000" b="0" baseline="0" dirty="0" err="1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datatype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 of </a:t>
                      </a:r>
                      <a:r>
                        <a:rPr lang="en-US" sz="2000" b="0" kern="1200" dirty="0" err="1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pn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 is _______ 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b) If n is at the address 4444, then </a:t>
                      </a:r>
                      <a:r>
                        <a:rPr lang="en-US" sz="2000" b="0" kern="1200" dirty="0" err="1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pn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 has the value of ______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c) The value of </a:t>
                      </a:r>
                      <a:r>
                        <a:rPr lang="en-US" sz="2000" b="0" kern="1200" dirty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*</a:t>
                      </a:r>
                      <a:r>
                        <a:rPr lang="en-US" sz="2000" b="0" kern="1200" dirty="0" err="1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pn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 is ______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d) After</a:t>
                      </a: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              </a:t>
                      </a:r>
                      <a:r>
                        <a:rPr lang="en-US" sz="2000" b="0" kern="1200" dirty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 *</a:t>
                      </a:r>
                      <a:r>
                        <a:rPr lang="en-US" sz="2000" b="0" kern="1200" dirty="0" err="1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pn</a:t>
                      </a:r>
                      <a:r>
                        <a:rPr lang="en-US" sz="2000" b="0" kern="1200" dirty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=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100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;</a:t>
                      </a:r>
                      <a:endParaRPr lang="en-US" sz="2000" b="0" kern="1200" dirty="0">
                        <a:solidFill>
                          <a:srgbClr val="000090"/>
                        </a:solidFill>
                        <a:latin typeface="Courier"/>
                        <a:ea typeface="+mn-ea"/>
                        <a:cs typeface="Courier"/>
                      </a:endParaRPr>
                    </a:p>
                    <a:p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    the value of </a:t>
                      </a:r>
                      <a:r>
                        <a:rPr lang="en-US" sz="2000" b="0" kern="1200" dirty="0" err="1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pn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 is __________, of </a:t>
                      </a:r>
                      <a:r>
                        <a:rPr lang="en-US" sz="2000" b="0" kern="1200" dirty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n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  <a:latin typeface="+mn-lt"/>
                          <a:cs typeface="Courier"/>
                        </a:rPr>
                        <a:t> is ___________</a:t>
                      </a:r>
                    </a:p>
                    <a:p>
                      <a:r>
                        <a:rPr lang="en-US" sz="2000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</a:t>
                      </a:r>
                      <a:endParaRPr lang="en-US" sz="2000" b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endParaRPr lang="en-US" sz="2000" b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+mn-lt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  <a:p>
                      <a:endParaRPr lang="en-US" sz="2000" b="0" dirty="0"/>
                    </a:p>
                    <a:p>
                      <a:endParaRPr lang="en-US" sz="2000" b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10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Pointers: check your understanding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475362"/>
              </p:ext>
            </p:extLst>
          </p:nvPr>
        </p:nvGraphicFramePr>
        <p:xfrm>
          <a:off x="139700" y="952500"/>
          <a:ext cx="8888413" cy="5577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0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49020"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b="0" dirty="0">
                          <a:latin typeface="Courier"/>
                          <a:cs typeface="Courier"/>
                        </a:rPr>
                        <a:t> a= 18;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     </a:t>
                      </a:r>
                      <a:r>
                        <a:rPr lang="en-US" baseline="0" dirty="0"/>
                        <a:t>          </a:t>
                      </a:r>
                      <a:r>
                        <a:rPr lang="en-US" b="1" dirty="0">
                          <a:latin typeface="Courier"/>
                          <a:cs typeface="Courier"/>
                        </a:rPr>
                        <a:t>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 is a location in the memory, interpreted as an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,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 with value of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 *pa;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</a:t>
                      </a:r>
                      <a:r>
                        <a:rPr lang="en-US" sz="1400" dirty="0">
                          <a:solidFill>
                            <a:srgbClr val="FF6600"/>
                          </a:solidFill>
                        </a:rPr>
                        <a:t>100</a:t>
                      </a:r>
                      <a:endParaRPr lang="en-US" dirty="0">
                        <a:solidFill>
                          <a:srgbClr val="FF6600"/>
                        </a:solidFill>
                      </a:endParaRP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</a:t>
                      </a:r>
                      <a:r>
                        <a:rPr lang="en-US" b="1" dirty="0">
                          <a:latin typeface="Courier"/>
                          <a:cs typeface="Courier"/>
                        </a:rPr>
                        <a:t>pa   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 is an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 pointer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,  it can hold the address of an 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int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pa= &amp;a;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</a:t>
                      </a:r>
                      <a:r>
                        <a:rPr lang="en-US" sz="1400" dirty="0">
                          <a:solidFill>
                            <a:srgbClr val="FF6600"/>
                          </a:solidFill>
                        </a:rPr>
                        <a:t>100</a:t>
                      </a:r>
                      <a:endParaRPr lang="en-US" dirty="0">
                        <a:solidFill>
                          <a:srgbClr val="FF6600"/>
                        </a:solidFill>
                      </a:endParaRP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   pa       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pa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 now holds the address of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, or, it "points" 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.</a:t>
                      </a:r>
                    </a:p>
                    <a:p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*pa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is another method to access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a</a:t>
                      </a:r>
                      <a:endParaRPr lang="en-US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/>
                          <a:cs typeface="Courier"/>
                        </a:rPr>
                        <a:t>*pa= *pa + 1;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</a:t>
                      </a:r>
                      <a:r>
                        <a:rPr lang="en-US" dirty="0">
                          <a:solidFill>
                            <a:srgbClr val="FF6600"/>
                          </a:solidFill>
                        </a:rPr>
                        <a:t>&amp;a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   pa        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charset="0"/>
                          <a:ea typeface="ＭＳ Ｐゴシック" charset="0"/>
                          <a:cs typeface="ＭＳ Ｐゴシック" charset="0"/>
                        </a:rPr>
                        <a:t>These statements are equivalent: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*pa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=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*pa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+ 1;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 =  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 + 1;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*pa = a + 1;   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a   = *pa + 1;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2700" y="1143000"/>
            <a:ext cx="914400" cy="48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9" name="Rectangle 8"/>
          <p:cNvSpPr/>
          <p:nvPr/>
        </p:nvSpPr>
        <p:spPr>
          <a:xfrm>
            <a:off x="2247900" y="2311400"/>
            <a:ext cx="914400" cy="48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63500" dist="25400" dir="5400000" sx="101000" sy="101000" rotWithShape="0">
              <a:schemeClr val="accent4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22700" y="2552700"/>
            <a:ext cx="914400" cy="48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22700" y="4978400"/>
            <a:ext cx="914400" cy="48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22700" y="3687393"/>
            <a:ext cx="914400" cy="482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47900" y="3556000"/>
            <a:ext cx="914400" cy="48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63500" dist="25400" dir="5400000" sx="101000" sy="101000" rotWithShape="0">
              <a:schemeClr val="accent4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100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47900" y="4737100"/>
            <a:ext cx="914400" cy="48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63500" dist="25400" dir="5400000" sx="101000" sy="101000" rotWithShape="0">
              <a:schemeClr val="accent4"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&amp;a</a:t>
            </a:r>
          </a:p>
        </p:txBody>
      </p:sp>
      <p:cxnSp>
        <p:nvCxnSpPr>
          <p:cNvPr id="16" name="Straight Arrow Connector 15"/>
          <p:cNvCxnSpPr>
            <a:stCxn id="13" idx="3"/>
            <a:endCxn id="12" idx="1"/>
          </p:cNvCxnSpPr>
          <p:nvPr/>
        </p:nvCxnSpPr>
        <p:spPr>
          <a:xfrm>
            <a:off x="3162300" y="3797300"/>
            <a:ext cx="660400" cy="131393"/>
          </a:xfrm>
          <a:prstGeom prst="straightConnector1">
            <a:avLst/>
          </a:prstGeom>
          <a:ln w="444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62300" y="5003800"/>
            <a:ext cx="660400" cy="215900"/>
          </a:xfrm>
          <a:prstGeom prst="straightConnector1">
            <a:avLst/>
          </a:prstGeom>
          <a:ln w="444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19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Pointers </a:t>
            </a:r>
            <a:r>
              <a:rPr lang="mr-IN" sz="2800" dirty="0"/>
              <a:t>–</a:t>
            </a:r>
            <a:r>
              <a:rPr lang="en-US" sz="2800" dirty="0"/>
              <a:t> application in function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E580C3D6-5DAB-6F42-B766-88C06479D29F}" type="datetime4">
              <a:rPr lang="en-AU" smtClean="0"/>
              <a:t>15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3091"/>
              </p:ext>
            </p:extLst>
          </p:nvPr>
        </p:nvGraphicFramePr>
        <p:xfrm>
          <a:off x="93952" y="1119250"/>
          <a:ext cx="8782588" cy="49682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81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5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6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1</a:t>
                      </a:r>
                    </a:p>
                    <a:p>
                      <a:endParaRPr lang="en-US" sz="2000" b="0" dirty="0"/>
                    </a:p>
                    <a:p>
                      <a:r>
                        <a:rPr lang="en-US" sz="2000" b="0" dirty="0"/>
                        <a:t>2</a:t>
                      </a:r>
                    </a:p>
                    <a:p>
                      <a:endParaRPr lang="en-US" sz="2000" b="0" dirty="0"/>
                    </a:p>
                    <a:p>
                      <a:r>
                        <a:rPr lang="en-US" sz="2000" b="0" dirty="0"/>
                        <a:t>3</a:t>
                      </a:r>
                    </a:p>
                    <a:p>
                      <a:endParaRPr lang="en-US" sz="2000" b="0" dirty="0"/>
                    </a:p>
                    <a:p>
                      <a:endParaRPr lang="en-US" sz="2000" b="0" dirty="0"/>
                    </a:p>
                    <a:p>
                      <a:r>
                        <a:rPr lang="en-US" sz="2000" b="0" dirty="0"/>
                        <a:t>4</a:t>
                      </a:r>
                    </a:p>
                    <a:p>
                      <a:endParaRPr lang="en-US" sz="2000" b="0" dirty="0"/>
                    </a:p>
                    <a:p>
                      <a:endParaRPr lang="en-US" sz="2000" b="0" dirty="0"/>
                    </a:p>
                    <a:p>
                      <a:endParaRPr lang="en-US" sz="2000" b="0" dirty="0"/>
                    </a:p>
                    <a:p>
                      <a:endParaRPr lang="en-US" sz="2000" b="0" dirty="0"/>
                    </a:p>
                    <a:p>
                      <a:endParaRPr lang="en-US" sz="2000" b="0" dirty="0"/>
                    </a:p>
                    <a:p>
                      <a:r>
                        <a:rPr lang="en-US" sz="2000" b="0" dirty="0"/>
                        <a:t>5</a:t>
                      </a:r>
                    </a:p>
                    <a:p>
                      <a:endParaRPr lang="en-US" sz="2000" b="0" dirty="0"/>
                    </a:p>
                    <a:p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</a:t>
                      </a:r>
                      <a:r>
                        <a:rPr lang="en-US" sz="2000" b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n=10;</a:t>
                      </a:r>
                    </a:p>
                    <a:p>
                      <a:endParaRPr lang="en-US" sz="2000" b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r>
                        <a:rPr lang="en-US" sz="2000" b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(“%d”, n);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scanf</a:t>
                      </a:r>
                      <a:r>
                        <a:rPr lang="en-US" sz="2000" b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(“%d”, </a:t>
                      </a:r>
                      <a:r>
                        <a:rPr lang="en-US" sz="2000" b="1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&amp;n</a:t>
                      </a:r>
                      <a:r>
                        <a:rPr lang="en-US" sz="2000" b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);</a:t>
                      </a:r>
                    </a:p>
                    <a:p>
                      <a:endParaRPr lang="en-US" sz="2000" b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swap(&amp;n, &amp;m);</a:t>
                      </a:r>
                    </a:p>
                    <a:p>
                      <a:endParaRPr lang="en-US" sz="2000" b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endParaRPr lang="en-US" sz="2000" b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endParaRPr lang="en-US" sz="2000" b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endParaRPr lang="en-US" sz="2000" b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endParaRPr lang="en-US" sz="2000" b="0" dirty="0">
                        <a:solidFill>
                          <a:srgbClr val="000090"/>
                        </a:solidFill>
                        <a:latin typeface="Courier"/>
                        <a:cs typeface="Courier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void</a:t>
                      </a:r>
                      <a:r>
                        <a:rPr lang="en-US" sz="2000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</a:t>
                      </a:r>
                      <a:r>
                        <a:rPr lang="en-US" sz="2000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int_swap</a:t>
                      </a:r>
                      <a:r>
                        <a:rPr lang="en-US" sz="2000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(int *a, int *b){</a:t>
                      </a:r>
                    </a:p>
                    <a:p>
                      <a:r>
                        <a:rPr lang="en-US" sz="2000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   ???</a:t>
                      </a:r>
                    </a:p>
                    <a:p>
                      <a:r>
                        <a:rPr lang="en-US" sz="2000" b="0" baseline="0" dirty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dirty="0"/>
                    </a:p>
                    <a:p>
                      <a:endParaRPr lang="en-US" sz="2000" b="0" dirty="0"/>
                    </a:p>
                    <a:p>
                      <a:r>
                        <a:rPr lang="en-US" sz="2000" b="0" dirty="0"/>
                        <a:t>What </a:t>
                      </a:r>
                      <a:r>
                        <a:rPr lang="en-US" sz="2000" b="0" baseline="0" dirty="0"/>
                        <a:t>sent to </a:t>
                      </a:r>
                      <a:r>
                        <a:rPr lang="en-US" sz="2000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printf</a:t>
                      </a:r>
                      <a:r>
                        <a:rPr lang="en-US" sz="2000" b="0" baseline="0" dirty="0"/>
                        <a:t> ?</a:t>
                      </a:r>
                    </a:p>
                    <a:p>
                      <a:endParaRPr lang="en-US" sz="2000" b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/>
                        <a:t>What </a:t>
                      </a:r>
                      <a:r>
                        <a:rPr lang="en-US" sz="2000" b="0" baseline="0" dirty="0"/>
                        <a:t>sent to </a:t>
                      </a:r>
                      <a:r>
                        <a:rPr lang="en-US" sz="2000" b="0" baseline="0" dirty="0" err="1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scanf</a:t>
                      </a:r>
                      <a:r>
                        <a:rPr lang="en-US" sz="2000" b="0" baseline="0" dirty="0"/>
                        <a:t>?</a:t>
                      </a:r>
                    </a:p>
                    <a:p>
                      <a:r>
                        <a:rPr lang="en-US" sz="2000" b="0" baseline="0" dirty="0"/>
                        <a:t>What </a:t>
                      </a:r>
                      <a:r>
                        <a:rPr lang="en-US" sz="2000" b="0" baseline="0" dirty="0" err="1"/>
                        <a:t>scanf</a:t>
                      </a:r>
                      <a:r>
                        <a:rPr lang="en-US" sz="2000" b="0" baseline="0" dirty="0"/>
                        <a:t> do to </a:t>
                      </a:r>
                      <a:r>
                        <a:rPr lang="en-US" sz="2000" b="0" kern="1200" baseline="0" dirty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&amp;n</a:t>
                      </a:r>
                      <a:r>
                        <a:rPr lang="en-US" sz="2000" b="0" baseline="0" dirty="0"/>
                        <a:t>, to </a:t>
                      </a:r>
                      <a:r>
                        <a:rPr lang="en-US" sz="2000" b="0" kern="1200" baseline="0" dirty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n</a:t>
                      </a:r>
                      <a:r>
                        <a:rPr lang="en-US" sz="2000" b="0" baseline="0" dirty="0"/>
                        <a:t>?</a:t>
                      </a:r>
                    </a:p>
                    <a:p>
                      <a:endParaRPr lang="en-US" sz="2000" b="0" baseline="0" dirty="0"/>
                    </a:p>
                    <a:p>
                      <a:r>
                        <a:rPr lang="en-US" sz="2000" b="0" dirty="0"/>
                        <a:t>What passed to </a:t>
                      </a:r>
                      <a:r>
                        <a:rPr lang="en-US" sz="2000" b="0" kern="1200" baseline="0" dirty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swap</a:t>
                      </a:r>
                      <a:r>
                        <a:rPr lang="en-US" sz="2000" b="0" dirty="0"/>
                        <a:t>?</a:t>
                      </a:r>
                    </a:p>
                    <a:p>
                      <a:r>
                        <a:rPr lang="en-US" sz="2000" b="0" dirty="0"/>
                        <a:t>Can</a:t>
                      </a:r>
                      <a:r>
                        <a:rPr lang="en-US" sz="2000" b="0" baseline="0" dirty="0"/>
                        <a:t> this call make change to </a:t>
                      </a:r>
                      <a:r>
                        <a:rPr lang="en-US" sz="2000" b="0" kern="1200" baseline="0" dirty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&amp;n</a:t>
                      </a:r>
                      <a:r>
                        <a:rPr lang="en-US" sz="2000" b="0" baseline="0" dirty="0"/>
                        <a:t> or </a:t>
                      </a:r>
                      <a:r>
                        <a:rPr lang="en-US" sz="2000" b="0" kern="1200" baseline="0" dirty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&amp;m?</a:t>
                      </a:r>
                    </a:p>
                    <a:p>
                      <a:r>
                        <a:rPr lang="en-US" sz="2000" b="0" baseline="0" dirty="0"/>
                        <a:t>Can this call make change to </a:t>
                      </a:r>
                      <a:r>
                        <a:rPr lang="en-US" sz="2000" b="0" kern="1200" baseline="0" dirty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m</a:t>
                      </a:r>
                      <a:r>
                        <a:rPr lang="en-US" sz="2000" b="0" baseline="0" dirty="0"/>
                        <a:t> or </a:t>
                      </a:r>
                      <a:r>
                        <a:rPr lang="en-US" sz="2000" b="0" kern="1200" baseline="0" dirty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n</a:t>
                      </a:r>
                      <a:r>
                        <a:rPr lang="en-US" sz="2000" b="0" baseline="0" dirty="0"/>
                        <a:t>?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070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205_17S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58201</TotalTime>
  <Words>3056</Words>
  <Application>Microsoft Macintosh PowerPoint</Application>
  <PresentationFormat>On-screen Show (4:3)</PresentationFormat>
  <Paragraphs>609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Apple Symbols</vt:lpstr>
      <vt:lpstr>Arial</vt:lpstr>
      <vt:lpstr>Calibri</vt:lpstr>
      <vt:lpstr>Cambria</vt:lpstr>
      <vt:lpstr>Courier</vt:lpstr>
      <vt:lpstr>Courier New</vt:lpstr>
      <vt:lpstr>News Gothic MT</vt:lpstr>
      <vt:lpstr>Wingdings</vt:lpstr>
      <vt:lpstr>Wingdings 2</vt:lpstr>
      <vt:lpstr>C205_17S1</vt:lpstr>
      <vt:lpstr>COMP20005 Workshop Week 6</vt:lpstr>
      <vt:lpstr>Scopes, local &amp; global variables</vt:lpstr>
      <vt:lpstr>Scopes, local &amp; global variables</vt:lpstr>
      <vt:lpstr>A Rule: Never use global variables</vt:lpstr>
      <vt:lpstr>Discuss: 6.2 (W6)  </vt:lpstr>
      <vt:lpstr>Variable and address, operators &amp; and *</vt:lpstr>
      <vt:lpstr>unary operators &amp; and * : referencing and dereferencing</vt:lpstr>
      <vt:lpstr>Pointers: check your understanding</vt:lpstr>
      <vt:lpstr>Pointers – application in function parameters</vt:lpstr>
      <vt:lpstr>example: pointers as function parameters</vt:lpstr>
      <vt:lpstr>Quiz 1</vt:lpstr>
      <vt:lpstr>Quiz 2</vt:lpstr>
      <vt:lpstr>Quiz 3</vt:lpstr>
      <vt:lpstr>Quiz 4</vt:lpstr>
      <vt:lpstr>Quiz: Check your answers</vt:lpstr>
      <vt:lpstr>Group Work</vt:lpstr>
      <vt:lpstr>Group Work</vt:lpstr>
      <vt:lpstr>do_together: 3.6 revisited Top-Down Design Using Functions</vt:lpstr>
      <vt:lpstr>Ass1: deadline &amp; notes </vt:lpstr>
      <vt:lpstr>Lab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 Vo</cp:lastModifiedBy>
  <cp:revision>438</cp:revision>
  <dcterms:created xsi:type="dcterms:W3CDTF">2016-04-26T09:56:14Z</dcterms:created>
  <dcterms:modified xsi:type="dcterms:W3CDTF">2021-04-15T03:46:31Z</dcterms:modified>
</cp:coreProperties>
</file>