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545" r:id="rId2"/>
    <p:sldId id="540" r:id="rId3"/>
    <p:sldId id="557" r:id="rId4"/>
    <p:sldId id="558" r:id="rId5"/>
    <p:sldId id="559" r:id="rId6"/>
    <p:sldId id="541" r:id="rId7"/>
    <p:sldId id="542" r:id="rId8"/>
    <p:sldId id="534" r:id="rId9"/>
    <p:sldId id="561" r:id="rId10"/>
    <p:sldId id="535" r:id="rId11"/>
    <p:sldId id="560" r:id="rId12"/>
    <p:sldId id="539" r:id="rId13"/>
    <p:sldId id="544" r:id="rId14"/>
    <p:sldId id="554" r:id="rId15"/>
    <p:sldId id="550" r:id="rId16"/>
    <p:sldId id="536" r:id="rId17"/>
    <p:sldId id="552" r:id="rId1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48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FAC"/>
    <a:srgbClr val="1507E7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23" autoAdjust="0"/>
    <p:restoredTop sz="91416"/>
  </p:normalViewPr>
  <p:slideViewPr>
    <p:cSldViewPr snapToObjects="1">
      <p:cViewPr varScale="1">
        <p:scale>
          <a:sx n="105" d="100"/>
          <a:sy n="105" d="100"/>
        </p:scale>
        <p:origin x="608" y="176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err="1"/>
              <a:t>Vio</a:t>
            </a:r>
            <a:r>
              <a:rPr lang="en-AU" dirty="0"/>
              <a:t>    </a:t>
            </a:r>
            <a:fld id="{34199234-A25A-904C-9B74-56A4A07707A6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COMP20007.Workshop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 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  </a:t>
            </a:r>
            <a:fld id="{C36B4625-443B-BA4A-9C4D-9655F853EDD2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COMP20007.Workshop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5732" y="-17140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News Gothic MT" charset="0"/>
              </a:rPr>
              <a:t>COMP20007 Workshop </a:t>
            </a:r>
            <a:r>
              <a:rPr lang="en-US">
                <a:latin typeface="News Gothic MT" charset="0"/>
              </a:rPr>
              <a:t>Week 6</a:t>
            </a:r>
            <a:endParaRPr lang="en-US" dirty="0">
              <a:latin typeface="News Gothic MT" charset="0"/>
            </a:endParaRPr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 dirty="0">
                <a:solidFill>
                  <a:schemeClr val="bg1"/>
                </a:solidFill>
              </a:rPr>
              <a:t>Anh Vo    </a:t>
            </a:r>
            <a:fld id="{465B1516-81C4-524D-A0C2-C8A80DF0B22D}" type="datetime4">
              <a:rPr lang="en-AU" sz="1200" smtClean="0">
                <a:solidFill>
                  <a:schemeClr val="bg1"/>
                </a:solidFill>
              </a:rPr>
              <a:t>5 April 2022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bg1"/>
                </a:solidFill>
              </a:rPr>
              <a:t>COMP20007.Workshop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22B83-05D9-2C4B-9F78-99A6C46D0F70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698483"/>
              </p:ext>
            </p:extLst>
          </p:nvPr>
        </p:nvGraphicFramePr>
        <p:xfrm>
          <a:off x="265113" y="749350"/>
          <a:ext cx="8623300" cy="44500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16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1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endParaRPr lang="en-US" sz="2000" b="1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Topic 1:</a:t>
                      </a:r>
                      <a:r>
                        <a:rPr lang="en-US" sz="2000" b="0" baseline="0" dirty="0"/>
                        <a:t> DFS &amp; Topological Sorting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/>
                        <a:t> </a:t>
                      </a:r>
                      <a:r>
                        <a:rPr lang="en-US" sz="2000" b="1" i="1" baseline="0" dirty="0"/>
                        <a:t>Exercise:</a:t>
                      </a:r>
                      <a:r>
                        <a:rPr lang="en-US" sz="2000" b="0" baseline="0" dirty="0"/>
                        <a:t>  Q6.1 (</a:t>
                      </a:r>
                      <a:r>
                        <a:rPr lang="en-US" sz="2000" b="0" baseline="0" dirty="0" err="1"/>
                        <a:t>toposort</a:t>
                      </a:r>
                      <a:r>
                        <a:rPr lang="en-US" sz="2000" b="0" baseline="0" dirty="0"/>
                        <a:t>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Topic 2:</a:t>
                      </a:r>
                      <a:r>
                        <a:rPr lang="en-US" sz="2000" b="0" baseline="0" dirty="0"/>
                        <a:t> Binary Trees &amp; BST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i="1" baseline="0" dirty="0"/>
                        <a:t>  Group/Individual Exercises:</a:t>
                      </a:r>
                      <a:r>
                        <a:rPr lang="en-US" sz="2000" b="0" baseline="0" dirty="0"/>
                        <a:t> Q 6.2, 6.4, 6.3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/>
                        <a:t>Lab: </a:t>
                      </a:r>
                      <a:r>
                        <a:rPr lang="en-US" sz="2000" b="1" baseline="0" dirty="0">
                          <a:highlight>
                            <a:srgbClr val="FFFF00"/>
                          </a:highlight>
                        </a:rPr>
                        <a:t>ASSIGNMENT 1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/>
                        <a:t>Finish ass1 if not yet done, or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/>
                        <a:t>review workshops week 5-6 and ask questions</a:t>
                      </a:r>
                    </a:p>
                    <a:p>
                      <a:pPr marL="342900" indent="-3429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/>
                        <a:t>on request: understanding BFS and Prim’s, Dijkstra’s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7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traversal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3482" y="1086322"/>
            <a:ext cx="87089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What is tree traversal?</a:t>
            </a:r>
          </a:p>
          <a:p>
            <a:r>
              <a:rPr lang="en-US" sz="2000" dirty="0"/>
              <a:t>For a tree T, what job we need to do with Traversal(T)?</a:t>
            </a:r>
          </a:p>
          <a:p>
            <a:r>
              <a:rPr lang="en-US" sz="2000" dirty="0"/>
              <a:t>What is </a:t>
            </a:r>
            <a:r>
              <a:rPr lang="en-US" sz="2000" i="1" dirty="0" err="1"/>
              <a:t>inorder</a:t>
            </a:r>
            <a:r>
              <a:rPr lang="en-US" sz="2000" dirty="0"/>
              <a:t>, </a:t>
            </a:r>
            <a:r>
              <a:rPr lang="en-US" sz="2000" i="1" dirty="0"/>
              <a:t>preorder</a:t>
            </a:r>
            <a:r>
              <a:rPr lang="en-US" sz="2000" dirty="0"/>
              <a:t>, </a:t>
            </a:r>
            <a:r>
              <a:rPr lang="en-US" sz="2000" i="1" dirty="0" err="1"/>
              <a:t>postorder</a:t>
            </a:r>
            <a:r>
              <a:rPr lang="en-US" sz="2000" i="1" dirty="0"/>
              <a:t> </a:t>
            </a:r>
            <a:r>
              <a:rPr lang="en-US" sz="2000" dirty="0"/>
              <a:t>traversal? Are they BFS or DFS?</a:t>
            </a:r>
          </a:p>
          <a:p>
            <a:r>
              <a:rPr lang="en-US" sz="2000" dirty="0"/>
              <a:t>What is </a:t>
            </a:r>
            <a:r>
              <a:rPr lang="en-US" sz="2000" i="1" dirty="0"/>
              <a:t>level-order </a:t>
            </a:r>
            <a:r>
              <a:rPr lang="en-US" sz="2000" dirty="0"/>
              <a:t>traversal? Is it BFS or DFS?</a:t>
            </a:r>
          </a:p>
          <a:p>
            <a:endParaRPr lang="en-US" sz="2000" i="1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9F1FE-237D-4506-BD31-6D859B219825}"/>
              </a:ext>
            </a:extLst>
          </p:cNvPr>
          <p:cNvSpPr txBox="1"/>
          <p:nvPr/>
        </p:nvSpPr>
        <p:spPr>
          <a:xfrm>
            <a:off x="5796136" y="2967335"/>
            <a:ext cx="3094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Write the nodes in order visited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Inorder</a:t>
            </a:r>
            <a:r>
              <a:rPr lang="en-US" sz="1800" dirty="0"/>
              <a:t>    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Preorder   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Postorder</a:t>
            </a:r>
            <a:r>
              <a:rPr lang="en-US" sz="1800" dirty="0"/>
              <a:t>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Levelorder</a:t>
            </a:r>
            <a:r>
              <a:rPr lang="en-US" sz="1800" dirty="0"/>
              <a:t>:   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E6FA78-9D9F-DF41-9154-47D1FFCE03FE}"/>
              </a:ext>
            </a:extLst>
          </p:cNvPr>
          <p:cNvGrpSpPr/>
          <p:nvPr/>
        </p:nvGrpSpPr>
        <p:grpSpPr>
          <a:xfrm>
            <a:off x="194042" y="2602389"/>
            <a:ext cx="6516216" cy="3507841"/>
            <a:chOff x="194042" y="2602389"/>
            <a:chExt cx="6516216" cy="3507841"/>
          </a:xfrm>
        </p:grpSpPr>
        <p:sp>
          <p:nvSpPr>
            <p:cNvPr id="19" name="Date Placeholder 3">
              <a:extLst>
                <a:ext uri="{FF2B5EF4-FFF2-40B4-BE49-F238E27FC236}">
                  <a16:creationId xmlns:a16="http://schemas.microsoft.com/office/drawing/2014/main" id="{92952929-8411-A648-9C1A-927F82724422}"/>
                </a:ext>
              </a:extLst>
            </p:cNvPr>
            <p:cNvSpPr txBox="1">
              <a:spLocks/>
            </p:cNvSpPr>
            <p:nvPr/>
          </p:nvSpPr>
          <p:spPr>
            <a:xfrm>
              <a:off x="4083975" y="5732362"/>
              <a:ext cx="2184400" cy="365125"/>
            </a:xfrm>
            <a:prstGeom prst="rect">
              <a:avLst/>
            </a:prstGeom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defTabSz="457200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AU"/>
                <a:t>Anh Vo    </a:t>
              </a:r>
              <a:fld id="{A9DEA08E-4CB3-E742-9AC2-43959A293033}" type="datetime4">
                <a:rPr lang="en-AU" smtClean="0"/>
                <a:pPr>
                  <a:defRPr/>
                </a:pPr>
                <a:t>5 April 2022</a:t>
              </a:fld>
              <a:endParaRPr lang="en-US" dirty="0"/>
            </a:p>
          </p:txBody>
        </p:sp>
        <p:pic>
          <p:nvPicPr>
            <p:cNvPr id="20" name="Picture 2" descr="Balanced Binary Tree - LeetCode">
              <a:extLst>
                <a:ext uri="{FF2B5EF4-FFF2-40B4-BE49-F238E27FC236}">
                  <a16:creationId xmlns:a16="http://schemas.microsoft.com/office/drawing/2014/main" id="{C546B524-A1C8-AA43-A164-E03941099A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05" y="2653846"/>
              <a:ext cx="4608512" cy="297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35702308-6617-EA47-8F05-E2FB81213D65}"/>
                </a:ext>
              </a:extLst>
            </p:cNvPr>
            <p:cNvSpPr/>
            <p:nvPr/>
          </p:nvSpPr>
          <p:spPr>
            <a:xfrm>
              <a:off x="194042" y="3474263"/>
              <a:ext cx="1636440" cy="1408348"/>
            </a:xfrm>
            <a:prstGeom prst="triangle">
              <a:avLst>
                <a:gd name="adj" fmla="val 65143"/>
              </a:avLst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iangle 27">
              <a:extLst>
                <a:ext uri="{FF2B5EF4-FFF2-40B4-BE49-F238E27FC236}">
                  <a16:creationId xmlns:a16="http://schemas.microsoft.com/office/drawing/2014/main" id="{910492FB-E5D9-3846-95B2-F2C6478FD129}"/>
                </a:ext>
              </a:extLst>
            </p:cNvPr>
            <p:cNvSpPr/>
            <p:nvPr/>
          </p:nvSpPr>
          <p:spPr>
            <a:xfrm>
              <a:off x="487730" y="3474263"/>
              <a:ext cx="6222528" cy="263596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DFFECD7C-39CF-D946-883C-12357EBDE6F4}"/>
                </a:ext>
              </a:extLst>
            </p:cNvPr>
            <p:cNvSpPr/>
            <p:nvPr/>
          </p:nvSpPr>
          <p:spPr>
            <a:xfrm>
              <a:off x="1416496" y="4606824"/>
              <a:ext cx="1835696" cy="136623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74E589CC-7030-AF46-B4FF-064863DF9FA0}"/>
                </a:ext>
              </a:extLst>
            </p:cNvPr>
            <p:cNvSpPr/>
            <p:nvPr/>
          </p:nvSpPr>
          <p:spPr>
            <a:xfrm>
              <a:off x="3949183" y="4535675"/>
              <a:ext cx="1835696" cy="143738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C9ED5625-F91D-9D4B-9E3D-76AFDA8C683C}"/>
                </a:ext>
              </a:extLst>
            </p:cNvPr>
            <p:cNvSpPr/>
            <p:nvPr/>
          </p:nvSpPr>
          <p:spPr>
            <a:xfrm>
              <a:off x="684250" y="4376304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4F185E1-6F14-3441-A73A-0C7363162EA5}"/>
                </a:ext>
              </a:extLst>
            </p:cNvPr>
            <p:cNvSpPr txBox="1"/>
            <p:nvPr/>
          </p:nvSpPr>
          <p:spPr>
            <a:xfrm>
              <a:off x="1416496" y="260238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80FAC"/>
                  </a:solidFill>
                  <a:latin typeface="Courier" pitchFamily="2" charset="0"/>
                </a:rPr>
                <a:t>T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E2895F0-8576-1242-BD39-EFC4A6342FD4}"/>
                </a:ext>
              </a:extLst>
            </p:cNvPr>
            <p:cNvCxnSpPr>
              <a:cxnSpLocks/>
            </p:cNvCxnSpPr>
            <p:nvPr/>
          </p:nvCxnSpPr>
          <p:spPr>
            <a:xfrm>
              <a:off x="1663607" y="2885974"/>
              <a:ext cx="405053" cy="70326"/>
            </a:xfrm>
            <a:prstGeom prst="straightConnector1">
              <a:avLst/>
            </a:prstGeom>
            <a:ln>
              <a:solidFill>
                <a:srgbClr val="080FA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riangle 33">
              <a:extLst>
                <a:ext uri="{FF2B5EF4-FFF2-40B4-BE49-F238E27FC236}">
                  <a16:creationId xmlns:a16="http://schemas.microsoft.com/office/drawing/2014/main" id="{3D9C2D24-5688-D04A-8F55-A7A6C92B7E4B}"/>
                </a:ext>
              </a:extLst>
            </p:cNvPr>
            <p:cNvSpPr/>
            <p:nvPr/>
          </p:nvSpPr>
          <p:spPr>
            <a:xfrm>
              <a:off x="2542390" y="5489056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5" name="Triangle 34">
              <a:extLst>
                <a:ext uri="{FF2B5EF4-FFF2-40B4-BE49-F238E27FC236}">
                  <a16:creationId xmlns:a16="http://schemas.microsoft.com/office/drawing/2014/main" id="{983FB0BD-C73D-9045-B807-8DB9498CC249}"/>
                </a:ext>
              </a:extLst>
            </p:cNvPr>
            <p:cNvSpPr/>
            <p:nvPr/>
          </p:nvSpPr>
          <p:spPr>
            <a:xfrm>
              <a:off x="1960541" y="5529924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4B58A0E8-C17C-A344-82B1-C7F66C76F78B}"/>
                </a:ext>
              </a:extLst>
            </p:cNvPr>
            <p:cNvSpPr/>
            <p:nvPr/>
          </p:nvSpPr>
          <p:spPr>
            <a:xfrm>
              <a:off x="4471952" y="5489056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CE3CB4DF-9399-CB44-BE2D-0229E27E5878}"/>
                </a:ext>
              </a:extLst>
            </p:cNvPr>
            <p:cNvSpPr/>
            <p:nvPr/>
          </p:nvSpPr>
          <p:spPr>
            <a:xfrm>
              <a:off x="5138050" y="5505856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8A1999D6-C726-CB43-AEB4-AAECD49FF8B9}"/>
                </a:ext>
              </a:extLst>
            </p:cNvPr>
            <p:cNvSpPr/>
            <p:nvPr/>
          </p:nvSpPr>
          <p:spPr>
            <a:xfrm>
              <a:off x="1341835" y="4395614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02472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3" y="-242888"/>
            <a:ext cx="8623300" cy="920750"/>
          </a:xfrm>
        </p:spPr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Binary tree traversal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73450" y="610724"/>
            <a:ext cx="87089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What is tree traversal? </a:t>
            </a:r>
            <a:r>
              <a:rPr lang="en-US" sz="2000" dirty="0"/>
              <a:t>visiting all nodes of a tree</a:t>
            </a:r>
          </a:p>
          <a:p>
            <a:r>
              <a:rPr lang="en-US" sz="2000" b="1" dirty="0"/>
              <a:t>For a tree T, what job we need to do with Traversal(T)? </a:t>
            </a:r>
            <a:r>
              <a:rPr lang="en-US" sz="2000" dirty="0"/>
              <a:t>3 jobs: visit the root, traverse the left child, traverse the right child </a:t>
            </a:r>
          </a:p>
          <a:p>
            <a:r>
              <a:rPr lang="en-US" sz="2000" b="1" dirty="0"/>
              <a:t>What is </a:t>
            </a:r>
            <a:r>
              <a:rPr lang="en-US" sz="2000" b="1" i="1" dirty="0" err="1"/>
              <a:t>inorder</a:t>
            </a:r>
            <a:r>
              <a:rPr lang="en-US" sz="2000" b="1" dirty="0"/>
              <a:t>, </a:t>
            </a:r>
            <a:r>
              <a:rPr lang="en-US" sz="2000" b="1" i="1" dirty="0"/>
              <a:t>preorder</a:t>
            </a:r>
            <a:r>
              <a:rPr lang="en-US" sz="2000" b="1" dirty="0"/>
              <a:t>, </a:t>
            </a:r>
            <a:r>
              <a:rPr lang="en-US" sz="2000" b="1" i="1" dirty="0" err="1"/>
              <a:t>postorder</a:t>
            </a:r>
            <a:r>
              <a:rPr lang="en-US" sz="2000" b="1" i="1" dirty="0"/>
              <a:t> </a:t>
            </a:r>
            <a:r>
              <a:rPr lang="en-US" sz="2000" b="1" dirty="0"/>
              <a:t>traversal? </a:t>
            </a:r>
            <a:r>
              <a:rPr lang="en-US" sz="2000" dirty="0"/>
              <a:t>just depends on when we visit the root: in-between, before, or after traversing the children. All of them are DFS.</a:t>
            </a:r>
          </a:p>
          <a:p>
            <a:r>
              <a:rPr lang="en-US" sz="2000" b="1" dirty="0"/>
              <a:t>What is </a:t>
            </a:r>
            <a:r>
              <a:rPr lang="en-US" sz="2000" b="1" i="1" dirty="0"/>
              <a:t>level-order </a:t>
            </a:r>
            <a:r>
              <a:rPr lang="en-US" sz="2000" b="1" dirty="0"/>
              <a:t>traversal? </a:t>
            </a:r>
            <a:r>
              <a:rPr lang="en-US" sz="2000" dirty="0"/>
              <a:t>Think of the tree as a graph, and start traversal from the root. In level-order, we visit level by level, left to right, starting from the root. This is BFS.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69F1FE-237D-4506-BD31-6D859B219825}"/>
              </a:ext>
            </a:extLst>
          </p:cNvPr>
          <p:cNvSpPr txBox="1"/>
          <p:nvPr/>
        </p:nvSpPr>
        <p:spPr>
          <a:xfrm>
            <a:off x="5619467" y="3815834"/>
            <a:ext cx="30948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Write the nodes in order visited by: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Inorder</a:t>
            </a:r>
            <a:r>
              <a:rPr lang="en-US" sz="1800" dirty="0"/>
              <a:t>     :  9 3 15 20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Preorder   : 3 9 20 15 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Postorder</a:t>
            </a:r>
            <a:r>
              <a:rPr lang="en-US" sz="1800" dirty="0"/>
              <a:t> : 9 15 7 20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Levelorder</a:t>
            </a:r>
            <a:r>
              <a:rPr lang="en-US" sz="1800" dirty="0"/>
              <a:t>: 3 9 20 15 7  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AD67275-AD69-6442-A39D-73C86458BDEF}"/>
              </a:ext>
            </a:extLst>
          </p:cNvPr>
          <p:cNvGrpSpPr/>
          <p:nvPr/>
        </p:nvGrpSpPr>
        <p:grpSpPr>
          <a:xfrm>
            <a:off x="194042" y="3815834"/>
            <a:ext cx="4665990" cy="2294396"/>
            <a:chOff x="194042" y="2602389"/>
            <a:chExt cx="6516216" cy="3507841"/>
          </a:xfrm>
        </p:grpSpPr>
        <p:sp>
          <p:nvSpPr>
            <p:cNvPr id="22" name="Date Placeholder 3">
              <a:extLst>
                <a:ext uri="{FF2B5EF4-FFF2-40B4-BE49-F238E27FC236}">
                  <a16:creationId xmlns:a16="http://schemas.microsoft.com/office/drawing/2014/main" id="{3E7A5EE2-F67A-8340-80E1-5802D5735F21}"/>
                </a:ext>
              </a:extLst>
            </p:cNvPr>
            <p:cNvSpPr txBox="1">
              <a:spLocks/>
            </p:cNvSpPr>
            <p:nvPr/>
          </p:nvSpPr>
          <p:spPr>
            <a:xfrm>
              <a:off x="4083975" y="5732362"/>
              <a:ext cx="2184400" cy="365125"/>
            </a:xfrm>
            <a:prstGeom prst="rect">
              <a:avLst/>
            </a:prstGeom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algn="r" defTabSz="457200" rtl="0" fontAlgn="base">
                <a:spcBef>
                  <a:spcPct val="0"/>
                </a:spcBef>
                <a:spcAft>
                  <a:spcPct val="0"/>
                </a:spcAft>
                <a:defRPr sz="1200" kern="1200">
                  <a:solidFill>
                    <a:schemeClr val="bg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4572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2pPr>
              <a:lvl3pPr marL="9144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3pPr>
              <a:lvl4pPr marL="13716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4pPr>
              <a:lvl5pPr marL="1828800" algn="l" defTabSz="457200" rtl="0" fontAlgn="base">
                <a:spcBef>
                  <a:spcPct val="0"/>
                </a:spcBef>
                <a:spcAft>
                  <a:spcPct val="0"/>
                </a:spcAft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5pPr>
              <a:lvl6pPr marL="22860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6pPr>
              <a:lvl7pPr marL="27432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7pPr>
              <a:lvl8pPr marL="32004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8pPr>
              <a:lvl9pPr marL="3657600" algn="l" defTabSz="457200" rtl="0" eaLnBrk="1" latinLnBrk="0" hangingPunct="1">
                <a:defRPr sz="2400" kern="12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9pPr>
            </a:lstStyle>
            <a:p>
              <a:pPr>
                <a:defRPr/>
              </a:pPr>
              <a:r>
                <a:rPr lang="en-AU"/>
                <a:t>Anh Vo    </a:t>
              </a:r>
              <a:fld id="{A9DEA08E-4CB3-E742-9AC2-43959A293033}" type="datetime4">
                <a:rPr lang="en-AU" smtClean="0"/>
                <a:pPr>
                  <a:defRPr/>
                </a:pPr>
                <a:t>5 April 2022</a:t>
              </a:fld>
              <a:endParaRPr lang="en-US" dirty="0"/>
            </a:p>
          </p:txBody>
        </p:sp>
        <p:pic>
          <p:nvPicPr>
            <p:cNvPr id="28" name="Picture 2" descr="Balanced Binary Tree - LeetCode">
              <a:extLst>
                <a:ext uri="{FF2B5EF4-FFF2-40B4-BE49-F238E27FC236}">
                  <a16:creationId xmlns:a16="http://schemas.microsoft.com/office/drawing/2014/main" id="{2EFD4AB0-E30C-8B4E-A28D-66FE7A813F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9505" y="2653846"/>
              <a:ext cx="4608512" cy="2973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EF086278-FA00-584B-B31D-107C7CEAE7A8}"/>
                </a:ext>
              </a:extLst>
            </p:cNvPr>
            <p:cNvSpPr/>
            <p:nvPr/>
          </p:nvSpPr>
          <p:spPr>
            <a:xfrm>
              <a:off x="194042" y="3474263"/>
              <a:ext cx="1636440" cy="1408348"/>
            </a:xfrm>
            <a:prstGeom prst="triangle">
              <a:avLst>
                <a:gd name="adj" fmla="val 65143"/>
              </a:avLst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E9E537FA-2462-0647-8F09-D9A6E836C6B4}"/>
                </a:ext>
              </a:extLst>
            </p:cNvPr>
            <p:cNvSpPr/>
            <p:nvPr/>
          </p:nvSpPr>
          <p:spPr>
            <a:xfrm>
              <a:off x="487730" y="3474263"/>
              <a:ext cx="6222528" cy="2635967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BBD96ED2-2563-714F-AB83-73B20263F8ED}"/>
                </a:ext>
              </a:extLst>
            </p:cNvPr>
            <p:cNvSpPr/>
            <p:nvPr/>
          </p:nvSpPr>
          <p:spPr>
            <a:xfrm>
              <a:off x="1416496" y="4606824"/>
              <a:ext cx="1835696" cy="1366234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5D637CD0-B195-D040-9E15-AA4DACDFAAA1}"/>
                </a:ext>
              </a:extLst>
            </p:cNvPr>
            <p:cNvSpPr/>
            <p:nvPr/>
          </p:nvSpPr>
          <p:spPr>
            <a:xfrm>
              <a:off x="3949183" y="4535675"/>
              <a:ext cx="1835696" cy="1437383"/>
            </a:xfrm>
            <a:prstGeom prst="triangle">
              <a:avLst/>
            </a:prstGeom>
            <a:solidFill>
              <a:schemeClr val="accent1">
                <a:lumMod val="20000"/>
                <a:lumOff val="80000"/>
                <a:alpha val="2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42D92E1E-BC68-C547-A6CC-DD905D41C280}"/>
                </a:ext>
              </a:extLst>
            </p:cNvPr>
            <p:cNvSpPr/>
            <p:nvPr/>
          </p:nvSpPr>
          <p:spPr>
            <a:xfrm>
              <a:off x="684250" y="4376304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54B0137-56D8-3746-953D-183CF585CAF0}"/>
                </a:ext>
              </a:extLst>
            </p:cNvPr>
            <p:cNvSpPr txBox="1"/>
            <p:nvPr/>
          </p:nvSpPr>
          <p:spPr>
            <a:xfrm>
              <a:off x="1416496" y="2602389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80FAC"/>
                  </a:solidFill>
                  <a:latin typeface="Courier" pitchFamily="2" charset="0"/>
                </a:rPr>
                <a:t>T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856F1F5-AB44-744F-A913-933EEE9D8C84}"/>
                </a:ext>
              </a:extLst>
            </p:cNvPr>
            <p:cNvCxnSpPr>
              <a:cxnSpLocks/>
            </p:cNvCxnSpPr>
            <p:nvPr/>
          </p:nvCxnSpPr>
          <p:spPr>
            <a:xfrm>
              <a:off x="1663607" y="2885974"/>
              <a:ext cx="405053" cy="70326"/>
            </a:xfrm>
            <a:prstGeom prst="straightConnector1">
              <a:avLst/>
            </a:prstGeom>
            <a:ln>
              <a:solidFill>
                <a:srgbClr val="080FA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riangle 35">
              <a:extLst>
                <a:ext uri="{FF2B5EF4-FFF2-40B4-BE49-F238E27FC236}">
                  <a16:creationId xmlns:a16="http://schemas.microsoft.com/office/drawing/2014/main" id="{634FC481-305E-074F-9E9A-08F39BEC66C9}"/>
                </a:ext>
              </a:extLst>
            </p:cNvPr>
            <p:cNvSpPr/>
            <p:nvPr/>
          </p:nvSpPr>
          <p:spPr>
            <a:xfrm>
              <a:off x="2542390" y="5489056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7" name="Triangle 36">
              <a:extLst>
                <a:ext uri="{FF2B5EF4-FFF2-40B4-BE49-F238E27FC236}">
                  <a16:creationId xmlns:a16="http://schemas.microsoft.com/office/drawing/2014/main" id="{D4B9BD3F-FCF0-8146-807A-96FE7095701C}"/>
                </a:ext>
              </a:extLst>
            </p:cNvPr>
            <p:cNvSpPr/>
            <p:nvPr/>
          </p:nvSpPr>
          <p:spPr>
            <a:xfrm>
              <a:off x="1960541" y="5529924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8" name="Triangle 37">
              <a:extLst>
                <a:ext uri="{FF2B5EF4-FFF2-40B4-BE49-F238E27FC236}">
                  <a16:creationId xmlns:a16="http://schemas.microsoft.com/office/drawing/2014/main" id="{FC2FD50E-C136-8648-9994-A678C38B881F}"/>
                </a:ext>
              </a:extLst>
            </p:cNvPr>
            <p:cNvSpPr/>
            <p:nvPr/>
          </p:nvSpPr>
          <p:spPr>
            <a:xfrm>
              <a:off x="4471952" y="5489056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39" name="Triangle 38">
              <a:extLst>
                <a:ext uri="{FF2B5EF4-FFF2-40B4-BE49-F238E27FC236}">
                  <a16:creationId xmlns:a16="http://schemas.microsoft.com/office/drawing/2014/main" id="{37CE4757-B550-C744-913C-3DB8484F1C51}"/>
                </a:ext>
              </a:extLst>
            </p:cNvPr>
            <p:cNvSpPr/>
            <p:nvPr/>
          </p:nvSpPr>
          <p:spPr>
            <a:xfrm>
              <a:off x="5138050" y="5505856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D9480AD2-F5A5-B648-B165-DBC1927818C9}"/>
                </a:ext>
              </a:extLst>
            </p:cNvPr>
            <p:cNvSpPr/>
            <p:nvPr/>
          </p:nvSpPr>
          <p:spPr>
            <a:xfrm>
              <a:off x="1341835" y="4395614"/>
              <a:ext cx="218542" cy="318742"/>
            </a:xfrm>
            <a:prstGeom prst="triangle">
              <a:avLst/>
            </a:prstGeom>
            <a:solidFill>
              <a:schemeClr val="accent6">
                <a:lumMod val="60000"/>
                <a:lumOff val="40000"/>
                <a:alpha val="61453"/>
              </a:schemeClr>
            </a:solidFill>
            <a:effectLst>
              <a:outerShdw blurRad="63500" dist="25400" dir="5400000" sx="101000" sy="101000" rotWithShape="0">
                <a:schemeClr val="accent6">
                  <a:lumMod val="40000"/>
                  <a:lumOff val="60000"/>
                  <a:alpha val="98414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X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74047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r>
              <a:rPr lang="en-US" sz="2400" dirty="0"/>
              <a:t>Q 6.4: Binary Tree Sum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4" t="-58606" r="-1971" b="-1"/>
          <a:stretch/>
        </p:blipFill>
        <p:spPr>
          <a:xfrm>
            <a:off x="263430" y="1844824"/>
            <a:ext cx="2412000" cy="3683188"/>
          </a:xfrm>
        </p:spPr>
      </p:pic>
      <p:sp>
        <p:nvSpPr>
          <p:cNvPr id="12" name="TextBox 11"/>
          <p:cNvSpPr txBox="1"/>
          <p:nvPr/>
        </p:nvSpPr>
        <p:spPr>
          <a:xfrm>
            <a:off x="34214" y="592150"/>
            <a:ext cx="8708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Write an algorithm to calculate the sum of a binary tree where each node contains a number. </a:t>
            </a:r>
          </a:p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847975" y="1655255"/>
            <a:ext cx="58951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YOUR ANSWER: The </a:t>
            </a:r>
            <a:r>
              <a:rPr lang="en-US" sz="2000" dirty="0" err="1"/>
              <a:t>pseudocode</a:t>
            </a:r>
            <a:r>
              <a:rPr lang="en-US" sz="2000" dirty="0"/>
              <a:t>: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function Sum( T )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???</a:t>
            </a:r>
          </a:p>
          <a:p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 </a:t>
            </a: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  <a:p>
            <a:endParaRPr lang="en-US" sz="2000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444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(Search) Tree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l="-24846" r="-24846"/>
          <a:stretch>
            <a:fillRect/>
          </a:stretch>
        </p:blipFill>
        <p:spPr>
          <a:xfrm>
            <a:off x="4605266" y="1485152"/>
            <a:ext cx="5113431" cy="2846652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1484784"/>
            <a:ext cx="4491935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How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the keys in increasing order?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print in decreasing order?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copy the tree?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free the tree?</a:t>
            </a:r>
          </a:p>
          <a:p>
            <a:endParaRPr lang="en-US" dirty="0"/>
          </a:p>
          <a:p>
            <a:r>
              <a:rPr lang="en-US" dirty="0"/>
              <a:t>Your answers: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262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B9F77-DA15-F044-97E0-392D83E2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Group/Individual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B598E-D295-D94C-BF46-190AC6B1D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 6.2, 6.3.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7CD91-9120-5743-BD13-E052E5A46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4076-1C34-0643-9788-0D716FE4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20BE1-A246-9D49-9DEA-18E89F58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573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Q 6.2: conventional traversal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8" t="-58606" r="-96932" b="-1"/>
          <a:stretch/>
        </p:blipFill>
        <p:spPr>
          <a:xfrm>
            <a:off x="-617011" y="620688"/>
            <a:ext cx="9390063" cy="5227638"/>
          </a:xfrm>
        </p:spPr>
      </p:pic>
      <p:sp>
        <p:nvSpPr>
          <p:cNvPr id="12" name="TextBox 11"/>
          <p:cNvSpPr txBox="1"/>
          <p:nvPr/>
        </p:nvSpPr>
        <p:spPr>
          <a:xfrm>
            <a:off x="179512" y="1311429"/>
            <a:ext cx="8708901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the </a:t>
            </a:r>
            <a:r>
              <a:rPr lang="en-US" i="1" dirty="0" err="1"/>
              <a:t>inorder</a:t>
            </a:r>
            <a:r>
              <a:rPr lang="en-US" dirty="0"/>
              <a:t>, </a:t>
            </a:r>
            <a:r>
              <a:rPr lang="en-US" i="1" dirty="0"/>
              <a:t>preorder</a:t>
            </a:r>
            <a:r>
              <a:rPr lang="en-US" dirty="0"/>
              <a:t> and </a:t>
            </a:r>
            <a:r>
              <a:rPr lang="en-US" i="1" dirty="0" err="1"/>
              <a:t>postorder</a:t>
            </a:r>
            <a:r>
              <a:rPr lang="en-US" dirty="0"/>
              <a:t> traversals of </a:t>
            </a:r>
          </a:p>
          <a:p>
            <a:r>
              <a:rPr lang="en-US" dirty="0"/>
              <a:t>the following binary tree: </a:t>
            </a:r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44008" y="2382835"/>
            <a:ext cx="35283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YOUR ANSWER:</a:t>
            </a:r>
          </a:p>
          <a:p>
            <a:r>
              <a:rPr lang="en-US" sz="2000" dirty="0"/>
              <a:t>In-order:</a:t>
            </a:r>
          </a:p>
          <a:p>
            <a:r>
              <a:rPr lang="en-US" sz="2000" dirty="0"/>
              <a:t>? </a:t>
            </a:r>
          </a:p>
          <a:p>
            <a:endParaRPr lang="en-US" sz="2000" dirty="0"/>
          </a:p>
          <a:p>
            <a:r>
              <a:rPr lang="en-US" sz="2000" dirty="0"/>
              <a:t>Pre-order:</a:t>
            </a:r>
          </a:p>
          <a:p>
            <a:r>
              <a:rPr lang="en-US" sz="2000" dirty="0"/>
              <a:t>? </a:t>
            </a:r>
          </a:p>
          <a:p>
            <a:endParaRPr lang="en-US" sz="2000" dirty="0"/>
          </a:p>
          <a:p>
            <a:r>
              <a:rPr lang="en-US" sz="2000" dirty="0"/>
              <a:t>Post-order:</a:t>
            </a:r>
          </a:p>
          <a:p>
            <a:r>
              <a:rPr lang="en-US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4506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2808312" cy="731483"/>
          </a:xfrm>
        </p:spPr>
        <p:txBody>
          <a:bodyPr/>
          <a:lstStyle/>
          <a:p>
            <a:r>
              <a:rPr lang="en-US" sz="2000" dirty="0"/>
              <a:t>Q 6.3:  level-order traversal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728" t="-58606" r="-96932" b="-1"/>
          <a:stretch/>
        </p:blipFill>
        <p:spPr>
          <a:xfrm>
            <a:off x="-252536" y="2224008"/>
            <a:ext cx="6537687" cy="3639663"/>
          </a:xfrm>
        </p:spPr>
      </p:pic>
      <p:sp>
        <p:nvSpPr>
          <p:cNvPr id="12" name="TextBox 11"/>
          <p:cNvSpPr txBox="1"/>
          <p:nvPr/>
        </p:nvSpPr>
        <p:spPr>
          <a:xfrm>
            <a:off x="265112" y="994329"/>
            <a:ext cx="3029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Level-order: visit level-by-level, left-to-right, starting from the root (which is in 0-th level). 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/>
              <a:t>For the tree below, what’s the visited order?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1800" dirty="0"/>
              <a:t>Write the level-order pseudo-code.</a:t>
            </a:r>
          </a:p>
        </p:txBody>
      </p:sp>
      <p:sp>
        <p:nvSpPr>
          <p:cNvPr id="3" name="Rectangle 2"/>
          <p:cNvSpPr/>
          <p:nvPr/>
        </p:nvSpPr>
        <p:spPr>
          <a:xfrm>
            <a:off x="3779421" y="36014"/>
            <a:ext cx="510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90"/>
                </a:solidFill>
              </a:rPr>
              <a:t>YOUR ANSWER:</a:t>
            </a:r>
          </a:p>
          <a:p>
            <a:r>
              <a:rPr lang="en-US" sz="2000" dirty="0"/>
              <a:t>a) Level-order:  ???  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DC260C3-E88E-B348-A499-2FCE50A4E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725961"/>
              </p:ext>
            </p:extLst>
          </p:nvPr>
        </p:nvGraphicFramePr>
        <p:xfrm>
          <a:off x="3812529" y="994329"/>
          <a:ext cx="5108992" cy="557783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108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2040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b)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//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level order traversal for binary tree T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// supposing a non-empty tree has 3 components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//   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T.root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T.left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T.right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function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sz="1600" b="0" baseline="0" dirty="0" err="1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LevelOrder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(T)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???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// for reference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function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BFS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(G=(V,E))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mark each node in V with 0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for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each v in V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do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if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v is marked with 0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then</a:t>
                      </a: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Q := empty queue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mark v with 1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inject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(Q, v)      //=</a:t>
                      </a:r>
                      <a:r>
                        <a:rPr lang="en-US" sz="1600" b="0" baseline="0" dirty="0" err="1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enQueue</a:t>
                      </a: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pperplate" panose="02000504000000020004" pitchFamily="2" charset="77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while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Q ≠ ∅ 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do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 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u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:= 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eject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(Q)  //=</a:t>
                      </a:r>
                      <a:r>
                        <a:rPr lang="en-US" sz="1600" b="0" baseline="0" dirty="0" err="1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deQueue</a:t>
                      </a: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  // </a:t>
                      </a:r>
                      <a:r>
                        <a:rPr lang="en-US" sz="1600" b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visit </a:t>
                      </a:r>
                      <a:r>
                        <a:rPr lang="en-US" sz="1600" b="1" kern="120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  <a:ea typeface="+mn-ea"/>
                          <a:cs typeface="+mn-cs"/>
                        </a:rPr>
                        <a:t>u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  for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each (</a:t>
                      </a:r>
                      <a:r>
                        <a:rPr lang="en-US" sz="1600" b="0" baseline="0" dirty="0" err="1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u,w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) in E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do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   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if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w is marked 0 </a:t>
                      </a: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then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      mark w with 1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      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inject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(Q, w)//=</a:t>
                      </a:r>
                      <a:r>
                        <a:rPr lang="en-US" sz="1600" b="0" baseline="0" dirty="0" err="1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enQueue</a:t>
                      </a: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pperplate" panose="02000504000000020004" pitchFamily="2" charset="77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</a:p>
                  </a:txBody>
                  <a:tcPr marL="91442" marR="91442" marT="45716" marB="4571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523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5DEB-FCD2-694A-8BDD-0BDFB2448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C563-A357-344F-AE62-F1DC128A3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80FAC"/>
                </a:solidFill>
              </a:rPr>
              <a:t>Questions on Dijkstra’s and BFS?</a:t>
            </a:r>
          </a:p>
          <a:p>
            <a:pPr marL="0" indent="0">
              <a:buNone/>
            </a:pPr>
            <a:r>
              <a:rPr lang="en-US" dirty="0">
                <a:solidFill>
                  <a:srgbClr val="080FAC"/>
                </a:solidFill>
              </a:rPr>
              <a:t>Assignment 1:</a:t>
            </a:r>
          </a:p>
          <a:p>
            <a:pPr lvl="1"/>
            <a:r>
              <a:rPr lang="en-US" dirty="0"/>
              <a:t>do assignment 1 if not yet done</a:t>
            </a:r>
          </a:p>
          <a:p>
            <a:pPr lvl="1"/>
            <a:r>
              <a:rPr lang="en-US" dirty="0"/>
              <a:t>make sure that you can finish on time</a:t>
            </a:r>
          </a:p>
          <a:p>
            <a:pPr lvl="1"/>
            <a:r>
              <a:rPr lang="en-US" dirty="0"/>
              <a:t>note that you can discuss general problems with your friends but please do not reveal or show your solution and code</a:t>
            </a:r>
            <a:endParaRPr lang="en-US" b="1" dirty="0"/>
          </a:p>
          <a:p>
            <a:pPr marL="349250" lvl="1" indent="0">
              <a:buNone/>
            </a:pPr>
            <a:endParaRPr lang="en-US" dirty="0"/>
          </a:p>
          <a:p>
            <a:pPr marL="12700" indent="0">
              <a:buNone/>
            </a:pPr>
            <a:r>
              <a:rPr lang="en-US" sz="2400" dirty="0">
                <a:solidFill>
                  <a:srgbClr val="080FAC"/>
                </a:solidFill>
              </a:rPr>
              <a:t>OR:</a:t>
            </a:r>
          </a:p>
          <a:p>
            <a:pPr marL="469900" indent="-457200"/>
            <a:r>
              <a:rPr lang="en-US" sz="2400" dirty="0"/>
              <a:t>do not-yet-done problems (if any) of previous workshops/lab/lectures</a:t>
            </a:r>
          </a:p>
          <a:p>
            <a:pPr marL="1270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972B1-E286-9F4D-B20C-56188D3C7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C17E9-27EF-5C40-AAC7-7C14865D2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023F0-08F1-4B46-B391-4B8A4DBBD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4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0A912-ECEF-3D4E-90E0-77422070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pPr algn="l">
              <a:defRPr/>
            </a:pPr>
            <a:r>
              <a:rPr lang="en-US" sz="2400" dirty="0"/>
              <a:t>DFS review: Q&amp;A on algorithm &amp; complexity</a:t>
            </a:r>
          </a:p>
        </p:txBody>
      </p:sp>
      <p:sp>
        <p:nvSpPr>
          <p:cNvPr id="11266" name="Date Placeholder 3">
            <a:extLst>
              <a:ext uri="{FF2B5EF4-FFF2-40B4-BE49-F238E27FC236}">
                <a16:creationId xmlns:a16="http://schemas.microsoft.com/office/drawing/2014/main" id="{62455CF9-D23A-0343-831C-8C292EE67A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200">
                <a:solidFill>
                  <a:schemeClr val="bg1"/>
                </a:solidFill>
                <a:latin typeface="Arial" panose="020B0604020202020204" pitchFamily="34" charset="0"/>
              </a:rPr>
              <a:t>Anh Vo    </a:t>
            </a:r>
            <a:fld id="{BFB538A6-65BA-A64B-B458-E1587DD5F342}" type="datetime4">
              <a:rPr lang="en-AU" altLang="en-US" sz="1200" smtClean="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 April 2022</a:t>
            </a:fld>
            <a:endParaRPr lang="en-US" altLang="en-US" sz="120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11267" name="Footer Placeholder 4">
            <a:extLst>
              <a:ext uri="{FF2B5EF4-FFF2-40B4-BE49-F238E27FC236}">
                <a16:creationId xmlns:a16="http://schemas.microsoft.com/office/drawing/2014/main" id="{8ACD3929-4F58-F245-9707-E2CFCAFAF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chemeClr val="bg1"/>
                </a:solidFill>
                <a:latin typeface="Arial" panose="020B0604020202020204" pitchFamily="34" charset="0"/>
              </a:rPr>
              <a:t>COMP20007.Worshop</a:t>
            </a:r>
          </a:p>
        </p:txBody>
      </p:sp>
      <p:sp>
        <p:nvSpPr>
          <p:cNvPr id="11268" name="Slide Number Placeholder 5">
            <a:extLst>
              <a:ext uri="{FF2B5EF4-FFF2-40B4-BE49-F238E27FC236}">
                <a16:creationId xmlns:a16="http://schemas.microsoft.com/office/drawing/2014/main" id="{F4AD95EE-1381-FE47-8756-5B66EEABB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20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1pPr>
            <a:lvl2pPr marL="742950" indent="-28575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2pPr>
            <a:lvl3pPr marL="11430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3pPr>
            <a:lvl4pPr marL="1600200" indent="-228600">
              <a:spcBef>
                <a:spcPts val="600"/>
              </a:spcBef>
              <a:buClr>
                <a:srgbClr val="215D7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4pPr>
            <a:lvl5pPr marL="2057400" indent="-228600">
              <a:spcBef>
                <a:spcPts val="600"/>
              </a:spcBef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5pPr>
            <a:lvl6pPr marL="25146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6pPr>
            <a:lvl7pPr marL="29718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7pPr>
            <a:lvl8pPr marL="34290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8pPr>
            <a:lvl9pPr marL="3886200" indent="-228600" defTabSz="4572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itchFamily="2" charset="2"/>
              <a:buChar char="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02E71A-C595-3B47-AE54-F044E3E28E36}" type="slidenum">
              <a:rPr lang="en-US" altLang="en-US" sz="3600">
                <a:solidFill>
                  <a:schemeClr val="bg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3600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A9E0B6-F849-044C-BD5B-672205B67EA0}"/>
              </a:ext>
            </a:extLst>
          </p:cNvPr>
          <p:cNvSpPr txBox="1"/>
          <p:nvPr/>
        </p:nvSpPr>
        <p:spPr>
          <a:xfrm>
            <a:off x="4152900" y="1268760"/>
            <a:ext cx="4572000" cy="43396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rtl="0"/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function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pperplate" panose="02000504000000020004" pitchFamily="2" charset="77"/>
              </a:rPr>
              <a:t>DFS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(G=(V,E))</a:t>
            </a:r>
          </a:p>
          <a:p>
            <a:pPr rtl="0"/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for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each v in V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do</a:t>
            </a:r>
          </a:p>
          <a:p>
            <a:pPr rtl="0"/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  mark v with 0</a:t>
            </a:r>
          </a:p>
          <a:p>
            <a:pPr rtl="0"/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for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each v in V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do</a:t>
            </a:r>
          </a:p>
          <a:p>
            <a:pPr rtl="0"/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 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if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v is marked with 0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then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    </a:t>
            </a:r>
          </a:p>
          <a:p>
            <a:pPr rtl="0"/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    </a:t>
            </a:r>
            <a:r>
              <a:rPr lang="en-US" sz="1800" b="0" i="0" u="none" strike="noStrike" kern="1200" baseline="0" dirty="0" err="1">
                <a:solidFill>
                  <a:srgbClr val="080FAC"/>
                </a:solidFill>
                <a:latin typeface="Copperplate" panose="02000504000000020004" pitchFamily="2" charset="77"/>
              </a:rPr>
              <a:t>DfsExplore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(v)</a:t>
            </a:r>
          </a:p>
          <a:p>
            <a:pPr rtl="0"/>
            <a:endParaRPr lang="en-US" sz="1800" b="0" i="0" u="none" strike="noStrike" kern="1200" baseline="0" dirty="0">
              <a:solidFill>
                <a:srgbClr val="080FAC"/>
              </a:solidFill>
              <a:latin typeface="Courier" pitchFamily="2" charset="0"/>
            </a:endParaRPr>
          </a:p>
          <a:p>
            <a:pPr rtl="0"/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function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</a:t>
            </a:r>
            <a:r>
              <a:rPr lang="en-US" sz="1800" b="0" i="0" u="none" strike="noStrike" kern="1200" baseline="0" dirty="0" err="1">
                <a:solidFill>
                  <a:srgbClr val="080FAC"/>
                </a:solidFill>
                <a:latin typeface="Copperplate" panose="02000504000000020004" pitchFamily="2" charset="77"/>
              </a:rPr>
              <a:t>DfsExplore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(v)</a:t>
            </a:r>
          </a:p>
          <a:p>
            <a:pPr rtl="0"/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  // start visiting v </a:t>
            </a:r>
            <a:endParaRPr lang="en-US" sz="1800" b="0" i="0" u="none" strike="noStrike" kern="1200" baseline="0" dirty="0">
              <a:solidFill>
                <a:srgbClr val="080FAC"/>
              </a:solidFill>
              <a:latin typeface="Courier" pitchFamily="2" charset="0"/>
            </a:endParaRPr>
          </a:p>
          <a:p>
            <a:pPr rtl="0"/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mark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v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with 1</a:t>
            </a:r>
          </a:p>
          <a:p>
            <a:pPr rtl="0"/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for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each edge (</a:t>
            </a:r>
            <a:r>
              <a:rPr lang="en-US" sz="1800" b="1" i="0" u="none" strike="noStrike" kern="1200" baseline="0" dirty="0" err="1">
                <a:solidFill>
                  <a:srgbClr val="080FAC"/>
                </a:solidFill>
                <a:latin typeface="Courier" pitchFamily="2" charset="0"/>
              </a:rPr>
              <a:t>v</a:t>
            </a:r>
            <a:r>
              <a:rPr lang="en-US" sz="1800" b="0" i="0" u="none" strike="noStrike" kern="1200" baseline="0" dirty="0" err="1">
                <a:solidFill>
                  <a:srgbClr val="080FAC"/>
                </a:solidFill>
                <a:latin typeface="Courier" pitchFamily="2" charset="0"/>
              </a:rPr>
              <a:t>,w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) in E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do</a:t>
            </a:r>
          </a:p>
          <a:p>
            <a:pPr rtl="0"/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 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if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w is marked with 0 </a:t>
            </a:r>
            <a:r>
              <a:rPr lang="en-US" sz="1800" b="1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then</a:t>
            </a:r>
            <a:endParaRPr lang="en-US" sz="1800" b="0" i="0" u="none" strike="noStrike" kern="1200" baseline="0" dirty="0">
              <a:solidFill>
                <a:srgbClr val="080FAC"/>
              </a:solidFill>
              <a:latin typeface="Courier" pitchFamily="2" charset="0"/>
            </a:endParaRPr>
          </a:p>
          <a:p>
            <a:pPr rtl="0"/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      </a:t>
            </a:r>
            <a:r>
              <a:rPr lang="en-US" sz="1800" b="0" i="0" u="none" strike="noStrike" kern="1200" baseline="0" dirty="0" err="1">
                <a:solidFill>
                  <a:srgbClr val="080FAC"/>
                </a:solidFill>
                <a:latin typeface="Copperplate" panose="02000504000000020004" pitchFamily="2" charset="77"/>
              </a:rPr>
              <a:t>DfsExplore</a:t>
            </a:r>
            <a:r>
              <a:rPr lang="en-US" sz="1800" b="0" i="0" u="none" strike="noStrike" kern="1200" baseline="0" dirty="0">
                <a:solidFill>
                  <a:srgbClr val="080FAC"/>
                </a:solidFill>
                <a:latin typeface="Courier" pitchFamily="2" charset="0"/>
              </a:rPr>
              <a:t>(w)</a:t>
            </a:r>
          </a:p>
          <a:p>
            <a:pPr rtl="0"/>
            <a:r>
              <a:rPr lang="en-US" sz="1800" dirty="0">
                <a:solidFill>
                  <a:srgbClr val="080FAC"/>
                </a:solidFill>
                <a:latin typeface="Courier" pitchFamily="2" charset="0"/>
              </a:rPr>
              <a:t>  // end visiting v</a:t>
            </a:r>
            <a:endParaRPr lang="en-US" sz="1800" b="0" i="0" u="none" strike="noStrike" kern="1200" baseline="0" dirty="0">
              <a:solidFill>
                <a:srgbClr val="080FAC"/>
              </a:solidFill>
              <a:latin typeface="Courier" pitchFamily="2" charset="0"/>
            </a:endParaRPr>
          </a:p>
          <a:p>
            <a:pPr rtl="0"/>
            <a:endParaRPr lang="en-US" sz="2400" b="0" i="0" u="none" strike="noStrike" kern="1200" baseline="0" dirty="0">
              <a:solidFill>
                <a:srgbClr val="080FAC"/>
              </a:solidFill>
              <a:latin typeface="Courier" pitchFamily="2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FA07CB4-D778-8B4A-9D57-0179D48FA30D}"/>
              </a:ext>
            </a:extLst>
          </p:cNvPr>
          <p:cNvGrpSpPr/>
          <p:nvPr/>
        </p:nvGrpSpPr>
        <p:grpSpPr>
          <a:xfrm>
            <a:off x="937511" y="2060848"/>
            <a:ext cx="2415885" cy="1592857"/>
            <a:chOff x="647751" y="967638"/>
            <a:chExt cx="2910395" cy="2362437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41C7026-E098-7E44-8962-29EE39958AA3}"/>
                </a:ext>
              </a:extLst>
            </p:cNvPr>
            <p:cNvGrpSpPr/>
            <p:nvPr/>
          </p:nvGrpSpPr>
          <p:grpSpPr>
            <a:xfrm>
              <a:off x="647751" y="967638"/>
              <a:ext cx="2890567" cy="1320122"/>
              <a:chOff x="942194" y="3286986"/>
              <a:chExt cx="2890567" cy="1320122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886343C-2BB4-834A-87C6-86F1A458E30D}"/>
                  </a:ext>
                </a:extLst>
              </p:cNvPr>
              <p:cNvSpPr/>
              <p:nvPr/>
            </p:nvSpPr>
            <p:spPr>
              <a:xfrm>
                <a:off x="942194" y="4169174"/>
                <a:ext cx="364922" cy="3649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800" dirty="0"/>
                  <a:t>B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9649889-FA51-1B41-8D42-36112383915E}"/>
                  </a:ext>
                </a:extLst>
              </p:cNvPr>
              <p:cNvSpPr/>
              <p:nvPr/>
            </p:nvSpPr>
            <p:spPr>
              <a:xfrm>
                <a:off x="3467839" y="4242186"/>
                <a:ext cx="364922" cy="3649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800" dirty="0"/>
                  <a:t>D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A158E6F4-E028-D544-9CDA-16AA6A296F30}"/>
                  </a:ext>
                </a:extLst>
              </p:cNvPr>
              <p:cNvSpPr/>
              <p:nvPr/>
            </p:nvSpPr>
            <p:spPr>
              <a:xfrm>
                <a:off x="2014858" y="3286986"/>
                <a:ext cx="364922" cy="3649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800" dirty="0"/>
                  <a:t>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812BC0B2-1697-404D-B8B7-E96C6BEEF8A4}"/>
                  </a:ext>
                </a:extLst>
              </p:cNvPr>
              <p:cNvSpPr/>
              <p:nvPr/>
            </p:nvSpPr>
            <p:spPr>
              <a:xfrm>
                <a:off x="2268865" y="4242186"/>
                <a:ext cx="364922" cy="36492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AU" sz="1800" dirty="0"/>
                  <a:t>C</a:t>
                </a: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24FA24C-6451-9448-91A7-88FD31A971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20573" y="3586250"/>
                <a:ext cx="175180" cy="636366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BA941A2-6952-5948-8C0B-2B360632907A}"/>
                  </a:ext>
                </a:extLst>
              </p:cNvPr>
              <p:cNvCxnSpPr>
                <a:cxnSpLocks/>
                <a:stCxn id="16" idx="1"/>
              </p:cNvCxnSpPr>
              <p:nvPr/>
            </p:nvCxnSpPr>
            <p:spPr>
              <a:xfrm flipH="1" flipV="1">
                <a:off x="2342311" y="3584546"/>
                <a:ext cx="1178970" cy="711082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23AFBBE-1075-D24F-B469-A2E976B4DE8F}"/>
                  </a:ext>
                </a:extLst>
              </p:cNvPr>
              <p:cNvCxnSpPr>
                <a:cxnSpLocks/>
                <a:stCxn id="17" idx="3"/>
                <a:endCxn id="15" idx="7"/>
              </p:cNvCxnSpPr>
              <p:nvPr/>
            </p:nvCxnSpPr>
            <p:spPr>
              <a:xfrm flipH="1">
                <a:off x="1253674" y="3598466"/>
                <a:ext cx="814626" cy="624150"/>
              </a:xfrm>
              <a:prstGeom prst="line">
                <a:avLst/>
              </a:prstGeom>
              <a:ln w="12700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B2AE8E-474D-CB4C-8875-0EE09DD899A1}"/>
                </a:ext>
              </a:extLst>
            </p:cNvPr>
            <p:cNvSpPr/>
            <p:nvPr/>
          </p:nvSpPr>
          <p:spPr>
            <a:xfrm>
              <a:off x="2111802" y="2965153"/>
              <a:ext cx="364922" cy="3649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/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2373625-5752-0C4B-A613-285D10570542}"/>
                </a:ext>
              </a:extLst>
            </p:cNvPr>
            <p:cNvSpPr/>
            <p:nvPr/>
          </p:nvSpPr>
          <p:spPr>
            <a:xfrm>
              <a:off x="3193224" y="2666228"/>
              <a:ext cx="364922" cy="36492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1800" dirty="0"/>
                <a:t>G</a:t>
              </a: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D894344-A265-B246-9532-8E78E9E99D01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2462222" y="2848689"/>
              <a:ext cx="731002" cy="224770"/>
            </a:xfrm>
            <a:prstGeom prst="line">
              <a:avLst/>
            </a:prstGeom>
            <a:ln w="127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A75A36-28B5-4D49-8B07-C305E5BDB093}"/>
              </a:ext>
            </a:extLst>
          </p:cNvPr>
          <p:cNvCxnSpPr>
            <a:cxnSpLocks/>
          </p:cNvCxnSpPr>
          <p:nvPr/>
        </p:nvCxnSpPr>
        <p:spPr>
          <a:xfrm flipH="1">
            <a:off x="1691353" y="2944072"/>
            <a:ext cx="506246" cy="421095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CC52B69E-7504-8745-8438-A13453438751}"/>
              </a:ext>
            </a:extLst>
          </p:cNvPr>
          <p:cNvSpPr/>
          <p:nvPr/>
        </p:nvSpPr>
        <p:spPr>
          <a:xfrm>
            <a:off x="1388435" y="3346614"/>
            <a:ext cx="302918" cy="24604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/>
              <a:t>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9322085-7B2C-EF40-B22F-B3600AE5A423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1179527" y="2901703"/>
            <a:ext cx="253269" cy="480944"/>
          </a:xfrm>
          <a:prstGeom prst="line">
            <a:avLst/>
          </a:pr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56753"/>
          </a:xfrm>
        </p:spPr>
        <p:txBody>
          <a:bodyPr/>
          <a:lstStyle/>
          <a:p>
            <a:r>
              <a:rPr lang="en-US" sz="2400" dirty="0"/>
              <a:t>DFS exercise: push- and pop-order (pre- and post-order)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46124" y="40021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2924944"/>
            <a:ext cx="4801320" cy="2775447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21289" y="764704"/>
            <a:ext cx="86233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90"/>
                </a:solidFill>
              </a:rPr>
              <a:t>Problem: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For the graph below, write the push and pop order for DFS, starting from node 1 </a:t>
            </a:r>
          </a:p>
          <a:p>
            <a:r>
              <a:rPr lang="en-US" sz="1800" i="1" dirty="0"/>
              <a:t>    </a:t>
            </a:r>
            <a:r>
              <a:rPr lang="en-US" sz="1800" b="1" i="1" dirty="0"/>
              <a:t>Method 1:</a:t>
            </a:r>
            <a:r>
              <a:rPr lang="en-US" sz="1800" i="1" dirty="0"/>
              <a:t> Fill in the yellow boxes with push-orders, pink boxes with pop-orders. Note that you can start pop orders with 1, you can also use a timestamps for both push- and pop-orders.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08A41A-A5A9-2849-8AB7-B66CAAE4914F}"/>
              </a:ext>
            </a:extLst>
          </p:cNvPr>
          <p:cNvSpPr/>
          <p:nvPr/>
        </p:nvSpPr>
        <p:spPr>
          <a:xfrm>
            <a:off x="1723492" y="2719321"/>
            <a:ext cx="504056" cy="365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1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84F5961-B82D-D746-8B8F-48DFE0476FA1}"/>
              </a:ext>
            </a:extLst>
          </p:cNvPr>
          <p:cNvSpPr/>
          <p:nvPr/>
        </p:nvSpPr>
        <p:spPr>
          <a:xfrm>
            <a:off x="5952749" y="5574460"/>
            <a:ext cx="504056" cy="365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65A325-B079-764C-828D-F3C5E1D084EE}"/>
              </a:ext>
            </a:extLst>
          </p:cNvPr>
          <p:cNvSpPr/>
          <p:nvPr/>
        </p:nvSpPr>
        <p:spPr>
          <a:xfrm>
            <a:off x="5883275" y="2693218"/>
            <a:ext cx="504056" cy="365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009660-C2CD-F943-AE26-3BBF56B84670}"/>
              </a:ext>
            </a:extLst>
          </p:cNvPr>
          <p:cNvSpPr/>
          <p:nvPr/>
        </p:nvSpPr>
        <p:spPr>
          <a:xfrm>
            <a:off x="3857324" y="2661228"/>
            <a:ext cx="504056" cy="365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D8DCBA-D311-924A-9D06-009A9D97D436}"/>
              </a:ext>
            </a:extLst>
          </p:cNvPr>
          <p:cNvSpPr/>
          <p:nvPr/>
        </p:nvSpPr>
        <p:spPr>
          <a:xfrm>
            <a:off x="3732814" y="5537376"/>
            <a:ext cx="504056" cy="3651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?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7ACFFA-6F0B-C245-857D-8FC3AA59816F}"/>
              </a:ext>
            </a:extLst>
          </p:cNvPr>
          <p:cNvSpPr/>
          <p:nvPr/>
        </p:nvSpPr>
        <p:spPr>
          <a:xfrm>
            <a:off x="2461803" y="2722834"/>
            <a:ext cx="504056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92B67C-0DE5-A747-8260-2D61BFAD207D}"/>
              </a:ext>
            </a:extLst>
          </p:cNvPr>
          <p:cNvSpPr/>
          <p:nvPr/>
        </p:nvSpPr>
        <p:spPr>
          <a:xfrm>
            <a:off x="4613408" y="2688552"/>
            <a:ext cx="504056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A04F4D-0629-D74E-8212-2AF2B643F226}"/>
              </a:ext>
            </a:extLst>
          </p:cNvPr>
          <p:cNvSpPr/>
          <p:nvPr/>
        </p:nvSpPr>
        <p:spPr>
          <a:xfrm>
            <a:off x="6677212" y="2677997"/>
            <a:ext cx="504056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27E891-8A16-5B4F-968A-2FB4CDB5DED0}"/>
              </a:ext>
            </a:extLst>
          </p:cNvPr>
          <p:cNvSpPr/>
          <p:nvPr/>
        </p:nvSpPr>
        <p:spPr>
          <a:xfrm>
            <a:off x="6638865" y="5575247"/>
            <a:ext cx="504056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43DFAEA-34F6-6E48-86BC-1F9F93C7789A}"/>
              </a:ext>
            </a:extLst>
          </p:cNvPr>
          <p:cNvSpPr/>
          <p:nvPr/>
        </p:nvSpPr>
        <p:spPr>
          <a:xfrm>
            <a:off x="4572000" y="5530803"/>
            <a:ext cx="504056" cy="3651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01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56753"/>
          </a:xfrm>
        </p:spPr>
        <p:txBody>
          <a:bodyPr/>
          <a:lstStyle/>
          <a:p>
            <a:r>
              <a:rPr lang="en-US" sz="2400" dirty="0"/>
              <a:t>DFS exercise: push- and pop-order (pre- and post-order)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46124" y="40021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986" y="3016535"/>
            <a:ext cx="3081908" cy="178152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2AD80D-C72E-CE4B-9442-38FB72B6E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28978"/>
              </p:ext>
            </p:extLst>
          </p:nvPr>
        </p:nvGraphicFramePr>
        <p:xfrm>
          <a:off x="5346700" y="2204327"/>
          <a:ext cx="3315320" cy="395668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1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56686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The PUSH and POP, using $ for the bottom of stacks.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1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ops     stack content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 err="1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init</a:t>
                      </a: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$ 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push 1    $1 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6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?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6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1442" marR="91442" marT="45716" marB="4571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BF71C59-D275-5E41-8C18-46D45A95926C}"/>
              </a:ext>
            </a:extLst>
          </p:cNvPr>
          <p:cNvSpPr txBox="1"/>
          <p:nvPr/>
        </p:nvSpPr>
        <p:spPr>
          <a:xfrm>
            <a:off x="321289" y="764704"/>
            <a:ext cx="862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0090"/>
                </a:solidFill>
              </a:rPr>
              <a:t>Problem: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/>
              <a:t>For the graph below, write the push and pop order for DFS, starting from node 1 </a:t>
            </a:r>
          </a:p>
          <a:p>
            <a:r>
              <a:rPr lang="en-US" sz="1800" i="1" dirty="0"/>
              <a:t>    </a:t>
            </a:r>
            <a:r>
              <a:rPr lang="en-US" sz="1800" b="1" i="1" dirty="0"/>
              <a:t>Method 2:</a:t>
            </a:r>
            <a:r>
              <a:rPr lang="en-US" sz="1800" i="1" dirty="0"/>
              <a:t> Explicitly show the order of the push and pop operations, and also show the content of the stack. Fill in the yellow box. orders. </a:t>
            </a:r>
          </a:p>
        </p:txBody>
      </p:sp>
    </p:spTree>
    <p:extLst>
      <p:ext uri="{BB962C8B-B14F-4D97-AF65-F5344CB8AC3E}">
        <p14:creationId xmlns:p14="http://schemas.microsoft.com/office/powerpoint/2010/main" val="2569774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35583"/>
            <a:ext cx="8623300" cy="656753"/>
          </a:xfrm>
        </p:spPr>
        <p:txBody>
          <a:bodyPr/>
          <a:lstStyle/>
          <a:p>
            <a:r>
              <a:rPr lang="en-US" sz="2000" dirty="0"/>
              <a:t>DFS exercise: push- and pop-order, DFS complexity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246124" y="4002192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8" name="Picture 6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30" y="1666753"/>
            <a:ext cx="3081908" cy="1781525"/>
          </a:xfrm>
          <a:prstGeom prst="rect">
            <a:avLst/>
          </a:prstGeom>
        </p:spPr>
      </p:pic>
      <p:sp>
        <p:nvSpPr>
          <p:cNvPr id="71" name="TextBox 70"/>
          <p:cNvSpPr txBox="1"/>
          <p:nvPr/>
        </p:nvSpPr>
        <p:spPr>
          <a:xfrm>
            <a:off x="3814" y="764704"/>
            <a:ext cx="43521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90"/>
                </a:solidFill>
              </a:rPr>
              <a:t>Problem: </a:t>
            </a:r>
            <a:r>
              <a:rPr lang="en-US" sz="1600" i="1" dirty="0"/>
              <a:t>Modify the DFS algorithm so that it also builds the arrays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push[V]</a:t>
            </a:r>
            <a:r>
              <a:rPr lang="en-US" sz="1600" i="1" dirty="0"/>
              <a:t> and </a:t>
            </a:r>
            <a:r>
              <a:rPr lang="en-US" sz="1600" dirty="0">
                <a:solidFill>
                  <a:srgbClr val="000090"/>
                </a:solidFill>
                <a:latin typeface="Courier"/>
                <a:cs typeface="Courier"/>
              </a:rPr>
              <a:t>pop[V]</a:t>
            </a:r>
            <a:r>
              <a:rPr lang="en-US" sz="1600" i="1" dirty="0"/>
              <a:t>to store the push- and the pop-order of the vertices.</a:t>
            </a:r>
            <a:r>
              <a:rPr lang="en-US" sz="1600" dirty="0"/>
              <a:t> </a:t>
            </a:r>
          </a:p>
          <a:p>
            <a:endParaRPr lang="en-US" sz="1600" dirty="0"/>
          </a:p>
          <a:p>
            <a:r>
              <a:rPr lang="en-US" sz="1600" dirty="0"/>
              <a:t>Example graph: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42AD80D-C72E-CE4B-9442-38FB72B6E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378138"/>
              </p:ext>
            </p:extLst>
          </p:nvPr>
        </p:nvGraphicFramePr>
        <p:xfrm>
          <a:off x="5346700" y="621170"/>
          <a:ext cx="3611581" cy="410445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115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04456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//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effectLst/>
                          <a:latin typeface="Courier" pitchFamily="2" charset="0"/>
                        </a:rPr>
                        <a:t>building push[V] and pop[V]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function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DFS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(G=(V,E))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for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each v in V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do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mark v with 0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for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each v in V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do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if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v is marked with 0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then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</a:t>
                      </a:r>
                      <a:r>
                        <a:rPr lang="en-US" sz="1400" b="0" baseline="0" dirty="0" err="1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DfsExplore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(v)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function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</a:t>
                      </a:r>
                      <a:r>
                        <a:rPr lang="en-US" sz="1400" b="0" baseline="0" dirty="0" err="1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DfsExplore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mark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v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with 1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for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each edge (</a:t>
                      </a:r>
                      <a:r>
                        <a:rPr lang="en-US" sz="1400" b="1" baseline="0" dirty="0" err="1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v</a:t>
                      </a:r>
                      <a:r>
                        <a:rPr lang="en-US" sz="1400" b="0" baseline="0" dirty="0" err="1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,w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) in E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do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if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w is marked with 0 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then</a:t>
                      </a:r>
                      <a:endParaRPr lang="en-US" sz="14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      </a:t>
                      </a:r>
                      <a:r>
                        <a:rPr lang="en-US" sz="1400" b="0" baseline="0" dirty="0" err="1">
                          <a:solidFill>
                            <a:srgbClr val="080FAC"/>
                          </a:solidFill>
                          <a:effectLst/>
                          <a:latin typeface="Copperplate" panose="02000504000000020004" pitchFamily="2" charset="77"/>
                        </a:rPr>
                        <a:t>DfsExplore</a:t>
                      </a: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(w)</a:t>
                      </a:r>
                    </a:p>
                  </a:txBody>
                  <a:tcPr marL="91442" marR="91442" marT="45716" marB="45716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7CFD93E-1E2A-314D-892F-B4098A54E2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9376701"/>
              </p:ext>
            </p:extLst>
          </p:nvPr>
        </p:nvGraphicFramePr>
        <p:xfrm>
          <a:off x="99703" y="3831730"/>
          <a:ext cx="4112257" cy="262622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22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26220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Homework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: Complexity of the algorithm: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b="1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using adjacency matrix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b="1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?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using adjacency list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b="1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?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</a:txBody>
                  <a:tcPr marL="91442" marR="91442" marT="45716" marB="457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997FDE1-9C1B-6646-8992-35C52FBF0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148222"/>
              </p:ext>
            </p:extLst>
          </p:nvPr>
        </p:nvGraphicFramePr>
        <p:xfrm>
          <a:off x="4485984" y="4841358"/>
          <a:ext cx="4472297" cy="158807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4722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588075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highlight>
                            <a:srgbClr val="FFFF00"/>
                          </a:highlight>
                          <a:latin typeface="Courier" pitchFamily="2" charset="0"/>
                        </a:rPr>
                        <a:t>Homework</a:t>
                      </a:r>
                      <a:r>
                        <a:rPr lang="en-US" sz="1400" b="1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: What’s the complexity of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1400" b="0" baseline="0" dirty="0">
                        <a:solidFill>
                          <a:srgbClr val="080FAC"/>
                        </a:solidFill>
                        <a:effectLst/>
                        <a:latin typeface="Courier" pitchFamily="2" charset="0"/>
                      </a:endParaRP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BFS         :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Prim’s      :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1400" b="0" baseline="0" dirty="0">
                          <a:solidFill>
                            <a:srgbClr val="080FAC"/>
                          </a:solidFill>
                          <a:effectLst/>
                          <a:latin typeface="Courier" pitchFamily="2" charset="0"/>
                        </a:rPr>
                        <a:t>Dijkstra’s  :</a:t>
                      </a:r>
                    </a:p>
                  </a:txBody>
                  <a:tcPr marL="91442" marR="91442" marT="45716" marB="45716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2120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Sorting (for DAG only!)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1" y="1143000"/>
            <a:ext cx="8276852" cy="4374232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ffectLst/>
              </a:rPr>
              <a:t>A </a:t>
            </a:r>
            <a:r>
              <a:rPr lang="en-US" sz="2200" i="1" dirty="0">
                <a:effectLst/>
              </a:rPr>
              <a:t>topological ordering:</a:t>
            </a:r>
            <a:r>
              <a:rPr lang="en-US" sz="2200" dirty="0">
                <a:effectLst/>
              </a:rPr>
              <a:t> sorting the nodes of the graph such that all edges point in one direction, to nodes later in the ordering. </a:t>
            </a:r>
          </a:p>
          <a:p>
            <a:pPr marL="0" indent="0">
              <a:buNone/>
            </a:pPr>
            <a:endParaRPr lang="en-US" sz="2200" dirty="0">
              <a:effectLst/>
            </a:endParaRP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18" y="2371382"/>
            <a:ext cx="7344816" cy="41314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43808" y="4653136"/>
            <a:ext cx="1152128" cy="21602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042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/>
              <a:t>Group Work: Q 6.1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5" y="483402"/>
            <a:ext cx="6264696" cy="6041941"/>
          </a:xfrm>
        </p:spPr>
        <p:txBody>
          <a:bodyPr/>
          <a:lstStyle/>
          <a:p>
            <a:pPr marL="0" indent="0">
              <a:buNone/>
            </a:pPr>
            <a:r>
              <a:rPr lang="en-US" sz="1800" b="1" i="1" dirty="0">
                <a:solidFill>
                  <a:srgbClr val="000090"/>
                </a:solidFill>
                <a:effectLst/>
              </a:rPr>
              <a:t>T1:</a:t>
            </a:r>
            <a:r>
              <a:rPr lang="en-US" sz="1800" i="1" dirty="0">
                <a:solidFill>
                  <a:srgbClr val="000090"/>
                </a:solidFill>
                <a:effectLst/>
              </a:rPr>
              <a:t> Finding a topological order for the graph by running a DFS.</a:t>
            </a:r>
            <a:r>
              <a:rPr lang="en-US" sz="1800" dirty="0">
                <a:effectLst/>
              </a:rPr>
              <a:t>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  YOUR ANSWER: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First, run the DFS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/>
              <a:t>(you can also just draw graph and write down push and pop order on the left and right of each node like we did earlier)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The topological order resulted from the above DFS run: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???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COMP20007.Worshop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702" y="677342"/>
            <a:ext cx="2268221" cy="2206361"/>
          </a:xfrm>
          <a:prstGeom prst="rect">
            <a:avLst/>
          </a:prstGeom>
        </p:spPr>
      </p:pic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BB321E9-3D21-CC48-80C1-13E79EBD81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712541"/>
              </p:ext>
            </p:extLst>
          </p:nvPr>
        </p:nvGraphicFramePr>
        <p:xfrm>
          <a:off x="230883" y="1988840"/>
          <a:ext cx="6096000" cy="119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3890308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59103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operation    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operation    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9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 err="1"/>
                        <a:t>init</a:t>
                      </a:r>
                      <a:r>
                        <a:rPr lang="en-US" sz="1600" dirty="0"/>
                        <a:t> stack      $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US" sz="1600" dirty="0"/>
                        <a:t>push A         $A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020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67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350" y="107951"/>
            <a:ext cx="8623300" cy="584745"/>
          </a:xfrm>
        </p:spPr>
        <p:txBody>
          <a:bodyPr/>
          <a:lstStyle/>
          <a:p>
            <a:r>
              <a:rPr lang="en-US" sz="2800" dirty="0">
                <a:highlight>
                  <a:srgbClr val="FFFF00"/>
                </a:highlight>
              </a:rPr>
              <a:t>Topic 2</a:t>
            </a:r>
            <a:r>
              <a:rPr lang="en-US" sz="2800" dirty="0"/>
              <a:t>     Binary Trees as Special Graphs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381345" y="4459506"/>
            <a:ext cx="46085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Notes:</a:t>
            </a:r>
          </a:p>
          <a:p>
            <a:r>
              <a:rPr lang="en-US" sz="1600" dirty="0"/>
              <a:t>   denotes a NULL node, aka. </a:t>
            </a:r>
            <a:r>
              <a:rPr lang="en-US" sz="1600" i="1" dirty="0"/>
              <a:t>external node</a:t>
            </a:r>
            <a:r>
              <a:rPr lang="en-US" sz="1600" dirty="0"/>
              <a:t>, only a few of them drawn here. If the tree has n internal nodes, it has n+1 external nodes 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/>
              <a:t>Make differences between:</a:t>
            </a:r>
          </a:p>
          <a:p>
            <a:pPr marL="342900" indent="-342900">
              <a:buFontTx/>
              <a:buChar char="-"/>
            </a:pPr>
            <a:r>
              <a:rPr lang="en-US" sz="1600" i="1" dirty="0">
                <a:solidFill>
                  <a:srgbClr val="1507E7"/>
                </a:solidFill>
              </a:rPr>
              <a:t>leaf nodes </a:t>
            </a:r>
            <a:r>
              <a:rPr lang="en-US" sz="1600" dirty="0"/>
              <a:t>and </a:t>
            </a:r>
            <a:r>
              <a:rPr lang="en-US" sz="1600" i="1" dirty="0">
                <a:solidFill>
                  <a:srgbClr val="FF0000"/>
                </a:solidFill>
              </a:rPr>
              <a:t>external nodes</a:t>
            </a:r>
          </a:p>
          <a:p>
            <a:pPr marL="342900" indent="-342900">
              <a:buFontTx/>
              <a:buChar char="-"/>
            </a:pPr>
            <a:r>
              <a:rPr lang="en-US" sz="1600" i="1" dirty="0">
                <a:solidFill>
                  <a:srgbClr val="1507E7"/>
                </a:solidFill>
              </a:rPr>
              <a:t>none-leaf nodes </a:t>
            </a:r>
            <a:r>
              <a:rPr lang="en-US" sz="1600" dirty="0"/>
              <a:t>and </a:t>
            </a:r>
            <a:r>
              <a:rPr lang="en-US" sz="1600" i="1" dirty="0">
                <a:solidFill>
                  <a:srgbClr val="FF0000"/>
                </a:solidFill>
              </a:rPr>
              <a:t>internal nodes</a:t>
            </a:r>
          </a:p>
        </p:txBody>
      </p:sp>
      <p:pic>
        <p:nvPicPr>
          <p:cNvPr id="1026" name="Picture 2" descr="Understanding Binary Search Trees - DEV Community">
            <a:extLst>
              <a:ext uri="{FF2B5EF4-FFF2-40B4-BE49-F238E27FC236}">
                <a16:creationId xmlns:a16="http://schemas.microsoft.com/office/drawing/2014/main" id="{B5D0FBC9-E431-6142-BFFD-295B0D6C4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44" y="692696"/>
            <a:ext cx="636993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6C955C9-7315-6045-AB63-140A28AE34BB}"/>
              </a:ext>
            </a:extLst>
          </p:cNvPr>
          <p:cNvSpPr/>
          <p:nvPr/>
        </p:nvSpPr>
        <p:spPr>
          <a:xfrm>
            <a:off x="1475656" y="3284984"/>
            <a:ext cx="43204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A8AEE9-EC2F-B84F-AD2D-75044EAD5260}"/>
              </a:ext>
            </a:extLst>
          </p:cNvPr>
          <p:cNvSpPr/>
          <p:nvPr/>
        </p:nvSpPr>
        <p:spPr>
          <a:xfrm>
            <a:off x="1547664" y="3853734"/>
            <a:ext cx="288032" cy="1100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B0173C-EDE4-9846-A21F-BA897186B8C7}"/>
              </a:ext>
            </a:extLst>
          </p:cNvPr>
          <p:cNvSpPr txBox="1"/>
          <p:nvPr/>
        </p:nvSpPr>
        <p:spPr>
          <a:xfrm>
            <a:off x="541619" y="4246625"/>
            <a:ext cx="24160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left                          right</a:t>
            </a:r>
          </a:p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child                        child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AC52D2-BC0F-6D4B-8559-51A200201BF5}"/>
              </a:ext>
            </a:extLst>
          </p:cNvPr>
          <p:cNvCxnSpPr/>
          <p:nvPr/>
        </p:nvCxnSpPr>
        <p:spPr>
          <a:xfrm flipV="1">
            <a:off x="827584" y="3748681"/>
            <a:ext cx="288032" cy="544415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05E94F-5A79-EF4E-B538-465148140202}"/>
              </a:ext>
            </a:extLst>
          </p:cNvPr>
          <p:cNvCxnSpPr>
            <a:cxnSpLocks/>
          </p:cNvCxnSpPr>
          <p:nvPr/>
        </p:nvCxnSpPr>
        <p:spPr>
          <a:xfrm flipH="1" flipV="1">
            <a:off x="2318931" y="3789040"/>
            <a:ext cx="308853" cy="501001"/>
          </a:xfrm>
          <a:prstGeom prst="straightConnector1">
            <a:avLst/>
          </a:prstGeom>
          <a:ln w="19050"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riangle 20">
            <a:extLst>
              <a:ext uri="{FF2B5EF4-FFF2-40B4-BE49-F238E27FC236}">
                <a16:creationId xmlns:a16="http://schemas.microsoft.com/office/drawing/2014/main" id="{580CB341-AFDE-BB4B-977F-CDE2B30C042D}"/>
              </a:ext>
            </a:extLst>
          </p:cNvPr>
          <p:cNvSpPr/>
          <p:nvPr/>
        </p:nvSpPr>
        <p:spPr>
          <a:xfrm>
            <a:off x="4091853" y="2660920"/>
            <a:ext cx="218542" cy="189663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EA4B861A-63CB-DE49-ACB5-33ED338B00A8}"/>
              </a:ext>
            </a:extLst>
          </p:cNvPr>
          <p:cNvSpPr/>
          <p:nvPr/>
        </p:nvSpPr>
        <p:spPr>
          <a:xfrm>
            <a:off x="5159161" y="2688368"/>
            <a:ext cx="218542" cy="189663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9F6E99E0-3D4C-9E43-B201-DA0DD55D9170}"/>
              </a:ext>
            </a:extLst>
          </p:cNvPr>
          <p:cNvSpPr/>
          <p:nvPr/>
        </p:nvSpPr>
        <p:spPr>
          <a:xfrm>
            <a:off x="4353458" y="4783009"/>
            <a:ext cx="218542" cy="189663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0F597A67-C419-7044-8858-2651580DB991}"/>
              </a:ext>
            </a:extLst>
          </p:cNvPr>
          <p:cNvSpPr/>
          <p:nvPr/>
        </p:nvSpPr>
        <p:spPr>
          <a:xfrm>
            <a:off x="5436096" y="2688368"/>
            <a:ext cx="218542" cy="189663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87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7086"/>
          </a:xfrm>
        </p:spPr>
        <p:txBody>
          <a:bodyPr/>
          <a:lstStyle/>
          <a:p>
            <a:r>
              <a:rPr lang="en-US" sz="2400" dirty="0"/>
              <a:t>Binary Tree: Recursive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67" y="456782"/>
            <a:ext cx="8623300" cy="4800600"/>
          </a:xfrm>
        </p:spPr>
        <p:txBody>
          <a:bodyPr/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dirty="0"/>
              <a:t>A binary tree is: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NULL, or</a:t>
            </a:r>
          </a:p>
          <a:p>
            <a:pPr lvl="1">
              <a:spcBef>
                <a:spcPts val="300"/>
              </a:spcBef>
            </a:pPr>
            <a:r>
              <a:rPr lang="en-US" sz="1800" dirty="0"/>
              <a:t>a node, called the tree’s </a:t>
            </a:r>
            <a:r>
              <a:rPr lang="en-US" sz="1800" i="1" dirty="0"/>
              <a:t>root node</a:t>
            </a:r>
            <a:r>
              <a:rPr lang="en-US" sz="1800" dirty="0"/>
              <a:t>, that contains:</a:t>
            </a:r>
          </a:p>
          <a:p>
            <a:pPr lvl="2">
              <a:spcBef>
                <a:spcPts val="300"/>
              </a:spcBef>
            </a:pPr>
            <a:r>
              <a:rPr lang="en-US" sz="1800" dirty="0"/>
              <a:t> some data, normally including a key, </a:t>
            </a:r>
          </a:p>
          <a:p>
            <a:pPr lvl="2">
              <a:spcBef>
                <a:spcPts val="300"/>
              </a:spcBef>
            </a:pPr>
            <a:r>
              <a:rPr lang="en-US" sz="1800" dirty="0"/>
              <a:t>a link to another binary tree called the root’s </a:t>
            </a:r>
            <a:r>
              <a:rPr lang="en-US" sz="1800" i="1" dirty="0"/>
              <a:t>left child</a:t>
            </a:r>
            <a:r>
              <a:rPr lang="en-US" sz="1800" dirty="0"/>
              <a:t>, and</a:t>
            </a:r>
          </a:p>
          <a:p>
            <a:pPr lvl="2">
              <a:spcBef>
                <a:spcPts val="300"/>
              </a:spcBef>
            </a:pPr>
            <a:r>
              <a:rPr lang="en-US" sz="1800" dirty="0"/>
              <a:t>a link to another binary tree called the root’s </a:t>
            </a:r>
            <a:r>
              <a:rPr lang="en-US" sz="1800" i="1" dirty="0"/>
              <a:t>right child</a:t>
            </a:r>
          </a:p>
          <a:p>
            <a:pPr marL="0" indent="0">
              <a:spcBef>
                <a:spcPts val="300"/>
              </a:spcBef>
              <a:buNone/>
            </a:pPr>
            <a:r>
              <a:rPr lang="en-US" sz="2200" b="1" i="1" dirty="0">
                <a:solidFill>
                  <a:srgbClr val="080FAC"/>
                </a:solidFill>
              </a:rPr>
              <a:t>Side note:</a:t>
            </a:r>
            <a:r>
              <a:rPr lang="en-US" sz="2200" i="1" dirty="0">
                <a:solidFill>
                  <a:srgbClr val="080FAC"/>
                </a:solidFill>
              </a:rPr>
              <a:t> a non-empty tree is fully defined by its root. For simplicity we use: tree T = its root node = pointer to its root node.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/>
              <a:t>Anh Vo    </a:t>
            </a:r>
            <a:fld id="{A9DEA08E-4CB3-E742-9AC2-43959A293033}" type="datetime4">
              <a:rPr lang="en-AU" smtClean="0"/>
              <a:t>5 April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2" descr="Balanced Binary Tree - LeetCode">
            <a:extLst>
              <a:ext uri="{FF2B5EF4-FFF2-40B4-BE49-F238E27FC236}">
                <a16:creationId xmlns:a16="http://schemas.microsoft.com/office/drawing/2014/main" id="{72FB74C1-1638-F847-ADB7-5986F5C9D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2230" y="3196872"/>
            <a:ext cx="4608512" cy="2973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riangle 7">
            <a:extLst>
              <a:ext uri="{FF2B5EF4-FFF2-40B4-BE49-F238E27FC236}">
                <a16:creationId xmlns:a16="http://schemas.microsoft.com/office/drawing/2014/main" id="{D57883A2-A081-F744-A5D4-F5D28FAC6B6A}"/>
              </a:ext>
            </a:extLst>
          </p:cNvPr>
          <p:cNvSpPr/>
          <p:nvPr/>
        </p:nvSpPr>
        <p:spPr>
          <a:xfrm>
            <a:off x="1456767" y="4017289"/>
            <a:ext cx="1636440" cy="1408348"/>
          </a:xfrm>
          <a:prstGeom prst="triangle">
            <a:avLst>
              <a:gd name="adj" fmla="val 65143"/>
            </a:avLst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88D96F5-EDF0-8642-A6A6-FEE0A4F7578F}"/>
              </a:ext>
            </a:extLst>
          </p:cNvPr>
          <p:cNvSpPr/>
          <p:nvPr/>
        </p:nvSpPr>
        <p:spPr>
          <a:xfrm>
            <a:off x="1750455" y="4017289"/>
            <a:ext cx="6222528" cy="2635967"/>
          </a:xfrm>
          <a:prstGeom prst="triangl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AB8612AF-EC4A-314D-B4E5-7CB47E6B22CD}"/>
              </a:ext>
            </a:extLst>
          </p:cNvPr>
          <p:cNvSpPr/>
          <p:nvPr/>
        </p:nvSpPr>
        <p:spPr>
          <a:xfrm>
            <a:off x="2679221" y="5149850"/>
            <a:ext cx="1835696" cy="1366234"/>
          </a:xfrm>
          <a:prstGeom prst="triangl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BB881FC9-C320-7144-AF4F-C40F05E3643A}"/>
              </a:ext>
            </a:extLst>
          </p:cNvPr>
          <p:cNvSpPr/>
          <p:nvPr/>
        </p:nvSpPr>
        <p:spPr>
          <a:xfrm>
            <a:off x="5211908" y="5078701"/>
            <a:ext cx="1835696" cy="1437383"/>
          </a:xfrm>
          <a:prstGeom prst="triangle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C03CC95E-9886-DB4B-A2C5-C36CA03E5404}"/>
              </a:ext>
            </a:extLst>
          </p:cNvPr>
          <p:cNvSpPr/>
          <p:nvPr/>
        </p:nvSpPr>
        <p:spPr>
          <a:xfrm>
            <a:off x="1946975" y="4919330"/>
            <a:ext cx="218542" cy="318742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B07F28-B7C7-6E4A-B249-0A4B00606158}"/>
              </a:ext>
            </a:extLst>
          </p:cNvPr>
          <p:cNvSpPr txBox="1"/>
          <p:nvPr/>
        </p:nvSpPr>
        <p:spPr>
          <a:xfrm>
            <a:off x="2679221" y="314541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80FAC"/>
                </a:solidFill>
                <a:latin typeface="Courier" pitchFamily="2" charset="0"/>
              </a:rPr>
              <a:t>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65327EC-3806-2A41-822C-09EEC1FC2D86}"/>
              </a:ext>
            </a:extLst>
          </p:cNvPr>
          <p:cNvCxnSpPr>
            <a:cxnSpLocks/>
          </p:cNvCxnSpPr>
          <p:nvPr/>
        </p:nvCxnSpPr>
        <p:spPr>
          <a:xfrm>
            <a:off x="2926332" y="3429000"/>
            <a:ext cx="405053" cy="70326"/>
          </a:xfrm>
          <a:prstGeom prst="straightConnector1">
            <a:avLst/>
          </a:prstGeom>
          <a:ln>
            <a:solidFill>
              <a:srgbClr val="080FA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riangle 22">
            <a:extLst>
              <a:ext uri="{FF2B5EF4-FFF2-40B4-BE49-F238E27FC236}">
                <a16:creationId xmlns:a16="http://schemas.microsoft.com/office/drawing/2014/main" id="{F9BF2CC6-9F45-B744-B240-1F20C21F7D19}"/>
              </a:ext>
            </a:extLst>
          </p:cNvPr>
          <p:cNvSpPr/>
          <p:nvPr/>
        </p:nvSpPr>
        <p:spPr>
          <a:xfrm>
            <a:off x="3805115" y="6032082"/>
            <a:ext cx="218542" cy="318742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  <p:sp>
        <p:nvSpPr>
          <p:cNvPr id="24" name="Triangle 23">
            <a:extLst>
              <a:ext uri="{FF2B5EF4-FFF2-40B4-BE49-F238E27FC236}">
                <a16:creationId xmlns:a16="http://schemas.microsoft.com/office/drawing/2014/main" id="{BE59DD50-3213-8747-B37E-4DFE03E58B62}"/>
              </a:ext>
            </a:extLst>
          </p:cNvPr>
          <p:cNvSpPr/>
          <p:nvPr/>
        </p:nvSpPr>
        <p:spPr>
          <a:xfrm>
            <a:off x="3223266" y="6072950"/>
            <a:ext cx="218542" cy="318742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  <p:sp>
        <p:nvSpPr>
          <p:cNvPr id="25" name="Triangle 24">
            <a:extLst>
              <a:ext uri="{FF2B5EF4-FFF2-40B4-BE49-F238E27FC236}">
                <a16:creationId xmlns:a16="http://schemas.microsoft.com/office/drawing/2014/main" id="{2D99F70A-9EAE-6A44-928A-FB1DFC5FF4FE}"/>
              </a:ext>
            </a:extLst>
          </p:cNvPr>
          <p:cNvSpPr/>
          <p:nvPr/>
        </p:nvSpPr>
        <p:spPr>
          <a:xfrm>
            <a:off x="5734677" y="6032082"/>
            <a:ext cx="218542" cy="318742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0B2498CC-95AA-A741-AF5E-CFB9A631C3C6}"/>
              </a:ext>
            </a:extLst>
          </p:cNvPr>
          <p:cNvSpPr/>
          <p:nvPr/>
        </p:nvSpPr>
        <p:spPr>
          <a:xfrm>
            <a:off x="6400775" y="6048882"/>
            <a:ext cx="218542" cy="318742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5EED716B-5D45-8444-B4B7-5958DFA6D38D}"/>
              </a:ext>
            </a:extLst>
          </p:cNvPr>
          <p:cNvSpPr/>
          <p:nvPr/>
        </p:nvSpPr>
        <p:spPr>
          <a:xfrm>
            <a:off x="2604560" y="4938640"/>
            <a:ext cx="218542" cy="318742"/>
          </a:xfrm>
          <a:prstGeom prst="triangle">
            <a:avLst/>
          </a:prstGeom>
          <a:solidFill>
            <a:schemeClr val="accent6">
              <a:lumMod val="60000"/>
              <a:lumOff val="40000"/>
              <a:alpha val="61453"/>
            </a:schemeClr>
          </a:solidFill>
          <a:effectLst>
            <a:outerShdw blurRad="63500" dist="25400" dir="5400000" sx="101000" sy="101000" rotWithShape="0">
              <a:schemeClr val="accent6">
                <a:lumMod val="40000"/>
                <a:lumOff val="60000"/>
                <a:alpha val="98414"/>
              </a:scheme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718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87651</TotalTime>
  <Words>1495</Words>
  <Application>Microsoft Macintosh PowerPoint</Application>
  <PresentationFormat>On-screen Show (4:3)</PresentationFormat>
  <Paragraphs>318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Copperplate</vt:lpstr>
      <vt:lpstr>Courier</vt:lpstr>
      <vt:lpstr>News Gothic MT</vt:lpstr>
      <vt:lpstr>Wingdings 2</vt:lpstr>
      <vt:lpstr>Breeze</vt:lpstr>
      <vt:lpstr>COMP20007 Workshop Week 6</vt:lpstr>
      <vt:lpstr>DFS review: Q&amp;A on algorithm &amp; complexity</vt:lpstr>
      <vt:lpstr>DFS exercise: push- and pop-order (pre- and post-order)  </vt:lpstr>
      <vt:lpstr>DFS exercise: push- and pop-order (pre- and post-order)  </vt:lpstr>
      <vt:lpstr>DFS exercise: push- and pop-order, DFS complexity </vt:lpstr>
      <vt:lpstr>Topological Sorting (for DAG only!)</vt:lpstr>
      <vt:lpstr>Group Work: Q 6.1 </vt:lpstr>
      <vt:lpstr>Topic 2     Binary Trees as Special Graphs </vt:lpstr>
      <vt:lpstr>Binary Tree: Recursive Definition</vt:lpstr>
      <vt:lpstr>Binary tree traversal </vt:lpstr>
      <vt:lpstr>Binary tree traversal </vt:lpstr>
      <vt:lpstr>Q 6.4: Binary Tree Sum </vt:lpstr>
      <vt:lpstr>Binary (Search) Tree</vt:lpstr>
      <vt:lpstr>Group/Individual work</vt:lpstr>
      <vt:lpstr>Q 6.2: conventional traversal </vt:lpstr>
      <vt:lpstr>Q 6.3:  level-order traversal</vt:lpstr>
      <vt:lpstr>LAB</vt:lpstr>
    </vt:vector>
  </TitlesOfParts>
  <Company>The University of Melbourne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 Vo</cp:lastModifiedBy>
  <cp:revision>433</cp:revision>
  <dcterms:created xsi:type="dcterms:W3CDTF">2016-04-26T09:56:14Z</dcterms:created>
  <dcterms:modified xsi:type="dcterms:W3CDTF">2022-04-04T21:50:10Z</dcterms:modified>
</cp:coreProperties>
</file>