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83" r:id="rId2"/>
    <p:sldId id="537" r:id="rId3"/>
    <p:sldId id="539" r:id="rId4"/>
    <p:sldId id="538" r:id="rId5"/>
    <p:sldId id="493" r:id="rId6"/>
    <p:sldId id="540" r:id="rId7"/>
    <p:sldId id="513" r:id="rId8"/>
    <p:sldId id="534" r:id="rId9"/>
    <p:sldId id="543" r:id="rId10"/>
    <p:sldId id="536" r:id="rId11"/>
    <p:sldId id="542" r:id="rId12"/>
    <p:sldId id="464" r:id="rId13"/>
    <p:sldId id="504" r:id="rId14"/>
    <p:sldId id="514" r:id="rId15"/>
    <p:sldId id="515" r:id="rId16"/>
    <p:sldId id="518" r:id="rId17"/>
    <p:sldId id="517" r:id="rId18"/>
    <p:sldId id="520" r:id="rId19"/>
    <p:sldId id="541" r:id="rId20"/>
    <p:sldId id="457" r:id="rId21"/>
    <p:sldId id="467" r:id="rId22"/>
    <p:sldId id="458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1" autoAdjust="0"/>
    <p:restoredTop sz="99829" autoAdjust="0"/>
  </p:normalViewPr>
  <p:slideViewPr>
    <p:cSldViewPr snapToObjects="1">
      <p:cViewPr varScale="1">
        <p:scale>
          <a:sx n="107" d="100"/>
          <a:sy n="107" d="100"/>
        </p:scale>
        <p:origin x="-360" y="-112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22/4/20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22/4/20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dimefox.eng.unimelb.edu.au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6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April 22, 2020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COMP20007.</a:t>
            </a:r>
            <a:r>
              <a:rPr lang="en-US" sz="12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051468"/>
              </p:ext>
            </p:extLst>
          </p:nvPr>
        </p:nvGraphicFramePr>
        <p:xfrm>
          <a:off x="265113" y="749350"/>
          <a:ext cx="8623300" cy="5852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/>
                <a:gridCol w="7916813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2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3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ws6.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pptx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smtClean="0"/>
                        <a:t>from 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github.com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anhvir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c207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</a:t>
                      </a:r>
                      <a:r>
                        <a:rPr lang="en-US" sz="2000" b="0" baseline="0" dirty="0" smtClean="0"/>
                        <a:t>(optional) open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wokshop6</a:t>
                      </a:r>
                      <a:r>
                        <a:rPr lang="en-US" sz="2000" b="0" baseline="0" dirty="0" smtClean="0"/>
                        <a:t>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pdf</a:t>
                      </a:r>
                      <a:r>
                        <a:rPr lang="en-US" sz="2000" b="0" baseline="0" dirty="0" smtClean="0"/>
                        <a:t> (from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r>
                        <a:rPr lang="en-US" sz="2000" b="0" baseline="0" dirty="0" smtClean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Topic 1:</a:t>
                      </a:r>
                      <a:r>
                        <a:rPr lang="en-US" sz="2000" b="0" baseline="0" dirty="0" smtClean="0"/>
                        <a:t> DFS and BFS: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1" i="1" baseline="0" dirty="0" smtClean="0"/>
                        <a:t>Group Work:</a:t>
                      </a:r>
                      <a:r>
                        <a:rPr lang="en-US" sz="2000" b="0" baseline="0" dirty="0" smtClean="0"/>
                        <a:t> Problems T1, T2, T4, T3 (in order)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Topic 2: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err="1" smtClean="0"/>
                        <a:t>Dijkstra’s</a:t>
                      </a:r>
                      <a:r>
                        <a:rPr lang="en-US" sz="2000" b="0" baseline="0" dirty="0" smtClean="0"/>
                        <a:t> and Prim’s Algorithms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 smtClean="0"/>
                        <a:t>  Group Work:</a:t>
                      </a:r>
                      <a:r>
                        <a:rPr lang="en-US" sz="2000" b="0" baseline="0" dirty="0" smtClean="0"/>
                        <a:t> Problems T5, T6 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Assignment 1 Q&amp;A</a:t>
                      </a:r>
                      <a:r>
                        <a:rPr lang="en-US" sz="2000" b="0" baseline="0" dirty="0" smtClean="0"/>
                        <a:t>, and</a:t>
                      </a:r>
                    </a:p>
                    <a:p>
                      <a:pPr marL="457200" indent="-457200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en-US" sz="1800" b="0" baseline="0" dirty="0" smtClean="0"/>
                        <a:t>make sure that you can </a:t>
                      </a:r>
                      <a:r>
                        <a:rPr lang="en-US" sz="1800" b="0" baseline="0" dirty="0" err="1" smtClean="0"/>
                        <a:t>scp</a:t>
                      </a:r>
                      <a:r>
                        <a:rPr lang="en-US" sz="1800" b="0" baseline="0" dirty="0" smtClean="0"/>
                        <a:t>, </a:t>
                      </a:r>
                      <a:r>
                        <a:rPr lang="en-US" sz="1800" b="0" baseline="0" dirty="0" err="1" smtClean="0"/>
                        <a:t>ssh</a:t>
                      </a:r>
                      <a:r>
                        <a:rPr lang="en-US" sz="1800" b="0" baseline="0" dirty="0" smtClean="0"/>
                        <a:t>, use </a:t>
                      </a:r>
                      <a:r>
                        <a:rPr lang="en-US" sz="1800" b="0" baseline="0" dirty="0" err="1" smtClean="0"/>
                        <a:t>dimefox</a:t>
                      </a:r>
                      <a:r>
                        <a:rPr lang="en-US" sz="1800" b="0" baseline="0" dirty="0" smtClean="0"/>
                        <a:t> to test/submit</a:t>
                      </a:r>
                    </a:p>
                    <a:p>
                      <a:pPr marL="457200" indent="-457200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en-US" sz="1800" b="0" baseline="0" dirty="0" smtClean="0"/>
                        <a:t>do Assignment 1 or do not-yet-done exercises</a:t>
                      </a:r>
                    </a:p>
                    <a:p>
                      <a:pPr marL="0" lvl="0" indent="0">
                        <a:spcBef>
                          <a:spcPts val="600"/>
                        </a:spcBef>
                        <a:buFontTx/>
                        <a:buNone/>
                      </a:pPr>
                      <a:endParaRPr lang="en-US" sz="1800" b="0" baseline="0" dirty="0" smtClean="0"/>
                    </a:p>
                    <a:p>
                      <a:pPr marL="0" lv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1800" b="1" baseline="0" dirty="0" smtClean="0"/>
                        <a:t>Before leaving: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Please give comments on the format of today’s workshop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-99392"/>
            <a:ext cx="8623300" cy="92075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062066"/>
              </p:ext>
            </p:extLst>
          </p:nvPr>
        </p:nvGraphicFramePr>
        <p:xfrm>
          <a:off x="1" y="735659"/>
          <a:ext cx="9134475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39"/>
                <a:gridCol w="6552728"/>
                <a:gridCol w="125010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SSSP (that involves all nodes of a </a:t>
                      </a:r>
                      <a:r>
                        <a:rPr lang="en-US" i="1" dirty="0" smtClean="0"/>
                        <a:t>connected</a:t>
                      </a:r>
                      <a:r>
                        <a:rPr lang="en-US" dirty="0" smtClean="0"/>
                        <a:t> graph)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for all v ∈V : 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[v]= ∞ 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prev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[v]= nil</a:t>
                      </a:r>
                    </a:p>
                    <a:p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[S]=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for all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u∈V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</a:rPr>
                        <a:t>,</a:t>
                      </a:r>
                      <a:r>
                        <a:rPr lang="en-US" baseline="0" dirty="0" smtClean="0"/>
                        <a:t> at each step choose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</a:t>
                      </a:r>
                      <a:r>
                        <a:rPr lang="en-US" baseline="0" dirty="0" smtClean="0"/>
                        <a:t> that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[u]</a:t>
                      </a:r>
                      <a:r>
                        <a:rPr lang="en-US" baseline="0" dirty="0" smtClean="0"/>
                        <a:t> is min amongst the unselected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after selecting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</a:t>
                      </a:r>
                      <a:endParaRPr lang="en-US" dirty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for all unselected v such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that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(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)∈E: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if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[v]&gt;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[u]+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w(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):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  update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  update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prev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</a:t>
                      </a:r>
                      <a:endParaRPr lang="en-US" dirty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674" y="5389765"/>
            <a:ext cx="844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Q:   what is </a:t>
            </a:r>
            <a:r>
              <a:rPr lang="en-US" sz="2000" dirty="0">
                <a:solidFill>
                  <a:srgbClr val="080FAC"/>
                </a:solidFill>
                <a:latin typeface="Courier"/>
                <a:cs typeface="Courier"/>
              </a:rPr>
              <a:t>update </a:t>
            </a:r>
            <a:r>
              <a:rPr lang="en-US" sz="2000" dirty="0" err="1">
                <a:solidFill>
                  <a:srgbClr val="080FAC"/>
                </a:solidFill>
                <a:latin typeface="Courier"/>
                <a:cs typeface="Courier"/>
              </a:rPr>
              <a:t>dist</a:t>
            </a:r>
            <a:r>
              <a:rPr lang="en-US" sz="2000" dirty="0">
                <a:solidFill>
                  <a:srgbClr val="080FAC"/>
                </a:solidFill>
                <a:latin typeface="Courier"/>
                <a:cs typeface="Courier"/>
              </a:rPr>
              <a:t>[v</a:t>
            </a:r>
            <a:r>
              <a:rPr lang="en-US" sz="2000" dirty="0" smtClean="0">
                <a:solidFill>
                  <a:srgbClr val="080FAC"/>
                </a:solidFill>
                <a:latin typeface="Courier"/>
                <a:cs typeface="Courier"/>
              </a:rPr>
              <a:t>] </a:t>
            </a:r>
            <a:r>
              <a:rPr lang="en-US" sz="2000" dirty="0" smtClean="0"/>
              <a:t>? </a:t>
            </a:r>
            <a:r>
              <a:rPr lang="en-US" sz="2000" dirty="0">
                <a:solidFill>
                  <a:srgbClr val="080FAC"/>
                </a:solidFill>
                <a:latin typeface="Courier"/>
                <a:cs typeface="Courier"/>
              </a:rPr>
              <a:t>update </a:t>
            </a:r>
            <a:r>
              <a:rPr lang="en-US" sz="2000" dirty="0" err="1">
                <a:solidFill>
                  <a:srgbClr val="080FAC"/>
                </a:solidFill>
                <a:latin typeface="Courier"/>
                <a:cs typeface="Courier"/>
              </a:rPr>
              <a:t>prev</a:t>
            </a:r>
            <a:r>
              <a:rPr lang="en-US" sz="2000" dirty="0">
                <a:solidFill>
                  <a:srgbClr val="080FAC"/>
                </a:solidFill>
                <a:latin typeface="Courier"/>
                <a:cs typeface="Courier"/>
              </a:rPr>
              <a:t>[v</a:t>
            </a:r>
            <a:r>
              <a:rPr lang="en-US" sz="2000" dirty="0" smtClean="0">
                <a:solidFill>
                  <a:srgbClr val="080FAC"/>
                </a:solidFill>
                <a:latin typeface="Courier"/>
                <a:cs typeface="Courier"/>
              </a:rPr>
              <a:t>] ?</a:t>
            </a:r>
          </a:p>
          <a:p>
            <a:r>
              <a:rPr lang="en-US" sz="2000" dirty="0" smtClean="0"/>
              <a:t>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why </a:t>
            </a:r>
            <a:r>
              <a:rPr lang="en-US" sz="2000" dirty="0" err="1" smtClean="0"/>
              <a:t>Dijkstra’s</a:t>
            </a:r>
            <a:r>
              <a:rPr lang="en-US" sz="2000" dirty="0" smtClean="0"/>
              <a:t> algorithm is </a:t>
            </a:r>
            <a:r>
              <a:rPr lang="en-US" sz="2000" i="1" dirty="0" smtClean="0"/>
              <a:t>greedy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160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-99392"/>
            <a:ext cx="8623300" cy="92075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and Prim’s are similar?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26296"/>
              </p:ext>
            </p:extLst>
          </p:nvPr>
        </p:nvGraphicFramePr>
        <p:xfrm>
          <a:off x="1" y="735659"/>
          <a:ext cx="9134475" cy="457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15"/>
                <a:gridCol w="4476964"/>
                <a:gridCol w="354189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Dijkstra’s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Prim’s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SSSP (that involves all nodes of a </a:t>
                      </a:r>
                      <a:r>
                        <a:rPr lang="en-US" i="1" dirty="0" smtClean="0"/>
                        <a:t>connected</a:t>
                      </a:r>
                      <a:r>
                        <a:rPr lang="en-US" dirty="0" smtClean="0"/>
                        <a:t> graph)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MST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that involves all nodes of a </a:t>
                      </a:r>
                      <a:r>
                        <a:rPr lang="en-US" i="1" dirty="0" smtClean="0"/>
                        <a:t>connected</a:t>
                      </a:r>
                      <a:r>
                        <a:rPr lang="en-US" dirty="0" smtClean="0"/>
                        <a:t> graph)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for all v ∈V : 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[v]= ∞ 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prev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[v]= nil</a:t>
                      </a:r>
                    </a:p>
                    <a:p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[S]=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for all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u∈V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</a:rPr>
                        <a:t>,</a:t>
                      </a:r>
                      <a:r>
                        <a:rPr lang="en-US" baseline="0" dirty="0" smtClean="0"/>
                        <a:t> at each step choose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</a:t>
                      </a:r>
                      <a:r>
                        <a:rPr lang="en-US" baseline="0" dirty="0" smtClean="0"/>
                        <a:t> that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[u]</a:t>
                      </a:r>
                      <a:r>
                        <a:rPr lang="en-US" baseline="0" dirty="0" smtClean="0"/>
                        <a:t> is min amongst the unselected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after selecting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</a:t>
                      </a:r>
                      <a:endParaRPr lang="en-US" dirty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for all unselected v such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that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(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)∈E: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if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[v]&gt;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[u]+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w(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):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  update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  update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prev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</a:t>
                      </a:r>
                      <a:endParaRPr lang="en-US" dirty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loop to decide whether</a:t>
                      </a:r>
                      <a:r>
                        <a:rPr lang="en-US" baseline="0" dirty="0" smtClean="0"/>
                        <a:t> to include edge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dirty="0" smtClean="0"/>
                        <a:t>:</a:t>
                      </a:r>
                      <a:endParaRPr lang="en-US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if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[v]&gt;w(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674" y="5389765"/>
            <a:ext cx="844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So, the 2 </a:t>
            </a:r>
            <a:r>
              <a:rPr lang="en-US" sz="2000" dirty="0" err="1" smtClean="0"/>
              <a:t>alg</a:t>
            </a:r>
            <a:r>
              <a:rPr lang="en-US" sz="2000" dirty="0" smtClean="0"/>
              <a:t> are similar. The only difference is the optimizing functions. There are many other situations when the same algorithm applied, but perhaps with a different optimizing function.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77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9392"/>
            <a:ext cx="8623300" cy="920750"/>
          </a:xfrm>
        </p:spPr>
        <p:txBody>
          <a:bodyPr/>
          <a:lstStyle/>
          <a:p>
            <a:r>
              <a:rPr lang="en-US" dirty="0" smtClean="0"/>
              <a:t>T5: SSSP with </a:t>
            </a:r>
            <a:r>
              <a:rPr lang="en-US" dirty="0" err="1" smtClean="0"/>
              <a:t>Dijkstra’s</a:t>
            </a:r>
            <a:r>
              <a:rPr lang="en-US" dirty="0" smtClean="0"/>
              <a:t> Algorithm (DA)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816325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effectLst/>
              </a:rPr>
              <a:t>Dijkstra’s</a:t>
            </a:r>
            <a:r>
              <a:rPr lang="en-US" sz="2000" dirty="0">
                <a:effectLst/>
              </a:rPr>
              <a:t> algorithm computes the shortest path to each node in a graph from a single starting node (the ‘source’). Trace </a:t>
            </a:r>
            <a:r>
              <a:rPr lang="en-US" sz="2000" dirty="0" err="1">
                <a:effectLst/>
              </a:rPr>
              <a:t>Dijkstra’s</a:t>
            </a:r>
            <a:r>
              <a:rPr lang="en-US" sz="2000" dirty="0">
                <a:effectLst/>
              </a:rPr>
              <a:t> algorithm on the following graph, with node E as the </a:t>
            </a:r>
            <a:r>
              <a:rPr lang="en-US" sz="2000" dirty="0" smtClean="0">
                <a:effectLst/>
              </a:rPr>
              <a:t>source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Repeat </a:t>
            </a:r>
            <a:r>
              <a:rPr lang="en-US" sz="2000" dirty="0">
                <a:effectLst/>
              </a:rPr>
              <a:t>the algorithm with node A as the source. How long is the shortest path from E to A? How about A to </a:t>
            </a:r>
            <a:r>
              <a:rPr lang="en-US" sz="2000" dirty="0" smtClean="0">
                <a:effectLst/>
              </a:rPr>
              <a:t>F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49879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err="1" smtClean="0"/>
              <a:t>Dijkstra’s</a:t>
            </a:r>
            <a:r>
              <a:rPr lang="en-US" dirty="0" smtClean="0"/>
              <a:t> Algorithm from 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0" y="4336396"/>
            <a:ext cx="8676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 is a BFS. DA is used to find shortest path from a </a:t>
            </a:r>
            <a:r>
              <a:rPr lang="en-US" sz="2000" b="1" dirty="0" smtClean="0"/>
              <a:t>source</a:t>
            </a:r>
            <a:r>
              <a:rPr lang="en-US" sz="2000" dirty="0" smtClean="0"/>
              <a:t> to </a:t>
            </a:r>
            <a:r>
              <a:rPr lang="en-US" sz="2000" i="1" dirty="0" smtClean="0"/>
              <a:t>all other nodes</a:t>
            </a:r>
            <a:r>
              <a:rPr lang="en-US" sz="2000" dirty="0" smtClean="0"/>
              <a:t>.  A </a:t>
            </a:r>
            <a:r>
              <a:rPr lang="en-US" sz="2000" i="1" dirty="0" smtClean="0"/>
              <a:t>practical implementation </a:t>
            </a:r>
            <a:r>
              <a:rPr lang="en-US" sz="2000" dirty="0" smtClean="0"/>
              <a:t>is to maintain 3 arrays:</a:t>
            </a:r>
          </a:p>
          <a:p>
            <a:r>
              <a:rPr lang="en-US" sz="2000" dirty="0" err="1" smtClean="0"/>
              <a:t>dist</a:t>
            </a:r>
            <a:r>
              <a:rPr lang="en-US" sz="2000" dirty="0" smtClean="0"/>
              <a:t>[</a:t>
            </a:r>
            <a:r>
              <a:rPr lang="en-US" sz="2000" dirty="0"/>
              <a:t>v</a:t>
            </a:r>
            <a:r>
              <a:rPr lang="en-US" sz="2000" dirty="0" smtClean="0"/>
              <a:t>]   =   shortest-distance-found-so-far from </a:t>
            </a:r>
            <a:r>
              <a:rPr lang="en-US" sz="2000" b="1" dirty="0" smtClean="0"/>
              <a:t>source</a:t>
            </a:r>
            <a:r>
              <a:rPr lang="en-US" sz="2000" dirty="0" smtClean="0"/>
              <a:t> to v</a:t>
            </a:r>
          </a:p>
          <a:p>
            <a:r>
              <a:rPr lang="en-US" sz="2000" dirty="0" err="1" smtClean="0"/>
              <a:t>prev</a:t>
            </a:r>
            <a:r>
              <a:rPr lang="en-US" sz="2000" dirty="0" smtClean="0"/>
              <a:t>[v]  =   id of the node preceding v in the path-found-so-far</a:t>
            </a:r>
          </a:p>
          <a:p>
            <a:r>
              <a:rPr lang="en-US" sz="2000" b="1" dirty="0" smtClean="0"/>
              <a:t>visited[</a:t>
            </a:r>
            <a:r>
              <a:rPr lang="en-US" sz="2000" dirty="0" smtClean="0"/>
              <a:t>v] =   </a:t>
            </a:r>
            <a:r>
              <a:rPr lang="en-US" sz="2000" b="1" dirty="0"/>
              <a:t>Y</a:t>
            </a:r>
            <a:r>
              <a:rPr lang="en-US" sz="2000" dirty="0" smtClean="0"/>
              <a:t> if v has been explored/visited, </a:t>
            </a:r>
            <a:r>
              <a:rPr lang="en-US" sz="2000" b="1" dirty="0"/>
              <a:t>N</a:t>
            </a:r>
            <a:r>
              <a:rPr lang="en-US" sz="2000" dirty="0" smtClean="0"/>
              <a:t> if not yet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31167"/>
              </p:ext>
            </p:extLst>
          </p:nvPr>
        </p:nvGraphicFramePr>
        <p:xfrm>
          <a:off x="179512" y="2564904"/>
          <a:ext cx="87089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r>
                        <a:rPr lang="en-US" dirty="0" smtClean="0"/>
                        <a:t>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427984" y="1844824"/>
            <a:ext cx="1800200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60232" y="1844824"/>
            <a:ext cx="870868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1784" y="1374821"/>
            <a:ext cx="487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latin typeface="Courier"/>
                <a:cs typeface="Courier"/>
              </a:rPr>
              <a:t>dist</a:t>
            </a:r>
            <a:r>
              <a:rPr lang="en-US" dirty="0" smtClean="0">
                <a:latin typeface="Courier"/>
                <a:cs typeface="Courier"/>
              </a:rPr>
              <a:t>[E]          </a:t>
            </a:r>
            <a:r>
              <a:rPr lang="en-US" dirty="0" err="1" smtClean="0">
                <a:latin typeface="Courier"/>
                <a:cs typeface="Courier"/>
              </a:rPr>
              <a:t>prev</a:t>
            </a:r>
            <a:r>
              <a:rPr lang="en-US" dirty="0" smtClean="0">
                <a:latin typeface="Courier"/>
                <a:cs typeface="Courier"/>
              </a:rPr>
              <a:t>[E]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6127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DA from 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0" y="4336396"/>
            <a:ext cx="86764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step 1: choose the node with minimal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b="1" i="1" dirty="0"/>
              <a:t>amongst the unvisited nodes</a:t>
            </a:r>
            <a:r>
              <a:rPr lang="en-US" dirty="0"/>
              <a:t>. This is </a:t>
            </a:r>
            <a:r>
              <a:rPr lang="en-US" dirty="0" smtClean="0"/>
              <a:t>E. </a:t>
            </a:r>
            <a:r>
              <a:rPr lang="en-US" dirty="0"/>
              <a:t>Then, consider to update </a:t>
            </a:r>
            <a:r>
              <a:rPr lang="en-US" dirty="0" err="1"/>
              <a:t>dist</a:t>
            </a:r>
            <a:r>
              <a:rPr lang="en-US" dirty="0"/>
              <a:t>[v] for v= {B, </a:t>
            </a:r>
            <a:r>
              <a:rPr lang="en-US" dirty="0" smtClean="0"/>
              <a:t>D, G}</a:t>
            </a:r>
            <a:r>
              <a:rPr lang="en-US" dirty="0"/>
              <a:t>. </a:t>
            </a:r>
            <a:r>
              <a:rPr lang="en-US" b="1" dirty="0" smtClean="0"/>
              <a:t>And, mark E as visited ???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91837"/>
              </p:ext>
            </p:extLst>
          </p:nvPr>
        </p:nvGraphicFramePr>
        <p:xfrm>
          <a:off x="179512" y="2564904"/>
          <a:ext cx="870890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r>
                        <a:rPr lang="en-US" dirty="0" smtClean="0"/>
                        <a:t>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9,E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7,E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6,E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28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07950"/>
            <a:ext cx="5328592" cy="1968797"/>
          </a:xfrm>
        </p:spPr>
        <p:txBody>
          <a:bodyPr/>
          <a:lstStyle/>
          <a:p>
            <a:pPr algn="l"/>
            <a:r>
              <a:rPr lang="en-US" dirty="0" smtClean="0"/>
              <a:t>           DA from E</a:t>
            </a:r>
            <a:br>
              <a:rPr lang="en-US" dirty="0" smtClean="0"/>
            </a:br>
            <a:r>
              <a:rPr lang="en-US" sz="2400" b="0" dirty="0" smtClean="0"/>
              <a:t>How long, </a:t>
            </a:r>
            <a:r>
              <a:rPr lang="en-US" sz="2400" b="0" i="1" dirty="0" smtClean="0"/>
              <a:t>and what is</a:t>
            </a:r>
            <a:r>
              <a:rPr lang="en-US" sz="2400" b="0" dirty="0" smtClean="0"/>
              <a:t>, the shortest path from E to A?</a:t>
            </a:r>
            <a:br>
              <a:rPr lang="en-US" sz="2400" b="0" dirty="0" smtClean="0"/>
            </a:br>
            <a:r>
              <a:rPr lang="en-US" sz="2400" b="0" dirty="0" smtClean="0"/>
              <a:t> </a:t>
            </a:r>
            <a:r>
              <a:rPr lang="en-US" sz="2400" b="0" dirty="0"/>
              <a:t> </a:t>
            </a:r>
            <a:r>
              <a:rPr lang="en-US" sz="2400" b="0" dirty="0" smtClean="0"/>
              <a:t> A </a:t>
            </a:r>
            <a:r>
              <a:rPr lang="en-US" sz="2400" b="0" dirty="0" smtClean="0">
                <a:sym typeface="Wingdings"/>
              </a:rPr>
              <a:t> D   E</a:t>
            </a:r>
            <a:endParaRPr lang="en-US" sz="24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99872"/>
              </p:ext>
            </p:extLst>
          </p:nvPr>
        </p:nvGraphicFramePr>
        <p:xfrm>
          <a:off x="179512" y="2564904"/>
          <a:ext cx="87089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r>
                        <a:rPr lang="en-US" dirty="0" smtClean="0"/>
                        <a:t>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9/E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7/E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6</a:t>
                      </a:r>
                      <a:r>
                        <a:rPr lang="en-US" b="0" dirty="0" smtClean="0"/>
                        <a:t>/E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9/E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7/E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7,G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 (7)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8,D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9/E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9,D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7,G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8,D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9/E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9/E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9/D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B(9)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9/D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73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07950"/>
            <a:ext cx="5328592" cy="1968797"/>
          </a:xfrm>
        </p:spPr>
        <p:txBody>
          <a:bodyPr/>
          <a:lstStyle/>
          <a:p>
            <a:pPr algn="l"/>
            <a:r>
              <a:rPr lang="en-US" dirty="0" smtClean="0"/>
              <a:t>           DA from A</a:t>
            </a:r>
            <a:br>
              <a:rPr lang="en-US" dirty="0" smtClean="0"/>
            </a:br>
            <a:r>
              <a:rPr lang="en-US" sz="2400" b="0" dirty="0" smtClean="0"/>
              <a:t>How long, </a:t>
            </a:r>
            <a:r>
              <a:rPr lang="en-US" sz="2400" b="0" i="1" dirty="0" smtClean="0"/>
              <a:t>and what is</a:t>
            </a:r>
            <a:r>
              <a:rPr lang="en-US" sz="2400" b="0" dirty="0" smtClean="0"/>
              <a:t>, the shortest path </a:t>
            </a:r>
            <a:r>
              <a:rPr lang="en-US" sz="2400" b="0" dirty="0" smtClean="0">
                <a:solidFill>
                  <a:srgbClr val="B1DDEB"/>
                </a:solidFill>
              </a:rPr>
              <a:t>from E to A?</a:t>
            </a:r>
            <a:br>
              <a:rPr lang="en-US" sz="2400" b="0" dirty="0" smtClean="0">
                <a:solidFill>
                  <a:srgbClr val="B1DDEB"/>
                </a:solidFill>
              </a:rPr>
            </a:br>
            <a:r>
              <a:rPr lang="en-US" sz="2400" b="0" dirty="0" smtClean="0"/>
              <a:t>How about from A to F?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86221"/>
              </p:ext>
            </p:extLst>
          </p:nvPr>
        </p:nvGraphicFramePr>
        <p:xfrm>
          <a:off x="179512" y="2564904"/>
          <a:ext cx="87089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5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T6: </a:t>
            </a:r>
            <a:r>
              <a:rPr lang="en-US" sz="2400" dirty="0">
                <a:effectLst/>
              </a:rPr>
              <a:t>Minimum Spanning Tree with Prim’s Algorithm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39" y="836712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Prim’s algorithm finds a minimum </a:t>
            </a:r>
            <a:r>
              <a:rPr lang="en-US" sz="2000" dirty="0" smtClean="0"/>
              <a:t>spanning </a:t>
            </a:r>
            <a:r>
              <a:rPr lang="en-US" sz="2000" dirty="0"/>
              <a:t>tree for a weighted graph. Discuss what is meant by the terms ‘tree’, ‘spanning tree’, and ‘minimum spanning tree’.</a:t>
            </a:r>
          </a:p>
          <a:p>
            <a:pPr marL="0" indent="0">
              <a:buNone/>
            </a:pPr>
            <a:r>
              <a:rPr lang="en-US" sz="2000" dirty="0"/>
              <a:t>Run Prim’s algorithm on the graph </a:t>
            </a:r>
            <a:r>
              <a:rPr lang="en-US" sz="2000" dirty="0" smtClean="0"/>
              <a:t>below, </a:t>
            </a:r>
            <a:r>
              <a:rPr lang="en-US" sz="2000" dirty="0"/>
              <a:t>using A as the starting node. What is the resulting minimum spanning tree for this graph? What is the cost of this minimum spanning tree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549879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07950"/>
            <a:ext cx="5328592" cy="1968797"/>
          </a:xfrm>
        </p:spPr>
        <p:txBody>
          <a:bodyPr/>
          <a:lstStyle/>
          <a:p>
            <a:pPr algn="l"/>
            <a:r>
              <a:rPr lang="en-US" dirty="0" smtClean="0"/>
              <a:t>           Prim’s </a:t>
            </a:r>
            <a:r>
              <a:rPr lang="en-US" dirty="0" err="1" smtClean="0"/>
              <a:t>Alg</a:t>
            </a:r>
            <a:r>
              <a:rPr lang="en-US" dirty="0" smtClean="0"/>
              <a:t> from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What’s the resulting MST?</a:t>
            </a:r>
            <a:br>
              <a:rPr lang="en-US" sz="2400" b="0" dirty="0" smtClean="0"/>
            </a:br>
            <a:r>
              <a:rPr lang="en-US" sz="2400" b="0" dirty="0" smtClean="0"/>
              <a:t>What’s the cost of that MST?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26680"/>
              </p:ext>
            </p:extLst>
          </p:nvPr>
        </p:nvGraphicFramePr>
        <p:xfrm>
          <a:off x="179512" y="2564904"/>
          <a:ext cx="8708904" cy="36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  <a:tr h="42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4a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1d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4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our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You’re organizing your birthday party and inviting n friends. From these friends you know that there are some pairs of people who hates each other. You want to know if it’s possible to divide guests into 2 different tables so that in each table there is no such hating pair? Design an algorithm for that.</a:t>
            </a:r>
          </a:p>
          <a:p>
            <a:r>
              <a:rPr lang="en-US" sz="2400" dirty="0" smtClean="0"/>
              <a:t>You have un </a:t>
            </a:r>
            <a:r>
              <a:rPr lang="en-US" sz="2400" dirty="0" err="1" smtClean="0"/>
              <a:t>unweighted</a:t>
            </a:r>
            <a:r>
              <a:rPr lang="en-US" sz="2400" dirty="0" smtClean="0"/>
              <a:t> undirected graph. Design an algorithm to find the shortest part (the part with least number of edges) between 2 vertices. What if the graph is weighted?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4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>
                <a:latin typeface="Copperplate Gothic Light"/>
                <a:cs typeface="Copperplate Gothic Light"/>
              </a:rPr>
              <a:t>DfsExplore</a:t>
            </a:r>
            <a:r>
              <a:rPr lang="en-US" sz="2000" dirty="0" smtClean="0">
                <a:latin typeface="Copperplate Gothic Light"/>
                <a:cs typeface="Copperplate Gothic Light"/>
              </a:rPr>
              <a:t>(1</a:t>
            </a:r>
            <a:r>
              <a:rPr lang="en-US" sz="2000" dirty="0" smtClean="0">
                <a:latin typeface="Copperplate Gothic Light"/>
                <a:cs typeface="Copperplate Gothic Light"/>
              </a:rPr>
              <a:t>)</a:t>
            </a:r>
            <a:r>
              <a:rPr lang="en-US" sz="2000" dirty="0" smtClean="0"/>
              <a:t>: explore a connected component from node </a:t>
            </a:r>
            <a:r>
              <a:rPr lang="en-US" sz="2000" dirty="0" smtClean="0">
                <a:latin typeface="Copperplate Gothic Light"/>
                <a:cs typeface="Copperplate Gothic Light"/>
              </a:rPr>
              <a:t>1</a:t>
            </a:r>
            <a:endParaRPr lang="en-US" sz="2000" dirty="0">
              <a:latin typeface="Copperplate Gothic Light"/>
              <a:cs typeface="Copperplate Gothic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676" b="1263"/>
          <a:stretch/>
        </p:blipFill>
        <p:spPr>
          <a:xfrm>
            <a:off x="3591915" y="1042992"/>
            <a:ext cx="5877097" cy="3616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21066"/>
            <a:ext cx="3412403" cy="21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65113" y="107950"/>
            <a:ext cx="8623300" cy="920750"/>
          </a:xfrm>
        </p:spPr>
        <p:txBody>
          <a:bodyPr/>
          <a:lstStyle/>
          <a:p>
            <a:r>
              <a:rPr lang="en-US" dirty="0">
                <a:latin typeface="News Gothic MT" charset="0"/>
              </a:rPr>
              <a:t> </a:t>
            </a:r>
            <a:r>
              <a:rPr lang="en-US" dirty="0" smtClean="0">
                <a:latin typeface="News Gothic MT" charset="0"/>
              </a:rPr>
              <a:t>assignment 1</a:t>
            </a:r>
            <a:endParaRPr lang="en-US" dirty="0">
              <a:latin typeface="News Gothic MT" charset="0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Do </a:t>
            </a:r>
            <a:r>
              <a:rPr lang="en-US" sz="2400" dirty="0">
                <a:latin typeface="News Gothic MT" charset="0"/>
                <a:cs typeface="ＭＳ Ｐゴシック" charset="0"/>
              </a:rPr>
              <a:t>it early! Submit </a:t>
            </a:r>
            <a:r>
              <a:rPr lang="en-US" sz="2400" dirty="0" smtClean="0">
                <a:latin typeface="News Gothic MT" charset="0"/>
                <a:cs typeface="ＭＳ Ｐゴシック" charset="0"/>
              </a:rPr>
              <a:t>early, resubmit if needed!</a:t>
            </a:r>
            <a:endParaRPr lang="en-US" sz="2400" dirty="0">
              <a:latin typeface="News Gothic MT" charset="0"/>
              <a:cs typeface="ＭＳ Ｐゴシック" charset="0"/>
            </a:endParaRP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Read </a:t>
            </a:r>
            <a:r>
              <a:rPr lang="en-US" sz="2400" dirty="0">
                <a:latin typeface="News Gothic MT" charset="0"/>
                <a:cs typeface="ＭＳ Ｐゴシック" charset="0"/>
              </a:rPr>
              <a:t>&amp; participate in </a:t>
            </a:r>
            <a:r>
              <a:rPr lang="en-US" sz="2400" dirty="0" smtClean="0">
                <a:latin typeface="News Gothic MT" charset="0"/>
                <a:cs typeface="ＭＳ Ｐゴシック" charset="0"/>
              </a:rPr>
              <a:t>discussion forum!</a:t>
            </a: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Make sure that you follow well the specification.</a:t>
            </a: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Check your writing part carefully.. </a:t>
            </a:r>
            <a:endParaRPr lang="en-US" sz="2400" dirty="0">
              <a:latin typeface="News Gothic MT" charset="0"/>
              <a:cs typeface="ＭＳ Ｐゴシック" charset="0"/>
            </a:endParaRP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Test </a:t>
            </a:r>
            <a:r>
              <a:rPr lang="en-US" sz="2400" dirty="0">
                <a:latin typeface="News Gothic MT" charset="0"/>
                <a:cs typeface="ＭＳ Ｐゴシック" charset="0"/>
              </a:rPr>
              <a:t>your </a:t>
            </a:r>
            <a:r>
              <a:rPr lang="en-US" sz="2400" dirty="0" smtClean="0">
                <a:latin typeface="News Gothic MT" charset="0"/>
                <a:cs typeface="ＭＳ Ｐゴシック" charset="0"/>
              </a:rPr>
              <a:t>program carefully: remember to test on </a:t>
            </a:r>
            <a:r>
              <a:rPr lang="en-US" sz="2400" dirty="0" err="1" smtClean="0">
                <a:latin typeface="News Gothic MT" charset="0"/>
                <a:cs typeface="ＭＳ Ｐゴシック" charset="0"/>
              </a:rPr>
              <a:t>dimefox</a:t>
            </a:r>
            <a:endParaRPr lang="en-US" sz="2400" dirty="0" smtClean="0">
              <a:latin typeface="News Gothic MT" charset="0"/>
              <a:cs typeface="ＭＳ Ｐゴシック" charset="0"/>
            </a:endParaRPr>
          </a:p>
          <a:p>
            <a:pPr marL="353650" indent="-342900">
              <a:spcBef>
                <a:spcPts val="600"/>
              </a:spcBef>
            </a:pPr>
            <a:endParaRPr lang="en-US" sz="2400" dirty="0">
              <a:latin typeface="News Gothic MT" charset="0"/>
              <a:cs typeface="ＭＳ Ｐゴシック" charset="0"/>
            </a:endParaRP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Make sure you don’t have memory leak:</a:t>
            </a:r>
          </a:p>
          <a:p>
            <a:pPr marL="690200" lvl="1" indent="-342900"/>
            <a:r>
              <a:rPr lang="en-US" sz="2000" dirty="0" smtClean="0">
                <a:latin typeface="News Gothic MT" charset="0"/>
                <a:cs typeface="ＭＳ Ｐゴシック" charset="0"/>
              </a:rPr>
              <a:t>check that every execution of </a:t>
            </a:r>
            <a:r>
              <a:rPr lang="en-US" sz="2000" dirty="0" err="1" smtClean="0">
                <a:latin typeface="Courier"/>
                <a:cs typeface="Courier"/>
              </a:rPr>
              <a:t>malloc</a:t>
            </a:r>
            <a:r>
              <a:rPr lang="en-US" sz="2000" dirty="0" smtClean="0">
                <a:latin typeface="News Gothic MT" charset="0"/>
                <a:cs typeface="ＭＳ Ｐゴシック" charset="0"/>
              </a:rPr>
              <a:t> matches with an execution of </a:t>
            </a:r>
            <a:r>
              <a:rPr lang="en-US" sz="2000" dirty="0" smtClean="0">
                <a:latin typeface="Courier"/>
                <a:cs typeface="Courier"/>
              </a:rPr>
              <a:t>free</a:t>
            </a:r>
            <a:r>
              <a:rPr lang="en-US" sz="2000" dirty="0" smtClean="0">
                <a:latin typeface="News Gothic MT" charset="0"/>
                <a:cs typeface="ＭＳ Ｐゴシック" charset="0"/>
              </a:rPr>
              <a:t>, and</a:t>
            </a:r>
          </a:p>
          <a:p>
            <a:pPr marL="690200" lvl="1" indent="-342900"/>
            <a:r>
              <a:rPr lang="en-US" sz="2000" dirty="0" smtClean="0">
                <a:latin typeface="News Gothic MT" charset="0"/>
                <a:cs typeface="ＭＳ Ｐゴシック" charset="0"/>
              </a:rPr>
              <a:t>[optional] use tools like </a:t>
            </a:r>
            <a:r>
              <a:rPr lang="en-US" sz="2000" dirty="0" err="1" smtClean="0">
                <a:latin typeface="Courier"/>
                <a:cs typeface="Courier"/>
              </a:rPr>
              <a:t>valgrind</a:t>
            </a:r>
            <a:r>
              <a:rPr lang="en-US" sz="2000" dirty="0" smtClean="0">
                <a:latin typeface="News Gothic MT" charset="0"/>
                <a:cs typeface="ＭＳ Ｐゴシック" charset="0"/>
              </a:rPr>
              <a:t> to test for memory leak. </a:t>
            </a:r>
            <a:endParaRPr lang="en-US" sz="2000" dirty="0">
              <a:latin typeface="News Gothic MT" charset="0"/>
              <a:cs typeface="ＭＳ Ｐゴシック" charset="0"/>
            </a:endParaRPr>
          </a:p>
          <a:p>
            <a:pPr lvl="2">
              <a:buFont typeface="Wingdings 2" charset="0"/>
              <a:buNone/>
            </a:pPr>
            <a:endParaRPr lang="en-US" dirty="0">
              <a:latin typeface="News Gothic MT" charset="0"/>
              <a:cs typeface="ＭＳ Ｐゴシック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18 March 2016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COMP20007.Tute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213562-B9AB-1341-AE91-F75B55498DFE}" type="slidenum">
              <a:rPr lang="en-US" sz="3600">
                <a:solidFill>
                  <a:schemeClr val="bg1"/>
                </a:solidFill>
              </a:rPr>
              <a:pPr eaLnBrk="1" hangingPunct="1"/>
              <a:t>20</a:t>
            </a:fld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5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82" y="21533"/>
            <a:ext cx="8623300" cy="920750"/>
          </a:xfrm>
        </p:spPr>
        <p:txBody>
          <a:bodyPr/>
          <a:lstStyle/>
          <a:p>
            <a:r>
              <a:rPr lang="en-US" dirty="0" smtClean="0"/>
              <a:t>How to submit the programming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764704"/>
            <a:ext cx="8623300" cy="48006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/>
              <a:t>Suppose that all all of your files are in directory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A1</a:t>
            </a:r>
            <a:r>
              <a:rPr lang="en-US" sz="2000" dirty="0" smtClean="0"/>
              <a:t>. To submit: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/>
              <a:t>When on the parent directory of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A1</a:t>
            </a:r>
            <a:r>
              <a:rPr lang="en-US" sz="2000" dirty="0" smtClean="0"/>
              <a:t>, copy the whole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A1</a:t>
            </a:r>
            <a:r>
              <a:rPr lang="en-US" sz="2000" dirty="0" smtClean="0"/>
              <a:t> to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dimefox</a:t>
            </a:r>
            <a:r>
              <a:rPr lang="en-US" sz="2000" dirty="0" smtClean="0"/>
              <a:t> using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scp</a:t>
            </a:r>
            <a:r>
              <a:rPr lang="en-US" sz="2000" dirty="0" smtClean="0"/>
              <a:t> (or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pscp</a:t>
            </a:r>
            <a:r>
              <a:rPr lang="en-US" sz="2000" dirty="0" smtClean="0"/>
              <a:t>, but perhaps you should install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scp</a:t>
            </a:r>
            <a:r>
              <a:rPr lang="en-US" sz="2000" dirty="0" smtClean="0"/>
              <a:t>):</a:t>
            </a:r>
          </a:p>
          <a:p>
            <a:pPr marL="349250" lvl="1" indent="0">
              <a:spcBef>
                <a:spcPts val="200"/>
              </a:spcBef>
              <a:buNone/>
            </a:pPr>
            <a:r>
              <a:rPr lang="en-US" dirty="0" smtClean="0"/>
              <a:t>    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scp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–r A1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  <a:hlinkClick r:id="rId2"/>
              </a:rPr>
              <a:t>username@dimefox.eng.unimelb.edu.au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349250" lvl="1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pscp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–r A1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  <a:hlinkClick r:id="rId2"/>
              </a:rPr>
              <a:t>username@dimefox.eng.unimelb.edu.au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349250" lvl="1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/>
              <a:t>Then, login into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dimefox</a:t>
            </a:r>
            <a:r>
              <a:rPr lang="en-US" sz="2000" dirty="0" smtClean="0"/>
              <a:t> using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ssh</a:t>
            </a:r>
            <a:r>
              <a:rPr lang="en-US" sz="2000" dirty="0" smtClean="0"/>
              <a:t>, after that, in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dimefox</a:t>
            </a:r>
            <a:r>
              <a:rPr lang="en-US" sz="2000" dirty="0" smtClean="0"/>
              <a:t>, test your program with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make</a:t>
            </a:r>
            <a:r>
              <a:rPr lang="en-US" sz="2000" dirty="0" smtClean="0"/>
              <a:t>, and do the test with sample data and sample outputs</a:t>
            </a:r>
          </a:p>
          <a:p>
            <a:pPr lvl="1">
              <a:spcBef>
                <a:spcPts val="200"/>
              </a:spcBef>
            </a:pPr>
            <a:endParaRPr lang="en-US" sz="2000" dirty="0" smtClean="0"/>
          </a:p>
          <a:p>
            <a:pPr lvl="1">
              <a:spcBef>
                <a:spcPts val="200"/>
              </a:spcBef>
            </a:pPr>
            <a:r>
              <a:rPr lang="en-US" sz="2000" dirty="0" smtClean="0"/>
              <a:t>To submit, when on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dimefox</a:t>
            </a:r>
            <a:r>
              <a:rPr lang="en-US" sz="2000" dirty="0" smtClean="0"/>
              <a:t> run: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 cd ~/A1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submit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comp20007 a1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Makefile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*.c *.</a:t>
            </a: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h</a:t>
            </a:r>
          </a:p>
          <a:p>
            <a:pPr marL="349250" lvl="1" indent="0">
              <a:spcBef>
                <a:spcPts val="200"/>
              </a:spcBef>
              <a:buNone/>
            </a:pPr>
            <a:r>
              <a:rPr lang="en-US" sz="2000" dirty="0" smtClean="0"/>
              <a:t>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0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do assmt1 or your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7951"/>
            <a:ext cx="8623300" cy="920750"/>
          </a:xfrm>
        </p:spPr>
        <p:txBody>
          <a:bodyPr/>
          <a:lstStyle/>
          <a:p>
            <a:r>
              <a:rPr lang="en-US" sz="2400" dirty="0" smtClean="0"/>
              <a:t>Extra: understanding DFS </a:t>
            </a:r>
            <a:r>
              <a:rPr lang="en-AU" sz="2400" dirty="0" smtClean="0"/>
              <a:t>on di-graphs and the concepts of tree-, back-, forward-, cross-edges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6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703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6709" y="1093719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7068" y="1028701"/>
            <a:ext cx="3749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note: black number </a:t>
            </a:r>
            <a:r>
              <a:rPr lang="en-US" sz="2000" dirty="0" smtClean="0"/>
              <a:t>1</a:t>
            </a:r>
            <a:r>
              <a:rPr lang="en-US" sz="2000" dirty="0" smtClean="0">
                <a:solidFill>
                  <a:schemeClr val="accent2"/>
                </a:solidFill>
              </a:rPr>
              <a:t> is the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  push order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2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2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7067" y="1028701"/>
            <a:ext cx="410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note: orange number </a:t>
            </a:r>
            <a:r>
              <a:rPr lang="en-US" sz="2000" b="1" dirty="0" smtClean="0">
                <a:solidFill>
                  <a:schemeClr val="accent3"/>
                </a:solidFill>
              </a:rPr>
              <a:t>1</a:t>
            </a:r>
            <a:r>
              <a:rPr lang="en-US" sz="2000" dirty="0" smtClean="0">
                <a:solidFill>
                  <a:schemeClr val="accent2"/>
                </a:solidFill>
              </a:rPr>
              <a:t> represents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the pop order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 smtClean="0">
                <a:latin typeface="Copperplate Gothic Light"/>
                <a:cs typeface="Copperplate Gothic Light"/>
              </a:rPr>
              <a:t>DFS</a:t>
            </a:r>
            <a:r>
              <a:rPr lang="en-US" sz="2400" dirty="0" smtClean="0"/>
              <a:t>: explore a whole (multi-component) graph  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68" b="66354"/>
          <a:stretch/>
        </p:blipFill>
        <p:spPr>
          <a:xfrm>
            <a:off x="2915817" y="764704"/>
            <a:ext cx="5972596" cy="163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53" y="3573016"/>
            <a:ext cx="3760829" cy="2331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3" y="1052736"/>
            <a:ext cx="3593264" cy="2088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1537" y="4521061"/>
            <a:ext cx="402067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Using DFS how can we discover that: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this graph has 3 components?</a:t>
            </a:r>
          </a:p>
          <a:p>
            <a:pPr marL="285750" indent="-285750">
              <a:buFontTx/>
              <a:buChar char="-"/>
            </a:pPr>
            <a:r>
              <a:rPr lang="en-US" sz="1800" dirty="0" smtClean="0"/>
              <a:t>this graph is cyclic?</a:t>
            </a:r>
          </a:p>
          <a:p>
            <a:endParaRPr lang="en-US" sz="1800" dirty="0"/>
          </a:p>
          <a:p>
            <a:r>
              <a:rPr lang="en-US" sz="1800" dirty="0" smtClean="0"/>
              <a:t>Using </a:t>
            </a:r>
            <a:r>
              <a:rPr lang="en-US" sz="1800" dirty="0" err="1" smtClean="0"/>
              <a:t>DfsExplore</a:t>
            </a:r>
            <a:r>
              <a:rPr lang="en-US" sz="1800" dirty="0" smtClean="0"/>
              <a:t>, how can we list all</a:t>
            </a:r>
          </a:p>
          <a:p>
            <a:r>
              <a:rPr lang="en-US" sz="1800" dirty="0" smtClean="0"/>
              <a:t>possible paths from 1 </a:t>
            </a:r>
            <a:r>
              <a:rPr lang="en-US" sz="1800" dirty="0" smtClean="0">
                <a:sym typeface="Wingdings"/>
              </a:rPr>
              <a:t> 2 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6691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7996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856" y="270439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  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95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856" y="270439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7068" y="270911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3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93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856" y="270439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7068" y="270911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2560" y="278531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6536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856" y="270439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7068" y="270911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2560" y="278531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3301" y="1143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18563"/>
              </p:ext>
            </p:extLst>
          </p:nvPr>
        </p:nvGraphicFramePr>
        <p:xfrm>
          <a:off x="5580112" y="1270930"/>
          <a:ext cx="3453220" cy="265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53220"/>
              </a:tblGrid>
              <a:tr h="1293973">
                <a:tc>
                  <a:txBody>
                    <a:bodyPr/>
                    <a:lstStyle/>
                    <a:p>
                      <a:r>
                        <a:rPr lang="en-US" sz="2400" b="0" baseline="0" dirty="0" smtClean="0"/>
                        <a:t>Oranges edges are </a:t>
                      </a:r>
                      <a:r>
                        <a:rPr lang="en-US" sz="2400" b="0" i="1" baseline="0" dirty="0" smtClean="0"/>
                        <a:t>tree edges</a:t>
                      </a:r>
                      <a:r>
                        <a:rPr lang="en-US" sz="2400" b="0" baseline="0" dirty="0" smtClean="0"/>
                        <a:t>.</a:t>
                      </a:r>
                    </a:p>
                    <a:p>
                      <a:endParaRPr lang="en-US" sz="2400" b="0" baseline="0" dirty="0" smtClean="0"/>
                    </a:p>
                    <a:p>
                      <a:r>
                        <a:rPr lang="en-US" sz="2400" b="0" baseline="0" dirty="0" smtClean="0"/>
                        <a:t>Not used used edges: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baseline="0" dirty="0" smtClean="0"/>
                        <a:t>all would be </a:t>
                      </a:r>
                      <a:r>
                        <a:rPr lang="en-US" sz="2400" b="0" i="1" baseline="0" dirty="0" smtClean="0"/>
                        <a:t>back-edges</a:t>
                      </a:r>
                      <a:r>
                        <a:rPr lang="en-US" sz="2400" b="0" baseline="0" dirty="0" smtClean="0"/>
                        <a:t> if the graph was un-directed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38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53975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53975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53975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60325">
            <a:solidFill>
              <a:srgbClr val="0000FF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78843"/>
              </p:ext>
            </p:extLst>
          </p:nvPr>
        </p:nvGraphicFramePr>
        <p:xfrm>
          <a:off x="5580112" y="1270930"/>
          <a:ext cx="3453220" cy="55778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53220"/>
              </a:tblGrid>
              <a:tr h="1293973">
                <a:tc>
                  <a:txBody>
                    <a:bodyPr/>
                    <a:lstStyle/>
                    <a:p>
                      <a:r>
                        <a:rPr lang="en-US" sz="2400" b="0" baseline="0" dirty="0" smtClean="0"/>
                        <a:t>Oranges edges are </a:t>
                      </a:r>
                      <a:r>
                        <a:rPr lang="en-US" sz="2400" b="0" i="1" baseline="0" dirty="0" smtClean="0"/>
                        <a:t>tree edges</a:t>
                      </a:r>
                      <a:r>
                        <a:rPr lang="en-US" sz="2400" b="0" baseline="0" dirty="0" smtClean="0"/>
                        <a:t>.</a:t>
                      </a:r>
                    </a:p>
                    <a:p>
                      <a:endParaRPr lang="en-US" sz="2400" b="0" baseline="0" dirty="0" smtClean="0"/>
                    </a:p>
                    <a:p>
                      <a:r>
                        <a:rPr lang="en-US" sz="2400" b="0" baseline="0" dirty="0" smtClean="0"/>
                        <a:t>Not used edges: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baseline="0" dirty="0" smtClean="0"/>
                        <a:t>red are </a:t>
                      </a:r>
                      <a:r>
                        <a:rPr lang="en-US" sz="2400" b="0" i="1" baseline="0" dirty="0" smtClean="0"/>
                        <a:t>forward edges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baseline="0" dirty="0" smtClean="0"/>
                        <a:t>blue are </a:t>
                      </a:r>
                      <a:r>
                        <a:rPr lang="en-US" sz="2400" b="0" i="1" baseline="0" dirty="0" smtClean="0"/>
                        <a:t>back-edges</a:t>
                      </a:r>
                      <a:r>
                        <a:rPr lang="en-US" sz="2400" b="0" baseline="0" dirty="0" smtClean="0"/>
                        <a:t> 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baseline="0" dirty="0" smtClean="0"/>
                        <a:t>other dashed are </a:t>
                      </a:r>
                      <a:r>
                        <a:rPr lang="en-US" sz="2400" b="0" i="1" baseline="0" dirty="0" smtClean="0"/>
                        <a:t>cross edges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endParaRPr lang="en-US" sz="2400" b="0" i="1" baseline="0" dirty="0" smtClean="0"/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400" b="0" i="1" baseline="0" dirty="0" smtClean="0"/>
                        <a:t>Why don’t we have forward and cross edges in undirected graph?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endParaRPr lang="en-US" sz="2400" b="0" i="1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53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 algn="l"/>
            <a:r>
              <a:rPr lang="en-US" sz="20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2000" dirty="0" smtClean="0">
                <a:latin typeface="Copperplate Gothic Light"/>
                <a:cs typeface="Copperplate Gothic Light"/>
              </a:rPr>
              <a:t>(0</a:t>
            </a:r>
            <a:r>
              <a:rPr lang="en-US" sz="2000" dirty="0" smtClean="0">
                <a:latin typeface="Copperplate Gothic Light"/>
                <a:cs typeface="Copperplate Gothic Light"/>
              </a:rPr>
              <a:t>)</a:t>
            </a:r>
            <a:r>
              <a:rPr lang="en-US" sz="2000" dirty="0" smtClean="0"/>
              <a:t>: explore a component from node </a:t>
            </a:r>
            <a:r>
              <a:rPr lang="en-US" sz="2000" dirty="0" smtClean="0">
                <a:latin typeface="Copperplate Gothic Light"/>
                <a:cs typeface="Copperplate Gothic Light"/>
              </a:rPr>
              <a:t>0</a:t>
            </a:r>
            <a:r>
              <a:rPr lang="en-US" sz="2000" dirty="0" smtClean="0"/>
              <a:t>, in BFS manner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" y="522161"/>
            <a:ext cx="5346593" cy="316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08" y="3498951"/>
            <a:ext cx="4321583" cy="33590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7984" y="3132465"/>
            <a:ext cx="282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function </a:t>
            </a:r>
            <a:r>
              <a:rPr lang="en-US" sz="18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1800" dirty="0" smtClean="0">
                <a:latin typeface="Copperplate Gothic Light"/>
                <a:cs typeface="Copperplate Gothic Light"/>
              </a:rPr>
              <a:t>(</a:t>
            </a:r>
            <a:r>
              <a:rPr lang="en-US" sz="1800" i="1" dirty="0" smtClean="0">
                <a:latin typeface="+mn-lt"/>
                <a:cs typeface="Copperplate Gothic Light"/>
              </a:rPr>
              <a:t>v</a:t>
            </a:r>
            <a:r>
              <a:rPr lang="en-US" sz="1800" dirty="0" smtClean="0">
                <a:latin typeface="Copperplate Gothic Light"/>
                <a:cs typeface="Copperplate Gothic Light"/>
              </a:rPr>
              <a:t>)</a:t>
            </a:r>
            <a:endParaRPr lang="en-US" sz="1800" dirty="0">
              <a:latin typeface="Copperplate Gothic Light"/>
              <a:cs typeface="Copperplate Gothic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56" y="656287"/>
            <a:ext cx="3187671" cy="15841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56176" y="2235821"/>
            <a:ext cx="198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1800" dirty="0" smtClean="0">
                <a:latin typeface="Copperplate Gothic Light"/>
                <a:cs typeface="Copperplate Gothic Light"/>
              </a:rPr>
              <a:t>(</a:t>
            </a:r>
            <a:r>
              <a:rPr lang="en-US" sz="1800" i="1" dirty="0" smtClean="0">
                <a:latin typeface="+mn-lt"/>
                <a:cs typeface="Copperplate Gothic Light"/>
              </a:rPr>
              <a:t>v</a:t>
            </a:r>
            <a:r>
              <a:rPr lang="en-US" sz="1800" dirty="0" smtClean="0">
                <a:latin typeface="Copperplate Gothic Light"/>
                <a:cs typeface="Copperplate Gothic Light"/>
              </a:rPr>
              <a:t>)</a:t>
            </a:r>
            <a:endParaRPr lang="en-US" sz="1800" dirty="0">
              <a:latin typeface="Copperplate Gothic Light"/>
              <a:cs typeface="Copperplate Gothic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410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T1: </a:t>
            </a:r>
            <a:r>
              <a:rPr lang="en-US" dirty="0" smtClean="0">
                <a:effectLst/>
              </a:rPr>
              <a:t>Depth </a:t>
            </a:r>
            <a:r>
              <a:rPr lang="en-US" dirty="0">
                <a:effectLst/>
              </a:rPr>
              <a:t>First </a:t>
            </a:r>
            <a:r>
              <a:rPr lang="en-US" dirty="0" smtClean="0">
                <a:effectLst/>
              </a:rPr>
              <a:t>Search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6219"/>
              </p:ext>
            </p:extLst>
          </p:nvPr>
        </p:nvGraphicFramePr>
        <p:xfrm>
          <a:off x="171152" y="1183535"/>
          <a:ext cx="4112816" cy="13093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2816"/>
              </a:tblGrid>
              <a:tr h="1309361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000" b="0" dirty="0" smtClean="0">
                          <a:effectLst/>
                        </a:rPr>
                        <a:t>List the order of the nodes visited by</a:t>
                      </a:r>
                      <a:r>
                        <a:rPr lang="en-US" sz="2000" b="0" baseline="0" dirty="0" smtClean="0">
                          <a:effectLst/>
                        </a:rPr>
                        <a:t> the</a:t>
                      </a:r>
                      <a:r>
                        <a:rPr lang="en-US" sz="2000" b="0" dirty="0" smtClean="0">
                          <a:effectLst/>
                        </a:rPr>
                        <a:t> a) DFS and b) BFS algorithms 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133974" y="1296947"/>
            <a:ext cx="3495625" cy="3356189"/>
            <a:chOff x="4283968" y="1296947"/>
            <a:chExt cx="4345632" cy="4389453"/>
          </a:xfrm>
        </p:grpSpPr>
        <p:sp>
          <p:nvSpPr>
            <p:cNvPr id="7" name="Connector 6"/>
            <p:cNvSpPr/>
            <p:nvPr/>
          </p:nvSpPr>
          <p:spPr>
            <a:xfrm>
              <a:off x="4283968" y="1296947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Connector 7"/>
            <p:cNvSpPr/>
            <p:nvPr/>
          </p:nvSpPr>
          <p:spPr>
            <a:xfrm>
              <a:off x="6267152" y="130229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Connector 8"/>
            <p:cNvSpPr/>
            <p:nvPr/>
          </p:nvSpPr>
          <p:spPr>
            <a:xfrm>
              <a:off x="8172400" y="130229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Connector 9"/>
            <p:cNvSpPr/>
            <p:nvPr/>
          </p:nvSpPr>
          <p:spPr>
            <a:xfrm>
              <a:off x="6267152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Connector 11"/>
            <p:cNvSpPr/>
            <p:nvPr/>
          </p:nvSpPr>
          <p:spPr>
            <a:xfrm>
              <a:off x="4283968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" name="Connector 12"/>
            <p:cNvSpPr/>
            <p:nvPr/>
          </p:nvSpPr>
          <p:spPr>
            <a:xfrm>
              <a:off x="8172400" y="5229200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4" name="Connector 13"/>
            <p:cNvSpPr/>
            <p:nvPr/>
          </p:nvSpPr>
          <p:spPr>
            <a:xfrm>
              <a:off x="6267152" y="5229200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7" name="Straight Connector 16"/>
            <p:cNvCxnSpPr>
              <a:stCxn id="7" idx="6"/>
              <a:endCxn id="8" idx="2"/>
            </p:cNvCxnSpPr>
            <p:nvPr/>
          </p:nvCxnSpPr>
          <p:spPr>
            <a:xfrm>
              <a:off x="4741168" y="1525547"/>
              <a:ext cx="1525984" cy="5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4"/>
              <a:endCxn id="14" idx="0"/>
            </p:cNvCxnSpPr>
            <p:nvPr/>
          </p:nvCxnSpPr>
          <p:spPr>
            <a:xfrm>
              <a:off x="6495752" y="3670176"/>
              <a:ext cx="0" cy="15590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6"/>
              <a:endCxn id="13" idx="2"/>
            </p:cNvCxnSpPr>
            <p:nvPr/>
          </p:nvCxnSpPr>
          <p:spPr>
            <a:xfrm>
              <a:off x="6724352" y="5457800"/>
              <a:ext cx="1448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7"/>
            </p:cNvCxnSpPr>
            <p:nvPr/>
          </p:nvCxnSpPr>
          <p:spPr>
            <a:xfrm flipV="1">
              <a:off x="6657397" y="1687193"/>
              <a:ext cx="1515003" cy="1592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6"/>
              <a:endCxn id="9" idx="2"/>
            </p:cNvCxnSpPr>
            <p:nvPr/>
          </p:nvCxnSpPr>
          <p:spPr>
            <a:xfrm>
              <a:off x="6724352" y="1530896"/>
              <a:ext cx="1448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82073" y="3429000"/>
              <a:ext cx="1525984" cy="5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2" idx="0"/>
            </p:cNvCxnSpPr>
            <p:nvPr/>
          </p:nvCxnSpPr>
          <p:spPr>
            <a:xfrm>
              <a:off x="4499992" y="1759496"/>
              <a:ext cx="12576" cy="14534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0706"/>
              </p:ext>
            </p:extLst>
          </p:nvPr>
        </p:nvGraphicFramePr>
        <p:xfrm>
          <a:off x="171152" y="3365180"/>
          <a:ext cx="5552976" cy="2834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52976"/>
              </a:tblGrid>
              <a:tr h="1309361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1" dirty="0" smtClean="0">
                          <a:effectLst/>
                        </a:rPr>
                        <a:t>YOUR ANSWER:</a:t>
                      </a:r>
                      <a:r>
                        <a:rPr lang="en-US" sz="2000" b="0" baseline="0" dirty="0" smtClean="0">
                          <a:effectLst/>
                        </a:rPr>
                        <a:t>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a) The order of the nodes visited by DFS is: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  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smtClean="0">
                          <a:effectLst/>
                        </a:rPr>
                        <a:t>A </a:t>
                      </a:r>
                      <a:endParaRPr lang="en-US" sz="2000" b="1" baseline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dirty="0" smtClean="0">
                          <a:effectLst/>
                        </a:rPr>
                        <a:t>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b) The order of the nodes visited by </a:t>
                      </a:r>
                      <a:r>
                        <a:rPr lang="en-US" sz="2000" b="0" baseline="0" dirty="0" smtClean="0">
                          <a:effectLst/>
                        </a:rPr>
                        <a:t>BFS </a:t>
                      </a:r>
                      <a:r>
                        <a:rPr lang="en-US" sz="2000" b="0" baseline="0" dirty="0" smtClean="0">
                          <a:effectLst/>
                        </a:rPr>
                        <a:t>is: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1" baseline="0" dirty="0" smtClean="0">
                          <a:effectLst/>
                        </a:rPr>
                        <a:t>   </a:t>
                      </a:r>
                      <a:r>
                        <a:rPr lang="en-US" sz="2000" b="1" baseline="0" dirty="0" smtClean="0">
                          <a:effectLst/>
                        </a:rPr>
                        <a:t>A</a:t>
                      </a:r>
                      <a:endParaRPr lang="en-US" sz="2000" b="1" baseline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2000" b="1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 algn="l"/>
            <a:r>
              <a:rPr lang="en-US" sz="2400" dirty="0" smtClean="0"/>
              <a:t>T3: </a:t>
            </a:r>
            <a:r>
              <a:rPr lang="en-US" sz="2400" dirty="0"/>
              <a:t>Finding Cycles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417" y="2790220"/>
            <a:ext cx="4321583" cy="33590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09670" y="2420888"/>
            <a:ext cx="282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function </a:t>
            </a:r>
            <a:r>
              <a:rPr lang="en-US" sz="18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1800" dirty="0" smtClean="0">
                <a:latin typeface="Copperplate Gothic Light"/>
                <a:cs typeface="Copperplate Gothic Light"/>
              </a:rPr>
              <a:t>(</a:t>
            </a:r>
            <a:r>
              <a:rPr lang="en-US" sz="1800" i="1" dirty="0" smtClean="0">
                <a:latin typeface="+mn-lt"/>
                <a:cs typeface="Copperplate Gothic Light"/>
              </a:rPr>
              <a:t>v</a:t>
            </a:r>
            <a:r>
              <a:rPr lang="en-US" sz="1800" dirty="0" smtClean="0">
                <a:latin typeface="Copperplate Gothic Light"/>
                <a:cs typeface="Copperplate Gothic Light"/>
              </a:rPr>
              <a:t>)</a:t>
            </a:r>
            <a:endParaRPr lang="en-US" sz="1800" dirty="0">
              <a:latin typeface="Copperplate Gothic Light"/>
              <a:cs typeface="Copperplate Gothic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56" y="107951"/>
            <a:ext cx="3187671" cy="15841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1942" y="153750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1600" dirty="0" smtClean="0">
                <a:latin typeface="Copperplate Gothic Light"/>
                <a:cs typeface="Copperplate Gothic Light"/>
              </a:rPr>
              <a:t>(</a:t>
            </a:r>
            <a:r>
              <a:rPr lang="en-US" sz="1600" i="1" dirty="0" smtClean="0">
                <a:latin typeface="+mn-lt"/>
                <a:cs typeface="Copperplate Gothic Light"/>
              </a:rPr>
              <a:t>v</a:t>
            </a:r>
            <a:r>
              <a:rPr lang="en-US" sz="1600" dirty="0" smtClean="0">
                <a:latin typeface="Copperplate Gothic Light"/>
                <a:cs typeface="Copperplate Gothic Light"/>
              </a:rPr>
              <a:t>)</a:t>
            </a:r>
            <a:endParaRPr lang="en-US" sz="1600" dirty="0">
              <a:latin typeface="Copperplate Gothic Light"/>
              <a:cs typeface="Copperplate Goth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113" y="712327"/>
            <a:ext cx="430688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a) Explain </a:t>
            </a:r>
            <a:r>
              <a:rPr lang="en-US" sz="1800" dirty="0"/>
              <a:t>how one can also use </a:t>
            </a:r>
            <a:r>
              <a:rPr lang="en-US" sz="1800" dirty="0" smtClean="0"/>
              <a:t>BFS </a:t>
            </a:r>
            <a:r>
              <a:rPr lang="en-US" sz="1800" dirty="0"/>
              <a:t>to see whether an undirected</a:t>
            </a:r>
          </a:p>
          <a:p>
            <a:r>
              <a:rPr lang="en-US" sz="1800" dirty="0"/>
              <a:t>graph is cyclic. </a:t>
            </a:r>
            <a:r>
              <a:rPr lang="en-US" sz="1800" dirty="0" smtClean="0"/>
              <a:t>b) Which </a:t>
            </a:r>
            <a:r>
              <a:rPr lang="en-US" sz="1800" dirty="0"/>
              <a:t>of the two traversals, </a:t>
            </a:r>
            <a:r>
              <a:rPr lang="en-US" sz="1800" dirty="0" smtClean="0"/>
              <a:t>DFS </a:t>
            </a:r>
            <a:r>
              <a:rPr lang="en-US" sz="1800" dirty="0"/>
              <a:t>and </a:t>
            </a:r>
            <a:r>
              <a:rPr lang="en-US" sz="1800" dirty="0" smtClean="0"/>
              <a:t>BFS, </a:t>
            </a:r>
            <a:r>
              <a:rPr lang="en-US" sz="1800" dirty="0"/>
              <a:t>will be able to </a:t>
            </a:r>
            <a:r>
              <a:rPr lang="en-US" sz="1800" dirty="0" smtClean="0"/>
              <a:t>find cycles faster</a:t>
            </a:r>
            <a:r>
              <a:rPr lang="en-US" sz="1800" dirty="0"/>
              <a:t>? (If there is no clear winner, give an example where one is better, and another example where</a:t>
            </a:r>
          </a:p>
          <a:p>
            <a:r>
              <a:rPr lang="en-US" sz="1800" dirty="0"/>
              <a:t>the other is better</a:t>
            </a:r>
            <a:r>
              <a:rPr lang="en-US" sz="1800" dirty="0" smtClean="0"/>
              <a:t>. </a:t>
            </a:r>
            <a:r>
              <a:rPr lang="mr-IN" sz="1800" dirty="0" smtClean="0"/>
              <a:t>–</a:t>
            </a:r>
            <a:r>
              <a:rPr lang="en-US" sz="1800" dirty="0" smtClean="0"/>
              <a:t> but skip this part if it takes more than 1 minute)</a:t>
            </a:r>
          </a:p>
          <a:p>
            <a:endParaRPr lang="en-US" sz="1800" dirty="0"/>
          </a:p>
          <a:p>
            <a:r>
              <a:rPr lang="en-US" sz="1800" b="1" dirty="0" smtClean="0"/>
              <a:t>YOUR BRIEF ANSWER: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31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0" y="1336"/>
            <a:ext cx="8623300" cy="920750"/>
          </a:xfrm>
        </p:spPr>
        <p:txBody>
          <a:bodyPr/>
          <a:lstStyle/>
          <a:p>
            <a:r>
              <a:rPr lang="en-US" dirty="0" smtClean="0"/>
              <a:t>                                         </a:t>
            </a:r>
            <a:r>
              <a:rPr lang="en-US" sz="2400" dirty="0" smtClean="0"/>
              <a:t>T4: 2-Colourability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87373"/>
              </p:ext>
            </p:extLst>
          </p:nvPr>
        </p:nvGraphicFramePr>
        <p:xfrm>
          <a:off x="0" y="152402"/>
          <a:ext cx="5580112" cy="26752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80112"/>
              </a:tblGrid>
              <a:tr h="2675248">
                <a:tc>
                  <a:txBody>
                    <a:bodyPr/>
                    <a:lstStyle/>
                    <a:p>
                      <a:pPr marL="0" indent="0">
                        <a:spcBef>
                          <a:spcPts val="1200"/>
                        </a:spcBef>
                        <a:buFont typeface="Arial"/>
                        <a:buNone/>
                      </a:pPr>
                      <a:r>
                        <a:rPr lang="en-US" sz="1600" b="0" dirty="0" smtClean="0">
                          <a:effectLst/>
                        </a:rPr>
                        <a:t>Design an algorithm to check whether an undirected graph is 2-colourable, that is, whether its nodes can be </a:t>
                      </a:r>
                      <a:r>
                        <a:rPr lang="en-US" sz="1600" b="0" dirty="0" err="1" smtClean="0">
                          <a:effectLst/>
                        </a:rPr>
                        <a:t>coloured</a:t>
                      </a:r>
                      <a:r>
                        <a:rPr lang="en-US" sz="1600" b="0" dirty="0" smtClean="0">
                          <a:effectLst/>
                        </a:rPr>
                        <a:t> with just 2 </a:t>
                      </a:r>
                      <a:r>
                        <a:rPr lang="en-US" sz="1600" b="0" dirty="0" err="1" smtClean="0">
                          <a:effectLst/>
                        </a:rPr>
                        <a:t>colours</a:t>
                      </a:r>
                      <a:r>
                        <a:rPr lang="en-US" sz="1600" b="0" dirty="0" smtClean="0">
                          <a:effectLst/>
                        </a:rPr>
                        <a:t> in such a way that no edge connects two nodes of the same </a:t>
                      </a:r>
                      <a:r>
                        <a:rPr lang="en-US" sz="1600" b="0" dirty="0" err="1" smtClean="0">
                          <a:effectLst/>
                        </a:rPr>
                        <a:t>colour</a:t>
                      </a:r>
                      <a:r>
                        <a:rPr lang="en-US" sz="1600" b="0" dirty="0" smtClean="0">
                          <a:effectLst/>
                        </a:rPr>
                        <a:t>.</a:t>
                      </a:r>
                    </a:p>
                    <a:p>
                      <a:pPr marL="0" indent="0">
                        <a:spcBef>
                          <a:spcPts val="1200"/>
                        </a:spcBef>
                        <a:buFont typeface="Arial"/>
                        <a:buNone/>
                      </a:pPr>
                      <a:r>
                        <a:rPr lang="en-US" sz="1600" b="0" dirty="0" smtClean="0">
                          <a:effectLst/>
                        </a:rPr>
                        <a:t>To get a feel for the problem, try to 2-colour the following graph (start from </a:t>
                      </a:r>
                      <a:r>
                        <a:rPr lang="en-US" sz="1600" b="1" dirty="0" smtClean="0">
                          <a:effectLst/>
                        </a:rPr>
                        <a:t>S</a:t>
                      </a:r>
                      <a:r>
                        <a:rPr lang="en-US" sz="1600" b="0" dirty="0" smtClean="0">
                          <a:effectLst/>
                        </a:rPr>
                        <a:t>).</a:t>
                      </a:r>
                    </a:p>
                    <a:p>
                      <a:pPr marL="0" indent="0">
                        <a:spcBef>
                          <a:spcPts val="1200"/>
                        </a:spcBef>
                        <a:buFont typeface="Arial"/>
                        <a:buNone/>
                      </a:pPr>
                      <a:r>
                        <a:rPr lang="en-US" sz="1600" b="0" dirty="0" smtClean="0"/>
                        <a:t>Do you expect we could extend such an algorithm to check if a graph is 3-Colourable, or in general: k-</a:t>
                      </a:r>
                      <a:r>
                        <a:rPr lang="en-US" sz="1600" b="0" dirty="0" err="1" smtClean="0"/>
                        <a:t>Colourable</a:t>
                      </a:r>
                      <a:r>
                        <a:rPr lang="en-US" sz="1600" b="0" dirty="0" smtClean="0"/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68144" y="848902"/>
            <a:ext cx="2851058" cy="1928687"/>
            <a:chOff x="4283968" y="1276739"/>
            <a:chExt cx="4345632" cy="4445653"/>
          </a:xfrm>
        </p:grpSpPr>
        <p:sp>
          <p:nvSpPr>
            <p:cNvPr id="8" name="Connector 7"/>
            <p:cNvSpPr/>
            <p:nvPr/>
          </p:nvSpPr>
          <p:spPr>
            <a:xfrm>
              <a:off x="5346700" y="1276739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Connector 8"/>
            <p:cNvSpPr/>
            <p:nvPr/>
          </p:nvSpPr>
          <p:spPr>
            <a:xfrm>
              <a:off x="7302500" y="1309873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Connector 9"/>
            <p:cNvSpPr/>
            <p:nvPr/>
          </p:nvSpPr>
          <p:spPr>
            <a:xfrm>
              <a:off x="6267152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Connector 11"/>
            <p:cNvSpPr/>
            <p:nvPr/>
          </p:nvSpPr>
          <p:spPr>
            <a:xfrm>
              <a:off x="4283968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Connector 12"/>
            <p:cNvSpPr/>
            <p:nvPr/>
          </p:nvSpPr>
          <p:spPr>
            <a:xfrm>
              <a:off x="7531100" y="5183794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Connector 13"/>
            <p:cNvSpPr/>
            <p:nvPr/>
          </p:nvSpPr>
          <p:spPr>
            <a:xfrm>
              <a:off x="5575300" y="5265192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" name="Connector 14"/>
            <p:cNvSpPr/>
            <p:nvPr/>
          </p:nvSpPr>
          <p:spPr>
            <a:xfrm>
              <a:off x="8172400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2" idx="0"/>
            </p:cNvCxnSpPr>
            <p:nvPr/>
          </p:nvCxnSpPr>
          <p:spPr>
            <a:xfrm flipH="1">
              <a:off x="4512568" y="1666984"/>
              <a:ext cx="901087" cy="15459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3" idx="1"/>
            </p:cNvCxnSpPr>
            <p:nvPr/>
          </p:nvCxnSpPr>
          <p:spPr>
            <a:xfrm>
              <a:off x="6657397" y="3603221"/>
              <a:ext cx="940658" cy="1647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4"/>
              <a:endCxn id="14" idx="0"/>
            </p:cNvCxnSpPr>
            <p:nvPr/>
          </p:nvCxnSpPr>
          <p:spPr>
            <a:xfrm flipH="1">
              <a:off x="5803900" y="3670176"/>
              <a:ext cx="691852" cy="1595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6"/>
              <a:endCxn id="13" idx="2"/>
            </p:cNvCxnSpPr>
            <p:nvPr/>
          </p:nvCxnSpPr>
          <p:spPr>
            <a:xfrm flipV="1">
              <a:off x="6032500" y="5412394"/>
              <a:ext cx="1498600" cy="813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7"/>
              <a:endCxn id="9" idx="3"/>
            </p:cNvCxnSpPr>
            <p:nvPr/>
          </p:nvCxnSpPr>
          <p:spPr>
            <a:xfrm flipV="1">
              <a:off x="4674213" y="1700118"/>
              <a:ext cx="2695242" cy="15798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4"/>
              <a:endCxn id="14" idx="1"/>
            </p:cNvCxnSpPr>
            <p:nvPr/>
          </p:nvCxnSpPr>
          <p:spPr>
            <a:xfrm>
              <a:off x="4512568" y="3670176"/>
              <a:ext cx="1129687" cy="16619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0" idx="2"/>
            </p:cNvCxnSpPr>
            <p:nvPr/>
          </p:nvCxnSpPr>
          <p:spPr>
            <a:xfrm>
              <a:off x="4741168" y="3438390"/>
              <a:ext cx="1525984" cy="3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5" idx="0"/>
            </p:cNvCxnSpPr>
            <p:nvPr/>
          </p:nvCxnSpPr>
          <p:spPr>
            <a:xfrm>
              <a:off x="7598055" y="1723514"/>
              <a:ext cx="802945" cy="1489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4"/>
              <a:endCxn id="13" idx="0"/>
            </p:cNvCxnSpPr>
            <p:nvPr/>
          </p:nvCxnSpPr>
          <p:spPr>
            <a:xfrm>
              <a:off x="7531100" y="1767073"/>
              <a:ext cx="228600" cy="34167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8533" y="3068960"/>
            <a:ext cx="85396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YOUR BRIEF ANSWER:</a:t>
            </a:r>
          </a:p>
          <a:p>
            <a:r>
              <a:rPr lang="en-US" sz="1600" dirty="0" smtClean="0"/>
              <a:t>a) </a:t>
            </a:r>
            <a:r>
              <a:rPr lang="en-US" sz="1600" dirty="0"/>
              <a:t>try to 2-colour the </a:t>
            </a:r>
            <a:r>
              <a:rPr lang="en-US" sz="1600" dirty="0" smtClean="0"/>
              <a:t>above graph, starting </a:t>
            </a:r>
            <a:r>
              <a:rPr lang="en-US" sz="1600" dirty="0"/>
              <a:t>from </a:t>
            </a:r>
            <a:r>
              <a:rPr lang="en-US" sz="1600" b="1" dirty="0" smtClean="0"/>
              <a:t>S</a:t>
            </a:r>
            <a:r>
              <a:rPr lang="en-US" sz="1600" dirty="0" smtClean="0"/>
              <a:t>, using 2 </a:t>
            </a:r>
            <a:r>
              <a:rPr lang="en-US" sz="1600" dirty="0" err="1" smtClean="0"/>
              <a:t>colours</a:t>
            </a:r>
            <a:r>
              <a:rPr lang="en-US" sz="1600" dirty="0" smtClean="0"/>
              <a:t> + and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hint: what is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for S? how do we continue?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b) So, how to solve the 2-colourability?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c) </a:t>
            </a:r>
            <a:r>
              <a:rPr lang="en-US" sz="1600" dirty="0"/>
              <a:t>Do you expect we could extend such an algorithm to check if a graph is 3-Colourable, or in general: k-</a:t>
            </a:r>
            <a:r>
              <a:rPr lang="en-US" sz="1600" dirty="0" err="1"/>
              <a:t>Colourable</a:t>
            </a:r>
            <a:r>
              <a:rPr lang="en-US" sz="1600" dirty="0"/>
              <a:t>?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58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60183"/>
            <a:ext cx="3658815" cy="920750"/>
          </a:xfrm>
        </p:spPr>
        <p:txBody>
          <a:bodyPr/>
          <a:lstStyle/>
          <a:p>
            <a:r>
              <a:rPr lang="en-US" sz="2400" dirty="0" smtClean="0"/>
              <a:t>T2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85637"/>
            <a:ext cx="4676452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effectLst/>
              </a:rPr>
              <a:t>A </a:t>
            </a:r>
            <a:r>
              <a:rPr lang="en-US" sz="1800" dirty="0" smtClean="0">
                <a:effectLst/>
              </a:rPr>
              <a:t>DFS </a:t>
            </a:r>
            <a:r>
              <a:rPr lang="en-US" sz="1800" dirty="0">
                <a:effectLst/>
              </a:rPr>
              <a:t>of a </a:t>
            </a:r>
            <a:r>
              <a:rPr lang="en-US" sz="1800" dirty="0" smtClean="0">
                <a:effectLst/>
              </a:rPr>
              <a:t>di-graph </a:t>
            </a:r>
            <a:r>
              <a:rPr lang="en-US" sz="1800" dirty="0">
                <a:effectLst/>
              </a:rPr>
              <a:t>can be represented as </a:t>
            </a:r>
            <a:r>
              <a:rPr lang="en-US" sz="1800" dirty="0" smtClean="0">
                <a:effectLst/>
              </a:rPr>
              <a:t>a </a:t>
            </a:r>
            <a:r>
              <a:rPr lang="en-US" sz="1800" dirty="0">
                <a:effectLst/>
              </a:rPr>
              <a:t>collection of </a:t>
            </a:r>
            <a:r>
              <a:rPr lang="en-US" sz="1800" dirty="0" smtClean="0">
                <a:effectLst/>
              </a:rPr>
              <a:t>trees. </a:t>
            </a:r>
            <a:r>
              <a:rPr lang="en-US" sz="1800" dirty="0">
                <a:effectLst/>
              </a:rPr>
              <a:t>Each edge of the graph can then be classified as a </a:t>
            </a:r>
            <a:r>
              <a:rPr lang="en-US" sz="1800" i="1" dirty="0">
                <a:effectLst/>
              </a:rPr>
              <a:t>tree edge</a:t>
            </a:r>
            <a:r>
              <a:rPr lang="en-US" sz="1800" dirty="0">
                <a:effectLst/>
              </a:rPr>
              <a:t>, a </a:t>
            </a:r>
            <a:r>
              <a:rPr lang="en-US" sz="1800" i="1" dirty="0">
                <a:effectLst/>
              </a:rPr>
              <a:t>back edge</a:t>
            </a:r>
            <a:r>
              <a:rPr lang="en-US" sz="1800" dirty="0">
                <a:effectLst/>
              </a:rPr>
              <a:t>, a </a:t>
            </a:r>
            <a:r>
              <a:rPr lang="en-US" sz="1800" i="1" dirty="0">
                <a:effectLst/>
              </a:rPr>
              <a:t>forward edge</a:t>
            </a:r>
            <a:r>
              <a:rPr lang="en-US" sz="1800" dirty="0">
                <a:effectLst/>
              </a:rPr>
              <a:t>, or a </a:t>
            </a:r>
            <a:r>
              <a:rPr lang="en-US" sz="1800" i="1" dirty="0">
                <a:effectLst/>
              </a:rPr>
              <a:t>cross edge</a:t>
            </a:r>
            <a:r>
              <a:rPr lang="en-US" sz="1800" dirty="0">
                <a:effectLst/>
              </a:rPr>
              <a:t>. A tree edge is an edge to </a:t>
            </a:r>
            <a:r>
              <a:rPr lang="en-US" sz="1800" dirty="0" smtClean="0">
                <a:effectLst/>
              </a:rPr>
              <a:t>a previously </a:t>
            </a:r>
            <a:r>
              <a:rPr lang="en-US" sz="1800" dirty="0">
                <a:effectLst/>
              </a:rPr>
              <a:t>un-visited node, a back edge is an edge from a node to an ancestor, a forward edge is </a:t>
            </a:r>
            <a:r>
              <a:rPr lang="en-US" sz="1800" dirty="0" smtClean="0">
                <a:effectLst/>
              </a:rPr>
              <a:t>an edge </a:t>
            </a:r>
            <a:r>
              <a:rPr lang="en-US" sz="1800" dirty="0">
                <a:effectLst/>
              </a:rPr>
              <a:t>to a non-child </a:t>
            </a:r>
            <a:r>
              <a:rPr lang="en-US" sz="1800" dirty="0" smtClean="0">
                <a:effectLst/>
              </a:rPr>
              <a:t>descendent and </a:t>
            </a:r>
            <a:r>
              <a:rPr lang="en-US" sz="1800" dirty="0">
                <a:effectLst/>
              </a:rPr>
              <a:t>a cross edge is an edge to a node in a </a:t>
            </a:r>
            <a:r>
              <a:rPr lang="en-US" sz="1800" dirty="0" smtClean="0">
                <a:effectLst/>
              </a:rPr>
              <a:t>different </a:t>
            </a:r>
            <a:r>
              <a:rPr lang="en-US" sz="1800" dirty="0">
                <a:effectLst/>
              </a:rPr>
              <a:t>sub-tree (i.e.</a:t>
            </a:r>
            <a:r>
              <a:rPr lang="en-US" sz="1800" dirty="0" smtClean="0">
                <a:effectLst/>
              </a:rPr>
              <a:t>, neither </a:t>
            </a:r>
            <a:r>
              <a:rPr lang="en-US" sz="1800" dirty="0">
                <a:effectLst/>
              </a:rPr>
              <a:t>a descendent nor an ancestor</a:t>
            </a:r>
            <a:r>
              <a:rPr lang="en-US" sz="1800" dirty="0" smtClean="0">
                <a:effectLst/>
              </a:rPr>
              <a:t>)</a:t>
            </a:r>
            <a:endParaRPr lang="en-US" sz="1800" dirty="0"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effectLst/>
              </a:rPr>
              <a:t>Draw </a:t>
            </a:r>
            <a:r>
              <a:rPr lang="en-US" sz="1800" dirty="0">
                <a:effectLst/>
              </a:rPr>
              <a:t>a </a:t>
            </a:r>
            <a:r>
              <a:rPr lang="en-US" sz="1800" dirty="0" smtClean="0">
                <a:effectLst/>
              </a:rPr>
              <a:t>DFS </a:t>
            </a:r>
            <a:r>
              <a:rPr lang="en-US" sz="1800" dirty="0">
                <a:effectLst/>
              </a:rPr>
              <a:t>tree based on the following graph, and classify its edges into these categories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In an undirected graph, you wont </a:t>
            </a:r>
            <a:r>
              <a:rPr lang="en-US" sz="1800" dirty="0" smtClean="0"/>
              <a:t>find </a:t>
            </a:r>
            <a:r>
              <a:rPr lang="en-US" sz="1800" dirty="0"/>
              <a:t>any forward edges or cross edges. Why is this true? You </a:t>
            </a:r>
            <a:r>
              <a:rPr lang="en-US" sz="1800" dirty="0" smtClean="0"/>
              <a:t>might like </a:t>
            </a:r>
            <a:r>
              <a:rPr lang="en-US" sz="1800" dirty="0"/>
              <a:t>to consider the graph above, with each of its edges replaced by undirected edges.</a:t>
            </a:r>
            <a:r>
              <a:rPr lang="en-US" sz="1800" dirty="0" smtClean="0">
                <a:effectLst/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8" y="908720"/>
            <a:ext cx="3797424" cy="3100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661248"/>
            <a:ext cx="807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A gift from Anh:</a:t>
            </a:r>
            <a:r>
              <a:rPr lang="en-US" sz="2000" dirty="0" smtClean="0"/>
              <a:t> If you are a bit bored or tired, skip this exercise, and </a:t>
            </a:r>
            <a:endParaRPr lang="en-US" sz="2000" dirty="0"/>
          </a:p>
          <a:p>
            <a:r>
              <a:rPr lang="en-US" sz="2000" dirty="0" smtClean="0"/>
              <a:t>instead use pages 23-35 (of this file) to entertain yourselves ;-)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9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that?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549879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61384</TotalTime>
  <Words>2491</Words>
  <Application>Microsoft Macintosh PowerPoint</Application>
  <PresentationFormat>On-screen Show (4:3)</PresentationFormat>
  <Paragraphs>598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Breeze</vt:lpstr>
      <vt:lpstr>COMP20007 Workshop Week 6</vt:lpstr>
      <vt:lpstr>DfsExplore(1): explore a connected component from node 1</vt:lpstr>
      <vt:lpstr>DFS: explore a whole (multi-component) graph  </vt:lpstr>
      <vt:lpstr>BfsExplore(0): explore a component from node 0, in BFS manner</vt:lpstr>
      <vt:lpstr>T1: Depth First Search  </vt:lpstr>
      <vt:lpstr>T3: Finding Cycles </vt:lpstr>
      <vt:lpstr>                                         T4: 2-Colourability </vt:lpstr>
      <vt:lpstr>T2</vt:lpstr>
      <vt:lpstr>Dijkstra’s algorithm</vt:lpstr>
      <vt:lpstr>Dijkstra’s Algorithm</vt:lpstr>
      <vt:lpstr>Dijkstra’s and Prim’s are similar?</vt:lpstr>
      <vt:lpstr>T5: SSSP with Dijkstra’s Algorithm (DA)</vt:lpstr>
      <vt:lpstr>                        Dijkstra’s Algorithm from E</vt:lpstr>
      <vt:lpstr>                        DA from E</vt:lpstr>
      <vt:lpstr>           DA from E How long, and what is, the shortest path from E to A?    A  D   E</vt:lpstr>
      <vt:lpstr>           DA from A How long, and what is, the shortest path from E to A? How about from A to F?</vt:lpstr>
      <vt:lpstr>T6: Minimum Spanning Tree with Prim’s Algorithm  </vt:lpstr>
      <vt:lpstr>           Prim’s Alg from A  What’s the resulting MST? What’s the cost of that MST?</vt:lpstr>
      <vt:lpstr>Food for our brain</vt:lpstr>
      <vt:lpstr> assignment 1</vt:lpstr>
      <vt:lpstr>How to submit the programming part</vt:lpstr>
      <vt:lpstr>Lab: do assmt1 or your choice</vt:lpstr>
      <vt:lpstr>Extra: understanding DFS on di-graphs and the concepts of tree-, back-, forward-, cross-edges </vt:lpstr>
      <vt:lpstr>DFS </vt:lpstr>
      <vt:lpstr>DFS </vt:lpstr>
      <vt:lpstr>DFS </vt:lpstr>
      <vt:lpstr>DFS </vt:lpstr>
      <vt:lpstr>DFS </vt:lpstr>
      <vt:lpstr>DFS </vt:lpstr>
      <vt:lpstr>DFS </vt:lpstr>
      <vt:lpstr>DFS </vt:lpstr>
      <vt:lpstr>DFS </vt:lpstr>
      <vt:lpstr>DFS </vt:lpstr>
      <vt:lpstr>DFS </vt:lpstr>
      <vt:lpstr>DFS 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386</cp:revision>
  <dcterms:created xsi:type="dcterms:W3CDTF">2016-04-26T09:56:14Z</dcterms:created>
  <dcterms:modified xsi:type="dcterms:W3CDTF">2020-04-22T20:48:28Z</dcterms:modified>
</cp:coreProperties>
</file>