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450" r:id="rId2"/>
    <p:sldId id="447" r:id="rId3"/>
    <p:sldId id="429" r:id="rId4"/>
    <p:sldId id="440" r:id="rId5"/>
    <p:sldId id="443" r:id="rId6"/>
    <p:sldId id="460" r:id="rId7"/>
    <p:sldId id="444" r:id="rId8"/>
    <p:sldId id="446" r:id="rId9"/>
    <p:sldId id="449" r:id="rId10"/>
    <p:sldId id="451" r:id="rId11"/>
    <p:sldId id="441" r:id="rId12"/>
    <p:sldId id="452" r:id="rId13"/>
    <p:sldId id="453" r:id="rId14"/>
    <p:sldId id="455" r:id="rId15"/>
    <p:sldId id="457" r:id="rId16"/>
    <p:sldId id="458" r:id="rId17"/>
    <p:sldId id="456" r:id="rId18"/>
    <p:sldId id="459" r:id="rId19"/>
    <p:sldId id="454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7E7"/>
    <a:srgbClr val="080FAC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1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528" y="-120"/>
      </p:cViewPr>
      <p:guideLst>
        <p:guide orient="horz" pos="2160"/>
        <p:guide pos="1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7B758E-380E-674B-8C4E-3220F752DC53}" type="datetime1">
              <a:rPr lang="en-US"/>
              <a:pPr>
                <a:defRPr/>
              </a:pPr>
              <a:t>22/5/20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13BDF-1167-BD47-91D1-EF74F2B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559656-7EB7-5F48-B1AB-5E67AEF6F7F9}" type="datetime1">
              <a:rPr lang="en-US"/>
              <a:pPr>
                <a:defRPr/>
              </a:pPr>
              <a:t>22/5/20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DE2622-EEE1-744B-9958-F765315E4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</a:t>
            </a:r>
            <a:r>
              <a:rPr lang="en-AU" dirty="0" err="1"/>
              <a:t>Vio</a:t>
            </a:r>
            <a:r>
              <a:rPr lang="en-AU" dirty="0"/>
              <a:t>    </a:t>
            </a:r>
            <a:fld id="{34199234-A25A-904C-9B74-56A4A07707A6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906F-796F-DF40-BE2B-4D01E12B5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sz="28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Vo    </a:t>
            </a:r>
            <a:fld id="{A9DEA08E-4CB3-E742-9AC2-43959A293033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0808-8E44-6F46-B441-732A53FE4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 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dirty="0"/>
              <a:t>Anh Vo    </a:t>
            </a:r>
            <a:fld id="{C36B4625-443B-BA4A-9C4D-9655F853EDD2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7A591D-BE1D-B04A-BB41-513A4B216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1" fontAlgn="base" hangingPunct="1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8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1pPr>
      <a:lvl2pPr marL="685800" indent="-336550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2pPr>
      <a:lvl3pPr marL="968375" indent="-282575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3pPr>
      <a:lvl4pPr marL="1263650" indent="-295275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4pPr>
      <a:lvl5pPr marL="1546225" indent="-282575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75732" y="-171400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News Gothic MT" charset="0"/>
              </a:rPr>
              <a:t>COMP20007 Workshop Week 9</a:t>
            </a:r>
            <a:endParaRPr lang="en-US" dirty="0">
              <a:latin typeface="News Gothic MT" charset="0"/>
            </a:endParaRPr>
          </a:p>
        </p:txBody>
      </p:sp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F723D08E-1A24-214C-8950-A94B6BB4601B}" type="datetime4">
              <a:rPr lang="en-AU" sz="1200">
                <a:solidFill>
                  <a:schemeClr val="bg1"/>
                </a:solidFill>
              </a:rPr>
              <a:pPr eaLnBrk="1" hangingPunct="1"/>
              <a:t>May 22,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COMP20007.Workshop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7F0716-254D-8544-BBF3-F042970BCA5E}" type="slidenum">
              <a:rPr lang="en-US" sz="3600">
                <a:solidFill>
                  <a:schemeClr val="bg1"/>
                </a:solidFill>
              </a:rPr>
              <a:pPr eaLnBrk="1" hangingPunct="1"/>
              <a:t>1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566268"/>
              </p:ext>
            </p:extLst>
          </p:nvPr>
        </p:nvGraphicFramePr>
        <p:xfrm>
          <a:off x="265113" y="749300"/>
          <a:ext cx="8623300" cy="58826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487"/>
                <a:gridCol w="7916813"/>
              </a:tblGrid>
              <a:tr h="489267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1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2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3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LAB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 smtClean="0">
                          <a:solidFill>
                            <a:srgbClr val="FF6600"/>
                          </a:solidFill>
                        </a:rPr>
                        <a:t>Preparation: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</a:t>
                      </a:r>
                      <a:r>
                        <a:rPr lang="en-US" sz="2000" b="0" i="1" baseline="0" dirty="0" smtClean="0"/>
                        <a:t>have draft papers and pen ready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open </a:t>
                      </a:r>
                      <a:r>
                        <a:rPr lang="en-US" sz="20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ws10.ppt</a:t>
                      </a:r>
                      <a:r>
                        <a:rPr lang="en-US" sz="2000" b="0" baseline="0" dirty="0" smtClean="0"/>
                        <a:t>x/</a:t>
                      </a:r>
                      <a:r>
                        <a:rPr lang="en-US" sz="2000" b="0" baseline="0" dirty="0" err="1" smtClean="0"/>
                        <a:t>pdf</a:t>
                      </a:r>
                      <a:r>
                        <a:rPr lang="en-US" sz="2000" b="0" baseline="0" dirty="0" smtClean="0"/>
                        <a:t> from </a:t>
                      </a:r>
                      <a:r>
                        <a:rPr lang="en-US" sz="2000" b="0" kern="1200" baseline="0" dirty="0" err="1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github.com</a:t>
                      </a:r>
                      <a:r>
                        <a:rPr lang="en-US" sz="2000" b="0" baseline="0" dirty="0" smtClean="0"/>
                        <a:t>/</a:t>
                      </a:r>
                      <a:r>
                        <a:rPr lang="en-US" sz="2000" b="0" kern="1200" baseline="0" dirty="0" err="1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anhvir</a:t>
                      </a:r>
                      <a:r>
                        <a:rPr lang="en-US" sz="2000" b="0" baseline="0" dirty="0" smtClean="0"/>
                        <a:t>/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c207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open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wokshop10</a:t>
                      </a:r>
                      <a:r>
                        <a:rPr lang="en-US" sz="2000" b="0" baseline="0" dirty="0" smtClean="0"/>
                        <a:t>.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pdf</a:t>
                      </a:r>
                      <a:r>
                        <a:rPr lang="en-US" sz="2000" b="0" baseline="0" dirty="0" smtClean="0"/>
                        <a:t> (from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LMS</a:t>
                      </a:r>
                      <a:r>
                        <a:rPr lang="en-US" sz="2000" b="0" baseline="0" dirty="0" smtClean="0"/>
                        <a:t>), and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download lab files from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LMS</a:t>
                      </a: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000" b="0" dirty="0" smtClean="0"/>
                        <a:t>Hashing:</a:t>
                      </a:r>
                      <a:r>
                        <a:rPr lang="en-US" sz="2000" b="0" baseline="0" dirty="0" smtClean="0"/>
                        <a:t> Problems T1, T2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000" b="0" dirty="0" smtClean="0"/>
                        <a:t>Huffman Coding:</a:t>
                      </a:r>
                      <a:r>
                        <a:rPr lang="en-US" sz="2000" b="0" baseline="0" dirty="0" smtClean="0"/>
                        <a:t> Problems T3, T4</a:t>
                      </a:r>
                      <a:endParaRPr lang="en-US" sz="2000" b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Revision on demands: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           Complexity (problem T5)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           Solving Recurrences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           and others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Lab: playing with hashing code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</a:txBody>
                  <a:tcPr marT="45726" marB="457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88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78493"/>
          </a:xfrm>
        </p:spPr>
        <p:txBody>
          <a:bodyPr/>
          <a:lstStyle/>
          <a:p>
            <a:r>
              <a:rPr lang="en-US" sz="2800" dirty="0" smtClean="0"/>
              <a:t>R1 exercises: Problem T5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3687" y="686444"/>
            <a:ext cx="8594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For each of the following cases, indicate whether </a:t>
            </a:r>
            <a:r>
              <a:rPr lang="en-US" sz="2000" i="1" dirty="0">
                <a:latin typeface="Cambria Math"/>
                <a:cs typeface="Cambria Math"/>
              </a:rPr>
              <a:t>f(n)</a:t>
            </a:r>
            <a:r>
              <a:rPr lang="en-US" sz="2200" dirty="0" smtClean="0"/>
              <a:t> is </a:t>
            </a:r>
            <a:r>
              <a:rPr lang="en-US" sz="2000" i="1" dirty="0">
                <a:latin typeface="Cambria Math"/>
                <a:cs typeface="Cambria Math"/>
              </a:rPr>
              <a:t>O(g(n))</a:t>
            </a:r>
            <a:r>
              <a:rPr lang="en-US" sz="2200" dirty="0" smtClean="0"/>
              <a:t>, or  </a:t>
            </a:r>
          </a:p>
          <a:p>
            <a:r>
              <a:rPr lang="en-US" sz="2200" dirty="0" smtClean="0"/>
              <a:t> </a:t>
            </a:r>
            <a:r>
              <a:rPr lang="en-US" sz="2000" i="1" dirty="0">
                <a:latin typeface="Cambria Math"/>
                <a:cs typeface="Cambria Math"/>
              </a:rPr>
              <a:t> </a:t>
            </a:r>
            <a:r>
              <a:rPr lang="en-US" sz="2000" i="1" dirty="0" smtClean="0">
                <a:latin typeface="Cambria Math"/>
                <a:cs typeface="Cambria Math"/>
              </a:rPr>
              <a:t>𝝮(g(n)) ,  </a:t>
            </a:r>
            <a:r>
              <a:rPr lang="en-US" sz="2200" dirty="0" smtClean="0"/>
              <a:t>or</a:t>
            </a:r>
            <a:r>
              <a:rPr lang="en-US" sz="2000" i="1" dirty="0" smtClean="0">
                <a:latin typeface="Cambria Math"/>
                <a:cs typeface="Cambria Math"/>
              </a:rPr>
              <a:t> </a:t>
            </a:r>
            <a:r>
              <a:rPr lang="en-US" sz="2200" dirty="0"/>
              <a:t>both</a:t>
            </a:r>
            <a:r>
              <a:rPr lang="en-US" sz="2000" i="1" dirty="0" smtClean="0">
                <a:latin typeface="Cambria Math"/>
                <a:cs typeface="Cambria Math"/>
              </a:rPr>
              <a:t> </a:t>
            </a:r>
            <a:r>
              <a:rPr lang="en-US" sz="2200" dirty="0"/>
              <a:t>(that</a:t>
            </a:r>
            <a:r>
              <a:rPr lang="en-US" sz="2000" i="1" dirty="0" smtClean="0">
                <a:latin typeface="Cambria Math"/>
                <a:cs typeface="Cambria Math"/>
              </a:rPr>
              <a:t> </a:t>
            </a:r>
            <a:r>
              <a:rPr lang="en-US" sz="2200" dirty="0"/>
              <a:t>is</a:t>
            </a:r>
            <a:r>
              <a:rPr lang="en-US" sz="2000" i="1" dirty="0" smtClean="0">
                <a:latin typeface="Cambria Math"/>
                <a:cs typeface="Cambria Math"/>
              </a:rPr>
              <a:t>, 𝝦(g(n)</a:t>
            </a:r>
            <a:r>
              <a:rPr lang="en-US" sz="2200" dirty="0"/>
              <a:t>) </a:t>
            </a:r>
            <a:r>
              <a:rPr lang="en-US" sz="2200" dirty="0" smtClean="0"/>
              <a:t>  </a:t>
            </a:r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9" y="1477626"/>
            <a:ext cx="6669797" cy="33418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5629" y="5040478"/>
            <a:ext cx="8594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Other exercises: review exercises and solution for Workshop Week 3,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1232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646707"/>
          </a:xfrm>
        </p:spPr>
        <p:txBody>
          <a:bodyPr/>
          <a:lstStyle/>
          <a:p>
            <a:r>
              <a:rPr lang="en-US" sz="2400" dirty="0" smtClean="0"/>
              <a:t>R2: </a:t>
            </a:r>
            <a:r>
              <a:rPr lang="en-US" sz="2400" dirty="0" smtClean="0">
                <a:effectLst/>
              </a:rPr>
              <a:t>Recurrences T(n)= ? T(</a:t>
            </a:r>
            <a:r>
              <a:rPr lang="en-US" sz="2400" i="1" dirty="0" smtClean="0">
                <a:effectLst/>
                <a:latin typeface="Cambria Math"/>
                <a:cs typeface="Cambria Math"/>
              </a:rPr>
              <a:t>&lt;n</a:t>
            </a:r>
            <a:r>
              <a:rPr lang="en-US" sz="2400" dirty="0" smtClean="0">
                <a:effectLst/>
              </a:rPr>
              <a:t>) + </a:t>
            </a:r>
            <a:r>
              <a:rPr lang="en-US" sz="2400" i="1" dirty="0" smtClean="0">
                <a:effectLst/>
                <a:latin typeface="Cambria Math"/>
                <a:cs typeface="Cambria Math"/>
              </a:rPr>
              <a:t>f(n)</a:t>
            </a:r>
            <a:r>
              <a:rPr lang="en-US" sz="2400" dirty="0" smtClean="0">
                <a:effectLst/>
              </a:rPr>
              <a:t> and T(1)=c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02" y="739642"/>
            <a:ext cx="90161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Apply the Master Theorem (</a:t>
            </a: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10.pdf</a:t>
            </a:r>
            <a:r>
              <a:rPr lang="en-US" sz="2200" dirty="0" smtClean="0"/>
              <a:t>) if possible (</a:t>
            </a:r>
            <a:r>
              <a:rPr lang="en-US" sz="2200" dirty="0" err="1" smtClean="0"/>
              <a:t>ie</a:t>
            </a:r>
            <a:r>
              <a:rPr lang="en-US" sz="2200" dirty="0" smtClean="0"/>
              <a:t>. if having </a:t>
            </a:r>
            <a:r>
              <a:rPr lang="en-US" sz="2200" i="1" dirty="0" smtClean="0">
                <a:latin typeface="Cambria Math"/>
                <a:cs typeface="Cambria Math"/>
              </a:rPr>
              <a:t>a</a:t>
            </a:r>
            <a:r>
              <a:rPr lang="en-US" sz="2200" dirty="0" smtClean="0"/>
              <a:t>, </a:t>
            </a:r>
            <a:r>
              <a:rPr lang="en-US" sz="2200" i="1" dirty="0">
                <a:latin typeface="Cambria Math"/>
                <a:cs typeface="Cambria Math"/>
              </a:rPr>
              <a:t>b</a:t>
            </a:r>
            <a:r>
              <a:rPr lang="en-US" sz="2200" dirty="0" smtClean="0"/>
              <a:t>, and </a:t>
            </a:r>
            <a:r>
              <a:rPr lang="en-US" sz="2200" i="1" dirty="0" smtClean="0">
                <a:latin typeface="Cambria Math"/>
                <a:cs typeface="Cambria Math"/>
              </a:rPr>
              <a:t>𝝦</a:t>
            </a:r>
            <a:r>
              <a:rPr lang="en-US" sz="2200" i="1" dirty="0">
                <a:latin typeface="Cambria Math"/>
                <a:cs typeface="Cambria Math"/>
              </a:rPr>
              <a:t>(</a:t>
            </a:r>
            <a:r>
              <a:rPr lang="en-US" sz="2200" i="1" dirty="0" err="1">
                <a:latin typeface="Cambria Math"/>
                <a:cs typeface="Cambria Math"/>
              </a:rPr>
              <a:t>n</a:t>
            </a:r>
            <a:r>
              <a:rPr lang="en-US" i="1" baseline="30000" dirty="0" err="1">
                <a:latin typeface="Cambria Math"/>
                <a:cs typeface="Cambria Math"/>
              </a:rPr>
              <a:t>d</a:t>
            </a:r>
            <a:r>
              <a:rPr lang="en-US" sz="2200" i="1" dirty="0">
                <a:latin typeface="Cambria Math"/>
                <a:cs typeface="Cambria Math"/>
              </a:rPr>
              <a:t>) </a:t>
            </a:r>
            <a:r>
              <a:rPr lang="en-US" sz="2200" dirty="0" smtClean="0"/>
              <a:t>or </a:t>
            </a:r>
            <a:r>
              <a:rPr lang="en-US" sz="2200" i="1" dirty="0">
                <a:latin typeface="Cambria Math"/>
                <a:cs typeface="Cambria Math"/>
              </a:rPr>
              <a:t>O(</a:t>
            </a:r>
            <a:r>
              <a:rPr lang="en-US" sz="2200" i="1" dirty="0" err="1">
                <a:latin typeface="Cambria Math"/>
                <a:cs typeface="Cambria Math"/>
              </a:rPr>
              <a:t>n</a:t>
            </a:r>
            <a:r>
              <a:rPr lang="en-US" i="1" baseline="30000" dirty="0" err="1">
                <a:latin typeface="Cambria Math"/>
                <a:cs typeface="Cambria Math"/>
              </a:rPr>
              <a:t>d</a:t>
            </a:r>
            <a:r>
              <a:rPr lang="en-US" sz="2200" i="1" dirty="0">
                <a:latin typeface="Cambria Math"/>
                <a:cs typeface="Cambria Math"/>
              </a:rPr>
              <a:t>)</a:t>
            </a:r>
            <a:r>
              <a:rPr lang="en-US" sz="2200" dirty="0" smtClean="0"/>
              <a:t> ) 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Otherwise, using substitution to expand until T(1)</a:t>
            </a:r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r>
              <a:rPr lang="en-US" sz="2200" dirty="0" smtClean="0"/>
              <a:t>Note that we can easily make mistakes with substitution. </a:t>
            </a:r>
            <a:r>
              <a:rPr lang="en-US" sz="2200" i="1" dirty="0" smtClean="0"/>
              <a:t>Do it step by step using draft paper, don’t rush.</a:t>
            </a:r>
          </a:p>
          <a:p>
            <a:endParaRPr lang="en-US" sz="2200" dirty="0"/>
          </a:p>
          <a:p>
            <a:r>
              <a:rPr lang="en-US" sz="2200" b="1" dirty="0"/>
              <a:t>E</a:t>
            </a:r>
            <a:r>
              <a:rPr lang="en-US" sz="2200" b="1" dirty="0" smtClean="0"/>
              <a:t>xercises:</a:t>
            </a:r>
            <a:r>
              <a:rPr lang="en-US" sz="2200" dirty="0" smtClean="0"/>
              <a:t> </a:t>
            </a:r>
            <a:r>
              <a:rPr lang="en-US" sz="2200" dirty="0"/>
              <a:t>Solve the following recurrence relations. Give both a closed</a:t>
            </a:r>
          </a:p>
          <a:p>
            <a:r>
              <a:rPr lang="en-US" sz="2200" dirty="0"/>
              <a:t>form expression in terms of n and a Big-Theta bound.</a:t>
            </a:r>
          </a:p>
          <a:p>
            <a:pPr marL="457200" indent="-457200">
              <a:buAutoNum type="alphaLcParenR"/>
            </a:pPr>
            <a:r>
              <a:rPr lang="en-US" sz="2200" i="1" dirty="0" smtClean="0">
                <a:latin typeface="Cambria Math"/>
                <a:cs typeface="Cambria Math"/>
              </a:rPr>
              <a:t>T(n)= T(n/2)+1,  T(1)= 1</a:t>
            </a:r>
          </a:p>
          <a:p>
            <a:pPr marL="457200" indent="-457200">
              <a:buAutoNum type="alphaLcParenR"/>
            </a:pPr>
            <a:r>
              <a:rPr lang="en-US" sz="2200" i="1" dirty="0" smtClean="0">
                <a:latin typeface="Cambria Math"/>
                <a:cs typeface="Cambria Math"/>
              </a:rPr>
              <a:t>T(n)= T(n-1) + n/5, T(0)= 0</a:t>
            </a:r>
          </a:p>
          <a:p>
            <a:pPr marL="457200" indent="-457200">
              <a:buAutoNum type="alphaLcParenR"/>
            </a:pPr>
            <a:r>
              <a:rPr lang="en-US" sz="2200" i="1" dirty="0" smtClean="0">
                <a:latin typeface="Cambria Math"/>
                <a:cs typeface="Cambria Math"/>
              </a:rPr>
              <a:t>T(n)= 3T(n-1) + 1,   T(1)=1</a:t>
            </a:r>
          </a:p>
          <a:p>
            <a:pPr marL="457200" indent="-457200">
              <a:buAutoNum type="alphaLcParenR"/>
            </a:pPr>
            <a:r>
              <a:rPr lang="en-US" sz="2200" i="1" dirty="0" smtClean="0">
                <a:latin typeface="Cambria Math"/>
                <a:cs typeface="Cambria Math"/>
              </a:rPr>
              <a:t>T(n)= T(n/3) +1,   T(1)= 1      </a:t>
            </a:r>
          </a:p>
          <a:p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215629" y="5558879"/>
            <a:ext cx="8594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Other exercises: review exercises and solution for Workshop Week 3, Workshop Week 8 (master theorem)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0363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646707"/>
          </a:xfrm>
        </p:spPr>
        <p:txBody>
          <a:bodyPr/>
          <a:lstStyle/>
          <a:p>
            <a:r>
              <a:rPr lang="en-US" sz="2400" dirty="0" smtClean="0"/>
              <a:t>R3: </a:t>
            </a:r>
            <a:r>
              <a:rPr lang="en-US" sz="2400" b="0" dirty="0" smtClean="0">
                <a:solidFill>
                  <a:srgbClr val="0000FF"/>
                </a:solidFill>
                <a:latin typeface="Courier"/>
                <a:cs typeface="Courier"/>
              </a:rPr>
              <a:t>05.pdf</a:t>
            </a:r>
            <a:r>
              <a:rPr lang="en-US" sz="2400" dirty="0" smtClean="0"/>
              <a:t>: exhaustive string search, knapsack 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02" y="739642"/>
            <a:ext cx="9016197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exhaustive string search = naïve search 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exhaustive knapsack = find all subsets of a set</a:t>
            </a:r>
          </a:p>
          <a:p>
            <a:endParaRPr lang="en-US" sz="2200" dirty="0"/>
          </a:p>
          <a:p>
            <a:r>
              <a:rPr lang="en-US" sz="2200" b="1" dirty="0" smtClean="0"/>
              <a:t>Exercises:</a:t>
            </a:r>
          </a:p>
          <a:p>
            <a:endParaRPr lang="en-US" sz="2200" b="1" dirty="0" smtClean="0"/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215629" y="2524300"/>
            <a:ext cx="8594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Other exercises: review exercises and solution for Workshop Week 4.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1032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646707"/>
          </a:xfrm>
        </p:spPr>
        <p:txBody>
          <a:bodyPr/>
          <a:lstStyle/>
          <a:p>
            <a:r>
              <a:rPr lang="en-US" sz="2400" dirty="0" smtClean="0"/>
              <a:t>R4: graphs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02" y="739642"/>
            <a:ext cx="901619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00FF"/>
                </a:solidFill>
                <a:latin typeface="Courier"/>
                <a:cs typeface="Courier"/>
              </a:rPr>
              <a:t>06.pdf</a:t>
            </a:r>
            <a:r>
              <a:rPr lang="en-US" sz="2200" dirty="0" smtClean="0"/>
              <a:t>: graph concepts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07.pdf</a:t>
            </a:r>
            <a:r>
              <a:rPr lang="en-US" sz="2200" dirty="0" smtClean="0"/>
              <a:t>: DFS and BFS, topological sort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08.pdf</a:t>
            </a:r>
            <a:r>
              <a:rPr lang="en-US" sz="2200" dirty="0" smtClean="0"/>
              <a:t> : Prim &amp; </a:t>
            </a:r>
            <a:r>
              <a:rPr lang="en-US" sz="2200" dirty="0" err="1" smtClean="0"/>
              <a:t>Dijkstra</a:t>
            </a:r>
            <a:endParaRPr lang="en-US" sz="2200" dirty="0" smtClean="0"/>
          </a:p>
          <a:p>
            <a:endParaRPr lang="en-US" sz="2200" b="1" dirty="0" smtClean="0"/>
          </a:p>
          <a:p>
            <a:r>
              <a:rPr lang="en-US" sz="2200" b="1" dirty="0" smtClean="0"/>
              <a:t>Exercises:</a:t>
            </a:r>
          </a:p>
          <a:p>
            <a:r>
              <a:rPr lang="en-US" sz="2200" dirty="0" smtClean="0"/>
              <a:t>Review exercises and solution in Workshops: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graphs concepts: Workshop Week 4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DFS, BFS: Workshop Week 5 [Week 5 according to the numbering in our subject’s </a:t>
            </a:r>
            <a:r>
              <a:rPr lang="en-US" sz="2200" dirty="0" err="1" smtClean="0"/>
              <a:t>LMS.Modules</a:t>
            </a:r>
            <a:r>
              <a:rPr lang="en-US" sz="2200" dirty="0" smtClean="0"/>
              <a:t>, and is week 6 in </a:t>
            </a:r>
            <a:r>
              <a:rPr lang="en-US" sz="2200" dirty="0" err="1" smtClean="0"/>
              <a:t>uni’s</a:t>
            </a:r>
            <a:r>
              <a:rPr lang="en-US" sz="2200" dirty="0" smtClean="0"/>
              <a:t> calendar)]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Topological Sort: Workshop Week 6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Prim &amp; </a:t>
            </a:r>
            <a:r>
              <a:rPr lang="en-US" sz="2200" dirty="0" err="1" smtClean="0"/>
              <a:t>Dijkstra</a:t>
            </a:r>
            <a:r>
              <a:rPr lang="en-US" sz="2200" dirty="0" smtClean="0"/>
              <a:t>: Workshop Week 5, Week 6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9918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646707"/>
          </a:xfrm>
        </p:spPr>
        <p:txBody>
          <a:bodyPr/>
          <a:lstStyle/>
          <a:p>
            <a:r>
              <a:rPr lang="en-US" sz="2400" dirty="0" smtClean="0"/>
              <a:t>R5: Sorting algorithms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02" y="739642"/>
            <a:ext cx="90161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00FF"/>
                </a:solidFill>
                <a:latin typeface="Courier"/>
                <a:cs typeface="Courier"/>
              </a:rPr>
              <a:t>11.pdf</a:t>
            </a:r>
            <a:r>
              <a:rPr lang="en-US" sz="2200" dirty="0" smtClean="0"/>
              <a:t>: Sorting algorithm properties, </a:t>
            </a:r>
            <a:r>
              <a:rPr lang="en-US" sz="2200" i="1" dirty="0" smtClean="0"/>
              <a:t>insertion sort</a:t>
            </a:r>
            <a:r>
              <a:rPr lang="en-US" sz="2200" dirty="0" smtClean="0"/>
              <a:t> &amp; </a:t>
            </a:r>
            <a:r>
              <a:rPr lang="en-US" sz="2200" i="1" dirty="0" smtClean="0"/>
              <a:t>selection sort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12.pdf</a:t>
            </a:r>
            <a:r>
              <a:rPr lang="en-US" sz="2200" dirty="0" smtClean="0"/>
              <a:t>: </a:t>
            </a:r>
            <a:r>
              <a:rPr lang="en-US" sz="2200" i="1" dirty="0" smtClean="0"/>
              <a:t>top-down </a:t>
            </a:r>
            <a:r>
              <a:rPr lang="en-US" sz="2200" i="1" dirty="0" err="1" smtClean="0"/>
              <a:t>mergesort</a:t>
            </a:r>
            <a:r>
              <a:rPr lang="en-US" sz="2200" dirty="0" smtClean="0"/>
              <a:t>, </a:t>
            </a:r>
            <a:r>
              <a:rPr lang="en-US" sz="2200" i="1" dirty="0" smtClean="0"/>
              <a:t>quicksort with </a:t>
            </a:r>
            <a:r>
              <a:rPr lang="en-US" sz="2200" i="1" dirty="0" err="1" smtClean="0"/>
              <a:t>Lomuto</a:t>
            </a:r>
            <a:r>
              <a:rPr lang="en-US" sz="2200" i="1" dirty="0" smtClean="0"/>
              <a:t> partitioning</a:t>
            </a:r>
            <a:r>
              <a:rPr lang="en-US" sz="2200" dirty="0" smtClean="0"/>
              <a:t>, </a:t>
            </a:r>
            <a:r>
              <a:rPr lang="en-US" sz="2200" i="1" dirty="0" smtClean="0"/>
              <a:t>quicksort with Hoare partitioning</a:t>
            </a:r>
          </a:p>
          <a:p>
            <a:endParaRPr lang="en-US" sz="2200" dirty="0"/>
          </a:p>
          <a:p>
            <a:r>
              <a:rPr lang="en-US" sz="2200" b="1" dirty="0"/>
              <a:t>E</a:t>
            </a:r>
            <a:r>
              <a:rPr lang="en-US" sz="2200" b="1" dirty="0" smtClean="0"/>
              <a:t>xercises:</a:t>
            </a:r>
            <a:r>
              <a:rPr lang="en-US" sz="2200" dirty="0" smtClean="0"/>
              <a:t> For each of the above 5 algorithms: 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is it input-sensitive, in-place, stable? What’s the complexity? Best case and worst case?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Show how it works on: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                     </a:t>
            </a: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 EXAMPLE</a:t>
            </a:r>
            <a:r>
              <a:rPr lang="en-US" sz="2200" dirty="0" smtClean="0"/>
              <a:t> </a:t>
            </a:r>
          </a:p>
          <a:p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215629" y="5541812"/>
            <a:ext cx="8594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Other exercises: review exercises and solution for Workshop Week 7.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921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646707"/>
          </a:xfrm>
        </p:spPr>
        <p:txBody>
          <a:bodyPr/>
          <a:lstStyle/>
          <a:p>
            <a:r>
              <a:rPr lang="en-US" sz="2400" dirty="0" smtClean="0"/>
              <a:t>R6: Binary Heap (</a:t>
            </a:r>
            <a:r>
              <a:rPr lang="en-US" sz="2400" b="0" dirty="0" smtClean="0">
                <a:latin typeface="Courier"/>
                <a:cs typeface="Courier"/>
              </a:rPr>
              <a:t>13.pdf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02" y="739642"/>
            <a:ext cx="9016197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Binary Heap: complexity of insertion, </a:t>
            </a:r>
            <a:r>
              <a:rPr lang="en-US" sz="2200" dirty="0" err="1" smtClean="0"/>
              <a:t>removeMin</a:t>
            </a:r>
            <a:r>
              <a:rPr lang="en-US" sz="2200" dirty="0" smtClean="0"/>
              <a:t>, </a:t>
            </a:r>
            <a:r>
              <a:rPr lang="en-US" sz="2200" dirty="0" err="1" smtClean="0"/>
              <a:t>heapify</a:t>
            </a:r>
            <a:endParaRPr lang="en-US" sz="2200" dirty="0" smtClean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Heap Sort and its complexity</a:t>
            </a:r>
          </a:p>
          <a:p>
            <a:endParaRPr lang="en-US" sz="2200" b="1" dirty="0" smtClean="0"/>
          </a:p>
          <a:p>
            <a:r>
              <a:rPr lang="en-US" sz="2200" b="1" dirty="0" smtClean="0"/>
              <a:t>Exercises:</a:t>
            </a:r>
            <a:r>
              <a:rPr lang="en-US" sz="22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Show how to insert into an originally-empty min-heap: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                      EXAMPLE </a:t>
            </a:r>
          </a:p>
          <a:p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215629" y="5040478"/>
            <a:ext cx="8594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Other exercises: review exercises and solution for Workshop Week 8.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93188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646707"/>
          </a:xfrm>
        </p:spPr>
        <p:txBody>
          <a:bodyPr/>
          <a:lstStyle/>
          <a:p>
            <a:r>
              <a:rPr lang="en-US" sz="2400" dirty="0" smtClean="0"/>
              <a:t>R7: Search Trees (</a:t>
            </a:r>
            <a:r>
              <a:rPr lang="en-US" sz="2400" b="0" dirty="0" smtClean="0">
                <a:latin typeface="Courier"/>
                <a:cs typeface="Courier"/>
              </a:rPr>
              <a:t>14.pdf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02" y="739642"/>
            <a:ext cx="9016197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BST and AVL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2-3 Tree</a:t>
            </a:r>
          </a:p>
          <a:p>
            <a:endParaRPr lang="en-US" sz="2200" dirty="0" smtClean="0"/>
          </a:p>
          <a:p>
            <a:r>
              <a:rPr lang="en-US" sz="2200" b="1" dirty="0" smtClean="0"/>
              <a:t>Exercises:</a:t>
            </a:r>
            <a:r>
              <a:rPr lang="en-US" sz="2200" dirty="0" smtClean="0"/>
              <a:t> For each of the above 2 types of search trees: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What is the complexity of insertion, of search?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P</a:t>
            </a:r>
            <a:r>
              <a:rPr lang="en-US" sz="2200" dirty="0" smtClean="0"/>
              <a:t>erform the insertion into originally-empty tree: </a:t>
            </a:r>
          </a:p>
          <a:p>
            <a:r>
              <a:rPr lang="en-US" sz="2200" dirty="0" smtClean="0"/>
              <a:t>                         </a:t>
            </a: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TREBALNCD </a:t>
            </a:r>
          </a:p>
          <a:p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27802" y="4271037"/>
            <a:ext cx="8594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Other exercises: review exercises and solution for Workshops: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Binary Trees &amp; BST: Workshop Week 6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AVL &amp; 2-3 Trees: Workshop Week 8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2023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646707"/>
          </a:xfrm>
        </p:spPr>
        <p:txBody>
          <a:bodyPr/>
          <a:lstStyle/>
          <a:p>
            <a:r>
              <a:rPr lang="en-US" sz="2400" dirty="0" smtClean="0"/>
              <a:t>R8: Hashing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02" y="739642"/>
            <a:ext cx="90161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00FF"/>
                </a:solidFill>
                <a:latin typeface="Courier"/>
                <a:cs typeface="Courier"/>
              </a:rPr>
              <a:t>15.pdf</a:t>
            </a:r>
            <a:r>
              <a:rPr lang="en-US" sz="2200" dirty="0" smtClean="0"/>
              <a:t>: Hashing.</a:t>
            </a:r>
          </a:p>
          <a:p>
            <a:endParaRPr lang="en-US" sz="2200" dirty="0"/>
          </a:p>
          <a:p>
            <a:r>
              <a:rPr lang="en-US" sz="2200" b="1" dirty="0"/>
              <a:t>E</a:t>
            </a:r>
            <a:r>
              <a:rPr lang="en-US" sz="2200" b="1" dirty="0" smtClean="0"/>
              <a:t>xercises: </a:t>
            </a:r>
            <a:r>
              <a:rPr lang="en-US" sz="2200" dirty="0" smtClean="0"/>
              <a:t>Workshop Week 9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776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646707"/>
          </a:xfrm>
        </p:spPr>
        <p:txBody>
          <a:bodyPr/>
          <a:lstStyle/>
          <a:p>
            <a:r>
              <a:rPr lang="en-US" sz="2400" dirty="0" smtClean="0"/>
              <a:t>R9: Huffman Coding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02" y="739642"/>
            <a:ext cx="90161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00FF"/>
                </a:solidFill>
                <a:latin typeface="Courier"/>
                <a:cs typeface="Courier"/>
              </a:rPr>
              <a:t>16.pdf</a:t>
            </a:r>
            <a:r>
              <a:rPr lang="en-US" sz="2200" dirty="0" smtClean="0"/>
              <a:t>: Coding and Huffman Coding</a:t>
            </a:r>
          </a:p>
          <a:p>
            <a:endParaRPr lang="en-US" sz="2200" dirty="0"/>
          </a:p>
          <a:p>
            <a:r>
              <a:rPr lang="en-US" sz="2200" b="1" dirty="0"/>
              <a:t>E</a:t>
            </a:r>
            <a:r>
              <a:rPr lang="en-US" sz="2200" b="1" dirty="0" smtClean="0"/>
              <a:t>xercises: </a:t>
            </a:r>
            <a:r>
              <a:rPr lang="en-US" sz="2200" dirty="0" smtClean="0"/>
              <a:t>Workshop Week 9.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50528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646707"/>
          </a:xfrm>
        </p:spPr>
        <p:txBody>
          <a:bodyPr/>
          <a:lstStyle/>
          <a:p>
            <a:r>
              <a:rPr lang="en-US" sz="2400" dirty="0" smtClean="0"/>
              <a:t>Any topics missing in our revision list?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02" y="739642"/>
            <a:ext cx="90161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Of course, there is no guarantee that the list is complete. You can fill in things like: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stacks and queues, arrays and linked lists [Workshop week 2]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priority </a:t>
            </a:r>
            <a:r>
              <a:rPr lang="en-US" sz="2200" dirty="0" smtClean="0"/>
              <a:t>queues? </a:t>
            </a:r>
            <a:endParaRPr lang="en-US" sz="2200" dirty="0" smtClean="0"/>
          </a:p>
          <a:p>
            <a:pPr marL="342900" indent="-342900">
              <a:buFont typeface="Arial"/>
              <a:buChar char="•"/>
            </a:pP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9804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 Why? How?</a:t>
            </a:r>
          </a:p>
          <a:p>
            <a:r>
              <a:rPr lang="en-US" dirty="0" smtClean="0"/>
              <a:t>Collision, separate chaining, open addressing.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7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dirty="0" smtClean="0"/>
              <a:t>T1: </a:t>
            </a:r>
            <a:r>
              <a:rPr lang="en-US" dirty="0">
                <a:effectLst/>
              </a:rPr>
              <a:t>Separate chaining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effectLst/>
              </a:rPr>
              <a:t>Consider </a:t>
            </a:r>
            <a:r>
              <a:rPr lang="en-US" sz="2400" dirty="0">
                <a:effectLst/>
              </a:rPr>
              <a:t>a hash table in which the elements inserted into each slot are stored in a linked list. The table has a fixed number of slots </a:t>
            </a:r>
            <a:r>
              <a:rPr lang="en-US" sz="2400" dirty="0" smtClean="0">
                <a:solidFill>
                  <a:srgbClr val="080FAC"/>
                </a:solidFill>
                <a:effectLst/>
                <a:latin typeface="Courier"/>
                <a:cs typeface="Courier"/>
              </a:rPr>
              <a:t>L=2</a:t>
            </a:r>
            <a:r>
              <a:rPr lang="en-US" sz="2400" dirty="0">
                <a:effectLst/>
              </a:rPr>
              <a:t>. The hash function to </a:t>
            </a:r>
            <a:r>
              <a:rPr lang="en-US" sz="2400" dirty="0" smtClean="0">
                <a:effectLst/>
              </a:rPr>
              <a:t>be used is                       				</a:t>
            </a:r>
            <a:r>
              <a:rPr lang="en-US" sz="2400" dirty="0" smtClean="0">
                <a:solidFill>
                  <a:srgbClr val="080FAC"/>
                </a:solidFill>
                <a:effectLst/>
                <a:latin typeface="Courier"/>
                <a:cs typeface="Courier"/>
              </a:rPr>
              <a:t>h</a:t>
            </a:r>
            <a:r>
              <a:rPr lang="en-US" sz="24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(k)=k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mod L</a:t>
            </a:r>
            <a:r>
              <a:rPr lang="en-US" sz="2400" dirty="0">
                <a:effectLst/>
              </a:rPr>
              <a:t>. </a:t>
            </a:r>
            <a:endParaRPr lang="en-US" sz="2400" dirty="0"/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effectLst/>
              </a:rPr>
              <a:t>Show the hash table after insertion of records with the keys</a:t>
            </a:r>
            <a:br>
              <a:rPr lang="en-US" sz="2400" dirty="0">
                <a:effectLst/>
              </a:rPr>
            </a:br>
            <a:r>
              <a:rPr lang="en-US" sz="24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17 6 11 21 12 33 5 23 1 8 9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effectLst/>
              </a:rPr>
              <a:t>Can you think of a better data structure to use for storing the records that overflow each slot?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8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dirty="0" smtClean="0"/>
              <a:t>T2: </a:t>
            </a:r>
            <a:r>
              <a:rPr lang="en-US" dirty="0">
                <a:effectLst/>
              </a:rPr>
              <a:t>Open addressing 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</a:rPr>
              <a:t>Consider a hash table in which each slot can hold one record and additional records are stored elsewhere in the table using linear probing with steps of size </a:t>
            </a:r>
            <a:r>
              <a:rPr lang="en-US" sz="2400" dirty="0" err="1" smtClean="0">
                <a:solidFill>
                  <a:srgbClr val="080FAC"/>
                </a:solidFill>
                <a:effectLst/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80FAC"/>
                </a:solidFill>
                <a:effectLst/>
                <a:latin typeface="Courier"/>
                <a:cs typeface="Courier"/>
              </a:rPr>
              <a:t>=1</a:t>
            </a:r>
            <a:r>
              <a:rPr lang="en-US" sz="2400" dirty="0">
                <a:effectLst/>
              </a:rPr>
              <a:t>. The table has </a:t>
            </a:r>
            <a:r>
              <a:rPr lang="en-US" sz="2400" dirty="0" smtClean="0">
                <a:effectLst/>
              </a:rPr>
              <a:t>a fixed number of slots </a:t>
            </a:r>
            <a:r>
              <a:rPr lang="en-US" sz="24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L=8</a:t>
            </a:r>
            <a:r>
              <a:rPr lang="en-US" sz="2400" dirty="0" smtClean="0">
                <a:effectLst/>
              </a:rPr>
              <a:t>. The hash function to be used is </a:t>
            </a:r>
            <a:r>
              <a:rPr lang="en-US" sz="24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h(k)=k mod L</a:t>
            </a:r>
            <a:r>
              <a:rPr lang="en-US" sz="2400" dirty="0">
                <a:effectLst/>
              </a:rPr>
              <a:t>. </a:t>
            </a:r>
            <a:endParaRPr lang="en-US" sz="2400" dirty="0"/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effectLst/>
              </a:rPr>
              <a:t>Show the hash table after insertion of records with the keys</a:t>
            </a:r>
            <a:br>
              <a:rPr lang="en-US" sz="2400" dirty="0">
                <a:effectLst/>
              </a:rPr>
            </a:br>
            <a:r>
              <a:rPr lang="en-US" sz="24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17 7 11 33 12 18 9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effectLst/>
              </a:rPr>
              <a:t>Repeat using linear probing with steps of size </a:t>
            </a:r>
            <a:r>
              <a:rPr lang="en-US" sz="2400" dirty="0" err="1">
                <a:solidFill>
                  <a:srgbClr val="080FAC"/>
                </a:solidFill>
                <a:effectLst/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 = 2</a:t>
            </a:r>
            <a:r>
              <a:rPr lang="en-US" sz="2400" dirty="0">
                <a:effectLst/>
              </a:rPr>
              <a:t>. What problem arises, and what constraints can we place on </a:t>
            </a:r>
            <a:r>
              <a:rPr lang="en-US" sz="2400" dirty="0" err="1">
                <a:solidFill>
                  <a:srgbClr val="080FAC"/>
                </a:solidFill>
                <a:effectLst/>
                <a:latin typeface="Courier"/>
                <a:cs typeface="Courier"/>
              </a:rPr>
              <a:t>i</a:t>
            </a:r>
            <a:r>
              <a:rPr lang="en-US" sz="2400" dirty="0">
                <a:effectLst/>
              </a:rPr>
              <a:t> </a:t>
            </a:r>
            <a:r>
              <a:rPr lang="en-US" sz="2400" dirty="0" smtClean="0">
                <a:effectLst/>
              </a:rPr>
              <a:t>and </a:t>
            </a:r>
            <a:r>
              <a:rPr lang="en-US" sz="24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L</a:t>
            </a:r>
            <a:r>
              <a:rPr lang="en-US" sz="2400" dirty="0" smtClean="0">
                <a:effectLst/>
              </a:rPr>
              <a:t>  </a:t>
            </a:r>
            <a:r>
              <a:rPr lang="en-US" sz="2400" dirty="0">
                <a:effectLst/>
              </a:rPr>
              <a:t>to prevent it? </a:t>
            </a:r>
            <a:endParaRPr lang="en-US" sz="2400" dirty="0"/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effectLst/>
              </a:rPr>
              <a:t>Can you think of a better way to find somewhere else in the table to store overflows?</a:t>
            </a:r>
            <a:br>
              <a:rPr lang="en-US" sz="2400" dirty="0">
                <a:effectLst/>
              </a:rPr>
            </a:b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2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dirty="0" smtClean="0"/>
              <a:t>T3,T4: </a:t>
            </a:r>
            <a:r>
              <a:rPr lang="en-US" dirty="0" smtClean="0">
                <a:effectLst/>
              </a:rPr>
              <a:t>Huffman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641787"/>
            <a:ext cx="8623300" cy="5998726"/>
          </a:xfrm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en-US" sz="2200" dirty="0" smtClean="0"/>
              <a:t>Huffman Coding, encoding and decoding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200" dirty="0" smtClean="0"/>
              <a:t>Build Huffman code </a:t>
            </a:r>
            <a:r>
              <a:rPr lang="en-US" sz="2200" dirty="0" smtClean="0"/>
              <a:t>for the frequency tables:</a:t>
            </a:r>
            <a:endParaRPr lang="en-US" sz="2200" dirty="0" smtClean="0"/>
          </a:p>
          <a:p>
            <a:pPr marL="0" indent="0">
              <a:spcBef>
                <a:spcPts val="800"/>
              </a:spcBef>
              <a:buNone/>
            </a:pPr>
            <a:r>
              <a:rPr lang="en-US" sz="2200" dirty="0"/>
              <a:t> </a:t>
            </a:r>
            <a:r>
              <a:rPr lang="en-US" sz="2200" dirty="0" smtClean="0"/>
              <a:t>a)    [a:1, b:2, c:3, d:7, e:16 ]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200" dirty="0"/>
              <a:t> </a:t>
            </a:r>
            <a:r>
              <a:rPr lang="en-US" sz="2200" dirty="0" smtClean="0"/>
              <a:t>b</a:t>
            </a:r>
            <a:r>
              <a:rPr lang="en-US" sz="2200" dirty="0" smtClean="0"/>
              <a:t>)   </a:t>
            </a:r>
            <a:r>
              <a:rPr lang="en-US" sz="2200" dirty="0" smtClean="0"/>
              <a:t>[ </a:t>
            </a:r>
            <a:r>
              <a:rPr lang="en-US" sz="2200" dirty="0" smtClean="0"/>
              <a:t>a:3, b:4, c:2, d:4, e:7 ]</a:t>
            </a:r>
            <a:endParaRPr lang="en-US" sz="22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5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dirty="0" smtClean="0"/>
              <a:t>T3,T4: </a:t>
            </a:r>
            <a:r>
              <a:rPr lang="en-US" dirty="0" smtClean="0">
                <a:effectLst/>
              </a:rPr>
              <a:t>Huffman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641786"/>
            <a:ext cx="8623300" cy="5633601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So in building Huffman code, we:</a:t>
            </a:r>
          </a:p>
          <a:p>
            <a:r>
              <a:rPr lang="en-US" sz="2200" dirty="0" smtClean="0"/>
              <a:t>keep track at the current weights</a:t>
            </a:r>
          </a:p>
          <a:p>
            <a:r>
              <a:rPr lang="en-US" sz="2200" dirty="0" smtClean="0"/>
              <a:t>join 2 </a:t>
            </a:r>
            <a:r>
              <a:rPr lang="en-US" sz="2200" i="1" dirty="0" smtClean="0"/>
              <a:t>smallest weights</a:t>
            </a:r>
            <a:r>
              <a:rPr lang="en-US" sz="2200" dirty="0" smtClean="0"/>
              <a:t> into one weight, and continue until only one weight remains.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Note</a:t>
            </a:r>
            <a:r>
              <a:rPr lang="en-US" sz="2200" dirty="0" smtClean="0"/>
              <a:t>: there are different versions of Huffman code, all we need to do is to choose a way and keep consistency. For instance:</a:t>
            </a:r>
          </a:p>
          <a:p>
            <a:r>
              <a:rPr lang="en-US" sz="2200" dirty="0" smtClean="0"/>
              <a:t>when joining 2 weights into one, always make the smaller weight </a:t>
            </a:r>
            <a:r>
              <a:rPr lang="en-US" sz="2200" dirty="0" smtClean="0"/>
              <a:t>be</a:t>
            </a:r>
            <a:r>
              <a:rPr lang="en-US" sz="2200" dirty="0" smtClean="0"/>
              <a:t> the left child</a:t>
            </a:r>
          </a:p>
          <a:p>
            <a:r>
              <a:rPr lang="en-US" sz="2200" dirty="0" smtClean="0"/>
              <a:t>choose a consistent way for breaking ties</a:t>
            </a:r>
            <a:r>
              <a:rPr lang="en-US" sz="2200" dirty="0" smtClean="0"/>
              <a:t> </a:t>
            </a:r>
          </a:p>
          <a:p>
            <a:r>
              <a:rPr lang="en-US" sz="2200" dirty="0" smtClean="0"/>
              <a:t>when </a:t>
            </a:r>
            <a:r>
              <a:rPr lang="en-US" sz="2200" dirty="0" smtClean="0"/>
              <a:t>assigning code, always set 0 to the </a:t>
            </a:r>
            <a:r>
              <a:rPr lang="en-US" sz="2200" dirty="0" smtClean="0"/>
              <a:t>left edge, </a:t>
            </a:r>
            <a:r>
              <a:rPr lang="en-US" sz="2200" dirty="0" smtClean="0"/>
              <a:t>1 to the right edge  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6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dirty="0" smtClean="0"/>
              <a:t>T3: </a:t>
            </a:r>
            <a:r>
              <a:rPr lang="en-US" dirty="0" smtClean="0">
                <a:effectLst/>
              </a:rPr>
              <a:t>Huffman Code Generation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4129"/>
            <a:ext cx="91440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effectLst/>
              </a:rPr>
              <a:t>Huffman’s Algorithm generates prefix-free code trees for a given set of symbol frequencies. Using these algorithms generate two code trees based on the frequencies in the following message: </a:t>
            </a:r>
            <a:endParaRPr lang="en-US" sz="2200" dirty="0"/>
          </a:p>
          <a:p>
            <a:pPr marL="0" indent="0" algn="ctr">
              <a:buNone/>
            </a:pPr>
            <a:r>
              <a:rPr lang="en-US" sz="2200" dirty="0" err="1">
                <a:solidFill>
                  <a:srgbClr val="080FAC"/>
                </a:solidFill>
                <a:effectLst/>
                <a:latin typeface="Courier"/>
                <a:cs typeface="Courier"/>
              </a:rPr>
              <a:t>losslesscodes</a:t>
            </a:r>
            <a:r>
              <a:rPr lang="en-US" sz="2200" dirty="0">
                <a:effectLst/>
              </a:rPr>
              <a:t> </a:t>
            </a:r>
            <a:endParaRPr lang="en-US" sz="2200" dirty="0" smtClean="0">
              <a:effectLst/>
            </a:endParaRPr>
          </a:p>
          <a:p>
            <a:pPr marL="0" indent="0">
              <a:buNone/>
            </a:pPr>
            <a:r>
              <a:rPr lang="en-US" sz="2200" dirty="0" smtClean="0">
                <a:effectLst/>
              </a:rPr>
              <a:t>What </a:t>
            </a:r>
            <a:r>
              <a:rPr lang="en-US" sz="2200" dirty="0">
                <a:effectLst/>
              </a:rPr>
              <a:t>is the total length of the compressed message using the Huffman code? </a:t>
            </a:r>
            <a:endParaRPr lang="en-US" sz="22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dirty="0" smtClean="0"/>
              <a:t>T4: </a:t>
            </a:r>
            <a:r>
              <a:rPr lang="en-US" dirty="0">
                <a:effectLst/>
              </a:rPr>
              <a:t>Canonical Huffman decoding 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23198"/>
            <a:ext cx="9278447" cy="503384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r>
              <a:rPr lang="en-US" sz="1900" dirty="0" smtClean="0">
                <a:effectLst/>
                <a:latin typeface="Courier"/>
                <a:cs typeface="Courier"/>
              </a:rPr>
              <a:t>00100110000011100011011011110011110110100010011011110001101111 </a:t>
            </a:r>
            <a:endParaRPr lang="en-US" sz="1900" dirty="0">
              <a:latin typeface="Courier"/>
              <a:cs typeface="Courier"/>
            </a:endParaRP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960399"/>
              </p:ext>
            </p:extLst>
          </p:nvPr>
        </p:nvGraphicFramePr>
        <p:xfrm>
          <a:off x="293688" y="1013202"/>
          <a:ext cx="3723517" cy="4328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3517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0" dirty="0" smtClean="0">
                          <a:effectLst/>
                          <a:latin typeface="Calibri"/>
                          <a:cs typeface="Calibri"/>
                        </a:rPr>
                        <a:t>The code tree was generated using Huffman’s algorithm, and converted into a Canonical Huffman code tree. Note: _ denotes space. </a:t>
                      </a:r>
                      <a:endParaRPr lang="en-US" sz="2000" b="0" dirty="0" smtClean="0">
                        <a:latin typeface="Calibri"/>
                        <a:cs typeface="Calibri"/>
                      </a:endParaRPr>
                    </a:p>
                    <a:p>
                      <a:pPr marL="0" indent="0">
                        <a:buNone/>
                      </a:pPr>
                      <a:endParaRPr lang="en-US" sz="2000" b="0" dirty="0" smtClean="0">
                        <a:effectLst/>
                        <a:latin typeface="Calibri"/>
                        <a:cs typeface="Calibri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b="0" dirty="0" smtClean="0">
                          <a:effectLst/>
                          <a:latin typeface="Calibri"/>
                          <a:cs typeface="Calibri"/>
                        </a:rPr>
                        <a:t>Assign </a:t>
                      </a:r>
                      <a:r>
                        <a:rPr lang="en-US" sz="2000" b="0" dirty="0" err="1" smtClean="0">
                          <a:effectLst/>
                          <a:latin typeface="Calibri"/>
                          <a:cs typeface="Calibri"/>
                        </a:rPr>
                        <a:t>codewords</a:t>
                      </a:r>
                      <a:r>
                        <a:rPr lang="en-US" sz="2000" b="0" dirty="0" smtClean="0">
                          <a:effectLst/>
                          <a:latin typeface="Calibri"/>
                          <a:cs typeface="Calibri"/>
                        </a:rPr>
                        <a:t> to the symbols in the tree, such that left branches are denoted 0 and right branches are denoted 1. </a:t>
                      </a:r>
                      <a:endParaRPr lang="en-US" sz="2000" b="0" dirty="0" smtClean="0">
                        <a:latin typeface="Calibri"/>
                        <a:cs typeface="Calibri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b="0" dirty="0" smtClean="0">
                          <a:effectLst/>
                          <a:latin typeface="Calibri"/>
                          <a:cs typeface="Calibri"/>
                        </a:rPr>
                        <a:t>Use the resulting code to decompress the following message: </a:t>
                      </a:r>
                      <a:endParaRPr lang="en-US" sz="2000" b="0" dirty="0" smtClean="0">
                        <a:latin typeface="Calibri"/>
                        <a:cs typeface="Calibri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090" y="1204556"/>
            <a:ext cx="4386261" cy="345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0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613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Revision 1: Complexity Analysis </a:t>
            </a:r>
            <a:r>
              <a:rPr lang="mr-IN" sz="2400" dirty="0" smtClean="0"/>
              <a:t>–</a:t>
            </a:r>
            <a:r>
              <a:rPr lang="en-US" sz="2400" dirty="0" smtClean="0"/>
              <a:t>  </a:t>
            </a:r>
            <a:r>
              <a:rPr lang="en-US" sz="2400" b="0" dirty="0" smtClean="0">
                <a:latin typeface="Courier"/>
                <a:cs typeface="Courier"/>
              </a:rPr>
              <a:t>03.pdf</a:t>
            </a:r>
            <a:r>
              <a:rPr lang="en-US" sz="2400" dirty="0" smtClean="0"/>
              <a:t> &amp; </a:t>
            </a:r>
            <a:r>
              <a:rPr lang="en-US" sz="2400" b="0" dirty="0" smtClean="0">
                <a:latin typeface="Courier"/>
                <a:cs typeface="Courier"/>
              </a:rPr>
              <a:t>04.pdf</a:t>
            </a:r>
            <a:endParaRPr lang="en-US" sz="2400" b="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E580C3D6-5DAB-6F42-B766-88C06479D29F}" type="datetime4">
              <a:rPr lang="en-AU" smtClean="0"/>
              <a:t>May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7520" y="1028701"/>
            <a:ext cx="8848433" cy="560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mbria Math"/>
                <a:cs typeface="Cambria Math"/>
              </a:rPr>
              <a:t>  1 ≺  log n  ≺  n</a:t>
            </a:r>
            <a:r>
              <a:rPr lang="en-US" baseline="30000" dirty="0" smtClean="0">
                <a:latin typeface="Cambria Math"/>
                <a:cs typeface="Cambria Math"/>
              </a:rPr>
              <a:t>𝜺</a:t>
            </a:r>
            <a:r>
              <a:rPr lang="en-US" sz="2200" dirty="0" smtClean="0">
                <a:latin typeface="Cambria Math"/>
                <a:cs typeface="Cambria Math"/>
              </a:rPr>
              <a:t>  ≺  </a:t>
            </a:r>
            <a:r>
              <a:rPr lang="en-US" sz="2200" dirty="0" err="1" smtClean="0">
                <a:latin typeface="Cambria Math"/>
                <a:cs typeface="Cambria Math"/>
              </a:rPr>
              <a:t>n</a:t>
            </a:r>
            <a:r>
              <a:rPr lang="en-US" sz="2200" baseline="30000" dirty="0" err="1" smtClean="0">
                <a:latin typeface="Cambria Math"/>
                <a:cs typeface="Cambria Math"/>
              </a:rPr>
              <a:t>c</a:t>
            </a:r>
            <a:r>
              <a:rPr lang="en-US" sz="2200" dirty="0" smtClean="0">
                <a:latin typeface="Cambria Math"/>
                <a:cs typeface="Cambria Math"/>
              </a:rPr>
              <a:t>   ≺   </a:t>
            </a:r>
            <a:r>
              <a:rPr lang="en-US" sz="2200" dirty="0" err="1" smtClean="0">
                <a:latin typeface="Cambria Math"/>
                <a:cs typeface="Cambria Math"/>
              </a:rPr>
              <a:t>n</a:t>
            </a:r>
            <a:r>
              <a:rPr lang="en-US" baseline="30000" dirty="0" err="1" smtClean="0">
                <a:latin typeface="Cambria Math"/>
                <a:cs typeface="Cambria Math"/>
              </a:rPr>
              <a:t>log</a:t>
            </a:r>
            <a:r>
              <a:rPr lang="en-US" baseline="30000" dirty="0" smtClean="0">
                <a:latin typeface="Cambria Math"/>
                <a:cs typeface="Cambria Math"/>
              </a:rPr>
              <a:t> n</a:t>
            </a:r>
            <a:r>
              <a:rPr lang="en-US" sz="2200" dirty="0" smtClean="0">
                <a:latin typeface="Cambria Math"/>
                <a:cs typeface="Cambria Math"/>
              </a:rPr>
              <a:t>  ≺  </a:t>
            </a:r>
            <a:r>
              <a:rPr lang="en-US" sz="2200" dirty="0" err="1" smtClean="0">
                <a:latin typeface="Cambria Math"/>
                <a:cs typeface="Cambria Math"/>
              </a:rPr>
              <a:t>c</a:t>
            </a:r>
            <a:r>
              <a:rPr lang="en-US" baseline="30000" dirty="0" err="1" smtClean="0">
                <a:latin typeface="Cambria Math"/>
                <a:cs typeface="Cambria Math"/>
              </a:rPr>
              <a:t>n</a:t>
            </a:r>
            <a:r>
              <a:rPr lang="en-US" sz="2200" dirty="0" smtClean="0">
                <a:latin typeface="Cambria Math"/>
                <a:cs typeface="Cambria Math"/>
              </a:rPr>
              <a:t>   ≺ </a:t>
            </a:r>
            <a:r>
              <a:rPr lang="en-US" sz="2200" dirty="0" err="1" smtClean="0">
                <a:latin typeface="Cambria Math"/>
                <a:cs typeface="Cambria Math"/>
              </a:rPr>
              <a:t>n</a:t>
            </a:r>
            <a:r>
              <a:rPr lang="en-US" baseline="30000" dirty="0" err="1" smtClean="0">
                <a:latin typeface="Cambria Math"/>
                <a:cs typeface="Cambria Math"/>
              </a:rPr>
              <a:t>n</a:t>
            </a:r>
            <a:r>
              <a:rPr lang="en-US" sz="2200" dirty="0" smtClean="0">
                <a:latin typeface="Cambria Math"/>
                <a:cs typeface="Cambria Math"/>
              </a:rPr>
              <a:t>    where  0 &lt;  𝜺 &lt; 1 &lt;c  </a:t>
            </a:r>
          </a:p>
          <a:p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2200" dirty="0" smtClean="0">
                <a:latin typeface="Cambria Math"/>
                <a:cs typeface="Cambria Math"/>
              </a:rPr>
              <a:t> </a:t>
            </a:r>
          </a:p>
          <a:p>
            <a:r>
              <a:rPr lang="en-US" sz="2200" dirty="0" smtClean="0">
                <a:latin typeface="Cambria Math"/>
                <a:cs typeface="Cambria Math"/>
              </a:rPr>
              <a:t>        (log n)</a:t>
            </a:r>
            <a:r>
              <a:rPr lang="en-US" baseline="30000" dirty="0" smtClean="0">
                <a:latin typeface="Cambria Math"/>
                <a:cs typeface="Cambria Math"/>
              </a:rPr>
              <a:t>𝜶</a:t>
            </a:r>
            <a:r>
              <a:rPr lang="en-US" sz="2200" dirty="0" smtClean="0">
                <a:latin typeface="Cambria Math"/>
                <a:cs typeface="Cambria Math"/>
              </a:rPr>
              <a:t>  ≺ (log n)</a:t>
            </a:r>
            <a:r>
              <a:rPr lang="en-US" baseline="30000" dirty="0" smtClean="0">
                <a:latin typeface="Cambria Math"/>
                <a:cs typeface="Cambria Math"/>
              </a:rPr>
              <a:t>𝜷</a:t>
            </a:r>
            <a:r>
              <a:rPr lang="en-US" sz="2200" dirty="0" smtClean="0">
                <a:latin typeface="Cambria Math"/>
                <a:cs typeface="Cambria Math"/>
              </a:rPr>
              <a:t>  and  n</a:t>
            </a:r>
            <a:r>
              <a:rPr lang="en-US" baseline="30000" dirty="0" smtClean="0">
                <a:latin typeface="Cambria Math"/>
                <a:cs typeface="Cambria Math"/>
              </a:rPr>
              <a:t>𝜶</a:t>
            </a:r>
            <a:r>
              <a:rPr lang="en-US" sz="2200" dirty="0" smtClean="0">
                <a:latin typeface="Cambria Math"/>
                <a:cs typeface="Cambria Math"/>
              </a:rPr>
              <a:t>  </a:t>
            </a:r>
            <a:r>
              <a:rPr lang="en-US" sz="2200" dirty="0">
                <a:latin typeface="Cambria Math"/>
                <a:cs typeface="Cambria Math"/>
              </a:rPr>
              <a:t>≺ </a:t>
            </a:r>
            <a:r>
              <a:rPr lang="en-US" sz="2200" dirty="0" smtClean="0">
                <a:latin typeface="Cambria Math"/>
                <a:cs typeface="Cambria Math"/>
              </a:rPr>
              <a:t> n</a:t>
            </a:r>
            <a:r>
              <a:rPr lang="en-US" baseline="30000" dirty="0" smtClean="0">
                <a:latin typeface="Cambria Math"/>
                <a:cs typeface="Cambria Math"/>
              </a:rPr>
              <a:t>𝜷</a:t>
            </a:r>
            <a:r>
              <a:rPr lang="en-US" sz="2200" dirty="0" smtClean="0">
                <a:latin typeface="Cambria Math"/>
                <a:cs typeface="Cambria Math"/>
              </a:rPr>
              <a:t>          where 0 &lt;  𝜶 &lt;  </a:t>
            </a:r>
            <a:r>
              <a:rPr lang="en-US" sz="2200" dirty="0">
                <a:latin typeface="Cambria Math"/>
                <a:cs typeface="Cambria Math"/>
              </a:rPr>
              <a:t>𝜷</a:t>
            </a:r>
          </a:p>
          <a:p>
            <a:endParaRPr lang="en-US" sz="2200" dirty="0" smtClean="0">
              <a:latin typeface="Cambria Math"/>
              <a:cs typeface="Cambria Math"/>
            </a:endParaRPr>
          </a:p>
          <a:p>
            <a:r>
              <a:rPr lang="en-US" sz="2200" dirty="0" smtClean="0">
                <a:latin typeface="Cambria Math"/>
                <a:cs typeface="Cambria Math"/>
              </a:rPr>
              <a:t>O( f(n) + g(n) ) = O( max{f(n), g(n)} )         note: these 3 also applied </a:t>
            </a:r>
          </a:p>
          <a:p>
            <a:r>
              <a:rPr lang="en-US" sz="2200" dirty="0" smtClean="0">
                <a:latin typeface="Cambria Math"/>
                <a:cs typeface="Cambria Math"/>
              </a:rPr>
              <a:t>O(c f(n))              = O( f(n) )                                         to big-</a:t>
            </a:r>
            <a:r>
              <a:rPr lang="en-US" sz="2000" i="1" dirty="0" smtClean="0">
                <a:latin typeface="Cambria Math"/>
                <a:cs typeface="Cambria Math"/>
              </a:rPr>
              <a:t>𝝦</a:t>
            </a:r>
            <a:endParaRPr lang="en-US" sz="2200" dirty="0" smtClean="0">
              <a:latin typeface="Cambria Math"/>
              <a:cs typeface="Cambria Math"/>
            </a:endParaRPr>
          </a:p>
          <a:p>
            <a:r>
              <a:rPr lang="en-US" sz="2200" dirty="0" smtClean="0">
                <a:latin typeface="Cambria Math"/>
                <a:cs typeface="Cambria Math"/>
              </a:rPr>
              <a:t>O( f(n) x g(n) )  = O(f(n)) x O(g(n))               </a:t>
            </a:r>
          </a:p>
          <a:p>
            <a:endParaRPr lang="en-US" sz="2200" dirty="0" smtClean="0">
              <a:latin typeface="Cambria Math"/>
              <a:cs typeface="Cambria Math"/>
            </a:endParaRPr>
          </a:p>
          <a:p>
            <a:r>
              <a:rPr lang="en-US" sz="2200" dirty="0" smtClean="0">
                <a:latin typeface="Cambria Math"/>
                <a:cs typeface="Cambria Math"/>
              </a:rPr>
              <a:t>1+2+ ... + n               =   n(n+1)/2                          = </a:t>
            </a:r>
            <a:r>
              <a:rPr lang="en-US" sz="2000" dirty="0" smtClean="0">
                <a:latin typeface="Cambria Math"/>
                <a:cs typeface="Cambria Math"/>
              </a:rPr>
              <a:t> 𝝦(n</a:t>
            </a:r>
            <a:r>
              <a:rPr lang="en-US" sz="2000" baseline="30000" dirty="0" smtClean="0">
                <a:latin typeface="Cambria Math"/>
                <a:cs typeface="Cambria Math"/>
              </a:rPr>
              <a:t>2</a:t>
            </a:r>
            <a:r>
              <a:rPr lang="en-US" sz="2000" dirty="0" smtClean="0">
                <a:latin typeface="Cambria Math"/>
                <a:cs typeface="Cambria Math"/>
              </a:rPr>
              <a:t>)</a:t>
            </a:r>
            <a:endParaRPr lang="en-US" sz="2200" dirty="0" smtClean="0">
              <a:latin typeface="Cambria Math"/>
              <a:cs typeface="Cambria Math"/>
            </a:endParaRPr>
          </a:p>
          <a:p>
            <a:r>
              <a:rPr lang="en-US" sz="2200" dirty="0" smtClean="0">
                <a:latin typeface="Cambria Math"/>
                <a:cs typeface="Cambria Math"/>
              </a:rPr>
              <a:t>1</a:t>
            </a:r>
            <a:r>
              <a:rPr lang="en-US" sz="2200" baseline="30000" dirty="0" smtClean="0">
                <a:latin typeface="Cambria Math"/>
                <a:cs typeface="Cambria Math"/>
              </a:rPr>
              <a:t>2</a:t>
            </a:r>
            <a:r>
              <a:rPr lang="en-US" sz="2200" dirty="0" smtClean="0">
                <a:latin typeface="Cambria Math"/>
                <a:cs typeface="Cambria Math"/>
              </a:rPr>
              <a:t> + 2</a:t>
            </a:r>
            <a:r>
              <a:rPr lang="en-US" sz="2200" baseline="30000" dirty="0" smtClean="0">
                <a:latin typeface="Cambria Math"/>
                <a:cs typeface="Cambria Math"/>
              </a:rPr>
              <a:t>2</a:t>
            </a:r>
            <a:r>
              <a:rPr lang="en-US" sz="2200" dirty="0" smtClean="0">
                <a:latin typeface="Cambria Math"/>
                <a:cs typeface="Cambria Math"/>
              </a:rPr>
              <a:t> + ... + n</a:t>
            </a:r>
            <a:r>
              <a:rPr lang="en-US" sz="2200" baseline="30000" dirty="0" smtClean="0">
                <a:latin typeface="Cambria Math"/>
                <a:cs typeface="Cambria Math"/>
              </a:rPr>
              <a:t>2</a:t>
            </a:r>
            <a:r>
              <a:rPr lang="en-US" sz="2200" dirty="0" smtClean="0">
                <a:latin typeface="Cambria Math"/>
                <a:cs typeface="Cambria Math"/>
              </a:rPr>
              <a:t>       =   n(n+1)(2n+1)/6           =  </a:t>
            </a:r>
            <a:r>
              <a:rPr lang="en-US" sz="2000" dirty="0" smtClean="0">
                <a:latin typeface="Cambria Math"/>
                <a:cs typeface="Cambria Math"/>
              </a:rPr>
              <a:t> 𝝦(n</a:t>
            </a:r>
            <a:r>
              <a:rPr lang="en-US" sz="2000" baseline="30000" dirty="0" smtClean="0">
                <a:latin typeface="Cambria Math"/>
                <a:cs typeface="Cambria Math"/>
              </a:rPr>
              <a:t>3</a:t>
            </a:r>
            <a:r>
              <a:rPr lang="en-US" sz="2000" dirty="0" smtClean="0">
                <a:latin typeface="Cambria Math"/>
                <a:cs typeface="Cambria Math"/>
              </a:rPr>
              <a:t>)</a:t>
            </a:r>
            <a:endParaRPr lang="en-US" sz="2200" dirty="0" smtClean="0">
              <a:latin typeface="Cambria Math"/>
              <a:cs typeface="Cambria Math"/>
            </a:endParaRPr>
          </a:p>
          <a:p>
            <a:r>
              <a:rPr lang="en-US" sz="2200" dirty="0" smtClean="0">
                <a:latin typeface="Cambria Math"/>
                <a:cs typeface="Cambria Math"/>
              </a:rPr>
              <a:t>1 + x + x</a:t>
            </a:r>
            <a:r>
              <a:rPr lang="en-US" sz="2200" baseline="30000" dirty="0" smtClean="0">
                <a:latin typeface="Cambria Math"/>
                <a:cs typeface="Cambria Math"/>
              </a:rPr>
              <a:t>2</a:t>
            </a:r>
            <a:r>
              <a:rPr lang="en-US" sz="2200" dirty="0" smtClean="0">
                <a:latin typeface="Cambria Math"/>
                <a:cs typeface="Cambria Math"/>
              </a:rPr>
              <a:t> + ... + </a:t>
            </a:r>
            <a:r>
              <a:rPr lang="en-US" sz="2200" dirty="0" err="1" smtClean="0">
                <a:latin typeface="Cambria Math"/>
                <a:cs typeface="Cambria Math"/>
              </a:rPr>
              <a:t>x</a:t>
            </a:r>
            <a:r>
              <a:rPr lang="en-US" sz="2200" baseline="30000" dirty="0" err="1" smtClean="0">
                <a:latin typeface="Cambria Math"/>
                <a:cs typeface="Cambria Math"/>
              </a:rPr>
              <a:t>n</a:t>
            </a:r>
            <a:r>
              <a:rPr lang="en-US" sz="2200" dirty="0" smtClean="0">
                <a:latin typeface="Cambria Math"/>
                <a:cs typeface="Cambria Math"/>
              </a:rPr>
              <a:t>  =  (x</a:t>
            </a:r>
            <a:r>
              <a:rPr lang="en-US" sz="2200" baseline="30000" dirty="0" smtClean="0">
                <a:latin typeface="Cambria Math"/>
                <a:cs typeface="Cambria Math"/>
              </a:rPr>
              <a:t>n+1</a:t>
            </a:r>
            <a:r>
              <a:rPr lang="en-US" sz="2200" dirty="0" smtClean="0">
                <a:latin typeface="Cambria Math"/>
                <a:cs typeface="Cambria Math"/>
              </a:rPr>
              <a:t>-1)/(x-1)    (x≠1)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20" y="5379784"/>
            <a:ext cx="2199648" cy="13699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7168" y="5370986"/>
            <a:ext cx="1983135" cy="12464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spcBef>
                <a:spcPts val="900"/>
              </a:spcBef>
              <a:spcAft>
                <a:spcPts val="0"/>
              </a:spcAft>
            </a:pPr>
            <a:r>
              <a:rPr lang="en-US" sz="2000" i="1" dirty="0" smtClean="0">
                <a:latin typeface="Cambria Math"/>
                <a:cs typeface="Cambria Math"/>
              </a:rPr>
              <a:t>f(n) =  O(g(n))</a:t>
            </a:r>
          </a:p>
          <a:p>
            <a:pPr>
              <a:spcBef>
                <a:spcPts val="900"/>
              </a:spcBef>
              <a:spcAft>
                <a:spcPts val="0"/>
              </a:spcAft>
            </a:pPr>
            <a:r>
              <a:rPr lang="en-US" sz="2000" i="1" dirty="0" smtClean="0">
                <a:latin typeface="Cambria Math"/>
                <a:cs typeface="Cambria Math"/>
              </a:rPr>
              <a:t>f(n) = 𝝦( g(n) )</a:t>
            </a:r>
          </a:p>
          <a:p>
            <a:pPr>
              <a:spcBef>
                <a:spcPts val="900"/>
              </a:spcBef>
              <a:spcAft>
                <a:spcPts val="0"/>
              </a:spcAft>
            </a:pPr>
            <a:r>
              <a:rPr lang="en-US" sz="2000" i="1" dirty="0" smtClean="0">
                <a:latin typeface="Cambria Math"/>
                <a:cs typeface="Cambria Math"/>
              </a:rPr>
              <a:t>f(n) = 𝝮(g(n))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96" y="5599454"/>
            <a:ext cx="3638504" cy="101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91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207_17S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C207_17S1.potx</Template>
  <TotalTime>41813</TotalTime>
  <Words>1595</Words>
  <Application>Microsoft Macintosh PowerPoint</Application>
  <PresentationFormat>On-screen Show (4:3)</PresentationFormat>
  <Paragraphs>221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C207_17S1</vt:lpstr>
      <vt:lpstr>COMP20007 Workshop Week 9</vt:lpstr>
      <vt:lpstr>Hashing</vt:lpstr>
      <vt:lpstr>T1: Separate chaining </vt:lpstr>
      <vt:lpstr>T2: Open addressing  </vt:lpstr>
      <vt:lpstr>T3,T4: Huffman Coding </vt:lpstr>
      <vt:lpstr>T3,T4: Huffman Coding </vt:lpstr>
      <vt:lpstr>T3: Huffman Code Generation </vt:lpstr>
      <vt:lpstr>T4: Canonical Huffman decoding  </vt:lpstr>
      <vt:lpstr>Revision 1: Complexity Analysis –  03.pdf &amp; 04.pdf</vt:lpstr>
      <vt:lpstr>R1 exercises: Problem T5</vt:lpstr>
      <vt:lpstr>R2: Recurrences T(n)= ? T(&lt;n) + f(n) and T(1)=c</vt:lpstr>
      <vt:lpstr>R3: 05.pdf: exhaustive string search, knapsack  </vt:lpstr>
      <vt:lpstr>R4: graphs</vt:lpstr>
      <vt:lpstr>R5: Sorting algorithms </vt:lpstr>
      <vt:lpstr>R6: Binary Heap (13.pdf) </vt:lpstr>
      <vt:lpstr>R7: Search Trees (14.pdf) </vt:lpstr>
      <vt:lpstr>R8: Hashing</vt:lpstr>
      <vt:lpstr>R9: Huffman Coding </vt:lpstr>
      <vt:lpstr>Any topics missing in our revision list? 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</cp:lastModifiedBy>
  <cp:revision>292</cp:revision>
  <dcterms:created xsi:type="dcterms:W3CDTF">2016-04-26T09:56:14Z</dcterms:created>
  <dcterms:modified xsi:type="dcterms:W3CDTF">2020-05-22T02:54:07Z</dcterms:modified>
</cp:coreProperties>
</file>