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450" r:id="rId2"/>
    <p:sldId id="473" r:id="rId3"/>
    <p:sldId id="490" r:id="rId4"/>
    <p:sldId id="475" r:id="rId5"/>
    <p:sldId id="474" r:id="rId6"/>
    <p:sldId id="477" r:id="rId7"/>
    <p:sldId id="478" r:id="rId8"/>
    <p:sldId id="479" r:id="rId9"/>
    <p:sldId id="489" r:id="rId10"/>
    <p:sldId id="480" r:id="rId11"/>
    <p:sldId id="481" r:id="rId12"/>
    <p:sldId id="482" r:id="rId13"/>
    <p:sldId id="476" r:id="rId14"/>
    <p:sldId id="467" r:id="rId15"/>
    <p:sldId id="484" r:id="rId16"/>
    <p:sldId id="486" r:id="rId17"/>
    <p:sldId id="487" r:id="rId18"/>
    <p:sldId id="488" r:id="rId19"/>
    <p:sldId id="485" r:id="rId20"/>
    <p:sldId id="449" r:id="rId21"/>
    <p:sldId id="462" r:id="rId22"/>
    <p:sldId id="483" r:id="rId23"/>
    <p:sldId id="463" r:id="rId24"/>
    <p:sldId id="465" r:id="rId25"/>
    <p:sldId id="464" r:id="rId26"/>
    <p:sldId id="468" r:id="rId27"/>
    <p:sldId id="469" r:id="rId28"/>
    <p:sldId id="471" r:id="rId2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7E7"/>
    <a:srgbClr val="080FAC"/>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41" autoAdjust="0"/>
    <p:restoredTop sz="95395" autoAdjust="0"/>
  </p:normalViewPr>
  <p:slideViewPr>
    <p:cSldViewPr snapToGrid="0" snapToObjects="1">
      <p:cViewPr varScale="1">
        <p:scale>
          <a:sx n="94" d="100"/>
          <a:sy n="94" d="100"/>
        </p:scale>
        <p:origin x="-520" y="-104"/>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29/5/20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29/5/20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May 29, 2020</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COMP20007.</a:t>
            </a:r>
            <a:r>
              <a:rPr lang="en-US" dirty="0"/>
              <a:t>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AU" smtClean="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COMP20007.</a:t>
            </a:r>
            <a:r>
              <a:rPr lang="en-US" dirty="0"/>
              <a:t>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 </a:t>
            </a:r>
            <a:endParaRPr lang="en-US" dirty="0"/>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May 29, 2020</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smtClean="0"/>
              <a:t>COMP20007.</a:t>
            </a:r>
            <a:r>
              <a:rPr lang="en-US" dirty="0"/>
              <a:t>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1" fontAlgn="base" hangingPunct="1">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1" fontAlgn="base" hangingPunct="1">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1" fontAlgn="base" hangingPunct="1">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1" fontAlgn="base" hangingPunct="1">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1" fontAlgn="base" hangingPunct="1">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1" fontAlgn="base" hangingPunct="1">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smtClean="0">
                <a:latin typeface="News Gothic MT" charset="0"/>
              </a:rPr>
              <a:t>COMP20007 Workshop Week 11</a:t>
            </a:r>
            <a:endParaRPr lang="en-US" dirty="0">
              <a:latin typeface="News Gothic MT" charset="0"/>
            </a:endParaRP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May 29, 2020</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9935721"/>
              </p:ext>
            </p:extLst>
          </p:nvPr>
        </p:nvGraphicFramePr>
        <p:xfrm>
          <a:off x="265113" y="749300"/>
          <a:ext cx="8623300" cy="4892675"/>
        </p:xfrm>
        <a:graphic>
          <a:graphicData uri="http://schemas.openxmlformats.org/drawingml/2006/table">
            <a:tbl>
              <a:tblPr firstRow="1" bandRow="1">
                <a:tableStyleId>{D7AC3CCA-C797-4891-BE02-D94E43425B78}</a:tableStyleId>
              </a:tblPr>
              <a:tblGrid>
                <a:gridCol w="706487"/>
                <a:gridCol w="7916813"/>
              </a:tblGrid>
              <a:tr h="4892675">
                <a:tc>
                  <a:txBody>
                    <a:bodyPr/>
                    <a:lstStyle/>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solidFill>
                          <a:schemeClr val="tx1">
                            <a:lumMod val="50000"/>
                            <a:lumOff val="50000"/>
                          </a:schemeClr>
                        </a:solidFill>
                      </a:endParaRPr>
                    </a:p>
                    <a:p>
                      <a:pPr algn="ctr">
                        <a:spcBef>
                          <a:spcPts val="600"/>
                        </a:spcBef>
                      </a:pPr>
                      <a:endParaRPr lang="en-US" sz="2000" b="0" dirty="0" smtClean="0">
                        <a:solidFill>
                          <a:schemeClr val="tx1">
                            <a:lumMod val="50000"/>
                            <a:lumOff val="50000"/>
                          </a:schemeClr>
                        </a:solidFill>
                      </a:endParaRPr>
                    </a:p>
                    <a:p>
                      <a:pPr algn="ctr">
                        <a:spcBef>
                          <a:spcPts val="600"/>
                        </a:spcBef>
                      </a:pPr>
                      <a:endParaRPr lang="en-US" sz="2000" b="0" smtClean="0">
                        <a:solidFill>
                          <a:schemeClr val="tx1">
                            <a:lumMod val="50000"/>
                            <a:lumOff val="50000"/>
                          </a:schemeClr>
                        </a:solidFill>
                      </a:endParaRPr>
                    </a:p>
                    <a:p>
                      <a:pPr algn="ctr">
                        <a:spcBef>
                          <a:spcPts val="600"/>
                        </a:spcBef>
                      </a:pPr>
                      <a:endParaRPr lang="en-US" sz="2000" b="0" dirty="0" smtClean="0">
                        <a:solidFill>
                          <a:schemeClr val="tx1">
                            <a:lumMod val="50000"/>
                            <a:lumOff val="50000"/>
                          </a:schemeClr>
                        </a:solidFill>
                      </a:endParaRPr>
                    </a:p>
                    <a:p>
                      <a:pPr algn="ctr">
                        <a:spcBef>
                          <a:spcPts val="600"/>
                        </a:spcBef>
                      </a:pPr>
                      <a:r>
                        <a:rPr lang="en-US" sz="2000" b="0" dirty="0" smtClean="0"/>
                        <a:t>LAB</a:t>
                      </a:r>
                    </a:p>
                  </a:txBody>
                  <a:tcPr marT="45726" marB="45726"/>
                </a:tc>
                <a:tc>
                  <a:txBody>
                    <a:bodyPr/>
                    <a:lstStyle/>
                    <a:p>
                      <a:pPr>
                        <a:spcBef>
                          <a:spcPts val="600"/>
                        </a:spcBef>
                      </a:pPr>
                      <a:r>
                        <a:rPr lang="en-US" sz="2000" b="1" baseline="0" dirty="0" smtClean="0">
                          <a:solidFill>
                            <a:srgbClr val="FF6600"/>
                          </a:solidFill>
                        </a:rPr>
                        <a:t>Preparation:</a:t>
                      </a:r>
                    </a:p>
                    <a:p>
                      <a:pPr>
                        <a:spcBef>
                          <a:spcPts val="600"/>
                        </a:spcBef>
                      </a:pPr>
                      <a:r>
                        <a:rPr lang="en-US" sz="2000" b="0" baseline="0" dirty="0" smtClean="0"/>
                        <a:t>   - </a:t>
                      </a:r>
                      <a:r>
                        <a:rPr lang="en-US" sz="2000" b="0" i="1" baseline="0" dirty="0" smtClean="0"/>
                        <a:t>have draft papers and pen ready</a:t>
                      </a:r>
                    </a:p>
                    <a:p>
                      <a:pPr>
                        <a:spcBef>
                          <a:spcPts val="600"/>
                        </a:spcBef>
                      </a:pPr>
                      <a:r>
                        <a:rPr lang="en-US" sz="2000" b="0" baseline="0" dirty="0" smtClean="0"/>
                        <a:t>   - open </a:t>
                      </a:r>
                      <a:r>
                        <a:rPr lang="en-US" sz="2000" b="0" baseline="0" dirty="0" smtClean="0">
                          <a:solidFill>
                            <a:srgbClr val="000090"/>
                          </a:solidFill>
                          <a:latin typeface="Courier"/>
                          <a:cs typeface="Courier"/>
                        </a:rPr>
                        <a:t>ws11.ppt</a:t>
                      </a:r>
                      <a:r>
                        <a:rPr lang="en-US" sz="2000" b="0" baseline="0" dirty="0" smtClean="0"/>
                        <a:t>x/</a:t>
                      </a:r>
                      <a:r>
                        <a:rPr lang="en-US" sz="2000" b="0" baseline="0" dirty="0" err="1" smtClean="0"/>
                        <a:t>pdf</a:t>
                      </a:r>
                      <a:r>
                        <a:rPr lang="en-US" sz="2000" b="0" baseline="0" dirty="0" smtClean="0"/>
                        <a:t> from </a:t>
                      </a:r>
                      <a:r>
                        <a:rPr lang="en-US" sz="2000" b="0" kern="1200" baseline="0" dirty="0" err="1" smtClean="0">
                          <a:solidFill>
                            <a:srgbClr val="000090"/>
                          </a:solidFill>
                          <a:latin typeface="Courier"/>
                          <a:ea typeface="+mn-ea"/>
                          <a:cs typeface="Courier"/>
                        </a:rPr>
                        <a:t>github.com</a:t>
                      </a:r>
                      <a:r>
                        <a:rPr lang="en-US" sz="2000" b="0" baseline="0" dirty="0" smtClean="0"/>
                        <a:t>/</a:t>
                      </a:r>
                      <a:r>
                        <a:rPr lang="en-US" sz="2000" b="0" kern="1200" baseline="0" dirty="0" err="1" smtClean="0">
                          <a:solidFill>
                            <a:srgbClr val="000090"/>
                          </a:solidFill>
                          <a:latin typeface="Courier"/>
                          <a:ea typeface="+mn-ea"/>
                          <a:cs typeface="Courier"/>
                        </a:rPr>
                        <a:t>anhvir</a:t>
                      </a:r>
                      <a:r>
                        <a:rPr lang="en-US" sz="2000" b="0" baseline="0" dirty="0" smtClean="0"/>
                        <a:t>/</a:t>
                      </a:r>
                      <a:r>
                        <a:rPr lang="en-US" sz="2000" b="0" kern="1200" baseline="0" dirty="0" smtClean="0">
                          <a:solidFill>
                            <a:srgbClr val="000090"/>
                          </a:solidFill>
                          <a:latin typeface="Courier"/>
                          <a:ea typeface="+mn-ea"/>
                          <a:cs typeface="Courier"/>
                        </a:rPr>
                        <a:t>c207 </a:t>
                      </a:r>
                    </a:p>
                    <a:p>
                      <a:pPr>
                        <a:spcBef>
                          <a:spcPts val="600"/>
                        </a:spcBef>
                      </a:pPr>
                      <a:r>
                        <a:rPr lang="en-US" sz="2000" b="0" baseline="0" dirty="0" smtClean="0"/>
                        <a:t>   - open </a:t>
                      </a:r>
                      <a:r>
                        <a:rPr lang="en-US" sz="2000" b="0" kern="1200" baseline="0" dirty="0" smtClean="0">
                          <a:solidFill>
                            <a:srgbClr val="000090"/>
                          </a:solidFill>
                          <a:latin typeface="Courier"/>
                          <a:ea typeface="+mn-ea"/>
                          <a:cs typeface="Courier"/>
                        </a:rPr>
                        <a:t>a2_spec.pdf, wokshop11</a:t>
                      </a:r>
                      <a:r>
                        <a:rPr lang="en-US" sz="2000" b="0" baseline="0" dirty="0" smtClean="0"/>
                        <a:t>.</a:t>
                      </a:r>
                      <a:r>
                        <a:rPr lang="en-US" sz="2000" b="0" kern="1200" baseline="0" dirty="0" smtClean="0">
                          <a:solidFill>
                            <a:srgbClr val="000090"/>
                          </a:solidFill>
                          <a:latin typeface="Courier"/>
                          <a:ea typeface="+mn-ea"/>
                          <a:cs typeface="Courier"/>
                        </a:rPr>
                        <a:t>pdf</a:t>
                      </a:r>
                      <a:r>
                        <a:rPr lang="en-US" sz="2000" b="0" baseline="0" dirty="0" smtClean="0"/>
                        <a:t> (from </a:t>
                      </a:r>
                      <a:r>
                        <a:rPr lang="en-US" sz="2000" b="0" kern="1200" baseline="0" dirty="0" smtClean="0">
                          <a:solidFill>
                            <a:srgbClr val="000090"/>
                          </a:solidFill>
                          <a:latin typeface="Courier"/>
                          <a:ea typeface="+mn-ea"/>
                          <a:cs typeface="Courier"/>
                        </a:rPr>
                        <a:t>LMS</a:t>
                      </a:r>
                      <a:r>
                        <a:rPr lang="en-US" sz="2000" b="0" baseline="0" dirty="0" smtClean="0"/>
                        <a:t>), and</a:t>
                      </a:r>
                    </a:p>
                    <a:p>
                      <a:pPr>
                        <a:spcBef>
                          <a:spcPts val="600"/>
                        </a:spcBef>
                      </a:pPr>
                      <a:r>
                        <a:rPr lang="en-US" sz="2000" b="0" baseline="0" dirty="0" smtClean="0"/>
                        <a:t>   - download assignment 2 files from </a:t>
                      </a:r>
                      <a:r>
                        <a:rPr lang="en-US" sz="2000" b="0" kern="1200" baseline="0" dirty="0" smtClean="0">
                          <a:solidFill>
                            <a:srgbClr val="000090"/>
                          </a:solidFill>
                          <a:latin typeface="Courier"/>
                          <a:ea typeface="+mn-ea"/>
                          <a:cs typeface="Courier"/>
                        </a:rPr>
                        <a:t>LMS</a:t>
                      </a:r>
                      <a:endParaRPr lang="en-US" sz="2000" b="0" baseline="0" dirty="0" smtClean="0"/>
                    </a:p>
                    <a:p>
                      <a:pPr>
                        <a:spcBef>
                          <a:spcPts val="600"/>
                        </a:spcBef>
                      </a:pPr>
                      <a:endParaRPr lang="en-US" sz="2000" b="0" baseline="0" dirty="0" smtClean="0"/>
                    </a:p>
                    <a:p>
                      <a:pPr>
                        <a:spcBef>
                          <a:spcPts val="1200"/>
                        </a:spcBef>
                      </a:pPr>
                      <a:r>
                        <a:rPr lang="en-US" sz="2000" b="0" dirty="0" smtClean="0"/>
                        <a:t>Counting</a:t>
                      </a:r>
                      <a:r>
                        <a:rPr lang="en-US" sz="2000" b="0" baseline="0" dirty="0" smtClean="0"/>
                        <a:t> &amp; Radix sort</a:t>
                      </a:r>
                      <a:r>
                        <a:rPr lang="en-US" sz="2000" b="0" dirty="0" smtClean="0"/>
                        <a:t>:</a:t>
                      </a:r>
                      <a:r>
                        <a:rPr lang="en-US" sz="2000" b="0" baseline="0" dirty="0" smtClean="0"/>
                        <a:t> Problems T1, T2, T3</a:t>
                      </a:r>
                    </a:p>
                    <a:p>
                      <a:pPr>
                        <a:spcBef>
                          <a:spcPts val="1200"/>
                        </a:spcBef>
                      </a:pPr>
                      <a:r>
                        <a:rPr lang="en-US" sz="2000" b="0" dirty="0" err="1" smtClean="0"/>
                        <a:t>Horspool’s</a:t>
                      </a:r>
                      <a:r>
                        <a:rPr lang="en-US" sz="2000" b="0" dirty="0" smtClean="0"/>
                        <a:t> Algorithm:</a:t>
                      </a:r>
                      <a:r>
                        <a:rPr lang="en-US" sz="2000" b="0" baseline="0" dirty="0" smtClean="0"/>
                        <a:t> Problems T4, T5, T6</a:t>
                      </a:r>
                      <a:endParaRPr lang="en-US" sz="2000" b="0" dirty="0" smtClean="0"/>
                    </a:p>
                    <a:p>
                      <a:pPr>
                        <a:spcBef>
                          <a:spcPts val="600"/>
                        </a:spcBef>
                      </a:pPr>
                      <a:r>
                        <a:rPr lang="en-US" sz="2000" b="0" baseline="0" dirty="0" smtClean="0"/>
                        <a:t>Assignment 2</a:t>
                      </a:r>
                    </a:p>
                    <a:p>
                      <a:pPr>
                        <a:spcBef>
                          <a:spcPts val="600"/>
                        </a:spcBef>
                      </a:pPr>
                      <a:endParaRPr lang="en-US" sz="2000" b="0" baseline="0" dirty="0" smtClean="0"/>
                    </a:p>
                    <a:p>
                      <a:pPr>
                        <a:spcBef>
                          <a:spcPts val="600"/>
                        </a:spcBef>
                      </a:pPr>
                      <a:r>
                        <a:rPr lang="en-US" sz="2000" b="0" baseline="0" dirty="0" smtClean="0"/>
                        <a:t>assignment 2 </a:t>
                      </a:r>
                    </a:p>
                    <a:p>
                      <a:pPr>
                        <a:spcBef>
                          <a:spcPts val="600"/>
                        </a:spcBef>
                      </a:pPr>
                      <a:endParaRPr lang="en-US" sz="2000" b="0" baseline="0" dirty="0" smtClean="0"/>
                    </a:p>
                  </a:txBody>
                  <a:tcPr marT="45726" marB="45726"/>
                </a:tc>
              </a:tr>
            </a:tbl>
          </a:graphicData>
        </a:graphic>
      </p:graphicFrame>
    </p:spTree>
    <p:extLst>
      <p:ext uri="{BB962C8B-B14F-4D97-AF65-F5344CB8AC3E}">
        <p14:creationId xmlns:p14="http://schemas.microsoft.com/office/powerpoint/2010/main" val="31758875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Problem T4</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dirty="0" smtClean="0"/>
              <a:t>Use </a:t>
            </a:r>
            <a:r>
              <a:rPr lang="en-US" sz="2200" dirty="0" err="1"/>
              <a:t>Horspool’s</a:t>
            </a:r>
            <a:r>
              <a:rPr lang="en-US" sz="2200" dirty="0"/>
              <a:t> algorithm to search for the pattern </a:t>
            </a:r>
            <a:r>
              <a:rPr lang="en-US" sz="2200" dirty="0">
                <a:solidFill>
                  <a:srgbClr val="000090"/>
                </a:solidFill>
                <a:latin typeface="Courier"/>
                <a:cs typeface="Courier"/>
              </a:rPr>
              <a:t>GORE</a:t>
            </a:r>
            <a:r>
              <a:rPr lang="en-US" sz="2200" dirty="0"/>
              <a:t> in the string </a:t>
            </a:r>
            <a:r>
              <a:rPr lang="en-US" sz="2200" dirty="0">
                <a:solidFill>
                  <a:srgbClr val="000090"/>
                </a:solidFill>
                <a:latin typeface="Courier"/>
                <a:cs typeface="Courier"/>
              </a:rPr>
              <a:t>ALGORITHM</a:t>
            </a:r>
            <a:r>
              <a:rPr lang="en-US" sz="2200" dirty="0"/>
              <a:t>.</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spTree>
    <p:extLst>
      <p:ext uri="{BB962C8B-B14F-4D97-AF65-F5344CB8AC3E}">
        <p14:creationId xmlns:p14="http://schemas.microsoft.com/office/powerpoint/2010/main" val="239981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Problem T5</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dirty="0"/>
              <a:t>How many character comparisons will be made by </a:t>
            </a:r>
            <a:r>
              <a:rPr lang="en-US" sz="2200" dirty="0" err="1"/>
              <a:t>Hor</a:t>
            </a:r>
            <a:r>
              <a:rPr lang="en-US" sz="2200" dirty="0"/>
              <a:t>-spool’s algorithm in searching for each of the following patterns it the binary text of one million zeros</a:t>
            </a:r>
            <a:r>
              <a:rPr lang="en-US" sz="2200" dirty="0" smtClean="0"/>
              <a:t>?</a:t>
            </a:r>
          </a:p>
          <a:p>
            <a:pPr marL="457200" indent="-457200">
              <a:buAutoNum type="alphaLcParenBoth"/>
            </a:pPr>
            <a:r>
              <a:rPr lang="mr-IN" sz="2200" dirty="0" smtClean="0">
                <a:solidFill>
                  <a:srgbClr val="000090"/>
                </a:solidFill>
                <a:latin typeface="Courier"/>
                <a:cs typeface="Courier"/>
              </a:rPr>
              <a:t>01001</a:t>
            </a:r>
            <a:endParaRPr lang="en-AU" sz="2200" dirty="0" smtClean="0">
              <a:solidFill>
                <a:srgbClr val="000090"/>
              </a:solidFill>
              <a:latin typeface="Courier"/>
              <a:cs typeface="Courier"/>
            </a:endParaRPr>
          </a:p>
          <a:p>
            <a:pPr marL="457200" indent="-457200">
              <a:buAutoNum type="alphaLcParenBoth"/>
            </a:pPr>
            <a:r>
              <a:rPr lang="is-IS" sz="2200" dirty="0" smtClean="0">
                <a:solidFill>
                  <a:srgbClr val="000090"/>
                </a:solidFill>
                <a:latin typeface="Courier"/>
                <a:cs typeface="Courier"/>
              </a:rPr>
              <a:t>00010</a:t>
            </a:r>
          </a:p>
          <a:p>
            <a:pPr marL="457200" indent="-457200">
              <a:buAutoNum type="alphaLcParenBoth"/>
            </a:pPr>
            <a:r>
              <a:rPr lang="cs-CZ" sz="2200" dirty="0">
                <a:solidFill>
                  <a:srgbClr val="000090"/>
                </a:solidFill>
                <a:latin typeface="Courier"/>
                <a:cs typeface="Courier"/>
              </a:rPr>
              <a:t>01111</a:t>
            </a:r>
            <a:endParaRPr lang="en-US" sz="2200" dirty="0" smtClean="0">
              <a:solidFill>
                <a:srgbClr val="000090"/>
              </a:solidFill>
              <a:latin typeface="Courier"/>
              <a:cs typeface="Courier"/>
            </a:endParaRP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spTree>
    <p:extLst>
      <p:ext uri="{BB962C8B-B14F-4D97-AF65-F5344CB8AC3E}">
        <p14:creationId xmlns:p14="http://schemas.microsoft.com/office/powerpoint/2010/main" val="223795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Problem T6</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b="1" dirty="0" err="1" smtClean="0"/>
              <a:t>Horspool’s</a:t>
            </a:r>
            <a:r>
              <a:rPr lang="en-US" sz="2200" b="1" dirty="0" smtClean="0"/>
              <a:t> </a:t>
            </a:r>
            <a:r>
              <a:rPr lang="en-US" sz="2200" b="1" dirty="0"/>
              <a:t>Worst-Case Time </a:t>
            </a:r>
            <a:r>
              <a:rPr lang="en-US" sz="2200" b="1" dirty="0" err="1" smtClean="0"/>
              <a:t>Complextity</a:t>
            </a:r>
            <a:r>
              <a:rPr lang="en-US" sz="2200" b="1" dirty="0" smtClean="0"/>
              <a:t>:</a:t>
            </a:r>
            <a:r>
              <a:rPr lang="en-US" sz="2200" dirty="0" smtClean="0"/>
              <a:t> </a:t>
            </a:r>
            <a:r>
              <a:rPr lang="en-US" sz="2200" dirty="0"/>
              <a:t>Using </a:t>
            </a:r>
            <a:r>
              <a:rPr lang="en-US" sz="2200" dirty="0" err="1"/>
              <a:t>Horspool’s</a:t>
            </a:r>
            <a:r>
              <a:rPr lang="en-US" sz="2200" dirty="0"/>
              <a:t> method to search in a text of length n for a pattern of length m, what does a worst-case example look like?</a:t>
            </a: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Tree>
    <p:extLst>
      <p:ext uri="{BB962C8B-B14F-4D97-AF65-F5344CB8AC3E}">
        <p14:creationId xmlns:p14="http://schemas.microsoft.com/office/powerpoint/2010/main" val="291123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Tree>
    <p:extLst>
      <p:ext uri="{BB962C8B-B14F-4D97-AF65-F5344CB8AC3E}">
        <p14:creationId xmlns:p14="http://schemas.microsoft.com/office/powerpoint/2010/main" val="115295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Assignment 2</a:t>
            </a:r>
            <a:br>
              <a:rPr lang="en-US" sz="2400" dirty="0" smtClean="0"/>
            </a:br>
            <a:r>
              <a:rPr lang="en-US" sz="2400" dirty="0" smtClean="0"/>
              <a:t>(for self-understanding)</a:t>
            </a:r>
            <a:endParaRPr lang="en-US" sz="2400" dirty="0"/>
          </a:p>
        </p:txBody>
      </p:sp>
      <p:sp>
        <p:nvSpPr>
          <p:cNvPr id="3" name="Content Placeholder 2"/>
          <p:cNvSpPr>
            <a:spLocks noGrp="1"/>
          </p:cNvSpPr>
          <p:nvPr>
            <p:ph idx="1"/>
          </p:nvPr>
        </p:nvSpPr>
        <p:spPr/>
        <p:txBody>
          <a:bodyPr/>
          <a:lstStyle/>
          <a:p>
            <a:r>
              <a:rPr lang="en-US" dirty="0" smtClean="0"/>
              <a:t>Due: 7PM Thursday 04/June</a:t>
            </a:r>
          </a:p>
          <a:p>
            <a:r>
              <a:rPr lang="en-US" dirty="0" smtClean="0"/>
              <a:t>Marks:</a:t>
            </a:r>
          </a:p>
          <a:p>
            <a:pPr lvl="1"/>
            <a:r>
              <a:rPr lang="en-US" dirty="0" smtClean="0"/>
              <a:t>14 for programming (6/a1 + 7/a2 +1 )</a:t>
            </a:r>
          </a:p>
          <a:p>
            <a:pPr lvl="1"/>
            <a:r>
              <a:rPr lang="en-US" dirty="0" smtClean="0"/>
              <a:t>6 for writing (3/a3+3/a4)</a:t>
            </a: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Tree>
    <p:extLst>
      <p:ext uri="{BB962C8B-B14F-4D97-AF65-F5344CB8AC3E}">
        <p14:creationId xmlns:p14="http://schemas.microsoft.com/office/powerpoint/2010/main" val="180277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Programming 2: How to read data</a:t>
            </a:r>
            <a:endParaRPr lang="en-US" sz="2400" dirty="0"/>
          </a:p>
        </p:txBody>
      </p:sp>
      <p:sp>
        <p:nvSpPr>
          <p:cNvPr id="3" name="Content Placeholder 2"/>
          <p:cNvSpPr>
            <a:spLocks noGrp="1"/>
          </p:cNvSpPr>
          <p:nvPr>
            <p:ph idx="1"/>
          </p:nvPr>
        </p:nvSpPr>
        <p:spPr>
          <a:xfrm>
            <a:off x="265113" y="675077"/>
            <a:ext cx="8623300" cy="1664539"/>
          </a:xfrm>
        </p:spPr>
        <p:txBody>
          <a:bodyPr/>
          <a:lstStyle/>
          <a:p>
            <a:r>
              <a:rPr lang="en-US" sz="2400" dirty="0" smtClean="0"/>
              <a:t>You can use </a:t>
            </a:r>
            <a:r>
              <a:rPr lang="en-US" sz="2400" dirty="0" err="1" smtClean="0"/>
              <a:t>fgets</a:t>
            </a:r>
            <a:r>
              <a:rPr lang="en-US" sz="2400" dirty="0" smtClean="0"/>
              <a:t> as employed in lab files week 10 (</a:t>
            </a:r>
            <a:r>
              <a:rPr lang="en-US" sz="2400" dirty="0" err="1" smtClean="0"/>
              <a:t>ie</a:t>
            </a:r>
            <a:r>
              <a:rPr lang="en-US" sz="2400" dirty="0" smtClean="0"/>
              <a:t>. week 9 in </a:t>
            </a:r>
            <a:r>
              <a:rPr lang="en-US" sz="2400" dirty="0" err="1" smtClean="0"/>
              <a:t>LMS.Modules</a:t>
            </a:r>
            <a:r>
              <a:rPr lang="en-US" sz="2400" dirty="0" smtClean="0"/>
              <a:t>)</a:t>
            </a:r>
          </a:p>
          <a:p>
            <a:r>
              <a:rPr lang="en-US" sz="2400" dirty="0" smtClean="0"/>
              <a:t>Example of correct read data:</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7" name="TextBox 6"/>
          <p:cNvSpPr txBox="1"/>
          <p:nvPr/>
        </p:nvSpPr>
        <p:spPr>
          <a:xfrm>
            <a:off x="293688" y="2389750"/>
            <a:ext cx="1031189" cy="1815882"/>
          </a:xfrm>
          <a:prstGeom prst="rect">
            <a:avLst/>
          </a:prstGeom>
          <a:noFill/>
        </p:spPr>
        <p:txBody>
          <a:bodyPr wrap="none" rtlCol="0">
            <a:spAutoFit/>
          </a:bodyPr>
          <a:lstStyle/>
          <a:p>
            <a:r>
              <a:rPr lang="en-US" sz="2200" dirty="0" smtClean="0">
                <a:latin typeface="Courier"/>
                <a:cs typeface="Courier"/>
              </a:rPr>
              <a:t>3  5</a:t>
            </a:r>
          </a:p>
          <a:p>
            <a:r>
              <a:rPr lang="en-US" sz="2200" dirty="0" err="1" smtClean="0">
                <a:latin typeface="Courier"/>
                <a:cs typeface="Courier"/>
              </a:rPr>
              <a:t>abc</a:t>
            </a:r>
            <a:endParaRPr lang="en-US" sz="2200" dirty="0" smtClean="0">
              <a:latin typeface="Courier"/>
              <a:cs typeface="Courier"/>
            </a:endParaRPr>
          </a:p>
          <a:p>
            <a:r>
              <a:rPr lang="en-US" sz="2200" dirty="0" err="1" smtClean="0">
                <a:latin typeface="Courier"/>
                <a:cs typeface="Courier"/>
              </a:rPr>
              <a:t>cdefg</a:t>
            </a:r>
            <a:endParaRPr lang="en-US" sz="2200" dirty="0" smtClean="0">
              <a:latin typeface="Courier"/>
              <a:cs typeface="Courier"/>
            </a:endParaRPr>
          </a:p>
          <a:p>
            <a:r>
              <a:rPr lang="en-US" sz="2200" dirty="0" err="1" smtClean="0">
                <a:latin typeface="Courier"/>
                <a:cs typeface="Courier"/>
              </a:rPr>
              <a:t>agh</a:t>
            </a:r>
            <a:endParaRPr lang="en-US" sz="2200" dirty="0" smtClean="0">
              <a:latin typeface="Courier"/>
              <a:cs typeface="Courier"/>
            </a:endParaRPr>
          </a:p>
          <a:p>
            <a:pPr marL="457200" indent="-457200">
              <a:buAutoNum type="arabicPlain" startAt="5"/>
            </a:pPr>
            <a:endParaRPr lang="en-US" dirty="0"/>
          </a:p>
        </p:txBody>
      </p:sp>
      <p:sp>
        <p:nvSpPr>
          <p:cNvPr id="8" name="TextBox 7"/>
          <p:cNvSpPr txBox="1"/>
          <p:nvPr/>
        </p:nvSpPr>
        <p:spPr>
          <a:xfrm>
            <a:off x="2078810" y="2339616"/>
            <a:ext cx="6809603" cy="3816429"/>
          </a:xfrm>
          <a:prstGeom prst="rect">
            <a:avLst/>
          </a:prstGeom>
          <a:noFill/>
        </p:spPr>
        <p:txBody>
          <a:bodyPr wrap="square" rtlCol="0">
            <a:spAutoFit/>
          </a:bodyPr>
          <a:lstStyle/>
          <a:p>
            <a:r>
              <a:rPr lang="en-US" sz="2200" dirty="0" err="1" smtClean="0">
                <a:solidFill>
                  <a:srgbClr val="000090"/>
                </a:solidFill>
                <a:latin typeface="Courier"/>
                <a:cs typeface="Courier"/>
              </a:rPr>
              <a:t>scanf</a:t>
            </a:r>
            <a:r>
              <a:rPr lang="en-US" sz="2200" dirty="0" smtClean="0">
                <a:solidFill>
                  <a:srgbClr val="000090"/>
                </a:solidFill>
                <a:latin typeface="Courier"/>
                <a:cs typeface="Courier"/>
              </a:rPr>
              <a:t>(“%d %d “, &amp;n, &amp;x);</a:t>
            </a:r>
          </a:p>
          <a:p>
            <a:r>
              <a:rPr lang="en-US" sz="2200" dirty="0" smtClean="0">
                <a:solidFill>
                  <a:srgbClr val="000090"/>
                </a:solidFill>
                <a:latin typeface="Courier"/>
                <a:cs typeface="Courier"/>
              </a:rPr>
              <a:t>// the trailing space in the format</a:t>
            </a:r>
          </a:p>
          <a:p>
            <a:r>
              <a:rPr lang="en-US" sz="2200" dirty="0" smtClean="0">
                <a:solidFill>
                  <a:srgbClr val="000090"/>
                </a:solidFill>
                <a:latin typeface="Courier"/>
                <a:cs typeface="Courier"/>
              </a:rPr>
              <a:t>//    string is IMPORTANT</a:t>
            </a:r>
          </a:p>
          <a:p>
            <a:r>
              <a:rPr lang="en-US" sz="2200" dirty="0" smtClean="0">
                <a:solidFill>
                  <a:srgbClr val="000090"/>
                </a:solidFill>
                <a:latin typeface="Courier"/>
                <a:cs typeface="Courier"/>
              </a:rPr>
              <a:t>char s[258];</a:t>
            </a:r>
          </a:p>
          <a:p>
            <a:r>
              <a:rPr lang="en-US" sz="2200" dirty="0" smtClean="0">
                <a:solidFill>
                  <a:srgbClr val="000090"/>
                </a:solidFill>
                <a:latin typeface="Courier"/>
                <a:cs typeface="Courier"/>
              </a:rPr>
              <a:t>for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=0;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&lt;n;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 { </a:t>
            </a:r>
          </a:p>
          <a:p>
            <a:r>
              <a:rPr lang="en-US" sz="2200" dirty="0">
                <a:solidFill>
                  <a:srgbClr val="000090"/>
                </a:solidFill>
                <a:latin typeface="Courier"/>
                <a:cs typeface="Courier"/>
              </a:rPr>
              <a:t> </a:t>
            </a:r>
            <a:r>
              <a:rPr lang="en-US" sz="2200" dirty="0" smtClean="0">
                <a:solidFill>
                  <a:srgbClr val="000090"/>
                </a:solidFill>
                <a:latin typeface="Courier"/>
                <a:cs typeface="Courier"/>
              </a:rPr>
              <a:t> if </a:t>
            </a:r>
            <a:r>
              <a:rPr lang="en-US" sz="2200" dirty="0">
                <a:solidFill>
                  <a:srgbClr val="000090"/>
                </a:solidFill>
                <a:latin typeface="Courier"/>
                <a:cs typeface="Courier"/>
              </a:rPr>
              <a:t>(</a:t>
            </a:r>
            <a:r>
              <a:rPr lang="en-US" sz="2200" dirty="0" smtClean="0">
                <a:solidFill>
                  <a:srgbClr val="000090"/>
                </a:solidFill>
                <a:latin typeface="Courier"/>
                <a:cs typeface="Courier"/>
              </a:rPr>
              <a:t>!</a:t>
            </a:r>
            <a:r>
              <a:rPr lang="en-US" sz="2200" dirty="0" err="1" smtClean="0">
                <a:solidFill>
                  <a:srgbClr val="000090"/>
                </a:solidFill>
                <a:latin typeface="Courier"/>
                <a:cs typeface="Courier"/>
              </a:rPr>
              <a:t>fgets</a:t>
            </a:r>
            <a:r>
              <a:rPr lang="en-US" sz="2200" dirty="0">
                <a:solidFill>
                  <a:srgbClr val="000090"/>
                </a:solidFill>
                <a:latin typeface="Courier"/>
                <a:cs typeface="Courier"/>
              </a:rPr>
              <a:t>(</a:t>
            </a:r>
            <a:r>
              <a:rPr lang="en-US" sz="2200" dirty="0" smtClean="0">
                <a:solidFill>
                  <a:srgbClr val="000090"/>
                </a:solidFill>
                <a:latin typeface="Courier"/>
                <a:cs typeface="Courier"/>
              </a:rPr>
              <a:t>s, 256, </a:t>
            </a:r>
            <a:r>
              <a:rPr lang="en-US" sz="2200" dirty="0" err="1">
                <a:solidFill>
                  <a:srgbClr val="000090"/>
                </a:solidFill>
                <a:latin typeface="Courier"/>
                <a:cs typeface="Courier"/>
              </a:rPr>
              <a:t>stdin</a:t>
            </a:r>
            <a:r>
              <a:rPr lang="en-US" sz="2200" dirty="0" smtClean="0">
                <a:solidFill>
                  <a:srgbClr val="000090"/>
                </a:solidFill>
                <a:latin typeface="Courier"/>
                <a:cs typeface="Courier"/>
              </a:rPr>
              <a:t>)) break;</a:t>
            </a:r>
          </a:p>
          <a:p>
            <a:r>
              <a:rPr lang="en-US" sz="2200" dirty="0">
                <a:solidFill>
                  <a:srgbClr val="000090"/>
                </a:solidFill>
                <a:latin typeface="Courier"/>
                <a:cs typeface="Courier"/>
              </a:rPr>
              <a:t> </a:t>
            </a:r>
            <a:r>
              <a:rPr lang="en-US" sz="2200" dirty="0" smtClean="0">
                <a:solidFill>
                  <a:srgbClr val="000090"/>
                </a:solidFill>
                <a:latin typeface="Courier"/>
                <a:cs typeface="Courier"/>
              </a:rPr>
              <a:t> </a:t>
            </a:r>
            <a:r>
              <a:rPr lang="en-US" sz="2200" dirty="0" err="1" smtClean="0">
                <a:solidFill>
                  <a:srgbClr val="000090"/>
                </a:solidFill>
                <a:latin typeface="Courier"/>
                <a:cs typeface="Courier"/>
              </a:rPr>
              <a:t>int</a:t>
            </a:r>
            <a:r>
              <a:rPr lang="en-US" sz="2200" dirty="0" smtClean="0">
                <a:solidFill>
                  <a:srgbClr val="000090"/>
                </a:solidFill>
                <a:latin typeface="Courier"/>
                <a:cs typeface="Courier"/>
              </a:rPr>
              <a:t> l= </a:t>
            </a:r>
            <a:r>
              <a:rPr lang="en-US" sz="2200" dirty="0" err="1" smtClean="0">
                <a:solidFill>
                  <a:srgbClr val="000090"/>
                </a:solidFill>
                <a:latin typeface="Courier"/>
                <a:cs typeface="Courier"/>
              </a:rPr>
              <a:t>strlen</a:t>
            </a:r>
            <a:r>
              <a:rPr lang="en-US" sz="2200" dirty="0" smtClean="0">
                <a:solidFill>
                  <a:srgbClr val="000090"/>
                </a:solidFill>
                <a:latin typeface="Courier"/>
                <a:cs typeface="Courier"/>
              </a:rPr>
              <a:t>(s);</a:t>
            </a:r>
          </a:p>
          <a:p>
            <a:r>
              <a:rPr lang="en-US" sz="2200" dirty="0">
                <a:solidFill>
                  <a:srgbClr val="000090"/>
                </a:solidFill>
                <a:latin typeface="Courier"/>
                <a:cs typeface="Courier"/>
              </a:rPr>
              <a:t> </a:t>
            </a:r>
            <a:r>
              <a:rPr lang="en-US" sz="2200" dirty="0" smtClean="0">
                <a:solidFill>
                  <a:srgbClr val="000090"/>
                </a:solidFill>
                <a:latin typeface="Courier"/>
                <a:cs typeface="Courier"/>
              </a:rPr>
              <a:t> s[l-1]= ‘\0’; // get rid of last \n</a:t>
            </a:r>
          </a:p>
          <a:p>
            <a:r>
              <a:rPr lang="en-US" sz="2200" dirty="0">
                <a:solidFill>
                  <a:srgbClr val="000090"/>
                </a:solidFill>
                <a:latin typeface="Courier"/>
                <a:cs typeface="Courier"/>
              </a:rPr>
              <a:t> </a:t>
            </a:r>
            <a:r>
              <a:rPr lang="en-US" sz="2200" dirty="0" smtClean="0">
                <a:solidFill>
                  <a:srgbClr val="000090"/>
                </a:solidFill>
                <a:latin typeface="Courier"/>
                <a:cs typeface="Courier"/>
              </a:rPr>
              <a:t> // copy s to store somewhere</a:t>
            </a:r>
          </a:p>
          <a:p>
            <a:r>
              <a:rPr lang="en-US" sz="2200" dirty="0" smtClean="0">
                <a:solidFill>
                  <a:srgbClr val="000090"/>
                </a:solidFill>
                <a:latin typeface="Courier"/>
                <a:cs typeface="Courier"/>
              </a:rPr>
              <a:t>}</a:t>
            </a:r>
          </a:p>
          <a:p>
            <a:r>
              <a:rPr lang="en-US" sz="2200" dirty="0" smtClean="0">
                <a:solidFill>
                  <a:srgbClr val="000090"/>
                </a:solidFill>
                <a:latin typeface="Courier"/>
                <a:cs typeface="Courier"/>
              </a:rPr>
              <a:t>n=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a:t>
            </a:r>
          </a:p>
        </p:txBody>
      </p:sp>
    </p:spTree>
    <p:extLst>
      <p:ext uri="{BB962C8B-B14F-4D97-AF65-F5344CB8AC3E}">
        <p14:creationId xmlns:p14="http://schemas.microsoft.com/office/powerpoint/2010/main" val="239182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Programming 2.1</a:t>
            </a:r>
            <a:endParaRPr lang="en-US" sz="2400" dirty="0"/>
          </a:p>
        </p:txBody>
      </p:sp>
      <p:sp>
        <p:nvSpPr>
          <p:cNvPr id="3" name="Content Placeholder 2"/>
          <p:cNvSpPr>
            <a:spLocks noGrp="1"/>
          </p:cNvSpPr>
          <p:nvPr>
            <p:ph idx="1"/>
          </p:nvPr>
        </p:nvSpPr>
        <p:spPr>
          <a:xfrm>
            <a:off x="265113" y="675077"/>
            <a:ext cx="8623300" cy="4800600"/>
          </a:xfrm>
        </p:spPr>
        <p:txBody>
          <a:bodyPr/>
          <a:lstStyle/>
          <a:p>
            <a:pPr marL="0" indent="0">
              <a:buNone/>
            </a:pPr>
            <a:r>
              <a:rPr lang="en-US" sz="2200" dirty="0" smtClean="0"/>
              <a:t>Note: Many things will be used in both question 1a) and 1b). Make sure to </a:t>
            </a:r>
            <a:r>
              <a:rPr lang="en-US" sz="2200" dirty="0" err="1" smtClean="0"/>
              <a:t>organise</a:t>
            </a:r>
            <a:r>
              <a:rPr lang="en-US" sz="2200" dirty="0" smtClean="0"/>
              <a:t> them into functions. Example:</a:t>
            </a:r>
          </a:p>
          <a:p>
            <a:pPr>
              <a:buFontTx/>
              <a:buChar char="-"/>
            </a:pPr>
            <a:r>
              <a:rPr lang="en-US" sz="2200" dirty="0" smtClean="0"/>
              <a:t>reading a set of n strings</a:t>
            </a:r>
          </a:p>
          <a:p>
            <a:pPr>
              <a:buFontTx/>
              <a:buChar char="-"/>
            </a:pPr>
            <a:r>
              <a:rPr lang="en-US" sz="2200" dirty="0" smtClean="0"/>
              <a:t>mapping a letter/digit to an </a:t>
            </a:r>
            <a:r>
              <a:rPr lang="en-US" sz="2200" dirty="0" err="1" smtClean="0"/>
              <a:t>int</a:t>
            </a:r>
            <a:endParaRPr lang="en-US" sz="2200" dirty="0" smtClean="0"/>
          </a:p>
          <a:p>
            <a:pPr>
              <a:buFontTx/>
              <a:buChar char="-"/>
            </a:pPr>
            <a:r>
              <a:rPr lang="en-US" sz="2200" dirty="0" smtClean="0"/>
              <a:t>compute hash value for a string</a:t>
            </a:r>
          </a:p>
          <a:p>
            <a:pPr>
              <a:buFontTx/>
              <a:buChar char="-"/>
            </a:pPr>
            <a:r>
              <a:rPr lang="mr-IN" sz="2200" dirty="0" smtClean="0"/>
              <a:t>…</a:t>
            </a:r>
            <a:r>
              <a:rPr lang="en-AU" sz="2200" dirty="0" smtClean="0"/>
              <a:t>?</a:t>
            </a:r>
          </a:p>
          <a:p>
            <a:pPr marL="0" indent="0">
              <a:buNone/>
            </a:pPr>
            <a:r>
              <a:rPr lang="en-AU" sz="2200" dirty="0" smtClean="0"/>
              <a:t>Need to decide:</a:t>
            </a:r>
          </a:p>
          <a:p>
            <a:pPr>
              <a:buFontTx/>
              <a:buChar char="-"/>
            </a:pPr>
            <a:r>
              <a:rPr lang="en-AU" sz="2200" dirty="0" smtClean="0"/>
              <a:t>what’s the value of the </a:t>
            </a:r>
            <a:r>
              <a:rPr lang="en-AU" sz="2200" dirty="0" err="1" smtClean="0"/>
              <a:t>hashtable’s</a:t>
            </a:r>
            <a:r>
              <a:rPr lang="en-AU" sz="2200" dirty="0" smtClean="0"/>
              <a:t> cells</a:t>
            </a:r>
          </a:p>
          <a:p>
            <a:pPr>
              <a:buFontTx/>
              <a:buChar char="-"/>
            </a:pPr>
            <a:r>
              <a:rPr lang="en-AU" sz="2200" dirty="0" smtClean="0"/>
              <a:t>what’s the SENTINEL for </a:t>
            </a:r>
            <a:r>
              <a:rPr lang="en-AU" sz="2200" dirty="0" err="1" smtClean="0"/>
              <a:t>hashtable’s</a:t>
            </a:r>
            <a:r>
              <a:rPr lang="en-AU" sz="2200" dirty="0" smtClean="0"/>
              <a:t> cells</a:t>
            </a:r>
          </a:p>
          <a:p>
            <a:pPr marL="0" indent="0">
              <a:buNone/>
            </a:pPr>
            <a:endParaRPr lang="en-US" sz="2200" dirty="0" smtClean="0"/>
          </a:p>
          <a:p>
            <a:pPr>
              <a:buFontTx/>
              <a:buChar char="-"/>
            </a:pPr>
            <a:endParaRPr lang="en-US" sz="2200" dirty="0" smtClean="0"/>
          </a:p>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spTree>
    <p:extLst>
      <p:ext uri="{BB962C8B-B14F-4D97-AF65-F5344CB8AC3E}">
        <p14:creationId xmlns:p14="http://schemas.microsoft.com/office/powerpoint/2010/main" val="225982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Programming 2.1: The Horner’s Rule</a:t>
            </a:r>
            <a:endParaRPr lang="en-US" sz="2400" dirty="0"/>
          </a:p>
        </p:txBody>
      </p:sp>
      <p:sp>
        <p:nvSpPr>
          <p:cNvPr id="3" name="Content Placeholder 2"/>
          <p:cNvSpPr>
            <a:spLocks noGrp="1"/>
          </p:cNvSpPr>
          <p:nvPr>
            <p:ph idx="1"/>
          </p:nvPr>
        </p:nvSpPr>
        <p:spPr>
          <a:xfrm>
            <a:off x="265113" y="675077"/>
            <a:ext cx="8623300" cy="4800600"/>
          </a:xfrm>
        </p:spPr>
        <p:txBody>
          <a:bodyPr/>
          <a:lstStyle/>
          <a:p>
            <a:pPr marL="0" indent="0">
              <a:buNone/>
            </a:pPr>
            <a:endParaRPr lang="en-US" sz="2200" dirty="0" smtClean="0"/>
          </a:p>
          <a:p>
            <a:pPr>
              <a:buFontTx/>
              <a:buChar char="-"/>
            </a:pPr>
            <a:endParaRPr lang="en-US" sz="2200" dirty="0" smtClean="0"/>
          </a:p>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pic>
        <p:nvPicPr>
          <p:cNvPr id="7" name="Picture 6"/>
          <p:cNvPicPr>
            <a:picLocks noChangeAspect="1"/>
          </p:cNvPicPr>
          <p:nvPr/>
        </p:nvPicPr>
        <p:blipFill>
          <a:blip r:embed="rId2"/>
          <a:stretch>
            <a:fillRect/>
          </a:stretch>
        </p:blipFill>
        <p:spPr>
          <a:xfrm>
            <a:off x="293688" y="675077"/>
            <a:ext cx="8509000" cy="1905000"/>
          </a:xfrm>
          <a:prstGeom prst="rect">
            <a:avLst/>
          </a:prstGeom>
        </p:spPr>
      </p:pic>
      <p:sp>
        <p:nvSpPr>
          <p:cNvPr id="8" name="TextBox 7"/>
          <p:cNvSpPr txBox="1"/>
          <p:nvPr/>
        </p:nvSpPr>
        <p:spPr>
          <a:xfrm>
            <a:off x="451143" y="3191905"/>
            <a:ext cx="4088478" cy="3416320"/>
          </a:xfrm>
          <a:prstGeom prst="rect">
            <a:avLst/>
          </a:prstGeom>
          <a:noFill/>
        </p:spPr>
        <p:txBody>
          <a:bodyPr wrap="none" rtlCol="0">
            <a:spAutoFit/>
          </a:bodyPr>
          <a:lstStyle/>
          <a:p>
            <a:r>
              <a:rPr lang="en-AU" dirty="0"/>
              <a:t>The Horner ‘s  rule:</a:t>
            </a:r>
          </a:p>
          <a:p>
            <a:r>
              <a:rPr lang="en-US" dirty="0" smtClean="0"/>
              <a:t>      </a:t>
            </a:r>
            <a:r>
              <a:rPr lang="en-US" i="1" dirty="0" smtClean="0">
                <a:latin typeface="Cambria Math"/>
                <a:cs typeface="Cambria Math"/>
              </a:rPr>
              <a:t>h= 0</a:t>
            </a:r>
          </a:p>
          <a:p>
            <a:r>
              <a:rPr lang="en-US" i="1" dirty="0">
                <a:latin typeface="Cambria Math"/>
                <a:cs typeface="Cambria Math"/>
              </a:rPr>
              <a:t> </a:t>
            </a:r>
            <a:r>
              <a:rPr lang="en-US" i="1" dirty="0" smtClean="0">
                <a:latin typeface="Cambria Math"/>
                <a:cs typeface="Cambria Math"/>
              </a:rPr>
              <a:t>      h= ( h*64 + c</a:t>
            </a:r>
            <a:r>
              <a:rPr lang="en-US" sz="2800" i="1" baseline="-25000" dirty="0" smtClean="0">
                <a:latin typeface="Cambria Math"/>
                <a:cs typeface="Cambria Math"/>
              </a:rPr>
              <a:t>0 </a:t>
            </a:r>
            <a:r>
              <a:rPr lang="en-US" i="1" dirty="0" smtClean="0">
                <a:latin typeface="Cambria Math"/>
                <a:cs typeface="Cambria Math"/>
              </a:rPr>
              <a:t>)  mod  M</a:t>
            </a:r>
          </a:p>
          <a:p>
            <a:r>
              <a:rPr lang="en-US" i="1" dirty="0" smtClean="0">
                <a:latin typeface="Cambria Math"/>
                <a:cs typeface="Cambria Math"/>
              </a:rPr>
              <a:t>       </a:t>
            </a:r>
            <a:r>
              <a:rPr lang="en-US" i="1" dirty="0">
                <a:latin typeface="Cambria Math"/>
                <a:cs typeface="Cambria Math"/>
              </a:rPr>
              <a:t>h= </a:t>
            </a:r>
            <a:r>
              <a:rPr lang="en-US" i="1" dirty="0" smtClean="0">
                <a:latin typeface="Cambria Math"/>
                <a:cs typeface="Cambria Math"/>
              </a:rPr>
              <a:t>( h</a:t>
            </a:r>
            <a:r>
              <a:rPr lang="en-US" i="1" dirty="0">
                <a:latin typeface="Cambria Math"/>
                <a:cs typeface="Cambria Math"/>
              </a:rPr>
              <a:t>*64 + </a:t>
            </a:r>
            <a:r>
              <a:rPr lang="en-US" i="1" dirty="0" smtClean="0">
                <a:latin typeface="Cambria Math"/>
                <a:cs typeface="Cambria Math"/>
              </a:rPr>
              <a:t>c</a:t>
            </a:r>
            <a:r>
              <a:rPr lang="en-US" sz="2800" i="1" baseline="-25000" dirty="0" smtClean="0">
                <a:latin typeface="Cambria Math"/>
                <a:cs typeface="Cambria Math"/>
              </a:rPr>
              <a:t>1 </a:t>
            </a:r>
            <a:r>
              <a:rPr lang="en-US" i="1" dirty="0" smtClean="0">
                <a:latin typeface="Cambria Math"/>
                <a:cs typeface="Cambria Math"/>
              </a:rPr>
              <a:t>)  </a:t>
            </a:r>
            <a:r>
              <a:rPr lang="en-US" i="1" dirty="0">
                <a:latin typeface="Cambria Math"/>
                <a:cs typeface="Cambria Math"/>
              </a:rPr>
              <a:t>mod </a:t>
            </a:r>
            <a:r>
              <a:rPr lang="en-US" i="1" dirty="0" smtClean="0">
                <a:latin typeface="Cambria Math"/>
                <a:cs typeface="Cambria Math"/>
              </a:rPr>
              <a:t> M </a:t>
            </a:r>
          </a:p>
          <a:p>
            <a:r>
              <a:rPr lang="en-US" i="1" dirty="0" smtClean="0">
                <a:latin typeface="Cambria Math"/>
                <a:cs typeface="Cambria Math"/>
              </a:rPr>
              <a:t>       h</a:t>
            </a:r>
            <a:r>
              <a:rPr lang="en-US" i="1" dirty="0">
                <a:latin typeface="Cambria Math"/>
                <a:cs typeface="Cambria Math"/>
              </a:rPr>
              <a:t>= </a:t>
            </a:r>
            <a:r>
              <a:rPr lang="en-US" i="1" dirty="0" smtClean="0">
                <a:latin typeface="Cambria Math"/>
                <a:cs typeface="Cambria Math"/>
              </a:rPr>
              <a:t>( h</a:t>
            </a:r>
            <a:r>
              <a:rPr lang="en-US" i="1" dirty="0">
                <a:latin typeface="Cambria Math"/>
                <a:cs typeface="Cambria Math"/>
              </a:rPr>
              <a:t>*64 + </a:t>
            </a:r>
            <a:r>
              <a:rPr lang="en-US" i="1" dirty="0" smtClean="0">
                <a:latin typeface="Cambria Math"/>
                <a:cs typeface="Cambria Math"/>
              </a:rPr>
              <a:t>c</a:t>
            </a:r>
            <a:r>
              <a:rPr lang="en-US" sz="2800" i="1" baseline="-25000" dirty="0" smtClean="0">
                <a:latin typeface="Cambria Math"/>
                <a:cs typeface="Cambria Math"/>
              </a:rPr>
              <a:t>2 </a:t>
            </a:r>
            <a:r>
              <a:rPr lang="en-US" i="1" dirty="0" smtClean="0">
                <a:latin typeface="Cambria Math"/>
                <a:cs typeface="Cambria Math"/>
              </a:rPr>
              <a:t>)  </a:t>
            </a:r>
            <a:r>
              <a:rPr lang="en-US" i="1" dirty="0">
                <a:latin typeface="Cambria Math"/>
                <a:cs typeface="Cambria Math"/>
              </a:rPr>
              <a:t>mod </a:t>
            </a:r>
            <a:r>
              <a:rPr lang="en-US" i="1" dirty="0" smtClean="0">
                <a:latin typeface="Cambria Math"/>
                <a:cs typeface="Cambria Math"/>
              </a:rPr>
              <a:t> M</a:t>
            </a:r>
          </a:p>
          <a:p>
            <a:r>
              <a:rPr lang="en-US" i="1" dirty="0">
                <a:latin typeface="Cambria Math"/>
                <a:cs typeface="Cambria Math"/>
              </a:rPr>
              <a:t> </a:t>
            </a:r>
            <a:r>
              <a:rPr lang="en-US" i="1" dirty="0" smtClean="0">
                <a:latin typeface="Cambria Math"/>
                <a:cs typeface="Cambria Math"/>
              </a:rPr>
              <a:t>      </a:t>
            </a:r>
            <a:r>
              <a:rPr lang="mr-IN" i="1" dirty="0" smtClean="0">
                <a:latin typeface="Cambria Math"/>
                <a:cs typeface="Cambria Math"/>
              </a:rPr>
              <a:t>…</a:t>
            </a:r>
            <a:endParaRPr lang="en-AU" i="1" dirty="0" smtClean="0">
              <a:latin typeface="Cambria Math"/>
              <a:cs typeface="Cambria Math"/>
            </a:endParaRPr>
          </a:p>
          <a:p>
            <a:r>
              <a:rPr lang="en-US" i="1" dirty="0">
                <a:latin typeface="Cambria Math"/>
                <a:cs typeface="Cambria Math"/>
              </a:rPr>
              <a:t> </a:t>
            </a:r>
            <a:r>
              <a:rPr lang="en-US" i="1" dirty="0" smtClean="0">
                <a:latin typeface="Cambria Math"/>
                <a:cs typeface="Cambria Math"/>
              </a:rPr>
              <a:t>      h</a:t>
            </a:r>
            <a:r>
              <a:rPr lang="en-US" i="1" dirty="0">
                <a:latin typeface="Cambria Math"/>
                <a:cs typeface="Cambria Math"/>
              </a:rPr>
              <a:t>= (h*64 + </a:t>
            </a:r>
            <a:r>
              <a:rPr lang="en-US" i="1" dirty="0" smtClean="0">
                <a:latin typeface="Cambria Math"/>
                <a:cs typeface="Cambria Math"/>
              </a:rPr>
              <a:t>c</a:t>
            </a:r>
            <a:r>
              <a:rPr lang="en-US" sz="2800" i="1" baseline="-25000" dirty="0" smtClean="0">
                <a:latin typeface="Cambria Math"/>
                <a:cs typeface="Cambria Math"/>
              </a:rPr>
              <a:t>l-1 </a:t>
            </a:r>
            <a:r>
              <a:rPr lang="en-US" i="1" dirty="0" smtClean="0">
                <a:latin typeface="Cambria Math"/>
                <a:cs typeface="Cambria Math"/>
              </a:rPr>
              <a:t>)  </a:t>
            </a:r>
            <a:r>
              <a:rPr lang="en-US" i="1" dirty="0">
                <a:latin typeface="Cambria Math"/>
                <a:cs typeface="Cambria Math"/>
              </a:rPr>
              <a:t>mod </a:t>
            </a:r>
            <a:r>
              <a:rPr lang="en-US" i="1" dirty="0" smtClean="0">
                <a:latin typeface="Cambria Math"/>
                <a:cs typeface="Cambria Math"/>
              </a:rPr>
              <a:t> M       </a:t>
            </a:r>
          </a:p>
          <a:p>
            <a:endParaRPr lang="en-US" dirty="0"/>
          </a:p>
          <a:p>
            <a:endParaRPr lang="en-US" dirty="0"/>
          </a:p>
        </p:txBody>
      </p:sp>
    </p:spTree>
    <p:extLst>
      <p:ext uri="{BB962C8B-B14F-4D97-AF65-F5344CB8AC3E}">
        <p14:creationId xmlns:p14="http://schemas.microsoft.com/office/powerpoint/2010/main" val="8597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2.1b) Notes</a:t>
            </a:r>
            <a:endParaRPr lang="en-US" sz="2400" dirty="0"/>
          </a:p>
        </p:txBody>
      </p:sp>
      <p:sp>
        <p:nvSpPr>
          <p:cNvPr id="3" name="Content Placeholder 2"/>
          <p:cNvSpPr>
            <a:spLocks noGrp="1"/>
          </p:cNvSpPr>
          <p:nvPr>
            <p:ph idx="1"/>
          </p:nvPr>
        </p:nvSpPr>
        <p:spPr>
          <a:xfrm>
            <a:off x="265113" y="675077"/>
            <a:ext cx="8623300" cy="4800600"/>
          </a:xfrm>
        </p:spPr>
        <p:txBody>
          <a:bodyPr/>
          <a:lstStyle/>
          <a:p>
            <a:pPr marL="0" indent="0">
              <a:buNone/>
            </a:pPr>
            <a:r>
              <a:rPr lang="en-US" sz="2200" dirty="0"/>
              <a:t>Collisions should be handled using linear probing with a step size of K</a:t>
            </a:r>
            <a:r>
              <a:rPr lang="en-US" sz="2200" dirty="0" smtClean="0"/>
              <a:t>.</a:t>
            </a:r>
          </a:p>
          <a:p>
            <a:pPr marL="0" indent="0">
              <a:buNone/>
            </a:pPr>
            <a:r>
              <a:rPr lang="en-US" sz="2200" dirty="0" smtClean="0"/>
              <a:t>How do we know that collision cannot be solved?</a:t>
            </a:r>
          </a:p>
          <a:p>
            <a:pPr marL="0" indent="0">
              <a:buNone/>
            </a:pPr>
            <a:r>
              <a:rPr lang="en-US" sz="2200" dirty="0" smtClean="0"/>
              <a:t>When a collision cannot be solved:</a:t>
            </a:r>
          </a:p>
          <a:p>
            <a:r>
              <a:rPr lang="en-US" sz="2200" dirty="0" smtClean="0"/>
              <a:t>double the size of the hash table, </a:t>
            </a:r>
            <a:r>
              <a:rPr lang="en-US" sz="2200" dirty="0" err="1" smtClean="0"/>
              <a:t>ie</a:t>
            </a:r>
            <a:r>
              <a:rPr lang="en-US" sz="2200" dirty="0" smtClean="0"/>
              <a:t>. M</a:t>
            </a:r>
            <a:r>
              <a:rPr lang="en-US" sz="2200" dirty="0" smtClean="0">
                <a:sym typeface="Wingdings"/>
              </a:rPr>
              <a:t>= 2M, then build new hash table with new size M</a:t>
            </a:r>
            <a:r>
              <a:rPr lang="en-US" sz="2200" dirty="0" smtClean="0"/>
              <a:t> </a:t>
            </a:r>
          </a:p>
          <a:p>
            <a:r>
              <a:rPr lang="en-US" sz="2200" dirty="0" smtClean="0"/>
              <a:t>rehash the strings already in the old hash table, these strings must be rehashed</a:t>
            </a:r>
            <a:r>
              <a:rPr lang="en-US" sz="2200" i="1" dirty="0" smtClean="0"/>
              <a:t> in the order in which they appear in the old hash table</a:t>
            </a:r>
          </a:p>
          <a:p>
            <a:r>
              <a:rPr lang="en-US" sz="2200" dirty="0" smtClean="0"/>
              <a:t>continue to hash the remaining strings</a:t>
            </a:r>
          </a:p>
          <a:p>
            <a:pPr marL="0" indent="0">
              <a:buNone/>
            </a:pPr>
            <a:endParaRPr lang="en-US" sz="2200" dirty="0" smtClean="0"/>
          </a:p>
          <a:p>
            <a:pPr>
              <a:buFontTx/>
              <a:buChar char="-"/>
            </a:pPr>
            <a:endParaRPr lang="en-US" sz="2200" dirty="0" smtClean="0"/>
          </a:p>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spTree>
    <p:extLst>
      <p:ext uri="{BB962C8B-B14F-4D97-AF65-F5344CB8AC3E}">
        <p14:creationId xmlns:p14="http://schemas.microsoft.com/office/powerpoint/2010/main" val="400811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spTree>
    <p:extLst>
      <p:ext uri="{BB962C8B-B14F-4D97-AF65-F5344CB8AC3E}">
        <p14:creationId xmlns:p14="http://schemas.microsoft.com/office/powerpoint/2010/main" val="403636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for array {5,2,3,2,1,0,3,1} </a:t>
            </a:r>
            <a:endParaRPr lang="en-US" sz="2400" dirty="0"/>
          </a:p>
        </p:txBody>
      </p:sp>
      <p:sp>
        <p:nvSpPr>
          <p:cNvPr id="3" name="Content Placeholder 2"/>
          <p:cNvSpPr>
            <a:spLocks noGrp="1"/>
          </p:cNvSpPr>
          <p:nvPr>
            <p:ph idx="1"/>
          </p:nvPr>
        </p:nvSpPr>
        <p:spPr/>
        <p:txBody>
          <a:bodyPr/>
          <a:lstStyle/>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Tree>
    <p:extLst>
      <p:ext uri="{BB962C8B-B14F-4D97-AF65-F5344CB8AC3E}">
        <p14:creationId xmlns:p14="http://schemas.microsoft.com/office/powerpoint/2010/main" val="335794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  The Described </a:t>
            </a:r>
            <a:r>
              <a:rPr lang="en-US" sz="2400" dirty="0" err="1" smtClean="0"/>
              <a:t>Trie</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pic>
        <p:nvPicPr>
          <p:cNvPr id="10" name="Picture 9"/>
          <p:cNvPicPr>
            <a:picLocks noChangeAspect="1"/>
          </p:cNvPicPr>
          <p:nvPr/>
        </p:nvPicPr>
        <p:blipFill>
          <a:blip r:embed="rId2"/>
          <a:stretch>
            <a:fillRect/>
          </a:stretch>
        </p:blipFill>
        <p:spPr>
          <a:xfrm>
            <a:off x="4799013" y="934021"/>
            <a:ext cx="4089400" cy="2870200"/>
          </a:xfrm>
          <a:prstGeom prst="rect">
            <a:avLst/>
          </a:prstGeom>
        </p:spPr>
      </p:pic>
      <p:sp>
        <p:nvSpPr>
          <p:cNvPr id="14" name="Rounded Rectangle 13"/>
          <p:cNvSpPr/>
          <p:nvPr/>
        </p:nvSpPr>
        <p:spPr>
          <a:xfrm>
            <a:off x="1301444" y="662675"/>
            <a:ext cx="2536310" cy="731704"/>
          </a:xfrm>
          <a:prstGeom prst="round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90"/>
                </a:solidFill>
              </a:rPr>
              <a:t>this </a:t>
            </a:r>
            <a:r>
              <a:rPr lang="en-US" sz="2000" dirty="0" err="1">
                <a:solidFill>
                  <a:srgbClr val="000090"/>
                </a:solidFill>
              </a:rPr>
              <a:t>trie</a:t>
            </a:r>
            <a:r>
              <a:rPr lang="en-US" sz="2000" dirty="0">
                <a:solidFill>
                  <a:srgbClr val="000090"/>
                </a:solidFill>
              </a:rPr>
              <a:t> contains</a:t>
            </a:r>
          </a:p>
          <a:p>
            <a:r>
              <a:rPr lang="en-US" sz="2000" dirty="0">
                <a:solidFill>
                  <a:srgbClr val="000090"/>
                </a:solidFill>
              </a:rPr>
              <a:t> 6 </a:t>
            </a:r>
            <a:r>
              <a:rPr lang="en-US" sz="2000" dirty="0" smtClean="0">
                <a:solidFill>
                  <a:srgbClr val="000090"/>
                </a:solidFill>
              </a:rPr>
              <a:t>strings</a:t>
            </a:r>
            <a:endParaRPr lang="en-US" sz="2000" dirty="0">
              <a:solidFill>
                <a:srgbClr val="000090"/>
              </a:solidFill>
            </a:endParaRPr>
          </a:p>
        </p:txBody>
      </p:sp>
      <p:sp>
        <p:nvSpPr>
          <p:cNvPr id="16" name="Rounded Rectangle 15"/>
          <p:cNvSpPr/>
          <p:nvPr/>
        </p:nvSpPr>
        <p:spPr>
          <a:xfrm>
            <a:off x="1423794" y="3209834"/>
            <a:ext cx="1820350" cy="731704"/>
          </a:xfrm>
          <a:prstGeom prst="round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90"/>
                </a:solidFill>
              </a:rPr>
              <a:t>there are</a:t>
            </a:r>
          </a:p>
          <a:p>
            <a:r>
              <a:rPr lang="en-US" sz="2000" dirty="0">
                <a:solidFill>
                  <a:srgbClr val="000090"/>
                </a:solidFill>
              </a:rPr>
              <a:t>2 strings “a”</a:t>
            </a:r>
          </a:p>
        </p:txBody>
      </p:sp>
      <p:sp>
        <p:nvSpPr>
          <p:cNvPr id="17" name="Rounded Rectangle 16"/>
          <p:cNvSpPr/>
          <p:nvPr/>
        </p:nvSpPr>
        <p:spPr>
          <a:xfrm>
            <a:off x="913560" y="1803086"/>
            <a:ext cx="2536310" cy="930450"/>
          </a:xfrm>
          <a:prstGeom prst="round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rgbClr val="000090"/>
                </a:solidFill>
              </a:rPr>
              <a:t>there are 5 strings that share the prefix “a”</a:t>
            </a:r>
            <a:endParaRPr lang="en-US" sz="2000" dirty="0">
              <a:solidFill>
                <a:srgbClr val="000090"/>
              </a:solidFill>
            </a:endParaRPr>
          </a:p>
        </p:txBody>
      </p:sp>
      <p:cxnSp>
        <p:nvCxnSpPr>
          <p:cNvPr id="19" name="Straight Arrow Connector 18"/>
          <p:cNvCxnSpPr/>
          <p:nvPr/>
        </p:nvCxnSpPr>
        <p:spPr>
          <a:xfrm flipH="1" flipV="1">
            <a:off x="3961999" y="934022"/>
            <a:ext cx="2567704" cy="2256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547851" y="1988026"/>
            <a:ext cx="2153560" cy="2208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3244145" y="2830176"/>
            <a:ext cx="1739413" cy="745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11586" y="4719677"/>
            <a:ext cx="7974854" cy="1446550"/>
          </a:xfrm>
          <a:prstGeom prst="rect">
            <a:avLst/>
          </a:prstGeom>
          <a:noFill/>
        </p:spPr>
        <p:txBody>
          <a:bodyPr wrap="square" rtlCol="0">
            <a:spAutoFit/>
          </a:bodyPr>
          <a:lstStyle/>
          <a:p>
            <a:r>
              <a:rPr lang="en-US" sz="2200" i="1" dirty="0"/>
              <a:t>D</a:t>
            </a:r>
            <a:r>
              <a:rPr lang="en-US" sz="2200" i="1" dirty="0" smtClean="0"/>
              <a:t>ecide &amp; Draw:</a:t>
            </a:r>
          </a:p>
          <a:p>
            <a:r>
              <a:rPr lang="en-US" sz="2200" i="1" dirty="0"/>
              <a:t>-</a:t>
            </a:r>
            <a:r>
              <a:rPr lang="en-US" sz="2200" i="1" dirty="0" smtClean="0"/>
              <a:t> What does the </a:t>
            </a:r>
            <a:r>
              <a:rPr lang="en-US" sz="2200" b="1" i="1" dirty="0" smtClean="0"/>
              <a:t>empty </a:t>
            </a:r>
            <a:r>
              <a:rPr lang="en-US" sz="2200" b="1" i="1" dirty="0" err="1" smtClean="0"/>
              <a:t>trie</a:t>
            </a:r>
            <a:r>
              <a:rPr lang="en-US" sz="2200" i="1" dirty="0" smtClean="0"/>
              <a:t> look like? </a:t>
            </a:r>
            <a:endParaRPr lang="en-US" sz="2200" i="1" dirty="0"/>
          </a:p>
          <a:p>
            <a:pPr marL="342900" indent="-342900">
              <a:buFontTx/>
              <a:buChar char="-"/>
            </a:pPr>
            <a:r>
              <a:rPr lang="en-US" sz="2200" i="1" dirty="0" smtClean="0"/>
              <a:t>What the empty </a:t>
            </a:r>
            <a:r>
              <a:rPr lang="en-US" sz="2200" i="1" dirty="0" err="1" smtClean="0"/>
              <a:t>trie</a:t>
            </a:r>
            <a:r>
              <a:rPr lang="en-US" sz="2200" i="1" dirty="0" smtClean="0"/>
              <a:t> become after inserting just </a:t>
            </a:r>
            <a:r>
              <a:rPr lang="en-US" sz="2200" i="1" dirty="0" smtClean="0">
                <a:solidFill>
                  <a:srgbClr val="000090"/>
                </a:solidFill>
                <a:latin typeface="Courier"/>
                <a:cs typeface="Courier"/>
              </a:rPr>
              <a:t>“a”</a:t>
            </a:r>
            <a:r>
              <a:rPr lang="en-US" sz="2200" i="1" dirty="0" smtClean="0"/>
              <a:t>?</a:t>
            </a:r>
          </a:p>
          <a:p>
            <a:pPr marL="342900" indent="-342900">
              <a:buFontTx/>
              <a:buChar char="-"/>
            </a:pPr>
            <a:r>
              <a:rPr lang="en-US" sz="2200" i="1" dirty="0" smtClean="0"/>
              <a:t>Can we insert an empty string into the </a:t>
            </a:r>
            <a:r>
              <a:rPr lang="en-US" sz="2200" i="1" dirty="0" err="1" smtClean="0"/>
              <a:t>trie</a:t>
            </a:r>
            <a:r>
              <a:rPr lang="en-US" sz="2200" i="1" dirty="0" smtClean="0"/>
              <a:t>?</a:t>
            </a:r>
            <a:endParaRPr lang="en-US" sz="2200" i="1" dirty="0"/>
          </a:p>
        </p:txBody>
      </p:sp>
    </p:spTree>
    <p:extLst>
      <p:ext uri="{BB962C8B-B14F-4D97-AF65-F5344CB8AC3E}">
        <p14:creationId xmlns:p14="http://schemas.microsoft.com/office/powerpoint/2010/main" val="413349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  How to represent?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21</a:t>
            </a:fld>
            <a:endParaRPr lang="en-US" dirty="0"/>
          </a:p>
        </p:txBody>
      </p:sp>
      <p:pic>
        <p:nvPicPr>
          <p:cNvPr id="10" name="Picture 9"/>
          <p:cNvPicPr>
            <a:picLocks noChangeAspect="1"/>
          </p:cNvPicPr>
          <p:nvPr/>
        </p:nvPicPr>
        <p:blipFill>
          <a:blip r:embed="rId2"/>
          <a:stretch>
            <a:fillRect/>
          </a:stretch>
        </p:blipFill>
        <p:spPr>
          <a:xfrm>
            <a:off x="0" y="554132"/>
            <a:ext cx="4089400" cy="2870200"/>
          </a:xfrm>
          <a:prstGeom prst="rect">
            <a:avLst/>
          </a:prstGeom>
        </p:spPr>
      </p:pic>
      <p:sp>
        <p:nvSpPr>
          <p:cNvPr id="24" name="TextBox 23"/>
          <p:cNvSpPr txBox="1"/>
          <p:nvPr/>
        </p:nvSpPr>
        <p:spPr>
          <a:xfrm>
            <a:off x="4294213" y="1030778"/>
            <a:ext cx="4594200" cy="3046988"/>
          </a:xfrm>
          <a:prstGeom prst="rect">
            <a:avLst/>
          </a:prstGeom>
          <a:noFill/>
        </p:spPr>
        <p:txBody>
          <a:bodyPr wrap="square" rtlCol="0">
            <a:spAutoFit/>
          </a:bodyPr>
          <a:lstStyle/>
          <a:p>
            <a:r>
              <a:rPr lang="en-US" i="1" dirty="0" smtClean="0"/>
              <a:t>Operations:</a:t>
            </a:r>
          </a:p>
          <a:p>
            <a:pPr marL="342900" indent="-342900">
              <a:buFontTx/>
              <a:buChar char="-"/>
            </a:pPr>
            <a:r>
              <a:rPr lang="en-US" i="1" dirty="0" smtClean="0"/>
              <a:t>insert a string like “</a:t>
            </a:r>
            <a:r>
              <a:rPr lang="en-US" i="1" dirty="0" err="1" smtClean="0"/>
              <a:t>abc</a:t>
            </a:r>
            <a:r>
              <a:rPr lang="en-US" i="1" dirty="0" smtClean="0"/>
              <a:t>”</a:t>
            </a:r>
          </a:p>
          <a:p>
            <a:pPr marL="342900" indent="-342900">
              <a:buFontTx/>
              <a:buChar char="-"/>
            </a:pPr>
            <a:r>
              <a:rPr lang="en-US" i="1" dirty="0" smtClean="0"/>
              <a:t>search for string </a:t>
            </a:r>
            <a:r>
              <a:rPr lang="en-US" dirty="0" smtClean="0">
                <a:solidFill>
                  <a:srgbClr val="000090"/>
                </a:solidFill>
                <a:latin typeface="Courier"/>
                <a:cs typeface="Courier"/>
              </a:rPr>
              <a:t>“</a:t>
            </a:r>
            <a:r>
              <a:rPr lang="en-US" dirty="0" err="1" smtClean="0">
                <a:solidFill>
                  <a:srgbClr val="000090"/>
                </a:solidFill>
                <a:latin typeface="Courier"/>
                <a:cs typeface="Courier"/>
              </a:rPr>
              <a:t>abc</a:t>
            </a:r>
            <a:r>
              <a:rPr lang="en-US" dirty="0" smtClean="0">
                <a:solidFill>
                  <a:srgbClr val="000090"/>
                </a:solidFill>
                <a:latin typeface="Courier"/>
                <a:cs typeface="Courier"/>
              </a:rPr>
              <a:t>”</a:t>
            </a:r>
            <a:r>
              <a:rPr lang="en-US" i="1" dirty="0" smtClean="0"/>
              <a:t> and get its frequency </a:t>
            </a:r>
          </a:p>
          <a:p>
            <a:pPr marL="342900" indent="-342900">
              <a:buFontTx/>
              <a:buChar char="-"/>
            </a:pPr>
            <a:r>
              <a:rPr lang="en-US" i="1" dirty="0" smtClean="0"/>
              <a:t>search </a:t>
            </a:r>
            <a:r>
              <a:rPr lang="en-US" i="1" dirty="0"/>
              <a:t>for </a:t>
            </a:r>
            <a:r>
              <a:rPr lang="en-US" i="1" dirty="0" smtClean="0"/>
              <a:t>suffix </a:t>
            </a:r>
            <a:r>
              <a:rPr lang="en-US" dirty="0">
                <a:solidFill>
                  <a:srgbClr val="000090"/>
                </a:solidFill>
                <a:latin typeface="Courier"/>
                <a:cs typeface="Courier"/>
              </a:rPr>
              <a:t>“</a:t>
            </a:r>
            <a:r>
              <a:rPr lang="en-US" dirty="0" err="1">
                <a:solidFill>
                  <a:srgbClr val="000090"/>
                </a:solidFill>
                <a:latin typeface="Courier"/>
                <a:cs typeface="Courier"/>
              </a:rPr>
              <a:t>abc</a:t>
            </a:r>
            <a:r>
              <a:rPr lang="en-US" dirty="0">
                <a:solidFill>
                  <a:srgbClr val="000090"/>
                </a:solidFill>
                <a:latin typeface="Courier"/>
                <a:cs typeface="Courier"/>
              </a:rPr>
              <a:t>”</a:t>
            </a:r>
            <a:r>
              <a:rPr lang="en-US" i="1" dirty="0"/>
              <a:t> and get its frequency </a:t>
            </a:r>
            <a:endParaRPr lang="en-US" i="1" dirty="0" smtClean="0"/>
          </a:p>
          <a:p>
            <a:pPr marL="342900" indent="-342900">
              <a:buFontTx/>
              <a:buChar char="-"/>
            </a:pPr>
            <a:r>
              <a:rPr lang="mr-IN" i="1" dirty="0" smtClean="0"/>
              <a:t>…</a:t>
            </a:r>
            <a:endParaRPr lang="en-US" i="1" dirty="0"/>
          </a:p>
          <a:p>
            <a:endParaRPr lang="en-US" i="1" dirty="0"/>
          </a:p>
        </p:txBody>
      </p:sp>
      <p:sp>
        <p:nvSpPr>
          <p:cNvPr id="3" name="TextBox 2"/>
          <p:cNvSpPr txBox="1"/>
          <p:nvPr/>
        </p:nvSpPr>
        <p:spPr>
          <a:xfrm>
            <a:off x="265113" y="3846599"/>
            <a:ext cx="6635463" cy="2800766"/>
          </a:xfrm>
          <a:prstGeom prst="rect">
            <a:avLst/>
          </a:prstGeom>
          <a:noFill/>
        </p:spPr>
        <p:txBody>
          <a:bodyPr wrap="none" rtlCol="0">
            <a:spAutoFit/>
          </a:bodyPr>
          <a:lstStyle/>
          <a:p>
            <a:r>
              <a:rPr lang="en-US" sz="2200" dirty="0" smtClean="0"/>
              <a:t>How to make difference between suffix and strings?</a:t>
            </a:r>
          </a:p>
          <a:p>
            <a:r>
              <a:rPr lang="en-US" sz="2200" dirty="0" smtClean="0"/>
              <a:t/>
            </a:r>
            <a:br>
              <a:rPr lang="en-US" sz="2200" dirty="0" smtClean="0"/>
            </a:br>
            <a:endParaRPr lang="en-US" sz="2200" dirty="0" smtClean="0"/>
          </a:p>
          <a:p>
            <a:r>
              <a:rPr lang="en-US" sz="2200" dirty="0" smtClean="0"/>
              <a:t>What a node should contains:</a:t>
            </a:r>
          </a:p>
          <a:p>
            <a:r>
              <a:rPr lang="en-US" sz="2200" dirty="0"/>
              <a:t>	</a:t>
            </a:r>
            <a:r>
              <a:rPr lang="en-US" sz="2200" dirty="0" smtClean="0"/>
              <a:t>- a character itself?</a:t>
            </a:r>
          </a:p>
          <a:p>
            <a:r>
              <a:rPr lang="en-US" sz="2200" dirty="0"/>
              <a:t> </a:t>
            </a:r>
            <a:r>
              <a:rPr lang="en-US" sz="2200" dirty="0" smtClean="0"/>
              <a:t>     - </a:t>
            </a:r>
            <a:r>
              <a:rPr lang="en-US" sz="2200" dirty="0"/>
              <a:t>a</a:t>
            </a:r>
            <a:r>
              <a:rPr lang="en-US" sz="2200" dirty="0" smtClean="0"/>
              <a:t> frequency?</a:t>
            </a:r>
          </a:p>
          <a:p>
            <a:r>
              <a:rPr lang="en-US" sz="2200" dirty="0"/>
              <a:t> </a:t>
            </a:r>
            <a:r>
              <a:rPr lang="en-US" sz="2200" dirty="0" smtClean="0"/>
              <a:t>     - pointers to children?</a:t>
            </a:r>
          </a:p>
          <a:p>
            <a:r>
              <a:rPr lang="en-US" sz="2200" dirty="0"/>
              <a:t> </a:t>
            </a:r>
            <a:r>
              <a:rPr lang="en-US" sz="2200" dirty="0" smtClean="0"/>
              <a:t>     - </a:t>
            </a:r>
            <a:r>
              <a:rPr lang="mr-IN" sz="2200" dirty="0" smtClean="0"/>
              <a:t>…</a:t>
            </a:r>
            <a:r>
              <a:rPr lang="en-AU" sz="2200" dirty="0" smtClean="0"/>
              <a:t>?</a:t>
            </a:r>
            <a:endParaRPr lang="en-US" sz="2200" dirty="0"/>
          </a:p>
        </p:txBody>
      </p:sp>
    </p:spTree>
    <p:extLst>
      <p:ext uri="{BB962C8B-B14F-4D97-AF65-F5344CB8AC3E}">
        <p14:creationId xmlns:p14="http://schemas.microsoft.com/office/powerpoint/2010/main" val="356320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  How to insert?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22</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2365936" y="4540203"/>
            <a:ext cx="6522477" cy="1200328"/>
          </a:xfrm>
          <a:prstGeom prst="rect">
            <a:avLst/>
          </a:prstGeom>
          <a:noFill/>
        </p:spPr>
        <p:txBody>
          <a:bodyPr wrap="square" rtlCol="0">
            <a:spAutoFit/>
          </a:bodyPr>
          <a:lstStyle/>
          <a:p>
            <a:r>
              <a:rPr lang="en-US" i="1" dirty="0" smtClean="0"/>
              <a:t>For the above </a:t>
            </a:r>
            <a:r>
              <a:rPr lang="en-US" i="1" dirty="0" err="1" smtClean="0"/>
              <a:t>trie</a:t>
            </a:r>
            <a:r>
              <a:rPr lang="en-US" i="1" dirty="0" smtClean="0"/>
              <a:t>, how to:</a:t>
            </a:r>
          </a:p>
          <a:p>
            <a:r>
              <a:rPr lang="en-US" i="1" dirty="0"/>
              <a:t>-</a:t>
            </a:r>
            <a:r>
              <a:rPr lang="en-US" i="1" dirty="0" smtClean="0"/>
              <a:t> insert </a:t>
            </a:r>
            <a:r>
              <a:rPr lang="en-US" dirty="0" smtClean="0">
                <a:solidFill>
                  <a:srgbClr val="000090"/>
                </a:solidFill>
                <a:latin typeface="Courier"/>
                <a:cs typeface="Courier"/>
              </a:rPr>
              <a:t>“</a:t>
            </a:r>
            <a:r>
              <a:rPr lang="en-US" dirty="0" err="1" smtClean="0">
                <a:solidFill>
                  <a:srgbClr val="000090"/>
                </a:solidFill>
                <a:latin typeface="Courier"/>
                <a:cs typeface="Courier"/>
              </a:rPr>
              <a:t>abc</a:t>
            </a:r>
            <a:r>
              <a:rPr lang="en-US" dirty="0" smtClean="0">
                <a:solidFill>
                  <a:srgbClr val="000090"/>
                </a:solidFill>
                <a:latin typeface="Courier"/>
                <a:cs typeface="Courier"/>
              </a:rPr>
              <a:t>”</a:t>
            </a:r>
            <a:r>
              <a:rPr lang="en-US" i="1" dirty="0" smtClean="0"/>
              <a:t> ? </a:t>
            </a:r>
            <a:endParaRPr lang="en-US" i="1" dirty="0"/>
          </a:p>
          <a:p>
            <a:r>
              <a:rPr lang="en-US" i="1" dirty="0" smtClean="0"/>
              <a:t>- insert </a:t>
            </a:r>
            <a:r>
              <a:rPr lang="en-US" dirty="0">
                <a:solidFill>
                  <a:srgbClr val="000090"/>
                </a:solidFill>
                <a:latin typeface="Courier"/>
                <a:cs typeface="Courier"/>
              </a:rPr>
              <a:t>“b”</a:t>
            </a:r>
            <a:r>
              <a:rPr lang="en-US" i="1" dirty="0" smtClean="0"/>
              <a:t>?</a:t>
            </a:r>
            <a:endParaRPr lang="en-US" i="1" dirty="0"/>
          </a:p>
        </p:txBody>
      </p:sp>
    </p:spTree>
    <p:extLst>
      <p:ext uri="{BB962C8B-B14F-4D97-AF65-F5344CB8AC3E}">
        <p14:creationId xmlns:p14="http://schemas.microsoft.com/office/powerpoint/2010/main" val="293346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A2.2a:  What to print?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23</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5517000" y="729821"/>
            <a:ext cx="4028200" cy="3785652"/>
          </a:xfrm>
          <a:prstGeom prst="rect">
            <a:avLst/>
          </a:prstGeom>
          <a:noFill/>
        </p:spPr>
        <p:txBody>
          <a:bodyPr wrap="square" rtlCol="0">
            <a:spAutoFit/>
          </a:bodyPr>
          <a:lstStyle/>
          <a:p>
            <a:r>
              <a:rPr lang="en-US" sz="2000" i="1" dirty="0" smtClean="0"/>
              <a:t>For the given </a:t>
            </a:r>
            <a:r>
              <a:rPr lang="en-US" sz="2000" i="1" dirty="0" err="1" smtClean="0"/>
              <a:t>trie</a:t>
            </a:r>
            <a:r>
              <a:rPr lang="en-US" sz="2000" i="1" dirty="0"/>
              <a:t>:</a:t>
            </a:r>
            <a:endParaRPr lang="en-US" sz="2000" i="1" dirty="0" smtClean="0"/>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a</a:t>
            </a:r>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a</a:t>
            </a:r>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b</a:t>
            </a:r>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b</a:t>
            </a:r>
          </a:p>
          <a:p>
            <a:r>
              <a:rPr lang="en-US" sz="2000" dirty="0" smtClean="0">
                <a:solidFill>
                  <a:srgbClr val="000090"/>
                </a:solidFill>
                <a:latin typeface="Courier"/>
                <a:cs typeface="Courier"/>
              </a:rPr>
              <a:t>a</a:t>
            </a:r>
          </a:p>
          <a:p>
            <a:r>
              <a:rPr lang="en-US" sz="2000" dirty="0">
                <a:solidFill>
                  <a:srgbClr val="000090"/>
                </a:solidFill>
                <a:latin typeface="Courier"/>
                <a:cs typeface="Courier"/>
              </a:rPr>
              <a:t>$</a:t>
            </a:r>
            <a:endParaRPr lang="en-US" sz="2000" dirty="0" smtClean="0">
              <a:solidFill>
                <a:srgbClr val="000090"/>
              </a:solidFill>
              <a:latin typeface="Courier"/>
              <a:cs typeface="Courier"/>
            </a:endParaRPr>
          </a:p>
          <a:p>
            <a:pPr marL="342900" indent="-342900">
              <a:buFontTx/>
              <a:buChar char="-"/>
            </a:pPr>
            <a:endParaRPr lang="en-US" sz="2000" i="1" dirty="0"/>
          </a:p>
        </p:txBody>
      </p:sp>
      <p:sp>
        <p:nvSpPr>
          <p:cNvPr id="3" name="TextBox 2"/>
          <p:cNvSpPr txBox="1"/>
          <p:nvPr/>
        </p:nvSpPr>
        <p:spPr>
          <a:xfrm>
            <a:off x="377945" y="5250963"/>
            <a:ext cx="8379217" cy="769441"/>
          </a:xfrm>
          <a:prstGeom prst="rect">
            <a:avLst/>
          </a:prstGeom>
          <a:noFill/>
        </p:spPr>
        <p:txBody>
          <a:bodyPr wrap="none" rtlCol="0">
            <a:spAutoFit/>
          </a:bodyPr>
          <a:lstStyle/>
          <a:p>
            <a:pPr marL="342900" indent="-342900">
              <a:buFont typeface="Arial"/>
              <a:buChar char="•"/>
            </a:pPr>
            <a:r>
              <a:rPr lang="en-US" sz="2200" dirty="0" smtClean="0"/>
              <a:t>Check that the printout is the list of nodes in pre-order traversal</a:t>
            </a:r>
          </a:p>
          <a:p>
            <a:pPr marL="342900" indent="-342900">
              <a:buFont typeface="Arial"/>
              <a:buChar char="•"/>
            </a:pPr>
            <a:r>
              <a:rPr lang="en-US" sz="2200" dirty="0" smtClean="0"/>
              <a:t>How to implement that pre-order traversal?</a:t>
            </a:r>
            <a:endParaRPr lang="en-US" sz="2200" dirty="0"/>
          </a:p>
        </p:txBody>
      </p:sp>
    </p:spTree>
    <p:extLst>
      <p:ext uri="{BB962C8B-B14F-4D97-AF65-F5344CB8AC3E}">
        <p14:creationId xmlns:p14="http://schemas.microsoft.com/office/powerpoint/2010/main" val="25071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A2.2b:  How to print suffixes at level k?</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24</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5517000" y="729821"/>
            <a:ext cx="4028200" cy="1631216"/>
          </a:xfrm>
          <a:prstGeom prst="rect">
            <a:avLst/>
          </a:prstGeom>
          <a:noFill/>
        </p:spPr>
        <p:txBody>
          <a:bodyPr wrap="square" rtlCol="0">
            <a:spAutoFit/>
          </a:bodyPr>
          <a:lstStyle/>
          <a:p>
            <a:r>
              <a:rPr lang="en-US" sz="2000" i="1" dirty="0" smtClean="0"/>
              <a:t>For the given </a:t>
            </a:r>
            <a:r>
              <a:rPr lang="en-US" sz="2000" i="1" dirty="0" err="1" smtClean="0"/>
              <a:t>trie</a:t>
            </a:r>
            <a:r>
              <a:rPr lang="en-US" sz="2000" i="1" dirty="0" smtClean="0"/>
              <a:t> and k=2:</a:t>
            </a:r>
          </a:p>
          <a:p>
            <a:r>
              <a:rPr lang="en-US" sz="2000" dirty="0" err="1" smtClean="0">
                <a:solidFill>
                  <a:srgbClr val="000090"/>
                </a:solidFill>
                <a:latin typeface="Courier"/>
                <a:cs typeface="Courier"/>
              </a:rPr>
              <a:t>aa</a:t>
            </a:r>
            <a:r>
              <a:rPr lang="en-US" sz="2000" dirty="0" smtClean="0">
                <a:solidFill>
                  <a:srgbClr val="000090"/>
                </a:solidFill>
                <a:latin typeface="Courier"/>
                <a:cs typeface="Courier"/>
              </a:rPr>
              <a:t> 5</a:t>
            </a:r>
          </a:p>
          <a:p>
            <a:r>
              <a:rPr lang="en-US" sz="2000" dirty="0" err="1" smtClean="0">
                <a:solidFill>
                  <a:srgbClr val="000090"/>
                </a:solidFill>
                <a:latin typeface="Courier"/>
                <a:cs typeface="Courier"/>
              </a:rPr>
              <a:t>ab</a:t>
            </a:r>
            <a:r>
              <a:rPr lang="en-US" sz="2000" dirty="0" smtClean="0">
                <a:solidFill>
                  <a:srgbClr val="000090"/>
                </a:solidFill>
                <a:latin typeface="Courier"/>
                <a:cs typeface="Courier"/>
              </a:rPr>
              <a:t> 1</a:t>
            </a:r>
          </a:p>
          <a:p>
            <a:r>
              <a:rPr lang="en-US" sz="2000" dirty="0" err="1" smtClean="0">
                <a:solidFill>
                  <a:srgbClr val="000090"/>
                </a:solidFill>
                <a:latin typeface="Courier"/>
                <a:cs typeface="Courier"/>
              </a:rPr>
              <a:t>ba</a:t>
            </a:r>
            <a:r>
              <a:rPr lang="en-US" sz="2000" dirty="0" smtClean="0">
                <a:solidFill>
                  <a:srgbClr val="000090"/>
                </a:solidFill>
                <a:latin typeface="Courier"/>
                <a:cs typeface="Courier"/>
              </a:rPr>
              <a:t> 1</a:t>
            </a:r>
          </a:p>
          <a:p>
            <a:pPr marL="342900" indent="-342900">
              <a:buFontTx/>
              <a:buChar char="-"/>
            </a:pPr>
            <a:endParaRPr lang="en-US" sz="2000" i="1" dirty="0"/>
          </a:p>
        </p:txBody>
      </p:sp>
      <p:sp>
        <p:nvSpPr>
          <p:cNvPr id="3" name="TextBox 2"/>
          <p:cNvSpPr txBox="1"/>
          <p:nvPr/>
        </p:nvSpPr>
        <p:spPr>
          <a:xfrm>
            <a:off x="377945" y="4243145"/>
            <a:ext cx="8084264" cy="1785104"/>
          </a:xfrm>
          <a:prstGeom prst="rect">
            <a:avLst/>
          </a:prstGeom>
          <a:noFill/>
        </p:spPr>
        <p:txBody>
          <a:bodyPr wrap="none" rtlCol="0">
            <a:spAutoFit/>
          </a:bodyPr>
          <a:lstStyle/>
          <a:p>
            <a:pPr marL="342900" indent="-342900">
              <a:buFont typeface="Arial"/>
              <a:buChar char="•"/>
            </a:pPr>
            <a:r>
              <a:rPr lang="en-US" sz="2200" dirty="0" smtClean="0"/>
              <a:t>Should we </a:t>
            </a:r>
            <a:r>
              <a:rPr lang="en-US" sz="2200" dirty="0"/>
              <a:t>use </a:t>
            </a:r>
            <a:r>
              <a:rPr lang="en-US" sz="2200" dirty="0" smtClean="0"/>
              <a:t>(incomplete) BFS </a:t>
            </a:r>
            <a:r>
              <a:rPr lang="en-US" sz="2200" dirty="0"/>
              <a:t>(level-order traversal)</a:t>
            </a:r>
            <a:r>
              <a:rPr lang="en-US" sz="2200" dirty="0" smtClean="0"/>
              <a:t>?</a:t>
            </a:r>
          </a:p>
          <a:p>
            <a:pPr marL="342900" indent="-342900">
              <a:buFont typeface="Arial"/>
              <a:buChar char="•"/>
            </a:pPr>
            <a:r>
              <a:rPr lang="en-US" sz="2200" dirty="0" smtClean="0"/>
              <a:t>Or, can we employ (incomplete) pre-order traversal?</a:t>
            </a:r>
          </a:p>
          <a:p>
            <a:pPr marL="342900" indent="-342900">
              <a:buFont typeface="Arial"/>
              <a:buChar char="•"/>
            </a:pPr>
            <a:r>
              <a:rPr lang="en-US" sz="2200" dirty="0" smtClean="0"/>
              <a:t>At the second ‘a’, how do we generate “</a:t>
            </a:r>
            <a:r>
              <a:rPr lang="en-US" sz="2200" dirty="0" err="1" smtClean="0"/>
              <a:t>aa</a:t>
            </a:r>
            <a:r>
              <a:rPr lang="en-US" sz="2200" dirty="0" smtClean="0"/>
              <a:t>”, then, how do we</a:t>
            </a:r>
          </a:p>
          <a:p>
            <a:r>
              <a:rPr lang="en-US" sz="2200" dirty="0" smtClean="0"/>
              <a:t> generate “</a:t>
            </a:r>
            <a:r>
              <a:rPr lang="en-US" sz="2200" dirty="0" err="1" smtClean="0"/>
              <a:t>ab</a:t>
            </a:r>
            <a:r>
              <a:rPr lang="en-US" sz="2200" dirty="0" smtClean="0"/>
              <a:t>” after that?</a:t>
            </a:r>
          </a:p>
          <a:p>
            <a:pPr marL="342900" indent="-342900">
              <a:buFont typeface="Arial"/>
              <a:buChar char="•"/>
            </a:pPr>
            <a:endParaRPr lang="en-US" sz="2200" dirty="0"/>
          </a:p>
        </p:txBody>
      </p:sp>
    </p:spTree>
    <p:extLst>
      <p:ext uri="{BB962C8B-B14F-4D97-AF65-F5344CB8AC3E}">
        <p14:creationId xmlns:p14="http://schemas.microsoft.com/office/powerpoint/2010/main" val="69195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A2.2c:  and the probability for </a:t>
            </a:r>
            <a:r>
              <a:rPr lang="en-US" sz="2400" dirty="0" err="1" smtClean="0"/>
              <a:t>autocompletion</a:t>
            </a:r>
            <a:r>
              <a:rPr lang="en-US" sz="2400" dirty="0" smtClean="0"/>
              <a: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25</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4564465" y="741744"/>
            <a:ext cx="4450114" cy="1938992"/>
          </a:xfrm>
          <a:prstGeom prst="rect">
            <a:avLst/>
          </a:prstGeom>
          <a:noFill/>
        </p:spPr>
        <p:txBody>
          <a:bodyPr wrap="square" rtlCol="0">
            <a:spAutoFit/>
          </a:bodyPr>
          <a:lstStyle/>
          <a:p>
            <a:r>
              <a:rPr lang="en-US" sz="2000" i="1" dirty="0" smtClean="0"/>
              <a:t>After typing (the suffix) </a:t>
            </a:r>
            <a:r>
              <a:rPr lang="en-US" sz="2000" dirty="0" smtClean="0">
                <a:solidFill>
                  <a:srgbClr val="000090"/>
                </a:solidFill>
                <a:latin typeface="Courier"/>
                <a:cs typeface="Courier"/>
              </a:rPr>
              <a:t>”a” </a:t>
            </a:r>
            <a:r>
              <a:rPr lang="en-US" sz="2000" i="1" dirty="0" smtClean="0"/>
              <a:t>the typist wants to finish the </a:t>
            </a:r>
            <a:r>
              <a:rPr lang="en-US" sz="2000" i="1" smtClean="0"/>
              <a:t>word as:</a:t>
            </a:r>
            <a:endParaRPr lang="en-US" sz="2000" i="1" dirty="0" smtClean="0"/>
          </a:p>
          <a:p>
            <a:r>
              <a:rPr lang="en-US" sz="2000" dirty="0" smtClean="0">
                <a:solidFill>
                  <a:srgbClr val="000090"/>
                </a:solidFill>
                <a:latin typeface="Courier"/>
                <a:cs typeface="Courier"/>
              </a:rPr>
              <a:t>“a”  </a:t>
            </a:r>
            <a:r>
              <a:rPr lang="mr-IN" sz="2000" dirty="0" smtClean="0">
                <a:latin typeface="Arial"/>
                <a:cs typeface="Arial"/>
              </a:rPr>
              <a:t>–</a:t>
            </a:r>
            <a:r>
              <a:rPr lang="en-US" sz="2000" dirty="0" smtClean="0">
                <a:latin typeface="Arial"/>
                <a:cs typeface="Arial"/>
              </a:rPr>
              <a:t> with probability</a:t>
            </a:r>
            <a:r>
              <a:rPr lang="en-US" sz="2000" dirty="0" smtClean="0">
                <a:solidFill>
                  <a:srgbClr val="000090"/>
                </a:solidFill>
                <a:latin typeface="Courier"/>
                <a:cs typeface="Courier"/>
              </a:rPr>
              <a:t> 2/5</a:t>
            </a:r>
          </a:p>
          <a:p>
            <a:r>
              <a:rPr lang="en-US" sz="2000" dirty="0" smtClean="0">
                <a:solidFill>
                  <a:srgbClr val="000090"/>
                </a:solidFill>
                <a:latin typeface="Courier"/>
                <a:cs typeface="Courier"/>
              </a:rPr>
              <a:t>“</a:t>
            </a:r>
            <a:r>
              <a:rPr lang="en-US" sz="2000" dirty="0" err="1" smtClean="0">
                <a:solidFill>
                  <a:srgbClr val="000090"/>
                </a:solidFill>
                <a:latin typeface="Courier"/>
                <a:cs typeface="Courier"/>
              </a:rPr>
              <a:t>aa</a:t>
            </a:r>
            <a:r>
              <a:rPr lang="en-US" sz="2000" dirty="0" smtClean="0">
                <a:solidFill>
                  <a:srgbClr val="000090"/>
                </a:solidFill>
                <a:latin typeface="Courier"/>
                <a:cs typeface="Courier"/>
              </a:rPr>
              <a:t>” </a:t>
            </a:r>
            <a:r>
              <a:rPr lang="mr-IN" sz="2000" dirty="0">
                <a:cs typeface="Courier"/>
              </a:rPr>
              <a:t>–</a:t>
            </a:r>
            <a:r>
              <a:rPr lang="en-US" sz="2000" dirty="0">
                <a:cs typeface="Courier"/>
              </a:rPr>
              <a:t> with probability</a:t>
            </a:r>
            <a:r>
              <a:rPr lang="en-US" sz="2000" dirty="0">
                <a:solidFill>
                  <a:srgbClr val="000090"/>
                </a:solidFill>
                <a:latin typeface="Courier"/>
                <a:cs typeface="Courier"/>
              </a:rPr>
              <a:t> </a:t>
            </a:r>
            <a:r>
              <a:rPr lang="en-US" sz="2000" dirty="0" smtClean="0">
                <a:solidFill>
                  <a:srgbClr val="000090"/>
                </a:solidFill>
                <a:latin typeface="Courier"/>
                <a:cs typeface="Courier"/>
              </a:rPr>
              <a:t>2/5</a:t>
            </a:r>
          </a:p>
          <a:p>
            <a:r>
              <a:rPr lang="en-US" sz="2000" dirty="0" smtClean="0">
                <a:solidFill>
                  <a:srgbClr val="000090"/>
                </a:solidFill>
                <a:latin typeface="Courier"/>
                <a:cs typeface="Courier"/>
              </a:rPr>
              <a:t>“</a:t>
            </a:r>
            <a:r>
              <a:rPr lang="en-US" sz="2000" dirty="0" err="1" smtClean="0">
                <a:solidFill>
                  <a:srgbClr val="000090"/>
                </a:solidFill>
                <a:latin typeface="Courier"/>
                <a:cs typeface="Courier"/>
              </a:rPr>
              <a:t>ab</a:t>
            </a:r>
            <a:r>
              <a:rPr lang="en-US" sz="2000" dirty="0" smtClean="0">
                <a:solidFill>
                  <a:srgbClr val="000090"/>
                </a:solidFill>
                <a:latin typeface="Courier"/>
                <a:cs typeface="Courier"/>
              </a:rPr>
              <a:t>” </a:t>
            </a:r>
            <a:r>
              <a:rPr lang="mr-IN" sz="2000" dirty="0">
                <a:cs typeface="Courier"/>
              </a:rPr>
              <a:t>–</a:t>
            </a:r>
            <a:r>
              <a:rPr lang="en-US" sz="2000" dirty="0">
                <a:cs typeface="Courier"/>
              </a:rPr>
              <a:t> with probability</a:t>
            </a:r>
            <a:r>
              <a:rPr lang="en-US" sz="2000" dirty="0">
                <a:solidFill>
                  <a:srgbClr val="000090"/>
                </a:solidFill>
                <a:latin typeface="Courier"/>
                <a:cs typeface="Courier"/>
              </a:rPr>
              <a:t> </a:t>
            </a:r>
            <a:r>
              <a:rPr lang="en-US" sz="2000" dirty="0" smtClean="0">
                <a:solidFill>
                  <a:srgbClr val="000090"/>
                </a:solidFill>
                <a:latin typeface="Courier"/>
                <a:cs typeface="Courier"/>
              </a:rPr>
              <a:t>1/5 </a:t>
            </a:r>
          </a:p>
          <a:p>
            <a:pPr marL="342900" indent="-342900">
              <a:buFontTx/>
              <a:buChar char="-"/>
            </a:pPr>
            <a:endParaRPr lang="en-US" sz="2000" i="1" dirty="0"/>
          </a:p>
        </p:txBody>
      </p:sp>
      <p:sp>
        <p:nvSpPr>
          <p:cNvPr id="3" name="TextBox 2"/>
          <p:cNvSpPr txBox="1"/>
          <p:nvPr/>
        </p:nvSpPr>
        <p:spPr>
          <a:xfrm>
            <a:off x="377945" y="4243145"/>
            <a:ext cx="7417415" cy="1446550"/>
          </a:xfrm>
          <a:prstGeom prst="rect">
            <a:avLst/>
          </a:prstGeom>
          <a:noFill/>
        </p:spPr>
        <p:txBody>
          <a:bodyPr wrap="none" rtlCol="0">
            <a:spAutoFit/>
          </a:bodyPr>
          <a:lstStyle/>
          <a:p>
            <a:pPr marL="342900" indent="-342900">
              <a:buFont typeface="Arial"/>
              <a:buChar char="•"/>
            </a:pPr>
            <a:r>
              <a:rPr lang="en-US" sz="2200" dirty="0" smtClean="0"/>
              <a:t>How to compute the total frequencies?</a:t>
            </a:r>
          </a:p>
          <a:p>
            <a:pPr marL="342900" indent="-342900">
              <a:buFont typeface="Arial"/>
              <a:buChar char="•"/>
            </a:pPr>
            <a:r>
              <a:rPr lang="en-US" sz="2200" dirty="0" smtClean="0"/>
              <a:t>How to get all the related strings and their frequencies?</a:t>
            </a:r>
          </a:p>
          <a:p>
            <a:pPr marL="342900" indent="-342900">
              <a:buFont typeface="Arial"/>
              <a:buChar char="•"/>
            </a:pPr>
            <a:r>
              <a:rPr lang="en-US" sz="2200" dirty="0" smtClean="0"/>
              <a:t>How to print them in decreasing order of probability?</a:t>
            </a:r>
          </a:p>
          <a:p>
            <a:pPr marL="342900" indent="-342900">
              <a:buFont typeface="Arial"/>
              <a:buChar char="•"/>
            </a:pPr>
            <a:endParaRPr lang="en-US" sz="2200" dirty="0"/>
          </a:p>
        </p:txBody>
      </p:sp>
    </p:spTree>
    <p:extLst>
      <p:ext uri="{BB962C8B-B14F-4D97-AF65-F5344CB8AC3E}">
        <p14:creationId xmlns:p14="http://schemas.microsoft.com/office/powerpoint/2010/main" val="3447273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6769"/>
          </a:xfrm>
        </p:spPr>
        <p:txBody>
          <a:bodyPr/>
          <a:lstStyle/>
          <a:p>
            <a:r>
              <a:rPr lang="en-US" sz="2400" dirty="0" smtClean="0"/>
              <a:t>a2.3</a:t>
            </a:r>
            <a:endParaRPr lang="en-US" sz="2400" dirty="0"/>
          </a:p>
        </p:txBody>
      </p:sp>
      <p:sp>
        <p:nvSpPr>
          <p:cNvPr id="3" name="Content Placeholder 2"/>
          <p:cNvSpPr>
            <a:spLocks noGrp="1"/>
          </p:cNvSpPr>
          <p:nvPr>
            <p:ph idx="1"/>
          </p:nvPr>
        </p:nvSpPr>
        <p:spPr>
          <a:xfrm>
            <a:off x="0" y="556001"/>
            <a:ext cx="9144000" cy="5535560"/>
          </a:xfrm>
        </p:spPr>
        <p:txBody>
          <a:bodyPr/>
          <a:lstStyle/>
          <a:p>
            <a:pPr marL="0" indent="0">
              <a:buNone/>
            </a:pPr>
            <a:r>
              <a:rPr lang="en-US" sz="2000" dirty="0" smtClean="0"/>
              <a:t>The </a:t>
            </a:r>
            <a:r>
              <a:rPr lang="en-US" sz="2000" dirty="0"/>
              <a:t>task is to </a:t>
            </a:r>
            <a:r>
              <a:rPr lang="en-US" sz="2000" i="1" dirty="0"/>
              <a:t>select a good sorting algorithm</a:t>
            </a:r>
            <a:r>
              <a:rPr lang="en-US" sz="2000" dirty="0"/>
              <a:t> for each case and </a:t>
            </a:r>
            <a:r>
              <a:rPr lang="en-US" sz="2000" i="1" dirty="0"/>
              <a:t>justify your choice</a:t>
            </a:r>
            <a:r>
              <a:rPr lang="en-US" sz="2000" dirty="0"/>
              <a:t>, in a maximum of 2 sentences</a:t>
            </a:r>
            <a:r>
              <a:rPr lang="en-US" sz="2000" dirty="0" smtClean="0"/>
              <a:t>.</a:t>
            </a:r>
          </a:p>
          <a:p>
            <a:pPr marL="0" indent="0">
              <a:buNone/>
            </a:pPr>
            <a:r>
              <a:rPr lang="en-US" sz="2000" b="1" dirty="0"/>
              <a:t>Example case:</a:t>
            </a:r>
            <a:r>
              <a:rPr lang="en-US" sz="2000" dirty="0"/>
              <a:t> an airplane factory wants to improve the embedded system in its airplanes. The system uses a range of sensors that constantly collect large amounts of data from wind currents outside the airplane. This data needs to be sorted as a preprocessing step to ease their </a:t>
            </a:r>
            <a:r>
              <a:rPr lang="en-US" sz="2000" dirty="0" err="1"/>
              <a:t>visualisation</a:t>
            </a:r>
            <a:r>
              <a:rPr lang="en-US" sz="2000" dirty="0"/>
              <a:t> by the pilot. The sorting algorithm should be completely in-place, as extra memory usage should be </a:t>
            </a:r>
            <a:r>
              <a:rPr lang="en-US" sz="2000" dirty="0" err="1"/>
              <a:t>minimised</a:t>
            </a:r>
            <a:r>
              <a:rPr lang="en-US" sz="2000" dirty="0"/>
              <a:t> in an embedded system. The algorithm should also have good performance even in the worst case, since it should be robust to hijacking. What algorithm would you use?</a:t>
            </a:r>
          </a:p>
          <a:p>
            <a:pPr marL="0" indent="0">
              <a:buNone/>
            </a:pPr>
            <a:r>
              <a:rPr lang="en-US" sz="2000" dirty="0"/>
              <a:t>Solution: </a:t>
            </a:r>
            <a:r>
              <a:rPr lang="en-US" sz="2000" dirty="0" err="1"/>
              <a:t>Heapsort</a:t>
            </a:r>
            <a:r>
              <a:rPr lang="en-US" sz="2000" dirty="0"/>
              <a:t>, because it is in-place and has guaranteed </a:t>
            </a:r>
            <a:r>
              <a:rPr lang="en-US" sz="2000" dirty="0" err="1"/>
              <a:t>Θ</a:t>
            </a:r>
            <a:r>
              <a:rPr lang="en-US" sz="2000" dirty="0"/>
              <a:t>(n log n) worst case performance, which makes it robust to adversarial attacks.</a:t>
            </a:r>
          </a:p>
          <a:p>
            <a:pPr marL="0" indent="0">
              <a:buNone/>
            </a:pPr>
            <a:r>
              <a:rPr lang="en-US" sz="2000" dirty="0"/>
              <a:t>It’s important to keep in mind that this is a subjective question and there might be more than one correct answer. Many real world scenarios do not have a single correct solution—this is why your argument about your chosen algorithm is important. </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26</a:t>
            </a:fld>
            <a:endParaRPr lang="en-US" dirty="0"/>
          </a:p>
        </p:txBody>
      </p:sp>
    </p:spTree>
    <p:extLst>
      <p:ext uri="{BB962C8B-B14F-4D97-AF65-F5344CB8AC3E}">
        <p14:creationId xmlns:p14="http://schemas.microsoft.com/office/powerpoint/2010/main" val="302266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6769"/>
          </a:xfrm>
        </p:spPr>
        <p:txBody>
          <a:bodyPr/>
          <a:lstStyle/>
          <a:p>
            <a:r>
              <a:rPr lang="en-US" sz="2400" dirty="0" smtClean="0"/>
              <a:t>a2.3</a:t>
            </a:r>
            <a:endParaRPr lang="en-US" sz="2400" dirty="0"/>
          </a:p>
        </p:txBody>
      </p:sp>
      <p:sp>
        <p:nvSpPr>
          <p:cNvPr id="3" name="Content Placeholder 2"/>
          <p:cNvSpPr>
            <a:spLocks noGrp="1"/>
          </p:cNvSpPr>
          <p:nvPr>
            <p:ph idx="1"/>
          </p:nvPr>
        </p:nvSpPr>
        <p:spPr>
          <a:xfrm>
            <a:off x="0" y="556001"/>
            <a:ext cx="9144000" cy="5535560"/>
          </a:xfrm>
        </p:spPr>
        <p:txBody>
          <a:bodyPr/>
          <a:lstStyle/>
          <a:p>
            <a:pPr marL="0" indent="0">
              <a:buNone/>
            </a:pPr>
            <a:r>
              <a:rPr lang="en-US" sz="2000" dirty="0" smtClean="0"/>
              <a:t>The </a:t>
            </a:r>
            <a:r>
              <a:rPr lang="en-US" sz="2000" dirty="0"/>
              <a:t>task is to </a:t>
            </a:r>
            <a:r>
              <a:rPr lang="en-US" sz="2000" i="1" dirty="0"/>
              <a:t>select a good sorting algorithm</a:t>
            </a:r>
            <a:r>
              <a:rPr lang="en-US" sz="2000" dirty="0"/>
              <a:t> for each case and </a:t>
            </a:r>
            <a:r>
              <a:rPr lang="en-US" sz="2000" i="1" dirty="0"/>
              <a:t>justify your choice</a:t>
            </a:r>
            <a:r>
              <a:rPr lang="en-US" sz="2000" dirty="0"/>
              <a:t>, in a maximum of 2 sentences</a:t>
            </a:r>
            <a:r>
              <a:rPr lang="en-US" sz="2000" dirty="0" smtClean="0"/>
              <a:t>.</a:t>
            </a:r>
          </a:p>
          <a:p>
            <a:pPr marL="0" indent="0">
              <a:buNone/>
            </a:pPr>
            <a:r>
              <a:rPr lang="en-US" sz="2000" b="1" dirty="0"/>
              <a:t>Example case:</a:t>
            </a:r>
            <a:r>
              <a:rPr lang="en-US" sz="2000" dirty="0"/>
              <a:t> an airplane factory wants to improve the embedded system in its airplanes. The system uses a range of sensors that </a:t>
            </a:r>
            <a:r>
              <a:rPr lang="en-US" sz="2000" i="1" dirty="0"/>
              <a:t>constantly collect large amounts of data</a:t>
            </a:r>
            <a:r>
              <a:rPr lang="en-US" sz="2000" dirty="0"/>
              <a:t> from wind currents outside the airplane. This data needs to be sorted as a preprocessing step to ease their </a:t>
            </a:r>
            <a:r>
              <a:rPr lang="en-US" sz="2000" dirty="0" err="1"/>
              <a:t>visualisation</a:t>
            </a:r>
            <a:r>
              <a:rPr lang="en-US" sz="2000" dirty="0"/>
              <a:t> by the pilot. The sorting algorithm should be completely </a:t>
            </a:r>
            <a:r>
              <a:rPr lang="en-US" sz="2000" i="1" dirty="0"/>
              <a:t>in-place</a:t>
            </a:r>
            <a:r>
              <a:rPr lang="en-US" sz="2000" dirty="0"/>
              <a:t>, as extra memory usage should be </a:t>
            </a:r>
            <a:r>
              <a:rPr lang="en-US" sz="2000" dirty="0" err="1"/>
              <a:t>minimised</a:t>
            </a:r>
            <a:r>
              <a:rPr lang="en-US" sz="2000" dirty="0"/>
              <a:t> in an embedded system. The algorithm should also have </a:t>
            </a:r>
            <a:r>
              <a:rPr lang="en-US" sz="2000" i="1" dirty="0"/>
              <a:t>good performance even in the worst case</a:t>
            </a:r>
            <a:r>
              <a:rPr lang="en-US" sz="2000" dirty="0"/>
              <a:t>, since it should be robust to hijacking. What algorithm would you use?</a:t>
            </a:r>
          </a:p>
          <a:p>
            <a:pPr marL="0" indent="0">
              <a:buNone/>
            </a:pPr>
            <a:r>
              <a:rPr lang="en-US" sz="2000" i="1" dirty="0"/>
              <a:t>constantly collect large amounts of </a:t>
            </a:r>
            <a:r>
              <a:rPr lang="en-US" sz="2000" i="1" dirty="0" smtClean="0"/>
              <a:t>data</a:t>
            </a:r>
            <a:r>
              <a:rPr lang="en-US" sz="2000" dirty="0" smtClean="0"/>
              <a:t>: all data available right away</a:t>
            </a:r>
          </a:p>
          <a:p>
            <a:pPr marL="0" indent="0">
              <a:buNone/>
            </a:pPr>
            <a:r>
              <a:rPr lang="en-US" sz="2000" i="1" dirty="0"/>
              <a:t>in-</a:t>
            </a:r>
            <a:r>
              <a:rPr lang="en-US" sz="2000" i="1" dirty="0" smtClean="0"/>
              <a:t>place: </a:t>
            </a:r>
            <a:r>
              <a:rPr lang="en-US" sz="2000" i="1" dirty="0" err="1" smtClean="0"/>
              <a:t>mergesort</a:t>
            </a:r>
            <a:r>
              <a:rPr lang="en-US" sz="2000" i="1" dirty="0" smtClean="0"/>
              <a:t>/distribution sorts not applicable </a:t>
            </a:r>
            <a:endParaRPr lang="en-US" sz="2000" dirty="0" smtClean="0"/>
          </a:p>
          <a:p>
            <a:pPr marL="0" indent="0">
              <a:buNone/>
            </a:pPr>
            <a:r>
              <a:rPr lang="en-US" sz="2000" i="1" dirty="0"/>
              <a:t>good </a:t>
            </a:r>
            <a:r>
              <a:rPr lang="en-US" sz="2000" i="1" dirty="0" smtClean="0"/>
              <a:t>performance: quicksort, heap sort?</a:t>
            </a:r>
          </a:p>
          <a:p>
            <a:pPr marL="0" indent="0">
              <a:buNone/>
            </a:pPr>
            <a:r>
              <a:rPr lang="en-US" sz="2000" i="1" dirty="0"/>
              <a:t>good performance even in the worst </a:t>
            </a:r>
            <a:r>
              <a:rPr lang="en-US" sz="2000" i="1" dirty="0" smtClean="0"/>
              <a:t>case: no quicksort! </a:t>
            </a:r>
            <a:endParaRPr lang="en-US" sz="2000" dirty="0"/>
          </a:p>
          <a:p>
            <a:pPr marL="0" indent="0">
              <a:buNone/>
            </a:pPr>
            <a:r>
              <a:rPr lang="en-US" sz="2000" dirty="0" smtClean="0"/>
              <a:t>Solution</a:t>
            </a:r>
            <a:r>
              <a:rPr lang="en-US" sz="2000" dirty="0"/>
              <a:t>: </a:t>
            </a:r>
            <a:r>
              <a:rPr lang="en-US" sz="2000" dirty="0" err="1"/>
              <a:t>Heapsort</a:t>
            </a:r>
            <a:r>
              <a:rPr lang="en-US" sz="2000" dirty="0"/>
              <a:t>, because it is in-place and has guaranteed </a:t>
            </a:r>
            <a:r>
              <a:rPr lang="en-US" sz="2000" dirty="0" err="1"/>
              <a:t>Θ</a:t>
            </a:r>
            <a:r>
              <a:rPr lang="en-US" sz="2000" dirty="0"/>
              <a:t>(n log n) worst case performance, which makes it robust to adversarial attacks</a:t>
            </a:r>
            <a:r>
              <a:rPr lang="en-US" sz="2000" dirty="0" smtClean="0"/>
              <a:t>.</a:t>
            </a:r>
            <a:endParaRPr lang="en-US" sz="20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27</a:t>
            </a:fld>
            <a:endParaRPr lang="en-US" dirty="0"/>
          </a:p>
        </p:txBody>
      </p:sp>
    </p:spTree>
    <p:extLst>
      <p:ext uri="{BB962C8B-B14F-4D97-AF65-F5344CB8AC3E}">
        <p14:creationId xmlns:p14="http://schemas.microsoft.com/office/powerpoint/2010/main" val="379589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6769"/>
          </a:xfrm>
        </p:spPr>
        <p:txBody>
          <a:bodyPr/>
          <a:lstStyle/>
          <a:p>
            <a:r>
              <a:rPr lang="en-US" sz="2400" dirty="0" smtClean="0"/>
              <a:t>a2.4</a:t>
            </a:r>
            <a:endParaRPr lang="en-US" sz="2400" dirty="0"/>
          </a:p>
        </p:txBody>
      </p:sp>
      <p:sp>
        <p:nvSpPr>
          <p:cNvPr id="3" name="Content Placeholder 2"/>
          <p:cNvSpPr>
            <a:spLocks noGrp="1"/>
          </p:cNvSpPr>
          <p:nvPr>
            <p:ph idx="1"/>
          </p:nvPr>
        </p:nvSpPr>
        <p:spPr>
          <a:xfrm>
            <a:off x="0" y="556001"/>
            <a:ext cx="9144000" cy="5535560"/>
          </a:xfrm>
        </p:spPr>
        <p:txBody>
          <a:bodyPr/>
          <a:lstStyle/>
          <a:p>
            <a:pPr marL="0" indent="0">
              <a:buNone/>
            </a:pPr>
            <a:r>
              <a:rPr lang="en-US" sz="2000" dirty="0" smtClean="0"/>
              <a:t>The task:</a:t>
            </a:r>
          </a:p>
          <a:p>
            <a:pPr marL="0" indent="0">
              <a:buNone/>
            </a:pPr>
            <a:endParaRPr lang="en-US" sz="20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28</a:t>
            </a:fld>
            <a:endParaRPr lang="en-US" dirty="0"/>
          </a:p>
        </p:txBody>
      </p:sp>
    </p:spTree>
    <p:extLst>
      <p:ext uri="{BB962C8B-B14F-4D97-AF65-F5344CB8AC3E}">
        <p14:creationId xmlns:p14="http://schemas.microsoft.com/office/powerpoint/2010/main" val="1144028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0"/>
            <a:ext cx="8623300" cy="610645"/>
          </a:xfrm>
        </p:spPr>
        <p:txBody>
          <a:bodyPr/>
          <a:lstStyle/>
          <a:p>
            <a:r>
              <a:rPr lang="en-US" sz="2400" dirty="0" smtClean="0"/>
              <a:t>Counting Sort for sorting array A[0..n-1]: Review</a:t>
            </a:r>
            <a:endParaRPr lang="en-US" sz="2400" dirty="0"/>
          </a:p>
        </p:txBody>
      </p:sp>
      <p:sp>
        <p:nvSpPr>
          <p:cNvPr id="3" name="Content Placeholder 2"/>
          <p:cNvSpPr>
            <a:spLocks noGrp="1"/>
          </p:cNvSpPr>
          <p:nvPr>
            <p:ph idx="1"/>
          </p:nvPr>
        </p:nvSpPr>
        <p:spPr>
          <a:xfrm>
            <a:off x="265113" y="718596"/>
            <a:ext cx="8623300" cy="4800600"/>
          </a:xfrm>
        </p:spPr>
        <p:txBody>
          <a:bodyPr/>
          <a:lstStyle/>
          <a:p>
            <a:pPr marL="0" indent="0">
              <a:spcBef>
                <a:spcPts val="800"/>
              </a:spcBef>
              <a:buNone/>
            </a:pPr>
            <a:r>
              <a:rPr lang="en-US" sz="2200" i="1" dirty="0" smtClean="0"/>
              <a:t>Conditions:</a:t>
            </a:r>
          </a:p>
          <a:p>
            <a:pPr marL="0" indent="0">
              <a:spcBef>
                <a:spcPts val="800"/>
              </a:spcBef>
              <a:buNone/>
            </a:pPr>
            <a:r>
              <a:rPr lang="en-US" sz="2200" dirty="0" smtClean="0"/>
              <a:t>small range of keys, for example,   </a:t>
            </a:r>
            <a:r>
              <a:rPr lang="en-US" sz="2200" dirty="0" smtClean="0">
                <a:solidFill>
                  <a:srgbClr val="000090"/>
                </a:solidFill>
                <a:latin typeface="Courier"/>
                <a:cs typeface="Courier"/>
              </a:rPr>
              <a:t>A[</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 &lt;= k</a:t>
            </a:r>
            <a:r>
              <a:rPr lang="en-US" sz="2200" dirty="0" smtClean="0"/>
              <a:t>, and  </a:t>
            </a:r>
            <a:r>
              <a:rPr lang="en-US" sz="2200" dirty="0" smtClean="0">
                <a:solidFill>
                  <a:srgbClr val="000090"/>
                </a:solidFill>
                <a:latin typeface="Courier"/>
                <a:cs typeface="Courier"/>
              </a:rPr>
              <a:t>k= </a:t>
            </a:r>
            <a:r>
              <a:rPr lang="en-US" sz="2200" dirty="0">
                <a:solidFill>
                  <a:srgbClr val="000090"/>
                </a:solidFill>
                <a:latin typeface="Courier"/>
                <a:cs typeface="Courier"/>
              </a:rPr>
              <a:t>O(n)</a:t>
            </a:r>
          </a:p>
          <a:p>
            <a:pPr marL="0" indent="0">
              <a:spcBef>
                <a:spcPts val="800"/>
              </a:spcBef>
              <a:buNone/>
            </a:pPr>
            <a:r>
              <a:rPr lang="en-US" sz="2200" i="1" dirty="0" smtClean="0"/>
              <a:t>The algorithm:</a:t>
            </a:r>
          </a:p>
          <a:p>
            <a:pPr>
              <a:spcBef>
                <a:spcPts val="800"/>
              </a:spcBef>
            </a:pPr>
            <a:r>
              <a:rPr lang="en-US" sz="2200" dirty="0" smtClean="0"/>
              <a:t>Build frequency array </a:t>
            </a:r>
            <a:r>
              <a:rPr lang="en-US" sz="2200" dirty="0">
                <a:solidFill>
                  <a:srgbClr val="000090"/>
                </a:solidFill>
                <a:latin typeface="Courier"/>
                <a:cs typeface="Courier"/>
              </a:rPr>
              <a:t>F[0..k] </a:t>
            </a:r>
            <a:r>
              <a:rPr lang="en-US" sz="2200" dirty="0" smtClean="0"/>
              <a:t>such that </a:t>
            </a:r>
            <a:r>
              <a:rPr lang="en-US" sz="2200" dirty="0">
                <a:solidFill>
                  <a:srgbClr val="000090"/>
                </a:solidFill>
                <a:latin typeface="Courier"/>
                <a:cs typeface="Courier"/>
              </a:rPr>
              <a:t>F[</a:t>
            </a:r>
            <a:r>
              <a:rPr lang="en-US" sz="2200" dirty="0" err="1">
                <a:solidFill>
                  <a:srgbClr val="000090"/>
                </a:solidFill>
                <a:latin typeface="Courier"/>
                <a:cs typeface="Courier"/>
              </a:rPr>
              <a:t>i</a:t>
            </a:r>
            <a:r>
              <a:rPr lang="en-US" sz="2200" dirty="0">
                <a:solidFill>
                  <a:srgbClr val="000090"/>
                </a:solidFill>
                <a:latin typeface="Courier"/>
                <a:cs typeface="Courier"/>
              </a:rPr>
              <a:t>]=</a:t>
            </a:r>
            <a:r>
              <a:rPr lang="en-US" sz="2200" dirty="0" smtClean="0"/>
              <a:t> frequency of key value </a:t>
            </a:r>
            <a:r>
              <a:rPr lang="en-US" sz="2200" dirty="0" err="1">
                <a:solidFill>
                  <a:srgbClr val="000090"/>
                </a:solidFill>
                <a:latin typeface="Courier"/>
                <a:cs typeface="Courier"/>
              </a:rPr>
              <a:t>i</a:t>
            </a:r>
            <a:endParaRPr lang="en-US" sz="2200" dirty="0" smtClean="0"/>
          </a:p>
          <a:p>
            <a:pPr>
              <a:spcBef>
                <a:spcPts val="800"/>
              </a:spcBef>
            </a:pPr>
            <a:r>
              <a:rPr lang="en-US" sz="2200" dirty="0" smtClean="0"/>
              <a:t>Convert </a:t>
            </a:r>
            <a:r>
              <a:rPr lang="en-US" sz="2200" dirty="0">
                <a:solidFill>
                  <a:srgbClr val="000090"/>
                </a:solidFill>
                <a:latin typeface="Courier"/>
                <a:cs typeface="Courier"/>
              </a:rPr>
              <a:t>F[0..k] </a:t>
            </a:r>
            <a:r>
              <a:rPr lang="en-US" sz="2200" dirty="0" smtClean="0"/>
              <a:t>so that </a:t>
            </a:r>
            <a:r>
              <a:rPr lang="en-US" sz="2200" dirty="0">
                <a:solidFill>
                  <a:srgbClr val="000090"/>
                </a:solidFill>
                <a:latin typeface="Courier"/>
                <a:cs typeface="Courier"/>
              </a:rPr>
              <a:t>F[</a:t>
            </a:r>
            <a:r>
              <a:rPr lang="en-US" sz="2200" dirty="0" err="1">
                <a:solidFill>
                  <a:srgbClr val="000090"/>
                </a:solidFill>
                <a:latin typeface="Courier"/>
                <a:cs typeface="Courier"/>
              </a:rPr>
              <a:t>i</a:t>
            </a:r>
            <a:r>
              <a:rPr lang="en-US" sz="2200" dirty="0">
                <a:solidFill>
                  <a:srgbClr val="000090"/>
                </a:solidFill>
                <a:latin typeface="Courier"/>
                <a:cs typeface="Courier"/>
              </a:rPr>
              <a:t>]= </a:t>
            </a:r>
            <a:r>
              <a:rPr lang="en-US" sz="2200" dirty="0" smtClean="0"/>
              <a:t>starting index of key value </a:t>
            </a:r>
            <a:r>
              <a:rPr lang="en-US" sz="2200" dirty="0" err="1">
                <a:solidFill>
                  <a:srgbClr val="000090"/>
                </a:solidFill>
                <a:latin typeface="Courier"/>
                <a:cs typeface="Courier"/>
              </a:rPr>
              <a:t>i</a:t>
            </a:r>
            <a:r>
              <a:rPr lang="en-US" sz="2200" dirty="0" smtClean="0"/>
              <a:t> in the </a:t>
            </a:r>
            <a:r>
              <a:rPr lang="en-US" sz="2200" i="1" dirty="0" smtClean="0"/>
              <a:t>sorted</a:t>
            </a:r>
            <a:r>
              <a:rPr lang="en-US" sz="2200" dirty="0" smtClean="0"/>
              <a:t> array</a:t>
            </a:r>
          </a:p>
          <a:p>
            <a:pPr>
              <a:spcBef>
                <a:spcPts val="800"/>
              </a:spcBef>
            </a:pPr>
            <a:r>
              <a:rPr lang="en-US" sz="2200" dirty="0" smtClean="0"/>
              <a:t>Using another array </a:t>
            </a:r>
            <a:r>
              <a:rPr lang="en-US" sz="2200" dirty="0">
                <a:solidFill>
                  <a:srgbClr val="000090"/>
                </a:solidFill>
                <a:latin typeface="Courier"/>
                <a:cs typeface="Courier"/>
              </a:rPr>
              <a:t>B[0.</a:t>
            </a:r>
            <a:r>
              <a:rPr lang="en-US" sz="2200" dirty="0" smtClean="0">
                <a:solidFill>
                  <a:srgbClr val="000090"/>
                </a:solidFill>
                <a:latin typeface="Courier"/>
                <a:cs typeface="Courier"/>
              </a:rPr>
              <a:t>.n-1</a:t>
            </a:r>
            <a:r>
              <a:rPr lang="en-US" sz="2200" dirty="0">
                <a:solidFill>
                  <a:srgbClr val="000090"/>
                </a:solidFill>
                <a:latin typeface="Courier"/>
                <a:cs typeface="Courier"/>
              </a:rPr>
              <a:t>],</a:t>
            </a:r>
            <a:r>
              <a:rPr lang="en-US" sz="2200" dirty="0" smtClean="0"/>
              <a:t> scan </a:t>
            </a:r>
            <a:r>
              <a:rPr lang="en-US" sz="2200" dirty="0">
                <a:solidFill>
                  <a:srgbClr val="000090"/>
                </a:solidFill>
                <a:latin typeface="Courier"/>
                <a:cs typeface="Courier"/>
              </a:rPr>
              <a:t>A[] </a:t>
            </a:r>
            <a:r>
              <a:rPr lang="en-US" sz="2200" dirty="0" smtClean="0"/>
              <a:t>again and copy to</a:t>
            </a:r>
            <a:r>
              <a:rPr lang="en-US" sz="2200" dirty="0">
                <a:solidFill>
                  <a:srgbClr val="000090"/>
                </a:solidFill>
                <a:latin typeface="Courier"/>
                <a:cs typeface="Courier"/>
              </a:rPr>
              <a:t> B</a:t>
            </a:r>
            <a:r>
              <a:rPr lang="en-US" sz="2200" dirty="0" smtClean="0"/>
              <a:t> using:</a:t>
            </a:r>
          </a:p>
          <a:p>
            <a:pPr marL="0" indent="0">
              <a:spcBef>
                <a:spcPts val="800"/>
              </a:spcBef>
              <a:buNone/>
            </a:pPr>
            <a:r>
              <a:rPr lang="en-US" sz="2200" dirty="0">
                <a:solidFill>
                  <a:srgbClr val="000090"/>
                </a:solidFill>
                <a:latin typeface="Courier"/>
                <a:cs typeface="Courier"/>
              </a:rPr>
              <a:t>       </a:t>
            </a:r>
            <a:r>
              <a:rPr lang="en-US" sz="2200" dirty="0" smtClean="0">
                <a:solidFill>
                  <a:srgbClr val="000090"/>
                </a:solidFill>
                <a:latin typeface="Courier"/>
                <a:cs typeface="Courier"/>
              </a:rPr>
              <a:t>k</a:t>
            </a:r>
            <a:r>
              <a:rPr lang="en-US" sz="2200" dirty="0">
                <a:solidFill>
                  <a:srgbClr val="000090"/>
                </a:solidFill>
                <a:latin typeface="Courier"/>
                <a:cs typeface="Courier"/>
              </a:rPr>
              <a:t>= A[</a:t>
            </a:r>
            <a:r>
              <a:rPr lang="en-US" sz="2200" dirty="0" err="1">
                <a:solidFill>
                  <a:srgbClr val="000090"/>
                </a:solidFill>
                <a:latin typeface="Courier"/>
                <a:cs typeface="Courier"/>
              </a:rPr>
              <a:t>i</a:t>
            </a:r>
            <a:r>
              <a:rPr lang="en-US" sz="2200" dirty="0">
                <a:solidFill>
                  <a:srgbClr val="000090"/>
                </a:solidFill>
                <a:latin typeface="Courier"/>
                <a:cs typeface="Courier"/>
              </a:rPr>
              <a:t>]</a:t>
            </a:r>
            <a:r>
              <a:rPr lang="en-US" sz="2200" dirty="0" smtClean="0">
                <a:solidFill>
                  <a:srgbClr val="000090"/>
                </a:solidFill>
                <a:latin typeface="Courier"/>
                <a:cs typeface="Courier"/>
              </a:rPr>
              <a:t>;  // here C used for </a:t>
            </a:r>
            <a:r>
              <a:rPr lang="en-US" sz="2200" dirty="0">
                <a:solidFill>
                  <a:srgbClr val="000090"/>
                </a:solidFill>
                <a:latin typeface="Courier"/>
                <a:cs typeface="Courier"/>
              </a:rPr>
              <a:t>c</a:t>
            </a:r>
            <a:r>
              <a:rPr lang="en-US" sz="2200" dirty="0" smtClean="0">
                <a:solidFill>
                  <a:srgbClr val="000090"/>
                </a:solidFill>
                <a:latin typeface="Courier"/>
                <a:cs typeface="Courier"/>
              </a:rPr>
              <a:t>onvenience</a:t>
            </a:r>
            <a:endParaRPr lang="en-US" sz="2200" dirty="0">
              <a:solidFill>
                <a:srgbClr val="000090"/>
              </a:solidFill>
              <a:latin typeface="Courier"/>
              <a:cs typeface="Courier"/>
            </a:endParaRPr>
          </a:p>
          <a:p>
            <a:pPr marL="0" indent="0">
              <a:spcBef>
                <a:spcPts val="800"/>
              </a:spcBef>
              <a:buNone/>
            </a:pPr>
            <a:r>
              <a:rPr lang="en-US" sz="2200" dirty="0">
                <a:solidFill>
                  <a:srgbClr val="000090"/>
                </a:solidFill>
                <a:latin typeface="Courier"/>
                <a:cs typeface="Courier"/>
              </a:rPr>
              <a:t>       </a:t>
            </a:r>
            <a:r>
              <a:rPr lang="en-US" sz="2200" dirty="0" smtClean="0">
                <a:solidFill>
                  <a:srgbClr val="000090"/>
                </a:solidFill>
                <a:latin typeface="Courier"/>
                <a:cs typeface="Courier"/>
              </a:rPr>
              <a:t>B</a:t>
            </a:r>
            <a:r>
              <a:rPr lang="en-US" sz="2200" dirty="0">
                <a:solidFill>
                  <a:srgbClr val="000090"/>
                </a:solidFill>
                <a:latin typeface="Courier"/>
                <a:cs typeface="Courier"/>
              </a:rPr>
              <a:t>[  F[k</a:t>
            </a:r>
            <a:r>
              <a:rPr lang="en-US" sz="2200" dirty="0" smtClean="0">
                <a:solidFill>
                  <a:srgbClr val="000090"/>
                </a:solidFill>
                <a:latin typeface="Courier"/>
                <a:cs typeface="Courier"/>
              </a:rPr>
              <a:t>]+</a:t>
            </a:r>
            <a:r>
              <a:rPr lang="en-US" sz="2200" dirty="0">
                <a:solidFill>
                  <a:srgbClr val="000090"/>
                </a:solidFill>
                <a:latin typeface="Courier"/>
                <a:cs typeface="Courier"/>
              </a:rPr>
              <a:t>+ ] = </a:t>
            </a:r>
            <a:r>
              <a:rPr lang="en-US" sz="2200" dirty="0" smtClean="0">
                <a:solidFill>
                  <a:srgbClr val="000090"/>
                </a:solidFill>
                <a:latin typeface="Courier"/>
                <a:cs typeface="Courier"/>
              </a:rPr>
              <a:t>k; </a:t>
            </a:r>
          </a:p>
          <a:p>
            <a:pPr marL="0" indent="0">
              <a:spcBef>
                <a:spcPts val="800"/>
              </a:spcBef>
              <a:buNone/>
            </a:pPr>
            <a:r>
              <a:rPr lang="en-US" sz="2200" dirty="0" smtClean="0">
                <a:latin typeface="+mn-lt"/>
                <a:cs typeface="Courier"/>
              </a:rPr>
              <a:t>Notes: </a:t>
            </a:r>
          </a:p>
          <a:p>
            <a:pPr>
              <a:spcBef>
                <a:spcPts val="800"/>
              </a:spcBef>
            </a:pPr>
            <a:r>
              <a:rPr lang="en-US" sz="2200" dirty="0" smtClean="0">
                <a:latin typeface="+mn-lt"/>
                <a:cs typeface="Courier"/>
              </a:rPr>
              <a:t>Time complexity: </a:t>
            </a:r>
            <a:r>
              <a:rPr lang="en-US" sz="2200" i="1" dirty="0" smtClean="0">
                <a:latin typeface="Cambria Math"/>
                <a:cs typeface="Cambria Math"/>
              </a:rPr>
              <a:t>𝞠(</a:t>
            </a:r>
            <a:r>
              <a:rPr lang="en-US" sz="2200" i="1" dirty="0" err="1" smtClean="0">
                <a:latin typeface="Cambria Math"/>
                <a:cs typeface="Cambria Math"/>
              </a:rPr>
              <a:t>n+k</a:t>
            </a:r>
            <a:r>
              <a:rPr lang="en-US" sz="2200" i="1" dirty="0" smtClean="0">
                <a:latin typeface="Cambria Math"/>
                <a:cs typeface="Cambria Math"/>
              </a:rPr>
              <a:t>)</a:t>
            </a:r>
            <a:r>
              <a:rPr lang="en-US" sz="2200" dirty="0" smtClean="0">
                <a:latin typeface="+mn-lt"/>
                <a:cs typeface="Courier"/>
              </a:rPr>
              <a:t>, or</a:t>
            </a:r>
            <a:r>
              <a:rPr lang="en-US" sz="2200" i="1" dirty="0">
                <a:latin typeface="Cambria Math"/>
                <a:cs typeface="Cambria Math"/>
              </a:rPr>
              <a:t> 𝞠(n) </a:t>
            </a:r>
            <a:r>
              <a:rPr lang="en-US" sz="2200" dirty="0" smtClean="0">
                <a:latin typeface="+mn-lt"/>
                <a:cs typeface="Courier"/>
              </a:rPr>
              <a:t>if </a:t>
            </a:r>
            <a:r>
              <a:rPr lang="en-US" sz="2200" i="1" dirty="0">
                <a:latin typeface="Cambria Math"/>
                <a:cs typeface="Cambria Math"/>
              </a:rPr>
              <a:t>k</a:t>
            </a:r>
            <a:r>
              <a:rPr lang="en-US" sz="2200" dirty="0" smtClean="0">
                <a:latin typeface="+mn-lt"/>
                <a:cs typeface="Courier"/>
              </a:rPr>
              <a:t> small</a:t>
            </a:r>
          </a:p>
          <a:p>
            <a:pPr>
              <a:spcBef>
                <a:spcPts val="800"/>
              </a:spcBef>
            </a:pPr>
            <a:r>
              <a:rPr lang="en-US" sz="2200" dirty="0" smtClean="0">
                <a:latin typeface="+mn-lt"/>
                <a:cs typeface="Courier"/>
              </a:rPr>
              <a:t>Not in-place, additional memory:</a:t>
            </a:r>
            <a:r>
              <a:rPr lang="en-US" sz="2200" i="1" dirty="0">
                <a:latin typeface="Cambria Math"/>
                <a:cs typeface="Cambria Math"/>
              </a:rPr>
              <a:t> 𝞠(</a:t>
            </a:r>
            <a:r>
              <a:rPr lang="en-US" sz="2200" i="1" dirty="0" err="1">
                <a:latin typeface="Cambria Math"/>
                <a:cs typeface="Cambria Math"/>
              </a:rPr>
              <a:t>n+k</a:t>
            </a:r>
            <a:r>
              <a:rPr lang="en-US" sz="2200" i="1" dirty="0">
                <a:latin typeface="Cambria Math"/>
                <a:cs typeface="Cambria Math"/>
              </a:rPr>
              <a:t>)</a:t>
            </a:r>
            <a:r>
              <a:rPr lang="en-US" sz="2200" dirty="0" smtClean="0">
                <a:latin typeface="+mn-lt"/>
                <a:cs typeface="Courier"/>
              </a:rPr>
              <a:t>, </a:t>
            </a:r>
            <a:r>
              <a:rPr lang="en-US" sz="2200" dirty="0">
                <a:cs typeface="Courier"/>
              </a:rPr>
              <a:t>or</a:t>
            </a:r>
            <a:r>
              <a:rPr lang="en-US" sz="2200" i="1" dirty="0">
                <a:latin typeface="Cambria Math"/>
                <a:cs typeface="Cambria Math"/>
              </a:rPr>
              <a:t> 𝞠(n) </a:t>
            </a:r>
            <a:r>
              <a:rPr lang="en-US" sz="2200" dirty="0">
                <a:cs typeface="Courier"/>
              </a:rPr>
              <a:t>if </a:t>
            </a:r>
            <a:r>
              <a:rPr lang="en-US" sz="2200" i="1" dirty="0">
                <a:latin typeface="Cambria Math"/>
                <a:cs typeface="Cambria Math"/>
              </a:rPr>
              <a:t>k</a:t>
            </a:r>
            <a:r>
              <a:rPr lang="en-US" sz="2200" dirty="0">
                <a:cs typeface="Courier"/>
              </a:rPr>
              <a:t> small</a:t>
            </a:r>
            <a:r>
              <a:rPr lang="en-US" sz="2200" dirty="0" smtClean="0">
                <a:latin typeface="+mn-lt"/>
                <a:cs typeface="Courier"/>
              </a:rPr>
              <a:t>    </a:t>
            </a:r>
            <a:endParaRPr lang="en-US" sz="2200" dirty="0">
              <a:latin typeface="+mn-lt"/>
              <a:cs typeface="Courier"/>
            </a:endParaRPr>
          </a:p>
          <a:p>
            <a:pPr marL="0" indent="0">
              <a:spcBef>
                <a:spcPts val="800"/>
              </a:spcBef>
              <a:buNone/>
            </a:pPr>
            <a:r>
              <a:rPr lang="en-US" sz="2200" dirty="0" smtClean="0">
                <a:latin typeface="+mn-lt"/>
              </a:rPr>
              <a:t> </a:t>
            </a:r>
            <a:endParaRPr lang="en-US" sz="2200" dirty="0">
              <a:latin typeface="+mn-lt"/>
            </a:endParaRP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Tree>
    <p:extLst>
      <p:ext uri="{BB962C8B-B14F-4D97-AF65-F5344CB8AC3E}">
        <p14:creationId xmlns:p14="http://schemas.microsoft.com/office/powerpoint/2010/main" val="1933468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&amp; Radix Sort Exercises</a:t>
            </a:r>
            <a:endParaRPr lang="en-US" sz="2400" dirty="0"/>
          </a:p>
        </p:txBody>
      </p:sp>
      <p:pic>
        <p:nvPicPr>
          <p:cNvPr id="7" name="Content Placeholder 6"/>
          <p:cNvPicPr>
            <a:picLocks noGrp="1" noChangeAspect="1"/>
          </p:cNvPicPr>
          <p:nvPr>
            <p:ph idx="1"/>
          </p:nvPr>
        </p:nvPicPr>
        <p:blipFill>
          <a:blip r:embed="rId2"/>
          <a:srcRect l="526" r="526"/>
          <a:stretch>
            <a:fillRect/>
          </a:stretch>
        </p:blipFill>
        <p:spPr>
          <a:xfrm>
            <a:off x="-1" y="892326"/>
            <a:ext cx="9203915" cy="5123829"/>
          </a:xfrm>
        </p:spPr>
      </p:pic>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Tree>
    <p:extLst>
      <p:ext uri="{BB962C8B-B14F-4D97-AF65-F5344CB8AC3E}">
        <p14:creationId xmlns:p14="http://schemas.microsoft.com/office/powerpoint/2010/main" val="351632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Problem T1</a:t>
            </a:r>
            <a:endParaRPr lang="en-US" sz="2400" dirty="0"/>
          </a:p>
        </p:txBody>
      </p:sp>
      <p:sp>
        <p:nvSpPr>
          <p:cNvPr id="3" name="Content Placeholder 2"/>
          <p:cNvSpPr>
            <a:spLocks noGrp="1"/>
          </p:cNvSpPr>
          <p:nvPr>
            <p:ph idx="1"/>
          </p:nvPr>
        </p:nvSpPr>
        <p:spPr/>
        <p:txBody>
          <a:bodyPr/>
          <a:lstStyle/>
          <a:p>
            <a:pPr marL="0" indent="0">
              <a:buNone/>
            </a:pPr>
            <a:r>
              <a:rPr lang="en-US" sz="2200" dirty="0" smtClean="0"/>
              <a:t>Counting </a:t>
            </a:r>
            <a:r>
              <a:rPr lang="en-US" sz="2200" dirty="0"/>
              <a:t>Sort Use counting sort to sort the following array of characters:</a:t>
            </a:r>
          </a:p>
          <a:p>
            <a:pPr marL="0" indent="0">
              <a:buNone/>
            </a:pPr>
            <a:r>
              <a:rPr lang="en-US" sz="2200" dirty="0" smtClean="0"/>
              <a:t>                             [ </a:t>
            </a:r>
            <a:r>
              <a:rPr lang="en-US" sz="2200" dirty="0"/>
              <a:t>a, b, a, a, c, d, a, a, f, c, b ]</a:t>
            </a:r>
          </a:p>
          <a:p>
            <a:pPr marL="0" indent="0">
              <a:buNone/>
            </a:pPr>
            <a:r>
              <a:rPr lang="en-US" sz="2200" dirty="0"/>
              <a:t>How much space is required if the array has n characters and our alphabet has k possible </a:t>
            </a:r>
            <a:r>
              <a:rPr lang="en-US" sz="2200" dirty="0" smtClean="0"/>
              <a:t>letters.</a:t>
            </a: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spTree>
    <p:extLst>
      <p:ext uri="{BB962C8B-B14F-4D97-AF65-F5344CB8AC3E}">
        <p14:creationId xmlns:p14="http://schemas.microsoft.com/office/powerpoint/2010/main" val="105373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Radix Sort: Problem T2</a:t>
            </a:r>
            <a:endParaRPr lang="en-US" sz="2400" dirty="0"/>
          </a:p>
        </p:txBody>
      </p:sp>
      <p:sp>
        <p:nvSpPr>
          <p:cNvPr id="3" name="Content Placeholder 2"/>
          <p:cNvSpPr>
            <a:spLocks noGrp="1"/>
          </p:cNvSpPr>
          <p:nvPr>
            <p:ph idx="1"/>
          </p:nvPr>
        </p:nvSpPr>
        <p:spPr>
          <a:xfrm>
            <a:off x="265113" y="718596"/>
            <a:ext cx="8623300" cy="5225004"/>
          </a:xfrm>
        </p:spPr>
        <p:txBody>
          <a:bodyPr/>
          <a:lstStyle/>
          <a:p>
            <a:pPr marL="0" indent="0">
              <a:buNone/>
            </a:pPr>
            <a:r>
              <a:rPr lang="en-US" sz="2200" b="1" dirty="0"/>
              <a:t>Radix </a:t>
            </a:r>
            <a:r>
              <a:rPr lang="en-US" sz="2200" b="1" dirty="0" smtClean="0"/>
              <a:t>Sort:</a:t>
            </a:r>
            <a:r>
              <a:rPr lang="en-US" sz="2200" dirty="0" smtClean="0"/>
              <a:t> </a:t>
            </a:r>
            <a:r>
              <a:rPr lang="en-US" sz="2200" dirty="0"/>
              <a:t>Use radix sort to sort the following strings:</a:t>
            </a:r>
          </a:p>
          <a:p>
            <a:pPr marL="0" indent="0">
              <a:buNone/>
            </a:pPr>
            <a:r>
              <a:rPr lang="en-US" sz="2200" dirty="0" err="1">
                <a:solidFill>
                  <a:srgbClr val="000090"/>
                </a:solidFill>
                <a:latin typeface="Courier"/>
                <a:cs typeface="Courier"/>
              </a:rPr>
              <a:t>abc</a:t>
            </a:r>
            <a:r>
              <a:rPr lang="en-US" sz="2200" dirty="0">
                <a:solidFill>
                  <a:srgbClr val="000090"/>
                </a:solidFill>
                <a:latin typeface="Courier"/>
                <a:cs typeface="Courier"/>
              </a:rPr>
              <a:t> </a:t>
            </a:r>
            <a:r>
              <a:rPr lang="en-US" sz="2200" dirty="0" err="1">
                <a:solidFill>
                  <a:srgbClr val="000090"/>
                </a:solidFill>
                <a:latin typeface="Courier"/>
                <a:cs typeface="Courier"/>
              </a:rPr>
              <a:t>bab</a:t>
            </a:r>
            <a:r>
              <a:rPr lang="en-US" sz="2200" dirty="0">
                <a:solidFill>
                  <a:srgbClr val="000090"/>
                </a:solidFill>
                <a:latin typeface="Courier"/>
                <a:cs typeface="Courier"/>
              </a:rPr>
              <a:t> </a:t>
            </a:r>
            <a:r>
              <a:rPr lang="en-US" sz="2200" dirty="0" err="1">
                <a:solidFill>
                  <a:srgbClr val="000090"/>
                </a:solidFill>
                <a:latin typeface="Courier"/>
                <a:cs typeface="Courier"/>
              </a:rPr>
              <a:t>cba</a:t>
            </a:r>
            <a:r>
              <a:rPr lang="en-US" sz="2200" dirty="0">
                <a:solidFill>
                  <a:srgbClr val="000090"/>
                </a:solidFill>
                <a:latin typeface="Courier"/>
                <a:cs typeface="Courier"/>
              </a:rPr>
              <a:t> ccc </a:t>
            </a:r>
            <a:r>
              <a:rPr lang="en-US" sz="2200" dirty="0" err="1">
                <a:solidFill>
                  <a:srgbClr val="000090"/>
                </a:solidFill>
                <a:latin typeface="Courier"/>
                <a:cs typeface="Courier"/>
              </a:rPr>
              <a:t>bbb</a:t>
            </a:r>
            <a:r>
              <a:rPr lang="en-US" sz="2200" dirty="0">
                <a:solidFill>
                  <a:srgbClr val="000090"/>
                </a:solidFill>
                <a:latin typeface="Courier"/>
                <a:cs typeface="Courier"/>
              </a:rPr>
              <a:t> </a:t>
            </a:r>
            <a:r>
              <a:rPr lang="en-US" sz="2200" dirty="0" err="1">
                <a:solidFill>
                  <a:srgbClr val="000090"/>
                </a:solidFill>
                <a:latin typeface="Courier"/>
                <a:cs typeface="Courier"/>
              </a:rPr>
              <a:t>aac</a:t>
            </a:r>
            <a:r>
              <a:rPr lang="en-US" sz="2200" dirty="0">
                <a:solidFill>
                  <a:srgbClr val="000090"/>
                </a:solidFill>
                <a:latin typeface="Courier"/>
                <a:cs typeface="Courier"/>
              </a:rPr>
              <a:t> </a:t>
            </a:r>
            <a:r>
              <a:rPr lang="en-US" sz="2200" dirty="0" err="1">
                <a:solidFill>
                  <a:srgbClr val="000090"/>
                </a:solidFill>
                <a:latin typeface="Courier"/>
                <a:cs typeface="Courier"/>
              </a:rPr>
              <a:t>abb</a:t>
            </a:r>
            <a:r>
              <a:rPr lang="en-US" sz="2200" dirty="0">
                <a:solidFill>
                  <a:srgbClr val="000090"/>
                </a:solidFill>
                <a:latin typeface="Courier"/>
                <a:cs typeface="Courier"/>
              </a:rPr>
              <a:t> </a:t>
            </a:r>
            <a:r>
              <a:rPr lang="en-US" sz="2200" dirty="0" err="1">
                <a:solidFill>
                  <a:srgbClr val="000090"/>
                </a:solidFill>
                <a:latin typeface="Courier"/>
                <a:cs typeface="Courier"/>
              </a:rPr>
              <a:t>bac</a:t>
            </a:r>
            <a:r>
              <a:rPr lang="en-US" sz="2200" dirty="0">
                <a:solidFill>
                  <a:srgbClr val="000090"/>
                </a:solidFill>
                <a:latin typeface="Courier"/>
                <a:cs typeface="Courier"/>
              </a:rPr>
              <a:t> bcc cab aba</a:t>
            </a:r>
          </a:p>
          <a:p>
            <a:pPr marL="0" indent="0">
              <a:buNone/>
            </a:pPr>
            <a:r>
              <a:rPr lang="en-US" sz="2200" dirty="0"/>
              <a:t>As a reminder radix sort works on strings of length k by doing k passes of some other (stable) sorting algorithm, each pass sorting by the next most signiﬁcant element in the string. For example in this case you would ﬁrst sort by the 3rd character, then the 2nd character and then the 1st character.</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6</a:t>
            </a:fld>
            <a:endParaRPr lang="en-US" dirty="0"/>
          </a:p>
        </p:txBody>
      </p:sp>
    </p:spTree>
    <p:extLst>
      <p:ext uri="{BB962C8B-B14F-4D97-AF65-F5344CB8AC3E}">
        <p14:creationId xmlns:p14="http://schemas.microsoft.com/office/powerpoint/2010/main" val="86270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Problem T3</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b="1" dirty="0"/>
              <a:t>Stable Counting </a:t>
            </a:r>
            <a:r>
              <a:rPr lang="en-US" sz="2200" b="1" dirty="0" smtClean="0"/>
              <a:t>Sort:</a:t>
            </a:r>
            <a:r>
              <a:rPr lang="en-US" sz="2200" dirty="0" smtClean="0"/>
              <a:t> </a:t>
            </a:r>
            <a:r>
              <a:rPr lang="en-US" sz="2200" dirty="0"/>
              <a:t>Which property is required to use counting sort to sort an array of tuples by only the ﬁrst element, leaving the original order for tuples with the same ﬁrst element. For example the input may be:</a:t>
            </a:r>
          </a:p>
          <a:p>
            <a:pPr marL="0" indent="0">
              <a:buNone/>
            </a:pPr>
            <a:r>
              <a:rPr lang="en-US" sz="2200" dirty="0"/>
              <a:t>(8, </a:t>
            </a:r>
            <a:r>
              <a:rPr lang="en-US" sz="2200" dirty="0" err="1"/>
              <a:t>campbell</a:t>
            </a:r>
            <a:r>
              <a:rPr lang="en-US" sz="2200" dirty="0"/>
              <a:t>), (6, </a:t>
            </a:r>
            <a:r>
              <a:rPr lang="en-US" sz="2200" dirty="0" err="1"/>
              <a:t>tal</a:t>
            </a:r>
            <a:r>
              <a:rPr lang="en-US" sz="2200" dirty="0"/>
              <a:t>), (3, </a:t>
            </a:r>
            <a:r>
              <a:rPr lang="en-US" sz="2200" dirty="0" err="1"/>
              <a:t>keir</a:t>
            </a:r>
            <a:r>
              <a:rPr lang="en-US" sz="2200" dirty="0"/>
              <a:t>), . . . (6, </a:t>
            </a:r>
            <a:r>
              <a:rPr lang="en-US" sz="2200" dirty="0" err="1"/>
              <a:t>gus</a:t>
            </a:r>
            <a:r>
              <a:rPr lang="en-US" sz="2200" dirty="0"/>
              <a:t>), (0, nick), (8, tom)</a:t>
            </a:r>
          </a:p>
          <a:p>
            <a:pPr marL="0" indent="0">
              <a:buNone/>
            </a:pPr>
            <a:r>
              <a:rPr lang="en-US" sz="2200" dirty="0"/>
              <a:t>Discuss how you would ensure that counting sort satisﬁes this property. Can you achieve this using only arrays? How about using </a:t>
            </a:r>
            <a:r>
              <a:rPr lang="en-US" sz="2200" dirty="0" err="1"/>
              <a:t>auxiliarry</a:t>
            </a:r>
            <a:r>
              <a:rPr lang="en-US" sz="2200" dirty="0"/>
              <a:t> linked data structures?</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7</a:t>
            </a:fld>
            <a:endParaRPr lang="en-US" dirty="0"/>
          </a:p>
        </p:txBody>
      </p:sp>
    </p:spTree>
    <p:extLst>
      <p:ext uri="{BB962C8B-B14F-4D97-AF65-F5344CB8AC3E}">
        <p14:creationId xmlns:p14="http://schemas.microsoft.com/office/powerpoint/2010/main" val="19305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a:t>
            </a:r>
            <a:endParaRPr lang="en-US" sz="2400" dirty="0"/>
          </a:p>
        </p:txBody>
      </p:sp>
      <p:sp>
        <p:nvSpPr>
          <p:cNvPr id="3" name="Content Placeholder 2"/>
          <p:cNvSpPr>
            <a:spLocks noGrp="1"/>
          </p:cNvSpPr>
          <p:nvPr>
            <p:ph idx="1"/>
          </p:nvPr>
        </p:nvSpPr>
        <p:spPr>
          <a:xfrm>
            <a:off x="231695" y="729598"/>
            <a:ext cx="8623300" cy="5225004"/>
          </a:xfrm>
        </p:spPr>
        <p:txBody>
          <a:bodyPr/>
          <a:lstStyle/>
          <a:p>
            <a:pPr marL="0" indent="0">
              <a:spcBef>
                <a:spcPts val="800"/>
              </a:spcBef>
              <a:buNone/>
            </a:pPr>
            <a:r>
              <a:rPr lang="en-US" sz="2200" b="1" dirty="0" smtClean="0"/>
              <a:t>The task:</a:t>
            </a:r>
            <a:r>
              <a:rPr lang="en-US" sz="2200" dirty="0" smtClean="0"/>
              <a:t> </a:t>
            </a:r>
            <a:r>
              <a:rPr lang="en-US" sz="2200" dirty="0" err="1" smtClean="0"/>
              <a:t>Seaching</a:t>
            </a:r>
            <a:r>
              <a:rPr lang="en-US" sz="2200" dirty="0" smtClean="0"/>
              <a:t> for a pattern </a:t>
            </a:r>
            <a:r>
              <a:rPr lang="en-US" sz="2200" dirty="0" smtClean="0">
                <a:solidFill>
                  <a:srgbClr val="000090"/>
                </a:solidFill>
                <a:latin typeface="Courier"/>
                <a:cs typeface="Courier"/>
              </a:rPr>
              <a:t>P</a:t>
            </a:r>
            <a:r>
              <a:rPr lang="en-US" sz="2200" dirty="0" smtClean="0"/>
              <a:t> (such as “HELL” that has length m=5) in a text </a:t>
            </a:r>
            <a:r>
              <a:rPr lang="en-US" sz="2200" dirty="0" smtClean="0">
                <a:solidFill>
                  <a:srgbClr val="000090"/>
                </a:solidFill>
                <a:latin typeface="Courier"/>
                <a:cs typeface="Courier"/>
              </a:rPr>
              <a:t>T</a:t>
            </a:r>
            <a:r>
              <a:rPr lang="en-US" sz="2200" dirty="0" smtClean="0">
                <a:solidFill>
                  <a:srgbClr val="000090"/>
                </a:solidFill>
              </a:rPr>
              <a:t> </a:t>
            </a:r>
            <a:r>
              <a:rPr lang="en-US" sz="2200" dirty="0" smtClean="0"/>
              <a:t>(such as “SHE SELLS SEA SHELLS”, having length n=20).</a:t>
            </a:r>
          </a:p>
          <a:p>
            <a:pPr marL="0" indent="0">
              <a:spcBef>
                <a:spcPts val="800"/>
              </a:spcBef>
              <a:buNone/>
            </a:pPr>
            <a:r>
              <a:rPr lang="en-US" sz="2200" b="1" dirty="0" smtClean="0"/>
              <a:t>The Algorithm:</a:t>
            </a:r>
          </a:p>
          <a:p>
            <a:pPr marL="0" indent="0">
              <a:spcBef>
                <a:spcPts val="800"/>
              </a:spcBef>
              <a:buNone/>
            </a:pPr>
            <a:r>
              <a:rPr lang="en-US" sz="2200" i="1" dirty="0" smtClean="0"/>
              <a:t>Stage 1:</a:t>
            </a:r>
            <a:r>
              <a:rPr lang="en-US" sz="2200" dirty="0" smtClean="0"/>
              <a:t> build </a:t>
            </a:r>
            <a:r>
              <a:rPr lang="en-US" sz="2200" dirty="0">
                <a:solidFill>
                  <a:srgbClr val="000090"/>
                </a:solidFill>
                <a:latin typeface="Courier"/>
                <a:cs typeface="Courier"/>
              </a:rPr>
              <a:t>SHIFT[x]</a:t>
            </a:r>
            <a:r>
              <a:rPr lang="en-US" sz="2200" dirty="0" smtClean="0"/>
              <a:t> for every possible character </a:t>
            </a:r>
            <a:r>
              <a:rPr lang="en-US" sz="2200" dirty="0">
                <a:solidFill>
                  <a:srgbClr val="000090"/>
                </a:solidFill>
                <a:latin typeface="Courier"/>
                <a:cs typeface="Courier"/>
              </a:rPr>
              <a:t>x</a:t>
            </a:r>
            <a:r>
              <a:rPr lang="en-US" sz="2200" dirty="0" smtClean="0"/>
              <a:t>, by:</a:t>
            </a:r>
          </a:p>
          <a:p>
            <a:pPr marL="0" indent="0">
              <a:spcBef>
                <a:spcPts val="800"/>
              </a:spcBef>
              <a:buNone/>
            </a:pPr>
            <a:r>
              <a:rPr lang="en-US" sz="2200" dirty="0" smtClean="0">
                <a:latin typeface="Courier"/>
                <a:cs typeface="Courier"/>
              </a:rPr>
              <a:t>P= HELL   </a:t>
            </a:r>
            <a:r>
              <a:rPr lang="en-US" sz="2200" dirty="0" smtClean="0">
                <a:latin typeface="Courier"/>
                <a:cs typeface="Courier"/>
                <a:sym typeface="Wingdings"/>
              </a:rPr>
              <a:t> SHIFT(L)=  SHIFT(E)=  SHIFT(H) =</a:t>
            </a:r>
            <a:endParaRPr lang="en-US" sz="2200" dirty="0" smtClean="0">
              <a:latin typeface="Courier"/>
              <a:cs typeface="Courier"/>
            </a:endParaRPr>
          </a:p>
          <a:p>
            <a:pPr marL="0" indent="0">
              <a:spcBef>
                <a:spcPts val="800"/>
              </a:spcBef>
              <a:buNone/>
            </a:pPr>
            <a:r>
              <a:rPr lang="en-US" sz="2200" dirty="0" smtClean="0">
                <a:latin typeface="Courier"/>
                <a:cs typeface="Courier"/>
              </a:rPr>
              <a:t>           SHIFT(</a:t>
            </a:r>
            <a:r>
              <a:rPr lang="en-US" sz="2200" dirty="0" err="1" smtClean="0">
                <a:latin typeface="Courier"/>
                <a:cs typeface="Courier"/>
              </a:rPr>
              <a:t>any_other</a:t>
            </a:r>
            <a:r>
              <a:rPr lang="en-US" sz="2200" dirty="0" smtClean="0">
                <a:latin typeface="Courier"/>
                <a:cs typeface="Courier"/>
              </a:rPr>
              <a:t>)= </a:t>
            </a:r>
            <a:endParaRPr lang="en-US" sz="2200" dirty="0">
              <a:latin typeface="Courier"/>
              <a:cs typeface="Courier"/>
            </a:endParaRPr>
          </a:p>
          <a:p>
            <a:pPr marL="0" indent="0">
              <a:spcBef>
                <a:spcPts val="800"/>
              </a:spcBef>
              <a:buNone/>
            </a:pPr>
            <a:r>
              <a:rPr lang="en-US" sz="2200" i="1" dirty="0" smtClean="0"/>
              <a:t>Stage 2:</a:t>
            </a:r>
            <a:r>
              <a:rPr lang="en-US" sz="2200" dirty="0" smtClean="0"/>
              <a:t> searching</a:t>
            </a:r>
          </a:p>
          <a:p>
            <a:pPr marL="0" indent="0">
              <a:spcBef>
                <a:spcPts val="800"/>
              </a:spcBef>
              <a:buNone/>
            </a:pPr>
            <a:r>
              <a:rPr lang="en-US" sz="2200" dirty="0" err="1" smtClean="0">
                <a:latin typeface="Courier"/>
                <a:cs typeface="Courier"/>
              </a:rPr>
              <a:t>i</a:t>
            </a:r>
            <a:r>
              <a:rPr lang="en-US" sz="2200" dirty="0" smtClean="0">
                <a:latin typeface="Courier"/>
                <a:cs typeface="Courier"/>
              </a:rPr>
              <a:t>=   0  4   8  12  16  20</a:t>
            </a:r>
          </a:p>
          <a:p>
            <a:pPr marL="0" indent="0">
              <a:spcBef>
                <a:spcPts val="800"/>
              </a:spcBef>
              <a:buNone/>
            </a:pPr>
            <a:r>
              <a:rPr lang="en-US" sz="2200" dirty="0" smtClean="0">
                <a:solidFill>
                  <a:srgbClr val="000090"/>
                </a:solidFill>
                <a:latin typeface="Courier"/>
                <a:cs typeface="Courier"/>
              </a:rPr>
              <a:t>     SHE </a:t>
            </a:r>
            <a:r>
              <a:rPr lang="en-US" sz="2200" dirty="0">
                <a:solidFill>
                  <a:srgbClr val="000090"/>
                </a:solidFill>
                <a:latin typeface="Courier"/>
                <a:cs typeface="Courier"/>
              </a:rPr>
              <a:t>SELLS SEA </a:t>
            </a:r>
            <a:r>
              <a:rPr lang="en-US" sz="2200" dirty="0" smtClean="0">
                <a:solidFill>
                  <a:srgbClr val="000090"/>
                </a:solidFill>
                <a:latin typeface="Courier"/>
                <a:cs typeface="Courier"/>
              </a:rPr>
              <a:t>SHELLS</a:t>
            </a:r>
          </a:p>
          <a:p>
            <a:pPr marL="0" indent="0">
              <a:spcBef>
                <a:spcPts val="800"/>
              </a:spcBef>
              <a:buNone/>
            </a:pPr>
            <a:r>
              <a:rPr lang="en-US" sz="2200" dirty="0">
                <a:solidFill>
                  <a:srgbClr val="000090"/>
                </a:solidFill>
                <a:latin typeface="Courier"/>
                <a:cs typeface="Courier"/>
              </a:rPr>
              <a:t> </a:t>
            </a:r>
            <a:r>
              <a:rPr lang="en-US" sz="2200" dirty="0" smtClean="0">
                <a:solidFill>
                  <a:srgbClr val="000090"/>
                </a:solidFill>
                <a:latin typeface="Courier"/>
                <a:cs typeface="Courier"/>
              </a:rPr>
              <a:t>    </a:t>
            </a:r>
            <a:r>
              <a:rPr lang="en-US" sz="2200" dirty="0" smtClean="0">
                <a:solidFill>
                  <a:srgbClr val="030000"/>
                </a:solidFill>
                <a:latin typeface="Courier"/>
                <a:cs typeface="Courier"/>
              </a:rPr>
              <a:t>SELL                 no match, c=‘ ‘</a:t>
            </a:r>
          </a:p>
          <a:p>
            <a:pPr marL="0" indent="0">
              <a:spcBef>
                <a:spcPts val="800"/>
              </a:spcBef>
              <a:buNone/>
            </a:pPr>
            <a:endParaRPr lang="en-US" sz="2200" dirty="0">
              <a:solidFill>
                <a:srgbClr val="030000"/>
              </a:solidFill>
            </a:endParaRP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8</a:t>
            </a:fld>
            <a:endParaRPr lang="en-US" dirty="0"/>
          </a:p>
        </p:txBody>
      </p:sp>
    </p:spTree>
    <p:extLst>
      <p:ext uri="{BB962C8B-B14F-4D97-AF65-F5344CB8AC3E}">
        <p14:creationId xmlns:p14="http://schemas.microsoft.com/office/powerpoint/2010/main" val="407476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Review</a:t>
            </a:r>
            <a:endParaRPr lang="en-US" sz="2400" dirty="0"/>
          </a:p>
        </p:txBody>
      </p:sp>
      <p:sp>
        <p:nvSpPr>
          <p:cNvPr id="3" name="Content Placeholder 2"/>
          <p:cNvSpPr>
            <a:spLocks noGrp="1"/>
          </p:cNvSpPr>
          <p:nvPr>
            <p:ph idx="1"/>
          </p:nvPr>
        </p:nvSpPr>
        <p:spPr>
          <a:xfrm>
            <a:off x="231695" y="696173"/>
            <a:ext cx="8623300" cy="5670923"/>
          </a:xfrm>
        </p:spPr>
        <p:txBody>
          <a:bodyPr/>
          <a:lstStyle/>
          <a:p>
            <a:pPr marL="0" indent="0">
              <a:spcBef>
                <a:spcPts val="800"/>
              </a:spcBef>
              <a:buNone/>
            </a:pPr>
            <a:r>
              <a:rPr lang="en-US" sz="2200" b="1" dirty="0" smtClean="0"/>
              <a:t>The task:</a:t>
            </a:r>
            <a:r>
              <a:rPr lang="en-US" sz="2200" dirty="0" smtClean="0"/>
              <a:t> </a:t>
            </a:r>
            <a:r>
              <a:rPr lang="en-US" sz="2200" dirty="0" err="1" smtClean="0"/>
              <a:t>Seaching</a:t>
            </a:r>
            <a:r>
              <a:rPr lang="en-US" sz="2200" dirty="0" smtClean="0"/>
              <a:t> for a pattern </a:t>
            </a:r>
            <a:r>
              <a:rPr lang="en-US" sz="2200" dirty="0" smtClean="0">
                <a:solidFill>
                  <a:srgbClr val="000090"/>
                </a:solidFill>
                <a:latin typeface="Courier"/>
                <a:cs typeface="Courier"/>
              </a:rPr>
              <a:t>P</a:t>
            </a:r>
            <a:r>
              <a:rPr lang="en-US" sz="2200" dirty="0" smtClean="0"/>
              <a:t> (such as “HELL” that has length m=5) in a text </a:t>
            </a:r>
            <a:r>
              <a:rPr lang="en-US" sz="2200" dirty="0" smtClean="0">
                <a:solidFill>
                  <a:srgbClr val="000090"/>
                </a:solidFill>
                <a:latin typeface="Courier"/>
                <a:cs typeface="Courier"/>
              </a:rPr>
              <a:t>T</a:t>
            </a:r>
            <a:r>
              <a:rPr lang="en-US" sz="2200" dirty="0" smtClean="0">
                <a:solidFill>
                  <a:srgbClr val="000090"/>
                </a:solidFill>
              </a:rPr>
              <a:t> </a:t>
            </a:r>
            <a:r>
              <a:rPr lang="en-US" sz="2200" dirty="0" smtClean="0"/>
              <a:t>(such as “SHE SELLS SEA SHELLS”, having length n=20).</a:t>
            </a:r>
          </a:p>
          <a:p>
            <a:pPr marL="0" indent="0">
              <a:spcBef>
                <a:spcPts val="800"/>
              </a:spcBef>
              <a:buNone/>
            </a:pPr>
            <a:r>
              <a:rPr lang="en-US" sz="2200" b="1" dirty="0" smtClean="0"/>
              <a:t>The Algorithm:</a:t>
            </a:r>
          </a:p>
          <a:p>
            <a:pPr marL="0" indent="0">
              <a:spcBef>
                <a:spcPts val="800"/>
              </a:spcBef>
              <a:buNone/>
            </a:pPr>
            <a:r>
              <a:rPr lang="en-US" sz="2200" i="1" dirty="0" smtClean="0"/>
              <a:t>Stage 1:</a:t>
            </a:r>
            <a:r>
              <a:rPr lang="en-US" sz="2200" dirty="0" smtClean="0"/>
              <a:t> build </a:t>
            </a:r>
            <a:r>
              <a:rPr lang="en-US" sz="2200" dirty="0">
                <a:solidFill>
                  <a:srgbClr val="000090"/>
                </a:solidFill>
                <a:latin typeface="Courier"/>
                <a:cs typeface="Courier"/>
              </a:rPr>
              <a:t>SHIFT[x]</a:t>
            </a:r>
            <a:r>
              <a:rPr lang="en-US" sz="2200" dirty="0" smtClean="0"/>
              <a:t> for every possible character </a:t>
            </a:r>
            <a:r>
              <a:rPr lang="en-US" sz="2200" dirty="0">
                <a:solidFill>
                  <a:srgbClr val="000090"/>
                </a:solidFill>
                <a:latin typeface="Courier"/>
                <a:cs typeface="Courier"/>
              </a:rPr>
              <a:t>x</a:t>
            </a:r>
            <a:r>
              <a:rPr lang="en-US" sz="2200" dirty="0" smtClean="0"/>
              <a:t>, by:</a:t>
            </a:r>
          </a:p>
          <a:p>
            <a:pPr marL="457200" indent="-457200">
              <a:spcBef>
                <a:spcPts val="800"/>
              </a:spcBef>
              <a:buFont typeface="+mj-lt"/>
              <a:buAutoNum type="arabicPeriod"/>
            </a:pPr>
            <a:r>
              <a:rPr lang="en-US" sz="2200" dirty="0" smtClean="0"/>
              <a:t>first, set </a:t>
            </a:r>
            <a:r>
              <a:rPr lang="en-US" sz="2200" dirty="0">
                <a:solidFill>
                  <a:srgbClr val="000090"/>
                </a:solidFill>
                <a:latin typeface="Courier"/>
                <a:cs typeface="Courier"/>
              </a:rPr>
              <a:t>SHIFT[x]= m </a:t>
            </a:r>
            <a:r>
              <a:rPr lang="en-US" sz="2200" dirty="0" smtClean="0"/>
              <a:t>for all </a:t>
            </a:r>
            <a:r>
              <a:rPr lang="en-US" sz="2200" dirty="0">
                <a:solidFill>
                  <a:srgbClr val="000090"/>
                </a:solidFill>
                <a:latin typeface="Courier"/>
                <a:cs typeface="Courier"/>
              </a:rPr>
              <a:t>x</a:t>
            </a:r>
            <a:r>
              <a:rPr lang="en-US" sz="2200" dirty="0" smtClean="0"/>
              <a:t>, then</a:t>
            </a:r>
          </a:p>
          <a:p>
            <a:pPr marL="457200" indent="-457200">
              <a:spcBef>
                <a:spcPts val="800"/>
              </a:spcBef>
              <a:buFont typeface="+mj-lt"/>
              <a:buAutoNum type="arabicPeriod"/>
            </a:pPr>
            <a:r>
              <a:rPr lang="en-US" sz="2200" dirty="0" smtClean="0"/>
              <a:t>for each character </a:t>
            </a:r>
            <a:r>
              <a:rPr lang="en-US" sz="2200" dirty="0">
                <a:solidFill>
                  <a:srgbClr val="000090"/>
                </a:solidFill>
                <a:latin typeface="Courier"/>
                <a:cs typeface="Courier"/>
              </a:rPr>
              <a:t>x</a:t>
            </a:r>
            <a:r>
              <a:rPr lang="en-US" sz="2200" dirty="0" smtClean="0"/>
              <a:t> in </a:t>
            </a:r>
            <a:r>
              <a:rPr lang="en-US" sz="2200" dirty="0">
                <a:solidFill>
                  <a:srgbClr val="000090"/>
                </a:solidFill>
                <a:latin typeface="Courier"/>
                <a:cs typeface="Courier"/>
              </a:rPr>
              <a:t>P</a:t>
            </a:r>
            <a:r>
              <a:rPr lang="en-US" sz="2200" dirty="0" smtClean="0"/>
              <a:t>, except for the last one:  </a:t>
            </a:r>
            <a:r>
              <a:rPr lang="en-US" sz="2200" dirty="0">
                <a:solidFill>
                  <a:srgbClr val="000090"/>
                </a:solidFill>
                <a:latin typeface="Courier"/>
                <a:cs typeface="Courier"/>
              </a:rPr>
              <a:t>SHIFT(x)</a:t>
            </a:r>
            <a:r>
              <a:rPr lang="en-US" sz="2200" dirty="0" smtClean="0"/>
              <a:t>= distance from the last character to last appearance of </a:t>
            </a:r>
            <a:r>
              <a:rPr lang="en-US" sz="2200" dirty="0">
                <a:solidFill>
                  <a:srgbClr val="000090"/>
                </a:solidFill>
                <a:latin typeface="Courier"/>
                <a:cs typeface="Courier"/>
              </a:rPr>
              <a:t>x</a:t>
            </a:r>
          </a:p>
          <a:p>
            <a:pPr marL="0" indent="0">
              <a:spcBef>
                <a:spcPts val="800"/>
              </a:spcBef>
              <a:buNone/>
            </a:pPr>
            <a:r>
              <a:rPr lang="en-US" sz="2200" i="1" dirty="0" smtClean="0"/>
              <a:t>Stage 2:</a:t>
            </a:r>
            <a:r>
              <a:rPr lang="en-US" sz="2200" dirty="0" smtClean="0"/>
              <a:t> searching, by first set  </a:t>
            </a:r>
            <a:r>
              <a:rPr lang="en-US" sz="2200" dirty="0" err="1">
                <a:solidFill>
                  <a:srgbClr val="000090"/>
                </a:solidFill>
                <a:latin typeface="Courier"/>
                <a:cs typeface="Courier"/>
              </a:rPr>
              <a:t>i</a:t>
            </a:r>
            <a:r>
              <a:rPr lang="en-US" sz="2200" dirty="0">
                <a:solidFill>
                  <a:srgbClr val="000090"/>
                </a:solidFill>
                <a:latin typeface="Courier"/>
                <a:cs typeface="Courier"/>
              </a:rPr>
              <a:t>=m-1</a:t>
            </a:r>
            <a:r>
              <a:rPr lang="en-US" sz="2200" dirty="0" smtClean="0"/>
              <a:t>, then</a:t>
            </a:r>
          </a:p>
          <a:p>
            <a:pPr marL="457200" indent="-457200">
              <a:spcBef>
                <a:spcPts val="800"/>
              </a:spcBef>
              <a:buFont typeface="+mj-lt"/>
              <a:buAutoNum type="arabicPeriod"/>
            </a:pPr>
            <a:r>
              <a:rPr lang="en-US" sz="2200" dirty="0" smtClean="0"/>
              <a:t>set </a:t>
            </a:r>
            <a:r>
              <a:rPr lang="en-US" sz="2200" b="1" dirty="0">
                <a:solidFill>
                  <a:srgbClr val="FF0000"/>
                </a:solidFill>
                <a:latin typeface="Courier"/>
                <a:cs typeface="Courier"/>
              </a:rPr>
              <a:t>c</a:t>
            </a:r>
            <a:r>
              <a:rPr lang="en-US" sz="2200" dirty="0">
                <a:solidFill>
                  <a:srgbClr val="000090"/>
                </a:solidFill>
                <a:latin typeface="Courier"/>
                <a:cs typeface="Courier"/>
              </a:rPr>
              <a:t>= P[</a:t>
            </a:r>
            <a:r>
              <a:rPr lang="en-US" sz="2200" dirty="0" err="1">
                <a:solidFill>
                  <a:srgbClr val="000090"/>
                </a:solidFill>
                <a:latin typeface="Courier"/>
                <a:cs typeface="Courier"/>
              </a:rPr>
              <a:t>i</a:t>
            </a:r>
            <a:r>
              <a:rPr lang="en-US" sz="2200" dirty="0">
                <a:solidFill>
                  <a:srgbClr val="000090"/>
                </a:solidFill>
                <a:latin typeface="Courier"/>
                <a:cs typeface="Courier"/>
              </a:rPr>
              <a:t>]</a:t>
            </a:r>
            <a:r>
              <a:rPr lang="en-US" sz="2200" dirty="0" smtClean="0"/>
              <a:t>, align </a:t>
            </a:r>
            <a:r>
              <a:rPr lang="en-US" sz="2200" dirty="0">
                <a:solidFill>
                  <a:srgbClr val="000090"/>
                </a:solidFill>
                <a:latin typeface="Courier"/>
                <a:cs typeface="Courier"/>
              </a:rPr>
              <a:t>P</a:t>
            </a:r>
            <a:r>
              <a:rPr lang="en-US" sz="2200" dirty="0" smtClean="0"/>
              <a:t> with </a:t>
            </a:r>
            <a:r>
              <a:rPr lang="en-US" sz="2200" dirty="0">
                <a:solidFill>
                  <a:srgbClr val="000090"/>
                </a:solidFill>
                <a:latin typeface="Courier"/>
                <a:cs typeface="Courier"/>
              </a:rPr>
              <a:t>T</a:t>
            </a:r>
            <a:r>
              <a:rPr lang="en-US" sz="2200" dirty="0" smtClean="0"/>
              <a:t> so that </a:t>
            </a:r>
            <a:r>
              <a:rPr lang="en-US" sz="2200" dirty="0">
                <a:solidFill>
                  <a:srgbClr val="000090"/>
                </a:solidFill>
                <a:latin typeface="Courier"/>
                <a:cs typeface="Courier"/>
              </a:rPr>
              <a:t>P[m-1]</a:t>
            </a:r>
            <a:r>
              <a:rPr lang="en-US" sz="2200" dirty="0" smtClean="0"/>
              <a:t> aligned with </a:t>
            </a:r>
            <a:r>
              <a:rPr lang="en-US" sz="2200" dirty="0" smtClean="0">
                <a:solidFill>
                  <a:srgbClr val="000090"/>
                </a:solidFill>
                <a:latin typeface="Courier"/>
                <a:cs typeface="Courier"/>
              </a:rPr>
              <a:t>T[</a:t>
            </a:r>
            <a:r>
              <a:rPr lang="en-US" sz="2200" dirty="0" err="1">
                <a:solidFill>
                  <a:srgbClr val="000090"/>
                </a:solidFill>
                <a:latin typeface="Courier"/>
                <a:cs typeface="Courier"/>
              </a:rPr>
              <a:t>i</a:t>
            </a:r>
            <a:r>
              <a:rPr lang="en-US" sz="2200" dirty="0">
                <a:solidFill>
                  <a:srgbClr val="000090"/>
                </a:solidFill>
                <a:latin typeface="Courier"/>
                <a:cs typeface="Courier"/>
              </a:rPr>
              <a:t>];</a:t>
            </a:r>
          </a:p>
          <a:p>
            <a:pPr marL="457200" indent="-457200">
              <a:spcBef>
                <a:spcPts val="800"/>
              </a:spcBef>
              <a:buFont typeface="+mj-lt"/>
              <a:buAutoNum type="arabicPeriod"/>
            </a:pPr>
            <a:r>
              <a:rPr lang="en-US" sz="2200" dirty="0" smtClean="0"/>
              <a:t>compare character backwardly from the last character of </a:t>
            </a:r>
            <a:r>
              <a:rPr lang="en-US" sz="2200" dirty="0">
                <a:solidFill>
                  <a:srgbClr val="000090"/>
                </a:solidFill>
                <a:latin typeface="Courier"/>
                <a:cs typeface="Courier"/>
              </a:rPr>
              <a:t>P</a:t>
            </a:r>
            <a:r>
              <a:rPr lang="en-US" sz="2200" dirty="0" smtClean="0"/>
              <a:t> until the start or until finding the first mismatch:</a:t>
            </a:r>
          </a:p>
          <a:p>
            <a:pPr marL="457200" indent="-457200">
              <a:spcBef>
                <a:spcPts val="800"/>
              </a:spcBef>
              <a:buFont typeface="+mj-lt"/>
              <a:buAutoNum type="arabicPeriod"/>
            </a:pPr>
            <a:r>
              <a:rPr lang="en-US" sz="2200" dirty="0" smtClean="0"/>
              <a:t>if no mismatch found: return solution which is </a:t>
            </a:r>
            <a:r>
              <a:rPr lang="en-US" sz="2200" dirty="0">
                <a:solidFill>
                  <a:srgbClr val="000090"/>
                </a:solidFill>
                <a:latin typeface="Courier"/>
                <a:cs typeface="Courier"/>
              </a:rPr>
              <a:t>i-m+1</a:t>
            </a:r>
          </a:p>
          <a:p>
            <a:pPr marL="457200" indent="-457200">
              <a:spcBef>
                <a:spcPts val="800"/>
              </a:spcBef>
              <a:buFont typeface="+mj-lt"/>
              <a:buAutoNum type="arabicPeriod"/>
            </a:pPr>
            <a:r>
              <a:rPr lang="en-US" sz="2200" dirty="0" smtClean="0"/>
              <a:t>otherwise, set </a:t>
            </a:r>
            <a:r>
              <a:rPr lang="en-US" sz="2200" dirty="0" err="1">
                <a:solidFill>
                  <a:srgbClr val="000090"/>
                </a:solidFill>
                <a:latin typeface="Courier"/>
                <a:cs typeface="Courier"/>
              </a:rPr>
              <a:t>i</a:t>
            </a:r>
            <a:r>
              <a:rPr lang="en-US" sz="2200" dirty="0">
                <a:solidFill>
                  <a:srgbClr val="000090"/>
                </a:solidFill>
                <a:latin typeface="Courier"/>
                <a:cs typeface="Courier"/>
              </a:rPr>
              <a:t>= </a:t>
            </a:r>
            <a:r>
              <a:rPr lang="en-US" sz="2200" dirty="0" err="1">
                <a:solidFill>
                  <a:srgbClr val="000090"/>
                </a:solidFill>
                <a:latin typeface="Courier"/>
                <a:cs typeface="Courier"/>
              </a:rPr>
              <a:t>i</a:t>
            </a:r>
            <a:r>
              <a:rPr lang="en-US" sz="2200" dirty="0">
                <a:solidFill>
                  <a:srgbClr val="000090"/>
                </a:solidFill>
                <a:latin typeface="Courier"/>
                <a:cs typeface="Courier"/>
              </a:rPr>
              <a:t>+ SHIFT[</a:t>
            </a:r>
            <a:r>
              <a:rPr lang="en-US" sz="2200" b="1" dirty="0">
                <a:solidFill>
                  <a:srgbClr val="FF0000"/>
                </a:solidFill>
                <a:latin typeface="Courier"/>
                <a:cs typeface="Courier"/>
              </a:rPr>
              <a:t>c</a:t>
            </a:r>
            <a:r>
              <a:rPr lang="en-US" sz="2200" dirty="0">
                <a:solidFill>
                  <a:srgbClr val="000090"/>
                </a:solidFill>
                <a:latin typeface="Courier"/>
                <a:cs typeface="Courier"/>
              </a:rPr>
              <a:t>]</a:t>
            </a:r>
            <a:r>
              <a:rPr lang="en-US" sz="2200" dirty="0" smtClean="0"/>
              <a:t>, back to step 1 (note: use </a:t>
            </a:r>
            <a:r>
              <a:rPr lang="en-US" sz="2200" b="1" dirty="0">
                <a:solidFill>
                  <a:srgbClr val="FF0000"/>
                </a:solidFill>
                <a:latin typeface="Courier"/>
                <a:cs typeface="Courier"/>
              </a:rPr>
              <a:t>c</a:t>
            </a:r>
            <a:r>
              <a:rPr lang="en-US" sz="2200" dirty="0" smtClean="0"/>
              <a:t>)</a:t>
            </a:r>
          </a:p>
          <a:p>
            <a:pPr marL="0" indent="0">
              <a:buNone/>
            </a:pPr>
            <a:r>
              <a:rPr lang="en-US" sz="2200" dirty="0" smtClean="0"/>
              <a:t> </a:t>
            </a:r>
          </a:p>
          <a:p>
            <a:pPr marL="0" indent="0">
              <a:buNone/>
            </a:pPr>
            <a:r>
              <a:rPr lang="en-US" sz="2200" dirty="0" smtClean="0"/>
              <a:t> </a:t>
            </a: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29,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spTree>
    <p:extLst>
      <p:ext uri="{BB962C8B-B14F-4D97-AF65-F5344CB8AC3E}">
        <p14:creationId xmlns:p14="http://schemas.microsoft.com/office/powerpoint/2010/main" val="266299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207_17S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C207_17S1.potx</Template>
  <TotalTime>47658</TotalTime>
  <Words>2302</Words>
  <Application>Microsoft Macintosh PowerPoint</Application>
  <PresentationFormat>On-screen Show (4:3)</PresentationFormat>
  <Paragraphs>288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C207_17S1</vt:lpstr>
      <vt:lpstr>COMP20007 Workshop Week 11</vt:lpstr>
      <vt:lpstr>Counting Sort for array {5,2,3,2,1,0,3,1} </vt:lpstr>
      <vt:lpstr>Counting Sort for sorting array A[0..n-1]: Review</vt:lpstr>
      <vt:lpstr>Counting Sort &amp; Radix Sort Exercises</vt:lpstr>
      <vt:lpstr>Counting Sort: Problem T1</vt:lpstr>
      <vt:lpstr>Radix Sort: Problem T2</vt:lpstr>
      <vt:lpstr>Counting Sort: Problem T3</vt:lpstr>
      <vt:lpstr>Horspool’s Algorithm</vt:lpstr>
      <vt:lpstr>Horspool’s Algorithm Review</vt:lpstr>
      <vt:lpstr>Horspool’s Algorithm: Problem T4</vt:lpstr>
      <vt:lpstr>Horspool’s Algorithm: Problem T5</vt:lpstr>
      <vt:lpstr>Horspool’s Algorithm: Problem T6</vt:lpstr>
      <vt:lpstr>PowerPoint Presentation</vt:lpstr>
      <vt:lpstr>Assignment 2 (for self-understanding)</vt:lpstr>
      <vt:lpstr>Programming 2: How to read data</vt:lpstr>
      <vt:lpstr>Programming 2.1</vt:lpstr>
      <vt:lpstr>Programming 2.1: The Horner’s Rule</vt:lpstr>
      <vt:lpstr>2.1b) Notes</vt:lpstr>
      <vt:lpstr>PowerPoint Presentation</vt:lpstr>
      <vt:lpstr>A2.2:  The Described Trie</vt:lpstr>
      <vt:lpstr>A2.2:  How to represent?</vt:lpstr>
      <vt:lpstr>A2.2:  How to insert?</vt:lpstr>
      <vt:lpstr>A2.2a:  What to print?</vt:lpstr>
      <vt:lpstr>A2.2b:  How to print suffixes at level k?</vt:lpstr>
      <vt:lpstr>A2.2c:  and the probability for autocompletion?</vt:lpstr>
      <vt:lpstr>a2.3</vt:lpstr>
      <vt:lpstr>a2.3</vt:lpstr>
      <vt:lpstr>a2.4</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cp:lastModifiedBy>
  <cp:revision>336</cp:revision>
  <dcterms:created xsi:type="dcterms:W3CDTF">2016-04-26T09:56:14Z</dcterms:created>
  <dcterms:modified xsi:type="dcterms:W3CDTF">2020-05-29T02:51:48Z</dcterms:modified>
</cp:coreProperties>
</file>