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545" r:id="rId2"/>
    <p:sldId id="541" r:id="rId3"/>
    <p:sldId id="548" r:id="rId4"/>
    <p:sldId id="549" r:id="rId5"/>
    <p:sldId id="547" r:id="rId6"/>
    <p:sldId id="542" r:id="rId7"/>
    <p:sldId id="534" r:id="rId8"/>
    <p:sldId id="551" r:id="rId9"/>
    <p:sldId id="535" r:id="rId10"/>
    <p:sldId id="539" r:id="rId11"/>
    <p:sldId id="544" r:id="rId12"/>
    <p:sldId id="550" r:id="rId13"/>
    <p:sldId id="536" r:id="rId14"/>
    <p:sldId id="537" r:id="rId15"/>
    <p:sldId id="552" r:id="rId16"/>
    <p:sldId id="553" r:id="rId17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AC"/>
    <a:srgbClr val="1507E7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7" autoAdjust="0"/>
    <p:restoredTop sz="94785"/>
  </p:normalViewPr>
  <p:slideViewPr>
    <p:cSldViewPr snapToObjects="1">
      <p:cViewPr varScale="1">
        <p:scale>
          <a:sx n="82" d="100"/>
          <a:sy n="82" d="100"/>
        </p:scale>
        <p:origin x="696" y="60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4/13/2021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 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News Gothic MT" charset="0"/>
              </a:rPr>
              <a:t>COMP20007 Workshop Week 7</a:t>
            </a: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13 April 2021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5054540"/>
              </p:ext>
            </p:extLst>
          </p:nvPr>
        </p:nvGraphicFramePr>
        <p:xfrm>
          <a:off x="265113" y="749350"/>
          <a:ext cx="8623300" cy="55168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>
                          <a:solidFill>
                            <a:srgbClr val="080FAC"/>
                          </a:solidFill>
                        </a:rPr>
                        <a:t>Preparation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</a:rPr>
                        <a:t>:</a:t>
                      </a:r>
                      <a:r>
                        <a:rPr lang="en-US" sz="2000" b="0" baseline="0" dirty="0"/>
                        <a:t> download ppt (or pdf) from </a:t>
                      </a:r>
                      <a:r>
                        <a:rPr lang="en-US" sz="2000" b="0" baseline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github.com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/</a:t>
                      </a:r>
                      <a:r>
                        <a:rPr lang="en-US" sz="2000" b="0" baseline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anhvir</a:t>
                      </a:r>
                      <a:r>
                        <a:rPr lang="en-US" sz="2000" b="0" baseline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/c207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1:</a:t>
                      </a:r>
                      <a:r>
                        <a:rPr lang="en-US" sz="2000" b="0" baseline="0" dirty="0"/>
                        <a:t> Topological Sorting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</a:t>
                      </a:r>
                      <a:r>
                        <a:rPr lang="en-US" sz="2000" b="1" i="1" baseline="0" dirty="0"/>
                        <a:t>Group Work:</a:t>
                      </a:r>
                      <a:r>
                        <a:rPr lang="en-US" sz="2000" b="0" baseline="0" dirty="0"/>
                        <a:t> Problems T1 (</a:t>
                      </a:r>
                      <a:r>
                        <a:rPr lang="en-US" sz="2000" b="0" baseline="0" dirty="0" err="1"/>
                        <a:t>toposort</a:t>
                      </a:r>
                      <a:r>
                        <a:rPr lang="en-US" sz="2000" b="0" baseline="0" dirty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2:</a:t>
                      </a:r>
                      <a:r>
                        <a:rPr lang="en-US" sz="2000" b="0" baseline="0" dirty="0"/>
                        <a:t> Binary Trees &amp; BST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/>
                        <a:t>  Group Work:</a:t>
                      </a:r>
                      <a:r>
                        <a:rPr lang="en-US" sz="2000" b="0" baseline="0" dirty="0"/>
                        <a:t> </a:t>
                      </a:r>
                      <a:r>
                        <a:rPr lang="en-US" sz="2000" b="0" baseline="0"/>
                        <a:t>Problems 2, 3, 4</a:t>
                      </a: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Lab: 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ass1 if not yet done, or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lab works of previous weeks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r>
              <a:rPr lang="en-US" sz="2400" dirty="0"/>
              <a:t>Problem 4: Binary Tree Sum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4" t="-58606" r="-1971" b="-1"/>
          <a:stretch/>
        </p:blipFill>
        <p:spPr>
          <a:xfrm>
            <a:off x="263430" y="1844824"/>
            <a:ext cx="2412000" cy="3683188"/>
          </a:xfrm>
        </p:spPr>
      </p:pic>
      <p:sp>
        <p:nvSpPr>
          <p:cNvPr id="12" name="TextBox 11"/>
          <p:cNvSpPr txBox="1"/>
          <p:nvPr/>
        </p:nvSpPr>
        <p:spPr>
          <a:xfrm>
            <a:off x="34214" y="592150"/>
            <a:ext cx="87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 a recursive algorithm to calculate the sum of a binary tree where each node contains a number.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47975" y="1655255"/>
            <a:ext cx="589514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Sum(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44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(Search) Tree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4846" r="-24846"/>
          <a:stretch>
            <a:fillRect/>
          </a:stretch>
        </p:blipFill>
        <p:spPr>
          <a:xfrm>
            <a:off x="4605266" y="1485152"/>
            <a:ext cx="5113431" cy="28466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4833374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number in increasing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in decreasing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the tree?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 the tree?</a:t>
            </a:r>
          </a:p>
          <a:p>
            <a:endParaRPr lang="en-US" dirty="0"/>
          </a:p>
          <a:p>
            <a:r>
              <a:rPr lang="en-US" dirty="0"/>
              <a:t>Your notes: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24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2: conventional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7011" y="620688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</a:t>
            </a:r>
            <a:r>
              <a:rPr lang="en-US" i="1" dirty="0" err="1"/>
              <a:t>inorder</a:t>
            </a:r>
            <a:r>
              <a:rPr lang="en-US" dirty="0"/>
              <a:t>, </a:t>
            </a:r>
            <a:r>
              <a:rPr lang="en-US" i="1" dirty="0"/>
              <a:t>preorder</a:t>
            </a:r>
            <a:r>
              <a:rPr lang="en-US" dirty="0"/>
              <a:t> and </a:t>
            </a:r>
            <a:r>
              <a:rPr lang="en-US" i="1" dirty="0" err="1"/>
              <a:t>postorder</a:t>
            </a:r>
            <a:r>
              <a:rPr lang="en-US" dirty="0"/>
              <a:t> traversals of </a:t>
            </a:r>
          </a:p>
          <a:p>
            <a:r>
              <a:rPr lang="en-US" dirty="0"/>
              <a:t>the following binary tree: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2382835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In-order: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Pre-order: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Post-order: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45068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3: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2576" y="1257980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olidFill>
                  <a:srgbClr val="A6A6A6"/>
                </a:solidFill>
              </a:rPr>
              <a:t>Write the level-order pseudo-code.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0" y="3284984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Level-order: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42523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184" y="-243408"/>
            <a:ext cx="8623300" cy="920750"/>
          </a:xfrm>
        </p:spPr>
        <p:txBody>
          <a:bodyPr/>
          <a:lstStyle/>
          <a:p>
            <a:r>
              <a:rPr lang="en-US" sz="2800" dirty="0"/>
              <a:t>Problem 3: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733471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000" dirty="0"/>
              <a:t>Write the level-order pseudo-code.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3184" y="2420888"/>
            <a:ext cx="84232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LevelOrder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290456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5DEB-FCD2-694A-8BDD-0BDFB24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C563-A357-344F-AE62-F1DC128A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FAC"/>
                </a:solidFill>
              </a:rPr>
              <a:t>Assignment 1:</a:t>
            </a:r>
          </a:p>
          <a:p>
            <a:pPr lvl="1"/>
            <a:r>
              <a:rPr lang="en-US" dirty="0"/>
              <a:t>check &amp; make sure that you can submit </a:t>
            </a:r>
            <a:r>
              <a:rPr lang="en-US" b="1" dirty="0"/>
              <a:t>right now</a:t>
            </a:r>
          </a:p>
          <a:p>
            <a:pPr lvl="1"/>
            <a:r>
              <a:rPr lang="en-US" dirty="0"/>
              <a:t>ask questions</a:t>
            </a:r>
          </a:p>
          <a:p>
            <a:pPr lvl="1"/>
            <a:r>
              <a:rPr lang="en-US" dirty="0"/>
              <a:t>note that you can discuss general problems with your friends but please do not reveal or show your solution and code</a:t>
            </a:r>
          </a:p>
          <a:p>
            <a:pPr marL="349250" lvl="1" indent="0">
              <a:buNone/>
            </a:pPr>
            <a:endParaRPr lang="en-US" dirty="0"/>
          </a:p>
          <a:p>
            <a:pPr marL="12700" indent="0">
              <a:buNone/>
            </a:pPr>
            <a:r>
              <a:rPr lang="en-US" sz="2400" dirty="0">
                <a:solidFill>
                  <a:srgbClr val="080FAC"/>
                </a:solidFill>
              </a:rPr>
              <a:t>OR:</a:t>
            </a:r>
          </a:p>
          <a:p>
            <a:pPr marL="469900" indent="-457200"/>
            <a:r>
              <a:rPr lang="en-US" sz="2400" dirty="0"/>
              <a:t>do not-yet-done problems (if any) of previous workshops/lab/lectures</a:t>
            </a:r>
          </a:p>
          <a:p>
            <a:pPr marL="127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72B1-E286-9F4D-B20C-56188D3C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17E9-27EF-5C40-AAC7-7C14865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23F0-08F1-4B46-B391-4B8A4DB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43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moved to Week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3"/>
            <a:ext cx="6264696" cy="4817806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b="1" dirty="0">
                <a:solidFill>
                  <a:srgbClr val="000090"/>
                </a:solidFill>
              </a:rPr>
              <a:t>T2:</a:t>
            </a:r>
            <a:r>
              <a:rPr lang="en-US" sz="1800" dirty="0"/>
              <a:t> </a:t>
            </a:r>
            <a:r>
              <a:rPr lang="en-US" sz="1800" i="1" dirty="0">
                <a:effectLst/>
              </a:rPr>
              <a:t>Dijkstra’s algorithm, unmodified, can’t handle some graphs with negative edge weights. Your friend has come up with a modified algorithm for finding shortest paths in a graph with negative edge weights: </a:t>
            </a:r>
            <a:endParaRPr lang="en-US" sz="1800" i="1" dirty="0"/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Find the largest negative edge weight, call this weight </a:t>
            </a:r>
            <a:r>
              <a:rPr lang="en-US" sz="1800" b="1" dirty="0">
                <a:effectLst/>
                <a:latin typeface="Courier"/>
                <a:cs typeface="Courier"/>
              </a:rPr>
              <a:t>−w</a:t>
            </a:r>
            <a:r>
              <a:rPr lang="en-US" sz="1800" dirty="0">
                <a:effectLst/>
              </a:rPr>
              <a:t>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Add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to the weight of all edges in the graph. Now, all edges have non-negative weights.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Run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 on the resulting non-negative-edge-weighted graph. </a:t>
            </a:r>
          </a:p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en-US" sz="1800" dirty="0">
                <a:effectLst/>
              </a:rPr>
              <a:t>For each path found by </a:t>
            </a:r>
            <a:r>
              <a:rPr lang="en-US" sz="1800" dirty="0" err="1">
                <a:effectLst/>
              </a:rPr>
              <a:t>Dijkstra’s</a:t>
            </a:r>
            <a:r>
              <a:rPr lang="en-US" sz="1800" dirty="0">
                <a:effectLst/>
              </a:rPr>
              <a:t> algorithm, compute its true cost by subtracting </a:t>
            </a:r>
            <a:r>
              <a:rPr lang="en-US" sz="1800" b="1" dirty="0">
                <a:effectLst/>
                <a:latin typeface="Courier"/>
                <a:cs typeface="Courier"/>
              </a:rPr>
              <a:t>w</a:t>
            </a:r>
            <a:r>
              <a:rPr lang="en-US" sz="1800" dirty="0">
                <a:effectLst/>
              </a:rPr>
              <a:t> from the weight of each of its edges. 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784596"/>
              </p:ext>
            </p:extLst>
          </p:nvPr>
        </p:nvGraphicFramePr>
        <p:xfrm>
          <a:off x="237582" y="4359362"/>
          <a:ext cx="6462736" cy="89916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6462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a) Give an example showing that DA can’t handle negative weights.</a:t>
                      </a:r>
                    </a:p>
                    <a:p>
                      <a:pPr marL="0" indent="0">
                        <a:spcBef>
                          <a:spcPts val="600"/>
                        </a:spcBef>
                        <a:buNone/>
                      </a:pPr>
                      <a:r>
                        <a:rPr lang="en-US" sz="1600" i="1" dirty="0">
                          <a:effectLst/>
                        </a:rPr>
                        <a:t>b) Will your friend’s algorithm work? Give an example.</a:t>
                      </a:r>
                      <a:endParaRPr lang="en-US" sz="1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0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(for DAG only!)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143000"/>
            <a:ext cx="8276852" cy="437423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ordering:</a:t>
            </a:r>
            <a:r>
              <a:rPr lang="en-US" sz="2200" dirty="0">
                <a:effectLst/>
              </a:rPr>
              <a:t> sorting the nodes of the graph such that all edges point in one direction, to nodes later in the ordering. 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8" y="2371382"/>
            <a:ext cx="7344816" cy="41314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43808" y="4653136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2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/>
              <a:t>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670838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b="1" dirty="0">
                <a:effectLst/>
              </a:rPr>
              <a:t>Method 1:</a:t>
            </a:r>
            <a:r>
              <a:rPr lang="en-US" sz="2200" dirty="0">
                <a:effectLst/>
              </a:rPr>
              <a:t> Select a source (node with no incoming edges), then remove this source and all of its incidents (</a:t>
            </a:r>
            <a:r>
              <a:rPr lang="en-US" sz="2200" dirty="0" err="1">
                <a:effectLst/>
              </a:rPr>
              <a:t>ie</a:t>
            </a:r>
            <a:r>
              <a:rPr lang="en-US" sz="2200" dirty="0">
                <a:effectLst/>
              </a:rPr>
              <a:t>. its outgoing edges). Repeat this process until all nodes have been selected. </a:t>
            </a:r>
          </a:p>
          <a:p>
            <a:pPr marL="0" indent="0">
              <a:buNone/>
            </a:pPr>
            <a:r>
              <a:rPr lang="en-US" sz="2200" dirty="0">
                <a:effectLst/>
              </a:rPr>
              <a:t>What’s the complexity of this algorithm if using adjacency matrix? list?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363" y="2924944"/>
            <a:ext cx="3081908" cy="178152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F8515CC-7191-664B-96E7-282D792DD509}"/>
              </a:ext>
            </a:extLst>
          </p:cNvPr>
          <p:cNvSpPr/>
          <p:nvPr/>
        </p:nvSpPr>
        <p:spPr>
          <a:xfrm>
            <a:off x="4172681" y="2633053"/>
            <a:ext cx="4532437" cy="3240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Complexity for</a:t>
            </a:r>
          </a:p>
          <a:p>
            <a:r>
              <a:rPr lang="en-US" dirty="0">
                <a:solidFill>
                  <a:schemeClr val="tx1"/>
                </a:solidFill>
              </a:rPr>
              <a:t>Adjacency matrix:</a:t>
            </a:r>
          </a:p>
          <a:p>
            <a:r>
              <a:rPr lang="en-US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Adjacency list:</a:t>
            </a:r>
          </a:p>
          <a:p>
            <a:r>
              <a:rPr lang="en-US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588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400" dirty="0"/>
              <a:t>Topological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11" y="685607"/>
            <a:ext cx="8623300" cy="4800600"/>
          </a:xfrm>
        </p:spPr>
        <p:txBody>
          <a:bodyPr/>
          <a:lstStyle/>
          <a:p>
            <a:pPr marL="0" indent="0">
              <a:spcBef>
                <a:spcPts val="800"/>
              </a:spcBef>
              <a:buNone/>
            </a:pPr>
            <a:r>
              <a:rPr lang="en-US" sz="2000" b="1" dirty="0">
                <a:effectLst/>
              </a:rPr>
              <a:t>Another Algorithm</a:t>
            </a:r>
            <a:r>
              <a:rPr lang="en-US" sz="2000" dirty="0">
                <a:effectLst/>
              </a:rPr>
              <a:t> (discussed in lectures) involves running a DFS on the DAG and keeping track of the order in which the vertices are popped from the stack. The topological ordering will be the reverse of this order. </a:t>
            </a:r>
            <a:endParaRPr lang="en-US" sz="2000" dirty="0"/>
          </a:p>
          <a:p>
            <a:pPr marL="0" indent="0">
              <a:spcBef>
                <a:spcPts val="800"/>
              </a:spcBef>
              <a:buNone/>
            </a:pPr>
            <a:r>
              <a:rPr lang="en-US" sz="2000" dirty="0">
                <a:effectLst/>
              </a:rPr>
              <a:t>What’s the complexity if using adjacency lists for graphs? </a:t>
            </a:r>
            <a:r>
              <a:rPr lang="en-US" sz="2000" dirty="0" err="1">
                <a:effectLst/>
              </a:rPr>
              <a:t>adj</a:t>
            </a:r>
            <a:r>
              <a:rPr lang="en-US" sz="2000" dirty="0">
                <a:effectLst/>
              </a:rPr>
              <a:t> matrix?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US" sz="2000" dirty="0">
                <a:effectLst/>
              </a:rPr>
              <a:t>How to have the pop-order?</a:t>
            </a:r>
            <a:endParaRPr lang="en-US" sz="2000" dirty="0"/>
          </a:p>
          <a:p>
            <a:pPr>
              <a:spcBef>
                <a:spcPts val="800"/>
              </a:spcBef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464187"/>
            <a:ext cx="3081908" cy="1781525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1A3EF49-7D56-014A-B300-18247BE27130}"/>
              </a:ext>
            </a:extLst>
          </p:cNvPr>
          <p:cNvSpPr/>
          <p:nvPr/>
        </p:nvSpPr>
        <p:spPr>
          <a:xfrm>
            <a:off x="4172681" y="2258312"/>
            <a:ext cx="4532437" cy="324036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Complexity for</a:t>
            </a:r>
          </a:p>
          <a:p>
            <a:r>
              <a:rPr lang="en-US" sz="1800" dirty="0">
                <a:solidFill>
                  <a:schemeClr val="tx1"/>
                </a:solidFill>
              </a:rPr>
              <a:t>Adjacency matrix: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>
                <a:solidFill>
                  <a:schemeClr val="tx1"/>
                </a:solidFill>
              </a:rPr>
              <a:t>Adjacency list: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O( ) ?   ϴ( ) ?</a:t>
            </a:r>
          </a:p>
          <a:p>
            <a:r>
              <a:rPr lang="en-US" sz="1800" i="1" dirty="0">
                <a:solidFill>
                  <a:srgbClr val="080FAC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why? 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  <a:p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54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DFS: push- and pop-order (pre- and post-order)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6719" y="3429000"/>
            <a:ext cx="3760829" cy="24482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52936" y="692696"/>
            <a:ext cx="3593264" cy="208823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9836" y="3288330"/>
            <a:ext cx="3081908" cy="1781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4693764" y="816075"/>
            <a:ext cx="446042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</a:rPr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For the graph below, write the push and pop order for DFS, starting from node 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Modify the DFS algorithm so that it also builds the arrays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pre[V]</a:t>
            </a:r>
            <a:r>
              <a:rPr lang="en-US" sz="1800" i="1" dirty="0"/>
              <a:t> and </a:t>
            </a:r>
            <a:r>
              <a:rPr lang="en-US" sz="1800" dirty="0">
                <a:solidFill>
                  <a:srgbClr val="000090"/>
                </a:solidFill>
                <a:latin typeface="Courier"/>
                <a:cs typeface="Courier"/>
              </a:rPr>
              <a:t>post[V]</a:t>
            </a:r>
            <a:r>
              <a:rPr lang="en-US" sz="1800" i="1" dirty="0"/>
              <a:t>to store the push- and the pop-order of the vertices.</a:t>
            </a:r>
            <a:r>
              <a:rPr lang="en-US" sz="1800" dirty="0"/>
              <a:t> </a:t>
            </a: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6D44D6E5-D74F-B64E-9103-F1573508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310774"/>
              </p:ext>
            </p:extLst>
          </p:nvPr>
        </p:nvGraphicFramePr>
        <p:xfrm>
          <a:off x="0" y="951311"/>
          <a:ext cx="4572000" cy="352227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4003849519"/>
                    </a:ext>
                  </a:extLst>
                </a:gridCol>
              </a:tblGrid>
              <a:tr h="1784916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function </a:t>
                      </a:r>
                      <a:r>
                        <a:rPr lang="en-US" b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</a:t>
                      </a:r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(&lt;V,E&gt;)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mark each u in V as unvisited</a:t>
                      </a:r>
                      <a:endParaRPr lang="en-US" b="0" dirty="0">
                        <a:solidFill>
                          <a:srgbClr val="080FAC"/>
                        </a:solidFill>
                        <a:latin typeface="Courier" pitchFamily="2" charset="0"/>
                        <a:sym typeface="Wingdings" pitchFamily="2" charset="2"/>
                      </a:endParaRP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  <a:sym typeface="Wingdings" pitchFamily="2" charset="2"/>
                        </a:rPr>
                        <a:t>  for each u in V do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if u is unvisited then</a:t>
                      </a:r>
                    </a:p>
                    <a:p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  </a:t>
                      </a:r>
                      <a:r>
                        <a:rPr lang="en-US" b="0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BfsExplore</a:t>
                      </a:r>
                      <a:r>
                        <a:rPr lang="en-US" b="0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2061094"/>
                  </a:ext>
                </a:extLst>
              </a:tr>
              <a:tr h="52340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function 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DfsExplore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(u)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mark u as visited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for each edge (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u,v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) do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if v is unvisited then</a:t>
                      </a:r>
                    </a:p>
                    <a:p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      </a:t>
                      </a:r>
                      <a:r>
                        <a:rPr lang="en-US" dirty="0" err="1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DfsExplore</a:t>
                      </a:r>
                      <a:r>
                        <a:rPr lang="en-US" dirty="0">
                          <a:solidFill>
                            <a:srgbClr val="080FAC"/>
                          </a:solidFill>
                          <a:latin typeface="Courier" pitchFamily="2" charset="0"/>
                        </a:rPr>
                        <a:t>(v)</a:t>
                      </a:r>
                    </a:p>
                    <a:p>
                      <a:endParaRPr lang="en-US" dirty="0">
                        <a:solidFill>
                          <a:srgbClr val="080FA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039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1599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problem 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2"/>
            <a:ext cx="6264696" cy="6041941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0090"/>
                </a:solidFill>
                <a:effectLst/>
              </a:rPr>
              <a:t>T1:</a:t>
            </a:r>
            <a:r>
              <a:rPr lang="en-US" sz="1800" i="1" dirty="0">
                <a:solidFill>
                  <a:srgbClr val="000090"/>
                </a:solidFill>
                <a:effectLst/>
              </a:rPr>
              <a:t> Finding a topological order for the graph by running a DFS.</a:t>
            </a:r>
            <a:r>
              <a:rPr lang="en-US" sz="1800" dirty="0">
                <a:effectLst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YOUR ANSWER: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note: it would be better first to write down the operations with and the content of stack like: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(you can also just draw graph and write down push and pop order on the left and right of each node)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B321E9-3D21-CC48-80C1-13E79EBD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689100"/>
              </p:ext>
            </p:extLst>
          </p:nvPr>
        </p:nvGraphicFramePr>
        <p:xfrm>
          <a:off x="293688" y="1780522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389030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9103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err="1"/>
                        <a:t>init</a:t>
                      </a:r>
                      <a:r>
                        <a:rPr lang="en-US" sz="1600" dirty="0"/>
                        <a:t> stack      $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push A         $A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0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67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as Special Graphs 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078" b="-8008"/>
          <a:stretch/>
        </p:blipFill>
        <p:spPr>
          <a:xfrm>
            <a:off x="308206" y="1136941"/>
            <a:ext cx="3744416" cy="316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71026" y="1194706"/>
            <a:ext cx="447297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graph (V,E) is a tree, then: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digraph?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cyclic?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connected?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sparse/dense?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relationship between n=|V| and m=|E| : </a:t>
            </a:r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best representation?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9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Tree: 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097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13 April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9512" y="1311429"/>
            <a:ext cx="8708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</a:t>
            </a:r>
            <a:r>
              <a:rPr lang="en-US" sz="2800" i="1" dirty="0" err="1"/>
              <a:t>inorder</a:t>
            </a:r>
            <a:r>
              <a:rPr lang="en-US" sz="2800" dirty="0"/>
              <a:t>, </a:t>
            </a:r>
            <a:r>
              <a:rPr lang="en-US" sz="2800" i="1" dirty="0"/>
              <a:t>preorder</a:t>
            </a:r>
            <a:r>
              <a:rPr lang="en-US" sz="2800" dirty="0"/>
              <a:t>, </a:t>
            </a:r>
            <a:r>
              <a:rPr lang="en-US" sz="2800" i="1" dirty="0" err="1"/>
              <a:t>postorder</a:t>
            </a:r>
            <a:r>
              <a:rPr lang="en-US" sz="2800" i="1" dirty="0"/>
              <a:t>, </a:t>
            </a:r>
            <a:r>
              <a:rPr lang="en-US" sz="2800" dirty="0"/>
              <a:t>and</a:t>
            </a:r>
            <a:r>
              <a:rPr lang="en-US" sz="2800" i="1" dirty="0"/>
              <a:t> level-order</a:t>
            </a:r>
            <a:r>
              <a:rPr lang="en-US" sz="2800" dirty="0"/>
              <a:t> traversal? Are they BFS or DFS?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31" y="2464177"/>
            <a:ext cx="3060102" cy="1758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3688" y="5529600"/>
            <a:ext cx="50146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Group Work:</a:t>
            </a:r>
            <a:r>
              <a:rPr lang="en-US" dirty="0"/>
              <a:t> Problems T3, T4, T5.</a:t>
            </a:r>
          </a:p>
        </p:txBody>
      </p:sp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6ED9D9E6-C4A5-4F66-B8DF-3019EAA0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-24846" r="-24846"/>
          <a:stretch>
            <a:fillRect/>
          </a:stretch>
        </p:blipFill>
        <p:spPr>
          <a:xfrm>
            <a:off x="4455800" y="2275144"/>
            <a:ext cx="4012883" cy="2233976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9F1FE-237D-4506-BD31-6D859B219825}"/>
              </a:ext>
            </a:extLst>
          </p:cNvPr>
          <p:cNvSpPr txBox="1"/>
          <p:nvPr/>
        </p:nvSpPr>
        <p:spPr>
          <a:xfrm>
            <a:off x="4572000" y="4941168"/>
            <a:ext cx="41764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Inorder</a:t>
            </a:r>
            <a:r>
              <a:rPr lang="en-US" sz="1800" dirty="0"/>
              <a:t>:</a:t>
            </a:r>
          </a:p>
          <a:p>
            <a:r>
              <a:rPr lang="en-US" sz="1800" dirty="0"/>
              <a:t>Preorder:</a:t>
            </a:r>
          </a:p>
          <a:p>
            <a:r>
              <a:rPr lang="en-US" sz="1800" dirty="0" err="1"/>
              <a:t>Postorder</a:t>
            </a:r>
            <a:r>
              <a:rPr lang="en-US" sz="1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4024728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80347</TotalTime>
  <Words>1053</Words>
  <Application>Microsoft Office PowerPoint</Application>
  <PresentationFormat>On-screen Show (4:3)</PresentationFormat>
  <Paragraphs>216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ＭＳ Ｐゴシック</vt:lpstr>
      <vt:lpstr>Arial</vt:lpstr>
      <vt:lpstr>Calibri</vt:lpstr>
      <vt:lpstr>Cambria Math</vt:lpstr>
      <vt:lpstr>Courier</vt:lpstr>
      <vt:lpstr>News Gothic MT</vt:lpstr>
      <vt:lpstr>Wingdings</vt:lpstr>
      <vt:lpstr>Wingdings 2</vt:lpstr>
      <vt:lpstr>Breeze</vt:lpstr>
      <vt:lpstr>COMP20007 Workshop Week 7</vt:lpstr>
      <vt:lpstr>Topological Sorting (for DAG only!)</vt:lpstr>
      <vt:lpstr>Topological Sorting</vt:lpstr>
      <vt:lpstr>Topological Sorting</vt:lpstr>
      <vt:lpstr>DFS: push- and pop-order (pre- and post-order)  </vt:lpstr>
      <vt:lpstr>Group Work: problem 1 </vt:lpstr>
      <vt:lpstr>Trees as Special Graphs </vt:lpstr>
      <vt:lpstr>Binary Tree: Recursive Definition</vt:lpstr>
      <vt:lpstr>Binary tree traversal </vt:lpstr>
      <vt:lpstr>Problem 4: Binary Tree Sum </vt:lpstr>
      <vt:lpstr>Binary (Search) Tree</vt:lpstr>
      <vt:lpstr>Problem 2: conventional traversal </vt:lpstr>
      <vt:lpstr>Problem 3:  level-order traversal</vt:lpstr>
      <vt:lpstr>Problem 3:  level-order traversal</vt:lpstr>
      <vt:lpstr>LAB</vt:lpstr>
      <vt:lpstr>Group Work: moved to Week 7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 Vo</cp:lastModifiedBy>
  <cp:revision>410</cp:revision>
  <dcterms:created xsi:type="dcterms:W3CDTF">2016-04-26T09:56:14Z</dcterms:created>
  <dcterms:modified xsi:type="dcterms:W3CDTF">2021-04-13T01:36:26Z</dcterms:modified>
</cp:coreProperties>
</file>