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383" r:id="rId2"/>
    <p:sldId id="544" r:id="rId3"/>
    <p:sldId id="456" r:id="rId4"/>
    <p:sldId id="552" r:id="rId5"/>
    <p:sldId id="545" r:id="rId6"/>
    <p:sldId id="493" r:id="rId7"/>
    <p:sldId id="540" r:id="rId8"/>
    <p:sldId id="454" r:id="rId9"/>
    <p:sldId id="476" r:id="rId10"/>
    <p:sldId id="439" r:id="rId11"/>
    <p:sldId id="449" r:id="rId12"/>
    <p:sldId id="471" r:id="rId13"/>
    <p:sldId id="469" r:id="rId14"/>
    <p:sldId id="472" r:id="rId15"/>
    <p:sldId id="436" r:id="rId16"/>
    <p:sldId id="431" r:id="rId17"/>
    <p:sldId id="543" r:id="rId18"/>
    <p:sldId id="546" r:id="rId19"/>
    <p:sldId id="542" r:id="rId20"/>
    <p:sldId id="547" r:id="rId21"/>
    <p:sldId id="464" r:id="rId22"/>
    <p:sldId id="518" r:id="rId23"/>
    <p:sldId id="504" r:id="rId24"/>
    <p:sldId id="515" r:id="rId25"/>
    <p:sldId id="517" r:id="rId26"/>
    <p:sldId id="548" r:id="rId27"/>
    <p:sldId id="520" r:id="rId28"/>
    <p:sldId id="541" r:id="rId29"/>
    <p:sldId id="457" r:id="rId30"/>
    <p:sldId id="467" r:id="rId31"/>
    <p:sldId id="458" r:id="rId32"/>
    <p:sldId id="549" r:id="rId33"/>
    <p:sldId id="550" r:id="rId34"/>
    <p:sldId id="551" r:id="rId35"/>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9"/>
    <p:restoredTop sz="93641"/>
  </p:normalViewPr>
  <p:slideViewPr>
    <p:cSldViewPr snapToObjects="1">
      <p:cViewPr varScale="1">
        <p:scale>
          <a:sx n="86" d="100"/>
          <a:sy n="86" d="100"/>
        </p:scale>
        <p:origin x="200" y="520"/>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3/29/21</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3/29/21</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15</a:t>
            </a:fld>
            <a:endParaRPr lang="en-US"/>
          </a:p>
        </p:txBody>
      </p:sp>
    </p:spTree>
    <p:extLst>
      <p:ext uri="{BB962C8B-B14F-4D97-AF65-F5344CB8AC3E}">
        <p14:creationId xmlns:p14="http://schemas.microsoft.com/office/powerpoint/2010/main" val="15039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29 March 2021</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3950500897"/>
              </p:ext>
            </p:extLst>
          </p:nvPr>
        </p:nvGraphicFramePr>
        <p:xfrm>
          <a:off x="265113" y="749300"/>
          <a:ext cx="8623300" cy="5806450"/>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FF6600"/>
                          </a:solidFill>
                          <a:effectLst/>
                          <a:latin typeface="News Gothic MT" panose="020B0503020103020203" pitchFamily="34" charset="0"/>
                          <a:ea typeface="ＭＳ Ｐゴシック" panose="020B0600070205080204" pitchFamily="34" charset="-128"/>
                        </a:rPr>
                        <a:t>Preparation:</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download this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slide.pptx</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(or pdf) from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github.com</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anhvir</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/c207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(optional) open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wokshop6</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pdf</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(from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LMS</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3, 5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Problem 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9, 8, 4, 6, 7 (preferably in that order)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Q&amp;A on Practice MST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that you can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scp</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ssh</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use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dimefox</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to test/submit</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-do Assignment 1 or review for MST &amp; ask questions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Single Source Shortest Path SSSP</a:t>
            </a:r>
          </a:p>
        </p:txBody>
      </p:sp>
      <p:sp>
        <p:nvSpPr>
          <p:cNvPr id="3" name="Content Placeholder 2"/>
          <p:cNvSpPr>
            <a:spLocks noGrp="1"/>
          </p:cNvSpPr>
          <p:nvPr>
            <p:ph idx="1"/>
          </p:nvPr>
        </p:nvSpPr>
        <p:spPr>
          <a:xfrm>
            <a:off x="457200" y="1270144"/>
            <a:ext cx="8229600" cy="4856020"/>
          </a:xfrm>
        </p:spPr>
        <p:txBody>
          <a:bodyPr/>
          <a:lstStyle/>
          <a:p>
            <a:r>
              <a:rPr lang="en-US" dirty="0"/>
              <a:t>The task:</a:t>
            </a:r>
          </a:p>
          <a:p>
            <a:pPr marL="457200" indent="-457200">
              <a:buFont typeface="Arial"/>
              <a:buChar char="•"/>
            </a:pPr>
            <a:r>
              <a:rPr lang="en-US" dirty="0"/>
              <a:t>Given a weighted graph </a:t>
            </a:r>
            <a:r>
              <a:rPr lang="en-US" sz="2400" dirty="0">
                <a:solidFill>
                  <a:srgbClr val="000090"/>
                </a:solidFill>
                <a:latin typeface="Courier"/>
                <a:cs typeface="Courier"/>
              </a:rPr>
              <a:t>G=(</a:t>
            </a:r>
            <a:r>
              <a:rPr lang="en-US" sz="2400" dirty="0" err="1">
                <a:solidFill>
                  <a:srgbClr val="000090"/>
                </a:solidFill>
                <a:latin typeface="Courier"/>
                <a:cs typeface="Courier"/>
              </a:rPr>
              <a:t>V,E,w</a:t>
            </a:r>
            <a:r>
              <a:rPr lang="en-US" sz="2400" dirty="0">
                <a:solidFill>
                  <a:srgbClr val="000090"/>
                </a:solidFill>
                <a:latin typeface="Courier"/>
                <a:cs typeface="Courier"/>
              </a:rPr>
              <a:t>(E))</a:t>
            </a:r>
            <a:r>
              <a:rPr lang="en-US" dirty="0"/>
              <a:t>, and </a:t>
            </a:r>
            <a:r>
              <a:rPr lang="en-US" sz="2400" dirty="0" err="1">
                <a:solidFill>
                  <a:srgbClr val="000090"/>
                </a:solidFill>
                <a:latin typeface="Courier"/>
                <a:cs typeface="Courier"/>
              </a:rPr>
              <a:t>s∈V</a:t>
            </a:r>
            <a:r>
              <a:rPr lang="en-US" sz="2400" dirty="0">
                <a:solidFill>
                  <a:srgbClr val="000090"/>
                </a:solidFill>
                <a:latin typeface="Courier"/>
                <a:cs typeface="Courier"/>
              </a:rPr>
              <a:t>, </a:t>
            </a:r>
            <a:r>
              <a:rPr lang="en-US" dirty="0"/>
              <a:t>and supposing that </a:t>
            </a:r>
            <a:r>
              <a:rPr lang="en-US" i="1" dirty="0"/>
              <a:t>all weights are positive</a:t>
            </a:r>
            <a:r>
              <a:rPr lang="en-US" dirty="0"/>
              <a:t>.</a:t>
            </a:r>
          </a:p>
          <a:p>
            <a:pPr marL="457200" indent="-457200">
              <a:buFont typeface="Arial"/>
              <a:buChar char="•"/>
            </a:pPr>
            <a:r>
              <a:rPr lang="en-US" dirty="0"/>
              <a:t>Find shortest path (path with min total weight) from </a:t>
            </a:r>
            <a:r>
              <a:rPr lang="en-US" sz="2400" dirty="0">
                <a:solidFill>
                  <a:srgbClr val="000090"/>
                </a:solidFill>
                <a:latin typeface="Courier"/>
                <a:cs typeface="Courier"/>
              </a:rPr>
              <a:t>s</a:t>
            </a:r>
            <a:r>
              <a:rPr lang="en-US" dirty="0"/>
              <a:t> to all other vertices.  </a:t>
            </a:r>
          </a:p>
        </p:txBody>
      </p:sp>
    </p:spTree>
    <p:extLst>
      <p:ext uri="{BB962C8B-B14F-4D97-AF65-F5344CB8AC3E}">
        <p14:creationId xmlns:p14="http://schemas.microsoft.com/office/powerpoint/2010/main" val="390021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297999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1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250962" cy="359156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611757">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sp>
        <p:nvSpPr>
          <p:cNvPr id="2" name="Rectangle 1">
            <a:extLst>
              <a:ext uri="{FF2B5EF4-FFF2-40B4-BE49-F238E27FC236}">
                <a16:creationId xmlns:a16="http://schemas.microsoft.com/office/drawing/2014/main" id="{76EA7821-5345-4F43-A48D-6A4B1B298CFE}"/>
              </a:ext>
            </a:extLst>
          </p:cNvPr>
          <p:cNvSpPr/>
          <p:nvPr/>
        </p:nvSpPr>
        <p:spPr>
          <a:xfrm>
            <a:off x="6984505" y="3095806"/>
            <a:ext cx="2003833" cy="6870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 is shorthand for “∞,nil”</a:t>
            </a:r>
            <a:endParaRPr lang="en-US" sz="1600" b="1" dirty="0"/>
          </a:p>
        </p:txBody>
      </p:sp>
      <p:cxnSp>
        <p:nvCxnSpPr>
          <p:cNvPr id="4" name="Straight Arrow Connector 3">
            <a:extLst>
              <a:ext uri="{FF2B5EF4-FFF2-40B4-BE49-F238E27FC236}">
                <a16:creationId xmlns:a16="http://schemas.microsoft.com/office/drawing/2014/main" id="{373ECDA6-9C4A-5844-BFD6-1374A9D4C7E2}"/>
              </a:ext>
            </a:extLst>
          </p:cNvPr>
          <p:cNvCxnSpPr>
            <a:cxnSpLocks/>
          </p:cNvCxnSpPr>
          <p:nvPr/>
        </p:nvCxnSpPr>
        <p:spPr>
          <a:xfrm flipH="1">
            <a:off x="6125501" y="3417735"/>
            <a:ext cx="1365063" cy="1306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4 The </a:t>
            </a:r>
            <a:r>
              <a:rPr lang="en-US" sz="1600" dirty="0" err="1"/>
              <a:t>dist</a:t>
            </a:r>
            <a:r>
              <a:rPr lang="en-US" sz="1600" dirty="0"/>
              <a:t> at SA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41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extLst>
              <p:ext uri="{D42A27DB-BD31-4B8C-83A1-F6EECF244321}">
                <p14:modId xmlns:p14="http://schemas.microsoft.com/office/powerpoint/2010/main" val="203749226"/>
              </p:ext>
            </p:extLst>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7027361" y="453556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997031" y="3813993"/>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997031" y="3092419"/>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698437" y="3352309"/>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18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as a (special) BFS</a:t>
            </a:r>
          </a:p>
        </p:txBody>
      </p:sp>
      <p:sp>
        <p:nvSpPr>
          <p:cNvPr id="3" name="Content Placeholder 2"/>
          <p:cNvSpPr>
            <a:spLocks noGrp="1"/>
          </p:cNvSpPr>
          <p:nvPr>
            <p:ph idx="1"/>
          </p:nvPr>
        </p:nvSpPr>
        <p:spPr>
          <a:xfrm>
            <a:off x="457200" y="1270144"/>
            <a:ext cx="8229600" cy="5086206"/>
          </a:xfrm>
        </p:spPr>
        <p:txBody>
          <a:bodyPr>
            <a:normAutofit fontScale="77500" lnSpcReduction="20000"/>
          </a:bodyPr>
          <a:lstStyle/>
          <a:p>
            <a:r>
              <a:rPr lang="en-US" dirty="0"/>
              <a:t>Basic idea</a:t>
            </a:r>
          </a:p>
          <a:p>
            <a:pPr marL="0" indent="0">
              <a:buNone/>
            </a:pPr>
            <a:r>
              <a:rPr lang="en-US" dirty="0"/>
              <a:t>      if   </a:t>
            </a:r>
            <a:r>
              <a:rPr lang="en-US" sz="3300" dirty="0">
                <a:solidFill>
                  <a:srgbClr val="000090"/>
                </a:solidFill>
                <a:latin typeface="Courier"/>
                <a:cs typeface="Courier"/>
              </a:rPr>
              <a:t>s </a:t>
            </a:r>
            <a:r>
              <a:rPr lang="en-US" sz="3300" dirty="0">
                <a:solidFill>
                  <a:srgbClr val="000090"/>
                </a:solidFill>
                <a:latin typeface="Courier"/>
                <a:cs typeface="Courier"/>
                <a:sym typeface="Wingdings"/>
              </a:rPr>
              <a:t> A  B  </a:t>
            </a:r>
            <a:r>
              <a:rPr lang="en-US" dirty="0">
                <a:sym typeface="Wingdings"/>
              </a:rPr>
              <a:t>is a shortest path then </a:t>
            </a:r>
            <a:r>
              <a:rPr lang="en-US" sz="3300" dirty="0">
                <a:solidFill>
                  <a:srgbClr val="000090"/>
                </a:solidFill>
                <a:latin typeface="Courier"/>
                <a:cs typeface="Courier"/>
                <a:sym typeface="Wingdings"/>
              </a:rPr>
              <a:t>s  A </a:t>
            </a:r>
            <a:r>
              <a:rPr lang="en-US" dirty="0">
                <a:sym typeface="Wingdings"/>
              </a:rPr>
              <a:t>is a shortest path.</a:t>
            </a:r>
          </a:p>
          <a:p>
            <a:r>
              <a:rPr lang="en-US" dirty="0" err="1">
                <a:sym typeface="Wingdings"/>
              </a:rPr>
              <a:t>Init</a:t>
            </a:r>
            <a:r>
              <a:rPr lang="en-US" dirty="0">
                <a:sym typeface="Wingdings"/>
              </a:rPr>
              <a:t>: </a:t>
            </a:r>
          </a:p>
          <a:p>
            <a:pPr marL="914400" lvl="1" indent="-457200">
              <a:buFont typeface="Arial"/>
              <a:buChar char="•"/>
            </a:pPr>
            <a:r>
              <a:rPr lang="en-US" dirty="0">
                <a:sym typeface="Wingdings"/>
              </a:rPr>
              <a:t>start with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[s]= 0</a:t>
            </a:r>
            <a:r>
              <a:rPr lang="en-US" dirty="0">
                <a:sym typeface="Wingdings"/>
              </a:rPr>
              <a:t>, and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 set </a:t>
            </a:r>
            <a:r>
              <a:rPr lang="en-US" sz="2800" dirty="0" err="1">
                <a:solidFill>
                  <a:srgbClr val="000090"/>
                </a:solidFill>
                <a:latin typeface="Courier"/>
                <a:cs typeface="Courier"/>
                <a:sym typeface="Wingdings"/>
              </a:rPr>
              <a:t>unvisited_set</a:t>
            </a:r>
            <a:r>
              <a:rPr lang="en-US" sz="2800" dirty="0">
                <a:solidFill>
                  <a:srgbClr val="000090"/>
                </a:solidFill>
                <a:latin typeface="Courier"/>
                <a:cs typeface="Courier"/>
                <a:sym typeface="Wingdings"/>
              </a:rPr>
              <a:t>= V</a:t>
            </a:r>
          </a:p>
          <a:p>
            <a:pPr marL="0" indent="0">
              <a:buNone/>
            </a:pPr>
            <a:r>
              <a:rPr lang="en-US" dirty="0">
                <a:sym typeface="Wingdings"/>
              </a:rPr>
              <a:t>Round 1:</a:t>
            </a:r>
          </a:p>
          <a:p>
            <a:pPr marL="914400" lvl="1" indent="-457200">
              <a:buFont typeface="Arial"/>
              <a:buChar char="•"/>
            </a:pPr>
            <a:r>
              <a:rPr lang="en-US" dirty="0">
                <a:sym typeface="Wingdings"/>
              </a:rPr>
              <a:t>choose node with min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which is </a:t>
            </a:r>
            <a:r>
              <a:rPr lang="en-US" sz="2800" dirty="0">
                <a:solidFill>
                  <a:srgbClr val="000090"/>
                </a:solidFill>
                <a:latin typeface="Courier"/>
                <a:cs typeface="Courier"/>
                <a:sym typeface="Wingdings"/>
              </a:rPr>
              <a:t>s</a:t>
            </a:r>
            <a:r>
              <a:rPr lang="en-US" dirty="0">
                <a:sym typeface="Wingdings"/>
              </a:rPr>
              <a:t>;</a:t>
            </a:r>
          </a:p>
          <a:p>
            <a:pPr marL="914400" lvl="1" indent="-457200">
              <a:buFont typeface="Arial"/>
              <a:buChar char="•"/>
            </a:pPr>
            <a:r>
              <a:rPr lang="en-US" dirty="0">
                <a:sym typeface="Wingdings"/>
              </a:rPr>
              <a:t>visit all nodes </a:t>
            </a:r>
            <a:r>
              <a:rPr lang="en-US" sz="2800" dirty="0">
                <a:solidFill>
                  <a:srgbClr val="000090"/>
                </a:solidFill>
                <a:latin typeface="Courier"/>
                <a:cs typeface="Courier"/>
                <a:sym typeface="Wingdings"/>
              </a:rPr>
              <a:t>u</a:t>
            </a:r>
            <a:r>
              <a:rPr lang="en-US" dirty="0">
                <a:sym typeface="Wingdings"/>
              </a:rPr>
              <a:t> adjacent to </a:t>
            </a:r>
            <a:r>
              <a:rPr lang="en-US" sz="2800" dirty="0">
                <a:solidFill>
                  <a:srgbClr val="000090"/>
                </a:solidFill>
                <a:latin typeface="Courier"/>
                <a:cs typeface="Courier"/>
                <a:sym typeface="Wingdings"/>
              </a:rPr>
              <a:t>s</a:t>
            </a:r>
            <a:r>
              <a:rPr lang="en-US" dirty="0">
                <a:sym typeface="Wingdings"/>
              </a:rPr>
              <a:t> and  update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[u]</a:t>
            </a:r>
            <a:r>
              <a:rPr lang="en-US" dirty="0">
                <a:sym typeface="Wingdings"/>
              </a:rPr>
              <a:t>;</a:t>
            </a:r>
          </a:p>
          <a:p>
            <a:pPr marL="914400" lvl="1" indent="-457200">
              <a:buFont typeface="Arial"/>
              <a:buChar char="•"/>
            </a:pPr>
            <a:r>
              <a:rPr lang="en-US" dirty="0">
                <a:sym typeface="Wingdings"/>
              </a:rPr>
              <a:t>mark </a:t>
            </a:r>
            <a:r>
              <a:rPr lang="en-US" sz="2800" dirty="0">
                <a:solidFill>
                  <a:srgbClr val="000090"/>
                </a:solidFill>
                <a:latin typeface="Courier"/>
                <a:cs typeface="Courier"/>
                <a:sym typeface="Wingdings"/>
              </a:rPr>
              <a:t>s</a:t>
            </a:r>
            <a:r>
              <a:rPr lang="en-US" dirty="0">
                <a:sym typeface="Wingdings"/>
              </a:rPr>
              <a:t> as visited (remove it from the </a:t>
            </a:r>
            <a:r>
              <a:rPr lang="en-US" sz="2800" dirty="0" err="1">
                <a:solidFill>
                  <a:srgbClr val="000090"/>
                </a:solidFill>
                <a:latin typeface="Courier"/>
                <a:cs typeface="Courier"/>
                <a:sym typeface="Wingdings"/>
              </a:rPr>
              <a:t>unvisited_set</a:t>
            </a:r>
            <a:r>
              <a:rPr lang="en-US" sz="2800" dirty="0">
                <a:solidFill>
                  <a:srgbClr val="000090"/>
                </a:solidFill>
                <a:latin typeface="Courier"/>
                <a:cs typeface="Courier"/>
                <a:sym typeface="Wingdings"/>
              </a:rPr>
              <a:t>)</a:t>
            </a:r>
            <a:r>
              <a:rPr lang="en-US" dirty="0">
                <a:sym typeface="Wingdings"/>
              </a:rPr>
              <a:t>;</a:t>
            </a:r>
          </a:p>
          <a:p>
            <a:r>
              <a:rPr lang="en-US" dirty="0"/>
              <a:t>Round 2:</a:t>
            </a:r>
          </a:p>
          <a:p>
            <a:pPr marL="914400" lvl="1" indent="-457200">
              <a:buFont typeface="Arial"/>
              <a:buChar char="•"/>
            </a:pPr>
            <a:r>
              <a:rPr lang="en-US" dirty="0"/>
              <a:t>choose the node with min </a:t>
            </a:r>
            <a:r>
              <a:rPr lang="en-US" sz="2800" dirty="0" err="1">
                <a:solidFill>
                  <a:srgbClr val="000090"/>
                </a:solidFill>
                <a:latin typeface="Courier"/>
                <a:cs typeface="Courier"/>
              </a:rPr>
              <a:t>dist</a:t>
            </a:r>
            <a:r>
              <a:rPr lang="en-US" sz="2800" dirty="0">
                <a:solidFill>
                  <a:srgbClr val="000090"/>
                </a:solidFill>
                <a:latin typeface="Courier"/>
                <a:cs typeface="Courier"/>
              </a:rPr>
              <a:t>[] </a:t>
            </a:r>
            <a:r>
              <a:rPr lang="en-US" dirty="0"/>
              <a:t>from </a:t>
            </a:r>
            <a:r>
              <a:rPr lang="en-US" sz="2800" dirty="0" err="1">
                <a:solidFill>
                  <a:srgbClr val="000090"/>
                </a:solidFill>
                <a:latin typeface="Courier"/>
                <a:cs typeface="Courier"/>
              </a:rPr>
              <a:t>unvisited_set</a:t>
            </a:r>
            <a:endParaRPr lang="en-US" sz="2800" dirty="0">
              <a:solidFill>
                <a:srgbClr val="000090"/>
              </a:solidFill>
              <a:latin typeface="Courier"/>
              <a:cs typeface="Courier"/>
            </a:endParaRPr>
          </a:p>
          <a:p>
            <a:pPr marL="914400" lvl="1" indent="-457200">
              <a:buFont typeface="Arial"/>
              <a:buChar char="•"/>
            </a:pPr>
            <a:r>
              <a:rPr lang="en-US" dirty="0"/>
              <a:t>do the other steps as in Round 1</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317917F5-72EB-4242-9205-9632C74C307C}" type="slidenum">
              <a:rPr lang="en-US" smtClean="0"/>
              <a:pPr>
                <a:defRPr/>
              </a:pPr>
              <a:t>15</a:t>
            </a:fld>
            <a:endParaRPr lang="en-US" dirty="0"/>
          </a:p>
        </p:txBody>
      </p:sp>
    </p:spTree>
    <p:extLst>
      <p:ext uri="{BB962C8B-B14F-4D97-AF65-F5344CB8AC3E}">
        <p14:creationId xmlns:p14="http://schemas.microsoft.com/office/powerpoint/2010/main" val="195269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265113" y="146050"/>
            <a:ext cx="8623300" cy="920750"/>
          </a:xfrm>
        </p:spPr>
        <p:txBody>
          <a:bodyPr/>
          <a:lstStyle/>
          <a:p>
            <a:r>
              <a:rPr lang="en-US" dirty="0" err="1">
                <a:latin typeface="News Gothic MT" charset="0"/>
              </a:rPr>
              <a:t>Dijkstra's</a:t>
            </a:r>
            <a:r>
              <a:rPr lang="en-US" dirty="0">
                <a:latin typeface="News Gothic MT" charset="0"/>
              </a:rPr>
              <a:t> algorithm [conceptual only]</a:t>
            </a:r>
          </a:p>
        </p:txBody>
      </p:sp>
      <p:sp>
        <p:nvSpPr>
          <p:cNvPr id="17410" name="Content Placeholder 2"/>
          <p:cNvSpPr>
            <a:spLocks noGrp="1"/>
          </p:cNvSpPr>
          <p:nvPr>
            <p:ph idx="1"/>
          </p:nvPr>
        </p:nvSpPr>
        <p:spPr>
          <a:xfrm>
            <a:off x="124145" y="1238211"/>
            <a:ext cx="8764268" cy="5370369"/>
          </a:xfrm>
        </p:spPr>
        <p:txBody>
          <a:bodyPr>
            <a:normAutofit fontScale="92500" lnSpcReduction="10000"/>
          </a:bodyPr>
          <a:lstStyle/>
          <a:p>
            <a:r>
              <a:rPr lang="en-US" sz="2000" b="0" dirty="0">
                <a:latin typeface="News Gothic MT" charset="0"/>
              </a:rPr>
              <a:t>Purpose: Find shortest path from vertex s </a:t>
            </a:r>
            <a:endParaRPr lang="en-US" sz="2000" dirty="0">
              <a:latin typeface="News Gothic MT" charset="0"/>
            </a:endParaRPr>
          </a:p>
          <a:p>
            <a:pPr lvl="1"/>
            <a:endParaRPr lang="en-US" sz="2000" dirty="0">
              <a:latin typeface="News Gothic MT" charset="0"/>
            </a:endParaRPr>
          </a:p>
          <a:p>
            <a:r>
              <a:rPr lang="en-US" sz="2400" b="0" dirty="0">
                <a:solidFill>
                  <a:schemeClr val="tx1"/>
                </a:solidFill>
                <a:latin typeface="Courier" charset="0"/>
                <a:cs typeface="ＭＳ Ｐゴシック" charset="0"/>
              </a:rPr>
              <a:t>set</a:t>
            </a:r>
            <a:r>
              <a:rPr lang="en-US" sz="2400" b="0" dirty="0">
                <a:latin typeface="News Gothic MT" charset="0"/>
                <a:cs typeface="ＭＳ Ｐゴシック" charset="0"/>
              </a:rPr>
              <a:t> </a:t>
            </a:r>
            <a:r>
              <a:rPr lang="en-US" sz="2400" b="0" dirty="0" err="1">
                <a:solidFill>
                  <a:srgbClr val="000090"/>
                </a:solidFill>
                <a:latin typeface="Courier" charset="0"/>
                <a:cs typeface="ＭＳ Ｐゴシック" charset="0"/>
              </a:rPr>
              <a:t>dist</a:t>
            </a:r>
            <a:r>
              <a:rPr lang="en-US" sz="2400" b="0" dirty="0">
                <a:solidFill>
                  <a:srgbClr val="000090"/>
                </a:solidFill>
                <a:latin typeface="Courier" charset="0"/>
                <a:cs typeface="ＭＳ Ｐゴシック" charset="0"/>
              </a:rPr>
              <a:t>[u</a:t>
            </a:r>
            <a:r>
              <a:rPr lang="en-US" sz="2400" dirty="0">
                <a:solidFill>
                  <a:srgbClr val="000090"/>
                </a:solidFill>
                <a:latin typeface="Courier" charset="0"/>
                <a:cs typeface="ＭＳ Ｐゴシック" charset="0"/>
              </a:rPr>
              <a:t>] = ∞</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pred</a:t>
            </a:r>
            <a:r>
              <a:rPr lang="en-US" sz="2400" dirty="0">
                <a:solidFill>
                  <a:srgbClr val="000090"/>
                </a:solidFill>
                <a:latin typeface="Courier" charset="0"/>
                <a:cs typeface="ＭＳ Ｐゴシック" charset="0"/>
              </a:rPr>
              <a:t>[u]=nil </a:t>
            </a:r>
            <a:r>
              <a:rPr lang="en-US" sz="2400" b="0" dirty="0">
                <a:latin typeface="News Gothic MT" charset="0"/>
                <a:cs typeface="ＭＳ Ｐゴシック" charset="0"/>
              </a:rPr>
              <a:t>for all </a:t>
            </a:r>
            <a:r>
              <a:rPr lang="en-US" sz="2400" dirty="0">
                <a:solidFill>
                  <a:srgbClr val="000090"/>
                </a:solidFill>
                <a:latin typeface="Courier" charset="0"/>
                <a:cs typeface="ＭＳ Ｐゴシック" charset="0"/>
              </a:rPr>
              <a:t>u</a:t>
            </a:r>
            <a:r>
              <a:rPr lang="en-US" sz="2400" b="0" dirty="0">
                <a:latin typeface="News Gothic MT" charset="0"/>
                <a:cs typeface="ＭＳ Ｐゴシック" charset="0"/>
              </a:rPr>
              <a:t>, </a:t>
            </a:r>
          </a:p>
          <a:p>
            <a:r>
              <a:rPr lang="en-US" sz="2400" dirty="0">
                <a:latin typeface="News Gothic MT" charset="0"/>
                <a:cs typeface="ＭＳ Ｐゴシック" charset="0"/>
              </a:rPr>
              <a:t>set</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[s]= 0</a:t>
            </a:r>
            <a:r>
              <a:rPr lang="en-US" sz="2400" b="0" dirty="0">
                <a:latin typeface="News Gothic MT" charset="0"/>
                <a:cs typeface="ＭＳ Ｐゴシック" charset="0"/>
              </a:rPr>
              <a:t>;  </a:t>
            </a:r>
          </a:p>
          <a:p>
            <a:r>
              <a:rPr lang="en-US" sz="2400" b="0" dirty="0">
                <a:latin typeface="News Gothic MT" charset="0"/>
                <a:cs typeface="ＭＳ Ｐゴシック" charset="0"/>
              </a:rPr>
              <a:t>Insert all pair (</a:t>
            </a:r>
            <a:r>
              <a:rPr lang="en-US" sz="2400" b="0" dirty="0" err="1">
                <a:latin typeface="News Gothic MT" charset="0"/>
                <a:cs typeface="ＭＳ Ｐゴシック" charset="0"/>
              </a:rPr>
              <a:t>dist</a:t>
            </a:r>
            <a:r>
              <a:rPr lang="en-US" sz="2400" b="0" dirty="0">
                <a:latin typeface="News Gothic MT" charset="0"/>
                <a:cs typeface="ＭＳ Ｐゴシック" charset="0"/>
              </a:rPr>
              <a:t>[</a:t>
            </a:r>
            <a:r>
              <a:rPr lang="en-US" sz="2400" dirty="0">
                <a:latin typeface="News Gothic MT" charset="0"/>
                <a:cs typeface="ＭＳ Ｐゴシック" charset="0"/>
              </a:rPr>
              <a:t>u], </a:t>
            </a:r>
            <a:r>
              <a:rPr lang="en-US" sz="2400" dirty="0" err="1">
                <a:latin typeface="News Gothic MT" charset="0"/>
                <a:cs typeface="ＭＳ Ｐゴシック" charset="0"/>
              </a:rPr>
              <a:t>pred</a:t>
            </a:r>
            <a:r>
              <a:rPr lang="en-US" sz="2400" dirty="0">
                <a:latin typeface="News Gothic MT" charset="0"/>
                <a:cs typeface="ＭＳ Ｐゴシック" charset="0"/>
              </a:rPr>
              <a:t>[u]) into a min PQ</a:t>
            </a:r>
          </a:p>
          <a:p>
            <a:pPr>
              <a:buFont typeface="Wingdings 2" charset="0"/>
              <a:buNone/>
            </a:pPr>
            <a:r>
              <a:rPr lang="en-US" sz="2400" b="0" dirty="0">
                <a:solidFill>
                  <a:schemeClr val="tx1"/>
                </a:solidFill>
                <a:latin typeface="Courier" charset="0"/>
                <a:cs typeface="ＭＳ Ｐゴシック" charset="0"/>
              </a:rPr>
              <a:t>while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is not empty):</a:t>
            </a:r>
          </a:p>
          <a:p>
            <a:pPr>
              <a:buFont typeface="Wingdings 2" charset="0"/>
              <a:buNone/>
            </a:pPr>
            <a:r>
              <a:rPr lang="en-US" sz="2400" b="0" dirty="0">
                <a:solidFill>
                  <a:schemeClr val="tx1"/>
                </a:solidFill>
                <a:latin typeface="Courier" charset="0"/>
                <a:cs typeface="ＭＳ Ｐゴシック" charset="0"/>
              </a:rPr>
              <a:t>	</a:t>
            </a:r>
            <a:r>
              <a:rPr lang="en-US" sz="2400" dirty="0">
                <a:latin typeface="Courier" charset="0"/>
                <a:cs typeface="ＭＳ Ｐゴシック" charset="0"/>
              </a:rPr>
              <a:t>remove</a:t>
            </a:r>
            <a:r>
              <a:rPr lang="en-US" sz="2400" b="0" dirty="0">
                <a:solidFill>
                  <a:schemeClr val="tx1"/>
                </a:solidFill>
                <a:latin typeface="Courier" charset="0"/>
                <a:cs typeface="ＭＳ Ｐゴシック" charset="0"/>
              </a:rPr>
              <a:t> </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from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is smallest)</a:t>
            </a:r>
          </a:p>
          <a:p>
            <a:pPr>
              <a:buFont typeface="Wingdings 2" charset="0"/>
              <a:buNone/>
            </a:pPr>
            <a:r>
              <a:rPr lang="en-US" sz="2400" b="0" dirty="0">
                <a:solidFill>
                  <a:schemeClr val="tx1"/>
                </a:solidFill>
                <a:latin typeface="Courier" charset="0"/>
                <a:cs typeface="ＭＳ Ｐゴシック" charset="0"/>
              </a:rPr>
              <a:t>	mark: found shortest path for u</a:t>
            </a:r>
            <a:endParaRPr lang="en-US" sz="2400" dirty="0">
              <a:solidFill>
                <a:srgbClr val="000090"/>
              </a:solidFill>
              <a:latin typeface="Courier" charset="0"/>
              <a:cs typeface="ＭＳ Ｐゴシック" charset="0"/>
            </a:endParaRPr>
          </a:p>
          <a:p>
            <a:pPr>
              <a:buFont typeface="Wingdings 2" charset="0"/>
              <a:buNone/>
            </a:pPr>
            <a:r>
              <a:rPr lang="en-US" sz="2400" b="0" dirty="0">
                <a:solidFill>
                  <a:schemeClr val="tx1"/>
                </a:solidFill>
                <a:latin typeface="Courier" charset="0"/>
                <a:cs typeface="ＭＳ Ｐゴシック" charset="0"/>
              </a:rPr>
              <a:t>	for all </a:t>
            </a:r>
            <a:r>
              <a:rPr lang="en-US" sz="2400" dirty="0">
                <a:solidFill>
                  <a:srgbClr val="000090"/>
                </a:solidFill>
                <a:latin typeface="Courier" charset="0"/>
                <a:cs typeface="ＭＳ Ｐゴシック" charset="0"/>
              </a:rPr>
              <a:t>(</a:t>
            </a:r>
            <a:r>
              <a:rPr lang="en-US" sz="2400" dirty="0" err="1">
                <a:solidFill>
                  <a:srgbClr val="000090"/>
                </a:solidFill>
                <a:latin typeface="Courier" charset="0"/>
                <a:cs typeface="ＭＳ Ｐゴシック" charset="0"/>
              </a:rPr>
              <a:t>u,v</a:t>
            </a:r>
            <a:r>
              <a:rPr lang="en-US" sz="2400" dirty="0">
                <a:solidFill>
                  <a:srgbClr val="000090"/>
                </a:solidFill>
                <a:latin typeface="Courier" charset="0"/>
                <a:cs typeface="ＭＳ Ｐゴシック" charset="0"/>
              </a:rPr>
              <a:t>)</a:t>
            </a:r>
            <a:r>
              <a:rPr lang="en-US" sz="2400" b="0" dirty="0">
                <a:solidFill>
                  <a:schemeClr val="tx1"/>
                </a:solidFill>
                <a:latin typeface="Courier" charset="0"/>
                <a:cs typeface="ＭＳ Ｐゴシック" charset="0"/>
              </a:rPr>
              <a:t> in </a:t>
            </a:r>
            <a:r>
              <a:rPr lang="en-US" sz="2400" dirty="0">
                <a:solidFill>
                  <a:srgbClr val="000090"/>
                </a:solidFill>
                <a:latin typeface="Courier" charset="0"/>
                <a:cs typeface="ＭＳ Ｐゴシック" charset="0"/>
              </a:rPr>
              <a:t>G</a:t>
            </a:r>
            <a:r>
              <a:rPr lang="en-US" sz="2400" b="0" dirty="0">
                <a:solidFill>
                  <a:schemeClr val="tx1"/>
                </a:solidFill>
                <a:latin typeface="Courier" charset="0"/>
                <a:cs typeface="ＭＳ Ｐゴシック" charset="0"/>
              </a:rPr>
              <a:t>:</a:t>
            </a:r>
          </a:p>
          <a:p>
            <a:pPr lvl="2">
              <a:buFont typeface="Wingdings 2" charset="0"/>
              <a:buNone/>
            </a:pPr>
            <a:r>
              <a:rPr lang="en-US" b="0" dirty="0">
                <a:solidFill>
                  <a:schemeClr val="tx1"/>
                </a:solidFill>
                <a:latin typeface="Courier" charset="0"/>
                <a:cs typeface="ＭＳ Ｐゴシック" charset="0"/>
              </a:rPr>
              <a:t>if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 &gt;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[u]+w(</a:t>
            </a:r>
            <a:r>
              <a:rPr lang="en-US" dirty="0" err="1">
                <a:solidFill>
                  <a:srgbClr val="000090"/>
                </a:solidFill>
                <a:latin typeface="Courier" charset="0"/>
                <a:cs typeface="ＭＳ Ｐゴシック" charset="0"/>
              </a:rPr>
              <a:t>u,v</a:t>
            </a:r>
            <a:r>
              <a:rPr lang="en-US" dirty="0">
                <a:solidFill>
                  <a:srgbClr val="000090"/>
                </a:solidFill>
                <a:latin typeface="Courier" charset="0"/>
                <a:cs typeface="ＭＳ Ｐゴシック" charset="0"/>
              </a:rPr>
              <a:t>)</a:t>
            </a:r>
            <a:r>
              <a:rPr lang="en-US" b="0" dirty="0">
                <a:solidFill>
                  <a:schemeClr val="tx1"/>
                </a:solidFill>
                <a:latin typeface="Courier" charset="0"/>
                <a:cs typeface="ＭＳ Ｐゴシック" charset="0"/>
              </a:rPr>
              <a:t>:</a:t>
            </a:r>
          </a:p>
          <a:p>
            <a:pPr lvl="2">
              <a:buFont typeface="Wingdings 2" charset="0"/>
              <a:buNone/>
            </a:pPr>
            <a:r>
              <a:rPr lang="en-US" dirty="0">
                <a:latin typeface="Courier" charset="0"/>
                <a:cs typeface="ＭＳ Ｐゴシック" charset="0"/>
              </a:rPr>
              <a:t>     </a:t>
            </a:r>
            <a:r>
              <a:rPr lang="en-US" b="0" dirty="0">
                <a:solidFill>
                  <a:schemeClr val="tx1"/>
                </a:solidFill>
                <a:latin typeface="Courier" charset="0"/>
                <a:cs typeface="ＭＳ Ｐゴシック" charset="0"/>
              </a:rPr>
              <a:t> update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a:t>
            </a:r>
            <a:r>
              <a:rPr lang="en-US" dirty="0">
                <a:latin typeface="Courier" charset="0"/>
                <a:cs typeface="ＭＳ Ｐゴシック" charset="0"/>
              </a:rPr>
              <a:t>,</a:t>
            </a:r>
            <a:r>
              <a:rPr lang="en-US" dirty="0" err="1">
                <a:solidFill>
                  <a:srgbClr val="000090"/>
                </a:solidFill>
                <a:latin typeface="Courier" charset="0"/>
                <a:cs typeface="ＭＳ Ｐゴシック" charset="0"/>
              </a:rPr>
              <a:t>pred</a:t>
            </a:r>
            <a:r>
              <a:rPr lang="en-US" dirty="0">
                <a:solidFill>
                  <a:srgbClr val="000090"/>
                </a:solidFill>
                <a:latin typeface="Courier" charset="0"/>
                <a:cs typeface="ＭＳ Ｐゴシック" charset="0"/>
              </a:rPr>
              <a:t>[v]) in PQ</a:t>
            </a:r>
            <a:r>
              <a:rPr lang="en-US" b="0" dirty="0">
                <a:solidFill>
                  <a:schemeClr val="tx1"/>
                </a:solidFill>
                <a:latin typeface="Courier" charset="0"/>
                <a:cs typeface="ＭＳ Ｐゴシック" charset="0"/>
              </a:rPr>
              <a:t> </a:t>
            </a:r>
          </a:p>
          <a:p>
            <a:pPr lvl="1"/>
            <a:endParaRPr lang="en-US" dirty="0">
              <a:latin typeface="News Gothic MT" charset="0"/>
              <a:cs typeface="ＭＳ Ｐゴシック" charset="0"/>
            </a:endParaRPr>
          </a:p>
        </p:txBody>
      </p:sp>
      <p:sp>
        <p:nvSpPr>
          <p:cNvPr id="17411" name="Date Placeholder 3"/>
          <p:cNvSpPr>
            <a:spLocks noGrp="1"/>
          </p:cNvSpPr>
          <p:nvPr>
            <p:ph type="dt" sz="quarter" idx="4294967295"/>
          </p:nvPr>
        </p:nvSpPr>
        <p:spPr bwMode="auto">
          <a:xfrm>
            <a:off x="5346700" y="6275388"/>
            <a:ext cx="21844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r>
              <a:rPr lang="en-US" sz="1200">
                <a:solidFill>
                  <a:schemeClr val="bg1"/>
                </a:solidFill>
              </a:rPr>
              <a:t>March 25, 2016</a:t>
            </a:r>
          </a:p>
        </p:txBody>
      </p:sp>
      <p:sp>
        <p:nvSpPr>
          <p:cNvPr id="17412" name="Footer Placeholder 4"/>
          <p:cNvSpPr>
            <a:spLocks noGrp="1"/>
          </p:cNvSpPr>
          <p:nvPr>
            <p:ph type="ftr" sz="quarter" idx="4294967295"/>
          </p:nvPr>
        </p:nvSpPr>
        <p:spPr bwMode="auto">
          <a:xfrm>
            <a:off x="293688" y="6275388"/>
            <a:ext cx="4840287"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COMP20003.Workshop</a:t>
            </a:r>
            <a:endParaRPr lang="en-US" sz="2200" dirty="0">
              <a:solidFill>
                <a:srgbClr val="000090"/>
              </a:solidFill>
              <a:latin typeface="Courier" charset="0"/>
              <a:ea typeface="+mn-ea"/>
            </a:endParaRPr>
          </a:p>
        </p:txBody>
      </p:sp>
      <p:sp>
        <p:nvSpPr>
          <p:cNvPr id="1741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CCE099-1500-F54A-A393-5DB9156999C1}" type="slidenum">
              <a:rPr lang="en-US" sz="3600">
                <a:solidFill>
                  <a:schemeClr val="bg1"/>
                </a:solidFill>
              </a:rPr>
              <a:pPr eaLnBrk="1" hangingPunct="1"/>
              <a:t>16</a:t>
            </a:fld>
            <a:endParaRPr lang="en-US" sz="3600">
              <a:solidFill>
                <a:schemeClr val="bg1"/>
              </a:solidFill>
            </a:endParaRPr>
          </a:p>
        </p:txBody>
      </p:sp>
    </p:spTree>
    <p:extLst>
      <p:ext uri="{BB962C8B-B14F-4D97-AF65-F5344CB8AC3E}">
        <p14:creationId xmlns:p14="http://schemas.microsoft.com/office/powerpoint/2010/main" val="181305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187D-1D6C-D84D-BF24-BCAF48938867}"/>
              </a:ext>
            </a:extLst>
          </p:cNvPr>
          <p:cNvSpPr>
            <a:spLocks noGrp="1"/>
          </p:cNvSpPr>
          <p:nvPr>
            <p:ph type="title"/>
          </p:nvPr>
        </p:nvSpPr>
        <p:spPr/>
        <p:txBody>
          <a:bodyPr/>
          <a:lstStyle/>
          <a:p>
            <a:pPr>
              <a:defRPr/>
            </a:pPr>
            <a:r>
              <a:rPr lang="en-US" dirty="0"/>
              <a:t>Dijkstra’s algorithm: Q&amp;A</a:t>
            </a:r>
          </a:p>
        </p:txBody>
      </p:sp>
      <p:sp>
        <p:nvSpPr>
          <p:cNvPr id="3" name="Content Placeholder 2">
            <a:extLst>
              <a:ext uri="{FF2B5EF4-FFF2-40B4-BE49-F238E27FC236}">
                <a16:creationId xmlns:a16="http://schemas.microsoft.com/office/drawing/2014/main" id="{35B116AE-CE3E-A547-A81D-F83AE5BF3064}"/>
              </a:ext>
            </a:extLst>
          </p:cNvPr>
          <p:cNvSpPr>
            <a:spLocks noGrp="1"/>
          </p:cNvSpPr>
          <p:nvPr>
            <p:ph idx="1"/>
          </p:nvPr>
        </p:nvSpPr>
        <p:spPr/>
        <p:txBody>
          <a:bodyPr/>
          <a:lstStyle/>
          <a:p>
            <a:pPr>
              <a:buFont typeface="Wingdings 2" charset="0"/>
              <a:buChar char=""/>
              <a:defRPr/>
            </a:pPr>
            <a:r>
              <a:rPr lang="en-US" dirty="0"/>
              <a:t>Purpose: Single Source Shortest Path SSSP</a:t>
            </a:r>
          </a:p>
        </p:txBody>
      </p:sp>
      <p:sp>
        <p:nvSpPr>
          <p:cNvPr id="14339" name="Date Placeholder 3">
            <a:extLst>
              <a:ext uri="{FF2B5EF4-FFF2-40B4-BE49-F238E27FC236}">
                <a16:creationId xmlns:a16="http://schemas.microsoft.com/office/drawing/2014/main" id="{655D8833-EDBD-2941-956E-1434899C82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0FA3CBB-248B-374C-B60B-E15AA40B563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4340" name="Footer Placeholder 4">
            <a:extLst>
              <a:ext uri="{FF2B5EF4-FFF2-40B4-BE49-F238E27FC236}">
                <a16:creationId xmlns:a16="http://schemas.microsoft.com/office/drawing/2014/main" id="{11B5EE1C-A3F8-F449-943E-7D24A90F95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4341" name="Slide Number Placeholder 5">
            <a:extLst>
              <a:ext uri="{FF2B5EF4-FFF2-40B4-BE49-F238E27FC236}">
                <a16:creationId xmlns:a16="http://schemas.microsoft.com/office/drawing/2014/main" id="{27A1BA83-C25F-9841-BB7D-ABCEDA3D49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8499FFD7-3129-214F-A7DF-1E2C8EA531EE}" type="slidenum">
              <a:rPr lang="en-US" altLang="en-US" sz="3600">
                <a:solidFill>
                  <a:schemeClr val="bg1"/>
                </a:solidFill>
                <a:latin typeface="Arial" panose="020B0604020202020204" pitchFamily="34" charset="0"/>
              </a:rPr>
              <a:pPr>
                <a:spcBef>
                  <a:spcPct val="0"/>
                </a:spcBef>
                <a:buClrTx/>
                <a:buSzTx/>
                <a:buFontTx/>
                <a:buNone/>
              </a:pPr>
              <a:t>17</a:t>
            </a:fld>
            <a:endParaRPr lang="en-US" altLang="en-US" sz="3600">
              <a:solidFill>
                <a:schemeClr val="bg1"/>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B5AE-4C73-A04C-8BD8-762FF475D200}"/>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E42586F0-2962-8A44-A287-05B706FE1F09}"/>
              </a:ext>
            </a:extLst>
          </p:cNvPr>
          <p:cNvSpPr>
            <a:spLocks noGrp="1"/>
          </p:cNvSpPr>
          <p:nvPr>
            <p:ph idx="1"/>
          </p:nvPr>
        </p:nvSpPr>
        <p:spPr/>
        <p:txBody>
          <a:bodyPr/>
          <a:lstStyle/>
          <a:p>
            <a:r>
              <a:rPr lang="en-US" dirty="0"/>
              <a:t>Purpose: MST</a:t>
            </a:r>
          </a:p>
          <a:p>
            <a:r>
              <a:rPr lang="en-US" dirty="0"/>
              <a:t>Concepts: </a:t>
            </a:r>
          </a:p>
          <a:p>
            <a:pPr lvl="1"/>
            <a:r>
              <a:rPr lang="en-US" dirty="0"/>
              <a:t>ST, </a:t>
            </a:r>
          </a:p>
          <a:p>
            <a:pPr lvl="1"/>
            <a:r>
              <a:rPr lang="en-US" dirty="0"/>
              <a:t>MST,</a:t>
            </a:r>
          </a:p>
          <a:p>
            <a:pPr lvl="1"/>
            <a:r>
              <a:rPr lang="en-US" dirty="0"/>
              <a:t>is MST unique? </a:t>
            </a:r>
          </a:p>
        </p:txBody>
      </p:sp>
      <p:sp>
        <p:nvSpPr>
          <p:cNvPr id="4" name="Date Placeholder 3">
            <a:extLst>
              <a:ext uri="{FF2B5EF4-FFF2-40B4-BE49-F238E27FC236}">
                <a16:creationId xmlns:a16="http://schemas.microsoft.com/office/drawing/2014/main" id="{6424C7FB-7BD8-EE43-874F-904A97A42362}"/>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30 March 2021</a:t>
            </a:fld>
            <a:endParaRPr lang="en-US" altLang="en-US"/>
          </a:p>
        </p:txBody>
      </p:sp>
      <p:sp>
        <p:nvSpPr>
          <p:cNvPr id="5" name="Footer Placeholder 4">
            <a:extLst>
              <a:ext uri="{FF2B5EF4-FFF2-40B4-BE49-F238E27FC236}">
                <a16:creationId xmlns:a16="http://schemas.microsoft.com/office/drawing/2014/main" id="{0C08E2A7-6BF1-0A4D-A12E-3C5F1545D192}"/>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562B3C50-6F1C-B240-A858-33EE6DE524FB}"/>
              </a:ext>
            </a:extLst>
          </p:cNvPr>
          <p:cNvSpPr>
            <a:spLocks noGrp="1"/>
          </p:cNvSpPr>
          <p:nvPr>
            <p:ph type="sldNum" sz="quarter" idx="12"/>
          </p:nvPr>
        </p:nvSpPr>
        <p:spPr/>
        <p:txBody>
          <a:bodyPr/>
          <a:lstStyle/>
          <a:p>
            <a:pPr>
              <a:defRPr/>
            </a:pPr>
            <a:fld id="{C22C22C2-B39B-E145-862C-3355BDC1335F}" type="slidenum">
              <a:rPr lang="en-US" altLang="en-US" smtClean="0"/>
              <a:pPr>
                <a:defRPr/>
              </a:pPr>
              <a:t>18</a:t>
            </a:fld>
            <a:endParaRPr lang="en-US" altLang="en-US"/>
          </a:p>
        </p:txBody>
      </p:sp>
    </p:spTree>
    <p:extLst>
      <p:ext uri="{BB962C8B-B14F-4D97-AF65-F5344CB8AC3E}">
        <p14:creationId xmlns:p14="http://schemas.microsoft.com/office/powerpoint/2010/main" val="314670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3309090286"/>
              </p:ext>
            </p:extLst>
          </p:nvPr>
        </p:nvGraphicFramePr>
        <p:xfrm>
          <a:off x="0" y="735013"/>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6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6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6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6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19</a:t>
            </a:fld>
            <a:endParaRPr lang="en-US" altLang="en-US" sz="360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6B2A-CA8B-214C-ABA0-512272A9ED78}"/>
              </a:ext>
            </a:extLst>
          </p:cNvPr>
          <p:cNvSpPr>
            <a:spLocks noGrp="1"/>
          </p:cNvSpPr>
          <p:nvPr>
            <p:ph type="title"/>
          </p:nvPr>
        </p:nvSpPr>
        <p:spPr>
          <a:xfrm>
            <a:off x="265113" y="107951"/>
            <a:ext cx="8623300" cy="584745"/>
          </a:xfrm>
        </p:spPr>
        <p:txBody>
          <a:bodyPr/>
          <a:lstStyle/>
          <a:p>
            <a:r>
              <a:rPr lang="en-US" sz="2400" dirty="0"/>
              <a:t>DFS &amp; BFS</a:t>
            </a:r>
          </a:p>
        </p:txBody>
      </p:sp>
      <p:sp>
        <p:nvSpPr>
          <p:cNvPr id="3" name="Content Placeholder 2">
            <a:extLst>
              <a:ext uri="{FF2B5EF4-FFF2-40B4-BE49-F238E27FC236}">
                <a16:creationId xmlns:a16="http://schemas.microsoft.com/office/drawing/2014/main" id="{AB3E0DE1-9FE9-D247-B5B4-86E19973FEFD}"/>
              </a:ext>
            </a:extLst>
          </p:cNvPr>
          <p:cNvSpPr>
            <a:spLocks noGrp="1"/>
          </p:cNvSpPr>
          <p:nvPr>
            <p:ph idx="1"/>
          </p:nvPr>
        </p:nvSpPr>
        <p:spPr/>
        <p:txBody>
          <a:bodyPr/>
          <a:lstStyle/>
          <a:p>
            <a:pPr marL="0" indent="0">
              <a:buNone/>
            </a:pPr>
            <a:r>
              <a:rPr lang="en-US" sz="2400" dirty="0"/>
              <a:t>Example: Perform DFS &amp; BFS in the tree:</a:t>
            </a:r>
          </a:p>
        </p:txBody>
      </p:sp>
      <p:sp>
        <p:nvSpPr>
          <p:cNvPr id="4" name="Date Placeholder 3">
            <a:extLst>
              <a:ext uri="{FF2B5EF4-FFF2-40B4-BE49-F238E27FC236}">
                <a16:creationId xmlns:a16="http://schemas.microsoft.com/office/drawing/2014/main" id="{DA8C027B-0F13-2B48-A9C3-7F0D9D5130AB}"/>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747D38C6-85BF-6343-B888-AD820A198CA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905543D-BEC5-374A-8A89-620EB02B9178}"/>
              </a:ext>
            </a:extLst>
          </p:cNvPr>
          <p:cNvSpPr>
            <a:spLocks noGrp="1"/>
          </p:cNvSpPr>
          <p:nvPr>
            <p:ph type="sldNum" sz="quarter" idx="12"/>
          </p:nvPr>
        </p:nvSpPr>
        <p:spPr/>
        <p:txBody>
          <a:bodyPr/>
          <a:lstStyle/>
          <a:p>
            <a:pPr>
              <a:defRPr/>
            </a:pPr>
            <a:fld id="{C22C22C2-B39B-E145-862C-3355BDC1335F}" type="slidenum">
              <a:rPr lang="en-US" altLang="en-US" smtClean="0"/>
              <a:pPr>
                <a:defRPr/>
              </a:pPr>
              <a:t>2</a:t>
            </a:fld>
            <a:endParaRPr lang="en-US" altLang="en-US"/>
          </a:p>
        </p:txBody>
      </p:sp>
    </p:spTree>
    <p:extLst>
      <p:ext uri="{BB962C8B-B14F-4D97-AF65-F5344CB8AC3E}">
        <p14:creationId xmlns:p14="http://schemas.microsoft.com/office/powerpoint/2010/main" val="30798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015663"/>
          </a:xfrm>
          <a:prstGeom prst="rect">
            <a:avLst/>
          </a:prstGeom>
          <a:noFill/>
        </p:spPr>
        <p:txBody>
          <a:bodyPr wrap="square" rtlCol="0">
            <a:spAutoFit/>
          </a:bodyPr>
          <a:lstStyle/>
          <a:p>
            <a:r>
              <a:rPr lang="en-US" sz="2000" b="1" i="1" dirty="0">
                <a:solidFill>
                  <a:srgbClr val="080FAC"/>
                </a:solidFill>
              </a:rPr>
              <a:t>Run Prim to find MST</a:t>
            </a:r>
            <a:r>
              <a:rPr lang="en-US" sz="2000" i="1" dirty="0"/>
              <a:t>:</a:t>
            </a:r>
          </a:p>
          <a:p>
            <a:pPr marL="342900" indent="-342900">
              <a:buFont typeface="Arial"/>
              <a:buChar char="•"/>
            </a:pPr>
            <a:r>
              <a:rPr lang="en-US" sz="2000" dirty="0"/>
              <a:t>start from any node</a:t>
            </a:r>
          </a:p>
          <a:p>
            <a:pPr marL="342900" indent="-342900">
              <a:buFont typeface="Arial"/>
              <a:buChar char="•"/>
            </a:pPr>
            <a:r>
              <a:rPr lang="en-US" sz="2000" dirty="0"/>
              <a:t>supposing start from A</a:t>
            </a:r>
          </a:p>
        </p:txBody>
      </p:sp>
      <p:sp>
        <p:nvSpPr>
          <p:cNvPr id="2" name="Rounded Rectangle 1"/>
          <p:cNvSpPr/>
          <p:nvPr/>
        </p:nvSpPr>
        <p:spPr>
          <a:xfrm>
            <a:off x="3149291" y="5256527"/>
            <a:ext cx="1867439" cy="144747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weight contributed to MST when adding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2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800" dirty="0"/>
              <a:t>Problem 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21</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r>
              <a:rPr lang="en-US" sz="2400" b="0" dirty="0"/>
              <a:t>How about from A to F?</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4482-7C6D-0343-8C77-DF5154AB8803}"/>
              </a:ext>
            </a:extLst>
          </p:cNvPr>
          <p:cNvSpPr>
            <a:spLocks noGrp="1"/>
          </p:cNvSpPr>
          <p:nvPr>
            <p:ph type="title"/>
          </p:nvPr>
        </p:nvSpPr>
        <p:spPr/>
        <p:txBody>
          <a:bodyPr/>
          <a:lstStyle/>
          <a:p>
            <a:pPr>
              <a:defRPr/>
            </a:pPr>
            <a:r>
              <a:rPr lang="en-US" dirty="0"/>
              <a:t>                        </a:t>
            </a:r>
            <a:r>
              <a:rPr lang="en-US" dirty="0" err="1"/>
              <a:t>Dijkstra’s</a:t>
            </a:r>
            <a:r>
              <a:rPr lang="en-US" dirty="0"/>
              <a:t> Algorithm from E</a:t>
            </a:r>
          </a:p>
        </p:txBody>
      </p:sp>
      <p:sp>
        <p:nvSpPr>
          <p:cNvPr id="18434" name="Date Placeholder 3">
            <a:extLst>
              <a:ext uri="{FF2B5EF4-FFF2-40B4-BE49-F238E27FC236}">
                <a16:creationId xmlns:a16="http://schemas.microsoft.com/office/drawing/2014/main" id="{CB824C9F-20C9-9F4A-8674-1181446B546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CC30AC6-33AD-EE42-A219-1C8E1710AD9A}"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8435" name="Footer Placeholder 4">
            <a:extLst>
              <a:ext uri="{FF2B5EF4-FFF2-40B4-BE49-F238E27FC236}">
                <a16:creationId xmlns:a16="http://schemas.microsoft.com/office/drawing/2014/main" id="{F308E933-AFE4-194A-86F7-4960EBD151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8436" name="Slide Number Placeholder 5">
            <a:extLst>
              <a:ext uri="{FF2B5EF4-FFF2-40B4-BE49-F238E27FC236}">
                <a16:creationId xmlns:a16="http://schemas.microsoft.com/office/drawing/2014/main" id="{03D113EE-8B2A-EA40-A773-C9BC7A7493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5600A230-5991-7648-A26D-88EF62C73CAC}" type="slidenum">
              <a:rPr lang="en-US" altLang="en-US" sz="3600">
                <a:solidFill>
                  <a:schemeClr val="bg1"/>
                </a:solidFill>
                <a:latin typeface="Arial" panose="020B0604020202020204" pitchFamily="34" charset="0"/>
              </a:rPr>
              <a:pPr>
                <a:spcBef>
                  <a:spcPct val="0"/>
                </a:spcBef>
                <a:buClrTx/>
                <a:buSzTx/>
                <a:buFontTx/>
                <a:buNone/>
              </a:pPr>
              <a:t>23</a:t>
            </a:fld>
            <a:endParaRPr lang="en-US" altLang="en-US" sz="3600">
              <a:solidFill>
                <a:schemeClr val="bg1"/>
              </a:solidFill>
              <a:latin typeface="Arial" panose="020B0604020202020204" pitchFamily="34" charset="0"/>
            </a:endParaRPr>
          </a:p>
        </p:txBody>
      </p:sp>
      <p:pic>
        <p:nvPicPr>
          <p:cNvPr id="18438" name="Picture 2">
            <a:extLst>
              <a:ext uri="{FF2B5EF4-FFF2-40B4-BE49-F238E27FC236}">
                <a16:creationId xmlns:a16="http://schemas.microsoft.com/office/drawing/2014/main" id="{6C7B88D9-014A-A84D-B051-F4426C332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6DDE9474-F89A-854F-A7B9-473DB0B24CC7}"/>
              </a:ext>
            </a:extLst>
          </p:cNvPr>
          <p:cNvGraphicFramePr>
            <a:graphicFrameLocks noGrp="1"/>
          </p:cNvGraphicFramePr>
          <p:nvPr>
            <p:extLst>
              <p:ext uri="{D42A27DB-BD31-4B8C-83A1-F6EECF244321}">
                <p14:modId xmlns:p14="http://schemas.microsoft.com/office/powerpoint/2010/main" val="1472766470"/>
              </p:ext>
            </p:extLst>
          </p:nvPr>
        </p:nvGraphicFramePr>
        <p:xfrm>
          <a:off x="179388" y="2565400"/>
          <a:ext cx="8709021" cy="383609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791217">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ejected</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tc>
                  <a:txBody>
                    <a:bodyPr/>
                    <a:lstStyle/>
                    <a:p>
                      <a:pPr algn="ctr"/>
                      <a:r>
                        <a:rPr lang="en-US" sz="1800" dirty="0"/>
                        <a:t>E</a:t>
                      </a:r>
                    </a:p>
                  </a:txBody>
                  <a:tcPr marL="91441" marR="91441" marT="45632" marB="45632"/>
                </a:tc>
                <a:tc>
                  <a:txBody>
                    <a:bodyPr/>
                    <a:lstStyle/>
                    <a:p>
                      <a:pPr algn="ctr"/>
                      <a:r>
                        <a:rPr lang="en-US" sz="1800" dirty="0"/>
                        <a:t>F</a:t>
                      </a:r>
                    </a:p>
                  </a:txBody>
                  <a:tcPr marL="91441" marR="91441" marT="45632" marB="45632"/>
                </a:tc>
                <a:tc>
                  <a:txBody>
                    <a:bodyPr/>
                    <a:lstStyle/>
                    <a:p>
                      <a:pPr algn="ctr"/>
                      <a:r>
                        <a:rPr lang="en-US" sz="1800" dirty="0"/>
                        <a:t>G</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0</a:t>
                      </a: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endParaRPr lang="en-US" sz="1800" dirty="0"/>
                    </a:p>
                  </a:txBody>
                  <a:tcPr marL="91441" marR="91441" marT="45632" marB="45632"/>
                </a:tc>
                <a:tc>
                  <a:txBody>
                    <a:bodyPr/>
                    <a:lstStyle/>
                    <a:p>
                      <a:pPr algn="ctr"/>
                      <a:r>
                        <a:rPr lang="en-US" sz="1800" dirty="0"/>
                        <a:t>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6,E</a:t>
                      </a:r>
                    </a:p>
                  </a:txBody>
                  <a:tcPr marL="91441" marR="91441" marT="45632" marB="45632"/>
                </a:tc>
                <a:extLst>
                  <a:ext uri="{0D108BD9-81ED-4DB2-BD59-A6C34878D82A}">
                    <a16:rowId xmlns:a16="http://schemas.microsoft.com/office/drawing/2014/main" val="3422201718"/>
                  </a:ext>
                </a:extLst>
              </a:tr>
              <a:tr h="370121">
                <a:tc>
                  <a:txBody>
                    <a:bodyPr/>
                    <a:lstStyle/>
                    <a:p>
                      <a:pPr algn="ctr"/>
                      <a:endParaRPr lang="en-US" sz="1800" dirty="0"/>
                    </a:p>
                  </a:txBody>
                  <a:tcPr marL="91441" marR="91441" marT="45632" marB="45632"/>
                </a:tc>
                <a:tc>
                  <a:txBody>
                    <a:bodyPr/>
                    <a:lstStyle/>
                    <a:p>
                      <a:pPr algn="ctr"/>
                      <a:r>
                        <a:rPr lang="en-US" sz="1800" dirty="0"/>
                        <a:t>G</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746265110"/>
                  </a:ext>
                </a:extLst>
              </a:tr>
              <a:tr h="567205">
                <a:tc>
                  <a:txBody>
                    <a:bodyPr/>
                    <a:lstStyle/>
                    <a:p>
                      <a:pPr algn="ctr"/>
                      <a:endParaRPr lang="en-US" sz="1800" dirty="0"/>
                    </a:p>
                  </a:txBody>
                  <a:tcPr marL="91441" marR="91441" marT="45632" marB="45632"/>
                </a:tc>
                <a:tc>
                  <a:txBody>
                    <a:bodyPr/>
                    <a:lstStyle/>
                    <a:p>
                      <a:pPr algn="ctr"/>
                      <a:r>
                        <a:rPr lang="en-US" sz="1800" dirty="0"/>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030017967"/>
                  </a:ext>
                </a:extLst>
              </a:tr>
              <a:tr h="504056">
                <a:tc>
                  <a:txBody>
                    <a:bodyPr/>
                    <a:lstStyle/>
                    <a:p>
                      <a:pPr algn="ctr"/>
                      <a:endParaRPr lang="en-US" sz="1800" dirty="0"/>
                    </a:p>
                  </a:txBody>
                  <a:tcPr marL="91441" marR="91441" marT="45632" marB="45632"/>
                </a:tc>
                <a:tc>
                  <a:txBody>
                    <a:bodyPr/>
                    <a:lstStyle/>
                    <a:p>
                      <a:pPr algn="ctr"/>
                      <a:r>
                        <a:rPr lang="en-US" sz="1800" dirty="0"/>
                        <a:t>F</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r h="370121">
                <a:tc>
                  <a:txBody>
                    <a:bodyPr/>
                    <a:lstStyle/>
                    <a:p>
                      <a:pPr algn="ct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863044106"/>
                  </a:ext>
                </a:extLst>
              </a:tr>
              <a:tr h="370121">
                <a:tc>
                  <a:txBody>
                    <a:bodyPr/>
                    <a:lstStyle/>
                    <a:p>
                      <a:pPr algn="ctr"/>
                      <a:endParaRPr lang="en-US" sz="1800" dirty="0"/>
                    </a:p>
                  </a:txBody>
                  <a:tcPr marL="91441" marR="91441" marT="45632" marB="45632"/>
                </a:tc>
                <a:tc>
                  <a:txBody>
                    <a:bodyPr/>
                    <a:lstStyle/>
                    <a:p>
                      <a:pPr algn="ctr"/>
                      <a:r>
                        <a:rPr lang="en-US" sz="1800" dirty="0"/>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827595633"/>
                  </a:ext>
                </a:extLst>
              </a:tr>
            </a:tbl>
          </a:graphicData>
        </a:graphic>
      </p:graphicFrame>
      <p:cxnSp>
        <p:nvCxnSpPr>
          <p:cNvPr id="13" name="Straight Arrow Connector 12">
            <a:extLst>
              <a:ext uri="{FF2B5EF4-FFF2-40B4-BE49-F238E27FC236}">
                <a16:creationId xmlns:a16="http://schemas.microsoft.com/office/drawing/2014/main" id="{6C5537C4-B23A-D340-A68B-4DE364E5AAD6}"/>
              </a:ext>
            </a:extLst>
          </p:cNvPr>
          <p:cNvCxnSpPr/>
          <p:nvPr/>
        </p:nvCxnSpPr>
        <p:spPr>
          <a:xfrm>
            <a:off x="4427538" y="1844675"/>
            <a:ext cx="1800225" cy="15128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ED9B087-26C1-B24C-9146-20F877149B5A}"/>
              </a:ext>
            </a:extLst>
          </p:cNvPr>
          <p:cNvCxnSpPr/>
          <p:nvPr/>
        </p:nvCxnSpPr>
        <p:spPr>
          <a:xfrm flipH="1">
            <a:off x="6659563" y="1844675"/>
            <a:ext cx="871537" cy="14398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473" name="TextBox 15">
            <a:extLst>
              <a:ext uri="{FF2B5EF4-FFF2-40B4-BE49-F238E27FC236}">
                <a16:creationId xmlns:a16="http://schemas.microsoft.com/office/drawing/2014/main" id="{3E2B4407-B402-3E4B-B389-F2DC0B2D2605}"/>
              </a:ext>
            </a:extLst>
          </p:cNvPr>
          <p:cNvSpPr txBox="1">
            <a:spLocks noChangeArrowheads="1"/>
          </p:cNvSpPr>
          <p:nvPr/>
        </p:nvSpPr>
        <p:spPr bwMode="auto">
          <a:xfrm>
            <a:off x="3651250" y="1374775"/>
            <a:ext cx="4875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400">
                <a:latin typeface="Arial" panose="020B0604020202020204" pitchFamily="34" charset="0"/>
              </a:rPr>
              <a:t>   </a:t>
            </a:r>
            <a:r>
              <a:rPr lang="en-US" altLang="en-US" sz="2400">
                <a:latin typeface="Courier" pitchFamily="2" charset="0"/>
              </a:rPr>
              <a:t>dist[E]          prev[E]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EE5-45E7-BE4D-8E87-72B41FCA4EFC}"/>
              </a:ext>
            </a:extLst>
          </p:cNvPr>
          <p:cNvSpPr>
            <a:spLocks noGrp="1"/>
          </p:cNvSpPr>
          <p:nvPr>
            <p:ph type="title"/>
          </p:nvPr>
        </p:nvSpPr>
        <p:spPr>
          <a:xfrm>
            <a:off x="3707904" y="107950"/>
            <a:ext cx="5328592" cy="1968797"/>
          </a:xfrm>
        </p:spPr>
        <p:txBody>
          <a:bodyPr/>
          <a:lstStyle/>
          <a:p>
            <a:pPr algn="l">
              <a:defRPr/>
            </a:pPr>
            <a:r>
              <a:rPr lang="en-US" dirty="0"/>
              <a:t>           DA from E</a:t>
            </a:r>
            <a:br>
              <a:rPr lang="en-US" dirty="0"/>
            </a:br>
            <a:r>
              <a:rPr lang="en-US" sz="2400" b="0" dirty="0"/>
              <a:t>How long, </a:t>
            </a:r>
            <a:r>
              <a:rPr lang="en-US" sz="2400" b="0" i="1" dirty="0"/>
              <a:t>and what is</a:t>
            </a:r>
            <a:r>
              <a:rPr lang="en-US" sz="2400" b="0" dirty="0"/>
              <a:t>, the shortest path from E to A?</a:t>
            </a:r>
            <a:br>
              <a:rPr lang="en-US" sz="2400" b="0" dirty="0"/>
            </a:br>
            <a:r>
              <a:rPr lang="en-US" sz="2400" b="0" dirty="0"/>
              <a:t>      </a:t>
            </a:r>
            <a:r>
              <a:rPr lang="en-US" sz="2400" b="0" dirty="0">
                <a:sym typeface="Wingdings" pitchFamily="2" charset="2"/>
              </a:rPr>
              <a:t>path= ? </a:t>
            </a:r>
            <a:br>
              <a:rPr lang="en-US" sz="2400" b="0" dirty="0"/>
            </a:br>
            <a:r>
              <a:rPr lang="en-US" sz="2400" b="0" dirty="0"/>
              <a:t>   </a:t>
            </a:r>
            <a:endParaRPr lang="en-US" sz="2400" b="0" dirty="0">
              <a:solidFill>
                <a:schemeClr val="bg2">
                  <a:lumMod val="90000"/>
                </a:schemeClr>
              </a:solidFill>
            </a:endParaRPr>
          </a:p>
        </p:txBody>
      </p:sp>
      <p:sp>
        <p:nvSpPr>
          <p:cNvPr id="20482" name="Date Placeholder 3">
            <a:extLst>
              <a:ext uri="{FF2B5EF4-FFF2-40B4-BE49-F238E27FC236}">
                <a16:creationId xmlns:a16="http://schemas.microsoft.com/office/drawing/2014/main" id="{E92C879B-4D63-A648-AC18-53EC0503C45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2433F1C8-3204-2B44-9C73-DFCA6B17AD7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0483" name="Footer Placeholder 4">
            <a:extLst>
              <a:ext uri="{FF2B5EF4-FFF2-40B4-BE49-F238E27FC236}">
                <a16:creationId xmlns:a16="http://schemas.microsoft.com/office/drawing/2014/main" id="{1A3A019F-7A63-5C4F-8C92-1FA0CB5BB1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0484" name="Slide Number Placeholder 5">
            <a:extLst>
              <a:ext uri="{FF2B5EF4-FFF2-40B4-BE49-F238E27FC236}">
                <a16:creationId xmlns:a16="http://schemas.microsoft.com/office/drawing/2014/main" id="{3DA52D6A-61DF-FC4B-AD26-A7D956735F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5AA8FC2-7ED8-DA4C-B8A0-0E1FB6DE7DD0}"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20485" name="Picture 2">
            <a:extLst>
              <a:ext uri="{FF2B5EF4-FFF2-40B4-BE49-F238E27FC236}">
                <a16:creationId xmlns:a16="http://schemas.microsoft.com/office/drawing/2014/main" id="{9A5315F9-3221-4242-866D-70D1A38E71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38BF753E-1B93-8F4A-A0FA-97758E92CD9C}"/>
              </a:ext>
            </a:extLst>
          </p:cNvPr>
          <p:cNvGraphicFramePr>
            <a:graphicFrameLocks noGrp="1"/>
          </p:cNvGraphicFramePr>
          <p:nvPr>
            <p:extLst>
              <p:ext uri="{D42A27DB-BD31-4B8C-83A1-F6EECF244321}">
                <p14:modId xmlns:p14="http://schemas.microsoft.com/office/powerpoint/2010/main" val="2095158942"/>
              </p:ext>
            </p:extLst>
          </p:nvPr>
        </p:nvGraphicFramePr>
        <p:xfrm>
          <a:off x="179388" y="2906152"/>
          <a:ext cx="8709021" cy="36541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299328">
                <a:tc>
                  <a:txBody>
                    <a:bodyPr/>
                    <a:lstStyle/>
                    <a:p>
                      <a:pPr algn="ctr"/>
                      <a:r>
                        <a:rPr lang="en-US" dirty="0"/>
                        <a:t>step</a:t>
                      </a:r>
                    </a:p>
                  </a:txBody>
                  <a:tcPr marL="91441" marR="91441"/>
                </a:tc>
                <a:tc>
                  <a:txBody>
                    <a:bodyPr/>
                    <a:lstStyle/>
                    <a:p>
                      <a:pPr algn="ctr"/>
                      <a:r>
                        <a:rPr lang="en-US" sz="1600" dirty="0"/>
                        <a:t>node</a:t>
                      </a:r>
                      <a:r>
                        <a:rPr lang="en-US" sz="1600" baseline="0" dirty="0"/>
                        <a:t> ejected</a:t>
                      </a:r>
                      <a:endParaRPr lang="en-US" sz="1600"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0</a:t>
                      </a: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algn="ctr"/>
                      <a:r>
                        <a:rPr lang="en-US" b="0"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6</a:t>
                      </a:r>
                      <a:r>
                        <a:rPr lang="en-US" b="0" dirty="0"/>
                        <a:t>/E</a:t>
                      </a:r>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r>
                        <a:rPr lang="en-US" dirty="0"/>
                        <a:t>G(6)</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479152">
                <a:tc>
                  <a:txBody>
                    <a:bodyPr/>
                    <a:lstStyle/>
                    <a:p>
                      <a:pPr algn="ctr"/>
                      <a:r>
                        <a:rPr lang="en-US" dirty="0"/>
                        <a:t>3</a:t>
                      </a:r>
                    </a:p>
                  </a:txBody>
                  <a:tcPr marL="91441" marR="91441"/>
                </a:tc>
                <a:tc>
                  <a:txBody>
                    <a:bodyPr/>
                    <a:lstStyle/>
                    <a:p>
                      <a:pPr algn="ctr"/>
                      <a:r>
                        <a:rPr lang="en-US" dirty="0"/>
                        <a:t>D (7)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r>
                        <a:rPr lang="en-US" dirty="0"/>
                        <a:t>F(7)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r>
                        <a:rPr lang="en-US" dirty="0"/>
                        <a:t>A(8)</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r>
                        <a:rPr lang="en-US" dirty="0"/>
                        <a:t>B(9)</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r>
                        <a:rPr lang="en-US" dirty="0"/>
                        <a:t>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a:t>
            </a:r>
            <a:r>
              <a:rPr lang="en-US" sz="2400" b="0" dirty="0" err="1"/>
              <a:t>resuklted</a:t>
            </a:r>
            <a:r>
              <a:rPr lang="en-US" sz="2400" b="0" dirty="0"/>
              <a:t>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BA0-8F47-664A-9623-F04CF6E46438}"/>
              </a:ext>
            </a:extLst>
          </p:cNvPr>
          <p:cNvSpPr>
            <a:spLocks noGrp="1"/>
          </p:cNvSpPr>
          <p:nvPr>
            <p:ph type="title"/>
          </p:nvPr>
        </p:nvSpPr>
        <p:spPr>
          <a:xfrm>
            <a:off x="3707904" y="107950"/>
            <a:ext cx="5328592" cy="1968797"/>
          </a:xfrm>
        </p:spPr>
        <p:txBody>
          <a:bodyPr/>
          <a:lstStyle/>
          <a:p>
            <a:pPr algn="l">
              <a:defRPr/>
            </a:pPr>
            <a:r>
              <a:rPr lang="en-US" dirty="0"/>
              <a:t>           Prim’s </a:t>
            </a:r>
            <a:r>
              <a:rPr lang="en-US" dirty="0" err="1"/>
              <a:t>Alg</a:t>
            </a:r>
            <a:r>
              <a:rPr lang="en-US" dirty="0"/>
              <a:t> from A</a:t>
            </a:r>
            <a:br>
              <a:rPr lang="en-US" dirty="0"/>
            </a:br>
            <a:br>
              <a:rPr lang="en-US" dirty="0"/>
            </a:br>
            <a:r>
              <a:rPr lang="en-US" sz="2400" b="0" dirty="0"/>
              <a:t>What’s the resulted MST?</a:t>
            </a:r>
            <a:br>
              <a:rPr lang="en-US" sz="2400" b="0" dirty="0"/>
            </a:br>
            <a:r>
              <a:rPr lang="en-US" sz="2400" b="0" dirty="0"/>
              <a:t>What’s the cost of that MST?</a:t>
            </a:r>
          </a:p>
        </p:txBody>
      </p:sp>
      <p:sp>
        <p:nvSpPr>
          <p:cNvPr id="23554" name="Date Placeholder 3">
            <a:extLst>
              <a:ext uri="{FF2B5EF4-FFF2-40B4-BE49-F238E27FC236}">
                <a16:creationId xmlns:a16="http://schemas.microsoft.com/office/drawing/2014/main" id="{969B5234-E07B-D74C-82F2-5543885225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21F7117-BD9F-254F-9F01-43CBA7DEC71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3555" name="Footer Placeholder 4">
            <a:extLst>
              <a:ext uri="{FF2B5EF4-FFF2-40B4-BE49-F238E27FC236}">
                <a16:creationId xmlns:a16="http://schemas.microsoft.com/office/drawing/2014/main" id="{C7874F3B-391F-0D4E-8A87-F45CD60E6EE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3556" name="Slide Number Placeholder 5">
            <a:extLst>
              <a:ext uri="{FF2B5EF4-FFF2-40B4-BE49-F238E27FC236}">
                <a16:creationId xmlns:a16="http://schemas.microsoft.com/office/drawing/2014/main" id="{2BD3F96D-EA25-0743-8C5B-EBD4BDF090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DD80D6E3-51CE-7E46-8FBF-64ED82CA5C2E}"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pic>
        <p:nvPicPr>
          <p:cNvPr id="23557" name="Picture 2">
            <a:extLst>
              <a:ext uri="{FF2B5EF4-FFF2-40B4-BE49-F238E27FC236}">
                <a16:creationId xmlns:a16="http://schemas.microsoft.com/office/drawing/2014/main" id="{B3027E84-3FF6-FE42-B525-CFF7A4419F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9DC6C5FA-77BC-CF49-8A7C-179D9A38C585}"/>
              </a:ext>
            </a:extLst>
          </p:cNvPr>
          <p:cNvGraphicFramePr>
            <a:graphicFrameLocks noGrp="1"/>
          </p:cNvGraphicFramePr>
          <p:nvPr>
            <p:extLst>
              <p:ext uri="{D42A27DB-BD31-4B8C-83A1-F6EECF244321}">
                <p14:modId xmlns:p14="http://schemas.microsoft.com/office/powerpoint/2010/main" val="4059428384"/>
              </p:ext>
            </p:extLst>
          </p:nvPr>
        </p:nvGraphicFramePr>
        <p:xfrm>
          <a:off x="179388" y="2565400"/>
          <a:ext cx="8709021" cy="36639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640015">
                <a:tc>
                  <a:txBody>
                    <a:bodyPr/>
                    <a:lstStyle/>
                    <a:p>
                      <a:pPr algn="ctr"/>
                      <a:r>
                        <a:rPr lang="en-US" sz="1800" dirty="0"/>
                        <a:t>step</a:t>
                      </a:r>
                    </a:p>
                  </a:txBody>
                  <a:tcPr marL="91441" marR="91441" marT="45702" marB="45702"/>
                </a:tc>
                <a:tc>
                  <a:txBody>
                    <a:bodyPr/>
                    <a:lstStyle/>
                    <a:p>
                      <a:pPr algn="ctr"/>
                      <a:r>
                        <a:rPr lang="en-US" sz="1600" dirty="0"/>
                        <a:t>node</a:t>
                      </a:r>
                      <a:r>
                        <a:rPr lang="en-US" sz="1600" baseline="0" dirty="0"/>
                        <a:t> ejected</a:t>
                      </a:r>
                      <a:endParaRPr lang="en-US" sz="1600" dirty="0"/>
                    </a:p>
                  </a:txBody>
                  <a:tcPr marL="91441" marR="91441" marT="45702" marB="45702"/>
                </a:tc>
                <a:tc>
                  <a:txBody>
                    <a:bodyPr/>
                    <a:lstStyle/>
                    <a:p>
                      <a:pPr algn="ctr"/>
                      <a:r>
                        <a:rPr lang="en-US" sz="1800" dirty="0"/>
                        <a:t>A</a:t>
                      </a:r>
                    </a:p>
                  </a:txBody>
                  <a:tcPr marL="91441" marR="91441" marT="45702" marB="45702"/>
                </a:tc>
                <a:tc>
                  <a:txBody>
                    <a:bodyPr/>
                    <a:lstStyle/>
                    <a:p>
                      <a:pPr algn="ctr"/>
                      <a:r>
                        <a:rPr lang="en-US" sz="1800" dirty="0"/>
                        <a:t>B</a:t>
                      </a:r>
                    </a:p>
                  </a:txBody>
                  <a:tcPr marL="91441" marR="91441" marT="45702" marB="45702"/>
                </a:tc>
                <a:tc>
                  <a:txBody>
                    <a:bodyPr/>
                    <a:lstStyle/>
                    <a:p>
                      <a:pPr algn="ctr"/>
                      <a:r>
                        <a:rPr lang="en-US" sz="1800" dirty="0"/>
                        <a:t>C</a:t>
                      </a:r>
                    </a:p>
                  </a:txBody>
                  <a:tcPr marL="91441" marR="91441" marT="45702" marB="45702"/>
                </a:tc>
                <a:tc>
                  <a:txBody>
                    <a:bodyPr/>
                    <a:lstStyle/>
                    <a:p>
                      <a:pPr algn="ctr"/>
                      <a:r>
                        <a:rPr lang="en-US" sz="1800" dirty="0"/>
                        <a:t>D</a:t>
                      </a:r>
                    </a:p>
                  </a:txBody>
                  <a:tcPr marL="91441" marR="91441" marT="45702" marB="45702"/>
                </a:tc>
                <a:tc>
                  <a:txBody>
                    <a:bodyPr/>
                    <a:lstStyle/>
                    <a:p>
                      <a:pPr algn="ctr"/>
                      <a:r>
                        <a:rPr lang="en-US" sz="1800" dirty="0"/>
                        <a:t>E</a:t>
                      </a:r>
                    </a:p>
                  </a:txBody>
                  <a:tcPr marL="91441" marR="91441" marT="45702" marB="45702"/>
                </a:tc>
                <a:tc>
                  <a:txBody>
                    <a:bodyPr/>
                    <a:lstStyle/>
                    <a:p>
                      <a:pPr algn="ctr"/>
                      <a:r>
                        <a:rPr lang="en-US" sz="1800" dirty="0"/>
                        <a:t>F</a:t>
                      </a:r>
                    </a:p>
                  </a:txBody>
                  <a:tcPr marL="91441" marR="91441" marT="45702" marB="45702"/>
                </a:tc>
                <a:tc>
                  <a:txBody>
                    <a:bodyPr/>
                    <a:lstStyle/>
                    <a:p>
                      <a:pPr algn="ctr"/>
                      <a:r>
                        <a:rPr lang="en-US" sz="1800" dirty="0"/>
                        <a:t>G</a:t>
                      </a:r>
                    </a:p>
                  </a:txBody>
                  <a:tcPr marL="91441" marR="91441" marT="45702" marB="45702"/>
                </a:tc>
                <a:extLst>
                  <a:ext uri="{0D108BD9-81ED-4DB2-BD59-A6C34878D82A}">
                    <a16:rowId xmlns:a16="http://schemas.microsoft.com/office/drawing/2014/main" val="10000"/>
                  </a:ext>
                </a:extLst>
              </a:tr>
              <a:tr h="370695">
                <a:tc>
                  <a:txBody>
                    <a:bodyPr/>
                    <a:lstStyle/>
                    <a:p>
                      <a:pPr algn="ctr"/>
                      <a:r>
                        <a:rPr lang="en-US" sz="1800" dirty="0"/>
                        <a:t>0</a:t>
                      </a:r>
                    </a:p>
                  </a:txBody>
                  <a:tcPr marL="91441" marR="91441" marT="45702" marB="45702"/>
                </a:tc>
                <a:tc>
                  <a:txBody>
                    <a:bodyPr/>
                    <a:lstStyle/>
                    <a:p>
                      <a:pPr algn="ct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0/nil</a:t>
                      </a:r>
                      <a:endParaRPr lang="en-US" sz="1800" b="1" dirty="0"/>
                    </a:p>
                  </a:txBody>
                  <a:tcPr marL="91441" marR="91441" marT="45702" marB="45702"/>
                </a:tc>
                <a:tc>
                  <a:txBody>
                    <a:bodyPr/>
                    <a:lstStyle/>
                    <a:p>
                      <a:pPr algn="ct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extLst>
                  <a:ext uri="{0D108BD9-81ED-4DB2-BD59-A6C34878D82A}">
                    <a16:rowId xmlns:a16="http://schemas.microsoft.com/office/drawing/2014/main" val="10001"/>
                  </a:ext>
                </a:extLst>
              </a:tr>
              <a:tr h="429072">
                <a:tc>
                  <a:txBody>
                    <a:bodyPr/>
                    <a:lstStyle/>
                    <a:p>
                      <a:pPr algn="ctr"/>
                      <a:r>
                        <a:rPr lang="en-US" sz="1800" dirty="0"/>
                        <a:t>1</a:t>
                      </a:r>
                    </a:p>
                  </a:txBody>
                  <a:tcPr marL="91441" marR="91441" marT="45702" marB="45702"/>
                </a:tc>
                <a:tc>
                  <a:txBody>
                    <a:bodyPr/>
                    <a:lstStyle/>
                    <a:p>
                      <a:pPr algn="ctr"/>
                      <a:r>
                        <a:rPr lang="en-US" sz="1800" dirty="0"/>
                        <a:t>A </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702" marB="45702"/>
                </a:tc>
                <a:tc>
                  <a:txBody>
                    <a:bodyPr/>
                    <a:lstStyle/>
                    <a:p>
                      <a:pPr algn="ctr"/>
                      <a:r>
                        <a:rPr lang="en-US" sz="1800" b="0"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4,A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1,A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extLst>
                  <a:ext uri="{0D108BD9-81ED-4DB2-BD59-A6C34878D82A}">
                    <a16:rowId xmlns:a16="http://schemas.microsoft.com/office/drawing/2014/main" val="10002"/>
                  </a:ext>
                </a:extLst>
              </a:tr>
              <a:tr h="370695">
                <a:tc>
                  <a:txBody>
                    <a:bodyPr/>
                    <a:lstStyle/>
                    <a:p>
                      <a:pPr algn="ctr"/>
                      <a:r>
                        <a:rPr lang="en-US" sz="1800" dirty="0"/>
                        <a:t>2</a:t>
                      </a:r>
                    </a:p>
                  </a:txBody>
                  <a:tcPr marL="91441" marR="91441" marT="45702" marB="45702"/>
                </a:tc>
                <a:tc>
                  <a:txBody>
                    <a:bodyPr/>
                    <a:lstStyle/>
                    <a:p>
                      <a:pPr algn="ctr"/>
                      <a:r>
                        <a:rPr lang="en-US" sz="1800" dirty="0"/>
                        <a:t>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r>
                        <a:rPr lang="en-US" sz="1800" b="1"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3"/>
                  </a:ext>
                </a:extLst>
              </a:tr>
              <a:tr h="370695">
                <a:tc>
                  <a:txBody>
                    <a:bodyPr/>
                    <a:lstStyle/>
                    <a:p>
                      <a:pPr algn="ctr"/>
                      <a:r>
                        <a:rPr lang="en-US" sz="1800" dirty="0"/>
                        <a:t>3</a:t>
                      </a:r>
                    </a:p>
                  </a:txBody>
                  <a:tcPr marL="91441" marR="91441" marT="45702" marB="45702"/>
                </a:tc>
                <a:tc>
                  <a:txBody>
                    <a:bodyPr/>
                    <a:lstStyle/>
                    <a:p>
                      <a:pPr algn="ctr"/>
                      <a:r>
                        <a:rPr lang="en-US" sz="1800" dirty="0"/>
                        <a:t>B</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4"/>
                  </a:ext>
                </a:extLst>
              </a:tr>
              <a:tr h="370695">
                <a:tc>
                  <a:txBody>
                    <a:bodyPr/>
                    <a:lstStyle/>
                    <a:p>
                      <a:pPr algn="ctr"/>
                      <a:r>
                        <a:rPr lang="en-US" sz="1800" dirty="0"/>
                        <a:t>4</a:t>
                      </a:r>
                    </a:p>
                  </a:txBody>
                  <a:tcPr marL="91441" marR="91441" marT="45702" marB="45702"/>
                </a:tc>
                <a:tc>
                  <a:txBody>
                    <a:bodyPr/>
                    <a:lstStyle/>
                    <a:p>
                      <a:pPr algn="ctr"/>
                      <a:r>
                        <a:rPr lang="en-US" sz="1800" dirty="0"/>
                        <a:t>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5,C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5"/>
                  </a:ext>
                </a:extLst>
              </a:tr>
              <a:tr h="370695">
                <a:tc>
                  <a:txBody>
                    <a:bodyPr/>
                    <a:lstStyle/>
                    <a:p>
                      <a:pPr algn="ctr"/>
                      <a:r>
                        <a:rPr lang="en-US" sz="1800" dirty="0"/>
                        <a:t>5</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1,G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6"/>
                  </a:ext>
                </a:extLst>
              </a:tr>
              <a:tr h="370695">
                <a:tc>
                  <a:txBody>
                    <a:bodyPr/>
                    <a:lstStyle/>
                    <a:p>
                      <a:pPr algn="ctr"/>
                      <a:r>
                        <a:rPr lang="en-US" sz="1800" dirty="0"/>
                        <a:t>6</a:t>
                      </a:r>
                    </a:p>
                  </a:txBody>
                  <a:tcPr marL="91441" marR="91441" marT="45702" marB="45702"/>
                </a:tc>
                <a:tc>
                  <a:txBody>
                    <a:bodyPr/>
                    <a:lstStyle/>
                    <a:p>
                      <a:pPr algn="ctr"/>
                      <a:r>
                        <a:rPr lang="en-US" sz="1800" dirty="0"/>
                        <a:t>F</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7"/>
                  </a:ext>
                </a:extLst>
              </a:tr>
              <a:tr h="370695">
                <a:tc>
                  <a:txBody>
                    <a:bodyPr/>
                    <a:lstStyle/>
                    <a:p>
                      <a:pPr algn="ctr"/>
                      <a:r>
                        <a:rPr lang="en-US" sz="1800" dirty="0"/>
                        <a:t>7</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426-9022-D74E-BF1C-7D88C5E8F3FE}"/>
              </a:ext>
            </a:extLst>
          </p:cNvPr>
          <p:cNvSpPr>
            <a:spLocks noGrp="1"/>
          </p:cNvSpPr>
          <p:nvPr>
            <p:ph type="title"/>
          </p:nvPr>
        </p:nvSpPr>
        <p:spPr/>
        <p:txBody>
          <a:bodyPr/>
          <a:lstStyle/>
          <a:p>
            <a:pPr>
              <a:defRPr/>
            </a:pPr>
            <a:r>
              <a:rPr lang="en-US" dirty="0"/>
              <a:t>Food for our brain</a:t>
            </a:r>
          </a:p>
        </p:txBody>
      </p:sp>
      <p:sp>
        <p:nvSpPr>
          <p:cNvPr id="3" name="Content Placeholder 2">
            <a:extLst>
              <a:ext uri="{FF2B5EF4-FFF2-40B4-BE49-F238E27FC236}">
                <a16:creationId xmlns:a16="http://schemas.microsoft.com/office/drawing/2014/main" id="{C3437E3B-2BF5-EA46-81A0-5F62A0BACA89}"/>
              </a:ext>
            </a:extLst>
          </p:cNvPr>
          <p:cNvSpPr>
            <a:spLocks noGrp="1"/>
          </p:cNvSpPr>
          <p:nvPr>
            <p:ph idx="1"/>
          </p:nvPr>
        </p:nvSpPr>
        <p:spPr/>
        <p:txBody>
          <a:bodyPr/>
          <a:lstStyle/>
          <a:p>
            <a:pPr>
              <a:buFont typeface="Wingdings 2" charset="0"/>
              <a:buChar char=""/>
              <a:defRPr/>
            </a:pPr>
            <a:r>
              <a:rPr lang="en-US" sz="2400" dirty="0"/>
              <a:t>You’re organizing your birthday party and inviting n friends. From these friends you know that there are some pairs of people who hates each other. You want to know if it’s possible to divide guests into 2 different tables so that in each table there is no such hating pair? Design an algorithm for that.</a:t>
            </a:r>
          </a:p>
          <a:p>
            <a:pPr>
              <a:buFont typeface="Wingdings 2" charset="0"/>
              <a:buChar char=""/>
              <a:defRPr/>
            </a:pPr>
            <a:r>
              <a:rPr lang="en-US" sz="2400" dirty="0"/>
              <a:t>You have an unweighted undirected graph. Design an algorithm to find the shortest part (the part with least number of edges) between 2 vertices. What if the graph is weighted?</a:t>
            </a:r>
          </a:p>
        </p:txBody>
      </p:sp>
      <p:sp>
        <p:nvSpPr>
          <p:cNvPr id="24579" name="Date Placeholder 3">
            <a:extLst>
              <a:ext uri="{FF2B5EF4-FFF2-40B4-BE49-F238E27FC236}">
                <a16:creationId xmlns:a16="http://schemas.microsoft.com/office/drawing/2014/main" id="{4AF3EF1F-265A-A14A-BB09-C18B9C983CD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EA689B9-D0C4-0B4A-A7C2-A191D9D731D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4580" name="Footer Placeholder 4">
            <a:extLst>
              <a:ext uri="{FF2B5EF4-FFF2-40B4-BE49-F238E27FC236}">
                <a16:creationId xmlns:a16="http://schemas.microsoft.com/office/drawing/2014/main" id="{BC8865BB-79DA-8543-8E38-9390052640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4581" name="Slide Number Placeholder 5">
            <a:extLst>
              <a:ext uri="{FF2B5EF4-FFF2-40B4-BE49-F238E27FC236}">
                <a16:creationId xmlns:a16="http://schemas.microsoft.com/office/drawing/2014/main" id="{C6ADEC00-647B-F945-B74A-1A214131EA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322CB942-5C9D-6E44-B746-2E0F7B539543}" type="slidenum">
              <a:rPr lang="en-US" altLang="en-US" sz="3600">
                <a:solidFill>
                  <a:schemeClr val="bg1"/>
                </a:solidFill>
                <a:latin typeface="Arial" panose="020B0604020202020204" pitchFamily="34" charset="0"/>
              </a:rPr>
              <a:pPr>
                <a:spcBef>
                  <a:spcPct val="0"/>
                </a:spcBef>
                <a:buClrTx/>
                <a:buSzTx/>
                <a:buFontTx/>
                <a:buNone/>
              </a:pPr>
              <a:t>28</a:t>
            </a:fld>
            <a:endParaRPr lang="en-US" altLang="en-US" sz="36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Check your writing part carefully.. </a:t>
            </a:r>
          </a:p>
          <a:p>
            <a:pPr marL="353650" indent="-342900">
              <a:spcBef>
                <a:spcPts val="600"/>
              </a:spcBef>
              <a:buFont typeface="Wingdings 2" charset="0"/>
              <a:buChar char=""/>
              <a:defRPr/>
            </a:pPr>
            <a:r>
              <a:rPr lang="en-US" sz="2400" dirty="0">
                <a:latin typeface="News Gothic MT" charset="0"/>
                <a:cs typeface="ＭＳ Ｐゴシック" charset="0"/>
              </a:rPr>
              <a:t>Test your program carefully: remember to test on </a:t>
            </a:r>
            <a:r>
              <a:rPr lang="en-US" sz="2400" dirty="0" err="1">
                <a:latin typeface="News Gothic MT" charset="0"/>
                <a:cs typeface="ＭＳ Ｐゴシック" charset="0"/>
              </a:rPr>
              <a:t>dimefox</a:t>
            </a:r>
            <a:endParaRPr lang="en-US" sz="2400" dirty="0">
              <a:latin typeface="News Gothic MT" charset="0"/>
              <a:cs typeface="ＭＳ Ｐゴシック" charset="0"/>
            </a:endParaRPr>
          </a:p>
          <a:p>
            <a:pPr marL="353650" indent="-342900">
              <a:spcBef>
                <a:spcPts val="600"/>
              </a:spcBef>
              <a:buFont typeface="Wingdings 2" charset="0"/>
              <a:buChar char=""/>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5423280" cy="369332"/>
          </a:xfrm>
          <a:prstGeom prst="rect">
            <a:avLst/>
          </a:prstGeom>
          <a:noFill/>
        </p:spPr>
        <p:txBody>
          <a:bodyPr wrap="none" rtlCol="0">
            <a:spAutoFit/>
          </a:bodyPr>
          <a:lstStyle/>
          <a:p>
            <a:r>
              <a:rPr lang="en-US" sz="1800" dirty="0"/>
              <a:t>Compare: </a:t>
            </a:r>
            <a:r>
              <a:rPr lang="en-US" sz="1800" dirty="0" err="1">
                <a:solidFill>
                  <a:srgbClr val="002060"/>
                </a:solidFill>
                <a:latin typeface="Courier" pitchFamily="2" charset="0"/>
              </a:rPr>
              <a:t>DfsExplore</a:t>
            </a:r>
            <a:r>
              <a:rPr lang="en-US" sz="1800" dirty="0">
                <a:solidFill>
                  <a:srgbClr val="002060"/>
                </a:solidFill>
                <a:latin typeface="Courier" pitchFamily="2" charset="0"/>
              </a:rPr>
              <a:t>(A)</a:t>
            </a:r>
            <a:r>
              <a:rPr lang="en-US" sz="1800" dirty="0"/>
              <a:t> and </a:t>
            </a:r>
            <a:r>
              <a:rPr lang="en-US" sz="1800" dirty="0" err="1">
                <a:solidFill>
                  <a:srgbClr val="002060"/>
                </a:solidFill>
                <a:latin typeface="Courier" pitchFamily="2" charset="0"/>
              </a:rPr>
              <a:t>BfsExplore</a:t>
            </a:r>
            <a:r>
              <a:rPr lang="en-US" sz="1800" dirty="0">
                <a:solidFill>
                  <a:srgbClr val="002060"/>
                </a:solidFill>
                <a:latin typeface="Courier" pitchFamily="2" charset="0"/>
              </a:rPr>
              <a:t>(A)</a:t>
            </a:r>
            <a:r>
              <a:rPr lang="en-US" sz="1800" dirty="0"/>
              <a:t> </a:t>
            </a:r>
          </a:p>
        </p:txBody>
      </p:sp>
    </p:spTree>
    <p:extLst>
      <p:ext uri="{BB962C8B-B14F-4D97-AF65-F5344CB8AC3E}">
        <p14:creationId xmlns:p14="http://schemas.microsoft.com/office/powerpoint/2010/main" val="374321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920750"/>
          </a:xfrm>
        </p:spPr>
        <p:txBody>
          <a:bodyPr/>
          <a:lstStyle/>
          <a:p>
            <a:pPr>
              <a:defRPr/>
            </a:pPr>
            <a:r>
              <a:rPr lang="en-US" sz="2400" dirty="0" err="1"/>
              <a:t>github.com</a:t>
            </a:r>
            <a:r>
              <a:rPr lang="en-US" sz="2400" dirty="0"/>
              <a:t>/</a:t>
            </a:r>
            <a:r>
              <a:rPr lang="en-US" sz="2400" dirty="0" err="1"/>
              <a:t>anhvir</a:t>
            </a:r>
            <a:r>
              <a:rPr lang="en-US" sz="2400" dirty="0"/>
              <a:t>/c207/</a:t>
            </a:r>
            <a:r>
              <a:rPr lang="en-US" sz="2400" dirty="0" err="1"/>
              <a:t>Lab_Notes.pdf</a:t>
            </a:r>
            <a:br>
              <a:rPr lang="en-US" sz="2400" dirty="0"/>
            </a:br>
            <a:r>
              <a:rPr lang="en-US" sz="2400" dirty="0"/>
              <a:t>(how to work with </a:t>
            </a:r>
            <a:r>
              <a:rPr lang="en-US" sz="2400" dirty="0" err="1"/>
              <a:t>dimefox</a:t>
            </a:r>
            <a:r>
              <a:rPr lang="en-US" sz="2400" dirty="0"/>
              <a:t>) </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30</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LAB:</a:t>
            </a:r>
          </a:p>
          <a:p>
            <a:pPr marL="0" indent="0">
              <a:buNone/>
            </a:pPr>
            <a:r>
              <a:rPr lang="en-US" dirty="0"/>
              <a:t>- work on not-yet-done this week’s  workshop problems: problems 9, 8 (if not finished) and  5, 6, 7 (see further slides) note that the solution for this week already posted on LMS</a:t>
            </a:r>
          </a:p>
          <a:p>
            <a:pPr>
              <a:buFontTx/>
              <a:buChar char="-"/>
            </a:pPr>
            <a:r>
              <a:rPr lang="en-US" dirty="0"/>
              <a:t>prepare for MST: </a:t>
            </a:r>
            <a:r>
              <a:rPr lang="en-US" b="1" dirty="0"/>
              <a:t>see sample MST test and solution from LMS</a:t>
            </a:r>
          </a:p>
          <a:p>
            <a:pPr>
              <a:buFontTx/>
              <a:buChar char="-"/>
            </a:pPr>
            <a:r>
              <a:rPr lang="en-US" dirty="0"/>
              <a:t>work on ass1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72C-B596-294E-8716-1ACFBAC48639}"/>
              </a:ext>
            </a:extLst>
          </p:cNvPr>
          <p:cNvSpPr>
            <a:spLocks noGrp="1"/>
          </p:cNvSpPr>
          <p:nvPr>
            <p:ph type="title"/>
          </p:nvPr>
        </p:nvSpPr>
        <p:spPr/>
        <p:txBody>
          <a:bodyPr/>
          <a:lstStyle/>
          <a:p>
            <a:pPr>
              <a:defRPr/>
            </a:pPr>
            <a:r>
              <a:rPr lang="en-US" dirty="0"/>
              <a:t>Lab: do assmt1 or your choice</a:t>
            </a:r>
          </a:p>
        </p:txBody>
      </p:sp>
      <p:sp>
        <p:nvSpPr>
          <p:cNvPr id="3" name="Content Placeholder 2">
            <a:extLst>
              <a:ext uri="{FF2B5EF4-FFF2-40B4-BE49-F238E27FC236}">
                <a16:creationId xmlns:a16="http://schemas.microsoft.com/office/drawing/2014/main" id="{BCA90696-3383-BC49-8D1D-7DC8B6745EF6}"/>
              </a:ext>
            </a:extLst>
          </p:cNvPr>
          <p:cNvSpPr>
            <a:spLocks noGrp="1"/>
          </p:cNvSpPr>
          <p:nvPr>
            <p:ph idx="1"/>
          </p:nvPr>
        </p:nvSpPr>
        <p:spPr/>
        <p:txBody>
          <a:bodyPr/>
          <a:lstStyle/>
          <a:p>
            <a:pPr>
              <a:buFont typeface="Wingdings 2" charset="0"/>
              <a:buChar char=""/>
              <a:defRPr/>
            </a:pPr>
            <a:endParaRPr lang="en-US" dirty="0"/>
          </a:p>
        </p:txBody>
      </p:sp>
      <p:sp>
        <p:nvSpPr>
          <p:cNvPr id="27651" name="Date Placeholder 3">
            <a:extLst>
              <a:ext uri="{FF2B5EF4-FFF2-40B4-BE49-F238E27FC236}">
                <a16:creationId xmlns:a16="http://schemas.microsoft.com/office/drawing/2014/main" id="{DE6F9798-7E27-424E-8789-3D0A5754671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24AED6E-619C-B544-BFFF-692E70622C89}"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7652" name="Footer Placeholder 4">
            <a:extLst>
              <a:ext uri="{FF2B5EF4-FFF2-40B4-BE49-F238E27FC236}">
                <a16:creationId xmlns:a16="http://schemas.microsoft.com/office/drawing/2014/main" id="{697FECA1-F124-1C4B-BB0D-E34679C7A0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7653" name="Slide Number Placeholder 5">
            <a:extLst>
              <a:ext uri="{FF2B5EF4-FFF2-40B4-BE49-F238E27FC236}">
                <a16:creationId xmlns:a16="http://schemas.microsoft.com/office/drawing/2014/main" id="{69B2A8D5-2D4F-864B-9192-CA24BECEE7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75030CC-6608-C948-A2AF-74650CA2D609}" type="slidenum">
              <a:rPr lang="en-US" altLang="en-US" sz="3600">
                <a:solidFill>
                  <a:schemeClr val="bg1"/>
                </a:solidFill>
                <a:latin typeface="Arial" panose="020B0604020202020204" pitchFamily="34" charset="0"/>
              </a:rPr>
              <a:pPr>
                <a:spcBef>
                  <a:spcPct val="0"/>
                </a:spcBef>
                <a:buClrTx/>
                <a:buSzTx/>
                <a:buFontTx/>
                <a:buNone/>
              </a:pPr>
              <a:t>31</a:t>
            </a:fld>
            <a:endParaRPr lang="en-US" altLang="en-US" sz="3600">
              <a:solidFill>
                <a:schemeClr val="bg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Problem 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32</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33</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YOUR BRIEF ANSWER: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extLst>
      <p:ext uri="{BB962C8B-B14F-4D97-AF65-F5344CB8AC3E}">
        <p14:creationId xmlns:p14="http://schemas.microsoft.com/office/powerpoint/2010/main" val="3112849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Problem 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34</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 and </a:t>
            </a:r>
            <a:r>
              <a:rPr lang="en-AU" altLang="en-US" sz="1600" dirty="0">
                <a:latin typeface="Arial" panose="020B0604020202020204" pitchFamily="34" charset="0"/>
              </a:rPr>
              <a:t>2</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37674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err="1"/>
              <a:t>DfsExplore</a:t>
            </a:r>
            <a:r>
              <a:rPr lang="en-US" dirty="0"/>
              <a:t>/ </a:t>
            </a:r>
            <a:r>
              <a:rPr lang="en-US" dirty="0" err="1"/>
              <a:t>BfsExplore</a:t>
            </a:r>
            <a:r>
              <a:rPr lang="en-US" dirty="0"/>
              <a:t>?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3942105" cy="923330"/>
          </a:xfrm>
          <a:prstGeom prst="rect">
            <a:avLst/>
          </a:prstGeom>
          <a:noFill/>
        </p:spPr>
        <p:txBody>
          <a:bodyPr wrap="none" rtlCol="0">
            <a:spAutoFit/>
          </a:bodyPr>
          <a:lstStyle/>
          <a:p>
            <a:r>
              <a:rPr lang="en-US" sz="1800" dirty="0" err="1"/>
              <a:t>functiom</a:t>
            </a:r>
            <a:r>
              <a:rPr lang="en-US" sz="1800" dirty="0"/>
              <a:t> </a:t>
            </a:r>
            <a:r>
              <a:rPr lang="en-US" sz="1800" dirty="0" err="1">
                <a:solidFill>
                  <a:srgbClr val="002060"/>
                </a:solidFill>
                <a:latin typeface="Courier" pitchFamily="2" charset="0"/>
              </a:rPr>
              <a:t>DfsExplore</a:t>
            </a:r>
            <a:r>
              <a:rPr lang="en-US" sz="1800" dirty="0">
                <a:solidFill>
                  <a:srgbClr val="002060"/>
                </a:solidFill>
                <a:latin typeface="Courier" pitchFamily="2" charset="0"/>
              </a:rPr>
              <a:t>((V,E), u)</a:t>
            </a:r>
            <a:r>
              <a:rPr lang="en-US" sz="1800" dirty="0"/>
              <a:t> </a:t>
            </a:r>
          </a:p>
          <a:p>
            <a:r>
              <a:rPr lang="en-US" sz="1800" dirty="0"/>
              <a:t>   mark  u as visited</a:t>
            </a:r>
          </a:p>
          <a:p>
            <a:r>
              <a:rPr lang="en-US" sz="1800" dirty="0"/>
              <a:t>   ?</a:t>
            </a:r>
          </a:p>
        </p:txBody>
      </p:sp>
    </p:spTree>
    <p:extLst>
      <p:ext uri="{BB962C8B-B14F-4D97-AF65-F5344CB8AC3E}">
        <p14:creationId xmlns:p14="http://schemas.microsoft.com/office/powerpoint/2010/main" val="32424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923927" y="1543733"/>
            <a:ext cx="4499261" cy="4247317"/>
          </a:xfrm>
          <a:prstGeom prst="rect">
            <a:avLst/>
          </a:prstGeom>
          <a:noFill/>
        </p:spPr>
        <p:txBody>
          <a:bodyPr wrap="square" rtlCol="0">
            <a:spAutoFit/>
          </a:bodyPr>
          <a:lstStyle/>
          <a:p>
            <a:r>
              <a:rPr lang="en-US" sz="1800" dirty="0"/>
              <a:t>function DFS((V,E))</a:t>
            </a:r>
          </a:p>
          <a:p>
            <a:r>
              <a:rPr lang="en-US" sz="1800" dirty="0"/>
              <a:t>  for each v ∈ V do mark v as unvisited</a:t>
            </a:r>
          </a:p>
          <a:p>
            <a:r>
              <a:rPr lang="en-US" sz="1800" dirty="0"/>
              <a:t>  for each v ∈ V do</a:t>
            </a:r>
          </a:p>
          <a:p>
            <a:r>
              <a:rPr lang="en-US" sz="1800" dirty="0"/>
              <a:t>     if (v is unvisited) then</a:t>
            </a:r>
          </a:p>
          <a:p>
            <a:r>
              <a:rPr lang="en-US" sz="1800" dirty="0"/>
              <a:t>       </a:t>
            </a:r>
            <a:r>
              <a:rPr lang="en-US" sz="1800" dirty="0" err="1"/>
              <a:t>DfsExplore</a:t>
            </a:r>
            <a:r>
              <a:rPr lang="en-US" sz="1800" dirty="0"/>
              <a:t>(v)</a:t>
            </a:r>
          </a:p>
          <a:p>
            <a:endParaRPr lang="en-US" sz="1800" dirty="0"/>
          </a:p>
          <a:p>
            <a:endParaRPr lang="en-US" sz="1800" dirty="0"/>
          </a:p>
          <a:p>
            <a:endParaRPr lang="en-US" sz="1800" dirty="0"/>
          </a:p>
          <a:p>
            <a:endParaRPr lang="en-US" sz="1800" dirty="0"/>
          </a:p>
          <a:p>
            <a:r>
              <a:rPr lang="en-US" sz="1800" dirty="0"/>
              <a:t>function BFS((V,E))</a:t>
            </a: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75349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p:txBody>
          <a:bodyPr/>
          <a:lstStyle/>
          <a:p>
            <a:pPr>
              <a:defRPr/>
            </a:pPr>
            <a:r>
              <a:rPr lang="en-US" dirty="0"/>
              <a:t>Problem 4: </a:t>
            </a:r>
            <a:r>
              <a:rPr lang="en-US" dirty="0">
                <a:effectLst/>
              </a:rPr>
              <a:t>Depth First Search </a:t>
            </a:r>
            <a:br>
              <a:rPr lang="en-US" dirty="0"/>
            </a:b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6</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USE THE BFS TO WRITE A PSEUDOCODE FOR PART a):</a:t>
            </a:r>
          </a:p>
          <a:p>
            <a:pPr eaLnBrk="1" hangingPunct="1">
              <a:spcBef>
                <a:spcPct val="0"/>
              </a:spcBef>
              <a:buClrTx/>
              <a:buSzTx/>
              <a:buFontTx/>
              <a:buNone/>
            </a:pPr>
            <a:endParaRPr lang="en-US" altLang="en-US" sz="1600" b="1"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function </a:t>
            </a:r>
            <a:r>
              <a:rPr lang="en-US" altLang="en-US" sz="1600" b="1" dirty="0" err="1">
                <a:latin typeface="Arial" panose="020B0604020202020204" pitchFamily="34" charset="0"/>
              </a:rPr>
              <a:t>isCyclic</a:t>
            </a:r>
            <a:r>
              <a:rPr lang="en-US" altLang="en-US" sz="1600" b="1" dirty="0">
                <a:latin typeface="Arial" panose="020B0604020202020204" pitchFamily="34" charset="0"/>
              </a:rPr>
              <a:t>((V,E))</a:t>
            </a:r>
          </a:p>
          <a:p>
            <a:pPr eaLnBrk="1" hangingPunct="1">
              <a:spcBef>
                <a:spcPct val="0"/>
              </a:spcBef>
              <a:buClrTx/>
              <a:buSzTx/>
              <a:buFontTx/>
              <a:buNone/>
            </a:pPr>
            <a:r>
              <a:rPr lang="en-US" altLang="en-US" sz="1600" b="1" dirty="0">
                <a:latin typeface="Arial" panose="020B0604020202020204" pitchFamily="34" charset="0"/>
              </a:rPr>
              <a:t>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6" name="Picture 2" descr="Graph Species · GAMA-Platform">
            <a:extLst>
              <a:ext uri="{FF2B5EF4-FFF2-40B4-BE49-F238E27FC236}">
                <a16:creationId xmlns:a16="http://schemas.microsoft.com/office/drawing/2014/main" id="{298B48CE-71A3-CD44-A20E-54295B714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2167" y="980255"/>
            <a:ext cx="4221551" cy="416551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5" name="Oval 14">
            <a:extLst>
              <a:ext uri="{FF2B5EF4-FFF2-40B4-BE49-F238E27FC236}">
                <a16:creationId xmlns:a16="http://schemas.microsoft.com/office/drawing/2014/main" id="{0973A51C-4CE6-4C47-9E62-DFED4576E510}"/>
              </a:ext>
            </a:extLst>
          </p:cNvPr>
          <p:cNvSpPr/>
          <p:nvPr/>
        </p:nvSpPr>
        <p:spPr>
          <a:xfrm>
            <a:off x="7598228" y="2037069"/>
            <a:ext cx="178522" cy="23477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S</a:t>
            </a:r>
            <a:endParaRPr lang="en-US" dirty="0">
              <a:solidFill>
                <a:srgbClr val="C00000"/>
              </a:solidFill>
            </a:endParaRP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8" name="Oval 17">
            <a:extLst>
              <a:ext uri="{FF2B5EF4-FFF2-40B4-BE49-F238E27FC236}">
                <a16:creationId xmlns:a16="http://schemas.microsoft.com/office/drawing/2014/main" id="{FE06CA52-72FE-C84C-963C-F251784BB923}"/>
              </a:ext>
            </a:extLst>
          </p:cNvPr>
          <p:cNvSpPr/>
          <p:nvPr/>
        </p:nvSpPr>
        <p:spPr>
          <a:xfrm>
            <a:off x="5398152" y="4808310"/>
            <a:ext cx="207913" cy="220890"/>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T</a:t>
            </a:r>
            <a:endParaRPr lang="en-US" dirty="0">
              <a:solidFill>
                <a:srgbClr val="C00000"/>
              </a:solidFill>
            </a:endParaRP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2100942" y="5438179"/>
            <a:ext cx="679630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318132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3970318"/>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r>
              <a:rPr lang="en-US" sz="1800" b="1" dirty="0">
                <a:solidFill>
                  <a:srgbClr val="080FAC"/>
                </a:solidFill>
              </a:rPr>
              <a:t>How to retrieve the path with DFS?</a:t>
            </a:r>
          </a:p>
          <a:p>
            <a:endParaRPr lang="en-US" sz="1800" b="1" dirty="0">
              <a:solidFill>
                <a:srgbClr val="080FAC"/>
              </a:solidFill>
            </a:endParaRPr>
          </a:p>
          <a:p>
            <a:r>
              <a:rPr lang="en-US" sz="1800" b="1" dirty="0">
                <a:solidFill>
                  <a:srgbClr val="080FAC"/>
                </a:solidFill>
              </a:rPr>
              <a:t>How to retrieve the path with BFS?</a:t>
            </a:r>
          </a:p>
          <a:p>
            <a:endParaRPr lang="en-US" sz="1800" b="1" dirty="0">
              <a:solidFill>
                <a:srgbClr val="080FAC"/>
              </a:solidFill>
            </a:endParaRPr>
          </a:p>
          <a:p>
            <a:r>
              <a:rPr lang="en-US" sz="1800" b="1" dirty="0">
                <a:solidFill>
                  <a:srgbClr val="080FAC"/>
                </a:solidFill>
              </a:rPr>
              <a:t>How about shortest path in </a:t>
            </a:r>
            <a:r>
              <a:rPr lang="en-US" sz="1800" b="1" dirty="0">
                <a:solidFill>
                  <a:srgbClr val="C00000"/>
                </a:solidFill>
              </a:rPr>
              <a:t>weighted</a:t>
            </a:r>
            <a:r>
              <a:rPr lang="en-US" sz="1800" b="1" dirty="0">
                <a:solidFill>
                  <a:srgbClr val="080FAC"/>
                </a:solidFill>
              </a:rPr>
              <a:t> graphs?</a:t>
            </a:r>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0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66149</TotalTime>
  <Words>3385</Words>
  <Application>Microsoft Macintosh PowerPoint</Application>
  <PresentationFormat>On-screen Show (4:3)</PresentationFormat>
  <Paragraphs>773</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Copperplate Gothic Light</vt:lpstr>
      <vt:lpstr>Courier</vt:lpstr>
      <vt:lpstr>News Gothic MT</vt:lpstr>
      <vt:lpstr>Wingdings 2</vt:lpstr>
      <vt:lpstr>Breeze</vt:lpstr>
      <vt:lpstr>COMP20007 Workshop Week 5</vt:lpstr>
      <vt:lpstr>DFS &amp; BFS</vt:lpstr>
      <vt:lpstr>DFS and BFS: what &amp; how? </vt:lpstr>
      <vt:lpstr>DfsExplore/ BfsExplore? </vt:lpstr>
      <vt:lpstr>DFS and BFS: what &amp; how? </vt:lpstr>
      <vt:lpstr>Problem 4: Depth First Search  </vt:lpstr>
      <vt:lpstr>Problem 6: Finding Cycles </vt:lpstr>
      <vt:lpstr>Paths in unweighted graphs: path length, shortest path</vt:lpstr>
      <vt:lpstr>Paths in unweighted graphs: path length, shortest path</vt:lpstr>
      <vt:lpstr>Dijkstra’s Algorithm: Single Source Shortest Path SSSP</vt:lpstr>
      <vt:lpstr>PowerPoint Presentation</vt:lpstr>
      <vt:lpstr>PowerPoint Presentation</vt:lpstr>
      <vt:lpstr>PowerPoint Presentation</vt:lpstr>
      <vt:lpstr>PowerPoint Presentation</vt:lpstr>
      <vt:lpstr>Dijkstra’s Algorithm as a (special) BFS</vt:lpstr>
      <vt:lpstr>Dijkstra's algorithm [conceptual only]</vt:lpstr>
      <vt:lpstr>Dijkstra’s algorithm: Q&amp;A</vt:lpstr>
      <vt:lpstr>Prim’s Algorithm</vt:lpstr>
      <vt:lpstr>Dijkstra’s and Prim’s are similar</vt:lpstr>
      <vt:lpstr>PowerPoint Presentation</vt:lpstr>
      <vt:lpstr>Problem 9: SSSP with Dijkstra’s Algorithm (DA)</vt:lpstr>
      <vt:lpstr>           DA from A How long, and what is, the shortest path from E to A? How about from A to F?</vt:lpstr>
      <vt:lpstr>                        Dijkstra’s Algorithm from E</vt:lpstr>
      <vt:lpstr>           DA from E How long, and what is, the shortest path from E to A?       path= ?     </vt:lpstr>
      <vt:lpstr>Problem 8: Minimum Spanning Tree with Prim’s Algorithm  </vt:lpstr>
      <vt:lpstr>           Run Prim’s Alg Break ties using alphabetic order. Draw the resuklted MST </vt:lpstr>
      <vt:lpstr>           Prim’s Alg from A  What’s the resulted MST? What’s the cost of that MST?</vt:lpstr>
      <vt:lpstr>Food for our brain</vt:lpstr>
      <vt:lpstr> assignment 1</vt:lpstr>
      <vt:lpstr>github.com/anhvir/c207/Lab_Notes.pdf (how to work with dimefox) </vt:lpstr>
      <vt:lpstr>Lab: do assmt1 or your choice</vt:lpstr>
      <vt:lpstr>Problem 5: Tree, Back, Forward and Cross Edges </vt:lpstr>
      <vt:lpstr>Problem 6: Finding Cycles </vt:lpstr>
      <vt:lpstr>                                         Problem 7: 2-Colourability </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445</cp:revision>
  <dcterms:created xsi:type="dcterms:W3CDTF">2016-04-26T09:56:14Z</dcterms:created>
  <dcterms:modified xsi:type="dcterms:W3CDTF">2021-03-29T22:37:44Z</dcterms:modified>
</cp:coreProperties>
</file>