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603" r:id="rId2"/>
    <p:sldId id="553" r:id="rId3"/>
    <p:sldId id="607" r:id="rId4"/>
    <p:sldId id="606" r:id="rId5"/>
    <p:sldId id="605" r:id="rId6"/>
    <p:sldId id="581" r:id="rId7"/>
    <p:sldId id="419" r:id="rId8"/>
    <p:sldId id="420" r:id="rId9"/>
    <p:sldId id="585" r:id="rId10"/>
    <p:sldId id="563" r:id="rId11"/>
    <p:sldId id="590" r:id="rId12"/>
    <p:sldId id="589" r:id="rId13"/>
    <p:sldId id="608" r:id="rId14"/>
    <p:sldId id="604" r:id="rId15"/>
    <p:sldId id="609" r:id="rId16"/>
    <p:sldId id="610" r:id="rId17"/>
    <p:sldId id="612" r:id="rId18"/>
    <p:sldId id="611"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1507E7"/>
    <a:srgbClr val="0F19FF"/>
    <a:srgbClr val="030000"/>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94665"/>
  </p:normalViewPr>
  <p:slideViewPr>
    <p:cSldViewPr snapToObjects="1">
      <p:cViewPr varScale="1">
        <p:scale>
          <a:sx n="82" d="100"/>
          <a:sy n="82" d="100"/>
        </p:scale>
        <p:origin x="168" y="71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19 April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19 April 2021</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7</a:t>
            </a:r>
          </a:p>
        </p:txBody>
      </p:sp>
      <p:sp>
        <p:nvSpPr>
          <p:cNvPr id="614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dirty="0">
                <a:solidFill>
                  <a:schemeClr val="bg1"/>
                </a:solidFill>
              </a:rPr>
              <a:t>Anh Vo    </a:t>
            </a:r>
            <a:fld id="{465B1516-81C4-524D-A0C2-C8A80DF0B22D}" type="datetime4">
              <a:rPr lang="en-AU" sz="1200" smtClean="0">
                <a:solidFill>
                  <a:schemeClr val="bg1"/>
                </a:solidFill>
              </a:rPr>
              <a:t>19 April 2021</a:t>
            </a:fld>
            <a:endParaRPr lang="en-US" sz="1200" dirty="0">
              <a:solidFill>
                <a:schemeClr val="bg1"/>
              </a:solidFill>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COMP20007.Workshop</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722B83-05D9-2C4B-9F78-99A6C46D0F70}"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0886074"/>
              </p:ext>
            </p:extLst>
          </p:nvPr>
        </p:nvGraphicFramePr>
        <p:xfrm>
          <a:off x="265113" y="749350"/>
          <a:ext cx="8623300" cy="5882640"/>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370840">
                <a:tc>
                  <a:txBody>
                    <a:bodyPr/>
                    <a:lstStyle/>
                    <a:p>
                      <a:pPr algn="ctr">
                        <a:spcBef>
                          <a:spcPts val="600"/>
                        </a:spcBef>
                      </a:pPr>
                      <a:r>
                        <a:rPr lang="en-US" sz="2000" b="0" dirty="0"/>
                        <a:t>       </a:t>
                      </a:r>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r>
                        <a:rPr lang="en-US" sz="1200" b="0" dirty="0"/>
                        <a:t> </a:t>
                      </a:r>
                      <a:endParaRPr lang="en-US" sz="2000" b="0" dirty="0"/>
                    </a:p>
                    <a:p>
                      <a:pPr algn="ctr">
                        <a:spcBef>
                          <a:spcPts val="600"/>
                        </a:spcBef>
                      </a:pPr>
                      <a:endParaRPr lang="en-US" sz="2000" b="0" dirty="0"/>
                    </a:p>
                    <a:p>
                      <a:pPr algn="ctr">
                        <a:spcBef>
                          <a:spcPts val="600"/>
                        </a:spcBef>
                      </a:pPr>
                      <a:r>
                        <a:rPr lang="en-US" sz="2000" b="0" dirty="0"/>
                        <a:t>       </a:t>
                      </a:r>
                    </a:p>
                    <a:p>
                      <a:pPr algn="ctr">
                        <a:spcBef>
                          <a:spcPts val="600"/>
                        </a:spcBef>
                      </a:pPr>
                      <a:r>
                        <a:rPr lang="en-US" sz="2000" b="0" dirty="0"/>
                        <a:t>1</a:t>
                      </a:r>
                    </a:p>
                    <a:p>
                      <a:pPr algn="ctr">
                        <a:spcBef>
                          <a:spcPts val="600"/>
                        </a:spcBef>
                      </a:pPr>
                      <a:r>
                        <a:rPr lang="en-US" sz="2000" b="0" dirty="0"/>
                        <a:t>2</a:t>
                      </a:r>
                    </a:p>
                    <a:p>
                      <a:pPr algn="ctr">
                        <a:spcBef>
                          <a:spcPts val="600"/>
                        </a:spcBef>
                      </a:pPr>
                      <a:r>
                        <a:rPr lang="en-US" sz="2000" b="0" dirty="0"/>
                        <a:t>3</a:t>
                      </a:r>
                    </a:p>
                    <a:p>
                      <a:pPr algn="ctr">
                        <a:spcBef>
                          <a:spcPts val="600"/>
                        </a:spcBef>
                      </a:pPr>
                      <a:endParaRPr lang="en-US" sz="2000" b="0" dirty="0"/>
                    </a:p>
                    <a:p>
                      <a:pPr algn="ctr">
                        <a:spcBef>
                          <a:spcPts val="600"/>
                        </a:spcBef>
                      </a:pPr>
                      <a:r>
                        <a:rPr lang="en-US" sz="2000" b="0" dirty="0"/>
                        <a:t>LAB</a:t>
                      </a:r>
                    </a:p>
                  </a:txBody>
                  <a:tcPr/>
                </a:tc>
                <a:tc>
                  <a:txBody>
                    <a:bodyPr/>
                    <a:lstStyle/>
                    <a:p>
                      <a:pPr>
                        <a:spcBef>
                          <a:spcPts val="600"/>
                        </a:spcBef>
                      </a:pPr>
                      <a:r>
                        <a:rPr lang="en-US" sz="2000" b="1" baseline="0" dirty="0">
                          <a:solidFill>
                            <a:srgbClr val="FF6600"/>
                          </a:solidFill>
                        </a:rPr>
                        <a:t>Preparation:</a:t>
                      </a:r>
                    </a:p>
                    <a:p>
                      <a:pPr>
                        <a:spcBef>
                          <a:spcPts val="600"/>
                        </a:spcBef>
                      </a:pPr>
                      <a:r>
                        <a:rPr lang="en-US" sz="2000" b="0" baseline="0" dirty="0"/>
                        <a:t>   - download and open </a:t>
                      </a:r>
                      <a:r>
                        <a:rPr lang="en-US" sz="2000" b="0" baseline="0" dirty="0">
                          <a:solidFill>
                            <a:srgbClr val="000090"/>
                          </a:solidFill>
                          <a:latin typeface="Courier"/>
                        </a:rPr>
                        <a:t>this slide 07…</a:t>
                      </a:r>
                      <a:r>
                        <a:rPr lang="en-US" sz="2000" b="0" baseline="0" dirty="0">
                          <a:solidFill>
                            <a:srgbClr val="000090"/>
                          </a:solidFill>
                          <a:latin typeface="Courier"/>
                          <a:cs typeface="Courier"/>
                        </a:rPr>
                        <a:t>.ppt (or .pdf) </a:t>
                      </a:r>
                      <a:r>
                        <a:rPr lang="en-US" sz="2000" b="0" baseline="0" dirty="0"/>
                        <a:t> from </a:t>
                      </a:r>
                      <a:r>
                        <a:rPr lang="en-US" sz="2000" b="0" kern="1200" baseline="0" dirty="0" err="1">
                          <a:solidFill>
                            <a:srgbClr val="000090"/>
                          </a:solidFill>
                          <a:latin typeface="Courier"/>
                          <a:ea typeface="+mn-ea"/>
                          <a:cs typeface="Courier"/>
                        </a:rPr>
                        <a:t>github.com</a:t>
                      </a:r>
                      <a:r>
                        <a:rPr lang="en-US" sz="2000" b="0" baseline="0" dirty="0"/>
                        <a:t>/</a:t>
                      </a:r>
                      <a:r>
                        <a:rPr lang="en-US" sz="2000" b="0" kern="1200" baseline="0" dirty="0" err="1">
                          <a:solidFill>
                            <a:srgbClr val="000090"/>
                          </a:solidFill>
                          <a:latin typeface="Courier"/>
                          <a:ea typeface="+mn-ea"/>
                          <a:cs typeface="Courier"/>
                        </a:rPr>
                        <a:t>anhvir</a:t>
                      </a:r>
                      <a:r>
                        <a:rPr lang="en-US" sz="2000" b="0" baseline="0" dirty="0"/>
                        <a:t>/</a:t>
                      </a:r>
                      <a:r>
                        <a:rPr lang="en-US" sz="2000" b="0" kern="1200" baseline="0" dirty="0">
                          <a:solidFill>
                            <a:srgbClr val="000090"/>
                          </a:solidFill>
                          <a:latin typeface="Courier"/>
                          <a:ea typeface="+mn-ea"/>
                          <a:cs typeface="Courier"/>
                        </a:rPr>
                        <a:t>c207 and</a:t>
                      </a:r>
                    </a:p>
                    <a:p>
                      <a:pPr>
                        <a:spcBef>
                          <a:spcPts val="600"/>
                        </a:spcBef>
                      </a:pPr>
                      <a:r>
                        <a:rPr lang="en-US" sz="2000" b="0" baseline="0" dirty="0"/>
                        <a:t>   - open </a:t>
                      </a:r>
                      <a:r>
                        <a:rPr lang="en-US" sz="2000" b="0" kern="1200" baseline="0" dirty="0">
                          <a:solidFill>
                            <a:srgbClr val="000090"/>
                          </a:solidFill>
                          <a:latin typeface="Courier"/>
                          <a:ea typeface="+mn-ea"/>
                          <a:cs typeface="Courier"/>
                        </a:rPr>
                        <a:t>wokshop7</a:t>
                      </a:r>
                      <a:r>
                        <a:rPr lang="en-US" sz="2000" b="0" baseline="0" dirty="0"/>
                        <a:t>.</a:t>
                      </a:r>
                      <a:r>
                        <a:rPr lang="en-US" sz="2000" b="0" kern="1200" baseline="0" dirty="0">
                          <a:solidFill>
                            <a:srgbClr val="000090"/>
                          </a:solidFill>
                          <a:latin typeface="Courier"/>
                          <a:ea typeface="+mn-ea"/>
                          <a:cs typeface="Courier"/>
                        </a:rPr>
                        <a:t>pdf</a:t>
                      </a:r>
                      <a:r>
                        <a:rPr lang="en-US" sz="2000" b="0" baseline="0" dirty="0"/>
                        <a:t> (from </a:t>
                      </a:r>
                      <a:r>
                        <a:rPr lang="en-US" sz="2000" b="0" kern="1200" baseline="0" dirty="0">
                          <a:solidFill>
                            <a:srgbClr val="000090"/>
                          </a:solidFill>
                          <a:latin typeface="Courier"/>
                          <a:ea typeface="+mn-ea"/>
                          <a:cs typeface="Courier"/>
                        </a:rPr>
                        <a:t>LMS</a:t>
                      </a:r>
                      <a:r>
                        <a:rPr lang="en-US" sz="2000" b="0" baseline="0" dirty="0"/>
                        <a:t>), and</a:t>
                      </a:r>
                    </a:p>
                    <a:p>
                      <a:pPr>
                        <a:spcBef>
                          <a:spcPts val="600"/>
                        </a:spcBef>
                      </a:pPr>
                      <a:r>
                        <a:rPr lang="en-US" sz="2000" b="0" baseline="0" dirty="0"/>
                        <a:t>   - download and unzip </a:t>
                      </a:r>
                      <a:r>
                        <a:rPr lang="en-US" sz="2000" b="0" baseline="0" dirty="0" err="1"/>
                        <a:t>lab_files.pdf</a:t>
                      </a:r>
                      <a:r>
                        <a:rPr lang="en-US" sz="2000" b="0" baseline="0" dirty="0"/>
                        <a:t> from </a:t>
                      </a:r>
                      <a:r>
                        <a:rPr lang="en-US" sz="2000" b="0" kern="1200" baseline="0" dirty="0">
                          <a:solidFill>
                            <a:srgbClr val="000090"/>
                          </a:solidFill>
                          <a:latin typeface="Courier"/>
                          <a:ea typeface="+mn-ea"/>
                          <a:cs typeface="Courier"/>
                        </a:rPr>
                        <a:t>LMS.Workshop.Week7 </a:t>
                      </a:r>
                      <a:endParaRPr lang="en-US" sz="2000" b="0" baseline="0" dirty="0"/>
                    </a:p>
                    <a:p>
                      <a:pPr>
                        <a:spcBef>
                          <a:spcPts val="600"/>
                        </a:spcBef>
                      </a:pPr>
                      <a:endParaRPr lang="en-US" sz="2000" b="0" baseline="0" dirty="0"/>
                    </a:p>
                    <a:p>
                      <a:pPr>
                        <a:spcBef>
                          <a:spcPts val="600"/>
                        </a:spcBef>
                      </a:pPr>
                      <a:r>
                        <a:rPr lang="en-US" sz="2000" b="0" baseline="0" dirty="0"/>
                        <a:t>More on the Dijkstra’s algorithm: Problem 1</a:t>
                      </a:r>
                    </a:p>
                    <a:p>
                      <a:pPr>
                        <a:spcBef>
                          <a:spcPts val="600"/>
                        </a:spcBef>
                      </a:pPr>
                      <a:r>
                        <a:rPr lang="en-US" sz="2000" b="0" baseline="0" dirty="0"/>
                        <a:t>The Master Theorem: Problem 2 &amp; 3</a:t>
                      </a:r>
                    </a:p>
                    <a:p>
                      <a:pPr>
                        <a:spcBef>
                          <a:spcPts val="600"/>
                        </a:spcBef>
                      </a:pPr>
                      <a:r>
                        <a:rPr lang="en-US" sz="2000" b="0" baseline="0" dirty="0"/>
                        <a:t>Closest Pairs: Problem 4 </a:t>
                      </a:r>
                    </a:p>
                    <a:p>
                      <a:pPr>
                        <a:spcBef>
                          <a:spcPts val="600"/>
                        </a:spcBef>
                      </a:pPr>
                      <a:endParaRPr lang="en-US" sz="2000" b="0" baseline="0" dirty="0"/>
                    </a:p>
                    <a:p>
                      <a:pPr>
                        <a:spcBef>
                          <a:spcPts val="600"/>
                        </a:spcBef>
                      </a:pPr>
                      <a:r>
                        <a:rPr lang="en-US" sz="2000" b="0" baseline="0" dirty="0"/>
                        <a:t>Understand the lab’s graph module and implement some graph algorithms:</a:t>
                      </a:r>
                    </a:p>
                    <a:p>
                      <a:pPr>
                        <a:spcBef>
                          <a:spcPts val="600"/>
                        </a:spcBef>
                      </a:pPr>
                      <a:r>
                        <a:rPr lang="en-US" sz="2000" b="0" baseline="0" dirty="0"/>
                        <a:t>BFS</a:t>
                      </a:r>
                    </a:p>
                    <a:p>
                      <a:pPr>
                        <a:spcBef>
                          <a:spcPts val="600"/>
                        </a:spcBef>
                      </a:pPr>
                      <a:r>
                        <a:rPr lang="en-US" sz="2000" b="0" baseline="0" dirty="0"/>
                        <a:t>Dijkstra’s</a:t>
                      </a:r>
                    </a:p>
                    <a:p>
                      <a:pPr>
                        <a:spcBef>
                          <a:spcPts val="600"/>
                        </a:spcBef>
                      </a:pPr>
                      <a:r>
                        <a:rPr lang="en-US" sz="2000" b="0" baseline="0" dirty="0"/>
                        <a:t>Prim’s [optional]</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624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T3: </a:t>
            </a:r>
            <a:r>
              <a:rPr lang="en-US" dirty="0" err="1"/>
              <a:t>Mergesort</a:t>
            </a:r>
            <a:r>
              <a:rPr lang="en-US"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7271809"/>
              </p:ext>
            </p:extLst>
          </p:nvPr>
        </p:nvGraphicFramePr>
        <p:xfrm>
          <a:off x="179509" y="1143000"/>
          <a:ext cx="8964490" cy="502920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0" indent="0">
                        <a:buNone/>
                      </a:pPr>
                      <a:r>
                        <a:rPr lang="en-US" sz="1800" b="0" i="1" dirty="0" err="1">
                          <a:effectLst/>
                        </a:rPr>
                        <a:t>Mergesort</a:t>
                      </a:r>
                      <a:r>
                        <a:rPr lang="en-US" sz="1800" b="0" dirty="0">
                          <a:effectLst/>
                        </a:rPr>
                        <a:t> is a divide-and-conquer sorting algorithm made up of three steps (in the recursive case): </a:t>
                      </a:r>
                      <a:endParaRPr lang="en-US" sz="1800" b="0" dirty="0"/>
                    </a:p>
                    <a:p>
                      <a:pPr marL="457200" indent="-457200">
                        <a:buFont typeface="+mj-lt"/>
                        <a:buAutoNum type="arabicPeriod"/>
                      </a:pPr>
                      <a:r>
                        <a:rPr lang="en-US" sz="1800" b="0" dirty="0">
                          <a:effectLst/>
                        </a:rPr>
                        <a:t>Sort the left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Sort the right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Merge the two halves together (using a merge operation) </a:t>
                      </a:r>
                      <a:endParaRPr lang="en-US" sz="1800" b="0" dirty="0"/>
                    </a:p>
                    <a:p>
                      <a:pPr marL="285750" indent="-285750">
                        <a:buFont typeface="Arial"/>
                        <a:buChar char="•"/>
                      </a:pPr>
                      <a:endParaRPr lang="en-US" sz="1800" b="0" dirty="0">
                        <a:effectLst/>
                      </a:endParaRPr>
                    </a:p>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 </a:t>
                      </a: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rcRect t="-5878" b="-5878"/>
          <a:stretch>
            <a:fillRect/>
          </a:stretch>
        </p:blipFill>
        <p:spPr bwMode="auto">
          <a:xfrm>
            <a:off x="4349750" y="833045"/>
            <a:ext cx="4794250" cy="542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82463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400" dirty="0"/>
              <a:t>Problem 3: </a:t>
            </a:r>
            <a:r>
              <a:rPr lang="en-US" sz="2400" dirty="0" err="1"/>
              <a:t>Mergesort</a:t>
            </a:r>
            <a:r>
              <a:rPr lang="en-US" sz="2400"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61150349"/>
              </p:ext>
            </p:extLst>
          </p:nvPr>
        </p:nvGraphicFramePr>
        <p:xfrm>
          <a:off x="179509" y="620688"/>
          <a:ext cx="8964490" cy="530352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p>
                    <a:p>
                      <a:pPr marL="285750" indent="-285750">
                        <a:buFont typeface="Arial"/>
                        <a:buChar char="•"/>
                      </a:pPr>
                      <a:endParaRPr lang="en-US" sz="1800" b="0" dirty="0">
                        <a:effectLst/>
                      </a:endParaRPr>
                    </a:p>
                    <a:p>
                      <a:pPr marL="0" indent="0">
                        <a:buFont typeface="Arial"/>
                        <a:buNone/>
                      </a:pPr>
                      <a:r>
                        <a:rPr lang="en-US" sz="1800" b="0" dirty="0">
                          <a:effectLst/>
                        </a:rPr>
                        <a:t>    T(n)=</a:t>
                      </a:r>
                    </a:p>
                    <a:p>
                      <a:pPr marL="0" indent="0">
                        <a:buFont typeface="Arial"/>
                        <a:buNone/>
                      </a:pPr>
                      <a:r>
                        <a:rPr lang="en-US" sz="1800" b="0" baseline="0" dirty="0">
                          <a:effectLst/>
                        </a:rPr>
                        <a:t>    T(1)=</a:t>
                      </a:r>
                      <a:endParaRPr lang="en-US" sz="1800" b="0" dirty="0">
                        <a:effectLst/>
                      </a:endParaRPr>
                    </a:p>
                    <a:p>
                      <a:pPr marL="0" indent="0">
                        <a:buFont typeface="Arial"/>
                        <a:buNone/>
                      </a:pPr>
                      <a:endParaRPr lang="en-US" sz="1800" b="0" dirty="0">
                        <a:effectLst/>
                      </a:endParaRPr>
                    </a:p>
                    <a:p>
                      <a:pPr marL="285750" indent="-285750">
                        <a:buFont typeface="Arial"/>
                        <a:buChar char="•"/>
                      </a:pP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a:t>
                      </a:r>
                    </a:p>
                    <a:p>
                      <a:pPr marL="285750" indent="-285750">
                        <a:buFont typeface="Arial"/>
                        <a:buChar char="•"/>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pic>
        <p:nvPicPr>
          <p:cNvPr id="8" name="Content Placeholder 2"/>
          <p:cNvPicPr>
            <a:picLocks noChangeAspect="1"/>
          </p:cNvPicPr>
          <p:nvPr/>
        </p:nvPicPr>
        <p:blipFill>
          <a:blip r:embed="rId3">
            <a:extLst>
              <a:ext uri="{28A0092B-C50C-407E-A947-70E740481C1C}">
                <a14:useLocalDpi xmlns:a14="http://schemas.microsoft.com/office/drawing/2010/main" val="0"/>
              </a:ext>
            </a:extLst>
          </a:blip>
          <a:srcRect t="-5878" b="-5878"/>
          <a:stretch>
            <a:fillRect/>
          </a:stretch>
        </p:blipFill>
        <p:spPr bwMode="auto">
          <a:xfrm>
            <a:off x="4559103" y="332657"/>
            <a:ext cx="4584895" cy="51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graphicFrame>
        <p:nvGraphicFramePr>
          <p:cNvPr id="9" name="Object 8"/>
          <p:cNvGraphicFramePr>
            <a:graphicFrameLocks noChangeAspect="1"/>
          </p:cNvGraphicFramePr>
          <p:nvPr>
            <p:extLst>
              <p:ext uri="{D42A27DB-BD31-4B8C-83A1-F6EECF244321}">
                <p14:modId xmlns:p14="http://schemas.microsoft.com/office/powerpoint/2010/main" val="3568841398"/>
              </p:ext>
            </p:extLst>
          </p:nvPr>
        </p:nvGraphicFramePr>
        <p:xfrm>
          <a:off x="293688" y="6017325"/>
          <a:ext cx="1414709" cy="785238"/>
        </p:xfrm>
        <a:graphic>
          <a:graphicData uri="http://schemas.openxmlformats.org/presentationml/2006/ole">
            <mc:AlternateContent xmlns:mc="http://schemas.openxmlformats.org/markup-compatibility/2006">
              <mc:Choice xmlns:v="urn:schemas-microsoft-com:vml" Requires="v">
                <p:oleObj spid="_x0000_s3098" name="Equation" r:id="rId4" imgW="1397000" imgH="698500" progId="Equation.3">
                  <p:embed/>
                </p:oleObj>
              </mc:Choice>
              <mc:Fallback>
                <p:oleObj name="Equation" r:id="rId4" imgW="1397000" imgH="698500" progId="Equation.3">
                  <p:embed/>
                  <p:pic>
                    <p:nvPicPr>
                      <p:cNvPr id="0" name=""/>
                      <p:cNvPicPr/>
                      <p:nvPr/>
                    </p:nvPicPr>
                    <p:blipFill>
                      <a:blip r:embed="rId5"/>
                      <a:stretch>
                        <a:fillRect/>
                      </a:stretch>
                    </p:blipFill>
                    <p:spPr>
                      <a:xfrm>
                        <a:off x="293688" y="6017325"/>
                        <a:ext cx="1414709" cy="785238"/>
                      </a:xfrm>
                      <a:prstGeom prst="rect">
                        <a:avLst/>
                      </a:prstGeom>
                    </p:spPr>
                  </p:pic>
                </p:oleObj>
              </mc:Fallback>
            </mc:AlternateContent>
          </a:graphicData>
        </a:graphic>
      </p:graphicFrame>
      <p:sp>
        <p:nvSpPr>
          <p:cNvPr id="10" name="Right Arrow 9"/>
          <p:cNvSpPr/>
          <p:nvPr/>
        </p:nvSpPr>
        <p:spPr>
          <a:xfrm>
            <a:off x="1835696" y="615588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2886188" y="6037255"/>
            <a:ext cx="2476031" cy="820745"/>
          </a:xfrm>
          <a:prstGeom prst="rect">
            <a:avLst/>
          </a:prstGeom>
        </p:spPr>
      </p:pic>
    </p:spTree>
    <p:extLst>
      <p:ext uri="{BB962C8B-B14F-4D97-AF65-F5344CB8AC3E}">
        <p14:creationId xmlns:p14="http://schemas.microsoft.com/office/powerpoint/2010/main" val="18181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5593" y="921080"/>
            <a:ext cx="8623300" cy="5309146"/>
          </a:xfrm>
          <a:prstGeom prst="rect">
            <a:avLst/>
          </a:prstGeom>
          <a:noFill/>
        </p:spPr>
        <p:txBody>
          <a:bodyPr wrap="square" rtlCol="0">
            <a:spAutoFit/>
          </a:bodyPr>
          <a:lstStyle/>
          <a:p>
            <a:pPr>
              <a:spcBef>
                <a:spcPts val="600"/>
              </a:spcBef>
            </a:pPr>
            <a:r>
              <a:rPr lang="en-AU" sz="2000" b="1" dirty="0"/>
              <a:t>Lower bound for the Closest Pairs problem </a:t>
            </a:r>
            <a:r>
              <a:rPr lang="en-AU" sz="2000" dirty="0"/>
              <a:t>The closest pairs problem takes n points in the plane and computes the Euclidean distance between the closest pair of points. </a:t>
            </a:r>
          </a:p>
          <a:p>
            <a:pPr>
              <a:spcBef>
                <a:spcPts val="600"/>
              </a:spcBef>
            </a:pPr>
            <a:r>
              <a:rPr lang="en-AU" sz="2000" dirty="0"/>
              <a:t>The algorithm provided in lectures to solve the closest pairs problem applies the divide and conquer strategy and has a time complexity of O(n log n). </a:t>
            </a:r>
          </a:p>
          <a:p>
            <a:pPr>
              <a:spcBef>
                <a:spcPts val="600"/>
              </a:spcBef>
            </a:pPr>
            <a:r>
              <a:rPr lang="en-AU" sz="2000" dirty="0"/>
              <a:t>The element distinction problem takes as input a collection of n elements and determines whether or not all elements are distinct. It has been proved that if we disallow the usage of a hash table1 then this problem cannot be solved in less than n log n time (i.e., this class of problems is </a:t>
            </a:r>
            <a:r>
              <a:rPr lang="el-GR" sz="2000" dirty="0"/>
              <a:t>Ω(</a:t>
            </a:r>
            <a:r>
              <a:rPr lang="en-AU" sz="2000" dirty="0"/>
              <a:t>n log n)). </a:t>
            </a:r>
          </a:p>
          <a:p>
            <a:pPr>
              <a:spcBef>
                <a:spcPts val="600"/>
              </a:spcBef>
            </a:pPr>
            <a:r>
              <a:rPr lang="en-AU" sz="2000" dirty="0"/>
              <a:t>Describe how we could use the closest pair algorithm from class to solve the element distinction problem (where the input is a collection of floating point numbers), and hence explain why this proves that the closest pair problem must not be able to be solved in less that </a:t>
            </a:r>
            <a:r>
              <a:rPr lang="en-AU" sz="2000" dirty="0" err="1"/>
              <a:t>nlogn</a:t>
            </a:r>
            <a:r>
              <a:rPr lang="en-AU" sz="2000" dirty="0"/>
              <a:t> time (and is thus </a:t>
            </a:r>
            <a:r>
              <a:rPr lang="el-GR" sz="2000" dirty="0"/>
              <a:t>Ω(</a:t>
            </a:r>
            <a:r>
              <a:rPr lang="en-AU" sz="2000" dirty="0"/>
              <a:t>n log n)). </a:t>
            </a:r>
          </a:p>
          <a:p>
            <a:endParaRPr lang="en-US" dirty="0"/>
          </a:p>
        </p:txBody>
      </p:sp>
    </p:spTree>
    <p:extLst>
      <p:ext uri="{BB962C8B-B14F-4D97-AF65-F5344CB8AC3E}">
        <p14:creationId xmlns:p14="http://schemas.microsoft.com/office/powerpoint/2010/main" val="400141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3688" y="852014"/>
            <a:ext cx="8623300" cy="4078039"/>
          </a:xfrm>
          <a:prstGeom prst="rect">
            <a:avLst/>
          </a:prstGeom>
          <a:noFill/>
        </p:spPr>
        <p:txBody>
          <a:bodyPr wrap="square" rtlCol="0">
            <a:spAutoFit/>
          </a:bodyPr>
          <a:lstStyle/>
          <a:p>
            <a:pPr>
              <a:spcBef>
                <a:spcPts val="600"/>
              </a:spcBef>
            </a:pPr>
            <a:r>
              <a:rPr lang="en-AU" sz="1800" dirty="0"/>
              <a:t>It has been proved that if we disallow the usage of a hash table1 then the element distinction problem cannot be solved in less than n log n time (i.e., this class of problems is </a:t>
            </a:r>
            <a:r>
              <a:rPr lang="el-GR" sz="1800" dirty="0"/>
              <a:t>Ω(</a:t>
            </a:r>
            <a:r>
              <a:rPr lang="en-AU" sz="1800" dirty="0"/>
              <a:t>n log n)). </a:t>
            </a:r>
          </a:p>
          <a:p>
            <a:pPr>
              <a:spcBef>
                <a:spcPts val="600"/>
              </a:spcBef>
            </a:pPr>
            <a:r>
              <a:rPr lang="en-AU" sz="1800" b="1" dirty="0"/>
              <a:t>a)</a:t>
            </a:r>
            <a:r>
              <a:rPr lang="en-AU" sz="1800" dirty="0"/>
              <a:t> Describe how we could use the closest pair algorithm from class to solve the element distinction problem (where the input is a collection of floating point numbers), and hence </a:t>
            </a:r>
            <a:r>
              <a:rPr lang="en-AU" sz="1800" b="1" dirty="0"/>
              <a:t>b)</a:t>
            </a:r>
            <a:r>
              <a:rPr lang="en-AU" sz="1800" dirty="0"/>
              <a:t> explain why this proves that the closest pair problem must not be able to be solved in less that </a:t>
            </a:r>
            <a:r>
              <a:rPr lang="en-AU" sz="1800" dirty="0" err="1"/>
              <a:t>nlogn</a:t>
            </a:r>
            <a:r>
              <a:rPr lang="en-AU" sz="1800" dirty="0"/>
              <a:t> time (and is thus </a:t>
            </a:r>
            <a:r>
              <a:rPr lang="el-GR" sz="1800" dirty="0"/>
              <a:t>Ω(</a:t>
            </a:r>
            <a:r>
              <a:rPr lang="en-AU" sz="1800" dirty="0"/>
              <a:t>n log n)). </a:t>
            </a:r>
          </a:p>
          <a:p>
            <a:endParaRPr lang="en-US" dirty="0"/>
          </a:p>
          <a:p>
            <a:r>
              <a:rPr lang="en-US" sz="2000" dirty="0"/>
              <a:t># E is a set of numbers, returns YES if all numbers are different</a:t>
            </a:r>
          </a:p>
          <a:p>
            <a:r>
              <a:rPr lang="en-US" sz="2000" dirty="0">
                <a:solidFill>
                  <a:srgbClr val="080FAC"/>
                </a:solidFill>
                <a:latin typeface="Courier" pitchFamily="2" charset="0"/>
              </a:rPr>
              <a:t>function </a:t>
            </a:r>
            <a:r>
              <a:rPr lang="en-US" sz="2000" dirty="0" err="1">
                <a:solidFill>
                  <a:srgbClr val="080FAC"/>
                </a:solidFill>
                <a:latin typeface="Courier" pitchFamily="2" charset="0"/>
              </a:rPr>
              <a:t>ElemDistinction</a:t>
            </a:r>
            <a:r>
              <a:rPr lang="en-US" sz="2000" dirty="0">
                <a:solidFill>
                  <a:srgbClr val="080FAC"/>
                </a:solidFill>
                <a:latin typeface="Courier" pitchFamily="2" charset="0"/>
              </a:rPr>
              <a:t>(E=(e</a:t>
            </a:r>
            <a:r>
              <a:rPr lang="en-US" sz="2000" baseline="-25000" dirty="0">
                <a:solidFill>
                  <a:srgbClr val="080FAC"/>
                </a:solidFill>
                <a:latin typeface="Courier" pitchFamily="2" charset="0"/>
              </a:rPr>
              <a:t>1</a:t>
            </a:r>
            <a:r>
              <a:rPr lang="en-US" sz="2000" dirty="0">
                <a:solidFill>
                  <a:srgbClr val="080FAC"/>
                </a:solidFill>
                <a:latin typeface="Courier" pitchFamily="2" charset="0"/>
              </a:rPr>
              <a:t>, e</a:t>
            </a:r>
            <a:r>
              <a:rPr lang="en-US" sz="2000" baseline="-25000" dirty="0">
                <a:solidFill>
                  <a:srgbClr val="080FAC"/>
                </a:solidFill>
                <a:latin typeface="Courier" pitchFamily="2" charset="0"/>
              </a:rPr>
              <a:t>2</a:t>
            </a:r>
            <a:r>
              <a:rPr lang="en-US" sz="2000" dirty="0">
                <a:solidFill>
                  <a:srgbClr val="080FAC"/>
                </a:solidFill>
                <a:latin typeface="Courier" pitchFamily="2" charset="0"/>
              </a:rPr>
              <a:t>, …, </a:t>
            </a:r>
            <a:r>
              <a:rPr lang="en-US" sz="2000" dirty="0" err="1">
                <a:solidFill>
                  <a:srgbClr val="080FAC"/>
                </a:solidFill>
                <a:latin typeface="Courier" pitchFamily="2" charset="0"/>
              </a:rPr>
              <a:t>e</a:t>
            </a:r>
            <a:r>
              <a:rPr lang="en-US" sz="2000" baseline="-25000" dirty="0" err="1">
                <a:solidFill>
                  <a:srgbClr val="080FAC"/>
                </a:solidFill>
                <a:latin typeface="Courier" pitchFamily="2" charset="0"/>
              </a:rPr>
              <a:t>n</a:t>
            </a:r>
            <a:r>
              <a:rPr lang="en-US" sz="2000" dirty="0">
                <a:solidFill>
                  <a:srgbClr val="080FAC"/>
                </a:solidFill>
                <a:latin typeface="Courier" pitchFamily="2" charset="0"/>
              </a:rPr>
              <a:t>))</a:t>
            </a:r>
          </a:p>
          <a:p>
            <a:r>
              <a:rPr lang="en-US" sz="2000" dirty="0">
                <a:solidFill>
                  <a:srgbClr val="1507E7"/>
                </a:solidFill>
                <a:latin typeface="Courier" pitchFamily="2" charset="0"/>
              </a:rPr>
              <a:t>   </a:t>
            </a:r>
          </a:p>
          <a:p>
            <a:endParaRPr lang="en-US" sz="2000" dirty="0"/>
          </a:p>
          <a:p>
            <a:endParaRPr lang="en-US" dirty="0"/>
          </a:p>
        </p:txBody>
      </p:sp>
    </p:spTree>
    <p:extLst>
      <p:ext uri="{BB962C8B-B14F-4D97-AF65-F5344CB8AC3E}">
        <p14:creationId xmlns:p14="http://schemas.microsoft.com/office/powerpoint/2010/main" val="5471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Download </a:t>
            </a:r>
            <a:r>
              <a:rPr lang="en-US" sz="2000" dirty="0" err="1"/>
              <a:t>lab_files.zip</a:t>
            </a:r>
            <a:r>
              <a:rPr lang="en-US" sz="2000" dirty="0"/>
              <a:t> and unzip. Try:</a:t>
            </a:r>
          </a:p>
          <a:p>
            <a:pPr marL="0" indent="0">
              <a:buNone/>
            </a:pPr>
            <a:endParaRPr lang="en-US" sz="2000" dirty="0"/>
          </a:p>
          <a:p>
            <a:pPr marL="0" indent="0">
              <a:buNone/>
            </a:pPr>
            <a:endParaRPr lang="en-US" sz="2000" dirty="0"/>
          </a:p>
          <a:p>
            <a:pPr marL="0" indent="0">
              <a:buNone/>
            </a:pPr>
            <a:r>
              <a:rPr lang="en-US" sz="2000" dirty="0"/>
              <a:t>Then, read </a:t>
            </a:r>
            <a:r>
              <a:rPr lang="en-US" sz="2000" dirty="0" err="1">
                <a:solidFill>
                  <a:srgbClr val="080FAC"/>
                </a:solidFill>
                <a:latin typeface="Courier" pitchFamily="2" charset="0"/>
                <a:ea typeface="+mn-ea"/>
                <a:cs typeface="+mn-cs"/>
              </a:rPr>
              <a:t>main.c</a:t>
            </a:r>
            <a:r>
              <a:rPr lang="en-US" sz="2000" dirty="0"/>
              <a:t> to understand the overall logic.</a:t>
            </a:r>
          </a:p>
          <a:p>
            <a:pPr marL="0" indent="0">
              <a:buNone/>
            </a:pPr>
            <a:r>
              <a:rPr lang="en-US" sz="2000" b="1" dirty="0"/>
              <a:t>Task 1:  </a:t>
            </a:r>
            <a:r>
              <a:rPr lang="en-US" sz="2000" dirty="0"/>
              <a:t>Write BFS, return the array of visited order, using supplied DFS as a guide.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7" name="Rectangle 6">
            <a:extLst>
              <a:ext uri="{FF2B5EF4-FFF2-40B4-BE49-F238E27FC236}">
                <a16:creationId xmlns:a16="http://schemas.microsoft.com/office/drawing/2014/main" id="{16570E1F-EE2D-D343-8EE4-813D644BB3B1}"/>
              </a:ext>
            </a:extLst>
          </p:cNvPr>
          <p:cNvSpPr/>
          <p:nvPr/>
        </p:nvSpPr>
        <p:spPr>
          <a:xfrm>
            <a:off x="344003" y="1088740"/>
            <a:ext cx="8623299" cy="108012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rgbClr val="080FAC"/>
                </a:solidFill>
                <a:latin typeface="Courier" pitchFamily="2" charset="0"/>
              </a:rPr>
              <a:t>make</a:t>
            </a:r>
          </a:p>
          <a:p>
            <a:r>
              <a:rPr lang="en-US" sz="2000" dirty="0">
                <a:solidFill>
                  <a:srgbClr val="080FAC"/>
                </a:solidFill>
                <a:latin typeface="Courier" pitchFamily="2" charset="0"/>
              </a:rPr>
              <a:t>./main &lt; graph-01.txt</a:t>
            </a:r>
          </a:p>
          <a:p>
            <a:r>
              <a:rPr lang="en-US" sz="2000" dirty="0">
                <a:solidFill>
                  <a:srgbClr val="080FAC"/>
                </a:solidFill>
                <a:latin typeface="Courier" pitchFamily="2" charset="0"/>
              </a:rPr>
              <a:t>./main &lt; graph-02.txt</a:t>
            </a:r>
          </a:p>
        </p:txBody>
      </p:sp>
      <p:sp>
        <p:nvSpPr>
          <p:cNvPr id="8" name="Rectangle 7">
            <a:extLst>
              <a:ext uri="{FF2B5EF4-FFF2-40B4-BE49-F238E27FC236}">
                <a16:creationId xmlns:a16="http://schemas.microsoft.com/office/drawing/2014/main" id="{AE8E2BB8-779E-8144-8718-9FBAFCB9FFEC}"/>
              </a:ext>
            </a:extLst>
          </p:cNvPr>
          <p:cNvSpPr/>
          <p:nvPr/>
        </p:nvSpPr>
        <p:spPr>
          <a:xfrm>
            <a:off x="344002" y="3320382"/>
            <a:ext cx="8623299" cy="268893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spcBef>
                <a:spcPts val="600"/>
              </a:spcBef>
              <a:buFont typeface="Arial" panose="020B0604020202020204" pitchFamily="34" charset="0"/>
              <a:buChar char="•"/>
            </a:pPr>
            <a:r>
              <a:rPr lang="en-US" sz="2000" dirty="0">
                <a:solidFill>
                  <a:schemeClr val="tx1"/>
                </a:solidFill>
              </a:rPr>
              <a:t>change </a:t>
            </a:r>
            <a:r>
              <a:rPr lang="en-US" sz="2000" dirty="0" err="1">
                <a:solidFill>
                  <a:srgbClr val="080FAC"/>
                </a:solidFill>
                <a:latin typeface="Courier" pitchFamily="2" charset="0"/>
              </a:rPr>
              <a:t>main.c</a:t>
            </a:r>
            <a:r>
              <a:rPr lang="en-US" sz="2000" dirty="0">
                <a:solidFill>
                  <a:schemeClr val="tx1"/>
                </a:solidFill>
              </a:rPr>
              <a:t> to add a call to, and output for BFS</a:t>
            </a:r>
          </a:p>
          <a:p>
            <a:pPr marL="342900" indent="-342900">
              <a:spcBef>
                <a:spcPts val="600"/>
              </a:spcBef>
              <a:buFont typeface="Arial" panose="020B0604020202020204" pitchFamily="34" charset="0"/>
              <a:buChar char="•"/>
            </a:pPr>
            <a:r>
              <a:rPr lang="en-US" sz="2000" dirty="0">
                <a:solidFill>
                  <a:schemeClr val="tx1"/>
                </a:solidFill>
              </a:rPr>
              <a:t>explore function </a:t>
            </a:r>
            <a:r>
              <a:rPr lang="en-US" sz="2000" dirty="0" err="1">
                <a:solidFill>
                  <a:srgbClr val="080FAC"/>
                </a:solidFill>
                <a:latin typeface="Courier" pitchFamily="2" charset="0"/>
              </a:rPr>
              <a:t>dfs</a:t>
            </a:r>
            <a:r>
              <a:rPr lang="en-US" sz="2000" dirty="0">
                <a:solidFill>
                  <a:schemeClr val="tx1"/>
                </a:solidFill>
              </a:rPr>
              <a:t> in </a:t>
            </a:r>
            <a:r>
              <a:rPr lang="en-US" sz="2000" dirty="0" err="1">
                <a:solidFill>
                  <a:srgbClr val="080FAC"/>
                </a:solidFill>
                <a:latin typeface="Courier" pitchFamily="2" charset="0"/>
              </a:rPr>
              <a:t>graphalgs.c</a:t>
            </a:r>
            <a:r>
              <a:rPr lang="en-US" sz="2000" dirty="0">
                <a:solidFill>
                  <a:schemeClr val="tx1"/>
                </a:solidFill>
              </a:rPr>
              <a:t> and design a similar BFS</a:t>
            </a:r>
          </a:p>
          <a:p>
            <a:pPr marL="342900" indent="-342900">
              <a:spcBef>
                <a:spcPts val="600"/>
              </a:spcBef>
              <a:buFont typeface="Arial" panose="020B0604020202020204" pitchFamily="34" charset="0"/>
              <a:buChar char="•"/>
            </a:pPr>
            <a:r>
              <a:rPr lang="en-US" sz="2000" dirty="0">
                <a:solidFill>
                  <a:schemeClr val="tx1"/>
                </a:solidFill>
              </a:rPr>
              <a:t>your top level of </a:t>
            </a:r>
            <a:r>
              <a:rPr lang="en-US" sz="2000" dirty="0" err="1">
                <a:solidFill>
                  <a:srgbClr val="080FAC"/>
                </a:solidFill>
                <a:latin typeface="Courier" pitchFamily="2" charset="0"/>
              </a:rPr>
              <a:t>bfs</a:t>
            </a:r>
            <a:r>
              <a:rPr lang="en-US" sz="2000" dirty="0">
                <a:solidFill>
                  <a:schemeClr val="tx1"/>
                </a:solidFill>
              </a:rPr>
              <a:t> could be almost similar to that of </a:t>
            </a:r>
            <a:r>
              <a:rPr lang="en-US" sz="2000" dirty="0" err="1">
                <a:solidFill>
                  <a:srgbClr val="080FAC"/>
                </a:solidFill>
                <a:latin typeface="Courier" pitchFamily="2" charset="0"/>
              </a:rPr>
              <a:t>dfs</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your </a:t>
            </a:r>
            <a:r>
              <a:rPr lang="en-US" sz="2000" dirty="0" err="1">
                <a:solidFill>
                  <a:srgbClr val="080FAC"/>
                </a:solidFill>
                <a:latin typeface="Courier" pitchFamily="2" charset="0"/>
              </a:rPr>
              <a:t>bfs_explore</a:t>
            </a:r>
            <a:r>
              <a:rPr lang="en-US" sz="2000" dirty="0">
                <a:solidFill>
                  <a:srgbClr val="080FAC"/>
                </a:solidFill>
                <a:latin typeface="Courier" pitchFamily="2" charset="0"/>
              </a:rPr>
              <a:t> </a:t>
            </a:r>
            <a:r>
              <a:rPr lang="en-US" sz="2000" dirty="0">
                <a:solidFill>
                  <a:schemeClr val="tx1"/>
                </a:solidFill>
              </a:rPr>
              <a:t>could be similar to </a:t>
            </a:r>
            <a:r>
              <a:rPr lang="en-US" sz="2000" dirty="0" err="1">
                <a:solidFill>
                  <a:srgbClr val="080FAC"/>
                </a:solidFill>
                <a:latin typeface="Courier" pitchFamily="2" charset="0"/>
              </a:rPr>
              <a:t>dfs_explore</a:t>
            </a:r>
            <a:r>
              <a:rPr lang="en-US" sz="2000" dirty="0">
                <a:solidFill>
                  <a:schemeClr val="tx1"/>
                </a:solidFill>
              </a:rPr>
              <a:t>, but note that you need to use a queue instead of a recursive function</a:t>
            </a:r>
          </a:p>
          <a:p>
            <a:pPr marL="342900" indent="-342900">
              <a:spcBef>
                <a:spcPts val="600"/>
              </a:spcBef>
              <a:buFont typeface="Arial" panose="020B0604020202020204" pitchFamily="34" charset="0"/>
              <a:buChar char="•"/>
            </a:pPr>
            <a:r>
              <a:rPr lang="en-US" sz="2000" dirty="0">
                <a:solidFill>
                  <a:schemeClr val="tx1"/>
                </a:solidFill>
              </a:rPr>
              <a:t>you can quickly implement a queue module using the list module</a:t>
            </a:r>
          </a:p>
          <a:p>
            <a:pPr marL="342900" indent="-342900">
              <a:spcBef>
                <a:spcPts val="600"/>
              </a:spcBef>
              <a:buFont typeface="Arial" panose="020B0604020202020204" pitchFamily="34" charset="0"/>
              <a:buChar char="•"/>
            </a:pPr>
            <a:r>
              <a:rPr lang="en-US" sz="2000" dirty="0">
                <a:solidFill>
                  <a:schemeClr val="tx1"/>
                </a:solidFill>
              </a:rPr>
              <a:t>alternatively, you can directly use a linked list as a queue </a:t>
            </a:r>
          </a:p>
        </p:txBody>
      </p:sp>
    </p:spTree>
    <p:extLst>
      <p:ext uri="{BB962C8B-B14F-4D97-AF65-F5344CB8AC3E}">
        <p14:creationId xmlns:p14="http://schemas.microsoft.com/office/powerpoint/2010/main" val="138656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the list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The list module (</a:t>
            </a:r>
            <a:r>
              <a:rPr lang="en-US" sz="2000" dirty="0" err="1">
                <a:solidFill>
                  <a:srgbClr val="080FAC"/>
                </a:solidFill>
                <a:latin typeface="Courier" pitchFamily="2" charset="0"/>
                <a:ea typeface="+mn-ea"/>
                <a:cs typeface="+mn-cs"/>
              </a:rPr>
              <a:t>lish.h</a:t>
            </a:r>
            <a:r>
              <a:rPr lang="en-US" sz="2000" dirty="0"/>
              <a:t> and </a:t>
            </a:r>
            <a:r>
              <a:rPr lang="en-US" sz="2000" dirty="0" err="1">
                <a:solidFill>
                  <a:srgbClr val="080FAC"/>
                </a:solidFill>
                <a:latin typeface="Courier" pitchFamily="2" charset="0"/>
                <a:ea typeface="+mn-ea"/>
                <a:cs typeface="+mn-cs"/>
              </a:rPr>
              <a:t>list.c</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8" name="Rectangle 7">
            <a:extLst>
              <a:ext uri="{FF2B5EF4-FFF2-40B4-BE49-F238E27FC236}">
                <a16:creationId xmlns:a16="http://schemas.microsoft.com/office/drawing/2014/main" id="{AE8E2BB8-779E-8144-8718-9FBAFCB9FFEC}"/>
              </a:ext>
            </a:extLst>
          </p:cNvPr>
          <p:cNvSpPr/>
          <p:nvPr/>
        </p:nvSpPr>
        <p:spPr>
          <a:xfrm>
            <a:off x="265114" y="1349128"/>
            <a:ext cx="8623299" cy="3888432"/>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spcBef>
                <a:spcPts val="600"/>
              </a:spcBef>
            </a:pPr>
            <a:r>
              <a:rPr lang="en-US" sz="2000" dirty="0">
                <a:solidFill>
                  <a:schemeClr val="tx1"/>
                </a:solidFill>
              </a:rPr>
              <a:t>Read </a:t>
            </a:r>
            <a:r>
              <a:rPr lang="en-US" sz="2000" dirty="0" err="1">
                <a:solidFill>
                  <a:srgbClr val="080FAC"/>
                </a:solidFill>
                <a:latin typeface="Courier" pitchFamily="2" charset="0"/>
              </a:rPr>
              <a:t>list.h</a:t>
            </a:r>
            <a:r>
              <a:rPr lang="en-US" sz="2000" dirty="0">
                <a:solidFill>
                  <a:schemeClr val="tx1"/>
                </a:solidFill>
              </a:rPr>
              <a:t> to know the list interface (</a:t>
            </a:r>
            <a:r>
              <a:rPr lang="en-US" sz="2000" dirty="0" err="1">
                <a:solidFill>
                  <a:schemeClr val="tx1"/>
                </a:solidFill>
              </a:rPr>
              <a:t>ie</a:t>
            </a:r>
            <a:r>
              <a:rPr lang="en-US" sz="2000" dirty="0">
                <a:solidFill>
                  <a:schemeClr val="tx1"/>
                </a:solidFill>
              </a:rPr>
              <a:t>. data types &amp; functions), make sure that you know how to:</a:t>
            </a:r>
          </a:p>
          <a:p>
            <a:pPr marL="342900" indent="-342900">
              <a:spcBef>
                <a:spcPts val="600"/>
              </a:spcBef>
              <a:buFont typeface="Arial" panose="020B0604020202020204" pitchFamily="34" charset="0"/>
              <a:buChar char="•"/>
            </a:pPr>
            <a:r>
              <a:rPr lang="en-US" sz="2000" dirty="0">
                <a:solidFill>
                  <a:schemeClr val="tx1"/>
                </a:solidFill>
              </a:rPr>
              <a:t>declare a list and create an empty list</a:t>
            </a:r>
          </a:p>
          <a:p>
            <a:pPr marL="342900" indent="-342900">
              <a:spcBef>
                <a:spcPts val="600"/>
              </a:spcBef>
              <a:buFont typeface="Arial" panose="020B0604020202020204" pitchFamily="34" charset="0"/>
              <a:buChar char="•"/>
            </a:pPr>
            <a:r>
              <a:rPr lang="en-US" sz="2000" dirty="0">
                <a:solidFill>
                  <a:schemeClr val="tx1"/>
                </a:solidFill>
              </a:rPr>
              <a:t>insert an element to the start or the end of a list</a:t>
            </a:r>
          </a:p>
          <a:p>
            <a:pPr marL="342900" indent="-342900">
              <a:spcBef>
                <a:spcPts val="600"/>
              </a:spcBef>
              <a:buFont typeface="Arial" panose="020B0604020202020204" pitchFamily="34" charset="0"/>
              <a:buChar char="•"/>
            </a:pPr>
            <a:r>
              <a:rPr lang="en-US" sz="2000" dirty="0">
                <a:solidFill>
                  <a:schemeClr val="tx1"/>
                </a:solidFill>
              </a:rPr>
              <a:t>remove the first or the last element of a list</a:t>
            </a:r>
          </a:p>
          <a:p>
            <a:pPr marL="342900" indent="-342900">
              <a:spcBef>
                <a:spcPts val="600"/>
              </a:spcBef>
              <a:buFont typeface="Arial" panose="020B0604020202020204" pitchFamily="34" charset="0"/>
              <a:buChar char="•"/>
            </a:pPr>
            <a:r>
              <a:rPr lang="en-US" sz="2000" dirty="0">
                <a:solidFill>
                  <a:schemeClr val="tx1"/>
                </a:solidFill>
              </a:rPr>
              <a:t>test if a list is empty, if a list contains a specific data</a:t>
            </a:r>
          </a:p>
          <a:p>
            <a:pPr marL="342900" indent="-342900">
              <a:spcBef>
                <a:spcPts val="600"/>
              </a:spcBef>
              <a:buFont typeface="Arial" panose="020B0604020202020204" pitchFamily="34" charset="0"/>
              <a:buChar char="•"/>
            </a:pPr>
            <a:r>
              <a:rPr lang="en-US" sz="2000" dirty="0">
                <a:solidFill>
                  <a:schemeClr val="tx1"/>
                </a:solidFill>
              </a:rPr>
              <a:t>iterate through the list (and, say, print out each element), using a </a:t>
            </a:r>
            <a:r>
              <a:rPr lang="en-US" sz="2000" dirty="0" err="1">
                <a:solidFill>
                  <a:srgbClr val="080FAC"/>
                </a:solidFill>
                <a:latin typeface="Courier" pitchFamily="2" charset="0"/>
              </a:rPr>
              <a:t>ListIterattor</a:t>
            </a:r>
            <a:r>
              <a:rPr lang="en-US" sz="2000" dirty="0">
                <a:solidFill>
                  <a:schemeClr val="tx1"/>
                </a:solidFill>
              </a:rPr>
              <a:t> and related function (you can explore </a:t>
            </a:r>
            <a:r>
              <a:rPr lang="en-US" sz="2000" dirty="0" err="1">
                <a:solidFill>
                  <a:srgbClr val="080FAC"/>
                </a:solidFill>
                <a:latin typeface="Courier" pitchFamily="2" charset="0"/>
              </a:rPr>
              <a:t>graph.</a:t>
            </a:r>
            <a:r>
              <a:rPr lang="en-US" sz="2000" dirty="0" err="1">
                <a:solidFill>
                  <a:schemeClr val="tx1"/>
                </a:solidFill>
              </a:rPr>
              <a:t>c</a:t>
            </a:r>
            <a:r>
              <a:rPr lang="en-US" sz="2000" dirty="0">
                <a:solidFill>
                  <a:schemeClr val="tx1"/>
                </a:solidFill>
              </a:rPr>
              <a:t> to see examples of how to use </a:t>
            </a:r>
            <a:r>
              <a:rPr lang="en-US" sz="2000" dirty="0" err="1">
                <a:solidFill>
                  <a:srgbClr val="080FAC"/>
                </a:solidFill>
                <a:latin typeface="Courier" pitchFamily="2" charset="0"/>
              </a:rPr>
              <a:t>ListIterator</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understand why </a:t>
            </a:r>
            <a:r>
              <a:rPr lang="en-US" sz="2000" dirty="0" err="1">
                <a:solidFill>
                  <a:srgbClr val="080FAC"/>
                </a:solidFill>
                <a:latin typeface="Courier" pitchFamily="2" charset="0"/>
              </a:rPr>
              <a:t>ListIterator</a:t>
            </a:r>
            <a:r>
              <a:rPr lang="en-US" sz="2000" dirty="0">
                <a:solidFill>
                  <a:schemeClr val="tx1"/>
                </a:solidFill>
              </a:rPr>
              <a:t> is useful</a:t>
            </a:r>
          </a:p>
        </p:txBody>
      </p:sp>
    </p:spTree>
    <p:extLst>
      <p:ext uri="{BB962C8B-B14F-4D97-AF65-F5344CB8AC3E}">
        <p14:creationId xmlns:p14="http://schemas.microsoft.com/office/powerpoint/2010/main" val="245750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building a queue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Suppose we want to </a:t>
            </a:r>
            <a:r>
              <a:rPr lang="en-US" sz="2000" dirty="0" err="1"/>
              <a:t>buils</a:t>
            </a:r>
            <a:r>
              <a:rPr lang="en-US" sz="2000" dirty="0"/>
              <a:t> a queue module (</a:t>
            </a:r>
            <a:r>
              <a:rPr lang="en-US" sz="2000" dirty="0" err="1">
                <a:solidFill>
                  <a:srgbClr val="080FAC"/>
                </a:solidFill>
                <a:latin typeface="Courier" pitchFamily="2" charset="0"/>
                <a:ea typeface="+mn-ea"/>
                <a:cs typeface="+mn-cs"/>
              </a:rPr>
              <a:t>queue.h</a:t>
            </a:r>
            <a:r>
              <a:rPr lang="en-US" sz="2000" dirty="0"/>
              <a:t> and </a:t>
            </a:r>
            <a:r>
              <a:rPr lang="en-US" sz="2000" dirty="0" err="1">
                <a:solidFill>
                  <a:srgbClr val="080FAC"/>
                </a:solidFill>
                <a:latin typeface="Courier" pitchFamily="2" charset="0"/>
                <a:ea typeface="+mn-ea"/>
                <a:cs typeface="+mn-cs"/>
              </a:rPr>
              <a:t>queue.c</a:t>
            </a:r>
            <a:r>
              <a:rPr lang="en-US" sz="2000" dirty="0"/>
              <a:t>) in a least effort manner, using the list module.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a:t>
            </a:r>
            <a:r>
              <a:rPr lang="en-US" sz="1800" dirty="0" err="1">
                <a:solidFill>
                  <a:srgbClr val="080FAC"/>
                </a:solidFill>
                <a:latin typeface="Courier" pitchFamily="2" charset="0"/>
                <a:ea typeface="+mn-ea"/>
                <a:cs typeface="+mn-cs"/>
              </a:rPr>
              <a:t>queue.c</a:t>
            </a:r>
            <a:r>
              <a:rPr lang="en-US" sz="2000" dirty="0"/>
              <a:t> should be simple, for example: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graphicFrame>
        <p:nvGraphicFramePr>
          <p:cNvPr id="9" name="Table 9">
            <a:extLst>
              <a:ext uri="{FF2B5EF4-FFF2-40B4-BE49-F238E27FC236}">
                <a16:creationId xmlns:a16="http://schemas.microsoft.com/office/drawing/2014/main" id="{FFCB4311-8CE0-0A4F-9ECA-1A2F617F5AB8}"/>
              </a:ext>
            </a:extLst>
          </p:cNvPr>
          <p:cNvGraphicFramePr>
            <a:graphicFrameLocks noGrp="1"/>
          </p:cNvGraphicFramePr>
          <p:nvPr>
            <p:extLst>
              <p:ext uri="{D42A27DB-BD31-4B8C-83A1-F6EECF244321}">
                <p14:modId xmlns:p14="http://schemas.microsoft.com/office/powerpoint/2010/main" val="4195754741"/>
              </p:ext>
            </p:extLst>
          </p:nvPr>
        </p:nvGraphicFramePr>
        <p:xfrm>
          <a:off x="265113" y="1397000"/>
          <a:ext cx="8562804" cy="26568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queue.h</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C00000"/>
                          </a:solidFill>
                          <a:latin typeface="Courier" pitchFamily="2" charset="0"/>
                        </a:rPr>
                        <a:t>#</a:t>
                      </a:r>
                      <a:r>
                        <a:rPr lang="en-US" dirty="0" err="1">
                          <a:solidFill>
                            <a:srgbClr val="C00000"/>
                          </a:solidFill>
                          <a:latin typeface="Courier" pitchFamily="2" charset="0"/>
                        </a:rPr>
                        <a:t>ifndef</a:t>
                      </a:r>
                      <a:r>
                        <a:rPr lang="en-US" dirty="0">
                          <a:solidFill>
                            <a:srgbClr val="C00000"/>
                          </a:solidFill>
                          <a:latin typeface="Courier" pitchFamily="2" charset="0"/>
                        </a:rPr>
                        <a:t> _QUEUE_H_</a:t>
                      </a:r>
                    </a:p>
                    <a:p>
                      <a:r>
                        <a:rPr lang="en-US" dirty="0">
                          <a:solidFill>
                            <a:srgbClr val="C00000"/>
                          </a:solidFill>
                          <a:latin typeface="Courier" pitchFamily="2" charset="0"/>
                        </a:rPr>
                        <a:t>#define _QUEUE_H_</a:t>
                      </a:r>
                    </a:p>
                    <a:p>
                      <a:r>
                        <a:rPr lang="en-US" dirty="0">
                          <a:solidFill>
                            <a:srgbClr val="080FAC"/>
                          </a:solidFill>
                          <a:latin typeface="Courier" pitchFamily="2" charset="0"/>
                        </a:rPr>
                        <a:t>#include “</a:t>
                      </a:r>
                      <a:r>
                        <a:rPr lang="en-US" dirty="0" err="1">
                          <a:solidFill>
                            <a:srgbClr val="080FAC"/>
                          </a:solidFill>
                          <a:latin typeface="Courier" pitchFamily="2" charset="0"/>
                        </a:rPr>
                        <a:t>list.h</a:t>
                      </a:r>
                      <a:r>
                        <a:rPr lang="en-US" dirty="0">
                          <a:solidFill>
                            <a:srgbClr val="080FAC"/>
                          </a:solidFill>
                          <a:latin typeface="Courier" pitchFamily="2" charset="0"/>
                        </a:rPr>
                        <a:t>”</a:t>
                      </a:r>
                    </a:p>
                    <a:p>
                      <a:r>
                        <a:rPr lang="en-US" dirty="0">
                          <a:solidFill>
                            <a:srgbClr val="080FAC"/>
                          </a:solidFill>
                          <a:latin typeface="Courier" pitchFamily="2" charset="0"/>
                        </a:rPr>
                        <a:t>typedef List Queue;</a:t>
                      </a:r>
                    </a:p>
                    <a:p>
                      <a:r>
                        <a:rPr lang="en-US" dirty="0">
                          <a:solidFill>
                            <a:srgbClr val="080FAC"/>
                          </a:solidFill>
                          <a:latin typeface="Courier" pitchFamily="2" charset="0"/>
                        </a:rPr>
                        <a:t>void enqueue(Queue *q, int data);</a:t>
                      </a:r>
                    </a:p>
                    <a:p>
                      <a:r>
                        <a:rPr lang="en-US" dirty="0">
                          <a:solidFill>
                            <a:srgbClr val="080FAC"/>
                          </a:solidFill>
                          <a:latin typeface="Courier" pitchFamily="2" charset="0"/>
                        </a:rPr>
                        <a:t>int dequeue(Queue *q);</a:t>
                      </a:r>
                    </a:p>
                    <a:p>
                      <a:r>
                        <a:rPr lang="en-US" dirty="0">
                          <a:solidFill>
                            <a:srgbClr val="080FAC"/>
                          </a:solidFill>
                          <a:latin typeface="Courier" pitchFamily="2" charset="0"/>
                        </a:rPr>
                        <a:t>int </a:t>
                      </a:r>
                      <a:r>
                        <a:rPr lang="en-US" dirty="0" err="1">
                          <a:solidFill>
                            <a:srgbClr val="080FAC"/>
                          </a:solidFill>
                          <a:latin typeface="Courier" pitchFamily="2" charset="0"/>
                        </a:rPr>
                        <a:t>queue_is_empty</a:t>
                      </a:r>
                      <a:r>
                        <a:rPr lang="en-US" dirty="0">
                          <a:solidFill>
                            <a:srgbClr val="080FAC"/>
                          </a:solidFill>
                          <a:latin typeface="Courier" pitchFamily="2" charset="0"/>
                        </a:rPr>
                        <a:t>(Queue *q);</a:t>
                      </a:r>
                    </a:p>
                    <a:p>
                      <a:r>
                        <a:rPr lang="en-US" dirty="0">
                          <a:solidFill>
                            <a:srgbClr val="C00000"/>
                          </a:solidFill>
                          <a:latin typeface="Courier" pitchFamily="2" charset="0"/>
                        </a:rPr>
                        <a:t>#endif</a:t>
                      </a:r>
                    </a:p>
                  </a:txBody>
                  <a:tcPr/>
                </a:tc>
                <a:tc>
                  <a:txBody>
                    <a:bodyPr/>
                    <a:lstStyle/>
                    <a:p>
                      <a:r>
                        <a:rPr lang="en-US" dirty="0"/>
                        <a:t>Any </a:t>
                      </a:r>
                      <a:r>
                        <a:rPr lang="en-US" sz="1800" kern="1200" dirty="0">
                          <a:solidFill>
                            <a:srgbClr val="080FAC"/>
                          </a:solidFill>
                          <a:latin typeface="Courier" pitchFamily="2" charset="0"/>
                          <a:ea typeface="+mn-ea"/>
                          <a:cs typeface="+mn-cs"/>
                        </a:rPr>
                        <a:t>.h</a:t>
                      </a:r>
                      <a:r>
                        <a:rPr lang="en-US" dirty="0"/>
                        <a:t> file needs to have the first 2 and the last 1 </a:t>
                      </a:r>
                      <a:r>
                        <a:rPr lang="en-US" dirty="0">
                          <a:solidFill>
                            <a:srgbClr val="C00000"/>
                          </a:solidFill>
                        </a:rPr>
                        <a:t>red</a:t>
                      </a:r>
                      <a:r>
                        <a:rPr lang="en-US" dirty="0"/>
                        <a:t> lines. Why?</a:t>
                      </a:r>
                    </a:p>
                    <a:p>
                      <a:endParaRPr lang="en-US" dirty="0"/>
                    </a:p>
                    <a:p>
                      <a:r>
                        <a:rPr lang="en-US" dirty="0"/>
                        <a:t>Using these 3 lines in </a:t>
                      </a:r>
                      <a:r>
                        <a:rPr lang="en-US" sz="1800" kern="1200" dirty="0">
                          <a:solidFill>
                            <a:srgbClr val="080FAC"/>
                          </a:solidFill>
                          <a:latin typeface="Courier" pitchFamily="2" charset="0"/>
                          <a:ea typeface="+mn-ea"/>
                          <a:cs typeface="+mn-cs"/>
                        </a:rPr>
                        <a:t>.h</a:t>
                      </a:r>
                      <a:r>
                        <a:rPr lang="en-US" dirty="0"/>
                        <a:t> files is a good convention.</a:t>
                      </a:r>
                    </a:p>
                  </a:txBody>
                  <a:tcPr/>
                </a:tc>
                <a:extLst>
                  <a:ext uri="{0D108BD9-81ED-4DB2-BD59-A6C34878D82A}">
                    <a16:rowId xmlns:a16="http://schemas.microsoft.com/office/drawing/2014/main" val="4126815734"/>
                  </a:ext>
                </a:extLst>
              </a:tr>
            </a:tbl>
          </a:graphicData>
        </a:graphic>
      </p:graphicFrame>
      <p:graphicFrame>
        <p:nvGraphicFramePr>
          <p:cNvPr id="11" name="Table 9">
            <a:extLst>
              <a:ext uri="{FF2B5EF4-FFF2-40B4-BE49-F238E27FC236}">
                <a16:creationId xmlns:a16="http://schemas.microsoft.com/office/drawing/2014/main" id="{29C73C66-D570-054E-938E-7F319A863EC7}"/>
              </a:ext>
            </a:extLst>
          </p:cNvPr>
          <p:cNvGraphicFramePr>
            <a:graphicFrameLocks noGrp="1"/>
          </p:cNvGraphicFramePr>
          <p:nvPr>
            <p:extLst>
              <p:ext uri="{D42A27DB-BD31-4B8C-83A1-F6EECF244321}">
                <p14:modId xmlns:p14="http://schemas.microsoft.com/office/powerpoint/2010/main" val="3536728295"/>
              </p:ext>
            </p:extLst>
          </p:nvPr>
        </p:nvGraphicFramePr>
        <p:xfrm>
          <a:off x="324469" y="4807974"/>
          <a:ext cx="8562804" cy="12852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queue.c</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080FAC"/>
                          </a:solidFill>
                          <a:latin typeface="Courier" pitchFamily="2" charset="0"/>
                        </a:rPr>
                        <a:t>void enqueue(Queue *q, int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80FAC"/>
                          </a:solidFill>
                          <a:latin typeface="Courier" pitchFamily="2" charset="0"/>
                        </a:rPr>
                        <a:t>  </a:t>
                      </a:r>
                      <a:r>
                        <a:rPr lang="en-AU" sz="1800" kern="1200" dirty="0" err="1">
                          <a:solidFill>
                            <a:srgbClr val="080FAC"/>
                          </a:solidFill>
                          <a:latin typeface="Courier" pitchFamily="2" charset="0"/>
                          <a:ea typeface="+mn-ea"/>
                          <a:cs typeface="+mn-cs"/>
                        </a:rPr>
                        <a:t>list_add_end</a:t>
                      </a:r>
                      <a:r>
                        <a:rPr lang="en-AU" sz="1800" kern="1200" dirty="0">
                          <a:solidFill>
                            <a:srgbClr val="080FAC"/>
                          </a:solidFill>
                          <a:latin typeface="Courier" pitchFamily="2" charset="0"/>
                          <a:ea typeface="+mn-ea"/>
                          <a:cs typeface="+mn-cs"/>
                        </a:rPr>
                        <a:t>(q, data);</a:t>
                      </a:r>
                    </a:p>
                    <a:p>
                      <a:r>
                        <a:rPr lang="en-US" sz="1800" kern="1200" dirty="0">
                          <a:solidFill>
                            <a:srgbClr val="080FAC"/>
                          </a:solidFill>
                          <a:latin typeface="Courier" pitchFamily="2" charset="0"/>
                          <a:ea typeface="+mn-ea"/>
                          <a:cs typeface="+mn-cs"/>
                        </a:rPr>
                        <a:t>}</a:t>
                      </a:r>
                    </a:p>
                  </a:txBody>
                  <a:tcPr/>
                </a:tc>
                <a:tc>
                  <a:txBody>
                    <a:bodyPr/>
                    <a:lstStyle/>
                    <a:p>
                      <a:r>
                        <a:rPr lang="en-US" dirty="0"/>
                        <a:t>with the call </a:t>
                      </a:r>
                      <a:r>
                        <a:rPr lang="en-US" sz="1800" kern="1200" dirty="0" err="1">
                          <a:solidFill>
                            <a:srgbClr val="080FAC"/>
                          </a:solidFill>
                          <a:latin typeface="Courier" pitchFamily="2" charset="0"/>
                          <a:ea typeface="+mn-ea"/>
                          <a:cs typeface="+mn-cs"/>
                        </a:rPr>
                        <a:t>list_add_end</a:t>
                      </a:r>
                      <a:r>
                        <a:rPr lang="en-US" dirty="0"/>
                        <a:t>, </a:t>
                      </a:r>
                      <a:r>
                        <a:rPr lang="en-US" sz="1800" kern="1200" dirty="0">
                          <a:solidFill>
                            <a:srgbClr val="080FAC"/>
                          </a:solidFill>
                          <a:latin typeface="Courier" pitchFamily="2" charset="0"/>
                          <a:ea typeface="+mn-ea"/>
                          <a:cs typeface="+mn-cs"/>
                        </a:rPr>
                        <a:t>q</a:t>
                      </a:r>
                      <a:r>
                        <a:rPr lang="en-US" dirty="0"/>
                        <a:t> will be auto-cast to type </a:t>
                      </a:r>
                      <a:r>
                        <a:rPr lang="en-US" sz="1800" kern="1200" dirty="0">
                          <a:solidFill>
                            <a:srgbClr val="080FAC"/>
                          </a:solidFill>
                          <a:latin typeface="Courier" pitchFamily="2" charset="0"/>
                          <a:ea typeface="+mn-ea"/>
                          <a:cs typeface="+mn-cs"/>
                        </a:rPr>
                        <a:t>List</a:t>
                      </a:r>
                      <a:r>
                        <a:rPr lang="en-US" dirty="0"/>
                        <a:t> </a:t>
                      </a:r>
                      <a:r>
                        <a:rPr lang="en-US" sz="1800" kern="1200" dirty="0">
                          <a:solidFill>
                            <a:srgbClr val="080FAC"/>
                          </a:solidFill>
                          <a:latin typeface="Courier" pitchFamily="2" charset="0"/>
                          <a:ea typeface="+mn-ea"/>
                          <a:cs typeface="+mn-cs"/>
                        </a:rPr>
                        <a:t>* </a:t>
                      </a:r>
                    </a:p>
                  </a:txBody>
                  <a:tcPr/>
                </a:tc>
                <a:extLst>
                  <a:ext uri="{0D108BD9-81ED-4DB2-BD59-A6C34878D82A}">
                    <a16:rowId xmlns:a16="http://schemas.microsoft.com/office/drawing/2014/main" val="4126815734"/>
                  </a:ext>
                </a:extLst>
              </a:tr>
            </a:tbl>
          </a:graphicData>
        </a:graphic>
      </p:graphicFrame>
    </p:spTree>
    <p:extLst>
      <p:ext uri="{BB962C8B-B14F-4D97-AF65-F5344CB8AC3E}">
        <p14:creationId xmlns:p14="http://schemas.microsoft.com/office/powerpoint/2010/main" val="38857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more on </a:t>
            </a:r>
            <a:r>
              <a:rPr lang="en-US" sz="2400" dirty="0" err="1"/>
              <a:t>queue.h</a:t>
            </a:r>
            <a:endParaRPr lang="en-US" sz="2400" dirty="0"/>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Suppose we want to </a:t>
            </a:r>
            <a:r>
              <a:rPr lang="en-US" sz="2000" dirty="0" err="1"/>
              <a:t>buils</a:t>
            </a:r>
            <a:r>
              <a:rPr lang="en-US" sz="2000" dirty="0"/>
              <a:t> a queue module (</a:t>
            </a:r>
            <a:r>
              <a:rPr lang="en-US" sz="2000" dirty="0" err="1">
                <a:solidFill>
                  <a:srgbClr val="080FAC"/>
                </a:solidFill>
                <a:latin typeface="Courier" pitchFamily="2" charset="0"/>
                <a:ea typeface="+mn-ea"/>
                <a:cs typeface="+mn-cs"/>
              </a:rPr>
              <a:t>queue.h</a:t>
            </a:r>
            <a:r>
              <a:rPr lang="en-US" sz="2000" dirty="0"/>
              <a:t> and </a:t>
            </a:r>
            <a:r>
              <a:rPr lang="en-US" sz="2000" dirty="0" err="1">
                <a:solidFill>
                  <a:srgbClr val="080FAC"/>
                </a:solidFill>
                <a:latin typeface="Courier" pitchFamily="2" charset="0"/>
                <a:ea typeface="+mn-ea"/>
                <a:cs typeface="+mn-cs"/>
              </a:rPr>
              <a:t>queue.c</a:t>
            </a:r>
            <a:r>
              <a:rPr lang="en-US" sz="2000" dirty="0"/>
              <a:t>) in a least effort manner, using the list module.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graphicFrame>
        <p:nvGraphicFramePr>
          <p:cNvPr id="9" name="Table 9">
            <a:extLst>
              <a:ext uri="{FF2B5EF4-FFF2-40B4-BE49-F238E27FC236}">
                <a16:creationId xmlns:a16="http://schemas.microsoft.com/office/drawing/2014/main" id="{FFCB4311-8CE0-0A4F-9ECA-1A2F617F5AB8}"/>
              </a:ext>
            </a:extLst>
          </p:cNvPr>
          <p:cNvGraphicFramePr>
            <a:graphicFrameLocks noGrp="1"/>
          </p:cNvGraphicFramePr>
          <p:nvPr>
            <p:extLst>
              <p:ext uri="{D42A27DB-BD31-4B8C-83A1-F6EECF244321}">
                <p14:modId xmlns:p14="http://schemas.microsoft.com/office/powerpoint/2010/main" val="3666719045"/>
              </p:ext>
            </p:extLst>
          </p:nvPr>
        </p:nvGraphicFramePr>
        <p:xfrm>
          <a:off x="265113" y="1397000"/>
          <a:ext cx="8562804" cy="430276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queue.h</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C00000"/>
                          </a:solidFill>
                          <a:latin typeface="Courier" pitchFamily="2" charset="0"/>
                        </a:rPr>
                        <a:t>#</a:t>
                      </a:r>
                      <a:r>
                        <a:rPr lang="en-US" dirty="0" err="1">
                          <a:solidFill>
                            <a:srgbClr val="C00000"/>
                          </a:solidFill>
                          <a:latin typeface="Courier" pitchFamily="2" charset="0"/>
                        </a:rPr>
                        <a:t>ifndef</a:t>
                      </a:r>
                      <a:r>
                        <a:rPr lang="en-US" dirty="0">
                          <a:solidFill>
                            <a:srgbClr val="C00000"/>
                          </a:solidFill>
                          <a:latin typeface="Courier" pitchFamily="2" charset="0"/>
                        </a:rPr>
                        <a:t> _QUEUE_H_</a:t>
                      </a:r>
                    </a:p>
                    <a:p>
                      <a:r>
                        <a:rPr lang="en-US" dirty="0">
                          <a:solidFill>
                            <a:srgbClr val="C00000"/>
                          </a:solidFill>
                          <a:latin typeface="Courier" pitchFamily="2" charset="0"/>
                        </a:rPr>
                        <a:t>#define _QUEUE_H_</a:t>
                      </a:r>
                    </a:p>
                    <a:p>
                      <a:endParaRPr lang="en-US" dirty="0">
                        <a:solidFill>
                          <a:srgbClr val="080FAC"/>
                        </a:solidFill>
                        <a:latin typeface="Courier" pitchFamily="2" charset="0"/>
                      </a:endParaRPr>
                    </a:p>
                    <a:p>
                      <a:r>
                        <a:rPr lang="en-US" dirty="0">
                          <a:solidFill>
                            <a:srgbClr val="080FAC"/>
                          </a:solidFill>
                          <a:latin typeface="Courier" pitchFamily="2" charset="0"/>
                        </a:rPr>
                        <a:t>#include “</a:t>
                      </a:r>
                      <a:r>
                        <a:rPr lang="en-US" dirty="0" err="1">
                          <a:solidFill>
                            <a:srgbClr val="080FAC"/>
                          </a:solidFill>
                          <a:latin typeface="Courier" pitchFamily="2" charset="0"/>
                        </a:rPr>
                        <a:t>list.h</a:t>
                      </a:r>
                      <a:r>
                        <a:rPr lang="en-US" dirty="0">
                          <a:solidFill>
                            <a:srgbClr val="080FAC"/>
                          </a:solidFill>
                          <a:latin typeface="Courier" pitchFamily="2" charset="0"/>
                        </a:rPr>
                        <a:t>"</a:t>
                      </a:r>
                    </a:p>
                    <a:p>
                      <a:r>
                        <a:rPr lang="en-US" dirty="0">
                          <a:solidFill>
                            <a:srgbClr val="080FAC"/>
                          </a:solidFill>
                          <a:latin typeface="Courier" pitchFamily="2" charset="0"/>
                        </a:rPr>
                        <a:t>typedef List Queue;</a:t>
                      </a:r>
                    </a:p>
                    <a:p>
                      <a:endParaRPr lang="en-US" dirty="0">
                        <a:solidFill>
                          <a:srgbClr val="080FAC"/>
                        </a:solidFill>
                        <a:latin typeface="Courier" pitchFamily="2" charset="0"/>
                      </a:endParaRPr>
                    </a:p>
                    <a:p>
                      <a:r>
                        <a:rPr lang="en-US" dirty="0">
                          <a:solidFill>
                            <a:srgbClr val="080FAC"/>
                          </a:solidFill>
                          <a:latin typeface="Courier" pitchFamily="2" charset="0"/>
                        </a:rPr>
                        <a:t>Queue *</a:t>
                      </a:r>
                      <a:r>
                        <a:rPr lang="en-US" dirty="0" err="1">
                          <a:solidFill>
                            <a:srgbClr val="080FAC"/>
                          </a:solidFill>
                          <a:latin typeface="Courier" pitchFamily="2" charset="0"/>
                        </a:rPr>
                        <a:t>new_queue</a:t>
                      </a:r>
                      <a:r>
                        <a:rPr lang="en-US" dirty="0">
                          <a:solidFill>
                            <a:srgbClr val="080FAC"/>
                          </a:solidFill>
                          <a:latin typeface="Courier" pitchFamily="2" charset="0"/>
                        </a:rPr>
                        <a:t>();</a:t>
                      </a:r>
                    </a:p>
                    <a:p>
                      <a:r>
                        <a:rPr lang="en-US" dirty="0">
                          <a:solidFill>
                            <a:srgbClr val="080FAC"/>
                          </a:solidFill>
                          <a:latin typeface="Courier" pitchFamily="2" charset="0"/>
                        </a:rPr>
                        <a:t>void </a:t>
                      </a:r>
                      <a:r>
                        <a:rPr lang="en-US" dirty="0" err="1">
                          <a:solidFill>
                            <a:srgbClr val="080FAC"/>
                          </a:solidFill>
                          <a:latin typeface="Courier" pitchFamily="2" charset="0"/>
                        </a:rPr>
                        <a:t>free_queue</a:t>
                      </a:r>
                      <a:r>
                        <a:rPr lang="en-US">
                          <a:solidFill>
                            <a:srgbClr val="080FAC"/>
                          </a:solidFill>
                          <a:latin typeface="Courier" pitchFamily="2" charset="0"/>
                        </a:rPr>
                        <a:t>(Queue *q);</a:t>
                      </a:r>
                    </a:p>
                    <a:p>
                      <a:endParaRPr lang="en-US" dirty="0">
                        <a:solidFill>
                          <a:srgbClr val="080FAC"/>
                        </a:solidFill>
                        <a:latin typeface="Courier" pitchFamily="2" charset="0"/>
                      </a:endParaRPr>
                    </a:p>
                    <a:p>
                      <a:r>
                        <a:rPr lang="en-US" dirty="0">
                          <a:solidFill>
                            <a:srgbClr val="080FAC"/>
                          </a:solidFill>
                          <a:latin typeface="Courier" pitchFamily="2" charset="0"/>
                        </a:rPr>
                        <a:t>void enqueue(Queue *q, int data);</a:t>
                      </a:r>
                    </a:p>
                    <a:p>
                      <a:r>
                        <a:rPr lang="en-US" dirty="0">
                          <a:solidFill>
                            <a:srgbClr val="080FAC"/>
                          </a:solidFill>
                          <a:latin typeface="Courier" pitchFamily="2" charset="0"/>
                        </a:rPr>
                        <a:t>int dequeue(Queue *q);</a:t>
                      </a:r>
                    </a:p>
                    <a:p>
                      <a:r>
                        <a:rPr lang="en-US" dirty="0">
                          <a:solidFill>
                            <a:srgbClr val="080FAC"/>
                          </a:solidFill>
                          <a:latin typeface="Courier" pitchFamily="2" charset="0"/>
                        </a:rPr>
                        <a:t>int </a:t>
                      </a:r>
                      <a:r>
                        <a:rPr lang="en-US" dirty="0" err="1">
                          <a:solidFill>
                            <a:srgbClr val="080FAC"/>
                          </a:solidFill>
                          <a:latin typeface="Courier" pitchFamily="2" charset="0"/>
                        </a:rPr>
                        <a:t>queue_is_empty</a:t>
                      </a:r>
                      <a:r>
                        <a:rPr lang="en-US" dirty="0">
                          <a:solidFill>
                            <a:srgbClr val="080FAC"/>
                          </a:solidFill>
                          <a:latin typeface="Courier" pitchFamily="2" charset="0"/>
                        </a:rPr>
                        <a:t>(Queue *q);</a:t>
                      </a:r>
                    </a:p>
                    <a:p>
                      <a:endParaRPr lang="en-US" dirty="0">
                        <a:solidFill>
                          <a:srgbClr val="C00000"/>
                        </a:solidFill>
                        <a:latin typeface="Courier" pitchFamily="2" charset="0"/>
                      </a:endParaRPr>
                    </a:p>
                    <a:p>
                      <a:r>
                        <a:rPr lang="en-US" dirty="0">
                          <a:solidFill>
                            <a:srgbClr val="C00000"/>
                          </a:solidFill>
                          <a:latin typeface="Courier" pitchFamily="2" charset="0"/>
                        </a:rPr>
                        <a:t>#endif</a:t>
                      </a:r>
                    </a:p>
                  </a:txBody>
                  <a:tcPr/>
                </a:tc>
                <a:tc>
                  <a:txBody>
                    <a:bodyPr/>
                    <a:lstStyle/>
                    <a:p>
                      <a:r>
                        <a:rPr lang="en-US" dirty="0"/>
                        <a:t>Any </a:t>
                      </a:r>
                      <a:r>
                        <a:rPr lang="en-US" sz="1800" kern="1200" dirty="0">
                          <a:solidFill>
                            <a:srgbClr val="080FAC"/>
                          </a:solidFill>
                          <a:latin typeface="Courier" pitchFamily="2" charset="0"/>
                          <a:ea typeface="+mn-ea"/>
                          <a:cs typeface="+mn-cs"/>
                        </a:rPr>
                        <a:t>.h</a:t>
                      </a:r>
                      <a:r>
                        <a:rPr lang="en-US" dirty="0"/>
                        <a:t> file needs to have the first 2 and the last 1 </a:t>
                      </a:r>
                      <a:r>
                        <a:rPr lang="en-US" dirty="0">
                          <a:solidFill>
                            <a:srgbClr val="C00000"/>
                          </a:solidFill>
                        </a:rPr>
                        <a:t>red</a:t>
                      </a:r>
                      <a:r>
                        <a:rPr lang="en-US" dirty="0"/>
                        <a:t> lines. Why?</a:t>
                      </a:r>
                    </a:p>
                    <a:p>
                      <a:endParaRPr lang="en-US" dirty="0"/>
                    </a:p>
                    <a:p>
                      <a:r>
                        <a:rPr lang="en-US" dirty="0"/>
                        <a:t>Using these 3 lines in </a:t>
                      </a:r>
                      <a:r>
                        <a:rPr lang="en-US" sz="1800" kern="1200" dirty="0">
                          <a:solidFill>
                            <a:srgbClr val="080FAC"/>
                          </a:solidFill>
                          <a:latin typeface="Courier" pitchFamily="2" charset="0"/>
                          <a:ea typeface="+mn-ea"/>
                          <a:cs typeface="+mn-cs"/>
                        </a:rPr>
                        <a:t>.h</a:t>
                      </a:r>
                      <a:r>
                        <a:rPr lang="en-US" dirty="0"/>
                        <a:t> files is a good convention.</a:t>
                      </a:r>
                    </a:p>
                  </a:txBody>
                  <a:tcPr/>
                </a:tc>
                <a:extLst>
                  <a:ext uri="{0D108BD9-81ED-4DB2-BD59-A6C34878D82A}">
                    <a16:rowId xmlns:a16="http://schemas.microsoft.com/office/drawing/2014/main" val="4126815734"/>
                  </a:ext>
                </a:extLst>
              </a:tr>
            </a:tbl>
          </a:graphicData>
        </a:graphic>
      </p:graphicFrame>
    </p:spTree>
    <p:extLst>
      <p:ext uri="{BB962C8B-B14F-4D97-AF65-F5344CB8AC3E}">
        <p14:creationId xmlns:p14="http://schemas.microsoft.com/office/powerpoint/2010/main" val="403377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a:t>
            </a:r>
            <a:r>
              <a:rPr lang="en-US" sz="2400" dirty="0">
                <a:solidFill>
                  <a:schemeClr val="tx1"/>
                </a:solidFill>
              </a:rPr>
              <a:t>Task 2</a:t>
            </a:r>
            <a:r>
              <a:rPr lang="en-US" sz="2400" dirty="0"/>
              <a:t> – implement Dijkstra’s</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We need priority queue! Examine </a:t>
            </a:r>
            <a:r>
              <a:rPr lang="en-US" sz="2000" dirty="0" err="1">
                <a:solidFill>
                  <a:srgbClr val="080FAC"/>
                </a:solidFill>
                <a:latin typeface="Courier" pitchFamily="2" charset="0"/>
              </a:rPr>
              <a:t>priorityqueue.h</a:t>
            </a:r>
            <a:r>
              <a:rPr lang="en-US" sz="2000" dirty="0">
                <a:solidFill>
                  <a:srgbClr val="080FAC"/>
                </a:solidFill>
                <a:latin typeface="Courier" pitchFamily="2" charset="0"/>
              </a:rPr>
              <a:t> </a:t>
            </a:r>
            <a:r>
              <a:rPr lang="en-US" sz="2000" dirty="0"/>
              <a:t>to know the interface (the data type, the functions). Then</a:t>
            </a:r>
          </a:p>
          <a:p>
            <a:r>
              <a:rPr lang="en-US" sz="2000" b="1" dirty="0"/>
              <a:t>Step 2.1:</a:t>
            </a:r>
            <a:r>
              <a:rPr lang="en-US" sz="2000" dirty="0"/>
              <a:t> Write </a:t>
            </a:r>
            <a:r>
              <a:rPr lang="en-US" sz="2000" dirty="0" err="1">
                <a:solidFill>
                  <a:srgbClr val="080FAC"/>
                </a:solidFill>
                <a:latin typeface="Courier" pitchFamily="2" charset="0"/>
              </a:rPr>
              <a:t>diskstra</a:t>
            </a:r>
            <a:r>
              <a:rPr lang="en-US" sz="2000" dirty="0">
                <a:solidFill>
                  <a:srgbClr val="080FAC"/>
                </a:solidFill>
                <a:latin typeface="Courier" pitchFamily="2" charset="0"/>
              </a:rPr>
              <a:t>(…) </a:t>
            </a:r>
            <a:r>
              <a:rPr lang="en-US" sz="2000" dirty="0"/>
              <a:t>to find shortest path from a source s, and add a function call in </a:t>
            </a:r>
            <a:r>
              <a:rPr lang="en-US" sz="2000" dirty="0">
                <a:solidFill>
                  <a:srgbClr val="080FAC"/>
                </a:solidFill>
                <a:latin typeface="Courier" pitchFamily="2" charset="0"/>
              </a:rPr>
              <a:t>main().</a:t>
            </a:r>
            <a:r>
              <a:rPr lang="en-US" sz="2000" dirty="0"/>
              <a:t> At first, </a:t>
            </a:r>
            <a:r>
              <a:rPr lang="en-US" sz="2000" dirty="0" err="1">
                <a:solidFill>
                  <a:srgbClr val="080FAC"/>
                </a:solidFill>
                <a:latin typeface="Courier" pitchFamily="2" charset="0"/>
              </a:rPr>
              <a:t>dikstra</a:t>
            </a:r>
            <a:r>
              <a:rPr lang="en-US" sz="2000" dirty="0">
                <a:solidFill>
                  <a:srgbClr val="080FAC"/>
                </a:solidFill>
                <a:latin typeface="Courier" pitchFamily="2" charset="0"/>
              </a:rPr>
              <a:t>(…</a:t>
            </a:r>
            <a:r>
              <a:rPr lang="en-US" sz="2000" dirty="0"/>
              <a:t>) just builds up arrays </a:t>
            </a:r>
            <a:r>
              <a:rPr lang="en-US" sz="2000" dirty="0" err="1">
                <a:solidFill>
                  <a:srgbClr val="080FAC"/>
                </a:solidFill>
                <a:latin typeface="Courier" pitchFamily="2" charset="0"/>
              </a:rPr>
              <a:t>dist</a:t>
            </a:r>
            <a:r>
              <a:rPr lang="en-US" sz="2000" dirty="0">
                <a:solidFill>
                  <a:srgbClr val="080FAC"/>
                </a:solidFill>
                <a:latin typeface="Courier" pitchFamily="2" charset="0"/>
              </a:rPr>
              <a:t>[] </a:t>
            </a:r>
            <a:r>
              <a:rPr lang="en-US" sz="2000" dirty="0"/>
              <a:t>and </a:t>
            </a:r>
            <a:r>
              <a:rPr lang="en-US" sz="2000" dirty="0" err="1">
                <a:solidFill>
                  <a:srgbClr val="080FAC"/>
                </a:solidFill>
                <a:latin typeface="Courier" pitchFamily="2" charset="0"/>
              </a:rPr>
              <a:t>pred</a:t>
            </a:r>
            <a:r>
              <a:rPr lang="en-US" sz="2000" dirty="0">
                <a:solidFill>
                  <a:srgbClr val="080FAC"/>
                </a:solidFill>
                <a:latin typeface="Courier" pitchFamily="2" charset="0"/>
              </a:rPr>
              <a:t>[]. </a:t>
            </a:r>
            <a:r>
              <a:rPr lang="en-US" sz="2000" dirty="0"/>
              <a:t>Note that:</a:t>
            </a:r>
          </a:p>
          <a:p>
            <a:pPr lvl="1"/>
            <a:r>
              <a:rPr lang="en-US" sz="1800" dirty="0"/>
              <a:t> it would be convenient to have an array </a:t>
            </a:r>
            <a:r>
              <a:rPr lang="en-US" sz="1800" dirty="0">
                <a:solidFill>
                  <a:srgbClr val="080FAC"/>
                </a:solidFill>
                <a:latin typeface="Courier" pitchFamily="2" charset="0"/>
              </a:rPr>
              <a:t>visited[] </a:t>
            </a:r>
            <a:r>
              <a:rPr lang="en-US" sz="1800" dirty="0"/>
              <a:t>so that </a:t>
            </a:r>
            <a:r>
              <a:rPr lang="en-US" sz="1800" dirty="0">
                <a:solidFill>
                  <a:srgbClr val="080FAC"/>
                </a:solidFill>
                <a:latin typeface="Courier" pitchFamily="2" charset="0"/>
              </a:rPr>
              <a:t>visited[u]= true </a:t>
            </a:r>
            <a:r>
              <a:rPr lang="en-US" sz="1800" dirty="0" err="1"/>
              <a:t>iif</a:t>
            </a:r>
            <a:r>
              <a:rPr lang="en-US" sz="1800" dirty="0"/>
              <a:t> the the shortest path for u already found,</a:t>
            </a:r>
          </a:p>
          <a:p>
            <a:pPr lvl="1"/>
            <a:r>
              <a:rPr lang="en-US" sz="1800" dirty="0"/>
              <a:t>when inserting to </a:t>
            </a:r>
            <a:r>
              <a:rPr lang="en-US" sz="1800" dirty="0">
                <a:solidFill>
                  <a:srgbClr val="080FAC"/>
                </a:solidFill>
                <a:latin typeface="Courier" pitchFamily="2" charset="0"/>
              </a:rPr>
              <a:t>PQ</a:t>
            </a:r>
            <a:r>
              <a:rPr lang="en-US" sz="1800" dirty="0"/>
              <a:t>, you should insert both node </a:t>
            </a:r>
            <a:r>
              <a:rPr lang="en-US" sz="1800" dirty="0">
                <a:solidFill>
                  <a:srgbClr val="080FAC"/>
                </a:solidFill>
                <a:latin typeface="Courier" pitchFamily="2" charset="0"/>
              </a:rPr>
              <a:t>u </a:t>
            </a:r>
            <a:r>
              <a:rPr lang="en-US" sz="1800" dirty="0"/>
              <a:t>and distance </a:t>
            </a:r>
            <a:r>
              <a:rPr lang="en-US" sz="1800" dirty="0" err="1">
                <a:solidFill>
                  <a:srgbClr val="080FAC"/>
                </a:solidFill>
                <a:latin typeface="Courier" pitchFamily="2" charset="0"/>
              </a:rPr>
              <a:t>dist</a:t>
            </a:r>
            <a:r>
              <a:rPr lang="en-US" sz="1800" dirty="0">
                <a:solidFill>
                  <a:srgbClr val="080FAC"/>
                </a:solidFill>
                <a:latin typeface="Courier" pitchFamily="2" charset="0"/>
              </a:rPr>
              <a:t>[u]</a:t>
            </a:r>
          </a:p>
          <a:p>
            <a:pPr lvl="1"/>
            <a:r>
              <a:rPr lang="en-US" sz="1800" dirty="0"/>
              <a:t>when modifying </a:t>
            </a:r>
            <a:r>
              <a:rPr lang="en-US" sz="1800" dirty="0" err="1">
                <a:solidFill>
                  <a:srgbClr val="080FAC"/>
                </a:solidFill>
                <a:latin typeface="Courier" pitchFamily="2" charset="0"/>
              </a:rPr>
              <a:t>dist</a:t>
            </a:r>
            <a:r>
              <a:rPr lang="en-US" sz="1800" dirty="0">
                <a:solidFill>
                  <a:srgbClr val="080FAC"/>
                </a:solidFill>
                <a:latin typeface="Courier" pitchFamily="2" charset="0"/>
              </a:rPr>
              <a:t>[v]</a:t>
            </a:r>
            <a:r>
              <a:rPr lang="en-US" sz="1800" dirty="0"/>
              <a:t>, remember to modify the corresponding priority in the </a:t>
            </a:r>
            <a:r>
              <a:rPr lang="en-US" sz="1800" dirty="0">
                <a:solidFill>
                  <a:srgbClr val="080FAC"/>
                </a:solidFill>
                <a:latin typeface="Courier" pitchFamily="2" charset="0"/>
              </a:rPr>
              <a:t>PQ</a:t>
            </a:r>
            <a:r>
              <a:rPr lang="en-US" sz="1800" dirty="0"/>
              <a:t>. What is the complexity of that </a:t>
            </a:r>
            <a:r>
              <a:rPr lang="en-AU" sz="1800" dirty="0" err="1">
                <a:solidFill>
                  <a:srgbClr val="080FAC"/>
                </a:solidFill>
                <a:latin typeface="Courier" pitchFamily="2" charset="0"/>
              </a:rPr>
              <a:t>priority_queue_update</a:t>
            </a:r>
            <a:r>
              <a:rPr lang="en-AU" sz="1800" dirty="0"/>
              <a:t> ?</a:t>
            </a:r>
            <a:endParaRPr lang="en-US" sz="1800" dirty="0"/>
          </a:p>
          <a:p>
            <a:r>
              <a:rPr lang="en-US" sz="2000" b="1" dirty="0"/>
              <a:t>Step 2.2:</a:t>
            </a:r>
            <a:r>
              <a:rPr lang="en-US" sz="2000" dirty="0"/>
              <a:t> What should </a:t>
            </a:r>
            <a:r>
              <a:rPr lang="en-US" sz="2000" dirty="0" err="1">
                <a:solidFill>
                  <a:srgbClr val="080FAC"/>
                </a:solidFill>
                <a:latin typeface="Courier" pitchFamily="2" charset="0"/>
              </a:rPr>
              <a:t>dijkstra</a:t>
            </a:r>
            <a:r>
              <a:rPr lang="en-US" sz="2000" dirty="0">
                <a:solidFill>
                  <a:srgbClr val="080FAC"/>
                </a:solidFill>
                <a:latin typeface="Courier" pitchFamily="2" charset="0"/>
              </a:rPr>
              <a:t>()</a:t>
            </a:r>
            <a:r>
              <a:rPr lang="en-US" sz="2000" dirty="0"/>
              <a:t> output? </a:t>
            </a:r>
            <a:r>
              <a:rPr lang="en-AU" sz="2000" dirty="0"/>
              <a:t>Modify your function to store the paths from the start node to each other node in an array of linked lists or an array of arrays. Which data structure will be easier to work with? </a:t>
            </a:r>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10349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Dijkstra’s Algorithm [graph=Adj. List] </a:t>
            </a:r>
          </a:p>
        </p:txBody>
      </p:sp>
      <p:sp>
        <p:nvSpPr>
          <p:cNvPr id="3" name="Content Placeholder 2"/>
          <p:cNvSpPr>
            <a:spLocks noGrp="1"/>
          </p:cNvSpPr>
          <p:nvPr>
            <p:ph idx="1"/>
          </p:nvPr>
        </p:nvSpPr>
        <p:spPr>
          <a:xfrm>
            <a:off x="50876" y="4048591"/>
            <a:ext cx="8533830" cy="380472"/>
          </a:xfrm>
        </p:spPr>
        <p:txBody>
          <a:bodyPr/>
          <a:lstStyle/>
          <a:p>
            <a:pPr>
              <a:spcBef>
                <a:spcPts val="600"/>
              </a:spcBef>
            </a:pPr>
            <a:r>
              <a:rPr lang="en-US" sz="2000" i="1" dirty="0">
                <a:effectLst/>
              </a:rPr>
              <a:t>Complexity of Dijkstra’s algorithm? Supposing |V|=n, |E|= m</a:t>
            </a:r>
          </a:p>
          <a:p>
            <a:pPr>
              <a:spcBef>
                <a:spcPts val="600"/>
              </a:spcBef>
            </a:pPr>
            <a:endParaRPr lang="en-US" sz="2000" i="1"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92075" y="594019"/>
            <a:ext cx="8359850" cy="3261461"/>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706052918"/>
              </p:ext>
            </p:extLst>
          </p:nvPr>
        </p:nvGraphicFramePr>
        <p:xfrm>
          <a:off x="67646" y="4444303"/>
          <a:ext cx="9076354" cy="18542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944216">
                  <a:extLst>
                    <a:ext uri="{9D8B030D-6E8A-4147-A177-3AD203B41FA5}">
                      <a16:colId xmlns:a16="http://schemas.microsoft.com/office/drawing/2014/main" val="2913847741"/>
                    </a:ext>
                  </a:extLst>
                </a:gridCol>
                <a:gridCol w="2016224">
                  <a:extLst>
                    <a:ext uri="{9D8B030D-6E8A-4147-A177-3AD203B41FA5}">
                      <a16:colId xmlns:a16="http://schemas.microsoft.com/office/drawing/2014/main" val="3752586311"/>
                    </a:ext>
                  </a:extLst>
                </a:gridCol>
                <a:gridCol w="2523626">
                  <a:extLst>
                    <a:ext uri="{9D8B030D-6E8A-4147-A177-3AD203B41FA5}">
                      <a16:colId xmlns:a16="http://schemas.microsoft.com/office/drawing/2014/main" val="457527845"/>
                    </a:ext>
                  </a:extLst>
                </a:gridCol>
              </a:tblGrid>
              <a:tr h="74168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Complexity of PQ operation            </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endParaRPr lang="en-US" dirty="0"/>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endParaRPr lang="en-US" dirty="0"/>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endParaRPr lang="en-US" dirty="0"/>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42350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DA [graph=Adj. List]: check your answer </a:t>
            </a:r>
          </a:p>
        </p:txBody>
      </p:sp>
      <p:sp>
        <p:nvSpPr>
          <p:cNvPr id="3" name="Content Placeholder 2"/>
          <p:cNvSpPr>
            <a:spLocks noGrp="1"/>
          </p:cNvSpPr>
          <p:nvPr>
            <p:ph idx="1"/>
          </p:nvPr>
        </p:nvSpPr>
        <p:spPr>
          <a:xfrm>
            <a:off x="293688" y="4068625"/>
            <a:ext cx="8245798" cy="380472"/>
          </a:xfrm>
        </p:spPr>
        <p:txBody>
          <a:bodyPr/>
          <a:lstStyle/>
          <a:p>
            <a:pPr>
              <a:spcBef>
                <a:spcPts val="600"/>
              </a:spcBef>
            </a:pPr>
            <a:r>
              <a:rPr lang="en-US" sz="2000" i="1" dirty="0">
                <a:effectLst/>
              </a:rPr>
              <a:t>Complexity of Dijkstra’s algorithm? Supposing |V|=n, |E|= m</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265113" y="724520"/>
            <a:ext cx="8359850" cy="3189453"/>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3921900775"/>
              </p:ext>
            </p:extLst>
          </p:nvPr>
        </p:nvGraphicFramePr>
        <p:xfrm>
          <a:off x="-17633" y="4449097"/>
          <a:ext cx="9076354" cy="1752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493289">
                  <a:extLst>
                    <a:ext uri="{9D8B030D-6E8A-4147-A177-3AD203B41FA5}">
                      <a16:colId xmlns:a16="http://schemas.microsoft.com/office/drawing/2014/main" val="2913847741"/>
                    </a:ext>
                  </a:extLst>
                </a:gridCol>
                <a:gridCol w="1963095">
                  <a:extLst>
                    <a:ext uri="{9D8B030D-6E8A-4147-A177-3AD203B41FA5}">
                      <a16:colId xmlns:a16="http://schemas.microsoft.com/office/drawing/2014/main" val="3752586311"/>
                    </a:ext>
                  </a:extLst>
                </a:gridCol>
                <a:gridCol w="3027682">
                  <a:extLst>
                    <a:ext uri="{9D8B030D-6E8A-4147-A177-3AD203B41FA5}">
                      <a16:colId xmlns:a16="http://schemas.microsoft.com/office/drawing/2014/main" val="457527845"/>
                    </a:ext>
                  </a:extLst>
                </a:gridCol>
              </a:tblGrid>
              <a:tr h="56906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Complexity of PQ operation</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r>
                        <a:rPr lang="en-US" dirty="0"/>
                        <a:t>O((</a:t>
                      </a:r>
                      <a:r>
                        <a:rPr lang="en-US" dirty="0" err="1"/>
                        <a:t>n+m</a:t>
                      </a:r>
                      <a:r>
                        <a:rPr lang="en-US" dirty="0"/>
                        <a:t>).n)= O(</a:t>
                      </a:r>
                      <a:r>
                        <a:rPr lang="en-US" dirty="0" err="1"/>
                        <a:t>mn</a:t>
                      </a:r>
                      <a:r>
                        <a:rPr lang="en-US" dirty="0"/>
                        <a:t>)</a:t>
                      </a:r>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r>
                        <a:rPr lang="en-US" dirty="0"/>
                        <a:t>O((</a:t>
                      </a:r>
                      <a:r>
                        <a:rPr lang="en-US" dirty="0" err="1"/>
                        <a:t>n+m</a:t>
                      </a:r>
                      <a:r>
                        <a:rPr lang="en-US" dirty="0"/>
                        <a:t>)log n)= O(</a:t>
                      </a:r>
                      <a:r>
                        <a:rPr lang="en-US" dirty="0" err="1"/>
                        <a:t>mlog</a:t>
                      </a:r>
                      <a:r>
                        <a:rPr lang="en-US" dirty="0"/>
                        <a:t> n)</a:t>
                      </a:r>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r>
                        <a:rPr lang="en-US" dirty="0"/>
                        <a:t>O(</a:t>
                      </a:r>
                      <a:r>
                        <a:rPr lang="en-US" dirty="0" err="1"/>
                        <a:t>nlogn</a:t>
                      </a:r>
                      <a:r>
                        <a:rPr lang="en-US" dirty="0"/>
                        <a:t> + m)</a:t>
                      </a:r>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162473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6046"/>
            <a:ext cx="8623300" cy="920750"/>
          </a:xfrm>
        </p:spPr>
        <p:txBody>
          <a:bodyPr/>
          <a:lstStyle/>
          <a:p>
            <a:r>
              <a:rPr lang="en-US" sz="2800" dirty="0"/>
              <a:t>More on Dijkstra’s Algorithm</a:t>
            </a:r>
          </a:p>
        </p:txBody>
      </p:sp>
      <p:sp>
        <p:nvSpPr>
          <p:cNvPr id="3" name="Content Placeholder 2"/>
          <p:cNvSpPr>
            <a:spLocks noGrp="1"/>
          </p:cNvSpPr>
          <p:nvPr>
            <p:ph idx="1"/>
          </p:nvPr>
        </p:nvSpPr>
        <p:spPr>
          <a:xfrm>
            <a:off x="107507" y="548680"/>
            <a:ext cx="3201088" cy="2880320"/>
          </a:xfrm>
        </p:spPr>
        <p:txBody>
          <a:bodyPr/>
          <a:lstStyle/>
          <a:p>
            <a:pPr>
              <a:spcBef>
                <a:spcPts val="600"/>
              </a:spcBef>
            </a:pPr>
            <a:r>
              <a:rPr lang="en-US" sz="2000" i="1" dirty="0">
                <a:effectLst/>
              </a:rPr>
              <a:t>Dijkstra’s Algorithm can’t handle negative weight. Why? Give an example.</a:t>
            </a:r>
          </a:p>
          <a:p>
            <a:pPr>
              <a:spcBef>
                <a:spcPts val="600"/>
              </a:spcBef>
            </a:pPr>
            <a:r>
              <a:rPr lang="en-US" sz="2000" i="1" dirty="0">
                <a:effectLst/>
              </a:rPr>
              <a:t>Can Dijkstra’s algorithm work with directed, undirected, cyclic, unconnected graphs?</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308595" y="584962"/>
            <a:ext cx="5835406" cy="2880320"/>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80FAC"/>
                </a:solidFill>
                <a:latin typeface="Courier" pitchFamily="2" charset="0"/>
              </a:rPr>
              <a:t>function Dijkstra(&lt;V,E,W&gt;,s)</a:t>
            </a:r>
          </a:p>
          <a:p>
            <a:r>
              <a:rPr lang="en-US" sz="1600" dirty="0">
                <a:solidFill>
                  <a:srgbClr val="080FAC"/>
                </a:solidFill>
                <a:latin typeface="Courier" pitchFamily="2" charset="0"/>
              </a:rPr>
              <a:t>  for each u ∈ V do</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[u] ← 0, </a:t>
            </a:r>
            <a:r>
              <a:rPr lang="en-US" sz="1600" dirty="0" err="1">
                <a:solidFill>
                  <a:srgbClr val="080FAC"/>
                </a:solidFill>
                <a:latin typeface="Courier" pitchFamily="2" charset="0"/>
              </a:rPr>
              <a:t>pred</a:t>
            </a:r>
            <a:r>
              <a:rPr lang="en-US" sz="1600" dirty="0">
                <a:solidFill>
                  <a:srgbClr val="080FAC"/>
                </a:solidFill>
                <a:latin typeface="Courier" pitchFamily="2" charset="0"/>
              </a:rPr>
              <a:t>[u] ← nil</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[s] ← 0</a:t>
            </a:r>
          </a:p>
          <a:p>
            <a:r>
              <a:rPr lang="en-US" sz="1600" dirty="0">
                <a:solidFill>
                  <a:srgbClr val="080FAC"/>
                </a:solidFill>
                <a:latin typeface="Courier" pitchFamily="2" charset="0"/>
              </a:rPr>
              <a:t>  build PQ from all (u, </a:t>
            </a:r>
            <a:r>
              <a:rPr lang="en-US" sz="1600" dirty="0" err="1">
                <a:solidFill>
                  <a:srgbClr val="080FAC"/>
                </a:solidFill>
                <a:latin typeface="Courier" pitchFamily="2" charset="0"/>
              </a:rPr>
              <a:t>dist</a:t>
            </a:r>
            <a:r>
              <a:rPr lang="en-US" sz="1600" dirty="0">
                <a:solidFill>
                  <a:srgbClr val="080FAC"/>
                </a:solidFill>
                <a:latin typeface="Courier" pitchFamily="2" charset="0"/>
              </a:rPr>
              <a:t>[u])</a:t>
            </a:r>
          </a:p>
          <a:p>
            <a:r>
              <a:rPr lang="en-US" sz="1600" dirty="0">
                <a:solidFill>
                  <a:srgbClr val="080FAC"/>
                </a:solidFill>
                <a:latin typeface="Courier" pitchFamily="2" charset="0"/>
              </a:rPr>
              <a:t>  while (PQ is not empty) do</a:t>
            </a:r>
          </a:p>
          <a:p>
            <a:r>
              <a:rPr lang="en-US" sz="1600" dirty="0">
                <a:solidFill>
                  <a:srgbClr val="080FAC"/>
                </a:solidFill>
                <a:latin typeface="Courier" pitchFamily="2" charset="0"/>
              </a:rPr>
              <a:t>    u ← </a:t>
            </a:r>
            <a:r>
              <a:rPr lang="en-US" sz="1600" dirty="0" err="1">
                <a:solidFill>
                  <a:srgbClr val="080FAC"/>
                </a:solidFill>
                <a:latin typeface="Courier" pitchFamily="2" charset="0"/>
              </a:rPr>
              <a:t>deletmin</a:t>
            </a:r>
            <a:r>
              <a:rPr lang="en-US" sz="1600" dirty="0">
                <a:solidFill>
                  <a:srgbClr val="080FAC"/>
                </a:solidFill>
                <a:latin typeface="Courier" pitchFamily="2" charset="0"/>
              </a:rPr>
              <a:t>(PQ)</a:t>
            </a:r>
          </a:p>
          <a:p>
            <a:r>
              <a:rPr lang="en-US" sz="1600" dirty="0">
                <a:solidFill>
                  <a:srgbClr val="080FAC"/>
                </a:solidFill>
                <a:latin typeface="Courier" pitchFamily="2" charset="0"/>
              </a:rPr>
              <a:t>    for each (</a:t>
            </a:r>
            <a:r>
              <a:rPr lang="en-US" sz="1600" dirty="0" err="1">
                <a:solidFill>
                  <a:srgbClr val="080FAC"/>
                </a:solidFill>
                <a:latin typeface="Courier" pitchFamily="2" charset="0"/>
              </a:rPr>
              <a:t>u,v</a:t>
            </a:r>
            <a:r>
              <a:rPr lang="en-US" sz="1600" dirty="0">
                <a:solidFill>
                  <a:srgbClr val="080FAC"/>
                </a:solidFill>
                <a:latin typeface="Courier" pitchFamily="2" charset="0"/>
              </a:rPr>
              <a:t>) ∈ E do</a:t>
            </a:r>
          </a:p>
          <a:p>
            <a:r>
              <a:rPr lang="en-US" sz="1600" dirty="0">
                <a:solidFill>
                  <a:srgbClr val="080FAC"/>
                </a:solidFill>
                <a:latin typeface="Courier" pitchFamily="2" charset="0"/>
              </a:rPr>
              <a:t>      if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&lt; </a:t>
            </a:r>
            <a:r>
              <a:rPr lang="en-US" sz="1600" dirty="0" err="1">
                <a:solidFill>
                  <a:srgbClr val="080FAC"/>
                </a:solidFill>
                <a:latin typeface="Courier" pitchFamily="2" charset="0"/>
              </a:rPr>
              <a:t>dist</a:t>
            </a:r>
            <a:r>
              <a:rPr lang="en-US" sz="1600" dirty="0">
                <a:solidFill>
                  <a:srgbClr val="080FAC"/>
                </a:solidFill>
                <a:latin typeface="Courier" pitchFamily="2" charset="0"/>
              </a:rPr>
              <a:t>[v]) then</a:t>
            </a:r>
          </a:p>
          <a:p>
            <a:r>
              <a:rPr lang="en-US" sz="1600" dirty="0">
                <a:solidFill>
                  <a:srgbClr val="080FAC"/>
                </a:solidFill>
                <a:latin typeface="Courier" pitchFamily="2" charset="0"/>
              </a:rPr>
              <a:t>        </a:t>
            </a:r>
            <a:r>
              <a:rPr lang="en-US" sz="1600" dirty="0" err="1">
                <a:solidFill>
                  <a:srgbClr val="080FAC"/>
                </a:solidFill>
                <a:latin typeface="Courier" pitchFamily="2" charset="0"/>
              </a:rPr>
              <a:t>pred</a:t>
            </a:r>
            <a:r>
              <a:rPr lang="en-US" sz="1600" dirty="0">
                <a:solidFill>
                  <a:srgbClr val="080FAC"/>
                </a:solidFill>
                <a:latin typeface="Courier" pitchFamily="2" charset="0"/>
              </a:rPr>
              <a:t>[v] ← u</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[v] ←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a:t>
            </a:r>
            <a:r>
              <a:rPr lang="en-US" sz="1600" dirty="0">
                <a:solidFill>
                  <a:schemeClr val="tx1"/>
                </a:solidFill>
                <a:latin typeface="Courier" pitchFamily="2" charset="0"/>
              </a:rPr>
              <a:t>//in PQ </a:t>
            </a:r>
          </a:p>
        </p:txBody>
      </p:sp>
    </p:spTree>
    <p:extLst>
      <p:ext uri="{BB962C8B-B14F-4D97-AF65-F5344CB8AC3E}">
        <p14:creationId xmlns:p14="http://schemas.microsoft.com/office/powerpoint/2010/main" val="425988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dirty="0"/>
              <a:t>Class Work: Problem 1</a:t>
            </a:r>
          </a:p>
        </p:txBody>
      </p:sp>
      <p:sp>
        <p:nvSpPr>
          <p:cNvPr id="3" name="Content Placeholder 2"/>
          <p:cNvSpPr>
            <a:spLocks noGrp="1"/>
          </p:cNvSpPr>
          <p:nvPr>
            <p:ph idx="1"/>
          </p:nvPr>
        </p:nvSpPr>
        <p:spPr>
          <a:xfrm>
            <a:off x="107504" y="483403"/>
            <a:ext cx="8798913" cy="3593669"/>
          </a:xfrm>
        </p:spPr>
        <p:txBody>
          <a:bodyPr/>
          <a:lstStyle/>
          <a:p>
            <a:pPr marL="0" indent="0">
              <a:spcBef>
                <a:spcPts val="600"/>
              </a:spcBef>
              <a:buNone/>
            </a:pPr>
            <a:r>
              <a:rPr lang="en-US" sz="1800" b="1" dirty="0">
                <a:solidFill>
                  <a:srgbClr val="000090"/>
                </a:solidFill>
              </a:rPr>
              <a:t>T2:</a:t>
            </a:r>
            <a:r>
              <a:rPr lang="en-US" sz="1800" dirty="0"/>
              <a:t> </a:t>
            </a:r>
            <a:r>
              <a:rPr lang="en-US" sz="1800" i="1" dirty="0">
                <a:effectLst/>
              </a:rPr>
              <a:t>Dijkstra’s algorithm, unmodified, can’t handle some graphs with negative edge weights. Your friend has come up with a modified algorithm for finding shortest paths in a graph with negative edge weights: </a:t>
            </a:r>
            <a:endParaRPr lang="en-US" sz="1800" i="1" dirty="0"/>
          </a:p>
          <a:p>
            <a:pPr marL="457200" indent="-457200">
              <a:spcBef>
                <a:spcPts val="600"/>
              </a:spcBef>
              <a:buFont typeface="+mj-lt"/>
              <a:buAutoNum type="arabicPeriod"/>
            </a:pPr>
            <a:r>
              <a:rPr lang="en-US" sz="1800" dirty="0">
                <a:effectLst/>
              </a:rPr>
              <a:t>Find the largest negative edge weight, call this weight </a:t>
            </a:r>
            <a:r>
              <a:rPr lang="en-US" sz="1800" b="1" dirty="0">
                <a:effectLst/>
                <a:latin typeface="Courier"/>
                <a:cs typeface="Courier"/>
              </a:rPr>
              <a:t>−w</a:t>
            </a:r>
            <a:r>
              <a:rPr lang="en-US" sz="1800" dirty="0">
                <a:effectLst/>
              </a:rPr>
              <a:t>. </a:t>
            </a:r>
          </a:p>
          <a:p>
            <a:pPr marL="457200" indent="-457200">
              <a:spcBef>
                <a:spcPts val="600"/>
              </a:spcBef>
              <a:buFont typeface="+mj-lt"/>
              <a:buAutoNum type="arabicPeriod"/>
            </a:pPr>
            <a:r>
              <a:rPr lang="en-US" sz="1800" dirty="0">
                <a:effectLst/>
              </a:rPr>
              <a:t>Add </a:t>
            </a:r>
            <a:r>
              <a:rPr lang="en-US" sz="1800" b="1" dirty="0">
                <a:effectLst/>
                <a:latin typeface="Courier"/>
                <a:cs typeface="Courier"/>
              </a:rPr>
              <a:t>w</a:t>
            </a:r>
            <a:r>
              <a:rPr lang="en-US" sz="1800" dirty="0">
                <a:effectLst/>
              </a:rPr>
              <a:t> to the weight of all edges in the graph. Now, all edges have non-negative weights. </a:t>
            </a:r>
          </a:p>
          <a:p>
            <a:pPr marL="457200" indent="-457200">
              <a:spcBef>
                <a:spcPts val="600"/>
              </a:spcBef>
              <a:buFont typeface="+mj-lt"/>
              <a:buAutoNum type="arabicPeriod"/>
            </a:pPr>
            <a:r>
              <a:rPr lang="en-US" sz="1800" dirty="0">
                <a:effectLst/>
              </a:rPr>
              <a:t>Run </a:t>
            </a:r>
            <a:r>
              <a:rPr lang="en-US" sz="1800" dirty="0" err="1">
                <a:effectLst/>
              </a:rPr>
              <a:t>Dijkstra’s</a:t>
            </a:r>
            <a:r>
              <a:rPr lang="en-US" sz="1800" dirty="0">
                <a:effectLst/>
              </a:rPr>
              <a:t> algorithm on the resulting non-negative-edge-weighted graph. </a:t>
            </a:r>
          </a:p>
          <a:p>
            <a:pPr marL="457200" indent="-457200">
              <a:spcBef>
                <a:spcPts val="600"/>
              </a:spcBef>
              <a:buFont typeface="+mj-lt"/>
              <a:buAutoNum type="arabicPeriod"/>
            </a:pPr>
            <a:r>
              <a:rPr lang="en-US" sz="1800" dirty="0">
                <a:effectLst/>
              </a:rPr>
              <a:t>For each path found by </a:t>
            </a:r>
            <a:r>
              <a:rPr lang="en-US" sz="1800" dirty="0" err="1">
                <a:effectLst/>
              </a:rPr>
              <a:t>Dijkstra’s</a:t>
            </a:r>
            <a:r>
              <a:rPr lang="en-US" sz="1800" dirty="0">
                <a:effectLst/>
              </a:rPr>
              <a:t> algorithm, compute its true cost by subtracting </a:t>
            </a:r>
            <a:r>
              <a:rPr lang="en-US" sz="1800" b="1" dirty="0">
                <a:effectLst/>
                <a:latin typeface="Courier"/>
                <a:cs typeface="Courier"/>
              </a:rPr>
              <a:t>w</a:t>
            </a:r>
            <a:r>
              <a:rPr lang="en-US" sz="1800" dirty="0">
                <a:effectLst/>
              </a:rPr>
              <a:t> from the weight of each of its edges.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3841681"/>
              </p:ext>
            </p:extLst>
          </p:nvPr>
        </p:nvGraphicFramePr>
        <p:xfrm>
          <a:off x="467544" y="3423555"/>
          <a:ext cx="6462736" cy="370840"/>
        </p:xfrm>
        <a:graphic>
          <a:graphicData uri="http://schemas.openxmlformats.org/drawingml/2006/table">
            <a:tbl>
              <a:tblPr firstRow="1" bandRow="1">
                <a:tableStyleId>{C4B1156A-380E-4F78-BDF5-A606A8083BF9}</a:tableStyleId>
              </a:tblPr>
              <a:tblGrid>
                <a:gridCol w="6462736">
                  <a:extLst>
                    <a:ext uri="{9D8B030D-6E8A-4147-A177-3AD203B41FA5}">
                      <a16:colId xmlns:a16="http://schemas.microsoft.com/office/drawing/2014/main" val="20000"/>
                    </a:ext>
                  </a:extLst>
                </a:gridCol>
              </a:tblGrid>
              <a:tr h="370840">
                <a:tc>
                  <a:txBody>
                    <a:bodyPr/>
                    <a:lstStyle/>
                    <a:p>
                      <a:pPr marL="0" indent="0">
                        <a:spcBef>
                          <a:spcPts val="600"/>
                        </a:spcBef>
                        <a:buNone/>
                      </a:pPr>
                      <a:r>
                        <a:rPr lang="en-US" sz="1600" i="1" dirty="0">
                          <a:effectLst/>
                        </a:rPr>
                        <a:t>Will your friend’s algorithm work? Why? Give an example.</a:t>
                      </a:r>
                      <a:endParaRPr lang="en-US" sz="1600" i="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5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Theorem</a:t>
            </a:r>
          </a:p>
        </p:txBody>
      </p:sp>
      <p:sp>
        <p:nvSpPr>
          <p:cNvPr id="3" name="Content Placeholder 2"/>
          <p:cNvSpPr>
            <a:spLocks noGrp="1"/>
          </p:cNvSpPr>
          <p:nvPr>
            <p:ph idx="1"/>
          </p:nvPr>
        </p:nvSpPr>
        <p:spPr/>
        <p:txBody>
          <a:bodyPr/>
          <a:lstStyle/>
          <a:p>
            <a:pPr marL="0" indent="0">
              <a:buNone/>
            </a:pPr>
            <a:r>
              <a:rPr lang="en-US" dirty="0"/>
              <a:t>If</a:t>
            </a:r>
          </a:p>
          <a:p>
            <a:pPr marL="0" indent="0">
              <a:buNone/>
            </a:pPr>
            <a:r>
              <a:rPr lang="en-US" dirty="0"/>
              <a:t>               </a:t>
            </a:r>
          </a:p>
          <a:p>
            <a:endParaRPr lang="en-US" dirty="0"/>
          </a:p>
          <a:p>
            <a:pPr marL="0" indent="0">
              <a:buNone/>
            </a:pPr>
            <a:r>
              <a:rPr lang="en-US" dirty="0"/>
              <a:t>where   </a:t>
            </a:r>
            <a:r>
              <a:rPr lang="en-US" dirty="0">
                <a:latin typeface="Lucida Calligraphy"/>
                <a:cs typeface="Lucida Calligraphy"/>
              </a:rPr>
              <a:t>a </a:t>
            </a:r>
            <a:r>
              <a:rPr lang="en-US" dirty="0"/>
              <a:t>≥</a:t>
            </a:r>
            <a:r>
              <a:rPr lang="en-US" dirty="0">
                <a:latin typeface="Lucida Calligraphy"/>
                <a:cs typeface="Lucida Calligraphy"/>
              </a:rPr>
              <a:t> </a:t>
            </a:r>
            <a:r>
              <a:rPr lang="en-US" dirty="0"/>
              <a:t>1, </a:t>
            </a:r>
            <a:r>
              <a:rPr lang="en-US" i="1" dirty="0">
                <a:latin typeface="Cambria Math"/>
                <a:cs typeface="Cambria Math"/>
              </a:rPr>
              <a:t>b</a:t>
            </a:r>
            <a:r>
              <a:rPr lang="en-US" dirty="0"/>
              <a:t> &gt;1,  then</a:t>
            </a:r>
          </a:p>
          <a:p>
            <a:endParaRPr lang="en-US" dirty="0"/>
          </a:p>
          <a:p>
            <a:endParaRPr lang="en-US" dirty="0"/>
          </a:p>
          <a:p>
            <a:endParaRPr lang="en-US" dirty="0"/>
          </a:p>
          <a:p>
            <a:pPr marL="0" indent="0">
              <a:buNone/>
            </a:pPr>
            <a:r>
              <a:rPr lang="en-US" dirty="0"/>
              <a:t> </a:t>
            </a:r>
          </a:p>
          <a:p>
            <a:endParaRPr lang="en-US" i="1" dirty="0">
              <a:latin typeface="Cambria Math"/>
              <a:cs typeface="Cambria Math"/>
            </a:endParaRPr>
          </a:p>
          <a:p>
            <a:endParaRPr lang="en-US" i="1" dirty="0">
              <a:latin typeface="Cambria Math"/>
              <a:cs typeface="Cambria Math"/>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30237490"/>
              </p:ext>
            </p:extLst>
          </p:nvPr>
        </p:nvGraphicFramePr>
        <p:xfrm>
          <a:off x="4531817" y="3370957"/>
          <a:ext cx="80367" cy="116086"/>
        </p:xfrm>
        <a:graphic>
          <a:graphicData uri="http://schemas.openxmlformats.org/presentationml/2006/ole">
            <mc:AlternateContent xmlns:mc="http://schemas.openxmlformats.org/markup-compatibility/2006">
              <mc:Choice xmlns:v="urn:schemas-microsoft-com:vml" Requires="v">
                <p:oleObj spid="_x0000_s1082"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31817" y="3370957"/>
                        <a:ext cx="80367" cy="116086"/>
                      </a:xfrm>
                      <a:prstGeom prst="rect">
                        <a:avLst/>
                      </a:prstGeom>
                    </p:spPr>
                  </p:pic>
                </p:oleObj>
              </mc:Fallback>
            </mc:AlternateContent>
          </a:graphicData>
        </a:graphic>
      </p:graphicFrame>
      <p:sp>
        <p:nvSpPr>
          <p:cNvPr id="10" name="Rounded Rectangle 9"/>
          <p:cNvSpPr/>
          <p:nvPr/>
        </p:nvSpPr>
        <p:spPr bwMode="auto">
          <a:xfrm>
            <a:off x="2443393" y="1201253"/>
            <a:ext cx="5566249" cy="3195892"/>
          </a:xfrm>
          <a:prstGeom prst="round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642915"/>
            <a:endParaRPr lang="en-US" sz="30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11" name="TextBox 10"/>
          <p:cNvSpPr txBox="1"/>
          <p:nvPr/>
        </p:nvSpPr>
        <p:spPr>
          <a:xfrm>
            <a:off x="580395" y="1395321"/>
            <a:ext cx="129838" cy="372696"/>
          </a:xfrm>
          <a:prstGeom prst="rect">
            <a:avLst/>
          </a:prstGeom>
          <a:noFill/>
        </p:spPr>
        <p:txBody>
          <a:bodyPr wrap="none" lIns="64291" tIns="32146" rIns="64291" bIns="32146" rtlCol="0">
            <a:spAutoFit/>
          </a:bodyPr>
          <a:lstStyle/>
          <a:p>
            <a:pPr algn="l"/>
            <a:endParaRPr lang="en-US" sz="2000" dirty="0" err="1">
              <a:latin typeface="Calibri"/>
              <a:cs typeface="Calibri"/>
            </a:endParaRPr>
          </a:p>
        </p:txBody>
      </p:sp>
      <p:pic>
        <p:nvPicPr>
          <p:cNvPr id="6" name="Picture 5"/>
          <p:cNvPicPr>
            <a:picLocks noChangeAspect="1"/>
          </p:cNvPicPr>
          <p:nvPr/>
        </p:nvPicPr>
        <p:blipFill>
          <a:blip r:embed="rId5"/>
          <a:stretch>
            <a:fillRect/>
          </a:stretch>
        </p:blipFill>
        <p:spPr>
          <a:xfrm>
            <a:off x="1547664" y="3933056"/>
            <a:ext cx="4559300" cy="15113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640229777"/>
              </p:ext>
            </p:extLst>
          </p:nvPr>
        </p:nvGraphicFramePr>
        <p:xfrm>
          <a:off x="1881188" y="1201738"/>
          <a:ext cx="3151187" cy="1574800"/>
        </p:xfrm>
        <a:graphic>
          <a:graphicData uri="http://schemas.openxmlformats.org/presentationml/2006/ole">
            <mc:AlternateContent xmlns:mc="http://schemas.openxmlformats.org/markup-compatibility/2006">
              <mc:Choice xmlns:v="urn:schemas-microsoft-com:vml" Requires="v">
                <p:oleObj spid="_x0000_s1083"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1881188" y="1201738"/>
                        <a:ext cx="3151187" cy="1574800"/>
                      </a:xfrm>
                      <a:prstGeom prst="rect">
                        <a:avLst/>
                      </a:prstGeom>
                    </p:spPr>
                  </p:pic>
                </p:oleObj>
              </mc:Fallback>
            </mc:AlternateContent>
          </a:graphicData>
        </a:graphic>
      </p:graphicFrame>
    </p:spTree>
    <p:extLst>
      <p:ext uri="{BB962C8B-B14F-4D97-AF65-F5344CB8AC3E}">
        <p14:creationId xmlns:p14="http://schemas.microsoft.com/office/powerpoint/2010/main" val="312134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2722711" cy="428398"/>
          </a:xfrm>
        </p:spPr>
        <p:txBody>
          <a:bodyPr/>
          <a:lstStyle/>
          <a:p>
            <a:pPr algn="l"/>
            <a:r>
              <a:rPr lang="en-US" sz="2400" dirty="0"/>
              <a:t>Master Theorem</a:t>
            </a:r>
          </a:p>
        </p:txBody>
      </p:sp>
      <p:pic>
        <p:nvPicPr>
          <p:cNvPr id="4"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96" t="1711" r="598" b="19657"/>
          <a:stretch/>
        </p:blipFill>
        <p:spPr>
          <a:xfrm>
            <a:off x="521550" y="871589"/>
            <a:ext cx="7088288" cy="3689794"/>
          </a:xfrm>
        </p:spPr>
      </p:pic>
      <p:sp>
        <p:nvSpPr>
          <p:cNvPr id="6" name="TextBox 5"/>
          <p:cNvSpPr txBox="1"/>
          <p:nvPr/>
        </p:nvSpPr>
        <p:spPr>
          <a:xfrm>
            <a:off x="501981" y="5128097"/>
            <a:ext cx="8982377" cy="1603803"/>
          </a:xfrm>
          <a:prstGeom prst="rect">
            <a:avLst/>
          </a:prstGeom>
          <a:noFill/>
        </p:spPr>
        <p:txBody>
          <a:bodyPr wrap="square" lIns="64291" tIns="32146" rIns="64291" bIns="32146" rtlCol="0">
            <a:spAutoFit/>
          </a:bodyPr>
          <a:lstStyle/>
          <a:p>
            <a:pPr>
              <a:lnSpc>
                <a:spcPts val="1519"/>
              </a:lnSpc>
              <a:spcBef>
                <a:spcPts val="0"/>
              </a:spcBef>
            </a:pPr>
            <a:endParaRPr lang="en-US" dirty="0">
              <a:latin typeface="Calibri"/>
              <a:cs typeface="Calibri"/>
            </a:endParaRPr>
          </a:p>
          <a:p>
            <a:pPr>
              <a:lnSpc>
                <a:spcPts val="1519"/>
              </a:lnSpc>
              <a:spcBef>
                <a:spcPts val="0"/>
              </a:spcBef>
            </a:pPr>
            <a:r>
              <a:rPr lang="en-US" dirty="0">
                <a:latin typeface="News Gothic MT" charset="0"/>
              </a:rPr>
              <a:t>     </a:t>
            </a:r>
            <a:r>
              <a:rPr lang="en-US" i="1" dirty="0">
                <a:latin typeface="Calibri"/>
                <a:cs typeface="Calibri"/>
              </a:rPr>
              <a:t>          </a:t>
            </a:r>
            <a:r>
              <a:rPr lang="en-US" sz="2800" i="1" dirty="0">
                <a:latin typeface="Calibri"/>
                <a:cs typeface="Calibri"/>
              </a:rPr>
              <a:t>leaves =  a</a:t>
            </a:r>
            <a:r>
              <a:rPr lang="en-US" sz="2800" i="1" baseline="30000" dirty="0">
                <a:latin typeface="Calibri"/>
                <a:cs typeface="Calibri"/>
              </a:rPr>
              <a:t>h </a:t>
            </a:r>
            <a:r>
              <a:rPr lang="en-US" sz="2800" i="1" dirty="0">
                <a:latin typeface="Calibri"/>
                <a:cs typeface="Calibri"/>
              </a:rPr>
              <a:t> = a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n</a:t>
            </a:r>
            <a:r>
              <a:rPr lang="en-US" sz="2800" i="1" baseline="30000" dirty="0">
                <a:latin typeface="Calibri"/>
                <a:cs typeface="Calibri"/>
              </a:rPr>
              <a:t> </a:t>
            </a:r>
            <a:r>
              <a:rPr lang="en-US" sz="2800" i="1" dirty="0">
                <a:latin typeface="Calibri"/>
                <a:cs typeface="Calibri"/>
              </a:rPr>
              <a:t>= n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a</a:t>
            </a:r>
            <a:endParaRPr lang="en-US" i="1" baseline="30000" dirty="0">
              <a:latin typeface="Calibri"/>
              <a:cs typeface="Calibri"/>
            </a:endParaRPr>
          </a:p>
          <a:p>
            <a:pPr>
              <a:lnSpc>
                <a:spcPts val="1519"/>
              </a:lnSpc>
              <a:spcBef>
                <a:spcPts val="0"/>
              </a:spcBef>
            </a:pPr>
            <a:endParaRPr lang="en-US" dirty="0">
              <a:latin typeface="News Gothic MT" charset="0"/>
            </a:endParaRPr>
          </a:p>
          <a:p>
            <a:pPr>
              <a:lnSpc>
                <a:spcPts val="1519"/>
              </a:lnSpc>
              <a:spcBef>
                <a:spcPts val="0"/>
              </a:spcBef>
            </a:pPr>
            <a:r>
              <a:rPr lang="en-US" dirty="0">
                <a:latin typeface="News Gothic MT" charset="0"/>
              </a:rPr>
              <a:t>Total time:</a:t>
            </a:r>
            <a:r>
              <a:rPr lang="en-US" i="1" dirty="0">
                <a:latin typeface="News Gothic MT" charset="0"/>
              </a:rPr>
              <a:t>    </a:t>
            </a:r>
          </a:p>
          <a:p>
            <a:pPr>
              <a:lnSpc>
                <a:spcPts val="1519"/>
              </a:lnSpc>
              <a:spcBef>
                <a:spcPts val="0"/>
              </a:spcBef>
            </a:pPr>
            <a:r>
              <a:rPr lang="en-US" i="1" dirty="0">
                <a:latin typeface="News Gothic MT" charset="0"/>
              </a:rPr>
              <a:t>                    </a:t>
            </a:r>
            <a:r>
              <a:rPr lang="en-US" sz="2800" i="1" dirty="0" err="1">
                <a:latin typeface="Calibri"/>
                <a:cs typeface="Calibri"/>
              </a:rPr>
              <a:t>n</a:t>
            </a:r>
            <a:r>
              <a:rPr lang="en-US" sz="2800" i="1" baseline="30000" dirty="0" err="1">
                <a:latin typeface="Calibri"/>
                <a:cs typeface="Calibri"/>
              </a:rPr>
              <a:t>d</a:t>
            </a:r>
            <a:r>
              <a:rPr lang="en-US" sz="2800" i="1" dirty="0">
                <a:latin typeface="Calibri"/>
                <a:cs typeface="Calibri"/>
              </a:rPr>
              <a:t> +   a (n/b)</a:t>
            </a:r>
            <a:r>
              <a:rPr lang="en-US" sz="2800" i="1" baseline="30000" dirty="0">
                <a:latin typeface="Calibri"/>
                <a:cs typeface="Calibri"/>
              </a:rPr>
              <a:t>d</a:t>
            </a:r>
            <a:r>
              <a:rPr lang="en-US" sz="2800" i="1" dirty="0">
                <a:latin typeface="Calibri"/>
                <a:cs typeface="Calibri"/>
              </a:rPr>
              <a:t>   +     a</a:t>
            </a:r>
            <a:r>
              <a:rPr lang="en-US" sz="2800" i="1" baseline="30000" dirty="0">
                <a:latin typeface="Calibri"/>
                <a:cs typeface="Calibri"/>
              </a:rPr>
              <a:t>2</a:t>
            </a:r>
            <a:r>
              <a:rPr lang="en-US" sz="2800" i="1" dirty="0">
                <a:latin typeface="Calibri"/>
                <a:cs typeface="Calibri"/>
              </a:rPr>
              <a:t> (n/b</a:t>
            </a:r>
            <a:r>
              <a:rPr lang="en-US" sz="2800" i="1" baseline="30000" dirty="0">
                <a:latin typeface="Calibri"/>
                <a:cs typeface="Calibri"/>
              </a:rPr>
              <a:t>2</a:t>
            </a:r>
            <a:r>
              <a:rPr lang="en-US" sz="2800" i="1" dirty="0">
                <a:latin typeface="Calibri"/>
                <a:cs typeface="Calibri"/>
              </a:rPr>
              <a:t>)</a:t>
            </a:r>
            <a:r>
              <a:rPr lang="en-US" sz="2800" i="1" baseline="30000" dirty="0">
                <a:latin typeface="Calibri"/>
                <a:cs typeface="Calibri"/>
              </a:rPr>
              <a:t>d</a:t>
            </a:r>
            <a:r>
              <a:rPr lang="en-US" sz="2800" i="1" dirty="0">
                <a:latin typeface="Calibri"/>
                <a:cs typeface="Calibri"/>
              </a:rPr>
              <a:t>  + ...  + a</a:t>
            </a:r>
            <a:r>
              <a:rPr lang="en-US" sz="2800" i="1" baseline="30000" dirty="0">
                <a:latin typeface="Calibri"/>
                <a:cs typeface="Calibri"/>
              </a:rPr>
              <a:t>h</a:t>
            </a:r>
            <a:r>
              <a:rPr lang="en-US" sz="2800" i="1" dirty="0">
                <a:latin typeface="Calibri"/>
                <a:cs typeface="Calibri"/>
              </a:rPr>
              <a:t> (n/</a:t>
            </a:r>
            <a:r>
              <a:rPr lang="en-US" sz="2800" i="1" dirty="0" err="1">
                <a:latin typeface="Calibri"/>
                <a:cs typeface="Calibri"/>
              </a:rPr>
              <a:t>b</a:t>
            </a:r>
            <a:r>
              <a:rPr lang="en-US" sz="2800" i="1" baseline="30000" dirty="0" err="1">
                <a:latin typeface="Calibri"/>
                <a:cs typeface="Calibri"/>
              </a:rPr>
              <a:t>h</a:t>
            </a:r>
            <a:r>
              <a:rPr lang="en-US" sz="2800" i="1" dirty="0">
                <a:latin typeface="Calibri"/>
                <a:cs typeface="Calibri"/>
              </a:rPr>
              <a:t>)</a:t>
            </a:r>
            <a:r>
              <a:rPr lang="en-US" sz="2800" i="1" baseline="30000" dirty="0">
                <a:latin typeface="Calibri"/>
                <a:cs typeface="Calibri"/>
              </a:rPr>
              <a:t>d</a:t>
            </a:r>
            <a:endParaRPr lang="en-US" sz="2800" i="1" dirty="0">
              <a:latin typeface="News Gothic MT" charset="0"/>
            </a:endParaRPr>
          </a:p>
          <a:p>
            <a:pPr>
              <a:lnSpc>
                <a:spcPts val="1519"/>
              </a:lnSpc>
              <a:spcBef>
                <a:spcPts val="0"/>
              </a:spcBef>
            </a:pPr>
            <a:r>
              <a:rPr lang="en-US" sz="2800" i="1" dirty="0">
                <a:latin typeface="News Gothic MT" charset="0"/>
              </a:rPr>
              <a:t>                                                         </a:t>
            </a:r>
          </a:p>
          <a:p>
            <a:pPr>
              <a:lnSpc>
                <a:spcPts val="1519"/>
              </a:lnSpc>
              <a:spcBef>
                <a:spcPts val="0"/>
              </a:spcBef>
            </a:pPr>
            <a:r>
              <a:rPr lang="en-US" sz="2800" i="1" dirty="0">
                <a:latin typeface="News Gothic MT" charset="0"/>
              </a:rPr>
              <a:t>                                                                    = 1</a:t>
            </a:r>
          </a:p>
          <a:p>
            <a:pPr>
              <a:lnSpc>
                <a:spcPts val="1519"/>
              </a:lnSpc>
              <a:spcBef>
                <a:spcPts val="0"/>
              </a:spcBef>
            </a:pPr>
            <a:endParaRPr lang="en-US" i="1" baseline="30000" dirty="0">
              <a:latin typeface="News Gothic MT" charset="0"/>
              <a:cs typeface="Calibri"/>
            </a:endParaRPr>
          </a:p>
        </p:txBody>
      </p:sp>
      <p:sp>
        <p:nvSpPr>
          <p:cNvPr id="7" name="TextBox 6"/>
          <p:cNvSpPr txBox="1"/>
          <p:nvPr/>
        </p:nvSpPr>
        <p:spPr>
          <a:xfrm>
            <a:off x="7609838" y="4694766"/>
            <a:ext cx="658198" cy="372696"/>
          </a:xfrm>
          <a:prstGeom prst="rect">
            <a:avLst/>
          </a:prstGeom>
          <a:solidFill>
            <a:schemeClr val="bg1"/>
          </a:solidFill>
        </p:spPr>
        <p:txBody>
          <a:bodyPr wrap="square" lIns="64291" tIns="32146" rIns="64291" bIns="32146" rtlCol="0">
            <a:spAutoFit/>
          </a:bodyPr>
          <a:lstStyle/>
          <a:p>
            <a:pPr algn="l"/>
            <a:endParaRPr lang="en-US" sz="2000" dirty="0" err="1">
              <a:latin typeface="Calibri"/>
              <a:cs typeface="Calibri"/>
            </a:endParaRPr>
          </a:p>
        </p:txBody>
      </p:sp>
      <p:sp>
        <p:nvSpPr>
          <p:cNvPr id="3" name="Rectangle 2">
            <a:extLst>
              <a:ext uri="{FF2B5EF4-FFF2-40B4-BE49-F238E27FC236}">
                <a16:creationId xmlns:a16="http://schemas.microsoft.com/office/drawing/2014/main" id="{7EE4CA55-9FC9-8F46-B55F-C6FE1ADD5D92}"/>
              </a:ext>
            </a:extLst>
          </p:cNvPr>
          <p:cNvSpPr/>
          <p:nvPr/>
        </p:nvSpPr>
        <p:spPr>
          <a:xfrm>
            <a:off x="3217350" y="162301"/>
            <a:ext cx="4392488" cy="4283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 f(n)=𝛳(</a:t>
            </a:r>
            <a:r>
              <a:rPr lang="en-US" dirty="0" err="1"/>
              <a:t>n</a:t>
            </a:r>
            <a:r>
              <a:rPr lang="en-US" baseline="30000" dirty="0" err="1"/>
              <a:t>d</a:t>
            </a:r>
            <a:r>
              <a:rPr lang="en-US" dirty="0"/>
              <a:t>)</a:t>
            </a:r>
          </a:p>
        </p:txBody>
      </p:sp>
      <p:sp>
        <p:nvSpPr>
          <p:cNvPr id="8" name="Rectangle 7">
            <a:extLst>
              <a:ext uri="{FF2B5EF4-FFF2-40B4-BE49-F238E27FC236}">
                <a16:creationId xmlns:a16="http://schemas.microsoft.com/office/drawing/2014/main" id="{DC8DFA91-EC4F-8941-82EA-341C740D011B}"/>
              </a:ext>
            </a:extLst>
          </p:cNvPr>
          <p:cNvSpPr/>
          <p:nvPr/>
        </p:nvSpPr>
        <p:spPr>
          <a:xfrm>
            <a:off x="4572000" y="4294244"/>
            <a:ext cx="4392488"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 𝛳(</a:t>
            </a:r>
            <a:r>
              <a:rPr lang="en-US" dirty="0" err="1"/>
              <a:t>n</a:t>
            </a:r>
            <a:r>
              <a:rPr lang="en-US" sz="3200" baseline="30000" dirty="0" err="1"/>
              <a:t>log</a:t>
            </a:r>
            <a:r>
              <a:rPr lang="en-US" sz="1800" baseline="-25000" dirty="0" err="1"/>
              <a:t>b</a:t>
            </a:r>
            <a:r>
              <a:rPr lang="en-US" sz="3200" baseline="30000" dirty="0" err="1"/>
              <a:t>a</a:t>
            </a:r>
            <a:r>
              <a:rPr lang="en-US" dirty="0"/>
              <a:t>)</a:t>
            </a:r>
          </a:p>
        </p:txBody>
      </p:sp>
      <p:cxnSp>
        <p:nvCxnSpPr>
          <p:cNvPr id="9" name="Straight Connector 8">
            <a:extLst>
              <a:ext uri="{FF2B5EF4-FFF2-40B4-BE49-F238E27FC236}">
                <a16:creationId xmlns:a16="http://schemas.microsoft.com/office/drawing/2014/main" id="{63934171-D1BB-4A40-A118-63EA3CFD9CB8}"/>
              </a:ext>
            </a:extLst>
          </p:cNvPr>
          <p:cNvCxnSpPr/>
          <p:nvPr/>
        </p:nvCxnSpPr>
        <p:spPr>
          <a:xfrm>
            <a:off x="7380312" y="590699"/>
            <a:ext cx="0" cy="390029"/>
          </a:xfrm>
          <a:prstGeom prst="line">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EB5DED-1C35-3C49-84AF-05563DA9E3D6}"/>
              </a:ext>
            </a:extLst>
          </p:cNvPr>
          <p:cNvCxnSpPr>
            <a:cxnSpLocks/>
          </p:cNvCxnSpPr>
          <p:nvPr/>
        </p:nvCxnSpPr>
        <p:spPr>
          <a:xfrm flipH="1">
            <a:off x="541120" y="420899"/>
            <a:ext cx="2695800" cy="40921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B064E6-7580-214A-8583-C34404DD6A47}"/>
              </a:ext>
            </a:extLst>
          </p:cNvPr>
          <p:cNvCxnSpPr>
            <a:cxnSpLocks/>
          </p:cNvCxnSpPr>
          <p:nvPr/>
        </p:nvCxnSpPr>
        <p:spPr>
          <a:xfrm>
            <a:off x="521550" y="817239"/>
            <a:ext cx="0" cy="56360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68ED05A-1038-7045-BB37-D4C5098613CB}"/>
              </a:ext>
            </a:extLst>
          </p:cNvPr>
          <p:cNvCxnSpPr>
            <a:cxnSpLocks/>
          </p:cNvCxnSpPr>
          <p:nvPr/>
        </p:nvCxnSpPr>
        <p:spPr>
          <a:xfrm>
            <a:off x="521550" y="6453336"/>
            <a:ext cx="1981788" cy="6063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0294600A-FBD8-F44B-8A41-7264707D3AFE}"/>
              </a:ext>
            </a:extLst>
          </p:cNvPr>
          <p:cNvCxnSpPr>
            <a:cxnSpLocks/>
          </p:cNvCxnSpPr>
          <p:nvPr/>
        </p:nvCxnSpPr>
        <p:spPr>
          <a:xfrm flipV="1">
            <a:off x="2503338" y="6297947"/>
            <a:ext cx="0" cy="216024"/>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B893D7-3216-9A43-879B-21C38BAC539E}"/>
              </a:ext>
            </a:extLst>
          </p:cNvPr>
          <p:cNvCxnSpPr>
            <a:cxnSpLocks/>
          </p:cNvCxnSpPr>
          <p:nvPr/>
        </p:nvCxnSpPr>
        <p:spPr>
          <a:xfrm>
            <a:off x="7740352" y="4722642"/>
            <a:ext cx="0" cy="944962"/>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E8A50ED-5FCC-B34A-86AC-9C89435E1167}"/>
              </a:ext>
            </a:extLst>
          </p:cNvPr>
          <p:cNvCxnSpPr>
            <a:cxnSpLocks/>
          </p:cNvCxnSpPr>
          <p:nvPr/>
        </p:nvCxnSpPr>
        <p:spPr>
          <a:xfrm flipH="1">
            <a:off x="2195736" y="4561383"/>
            <a:ext cx="2349382" cy="739825"/>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C1E20BF-BEA8-2940-8998-2324C9075574}"/>
              </a:ext>
            </a:extLst>
          </p:cNvPr>
          <p:cNvCxnSpPr/>
          <p:nvPr/>
        </p:nvCxnSpPr>
        <p:spPr>
          <a:xfrm>
            <a:off x="8014842" y="6165304"/>
            <a:ext cx="8640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50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Theorem</a:t>
            </a:r>
          </a:p>
        </p:txBody>
      </p:sp>
      <p:sp>
        <p:nvSpPr>
          <p:cNvPr id="3" name="Content Placeholder 2"/>
          <p:cNvSpPr>
            <a:spLocks noGrp="1"/>
          </p:cNvSpPr>
          <p:nvPr>
            <p:ph idx="1"/>
          </p:nvPr>
        </p:nvSpPr>
        <p:spPr>
          <a:ln>
            <a:noFill/>
          </a:ln>
        </p:spPr>
        <p:style>
          <a:lnRef idx="2">
            <a:schemeClr val="accent1"/>
          </a:lnRef>
          <a:fillRef idx="0">
            <a:schemeClr val="accent1"/>
          </a:fillRef>
          <a:effectRef idx="1">
            <a:schemeClr val="accent1"/>
          </a:effectRef>
          <a:fontRef idx="minor">
            <a:schemeClr val="tx1"/>
          </a:fontRef>
        </p:style>
        <p:txBody>
          <a:bodyPr/>
          <a:lstStyle/>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marL="0" indent="0">
              <a:lnSpc>
                <a:spcPts val="1519"/>
              </a:lnSpc>
              <a:spcBef>
                <a:spcPts val="0"/>
              </a:spcBef>
              <a:buNone/>
            </a:pPr>
            <a:r>
              <a:rPr lang="en-US" sz="2400" i="1" dirty="0">
                <a:cs typeface="Calibri"/>
              </a:rPr>
              <a:t>          </a:t>
            </a:r>
            <a:r>
              <a:rPr lang="en-US" sz="2400" i="1" dirty="0" err="1">
                <a:solidFill>
                  <a:srgbClr val="FF0000"/>
                </a:solidFill>
                <a:cs typeface="Calibri"/>
              </a:rPr>
              <a:t>n</a:t>
            </a:r>
            <a:r>
              <a:rPr lang="en-US" sz="2400" i="1" baseline="30000" dirty="0" err="1">
                <a:solidFill>
                  <a:srgbClr val="FF0000"/>
                </a:solidFill>
                <a:cs typeface="Calibri"/>
              </a:rPr>
              <a:t>d</a:t>
            </a:r>
            <a:r>
              <a:rPr lang="en-US" sz="2400" i="1" dirty="0">
                <a:cs typeface="Calibri"/>
              </a:rPr>
              <a:t> +   a (n/b)</a:t>
            </a:r>
            <a:r>
              <a:rPr lang="en-US" sz="2400" i="1" baseline="30000" dirty="0">
                <a:cs typeface="Calibri"/>
              </a:rPr>
              <a:t>d</a:t>
            </a:r>
            <a:r>
              <a:rPr lang="en-US" sz="2400" i="1" dirty="0">
                <a:cs typeface="Calibri"/>
              </a:rPr>
              <a:t>   +     a</a:t>
            </a:r>
            <a:r>
              <a:rPr lang="en-US" sz="2400" i="1" baseline="30000" dirty="0">
                <a:cs typeface="Calibri"/>
              </a:rPr>
              <a:t>2</a:t>
            </a:r>
            <a:r>
              <a:rPr lang="en-US" sz="2400" i="1" dirty="0">
                <a:cs typeface="Calibri"/>
              </a:rPr>
              <a:t> (n/b</a:t>
            </a:r>
            <a:r>
              <a:rPr lang="en-US" sz="2400" i="1" baseline="30000" dirty="0">
                <a:cs typeface="Calibri"/>
              </a:rPr>
              <a:t>2</a:t>
            </a:r>
            <a:r>
              <a:rPr lang="en-US" sz="2400" i="1" dirty="0">
                <a:cs typeface="Calibri"/>
              </a:rPr>
              <a:t>)</a:t>
            </a:r>
            <a:r>
              <a:rPr lang="en-US" sz="2400" i="1" baseline="30000" dirty="0">
                <a:cs typeface="Calibri"/>
              </a:rPr>
              <a:t>d</a:t>
            </a:r>
            <a:r>
              <a:rPr lang="en-US" sz="2400" i="1" dirty="0">
                <a:cs typeface="Calibri"/>
              </a:rPr>
              <a:t>  +   ...  + </a:t>
            </a:r>
            <a:r>
              <a:rPr lang="en-US" sz="2400" i="1" dirty="0" err="1">
                <a:solidFill>
                  <a:srgbClr val="080FAC"/>
                </a:solidFill>
                <a:cs typeface="Calibri"/>
              </a:rPr>
              <a:t>n</a:t>
            </a:r>
            <a:r>
              <a:rPr lang="en-US" sz="2400" i="1" baseline="30000" dirty="0" err="1">
                <a:solidFill>
                  <a:srgbClr val="080FAC"/>
                </a:solidFill>
                <a:cs typeface="Calibri"/>
              </a:rPr>
              <a:t>log</a:t>
            </a:r>
            <a:r>
              <a:rPr lang="en-US" sz="1200" i="1" baseline="30000" dirty="0" err="1">
                <a:solidFill>
                  <a:srgbClr val="080FAC"/>
                </a:solidFill>
                <a:cs typeface="Calibri"/>
              </a:rPr>
              <a:t>b</a:t>
            </a:r>
            <a:r>
              <a:rPr lang="en-US" sz="2400" i="1" baseline="30000" dirty="0" err="1">
                <a:solidFill>
                  <a:srgbClr val="080FAC"/>
                </a:solidFill>
                <a:cs typeface="Calibri"/>
              </a:rPr>
              <a:t>a</a:t>
            </a:r>
            <a:endParaRPr lang="en-US" sz="2500" dirty="0">
              <a:solidFill>
                <a:srgbClr val="080FAC"/>
              </a:solidFill>
              <a:latin typeface="News Gothic MT" charset="0"/>
            </a:endParaRPr>
          </a:p>
          <a:p>
            <a:pPr marL="0" indent="0">
              <a:buNone/>
            </a:pPr>
            <a:r>
              <a:rPr lang="en-US" sz="2500" dirty="0">
                <a:latin typeface="News Gothic MT" charset="0"/>
              </a:rPr>
              <a:t>                     </a:t>
            </a:r>
            <a:r>
              <a:rPr lang="en-US" sz="2500" dirty="0" err="1">
                <a:latin typeface="News Gothic MT" charset="0"/>
              </a:rPr>
              <a:t>log</a:t>
            </a:r>
            <a:r>
              <a:rPr lang="en-US" sz="2500" baseline="-25000" dirty="0" err="1">
                <a:latin typeface="News Gothic MT" charset="0"/>
              </a:rPr>
              <a:t>b</a:t>
            </a:r>
            <a:r>
              <a:rPr lang="en-US" sz="2500" dirty="0" err="1">
                <a:latin typeface="News Gothic MT" charset="0"/>
              </a:rPr>
              <a:t>n</a:t>
            </a:r>
            <a:r>
              <a:rPr lang="en-US" sz="2500" dirty="0">
                <a:latin typeface="News Gothic MT" charset="0"/>
              </a:rPr>
              <a:t> + 1= 𝛉(log n) members </a:t>
            </a:r>
          </a:p>
          <a:p>
            <a:pPr marL="0" indent="0">
              <a:buNone/>
            </a:pPr>
            <a:endParaRPr lang="en-US" sz="2500" dirty="0">
              <a:latin typeface="News Gothic MT" charset="0"/>
            </a:endParaRPr>
          </a:p>
          <a:p>
            <a:pPr marL="0" indent="0">
              <a:buNone/>
            </a:pPr>
            <a:r>
              <a:rPr lang="en-US" sz="2500" dirty="0">
                <a:latin typeface="News Gothic MT" charset="0"/>
              </a:rPr>
              <a:t>and the winner is</a:t>
            </a:r>
          </a:p>
          <a:p>
            <a:endParaRPr lang="en-US" sz="2500" dirty="0">
              <a:latin typeface="News Gothic MT" charset="0"/>
            </a:endParaRPr>
          </a:p>
          <a:p>
            <a:pPr lvl="2"/>
            <a:endParaRPr lang="en-US" dirty="0">
              <a:latin typeface="News Gothic MT" charset="0"/>
            </a:endParaRPr>
          </a:p>
          <a:p>
            <a:pPr lvl="2"/>
            <a:endParaRPr lang="en-US" dirty="0">
              <a:latin typeface="News Gothic MT"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1814608"/>
              </p:ext>
            </p:extLst>
          </p:nvPr>
        </p:nvGraphicFramePr>
        <p:xfrm>
          <a:off x="445604" y="4293096"/>
          <a:ext cx="8252792" cy="2039432"/>
        </p:xfrm>
        <a:graphic>
          <a:graphicData uri="http://schemas.openxmlformats.org/drawingml/2006/table">
            <a:tbl>
              <a:tblPr firstRow="1" bandRow="1">
                <a:tableStyleId>{69CF1AB2-1976-4502-BF36-3FF5EA218861}</a:tableStyleId>
              </a:tblPr>
              <a:tblGrid>
                <a:gridCol w="2063198">
                  <a:extLst>
                    <a:ext uri="{9D8B030D-6E8A-4147-A177-3AD203B41FA5}">
                      <a16:colId xmlns:a16="http://schemas.microsoft.com/office/drawing/2014/main" val="20000"/>
                    </a:ext>
                  </a:extLst>
                </a:gridCol>
                <a:gridCol w="2063198">
                  <a:extLst>
                    <a:ext uri="{9D8B030D-6E8A-4147-A177-3AD203B41FA5}">
                      <a16:colId xmlns:a16="http://schemas.microsoft.com/office/drawing/2014/main" val="20001"/>
                    </a:ext>
                  </a:extLst>
                </a:gridCol>
                <a:gridCol w="2063198">
                  <a:extLst>
                    <a:ext uri="{9D8B030D-6E8A-4147-A177-3AD203B41FA5}">
                      <a16:colId xmlns:a16="http://schemas.microsoft.com/office/drawing/2014/main" val="20002"/>
                    </a:ext>
                  </a:extLst>
                </a:gridCol>
                <a:gridCol w="2063198">
                  <a:extLst>
                    <a:ext uri="{9D8B030D-6E8A-4147-A177-3AD203B41FA5}">
                      <a16:colId xmlns:a16="http://schemas.microsoft.com/office/drawing/2014/main" val="20003"/>
                    </a:ext>
                  </a:extLst>
                </a:gridCol>
              </a:tblGrid>
              <a:tr h="390319">
                <a:tc>
                  <a:txBody>
                    <a:bodyPr/>
                    <a:lstStyle/>
                    <a:p>
                      <a:pPr algn="ctr">
                        <a:spcBef>
                          <a:spcPts val="600"/>
                        </a:spcBef>
                        <a:spcAft>
                          <a:spcPts val="1200"/>
                        </a:spcAft>
                      </a:pPr>
                      <a:r>
                        <a:rPr lang="en-US" sz="1300" dirty="0"/>
                        <a:t>Winner</a:t>
                      </a:r>
                    </a:p>
                  </a:txBody>
                  <a:tcPr marL="64294" marR="64294" marT="65813" marB="131625"/>
                </a:tc>
                <a:tc>
                  <a:txBody>
                    <a:bodyPr/>
                    <a:lstStyle/>
                    <a:p>
                      <a:pPr algn="ctr">
                        <a:spcBef>
                          <a:spcPts val="600"/>
                        </a:spcBef>
                        <a:spcAft>
                          <a:spcPts val="1200"/>
                        </a:spcAft>
                      </a:pPr>
                      <a:r>
                        <a:rPr lang="en-US" sz="1300" dirty="0"/>
                        <a:t>Condition</a:t>
                      </a:r>
                    </a:p>
                  </a:txBody>
                  <a:tcPr marL="64294" marR="64294" marT="65813" marB="131625"/>
                </a:tc>
                <a:tc>
                  <a:txBody>
                    <a:bodyPr/>
                    <a:lstStyle/>
                    <a:p>
                      <a:pPr algn="ctr">
                        <a:spcBef>
                          <a:spcPts val="600"/>
                        </a:spcBef>
                        <a:spcAft>
                          <a:spcPts val="1200"/>
                        </a:spcAft>
                      </a:pPr>
                      <a:r>
                        <a:rPr lang="en-US" sz="1300" dirty="0"/>
                        <a:t>Equivalent</a:t>
                      </a:r>
                      <a:r>
                        <a:rPr lang="en-US" sz="1300" baseline="0" dirty="0"/>
                        <a:t> condition</a:t>
                      </a:r>
                      <a:endParaRPr lang="en-US" sz="1300" dirty="0"/>
                    </a:p>
                  </a:txBody>
                  <a:tcPr marL="64294" marR="64294" marT="65813" marB="131625"/>
                </a:tc>
                <a:tc>
                  <a:txBody>
                    <a:bodyPr/>
                    <a:lstStyle/>
                    <a:p>
                      <a:pPr algn="ctr">
                        <a:spcBef>
                          <a:spcPts val="600"/>
                        </a:spcBef>
                        <a:spcAft>
                          <a:spcPts val="1200"/>
                        </a:spcAft>
                      </a:pPr>
                      <a:r>
                        <a:rPr lang="en-US" sz="1300" dirty="0"/>
                        <a:t>Time complexity</a:t>
                      </a:r>
                    </a:p>
                  </a:txBody>
                  <a:tcPr marL="64294" marR="64294" marT="65813" marB="131625"/>
                </a:tc>
                <a:extLst>
                  <a:ext uri="{0D108BD9-81ED-4DB2-BD59-A6C34878D82A}">
                    <a16:rowId xmlns:a16="http://schemas.microsoft.com/office/drawing/2014/main" val="10000"/>
                  </a:ext>
                </a:extLst>
              </a:tr>
              <a:tr h="540338">
                <a:tc>
                  <a:txBody>
                    <a:bodyPr/>
                    <a:lstStyle/>
                    <a:p>
                      <a:pPr algn="l">
                        <a:spcBef>
                          <a:spcPts val="600"/>
                        </a:spcBef>
                        <a:spcAft>
                          <a:spcPts val="1200"/>
                        </a:spcAft>
                      </a:pPr>
                      <a:r>
                        <a:rPr lang="en-US" sz="2000" dirty="0"/>
                        <a:t>     Conqueror</a:t>
                      </a:r>
                    </a:p>
                  </a:txBody>
                  <a:tcPr marL="64294" marR="64294" marT="65813" marB="131625"/>
                </a:tc>
                <a:tc>
                  <a:txBody>
                    <a:bodyPr/>
                    <a:lstStyle/>
                    <a:p>
                      <a:pPr algn="ctr">
                        <a:spcBef>
                          <a:spcPts val="600"/>
                        </a:spcBef>
                        <a:spcAft>
                          <a:spcPts val="1200"/>
                        </a:spcAft>
                      </a:pPr>
                      <a:r>
                        <a:rPr lang="en-US" sz="2300" dirty="0">
                          <a:latin typeface="Calibri"/>
                          <a:cs typeface="Calibri"/>
                        </a:rPr>
                        <a:t>a &lt;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&lt;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1"/>
                  </a:ext>
                </a:extLst>
              </a:tr>
              <a:tr h="540338">
                <a:tc>
                  <a:txBody>
                    <a:bodyPr/>
                    <a:lstStyle/>
                    <a:p>
                      <a:pPr algn="l">
                        <a:spcBef>
                          <a:spcPts val="600"/>
                        </a:spcBef>
                        <a:spcAft>
                          <a:spcPts val="1200"/>
                        </a:spcAft>
                      </a:pPr>
                      <a:r>
                        <a:rPr lang="en-US" sz="2000" dirty="0"/>
                        <a:t>     Divider</a:t>
                      </a:r>
                    </a:p>
                  </a:txBody>
                  <a:tcPr marL="64294" marR="64294" marT="65813" marB="131625"/>
                </a:tc>
                <a:tc>
                  <a:txBody>
                    <a:bodyPr/>
                    <a:lstStyle/>
                    <a:p>
                      <a:pPr algn="ctr">
                        <a:spcBef>
                          <a:spcPts val="600"/>
                        </a:spcBef>
                        <a:spcAft>
                          <a:spcPts val="1200"/>
                        </a:spcAft>
                      </a:pPr>
                      <a:r>
                        <a:rPr lang="en-US" sz="2300" dirty="0">
                          <a:latin typeface="Calibri"/>
                          <a:cs typeface="Calibri"/>
                        </a:rPr>
                        <a:t>a &gt;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&gt;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log</a:t>
                      </a:r>
                      <a:r>
                        <a:rPr lang="en-US" sz="1100" i="1" baseline="30000" dirty="0" err="1">
                          <a:latin typeface="Calibri"/>
                          <a:cs typeface="Calibri"/>
                        </a:rPr>
                        <a:t>b</a:t>
                      </a:r>
                      <a:r>
                        <a:rPr lang="en-US" sz="2300" i="1" baseline="30000" dirty="0" err="1">
                          <a:latin typeface="Calibri"/>
                          <a:cs typeface="Calibri"/>
                        </a:rPr>
                        <a:t>a</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2"/>
                  </a:ext>
                </a:extLst>
              </a:tr>
              <a:tr h="540338">
                <a:tc>
                  <a:txBody>
                    <a:bodyPr/>
                    <a:lstStyle/>
                    <a:p>
                      <a:pPr algn="l">
                        <a:spcBef>
                          <a:spcPts val="600"/>
                        </a:spcBef>
                        <a:spcAft>
                          <a:spcPts val="1200"/>
                        </a:spcAft>
                      </a:pPr>
                      <a:r>
                        <a:rPr lang="en-US" sz="2000" dirty="0"/>
                        <a:t>     none</a:t>
                      </a:r>
                    </a:p>
                  </a:txBody>
                  <a:tcPr marL="64294" marR="64294" marT="65813" marB="131625"/>
                </a:tc>
                <a:tc>
                  <a:txBody>
                    <a:bodyPr/>
                    <a:lstStyle/>
                    <a:p>
                      <a:pPr algn="ctr">
                        <a:spcBef>
                          <a:spcPts val="600"/>
                        </a:spcBef>
                        <a:spcAft>
                          <a:spcPts val="1200"/>
                        </a:spcAft>
                      </a:pPr>
                      <a:r>
                        <a:rPr lang="en-US" sz="2300" dirty="0">
                          <a:latin typeface="Calibri"/>
                          <a:cs typeface="Calibri"/>
                        </a:rPr>
                        <a:t>a =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err="1">
                          <a:latin typeface="Calibri"/>
                          <a:cs typeface="Calibri"/>
                        </a:rPr>
                        <a:t>log</a:t>
                      </a:r>
                      <a:r>
                        <a:rPr lang="en-US" sz="2300" i="1" baseline="0" dirty="0">
                          <a:latin typeface="Calibri"/>
                          <a:cs typeface="Calibri"/>
                        </a:rPr>
                        <a:t> </a:t>
                      </a:r>
                      <a:r>
                        <a:rPr lang="en-US" sz="2300" i="1" dirty="0">
                          <a:latin typeface="Calibri"/>
                          <a:cs typeface="Calibri"/>
                        </a:rPr>
                        <a:t>n)</a:t>
                      </a:r>
                      <a:r>
                        <a:rPr lang="en-US" sz="2300" dirty="0">
                          <a:latin typeface="Calibri"/>
                          <a:cs typeface="Calibri"/>
                        </a:rPr>
                        <a:t> </a:t>
                      </a:r>
                    </a:p>
                  </a:txBody>
                  <a:tcPr marL="64294" marR="64294" marT="65813" marB="131625"/>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8BEB11AF-0020-E54B-8813-D64B2026AC17}"/>
              </a:ext>
            </a:extLst>
          </p:cNvPr>
          <p:cNvSpPr/>
          <p:nvPr/>
        </p:nvSpPr>
        <p:spPr>
          <a:xfrm>
            <a:off x="253084" y="1055945"/>
            <a:ext cx="2385012" cy="428398"/>
          </a:xfrm>
          <a:prstGeom prst="rect">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a:t>
            </a:r>
          </a:p>
        </p:txBody>
      </p:sp>
      <p:sp>
        <p:nvSpPr>
          <p:cNvPr id="6" name="Rectangle 5">
            <a:extLst>
              <a:ext uri="{FF2B5EF4-FFF2-40B4-BE49-F238E27FC236}">
                <a16:creationId xmlns:a16="http://schemas.microsoft.com/office/drawing/2014/main" id="{68705130-D01B-8F45-9DA2-4252A6B323CF}"/>
              </a:ext>
            </a:extLst>
          </p:cNvPr>
          <p:cNvSpPr/>
          <p:nvPr/>
        </p:nvSpPr>
        <p:spPr>
          <a:xfrm>
            <a:off x="6073401" y="1094770"/>
            <a:ext cx="2098999"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a:t>
            </a:r>
          </a:p>
        </p:txBody>
      </p:sp>
      <p:cxnSp>
        <p:nvCxnSpPr>
          <p:cNvPr id="8" name="Straight Connector 7">
            <a:extLst>
              <a:ext uri="{FF2B5EF4-FFF2-40B4-BE49-F238E27FC236}">
                <a16:creationId xmlns:a16="http://schemas.microsoft.com/office/drawing/2014/main" id="{463A3DAD-BCB7-D54F-830C-CC484EE6DC3E}"/>
              </a:ext>
            </a:extLst>
          </p:cNvPr>
          <p:cNvCxnSpPr/>
          <p:nvPr/>
        </p:nvCxnSpPr>
        <p:spPr>
          <a:xfrm>
            <a:off x="1355834" y="2133600"/>
            <a:ext cx="29428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2B332EC-4721-9B42-8014-B24791AA4285}"/>
              </a:ext>
            </a:extLst>
          </p:cNvPr>
          <p:cNvCxnSpPr>
            <a:cxnSpLocks/>
          </p:cNvCxnSpPr>
          <p:nvPr/>
        </p:nvCxnSpPr>
        <p:spPr>
          <a:xfrm>
            <a:off x="4482662" y="2133600"/>
            <a:ext cx="28010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796EFB0-FBAF-EC4B-8E36-09ACF2EBCFA8}"/>
              </a:ext>
            </a:extLst>
          </p:cNvPr>
          <p:cNvCxnSpPr>
            <a:cxnSpLocks/>
          </p:cNvCxnSpPr>
          <p:nvPr/>
        </p:nvCxnSpPr>
        <p:spPr>
          <a:xfrm flipH="1" flipV="1">
            <a:off x="4298732" y="2133601"/>
            <a:ext cx="105103" cy="1753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99BC0B-7645-9748-BC09-CFD89D45F17F}"/>
              </a:ext>
            </a:extLst>
          </p:cNvPr>
          <p:cNvCxnSpPr>
            <a:cxnSpLocks/>
          </p:cNvCxnSpPr>
          <p:nvPr/>
        </p:nvCxnSpPr>
        <p:spPr>
          <a:xfrm flipV="1">
            <a:off x="4351282" y="2133600"/>
            <a:ext cx="131381" cy="1753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34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br>
              <a:rPr lang="en-US" dirty="0"/>
            </a:br>
            <a:br>
              <a:rPr lang="en-US" dirty="0"/>
            </a:br>
            <a:br>
              <a:rPr lang="en-US" dirty="0"/>
            </a:br>
            <a:br>
              <a:rPr lang="en-US" dirty="0"/>
            </a:br>
            <a:r>
              <a:rPr lang="en-US" sz="2400" dirty="0"/>
              <a:t>T1: Find time complexity (big- or big-O) for:</a:t>
            </a:r>
            <a:r>
              <a:rPr lang="en-US" sz="2800" dirty="0"/>
              <a:t>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pic>
        <p:nvPicPr>
          <p:cNvPr id="8" name="Picture 7"/>
          <p:cNvPicPr>
            <a:picLocks noChangeAspect="1"/>
          </p:cNvPicPr>
          <p:nvPr/>
        </p:nvPicPr>
        <p:blipFill>
          <a:blip r:embed="rId3"/>
          <a:stretch>
            <a:fillRect/>
          </a:stretch>
        </p:blipFill>
        <p:spPr>
          <a:xfrm>
            <a:off x="180856" y="2132856"/>
            <a:ext cx="4953119" cy="1296143"/>
          </a:xfrm>
          <a:prstGeom prst="rect">
            <a:avLst/>
          </a:prstGeom>
        </p:spPr>
      </p:pic>
      <p:pic>
        <p:nvPicPr>
          <p:cNvPr id="9" name="Picture 8"/>
          <p:cNvPicPr>
            <a:picLocks noChangeAspect="1"/>
          </p:cNvPicPr>
          <p:nvPr/>
        </p:nvPicPr>
        <p:blipFill>
          <a:blip r:embed="rId4"/>
          <a:stretch>
            <a:fillRect/>
          </a:stretch>
        </p:blipFill>
        <p:spPr>
          <a:xfrm>
            <a:off x="14415" y="3991800"/>
            <a:ext cx="4942736" cy="1235684"/>
          </a:xfrm>
          <a:prstGeom prst="rect">
            <a:avLst/>
          </a:prstGeom>
        </p:spPr>
      </p:pic>
      <p:sp>
        <p:nvSpPr>
          <p:cNvPr id="13" name="Right Arrow 12"/>
          <p:cNvSpPr/>
          <p:nvPr/>
        </p:nvSpPr>
        <p:spPr>
          <a:xfrm>
            <a:off x="3365045" y="58499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0380" y="5567336"/>
            <a:ext cx="3538306" cy="461665"/>
          </a:xfrm>
          <a:prstGeom prst="rect">
            <a:avLst/>
          </a:prstGeom>
          <a:noFill/>
        </p:spPr>
        <p:txBody>
          <a:bodyPr wrap="square" rtlCol="0">
            <a:spAutoFit/>
          </a:bodyPr>
          <a:lstStyle/>
          <a:p>
            <a:r>
              <a:rPr lang="en-US" i="1" dirty="0">
                <a:latin typeface="Cambria Math"/>
                <a:cs typeface="Cambria Math"/>
              </a:rPr>
              <a:t>(e) T(n) = 2T(n-1) + 1</a:t>
            </a:r>
          </a:p>
        </p:txBody>
      </p:sp>
      <p:pic>
        <p:nvPicPr>
          <p:cNvPr id="16" name="Picture 15"/>
          <p:cNvPicPr>
            <a:picLocks noChangeAspect="1"/>
          </p:cNvPicPr>
          <p:nvPr/>
        </p:nvPicPr>
        <p:blipFill>
          <a:blip r:embed="rId5"/>
          <a:stretch>
            <a:fillRect/>
          </a:stretch>
        </p:blipFill>
        <p:spPr>
          <a:xfrm>
            <a:off x="4712260" y="107951"/>
            <a:ext cx="4176153" cy="1384296"/>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2000485017"/>
              </p:ext>
            </p:extLst>
          </p:nvPr>
        </p:nvGraphicFramePr>
        <p:xfrm>
          <a:off x="440505" y="207689"/>
          <a:ext cx="2314301" cy="1284558"/>
        </p:xfrm>
        <a:graphic>
          <a:graphicData uri="http://schemas.openxmlformats.org/presentationml/2006/ole">
            <mc:AlternateContent xmlns:mc="http://schemas.openxmlformats.org/markup-compatibility/2006">
              <mc:Choice xmlns:v="urn:schemas-microsoft-com:vml" Requires="v">
                <p:oleObj spid="_x0000_s2076"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440505" y="207689"/>
                        <a:ext cx="2314301" cy="1284558"/>
                      </a:xfrm>
                      <a:prstGeom prst="rect">
                        <a:avLst/>
                      </a:prstGeom>
                    </p:spPr>
                  </p:pic>
                </p:oleObj>
              </mc:Fallback>
            </mc:AlternateContent>
          </a:graphicData>
        </a:graphic>
      </p:graphicFrame>
      <p:graphicFrame>
        <p:nvGraphicFramePr>
          <p:cNvPr id="7" name="Table 9">
            <a:extLst>
              <a:ext uri="{FF2B5EF4-FFF2-40B4-BE49-F238E27FC236}">
                <a16:creationId xmlns:a16="http://schemas.microsoft.com/office/drawing/2014/main" id="{A1592CE4-653C-7D4D-95DA-4046CED7F16D}"/>
              </a:ext>
            </a:extLst>
          </p:cNvPr>
          <p:cNvGraphicFramePr>
            <a:graphicFrameLocks noGrp="1"/>
          </p:cNvGraphicFramePr>
          <p:nvPr>
            <p:extLst>
              <p:ext uri="{D42A27DB-BD31-4B8C-83A1-F6EECF244321}">
                <p14:modId xmlns:p14="http://schemas.microsoft.com/office/powerpoint/2010/main" val="2079378829"/>
              </p:ext>
            </p:extLst>
          </p:nvPr>
        </p:nvGraphicFramePr>
        <p:xfrm>
          <a:off x="5133975" y="2132856"/>
          <a:ext cx="4010025" cy="3535484"/>
        </p:xfrm>
        <a:graphic>
          <a:graphicData uri="http://schemas.openxmlformats.org/drawingml/2006/table">
            <a:tbl>
              <a:tblPr firstRow="1" bandRow="1">
                <a:tableStyleId>{7DF18680-E054-41AD-8BC1-D1AEF772440D}</a:tableStyleId>
              </a:tblPr>
              <a:tblGrid>
                <a:gridCol w="4010025">
                  <a:extLst>
                    <a:ext uri="{9D8B030D-6E8A-4147-A177-3AD203B41FA5}">
                      <a16:colId xmlns:a16="http://schemas.microsoft.com/office/drawing/2014/main" val="2361582498"/>
                    </a:ext>
                  </a:extLst>
                </a:gridCol>
              </a:tblGrid>
              <a:tr h="396044">
                <a:tc>
                  <a:txBody>
                    <a:bodyPr/>
                    <a:lstStyle/>
                    <a:p>
                      <a:pPr algn="ctr"/>
                      <a:r>
                        <a:rPr lang="en-US" dirty="0"/>
                        <a:t>Work with your Friend(s)</a:t>
                      </a:r>
                    </a:p>
                  </a:txBody>
                  <a:tcPr/>
                </a:tc>
                <a:extLst>
                  <a:ext uri="{0D108BD9-81ED-4DB2-BD59-A6C34878D82A}">
                    <a16:rowId xmlns:a16="http://schemas.microsoft.com/office/drawing/2014/main" val="3480459991"/>
                  </a:ext>
                </a:extLst>
              </a:tr>
              <a:tr h="253320">
                <a:tc>
                  <a:txBody>
                    <a:bodyPr/>
                    <a:lstStyle/>
                    <a:p>
                      <a:pPr marL="285750" indent="-285750">
                        <a:spcBef>
                          <a:spcPts val="600"/>
                        </a:spcBef>
                        <a:spcAft>
                          <a:spcPts val="600"/>
                        </a:spcAft>
                        <a:buFont typeface="Arial" panose="020B0604020202020204" pitchFamily="34" charset="0"/>
                        <a:buChar char="•"/>
                      </a:pPr>
                      <a:r>
                        <a:rPr lang="en-US" dirty="0"/>
                        <a:t>Do question (a)-(e)</a:t>
                      </a:r>
                    </a:p>
                    <a:p>
                      <a:pPr marL="285750" indent="-285750">
                        <a:spcBef>
                          <a:spcPts val="600"/>
                        </a:spcBef>
                        <a:spcAft>
                          <a:spcPts val="600"/>
                        </a:spcAft>
                        <a:buFont typeface="Arial" panose="020B0604020202020204" pitchFamily="34" charset="0"/>
                        <a:buChar char="•"/>
                      </a:pPr>
                      <a:r>
                        <a:rPr lang="en-US" dirty="0"/>
                        <a:t>Convince your friend that the complexity of Dijkstra’s algorithm for Adj List is </a:t>
                      </a:r>
                      <a:r>
                        <a:rPr lang="en-US" dirty="0">
                          <a:solidFill>
                            <a:srgbClr val="080FAC"/>
                          </a:solidFill>
                        </a:rPr>
                        <a:t>O(n f(n) + m g(n))</a:t>
                      </a:r>
                      <a:r>
                        <a:rPr lang="en-US" dirty="0"/>
                        <a:t> where </a:t>
                      </a:r>
                      <a:r>
                        <a:rPr lang="en-US" sz="1800" kern="1200" dirty="0">
                          <a:solidFill>
                            <a:srgbClr val="080FAC"/>
                          </a:solidFill>
                        </a:rPr>
                        <a:t>f(n)</a:t>
                      </a:r>
                      <a:r>
                        <a:rPr lang="en-US" dirty="0"/>
                        <a:t> and </a:t>
                      </a:r>
                      <a:r>
                        <a:rPr lang="en-US" sz="1800" kern="1200" dirty="0">
                          <a:solidFill>
                            <a:srgbClr val="080FAC"/>
                          </a:solidFill>
                        </a:rPr>
                        <a:t>g(n)</a:t>
                      </a:r>
                      <a:r>
                        <a:rPr lang="en-US" dirty="0"/>
                        <a:t> is complexity of </a:t>
                      </a:r>
                      <a:r>
                        <a:rPr lang="en-US" dirty="0" err="1">
                          <a:solidFill>
                            <a:srgbClr val="080FAC"/>
                          </a:solidFill>
                        </a:rPr>
                        <a:t>deletemin</a:t>
                      </a:r>
                      <a:r>
                        <a:rPr lang="en-US" dirty="0"/>
                        <a:t> and </a:t>
                      </a:r>
                      <a:r>
                        <a:rPr lang="en-US" sz="1800" kern="1200" dirty="0" err="1">
                          <a:solidFill>
                            <a:srgbClr val="080FAC"/>
                          </a:solidFill>
                        </a:rPr>
                        <a:t>changeweight</a:t>
                      </a:r>
                      <a:r>
                        <a:rPr lang="en-US" dirty="0"/>
                        <a:t> in priority queue</a:t>
                      </a:r>
                    </a:p>
                    <a:p>
                      <a:pPr marL="285750" indent="-285750">
                        <a:spcBef>
                          <a:spcPts val="600"/>
                        </a:spcBef>
                        <a:spcAft>
                          <a:spcPts val="600"/>
                        </a:spcAft>
                        <a:buFont typeface="Arial" panose="020B0604020202020204" pitchFamily="34" charset="0"/>
                        <a:buChar char="•"/>
                      </a:pPr>
                      <a:r>
                        <a:rPr lang="en-US" dirty="0"/>
                        <a:t>Work out the complexity of Dijkstra’s for the Adj Matrix case, using the above </a:t>
                      </a:r>
                      <a:r>
                        <a:rPr lang="en-US" sz="1800" kern="1200" dirty="0">
                          <a:solidFill>
                            <a:srgbClr val="080FAC"/>
                          </a:solidFill>
                        </a:rPr>
                        <a:t>f(n)</a:t>
                      </a:r>
                      <a:r>
                        <a:rPr lang="en-US" dirty="0"/>
                        <a:t> and </a:t>
                      </a:r>
                      <a:r>
                        <a:rPr lang="en-US" sz="1800" kern="1200" dirty="0">
                          <a:solidFill>
                            <a:srgbClr val="080FAC"/>
                          </a:solidFill>
                        </a:rPr>
                        <a:t>g(n)</a:t>
                      </a:r>
                      <a:endParaRPr lang="en-US" sz="1800" i="1" kern="1200" dirty="0">
                        <a:solidFill>
                          <a:srgbClr val="080FAC"/>
                        </a:solidFill>
                        <a:latin typeface="+mn-lt"/>
                        <a:ea typeface="+mn-ea"/>
                        <a:cs typeface="+mn-cs"/>
                      </a:endParaRPr>
                    </a:p>
                  </a:txBody>
                  <a:tcPr/>
                </a:tc>
                <a:extLst>
                  <a:ext uri="{0D108BD9-81ED-4DB2-BD59-A6C34878D82A}">
                    <a16:rowId xmlns:a16="http://schemas.microsoft.com/office/drawing/2014/main" val="2403107823"/>
                  </a:ext>
                </a:extLst>
              </a:tr>
            </a:tbl>
          </a:graphicData>
        </a:graphic>
      </p:graphicFrame>
    </p:spTree>
    <p:extLst>
      <p:ext uri="{BB962C8B-B14F-4D97-AF65-F5344CB8AC3E}">
        <p14:creationId xmlns:p14="http://schemas.microsoft.com/office/powerpoint/2010/main" val="2968352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77968</TotalTime>
  <Words>2493</Words>
  <Application>Microsoft Macintosh PowerPoint</Application>
  <PresentationFormat>On-screen Show (4:3)</PresentationFormat>
  <Paragraphs>322</Paragraphs>
  <Slides>18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Cambria Math</vt:lpstr>
      <vt:lpstr>Courier</vt:lpstr>
      <vt:lpstr>Helvetica Neue Light</vt:lpstr>
      <vt:lpstr>Lucida Calligraphy</vt:lpstr>
      <vt:lpstr>News Gothic MT</vt:lpstr>
      <vt:lpstr>Wingdings 2</vt:lpstr>
      <vt:lpstr>Breeze</vt:lpstr>
      <vt:lpstr>Equation</vt:lpstr>
      <vt:lpstr>COMP20007 Workshop Week 7</vt:lpstr>
      <vt:lpstr>Complexity of Dijkstra’s Algorithm [graph=Adj. List] </vt:lpstr>
      <vt:lpstr>Complexity of DA [graph=Adj. List]: check your answer </vt:lpstr>
      <vt:lpstr>More on Dijkstra’s Algorithm</vt:lpstr>
      <vt:lpstr>Class Work: Problem 1</vt:lpstr>
      <vt:lpstr>The Master Theorem</vt:lpstr>
      <vt:lpstr>Master Theorem</vt:lpstr>
      <vt:lpstr>Master Theorem</vt:lpstr>
      <vt:lpstr>                               T1: Find time complexity (big- or big-O) for: </vt:lpstr>
      <vt:lpstr>T3: Mergesort Time Complexity</vt:lpstr>
      <vt:lpstr>Problem 3: Mergesort Time Complexity</vt:lpstr>
      <vt:lpstr>Problem 4: Closest-pair and element-distinction </vt:lpstr>
      <vt:lpstr>Problem 4: Closest-pair and element-distinction </vt:lpstr>
      <vt:lpstr>LAB</vt:lpstr>
      <vt:lpstr>LAB: the list module</vt:lpstr>
      <vt:lpstr>LAB: building a queue module</vt:lpstr>
      <vt:lpstr>LAB: more on queue.h</vt:lpstr>
      <vt:lpstr>LAB: Task 2 – implement Dijkstra’s</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510</cp:revision>
  <dcterms:created xsi:type="dcterms:W3CDTF">2016-04-26T09:56:14Z</dcterms:created>
  <dcterms:modified xsi:type="dcterms:W3CDTF">2021-04-20T06:16:10Z</dcterms:modified>
</cp:coreProperties>
</file>