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handoutMasterIdLst>
    <p:handoutMasterId r:id="rId36"/>
  </p:handoutMasterIdLst>
  <p:sldIdLst>
    <p:sldId id="383" r:id="rId2"/>
    <p:sldId id="456" r:id="rId3"/>
    <p:sldId id="552" r:id="rId4"/>
    <p:sldId id="545" r:id="rId5"/>
    <p:sldId id="493" r:id="rId6"/>
    <p:sldId id="540" r:id="rId7"/>
    <p:sldId id="454" r:id="rId8"/>
    <p:sldId id="476" r:id="rId9"/>
    <p:sldId id="439" r:id="rId10"/>
    <p:sldId id="436" r:id="rId11"/>
    <p:sldId id="431" r:id="rId12"/>
    <p:sldId id="449" r:id="rId13"/>
    <p:sldId id="471" r:id="rId14"/>
    <p:sldId id="469" r:id="rId15"/>
    <p:sldId id="472" r:id="rId16"/>
    <p:sldId id="543" r:id="rId17"/>
    <p:sldId id="546" r:id="rId18"/>
    <p:sldId id="542" r:id="rId19"/>
    <p:sldId id="547" r:id="rId20"/>
    <p:sldId id="464" r:id="rId21"/>
    <p:sldId id="518" r:id="rId22"/>
    <p:sldId id="504" r:id="rId23"/>
    <p:sldId id="515" r:id="rId24"/>
    <p:sldId id="517" r:id="rId25"/>
    <p:sldId id="548" r:id="rId26"/>
    <p:sldId id="520" r:id="rId27"/>
    <p:sldId id="541" r:id="rId28"/>
    <p:sldId id="457" r:id="rId29"/>
    <p:sldId id="467" r:id="rId30"/>
    <p:sldId id="458" r:id="rId31"/>
    <p:sldId id="549" r:id="rId32"/>
    <p:sldId id="550" r:id="rId33"/>
    <p:sldId id="551" r:id="rId34"/>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9"/>
    <p:restoredTop sz="93641"/>
  </p:normalViewPr>
  <p:slideViewPr>
    <p:cSldViewPr snapToObjects="1">
      <p:cViewPr varScale="1">
        <p:scale>
          <a:sx n="86" d="100"/>
          <a:sy n="86" d="100"/>
        </p:scale>
        <p:origin x="200" y="520"/>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D67AD-032B-9E4D-A527-89556B17C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8B6D5FE-5E4F-A243-BE13-C90B1FF9AB2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8FFFD70-A783-6149-AB93-0BBA48615B30}" type="datetime1">
              <a:rPr lang="en-US" altLang="en-US"/>
              <a:pPr>
                <a:defRPr/>
              </a:pPr>
              <a:t>3/29/21</a:t>
            </a:fld>
            <a:endParaRPr lang="en-US" altLang="en-US"/>
          </a:p>
        </p:txBody>
      </p:sp>
      <p:sp>
        <p:nvSpPr>
          <p:cNvPr id="4" name="Footer Placeholder 3">
            <a:extLst>
              <a:ext uri="{FF2B5EF4-FFF2-40B4-BE49-F238E27FC236}">
                <a16:creationId xmlns:a16="http://schemas.microsoft.com/office/drawing/2014/main" id="{E2D1871C-7DF8-9C4C-845A-130F14CBAD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6D22BB56-7C48-9A4C-A064-4B68C746CC9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2758C3-1B5F-774D-84C9-780B6631EEA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C0003-94E0-484D-AD19-A60C9E8205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826F00BB-C0D6-CF43-B061-F9EBC300D6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0550CB1-79E5-524B-BF2E-49B22E6EFEE4}" type="datetime1">
              <a:rPr lang="en-US" altLang="en-US"/>
              <a:pPr>
                <a:defRPr/>
              </a:pPr>
              <a:t>3/29/21</a:t>
            </a:fld>
            <a:endParaRPr lang="en-US" altLang="en-US"/>
          </a:p>
        </p:txBody>
      </p:sp>
      <p:sp>
        <p:nvSpPr>
          <p:cNvPr id="4" name="Slide Image Placeholder 3">
            <a:extLst>
              <a:ext uri="{FF2B5EF4-FFF2-40B4-BE49-F238E27FC236}">
                <a16:creationId xmlns:a16="http://schemas.microsoft.com/office/drawing/2014/main" id="{1F1A5578-02EF-2D4D-9E72-EBE47C7BB5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0A6ECB-8E24-9C45-A6DA-BCC447BE77B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280C81-77CF-7D43-A62D-AC4F496F03D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4E701EA-0308-4443-9978-AB79843215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436E73E-3792-B548-87E4-9AEDEFA1CC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10</a:t>
            </a:fld>
            <a:endParaRPr lang="en-US"/>
          </a:p>
        </p:txBody>
      </p:sp>
    </p:spTree>
    <p:extLst>
      <p:ext uri="{BB962C8B-B14F-4D97-AF65-F5344CB8AC3E}">
        <p14:creationId xmlns:p14="http://schemas.microsoft.com/office/powerpoint/2010/main" val="426866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4AE7AC-618A-F842-B1D1-3DD4E4A07119}"/>
              </a:ext>
            </a:extLst>
          </p:cNvPr>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eaLnBrk="1" hangingPunct="1">
              <a:spcBef>
                <a:spcPts val="2000"/>
              </a:spcBef>
              <a:buClr>
                <a:srgbClr val="6FB7D7"/>
              </a:buClr>
              <a:buSzPct val="110000"/>
              <a:buFont typeface="Wingdings 2" charset="0"/>
              <a:buNone/>
              <a:defRPr/>
            </a:pPr>
            <a:endParaRPr lang="en-US" sz="3200" dirty="0">
              <a:solidFill>
                <a:srgbClr val="595959"/>
              </a:solidFill>
              <a:latin typeface="News Gothic MT" charset="0"/>
              <a:ea typeface="ＭＳ Ｐゴシック" charset="0"/>
              <a:cs typeface="ＭＳ Ｐゴシック"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a:extLst>
              <a:ext uri="{FF2B5EF4-FFF2-40B4-BE49-F238E27FC236}">
                <a16:creationId xmlns:a16="http://schemas.microsoft.com/office/drawing/2014/main" id="{DFF91409-7416-DD42-ADA6-449C0D83D550}"/>
              </a:ext>
            </a:extLst>
          </p:cNvPr>
          <p:cNvSpPr>
            <a:spLocks noGrp="1"/>
          </p:cNvSpPr>
          <p:nvPr>
            <p:ph type="dt" sz="half" idx="10"/>
          </p:nvPr>
        </p:nvSpPr>
        <p:spPr/>
        <p:txBody>
          <a:bodyPr/>
          <a:lstStyle>
            <a:lvl1pPr>
              <a:defRPr/>
            </a:lvl1pPr>
          </a:lstStyle>
          <a:p>
            <a:pPr>
              <a:defRPr/>
            </a:pPr>
            <a:r>
              <a:rPr lang="en-AU" altLang="en-US"/>
              <a:t>Anh Vio    </a:t>
            </a:r>
            <a:fld id="{CEE115E5-1FC0-D94F-9F8F-235A82B80194}" type="datetime4">
              <a:rPr lang="en-AU" altLang="en-US" smtClean="0"/>
              <a:pPr>
                <a:defRPr/>
              </a:pPr>
              <a:t>29 March 2021</a:t>
            </a:fld>
            <a:endParaRPr lang="en-US" altLang="en-US"/>
          </a:p>
        </p:txBody>
      </p:sp>
      <p:sp>
        <p:nvSpPr>
          <p:cNvPr id="6" name="Footer Placeholder 4">
            <a:extLst>
              <a:ext uri="{FF2B5EF4-FFF2-40B4-BE49-F238E27FC236}">
                <a16:creationId xmlns:a16="http://schemas.microsoft.com/office/drawing/2014/main" id="{7451C95A-865E-2148-B410-D8F35EF7DEDA}"/>
              </a:ext>
            </a:extLst>
          </p:cNvPr>
          <p:cNvSpPr>
            <a:spLocks noGrp="1"/>
          </p:cNvSpPr>
          <p:nvPr>
            <p:ph type="ftr" sz="quarter" idx="11"/>
          </p:nvPr>
        </p:nvSpPr>
        <p:spPr/>
        <p:txBody>
          <a:bodyPr/>
          <a:lstStyle>
            <a:lvl1pPr>
              <a:defRPr/>
            </a:lvl1pPr>
          </a:lstStyle>
          <a:p>
            <a:pPr>
              <a:defRPr/>
            </a:pPr>
            <a:r>
              <a:rPr lang="en-US"/>
              <a:t>COMP20007.Workshop</a:t>
            </a:r>
          </a:p>
        </p:txBody>
      </p:sp>
      <p:sp>
        <p:nvSpPr>
          <p:cNvPr id="7" name="Slide Number Placeholder 5">
            <a:extLst>
              <a:ext uri="{FF2B5EF4-FFF2-40B4-BE49-F238E27FC236}">
                <a16:creationId xmlns:a16="http://schemas.microsoft.com/office/drawing/2014/main" id="{202EE0D2-163E-554C-BEB2-EE7E70F482B4}"/>
              </a:ext>
            </a:extLst>
          </p:cNvPr>
          <p:cNvSpPr>
            <a:spLocks noGrp="1"/>
          </p:cNvSpPr>
          <p:nvPr>
            <p:ph type="sldNum" sz="quarter" idx="12"/>
          </p:nvPr>
        </p:nvSpPr>
        <p:spPr/>
        <p:txBody>
          <a:bodyPr/>
          <a:lstStyle>
            <a:lvl1pPr>
              <a:defRPr smtClean="0"/>
            </a:lvl1pPr>
          </a:lstStyle>
          <a:p>
            <a:pPr>
              <a:defRPr/>
            </a:pPr>
            <a:fld id="{123057AA-2146-1141-8CE9-79F934607A66}" type="slidenum">
              <a:rPr lang="en-US" altLang="en-US"/>
              <a:pPr>
                <a:defRPr/>
              </a:pPr>
              <a:t>‹#›</a:t>
            </a:fld>
            <a:endParaRPr lang="en-US" altLang="en-US"/>
          </a:p>
        </p:txBody>
      </p:sp>
    </p:spTree>
    <p:extLst>
      <p:ext uri="{BB962C8B-B14F-4D97-AF65-F5344CB8AC3E}">
        <p14:creationId xmlns:p14="http://schemas.microsoft.com/office/powerpoint/2010/main" val="3017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a:extLst>
              <a:ext uri="{FF2B5EF4-FFF2-40B4-BE49-F238E27FC236}">
                <a16:creationId xmlns:a16="http://schemas.microsoft.com/office/drawing/2014/main" id="{A537B39A-BC7A-1148-B737-BB9F3BCADC14}"/>
              </a:ext>
            </a:extLst>
          </p:cNvPr>
          <p:cNvSpPr>
            <a:spLocks noGrp="1"/>
          </p:cNvSpPr>
          <p:nvPr>
            <p:ph type="dt" sz="half" idx="10"/>
          </p:nvPr>
        </p:nvSpPr>
        <p:spPr>
          <a:xfrm>
            <a:off x="5346700" y="6275388"/>
            <a:ext cx="2184400" cy="365125"/>
          </a:xfrm>
        </p:spPr>
        <p:txBody>
          <a:bodyPr/>
          <a:lstStyle>
            <a:lvl1pPr>
              <a:defRPr/>
            </a:lvl1pPr>
          </a:lstStyle>
          <a:p>
            <a:pPr>
              <a:defRPr/>
            </a:pPr>
            <a:r>
              <a:rPr lang="en-AU" altLang="en-US"/>
              <a:t>Anh Vo    </a:t>
            </a:r>
            <a:fld id="{E52DDF8F-5EF5-3D4A-BF61-8CC6E361FB14}"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E9FC6102-81D9-CE46-8182-646EBEC2D421}"/>
              </a:ext>
            </a:extLst>
          </p:cNvPr>
          <p:cNvSpPr>
            <a:spLocks noGrp="1"/>
          </p:cNvSpPr>
          <p:nvPr>
            <p:ph type="ftr" sz="quarter" idx="11"/>
          </p:nvPr>
        </p:nvSpPr>
        <p:spPr/>
        <p:txBody>
          <a:bodyPr/>
          <a:lstStyle>
            <a:lvl1pPr>
              <a:defRPr/>
            </a:lvl1pPr>
          </a:lstStyle>
          <a:p>
            <a:pPr>
              <a:defRPr/>
            </a:pPr>
            <a:r>
              <a:rPr lang="en-US"/>
              <a:t>COMP20007.Worshop</a:t>
            </a:r>
          </a:p>
        </p:txBody>
      </p:sp>
      <p:sp>
        <p:nvSpPr>
          <p:cNvPr id="6" name="Slide Number Placeholder 5">
            <a:extLst>
              <a:ext uri="{FF2B5EF4-FFF2-40B4-BE49-F238E27FC236}">
                <a16:creationId xmlns:a16="http://schemas.microsoft.com/office/drawing/2014/main" id="{8DF1E83B-3A0D-D742-9699-8F4218D68676}"/>
              </a:ext>
            </a:extLst>
          </p:cNvPr>
          <p:cNvSpPr>
            <a:spLocks noGrp="1"/>
          </p:cNvSpPr>
          <p:nvPr>
            <p:ph type="sldNum" sz="quarter" idx="12"/>
          </p:nvPr>
        </p:nvSpPr>
        <p:spPr/>
        <p:txBody>
          <a:bodyPr/>
          <a:lstStyle>
            <a:lvl1pPr>
              <a:defRPr smtClean="0"/>
            </a:lvl1pPr>
          </a:lstStyle>
          <a:p>
            <a:pPr>
              <a:defRPr/>
            </a:pPr>
            <a:fld id="{C22C22C2-B39B-E145-862C-3355BDC1335F}" type="slidenum">
              <a:rPr lang="en-US" altLang="en-US"/>
              <a:pPr>
                <a:defRPr/>
              </a:pPr>
              <a:t>‹#›</a:t>
            </a:fld>
            <a:endParaRPr lang="en-US" altLang="en-US"/>
          </a:p>
        </p:txBody>
      </p:sp>
    </p:spTree>
    <p:extLst>
      <p:ext uri="{BB962C8B-B14F-4D97-AF65-F5344CB8AC3E}">
        <p14:creationId xmlns:p14="http://schemas.microsoft.com/office/powerpoint/2010/main" val="129428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0A73F5-232D-AB40-A519-B61BC142DD2C}"/>
              </a:ext>
            </a:extLst>
          </p:cNvPr>
          <p:cNvSpPr>
            <a:spLocks noGrp="1"/>
          </p:cNvSpPr>
          <p:nvPr>
            <p:ph type="title"/>
          </p:nvPr>
        </p:nvSpPr>
        <p:spPr bwMode="auto">
          <a:xfrm>
            <a:off x="549275" y="107950"/>
            <a:ext cx="8042275" cy="8826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a:extLst>
              <a:ext uri="{FF2B5EF4-FFF2-40B4-BE49-F238E27FC236}">
                <a16:creationId xmlns:a16="http://schemas.microsoft.com/office/drawing/2014/main" id="{D374434A-8E4E-1C4E-BA1D-579BC232A738}"/>
              </a:ext>
            </a:extLst>
          </p:cNvPr>
          <p:cNvSpPr>
            <a:spLocks noGrp="1"/>
          </p:cNvSpPr>
          <p:nvPr>
            <p:ph type="body" idx="1"/>
          </p:nvPr>
        </p:nvSpPr>
        <p:spPr bwMode="auto">
          <a:xfrm>
            <a:off x="549275" y="1244600"/>
            <a:ext cx="8042275" cy="4699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82E907-1567-EE4B-8395-3BA024E5AC8A}"/>
              </a:ext>
            </a:extLst>
          </p:cNvPr>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r>
              <a:rPr lang="en-AU" altLang="en-US"/>
              <a:t>Anh Vo    </a:t>
            </a:r>
            <a:fld id="{AB9AC2E2-FF68-8745-AB4C-5AAAE20BBE62}"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182F34DE-2402-B54F-A55E-E232A4C32453}"/>
              </a:ext>
            </a:extLst>
          </p:cNvPr>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eaLnBrk="1" hangingPunct="1">
              <a:defRPr sz="1200">
                <a:solidFill>
                  <a:schemeClr val="bg1"/>
                </a:solidFill>
                <a:latin typeface="Arial" charset="0"/>
                <a:ea typeface="ＭＳ Ｐゴシック" charset="0"/>
                <a:cs typeface="ＭＳ Ｐゴシック" charset="0"/>
              </a:defRPr>
            </a:lvl1pPr>
          </a:lstStyle>
          <a:p>
            <a:pPr>
              <a:defRPr/>
            </a:pPr>
            <a:r>
              <a:rPr lang="en-US"/>
              <a:t>COMP20007.Workshop</a:t>
            </a:r>
          </a:p>
        </p:txBody>
      </p:sp>
      <p:sp>
        <p:nvSpPr>
          <p:cNvPr id="6" name="Slide Number Placeholder 5">
            <a:extLst>
              <a:ext uri="{FF2B5EF4-FFF2-40B4-BE49-F238E27FC236}">
                <a16:creationId xmlns:a16="http://schemas.microsoft.com/office/drawing/2014/main" id="{BA2C86DC-B2C0-A04F-B88C-99498C21B384}"/>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smtClean="0">
                <a:solidFill>
                  <a:schemeClr val="bg1"/>
                </a:solidFill>
              </a:defRPr>
            </a:lvl1pPr>
          </a:lstStyle>
          <a:p>
            <a:pPr>
              <a:defRPr/>
            </a:pPr>
            <a:fld id="{F2326E06-2B31-E44E-AA2A-B6875095BA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B40489-D4BE-3E4F-931A-6E1E4DE893F6}"/>
              </a:ext>
            </a:extLst>
          </p:cNvPr>
          <p:cNvSpPr>
            <a:spLocks noGrp="1"/>
          </p:cNvSpPr>
          <p:nvPr>
            <p:ph type="title"/>
          </p:nvPr>
        </p:nvSpPr>
        <p:spPr>
          <a:xfrm>
            <a:off x="275732" y="-171400"/>
            <a:ext cx="8623300" cy="920750"/>
          </a:xfrm>
        </p:spPr>
        <p:txBody>
          <a:bodyPr/>
          <a:lstStyle/>
          <a:p>
            <a:pPr>
              <a:defRPr/>
            </a:pPr>
            <a:r>
              <a:rPr lang="en-US" dirty="0"/>
              <a:t>COMP20007 Workshop Week 5</a:t>
            </a:r>
          </a:p>
        </p:txBody>
      </p:sp>
      <p:sp>
        <p:nvSpPr>
          <p:cNvPr id="6146" name="Date Placeholder 3">
            <a:extLst>
              <a:ext uri="{FF2B5EF4-FFF2-40B4-BE49-F238E27FC236}">
                <a16:creationId xmlns:a16="http://schemas.microsoft.com/office/drawing/2014/main" id="{36590638-3F81-EC44-B013-EC143645ED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70C3A953-7835-0C41-B4C1-6AA04CC64F85}"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6147" name="Footer Placeholder 4">
            <a:extLst>
              <a:ext uri="{FF2B5EF4-FFF2-40B4-BE49-F238E27FC236}">
                <a16:creationId xmlns:a16="http://schemas.microsoft.com/office/drawing/2014/main" id="{A5C1B02D-1012-D349-8FEB-E15B89F26D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COMP20007.Workshop</a:t>
            </a:r>
          </a:p>
        </p:txBody>
      </p:sp>
      <p:sp>
        <p:nvSpPr>
          <p:cNvPr id="6148" name="Slide Number Placeholder 5">
            <a:extLst>
              <a:ext uri="{FF2B5EF4-FFF2-40B4-BE49-F238E27FC236}">
                <a16:creationId xmlns:a16="http://schemas.microsoft.com/office/drawing/2014/main" id="{3F4AF1B2-B446-3041-9277-916D66814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BFB80FB-19E2-0A4F-A9DE-703FEF744985}" type="slidenum">
              <a:rPr lang="en-US" altLang="en-US" sz="3600">
                <a:solidFill>
                  <a:schemeClr val="bg1"/>
                </a:solidFill>
                <a:latin typeface="Arial" panose="020B0604020202020204" pitchFamily="34" charset="0"/>
              </a:rPr>
              <a:pPr>
                <a:spcBef>
                  <a:spcPct val="0"/>
                </a:spcBef>
                <a:buClrTx/>
                <a:buSzTx/>
                <a:buFontTx/>
                <a:buNone/>
              </a:pPr>
              <a:t>1</a:t>
            </a:fld>
            <a:endParaRPr lang="en-US" altLang="en-US" sz="3600">
              <a:solidFill>
                <a:schemeClr val="bg1"/>
              </a:solidFill>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1F21D4F9-F307-744B-9A38-FCEC87034A97}"/>
              </a:ext>
            </a:extLst>
          </p:cNvPr>
          <p:cNvGraphicFramePr>
            <a:graphicFrameLocks noGrp="1"/>
          </p:cNvGraphicFramePr>
          <p:nvPr>
            <p:ph idx="1"/>
            <p:extLst>
              <p:ext uri="{D42A27DB-BD31-4B8C-83A1-F6EECF244321}">
                <p14:modId xmlns:p14="http://schemas.microsoft.com/office/powerpoint/2010/main" val="3950500897"/>
              </p:ext>
            </p:extLst>
          </p:nvPr>
        </p:nvGraphicFramePr>
        <p:xfrm>
          <a:off x="265113" y="749300"/>
          <a:ext cx="8623300" cy="5806450"/>
        </p:xfrm>
        <a:graphic>
          <a:graphicData uri="http://schemas.openxmlformats.org/drawingml/2006/table">
            <a:tbl>
              <a:tblPr/>
              <a:tblGrid>
                <a:gridCol w="706437">
                  <a:extLst>
                    <a:ext uri="{9D8B030D-6E8A-4147-A177-3AD203B41FA5}">
                      <a16:colId xmlns:a16="http://schemas.microsoft.com/office/drawing/2014/main" val="20000"/>
                    </a:ext>
                  </a:extLst>
                </a:gridCol>
                <a:gridCol w="7916863">
                  <a:extLst>
                    <a:ext uri="{9D8B030D-6E8A-4147-A177-3AD203B41FA5}">
                      <a16:colId xmlns:a16="http://schemas.microsoft.com/office/drawing/2014/main" val="20001"/>
                    </a:ext>
                  </a:extLst>
                </a:gridCol>
              </a:tblGrid>
              <a:tr h="550227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0</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1</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2</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LAB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FF6600"/>
                          </a:solidFill>
                          <a:effectLst/>
                          <a:latin typeface="News Gothic MT" panose="020B0503020103020203" pitchFamily="34" charset="0"/>
                          <a:ea typeface="ＭＳ Ｐゴシック" panose="020B0600070205080204" pitchFamily="34" charset="-128"/>
                        </a:rPr>
                        <a:t>Preparation:</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 download this </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slide.pptx</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(or pdf) from </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github.com</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anhvir</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/c207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 (optional) open </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wokshop6</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pdf</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(from </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LMS</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1:</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DFS and BFS: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3, 5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2:</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Dijkstra’s and Prim’s Algorithms; Problem 9</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Group Work:</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9, 8, 4, 6, 7 (preferably in that order)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Q&amp;A on Practice MST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Assignment 1 Q&amp;A</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and</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that you can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scp</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ssh</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use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dimefox</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to test/submit</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you understand how to start the programming part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-do Assignment 1 or review for MST &amp; ask questions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as a (special) BFS</a:t>
            </a:r>
          </a:p>
        </p:txBody>
      </p:sp>
      <p:sp>
        <p:nvSpPr>
          <p:cNvPr id="3" name="Content Placeholder 2"/>
          <p:cNvSpPr>
            <a:spLocks noGrp="1"/>
          </p:cNvSpPr>
          <p:nvPr>
            <p:ph idx="1"/>
          </p:nvPr>
        </p:nvSpPr>
        <p:spPr>
          <a:xfrm>
            <a:off x="457200" y="1367130"/>
            <a:ext cx="5482952" cy="5086206"/>
          </a:xfrm>
        </p:spPr>
        <p:txBody>
          <a:bodyPr>
            <a:normAutofit fontScale="77500" lnSpcReduction="20000"/>
          </a:bodyPr>
          <a:lstStyle/>
          <a:p>
            <a:pPr>
              <a:spcBef>
                <a:spcPts val="600"/>
              </a:spcBef>
            </a:pPr>
            <a:r>
              <a:rPr lang="en-US" dirty="0"/>
              <a:t>Basic idea</a:t>
            </a:r>
          </a:p>
          <a:p>
            <a:pPr marL="0" indent="0">
              <a:spcBef>
                <a:spcPts val="600"/>
              </a:spcBef>
              <a:buNone/>
            </a:pPr>
            <a:r>
              <a:rPr lang="en-US" dirty="0"/>
              <a:t>      if   </a:t>
            </a:r>
            <a:r>
              <a:rPr lang="en-US" sz="3300" dirty="0">
                <a:solidFill>
                  <a:srgbClr val="000090"/>
                </a:solidFill>
                <a:latin typeface="Courier"/>
                <a:cs typeface="Courier"/>
              </a:rPr>
              <a:t>s </a:t>
            </a:r>
            <a:r>
              <a:rPr lang="en-US" sz="3300" dirty="0">
                <a:solidFill>
                  <a:srgbClr val="000090"/>
                </a:solidFill>
                <a:latin typeface="Courier"/>
                <a:cs typeface="Courier"/>
                <a:sym typeface="Wingdings"/>
              </a:rPr>
              <a:t> A  B  </a:t>
            </a:r>
            <a:r>
              <a:rPr lang="en-US" dirty="0">
                <a:sym typeface="Wingdings"/>
              </a:rPr>
              <a:t>is a shortest path then </a:t>
            </a:r>
            <a:r>
              <a:rPr lang="en-US" sz="3300" dirty="0">
                <a:solidFill>
                  <a:srgbClr val="000090"/>
                </a:solidFill>
                <a:latin typeface="Courier"/>
                <a:cs typeface="Courier"/>
                <a:sym typeface="Wingdings"/>
              </a:rPr>
              <a:t>s  A </a:t>
            </a:r>
            <a:r>
              <a:rPr lang="en-US" dirty="0">
                <a:sym typeface="Wingdings"/>
              </a:rPr>
              <a:t>is a shortest path.</a:t>
            </a:r>
          </a:p>
          <a:p>
            <a:pPr>
              <a:spcBef>
                <a:spcPts val="600"/>
              </a:spcBef>
            </a:pPr>
            <a:r>
              <a:rPr lang="en-US" dirty="0" err="1">
                <a:sym typeface="Wingdings"/>
              </a:rPr>
              <a:t>Init</a:t>
            </a:r>
            <a:r>
              <a:rPr lang="en-US" dirty="0">
                <a:sym typeface="Wingdings"/>
              </a:rPr>
              <a:t>: </a:t>
            </a:r>
          </a:p>
          <a:p>
            <a:pPr marL="914400" lvl="1" indent="-457200">
              <a:buFont typeface="Arial"/>
              <a:buChar char="•"/>
            </a:pPr>
            <a:r>
              <a:rPr lang="en-US" dirty="0">
                <a:sym typeface="Wingdings"/>
              </a:rPr>
              <a:t>start with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[s]= 0</a:t>
            </a:r>
            <a:r>
              <a:rPr lang="en-US" dirty="0">
                <a:sym typeface="Wingdings"/>
              </a:rPr>
              <a:t>, and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a:t>
            </a:r>
            <a:r>
              <a:rPr lang="en-US" dirty="0">
                <a:sym typeface="Wingdings"/>
              </a:rPr>
              <a:t>= , set </a:t>
            </a:r>
            <a:r>
              <a:rPr lang="en-US" sz="2800" dirty="0" err="1">
                <a:solidFill>
                  <a:srgbClr val="000090"/>
                </a:solidFill>
                <a:latin typeface="Courier"/>
                <a:sym typeface="Wingdings"/>
              </a:rPr>
              <a:t>notfound</a:t>
            </a:r>
            <a:r>
              <a:rPr lang="en-US" sz="2800" dirty="0" err="1">
                <a:solidFill>
                  <a:srgbClr val="000090"/>
                </a:solidFill>
                <a:latin typeface="Courier"/>
                <a:cs typeface="Courier"/>
                <a:sym typeface="Wingdings"/>
              </a:rPr>
              <a:t>_set</a:t>
            </a:r>
            <a:r>
              <a:rPr lang="en-US" sz="2800" dirty="0">
                <a:solidFill>
                  <a:srgbClr val="000090"/>
                </a:solidFill>
                <a:latin typeface="Courier"/>
                <a:cs typeface="Courier"/>
                <a:sym typeface="Wingdings"/>
              </a:rPr>
              <a:t>= V</a:t>
            </a:r>
          </a:p>
          <a:p>
            <a:pPr marL="0" indent="0">
              <a:spcBef>
                <a:spcPts val="600"/>
              </a:spcBef>
              <a:buNone/>
            </a:pPr>
            <a:r>
              <a:rPr lang="en-US" dirty="0">
                <a:sym typeface="Wingdings"/>
              </a:rPr>
              <a:t>Round 1:</a:t>
            </a:r>
          </a:p>
          <a:p>
            <a:pPr marL="914400" lvl="1" indent="-457200">
              <a:buFont typeface="Arial"/>
              <a:buChar char="•"/>
            </a:pPr>
            <a:r>
              <a:rPr lang="en-US" dirty="0">
                <a:sym typeface="Wingdings"/>
              </a:rPr>
              <a:t>choose node with min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a:t>
            </a:r>
            <a:r>
              <a:rPr lang="en-US" dirty="0">
                <a:sym typeface="Wingdings"/>
              </a:rPr>
              <a:t> which is </a:t>
            </a:r>
            <a:r>
              <a:rPr lang="en-US" sz="2800" dirty="0">
                <a:solidFill>
                  <a:srgbClr val="000090"/>
                </a:solidFill>
                <a:latin typeface="Courier"/>
                <a:cs typeface="Courier"/>
                <a:sym typeface="Wingdings"/>
              </a:rPr>
              <a:t>s, </a:t>
            </a:r>
            <a:r>
              <a:rPr lang="en-US" sz="2500" dirty="0">
                <a:sym typeface="Wingdings"/>
              </a:rPr>
              <a:t>remove it from</a:t>
            </a:r>
            <a:r>
              <a:rPr lang="en-US" sz="2800" dirty="0">
                <a:solidFill>
                  <a:srgbClr val="000090"/>
                </a:solidFill>
                <a:latin typeface="Courier"/>
                <a:cs typeface="Courier"/>
                <a:sym typeface="Wingdings"/>
              </a:rPr>
              <a:t> </a:t>
            </a:r>
            <a:r>
              <a:rPr lang="en-US" sz="2800" dirty="0" err="1">
                <a:solidFill>
                  <a:srgbClr val="000090"/>
                </a:solidFill>
                <a:latin typeface="Courier"/>
                <a:cs typeface="Courier"/>
                <a:sym typeface="Wingdings"/>
              </a:rPr>
              <a:t>notfound_set</a:t>
            </a:r>
            <a:r>
              <a:rPr lang="en-US" dirty="0">
                <a:sym typeface="Wingdings"/>
              </a:rPr>
              <a:t>;</a:t>
            </a:r>
          </a:p>
          <a:p>
            <a:pPr marL="914400" lvl="1" indent="-457200">
              <a:buFont typeface="Arial"/>
              <a:buChar char="•"/>
            </a:pPr>
            <a:r>
              <a:rPr lang="en-US" dirty="0">
                <a:sym typeface="Wingdings"/>
              </a:rPr>
              <a:t>visit all nodes </a:t>
            </a:r>
            <a:r>
              <a:rPr lang="en-US" sz="2800" dirty="0">
                <a:solidFill>
                  <a:srgbClr val="000090"/>
                </a:solidFill>
                <a:latin typeface="Courier"/>
                <a:cs typeface="Courier"/>
                <a:sym typeface="Wingdings"/>
              </a:rPr>
              <a:t>u</a:t>
            </a:r>
            <a:r>
              <a:rPr lang="en-US" dirty="0">
                <a:sym typeface="Wingdings"/>
              </a:rPr>
              <a:t> adjacent to </a:t>
            </a:r>
            <a:r>
              <a:rPr lang="en-US" sz="2800" dirty="0">
                <a:solidFill>
                  <a:srgbClr val="000090"/>
                </a:solidFill>
                <a:latin typeface="Courier"/>
                <a:cs typeface="Courier"/>
                <a:sym typeface="Wingdings"/>
              </a:rPr>
              <a:t>s</a:t>
            </a:r>
            <a:r>
              <a:rPr lang="en-US" dirty="0">
                <a:sym typeface="Wingdings"/>
              </a:rPr>
              <a:t> and  update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[u]</a:t>
            </a:r>
            <a:r>
              <a:rPr lang="en-US" dirty="0">
                <a:sym typeface="Wingdings"/>
              </a:rPr>
              <a:t>;</a:t>
            </a:r>
          </a:p>
          <a:p>
            <a:pPr>
              <a:spcBef>
                <a:spcPts val="600"/>
              </a:spcBef>
            </a:pPr>
            <a:r>
              <a:rPr lang="en-US" dirty="0"/>
              <a:t>Round 2:</a:t>
            </a:r>
          </a:p>
          <a:p>
            <a:pPr marL="914400" lvl="1" indent="-457200">
              <a:buFont typeface="Arial"/>
              <a:buChar char="•"/>
            </a:pPr>
            <a:r>
              <a:rPr lang="en-US" dirty="0"/>
              <a:t>choose the node with min </a:t>
            </a:r>
            <a:r>
              <a:rPr lang="en-US" sz="2800" dirty="0" err="1">
                <a:solidFill>
                  <a:srgbClr val="000090"/>
                </a:solidFill>
                <a:latin typeface="Courier"/>
                <a:cs typeface="Courier"/>
              </a:rPr>
              <a:t>dist</a:t>
            </a:r>
            <a:r>
              <a:rPr lang="en-US" sz="2800" dirty="0">
                <a:solidFill>
                  <a:srgbClr val="000090"/>
                </a:solidFill>
                <a:latin typeface="Courier"/>
                <a:cs typeface="Courier"/>
              </a:rPr>
              <a:t>[] </a:t>
            </a:r>
            <a:r>
              <a:rPr lang="en-US" dirty="0"/>
              <a:t>from </a:t>
            </a:r>
            <a:r>
              <a:rPr lang="en-US" sz="2800" dirty="0" err="1">
                <a:solidFill>
                  <a:srgbClr val="000090"/>
                </a:solidFill>
                <a:latin typeface="Courier"/>
                <a:cs typeface="Courier"/>
              </a:rPr>
              <a:t>notfound_set</a:t>
            </a:r>
            <a:endParaRPr lang="en-US" sz="2800" dirty="0">
              <a:solidFill>
                <a:srgbClr val="000090"/>
              </a:solidFill>
              <a:latin typeface="Courier"/>
              <a:cs typeface="Courier"/>
            </a:endParaRPr>
          </a:p>
          <a:p>
            <a:pPr marL="914400" lvl="1" indent="-457200">
              <a:buFont typeface="Arial"/>
              <a:buChar char="•"/>
            </a:pPr>
            <a:r>
              <a:rPr lang="en-US" dirty="0"/>
              <a:t>do the other steps as in Round 1</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317917F5-72EB-4242-9205-9632C74C307C}" type="slidenum">
              <a:rPr lang="en-US" smtClean="0"/>
              <a:pPr>
                <a:defRPr/>
              </a:pPr>
              <a:t>10</a:t>
            </a:fld>
            <a:endParaRPr lang="en-US" dirty="0"/>
          </a:p>
        </p:txBody>
      </p:sp>
      <p:grpSp>
        <p:nvGrpSpPr>
          <p:cNvPr id="7" name="Group 6">
            <a:extLst>
              <a:ext uri="{FF2B5EF4-FFF2-40B4-BE49-F238E27FC236}">
                <a16:creationId xmlns:a16="http://schemas.microsoft.com/office/drawing/2014/main" id="{62598E17-10E7-8448-99BC-939555194862}"/>
              </a:ext>
            </a:extLst>
          </p:cNvPr>
          <p:cNvGrpSpPr/>
          <p:nvPr/>
        </p:nvGrpSpPr>
        <p:grpSpPr>
          <a:xfrm>
            <a:off x="6300192" y="1484784"/>
            <a:ext cx="2075291" cy="3411416"/>
            <a:chOff x="379306" y="1376047"/>
            <a:chExt cx="3419984" cy="4034510"/>
          </a:xfrm>
        </p:grpSpPr>
        <p:sp>
          <p:nvSpPr>
            <p:cNvPr id="8" name="Oval 7">
              <a:extLst>
                <a:ext uri="{FF2B5EF4-FFF2-40B4-BE49-F238E27FC236}">
                  <a16:creationId xmlns:a16="http://schemas.microsoft.com/office/drawing/2014/main" id="{D62F562D-E92E-5C4E-BB7B-AB8EA0B50450}"/>
                </a:ext>
              </a:extLst>
            </p:cNvPr>
            <p:cNvSpPr/>
            <p:nvPr/>
          </p:nvSpPr>
          <p:spPr>
            <a:xfrm>
              <a:off x="379306" y="3225189"/>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9" name="Oval 8">
              <a:extLst>
                <a:ext uri="{FF2B5EF4-FFF2-40B4-BE49-F238E27FC236}">
                  <a16:creationId xmlns:a16="http://schemas.microsoft.com/office/drawing/2014/main" id="{3DFDEF74-9361-6141-9215-8288DA318A3C}"/>
                </a:ext>
              </a:extLst>
            </p:cNvPr>
            <p:cNvSpPr/>
            <p:nvPr/>
          </p:nvSpPr>
          <p:spPr>
            <a:xfrm>
              <a:off x="2731206" y="3299981"/>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0" name="Oval 9">
              <a:extLst>
                <a:ext uri="{FF2B5EF4-FFF2-40B4-BE49-F238E27FC236}">
                  <a16:creationId xmlns:a16="http://schemas.microsoft.com/office/drawing/2014/main" id="{DE970036-29B3-0040-B07A-077E3398273B}"/>
                </a:ext>
              </a:extLst>
            </p:cNvPr>
            <p:cNvSpPr/>
            <p:nvPr/>
          </p:nvSpPr>
          <p:spPr>
            <a:xfrm>
              <a:off x="1610173" y="162990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1" name="Oval 10">
              <a:extLst>
                <a:ext uri="{FF2B5EF4-FFF2-40B4-BE49-F238E27FC236}">
                  <a16:creationId xmlns:a16="http://schemas.microsoft.com/office/drawing/2014/main" id="{764A35E4-E3F3-B54E-A874-EE9524DE6910}"/>
                </a:ext>
              </a:extLst>
            </p:cNvPr>
            <p:cNvSpPr/>
            <p:nvPr/>
          </p:nvSpPr>
          <p:spPr>
            <a:xfrm>
              <a:off x="1647913" y="5045635"/>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2" name="Straight Connector 11">
              <a:extLst>
                <a:ext uri="{FF2B5EF4-FFF2-40B4-BE49-F238E27FC236}">
                  <a16:creationId xmlns:a16="http://schemas.microsoft.com/office/drawing/2014/main" id="{D004E9E6-8E6B-8243-83A9-C856E52667D0}"/>
                </a:ext>
              </a:extLst>
            </p:cNvPr>
            <p:cNvCxnSpPr>
              <a:stCxn id="8" idx="5"/>
              <a:endCxn id="11" idx="1"/>
            </p:cNvCxnSpPr>
            <p:nvPr/>
          </p:nvCxnSpPr>
          <p:spPr>
            <a:xfrm>
              <a:off x="690786" y="3536669"/>
              <a:ext cx="1010569" cy="1562408"/>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A2177FC5-C149-5E4D-A15B-701A9DB4DEDA}"/>
                </a:ext>
              </a:extLst>
            </p:cNvPr>
            <p:cNvCxnSpPr>
              <a:stCxn id="9" idx="3"/>
              <a:endCxn id="11" idx="7"/>
            </p:cNvCxnSpPr>
            <p:nvPr/>
          </p:nvCxnSpPr>
          <p:spPr>
            <a:xfrm flipH="1">
              <a:off x="1959393" y="3611461"/>
              <a:ext cx="825255" cy="148761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6B412134-FCAD-5C44-8CEC-F0C91E73F8A7}"/>
                </a:ext>
              </a:extLst>
            </p:cNvPr>
            <p:cNvCxnSpPr>
              <a:cxnSpLocks/>
              <a:stCxn id="10" idx="3"/>
              <a:endCxn id="8" idx="7"/>
            </p:cNvCxnSpPr>
            <p:nvPr/>
          </p:nvCxnSpPr>
          <p:spPr>
            <a:xfrm flipH="1">
              <a:off x="690786" y="1941384"/>
              <a:ext cx="972829" cy="1337247"/>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5BD92FBE-09F6-0C4D-902A-97D1BD713C89}"/>
                </a:ext>
              </a:extLst>
            </p:cNvPr>
            <p:cNvCxnSpPr>
              <a:cxnSpLocks/>
              <a:endCxn id="10" idx="7"/>
            </p:cNvCxnSpPr>
            <p:nvPr/>
          </p:nvCxnSpPr>
          <p:spPr>
            <a:xfrm flipH="1">
              <a:off x="1921653" y="1597567"/>
              <a:ext cx="548280" cy="8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64EA07E-751B-1E4A-B1CB-AAF149AA6791}"/>
                </a:ext>
              </a:extLst>
            </p:cNvPr>
            <p:cNvSpPr txBox="1"/>
            <p:nvPr/>
          </p:nvSpPr>
          <p:spPr>
            <a:xfrm>
              <a:off x="2435709" y="1376047"/>
              <a:ext cx="1363581" cy="436790"/>
            </a:xfrm>
            <a:prstGeom prst="rect">
              <a:avLst/>
            </a:prstGeom>
            <a:noFill/>
          </p:spPr>
          <p:txBody>
            <a:bodyPr wrap="square" rtlCol="0">
              <a:spAutoFit/>
            </a:bodyPr>
            <a:lstStyle/>
            <a:p>
              <a:r>
                <a:rPr lang="en-AU" sz="1800" dirty="0"/>
                <a:t>Start</a:t>
              </a:r>
            </a:p>
          </p:txBody>
        </p:sp>
        <p:cxnSp>
          <p:nvCxnSpPr>
            <p:cNvPr id="18" name="Straight Arrow Connector 17">
              <a:extLst>
                <a:ext uri="{FF2B5EF4-FFF2-40B4-BE49-F238E27FC236}">
                  <a16:creationId xmlns:a16="http://schemas.microsoft.com/office/drawing/2014/main" id="{5E87EFE1-D8A2-D248-8D04-39D922829D4A}"/>
                </a:ext>
              </a:extLst>
            </p:cNvPr>
            <p:cNvCxnSpPr>
              <a:cxnSpLocks/>
              <a:endCxn id="9" idx="6"/>
            </p:cNvCxnSpPr>
            <p:nvPr/>
          </p:nvCxnSpPr>
          <p:spPr>
            <a:xfrm flipH="1" flipV="1">
              <a:off x="3096128" y="3482442"/>
              <a:ext cx="302401" cy="32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B038902-59E7-BC45-BFA0-60305C72080E}"/>
                </a:ext>
              </a:extLst>
            </p:cNvPr>
            <p:cNvSpPr txBox="1"/>
            <p:nvPr/>
          </p:nvSpPr>
          <p:spPr>
            <a:xfrm>
              <a:off x="988821" y="2642239"/>
              <a:ext cx="298480" cy="338554"/>
            </a:xfrm>
            <a:prstGeom prst="rect">
              <a:avLst/>
            </a:prstGeom>
            <a:noFill/>
          </p:spPr>
          <p:txBody>
            <a:bodyPr wrap="none" rtlCol="0">
              <a:spAutoFit/>
            </a:bodyPr>
            <a:lstStyle/>
            <a:p>
              <a:r>
                <a:rPr lang="en-US" sz="1600" dirty="0"/>
                <a:t>1</a:t>
              </a:r>
              <a:endParaRPr lang="en-US" dirty="0"/>
            </a:p>
          </p:txBody>
        </p:sp>
        <p:sp>
          <p:nvSpPr>
            <p:cNvPr id="20" name="TextBox 19">
              <a:extLst>
                <a:ext uri="{FF2B5EF4-FFF2-40B4-BE49-F238E27FC236}">
                  <a16:creationId xmlns:a16="http://schemas.microsoft.com/office/drawing/2014/main" id="{8173938B-9127-8348-93E7-8D0AF4B57A54}"/>
                </a:ext>
              </a:extLst>
            </p:cNvPr>
            <p:cNvSpPr txBox="1"/>
            <p:nvPr/>
          </p:nvSpPr>
          <p:spPr>
            <a:xfrm>
              <a:off x="980939" y="3848582"/>
              <a:ext cx="491881" cy="400391"/>
            </a:xfrm>
            <a:prstGeom prst="rect">
              <a:avLst/>
            </a:prstGeom>
            <a:noFill/>
          </p:spPr>
          <p:txBody>
            <a:bodyPr wrap="none" rtlCol="0">
              <a:spAutoFit/>
            </a:bodyPr>
            <a:lstStyle/>
            <a:p>
              <a:r>
                <a:rPr lang="en-US" sz="1600" dirty="0"/>
                <a:t>2</a:t>
              </a:r>
              <a:endParaRPr lang="en-US" dirty="0"/>
            </a:p>
          </p:txBody>
        </p:sp>
        <p:sp>
          <p:nvSpPr>
            <p:cNvPr id="21" name="TextBox 20">
              <a:extLst>
                <a:ext uri="{FF2B5EF4-FFF2-40B4-BE49-F238E27FC236}">
                  <a16:creationId xmlns:a16="http://schemas.microsoft.com/office/drawing/2014/main" id="{78E8365C-6F97-A445-91B4-0A990F27A662}"/>
                </a:ext>
              </a:extLst>
            </p:cNvPr>
            <p:cNvSpPr txBox="1"/>
            <p:nvPr/>
          </p:nvSpPr>
          <p:spPr>
            <a:xfrm>
              <a:off x="1587391" y="3249749"/>
              <a:ext cx="298480" cy="338554"/>
            </a:xfrm>
            <a:prstGeom prst="rect">
              <a:avLst/>
            </a:prstGeom>
            <a:noFill/>
          </p:spPr>
          <p:txBody>
            <a:bodyPr wrap="none" rtlCol="0">
              <a:spAutoFit/>
            </a:bodyPr>
            <a:lstStyle/>
            <a:p>
              <a:r>
                <a:rPr lang="en-US" sz="1600" dirty="0"/>
                <a:t>4</a:t>
              </a:r>
              <a:endParaRPr lang="en-US" dirty="0"/>
            </a:p>
          </p:txBody>
        </p:sp>
        <p:sp>
          <p:nvSpPr>
            <p:cNvPr id="22" name="TextBox 21">
              <a:extLst>
                <a:ext uri="{FF2B5EF4-FFF2-40B4-BE49-F238E27FC236}">
                  <a16:creationId xmlns:a16="http://schemas.microsoft.com/office/drawing/2014/main" id="{914C0DB3-F512-E14B-901A-DA3ED6441BF8}"/>
                </a:ext>
              </a:extLst>
            </p:cNvPr>
            <p:cNvSpPr txBox="1"/>
            <p:nvPr/>
          </p:nvSpPr>
          <p:spPr>
            <a:xfrm>
              <a:off x="2286468" y="3848582"/>
              <a:ext cx="298480" cy="338554"/>
            </a:xfrm>
            <a:prstGeom prst="rect">
              <a:avLst/>
            </a:prstGeom>
            <a:noFill/>
          </p:spPr>
          <p:txBody>
            <a:bodyPr wrap="none" rtlCol="0">
              <a:spAutoFit/>
            </a:bodyPr>
            <a:lstStyle/>
            <a:p>
              <a:r>
                <a:rPr lang="en-US" sz="1600" dirty="0"/>
                <a:t>1</a:t>
              </a:r>
              <a:endParaRPr lang="en-US" dirty="0"/>
            </a:p>
          </p:txBody>
        </p:sp>
      </p:grpSp>
    </p:spTree>
    <p:extLst>
      <p:ext uri="{BB962C8B-B14F-4D97-AF65-F5344CB8AC3E}">
        <p14:creationId xmlns:p14="http://schemas.microsoft.com/office/powerpoint/2010/main" val="279647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265113" y="146050"/>
            <a:ext cx="8623300" cy="920750"/>
          </a:xfrm>
        </p:spPr>
        <p:txBody>
          <a:bodyPr/>
          <a:lstStyle/>
          <a:p>
            <a:r>
              <a:rPr lang="en-US" dirty="0" err="1">
                <a:latin typeface="News Gothic MT" charset="0"/>
              </a:rPr>
              <a:t>Dijkstra's</a:t>
            </a:r>
            <a:r>
              <a:rPr lang="en-US" dirty="0">
                <a:latin typeface="News Gothic MT" charset="0"/>
              </a:rPr>
              <a:t> algorithm [conceptual only]</a:t>
            </a:r>
          </a:p>
        </p:txBody>
      </p:sp>
      <p:sp>
        <p:nvSpPr>
          <p:cNvPr id="17410" name="Content Placeholder 2"/>
          <p:cNvSpPr>
            <a:spLocks noGrp="1"/>
          </p:cNvSpPr>
          <p:nvPr>
            <p:ph idx="1"/>
          </p:nvPr>
        </p:nvSpPr>
        <p:spPr>
          <a:xfrm>
            <a:off x="189866" y="905019"/>
            <a:ext cx="8764268" cy="5370369"/>
          </a:xfrm>
        </p:spPr>
        <p:txBody>
          <a:bodyPr>
            <a:normAutofit fontScale="92500" lnSpcReduction="10000"/>
          </a:bodyPr>
          <a:lstStyle/>
          <a:p>
            <a:pPr marL="0" indent="0">
              <a:buNone/>
            </a:pPr>
            <a:r>
              <a:rPr lang="en-US" sz="2000" b="0" dirty="0">
                <a:latin typeface="News Gothic MT" charset="0"/>
              </a:rPr>
              <a:t>Purpose: Find shortest path from vertex s </a:t>
            </a:r>
            <a:endParaRPr lang="en-US" sz="2000" dirty="0">
              <a:latin typeface="News Gothic MT" charset="0"/>
            </a:endParaRPr>
          </a:p>
          <a:p>
            <a:pPr marL="349250" lvl="1" indent="0">
              <a:buNone/>
            </a:pPr>
            <a:endParaRPr lang="en-US" sz="2000" dirty="0">
              <a:latin typeface="News Gothic MT" charset="0"/>
            </a:endParaRPr>
          </a:p>
          <a:p>
            <a:r>
              <a:rPr lang="en-US" sz="2400" b="0" dirty="0">
                <a:solidFill>
                  <a:schemeClr val="tx1"/>
                </a:solidFill>
                <a:latin typeface="Courier" charset="0"/>
                <a:cs typeface="ＭＳ Ｐゴシック" charset="0"/>
              </a:rPr>
              <a:t>set</a:t>
            </a:r>
            <a:r>
              <a:rPr lang="en-US" sz="2400" b="0" dirty="0">
                <a:latin typeface="News Gothic MT" charset="0"/>
                <a:cs typeface="ＭＳ Ｐゴシック" charset="0"/>
              </a:rPr>
              <a:t> </a:t>
            </a:r>
            <a:r>
              <a:rPr lang="en-US" sz="2400" b="0" dirty="0" err="1">
                <a:solidFill>
                  <a:srgbClr val="000090"/>
                </a:solidFill>
                <a:latin typeface="Courier" charset="0"/>
                <a:cs typeface="ＭＳ Ｐゴシック" charset="0"/>
              </a:rPr>
              <a:t>dist</a:t>
            </a:r>
            <a:r>
              <a:rPr lang="en-US" sz="2400" b="0" dirty="0">
                <a:solidFill>
                  <a:srgbClr val="000090"/>
                </a:solidFill>
                <a:latin typeface="Courier" charset="0"/>
                <a:cs typeface="ＭＳ Ｐゴシック" charset="0"/>
              </a:rPr>
              <a:t>[u</a:t>
            </a:r>
            <a:r>
              <a:rPr lang="en-US" sz="2400" dirty="0">
                <a:solidFill>
                  <a:srgbClr val="000090"/>
                </a:solidFill>
                <a:latin typeface="Courier" charset="0"/>
                <a:cs typeface="ＭＳ Ｐゴシック" charset="0"/>
              </a:rPr>
              <a:t>] = ∞</a:t>
            </a:r>
            <a:r>
              <a:rPr lang="en-US" sz="2400" b="0" dirty="0">
                <a:latin typeface="News Gothic MT" charset="0"/>
                <a:cs typeface="ＭＳ Ｐゴシック" charset="0"/>
              </a:rPr>
              <a:t>, </a:t>
            </a:r>
            <a:r>
              <a:rPr lang="en-US" sz="2400" dirty="0" err="1">
                <a:solidFill>
                  <a:srgbClr val="000090"/>
                </a:solidFill>
                <a:latin typeface="Courier" charset="0"/>
                <a:cs typeface="ＭＳ Ｐゴシック" charset="0"/>
              </a:rPr>
              <a:t>pred</a:t>
            </a:r>
            <a:r>
              <a:rPr lang="en-US" sz="2400" dirty="0">
                <a:solidFill>
                  <a:srgbClr val="000090"/>
                </a:solidFill>
                <a:latin typeface="Courier" charset="0"/>
                <a:cs typeface="ＭＳ Ｐゴシック" charset="0"/>
              </a:rPr>
              <a:t>[u]=nil </a:t>
            </a:r>
            <a:r>
              <a:rPr lang="en-US" sz="2400" b="0" dirty="0">
                <a:latin typeface="News Gothic MT" charset="0"/>
                <a:cs typeface="ＭＳ Ｐゴシック" charset="0"/>
              </a:rPr>
              <a:t>for all </a:t>
            </a:r>
            <a:r>
              <a:rPr lang="en-US" sz="2400" dirty="0">
                <a:solidFill>
                  <a:srgbClr val="000090"/>
                </a:solidFill>
                <a:latin typeface="Courier" charset="0"/>
                <a:cs typeface="ＭＳ Ｐゴシック" charset="0"/>
              </a:rPr>
              <a:t>u</a:t>
            </a:r>
            <a:r>
              <a:rPr lang="en-US" sz="2400" b="0" dirty="0">
                <a:latin typeface="News Gothic MT" charset="0"/>
                <a:cs typeface="ＭＳ Ｐゴシック" charset="0"/>
              </a:rPr>
              <a:t>, </a:t>
            </a:r>
          </a:p>
          <a:p>
            <a:r>
              <a:rPr lang="en-US" sz="2400" dirty="0">
                <a:latin typeface="News Gothic MT" charset="0"/>
                <a:cs typeface="ＭＳ Ｐゴシック" charset="0"/>
              </a:rPr>
              <a:t>set</a:t>
            </a:r>
            <a:r>
              <a:rPr lang="en-US" sz="2400" b="0" dirty="0">
                <a:latin typeface="News Gothic MT" charset="0"/>
                <a:cs typeface="ＭＳ Ｐゴシック" charset="0"/>
              </a:rPr>
              <a:t> </a:t>
            </a:r>
            <a:r>
              <a:rPr lang="en-US" sz="2400" dirty="0" err="1">
                <a:solidFill>
                  <a:srgbClr val="000090"/>
                </a:solidFill>
                <a:latin typeface="Courier" charset="0"/>
                <a:cs typeface="ＭＳ Ｐゴシック" charset="0"/>
              </a:rPr>
              <a:t>dist</a:t>
            </a:r>
            <a:r>
              <a:rPr lang="en-US" sz="2400" dirty="0">
                <a:solidFill>
                  <a:srgbClr val="000090"/>
                </a:solidFill>
                <a:latin typeface="Courier" charset="0"/>
                <a:cs typeface="ＭＳ Ｐゴシック" charset="0"/>
              </a:rPr>
              <a:t>[s]= 0</a:t>
            </a:r>
            <a:r>
              <a:rPr lang="en-US" sz="2400" b="0" dirty="0">
                <a:latin typeface="News Gothic MT" charset="0"/>
                <a:cs typeface="ＭＳ Ｐゴシック" charset="0"/>
              </a:rPr>
              <a:t>;  </a:t>
            </a:r>
          </a:p>
          <a:p>
            <a:r>
              <a:rPr lang="en-US" sz="2400" b="0" dirty="0">
                <a:latin typeface="News Gothic MT" charset="0"/>
                <a:cs typeface="ＭＳ Ｐゴシック" charset="0"/>
              </a:rPr>
              <a:t>Insert all pair (</a:t>
            </a:r>
            <a:r>
              <a:rPr lang="en-US" sz="2400" b="0" dirty="0" err="1">
                <a:latin typeface="News Gothic MT" charset="0"/>
                <a:cs typeface="ＭＳ Ｐゴシック" charset="0"/>
              </a:rPr>
              <a:t>dist</a:t>
            </a:r>
            <a:r>
              <a:rPr lang="en-US" sz="2400" b="0" dirty="0">
                <a:latin typeface="News Gothic MT" charset="0"/>
                <a:cs typeface="ＭＳ Ｐゴシック" charset="0"/>
              </a:rPr>
              <a:t>[</a:t>
            </a:r>
            <a:r>
              <a:rPr lang="en-US" sz="2400" dirty="0">
                <a:latin typeface="News Gothic MT" charset="0"/>
                <a:cs typeface="ＭＳ Ｐゴシック" charset="0"/>
              </a:rPr>
              <a:t>u], </a:t>
            </a:r>
            <a:r>
              <a:rPr lang="en-US" sz="2400" dirty="0" err="1">
                <a:latin typeface="News Gothic MT" charset="0"/>
                <a:cs typeface="ＭＳ Ｐゴシック" charset="0"/>
              </a:rPr>
              <a:t>pred</a:t>
            </a:r>
            <a:r>
              <a:rPr lang="en-US" sz="2400" dirty="0">
                <a:latin typeface="News Gothic MT" charset="0"/>
                <a:cs typeface="ＭＳ Ｐゴシック" charset="0"/>
              </a:rPr>
              <a:t>[u]) into a priority queue PQ</a:t>
            </a:r>
          </a:p>
          <a:p>
            <a:pPr>
              <a:buFont typeface="Wingdings 2" charset="0"/>
              <a:buNone/>
            </a:pPr>
            <a:r>
              <a:rPr lang="en-US" sz="2400" b="0" dirty="0">
                <a:solidFill>
                  <a:schemeClr val="tx1"/>
                </a:solidFill>
                <a:latin typeface="Courier" charset="0"/>
                <a:cs typeface="ＭＳ Ｐゴシック" charset="0"/>
              </a:rPr>
              <a:t>while (</a:t>
            </a:r>
            <a:r>
              <a:rPr lang="en-US" sz="2400" dirty="0">
                <a:solidFill>
                  <a:srgbClr val="000090"/>
                </a:solidFill>
                <a:latin typeface="Courier" charset="0"/>
                <a:cs typeface="ＭＳ Ｐゴシック" charset="0"/>
              </a:rPr>
              <a:t>PQ</a:t>
            </a:r>
            <a:r>
              <a:rPr lang="en-US" sz="2400" b="0" dirty="0">
                <a:solidFill>
                  <a:schemeClr val="tx1"/>
                </a:solidFill>
                <a:latin typeface="Courier" charset="0"/>
                <a:cs typeface="ＭＳ Ｐゴシック" charset="0"/>
              </a:rPr>
              <a:t> is not empty):</a:t>
            </a:r>
          </a:p>
          <a:p>
            <a:pPr>
              <a:buFont typeface="Wingdings 2" charset="0"/>
              <a:buNone/>
            </a:pPr>
            <a:r>
              <a:rPr lang="en-US" sz="2400" b="0" dirty="0">
                <a:solidFill>
                  <a:schemeClr val="tx1"/>
                </a:solidFill>
                <a:latin typeface="Courier" charset="0"/>
                <a:cs typeface="ＭＳ Ｐゴシック" charset="0"/>
              </a:rPr>
              <a:t>	</a:t>
            </a:r>
            <a:r>
              <a:rPr lang="en-US" sz="2400" dirty="0">
                <a:latin typeface="Courier" charset="0"/>
                <a:cs typeface="ＭＳ Ｐゴシック" charset="0"/>
              </a:rPr>
              <a:t>remove</a:t>
            </a:r>
            <a:r>
              <a:rPr lang="en-US" sz="2400" b="0" dirty="0">
                <a:solidFill>
                  <a:schemeClr val="tx1"/>
                </a:solidFill>
                <a:latin typeface="Courier" charset="0"/>
                <a:cs typeface="ＭＳ Ｐゴシック" charset="0"/>
              </a:rPr>
              <a:t> </a:t>
            </a:r>
            <a:r>
              <a:rPr lang="en-US" sz="2400" dirty="0">
                <a:solidFill>
                  <a:srgbClr val="000090"/>
                </a:solidFill>
                <a:latin typeface="Courier" charset="0"/>
                <a:cs typeface="ＭＳ Ｐゴシック" charset="0"/>
              </a:rPr>
              <a:t>u</a:t>
            </a:r>
            <a:r>
              <a:rPr lang="en-US" sz="2400" b="0" dirty="0">
                <a:solidFill>
                  <a:schemeClr val="tx1"/>
                </a:solidFill>
                <a:latin typeface="Courier" charset="0"/>
                <a:cs typeface="ＭＳ Ｐゴシック" charset="0"/>
              </a:rPr>
              <a:t> from </a:t>
            </a:r>
            <a:r>
              <a:rPr lang="en-US" sz="2400" dirty="0">
                <a:solidFill>
                  <a:srgbClr val="000090"/>
                </a:solidFill>
                <a:latin typeface="Courier" charset="0"/>
                <a:cs typeface="ＭＳ Ｐゴシック" charset="0"/>
              </a:rPr>
              <a:t>PQ</a:t>
            </a:r>
            <a:r>
              <a:rPr lang="en-US" sz="2400" b="0" dirty="0">
                <a:solidFill>
                  <a:schemeClr val="tx1"/>
                </a:solidFill>
                <a:latin typeface="Courier" charset="0"/>
                <a:cs typeface="ＭＳ Ｐゴシック" charset="0"/>
              </a:rPr>
              <a:t> (so that </a:t>
            </a:r>
            <a:r>
              <a:rPr lang="en-US" sz="2400" dirty="0" err="1">
                <a:solidFill>
                  <a:srgbClr val="000090"/>
                </a:solidFill>
                <a:latin typeface="Courier" charset="0"/>
                <a:cs typeface="ＭＳ Ｐゴシック" charset="0"/>
              </a:rPr>
              <a:t>dist</a:t>
            </a:r>
            <a:r>
              <a:rPr lang="en-US" sz="2400" dirty="0">
                <a:solidFill>
                  <a:srgbClr val="000090"/>
                </a:solidFill>
                <a:latin typeface="Courier" charset="0"/>
                <a:cs typeface="ＭＳ Ｐゴシック" charset="0"/>
              </a:rPr>
              <a:t>[u]</a:t>
            </a:r>
            <a:r>
              <a:rPr lang="en-US" sz="2400" b="0" dirty="0">
                <a:solidFill>
                  <a:schemeClr val="tx1"/>
                </a:solidFill>
                <a:latin typeface="Courier" charset="0"/>
                <a:cs typeface="ＭＳ Ｐゴシック" charset="0"/>
              </a:rPr>
              <a:t> is smallest)</a:t>
            </a:r>
          </a:p>
          <a:p>
            <a:pPr>
              <a:buFont typeface="Wingdings 2" charset="0"/>
              <a:buNone/>
            </a:pPr>
            <a:r>
              <a:rPr lang="en-US" sz="2400" b="0" dirty="0">
                <a:solidFill>
                  <a:schemeClr val="tx1"/>
                </a:solidFill>
                <a:latin typeface="Courier" charset="0"/>
                <a:cs typeface="ＭＳ Ｐゴシック" charset="0"/>
              </a:rPr>
              <a:t>	mark: found shortest path for u</a:t>
            </a:r>
            <a:endParaRPr lang="en-US" sz="2400" dirty="0">
              <a:solidFill>
                <a:srgbClr val="000090"/>
              </a:solidFill>
              <a:latin typeface="Courier" charset="0"/>
              <a:cs typeface="ＭＳ Ｐゴシック" charset="0"/>
            </a:endParaRPr>
          </a:p>
          <a:p>
            <a:pPr>
              <a:buFont typeface="Wingdings 2" charset="0"/>
              <a:buNone/>
            </a:pPr>
            <a:r>
              <a:rPr lang="en-US" sz="2400" b="0" dirty="0">
                <a:solidFill>
                  <a:schemeClr val="tx1"/>
                </a:solidFill>
                <a:latin typeface="Courier" charset="0"/>
                <a:cs typeface="ＭＳ Ｐゴシック" charset="0"/>
              </a:rPr>
              <a:t>	for all </a:t>
            </a:r>
            <a:r>
              <a:rPr lang="en-US" sz="2400" dirty="0">
                <a:solidFill>
                  <a:srgbClr val="000090"/>
                </a:solidFill>
                <a:latin typeface="Courier" charset="0"/>
                <a:cs typeface="ＭＳ Ｐゴシック" charset="0"/>
              </a:rPr>
              <a:t>(</a:t>
            </a:r>
            <a:r>
              <a:rPr lang="en-US" sz="2400" dirty="0" err="1">
                <a:solidFill>
                  <a:srgbClr val="000090"/>
                </a:solidFill>
                <a:latin typeface="Courier" charset="0"/>
                <a:cs typeface="ＭＳ Ｐゴシック" charset="0"/>
              </a:rPr>
              <a:t>u,v</a:t>
            </a:r>
            <a:r>
              <a:rPr lang="en-US" sz="2400" dirty="0">
                <a:solidFill>
                  <a:srgbClr val="000090"/>
                </a:solidFill>
                <a:latin typeface="Courier" charset="0"/>
                <a:cs typeface="ＭＳ Ｐゴシック" charset="0"/>
              </a:rPr>
              <a:t>)</a:t>
            </a:r>
            <a:r>
              <a:rPr lang="en-US" sz="2400" b="0" dirty="0">
                <a:solidFill>
                  <a:schemeClr val="tx1"/>
                </a:solidFill>
                <a:latin typeface="Courier" charset="0"/>
                <a:cs typeface="ＭＳ Ｐゴシック" charset="0"/>
              </a:rPr>
              <a:t> in </a:t>
            </a:r>
            <a:r>
              <a:rPr lang="en-US" sz="2400" dirty="0">
                <a:solidFill>
                  <a:srgbClr val="000090"/>
                </a:solidFill>
                <a:latin typeface="Courier" charset="0"/>
                <a:cs typeface="ＭＳ Ｐゴシック" charset="0"/>
              </a:rPr>
              <a:t>G</a:t>
            </a:r>
            <a:r>
              <a:rPr lang="en-US" sz="2400" b="0" dirty="0">
                <a:solidFill>
                  <a:schemeClr val="tx1"/>
                </a:solidFill>
                <a:latin typeface="Courier" charset="0"/>
                <a:cs typeface="ＭＳ Ｐゴシック" charset="0"/>
              </a:rPr>
              <a:t>:</a:t>
            </a:r>
          </a:p>
          <a:p>
            <a:pPr lvl="2">
              <a:buFont typeface="Wingdings 2" charset="0"/>
              <a:buNone/>
            </a:pPr>
            <a:r>
              <a:rPr lang="en-US" b="0" dirty="0">
                <a:solidFill>
                  <a:schemeClr val="tx1"/>
                </a:solidFill>
                <a:latin typeface="Courier" charset="0"/>
                <a:cs typeface="ＭＳ Ｐゴシック" charset="0"/>
              </a:rPr>
              <a:t>if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[v] &gt;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[u]+w(</a:t>
            </a:r>
            <a:r>
              <a:rPr lang="en-US" dirty="0" err="1">
                <a:solidFill>
                  <a:srgbClr val="000090"/>
                </a:solidFill>
                <a:latin typeface="Courier" charset="0"/>
                <a:cs typeface="ＭＳ Ｐゴシック" charset="0"/>
              </a:rPr>
              <a:t>u,v</a:t>
            </a:r>
            <a:r>
              <a:rPr lang="en-US" dirty="0">
                <a:solidFill>
                  <a:srgbClr val="000090"/>
                </a:solidFill>
                <a:latin typeface="Courier" charset="0"/>
                <a:cs typeface="ＭＳ Ｐゴシック" charset="0"/>
              </a:rPr>
              <a:t>)</a:t>
            </a:r>
            <a:r>
              <a:rPr lang="en-US" b="0" dirty="0">
                <a:solidFill>
                  <a:schemeClr val="tx1"/>
                </a:solidFill>
                <a:latin typeface="Courier" charset="0"/>
                <a:cs typeface="ＭＳ Ｐゴシック" charset="0"/>
              </a:rPr>
              <a:t>:</a:t>
            </a:r>
          </a:p>
          <a:p>
            <a:pPr lvl="2">
              <a:buFont typeface="Wingdings 2" charset="0"/>
              <a:buNone/>
            </a:pPr>
            <a:r>
              <a:rPr lang="en-US" dirty="0">
                <a:latin typeface="Courier" charset="0"/>
                <a:cs typeface="ＭＳ Ｐゴシック" charset="0"/>
              </a:rPr>
              <a:t>     </a:t>
            </a:r>
            <a:r>
              <a:rPr lang="en-US" b="0" dirty="0">
                <a:solidFill>
                  <a:schemeClr val="tx1"/>
                </a:solidFill>
                <a:latin typeface="Courier" charset="0"/>
                <a:cs typeface="ＭＳ Ｐゴシック" charset="0"/>
              </a:rPr>
              <a:t> update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[v]</a:t>
            </a:r>
            <a:r>
              <a:rPr lang="en-US" dirty="0">
                <a:latin typeface="Courier" charset="0"/>
                <a:cs typeface="ＭＳ Ｐゴシック" charset="0"/>
              </a:rPr>
              <a:t>,</a:t>
            </a:r>
            <a:r>
              <a:rPr lang="en-US" dirty="0" err="1">
                <a:solidFill>
                  <a:srgbClr val="000090"/>
                </a:solidFill>
                <a:latin typeface="Courier" charset="0"/>
                <a:cs typeface="ＭＳ Ｐゴシック" charset="0"/>
              </a:rPr>
              <a:t>pred</a:t>
            </a:r>
            <a:r>
              <a:rPr lang="en-US" dirty="0">
                <a:solidFill>
                  <a:srgbClr val="000090"/>
                </a:solidFill>
                <a:latin typeface="Courier" charset="0"/>
                <a:cs typeface="ＭＳ Ｐゴシック" charset="0"/>
              </a:rPr>
              <a:t>[v]) in PQ</a:t>
            </a:r>
            <a:r>
              <a:rPr lang="en-US" b="0" dirty="0">
                <a:solidFill>
                  <a:schemeClr val="tx1"/>
                </a:solidFill>
                <a:latin typeface="Courier" charset="0"/>
                <a:cs typeface="ＭＳ Ｐゴシック" charset="0"/>
              </a:rPr>
              <a:t> </a:t>
            </a:r>
          </a:p>
          <a:p>
            <a:pPr lvl="1"/>
            <a:endParaRPr lang="en-US" dirty="0">
              <a:latin typeface="News Gothic MT" charset="0"/>
              <a:cs typeface="ＭＳ Ｐゴシック" charset="0"/>
            </a:endParaRPr>
          </a:p>
        </p:txBody>
      </p:sp>
      <p:sp>
        <p:nvSpPr>
          <p:cNvPr id="17411" name="Date Placeholder 3"/>
          <p:cNvSpPr>
            <a:spLocks noGrp="1"/>
          </p:cNvSpPr>
          <p:nvPr>
            <p:ph type="dt" sz="quarter" idx="4294967295"/>
          </p:nvPr>
        </p:nvSpPr>
        <p:spPr bwMode="auto">
          <a:xfrm>
            <a:off x="5346700" y="6275388"/>
            <a:ext cx="2184400"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r>
              <a:rPr lang="en-US" sz="1200">
                <a:solidFill>
                  <a:schemeClr val="bg1"/>
                </a:solidFill>
              </a:rPr>
              <a:t>March 25, 2016</a:t>
            </a:r>
          </a:p>
        </p:txBody>
      </p:sp>
      <p:sp>
        <p:nvSpPr>
          <p:cNvPr id="17412" name="Footer Placeholder 4"/>
          <p:cNvSpPr>
            <a:spLocks noGrp="1"/>
          </p:cNvSpPr>
          <p:nvPr>
            <p:ph type="ftr" sz="quarter" idx="4294967295"/>
          </p:nvPr>
        </p:nvSpPr>
        <p:spPr bwMode="auto">
          <a:xfrm>
            <a:off x="293688" y="6275388"/>
            <a:ext cx="4840287"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chemeClr val="bg1"/>
                </a:solidFill>
              </a:rPr>
              <a:t>COMP20003.Workshop</a:t>
            </a:r>
            <a:endParaRPr lang="en-US" sz="2200" dirty="0">
              <a:solidFill>
                <a:srgbClr val="000090"/>
              </a:solidFill>
              <a:latin typeface="Courier" charset="0"/>
              <a:ea typeface="+mn-ea"/>
            </a:endParaRPr>
          </a:p>
        </p:txBody>
      </p:sp>
      <p:sp>
        <p:nvSpPr>
          <p:cNvPr id="1741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CCE099-1500-F54A-A393-5DB9156999C1}" type="slidenum">
              <a:rPr lang="en-US" sz="3600">
                <a:solidFill>
                  <a:schemeClr val="bg1"/>
                </a:solidFill>
              </a:rPr>
              <a:pPr eaLnBrk="1" hangingPunct="1"/>
              <a:t>11</a:t>
            </a:fld>
            <a:endParaRPr lang="en-US" sz="3600">
              <a:solidFill>
                <a:schemeClr val="bg1"/>
              </a:solidFill>
            </a:endParaRPr>
          </a:p>
        </p:txBody>
      </p:sp>
    </p:spTree>
    <p:extLst>
      <p:ext uri="{BB962C8B-B14F-4D97-AF65-F5344CB8AC3E}">
        <p14:creationId xmlns:p14="http://schemas.microsoft.com/office/powerpoint/2010/main" val="334330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Tree>
    <p:extLst>
      <p:ext uri="{BB962C8B-B14F-4D97-AF65-F5344CB8AC3E}">
        <p14:creationId xmlns:p14="http://schemas.microsoft.com/office/powerpoint/2010/main" val="297999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a:t>0,</a:t>
                      </a:r>
                      <a:r>
                        <a:rPr lang="en-US" baseline="0" dirty="0"/>
                        <a:t> nil</a:t>
                      </a:r>
                      <a:endParaRPr lang="en-US"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
        <p:nvSpPr>
          <p:cNvPr id="2" name="Rounded Rectangle 1"/>
          <p:cNvSpPr/>
          <p:nvPr/>
        </p:nvSpPr>
        <p:spPr>
          <a:xfrm>
            <a:off x="3149291" y="5513043"/>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shortest-so-far</a:t>
            </a:r>
          </a:p>
          <a:p>
            <a:pPr algn="ctr"/>
            <a:r>
              <a:rPr lang="en-US" sz="1800" dirty="0">
                <a:solidFill>
                  <a:schemeClr val="tx1"/>
                </a:solidFill>
              </a:rPr>
              <a:t>distance from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1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250962" cy="359156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611757">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dirty="0"/>
                        <a:t>0,</a:t>
                      </a:r>
                      <a:r>
                        <a:rPr lang="en-US" sz="1600" baseline="0" dirty="0"/>
                        <a:t> nil</a:t>
                      </a:r>
                      <a:endParaRPr lang="en-US" sz="1600"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0889" y="1259409"/>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SP A-&gt;F=   </a:t>
            </a:r>
          </a:p>
        </p:txBody>
      </p:sp>
      <p:sp>
        <p:nvSpPr>
          <p:cNvPr id="2" name="Rectangle 1">
            <a:extLst>
              <a:ext uri="{FF2B5EF4-FFF2-40B4-BE49-F238E27FC236}">
                <a16:creationId xmlns:a16="http://schemas.microsoft.com/office/drawing/2014/main" id="{76EA7821-5345-4F43-A48D-6A4B1B298CFE}"/>
              </a:ext>
            </a:extLst>
          </p:cNvPr>
          <p:cNvSpPr/>
          <p:nvPr/>
        </p:nvSpPr>
        <p:spPr>
          <a:xfrm>
            <a:off x="6984505" y="3095806"/>
            <a:ext cx="2003833" cy="6870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 is shorthand for “∞,nil”</a:t>
            </a:r>
            <a:endParaRPr lang="en-US" sz="1600" b="1" dirty="0"/>
          </a:p>
        </p:txBody>
      </p:sp>
      <p:cxnSp>
        <p:nvCxnSpPr>
          <p:cNvPr id="4" name="Straight Arrow Connector 3">
            <a:extLst>
              <a:ext uri="{FF2B5EF4-FFF2-40B4-BE49-F238E27FC236}">
                <a16:creationId xmlns:a16="http://schemas.microsoft.com/office/drawing/2014/main" id="{373ECDA6-9C4A-5844-BFD6-1374A9D4C7E2}"/>
              </a:ext>
            </a:extLst>
          </p:cNvPr>
          <p:cNvCxnSpPr>
            <a:cxnSpLocks/>
          </p:cNvCxnSpPr>
          <p:nvPr/>
        </p:nvCxnSpPr>
        <p:spPr>
          <a:xfrm flipH="1">
            <a:off x="6125501" y="3417735"/>
            <a:ext cx="1365063" cy="1306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C662A48B-F7ED-0345-B3EF-C62DC5B50A10}"/>
              </a:ext>
            </a:extLst>
          </p:cNvPr>
          <p:cNvSpPr/>
          <p:nvPr/>
        </p:nvSpPr>
        <p:spPr>
          <a:xfrm>
            <a:off x="485159" y="2726980"/>
            <a:ext cx="5005730" cy="1055880"/>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4 The </a:t>
            </a:r>
            <a:r>
              <a:rPr lang="en-US" sz="1600" dirty="0" err="1"/>
              <a:t>dist</a:t>
            </a:r>
            <a:r>
              <a:rPr lang="en-US" sz="1600" dirty="0"/>
              <a:t> at SA is 0, there is an edge A-&gt;C with length 8, so we can reach C from A with distance 0+8, and 8 is better than </a:t>
            </a:r>
            <a:r>
              <a:rPr lang="en-US" sz="1600" dirty="0" err="1"/>
              <a:t>previuosly</a:t>
            </a:r>
            <a:r>
              <a:rPr lang="en-US" sz="1600" dirty="0"/>
              <a:t>-found distance of ∞</a:t>
            </a:r>
            <a:endParaRPr lang="en-US" sz="1600" b="1" dirty="0"/>
          </a:p>
        </p:txBody>
      </p:sp>
      <p:cxnSp>
        <p:nvCxnSpPr>
          <p:cNvPr id="41" name="Straight Arrow Connector 40">
            <a:extLst>
              <a:ext uri="{FF2B5EF4-FFF2-40B4-BE49-F238E27FC236}">
                <a16:creationId xmlns:a16="http://schemas.microsoft.com/office/drawing/2014/main" id="{08184D2B-501C-C145-B512-4391AE159C3A}"/>
              </a:ext>
            </a:extLst>
          </p:cNvPr>
          <p:cNvCxnSpPr>
            <a:cxnSpLocks/>
            <a:stCxn id="40" idx="2"/>
          </p:cNvCxnSpPr>
          <p:nvPr/>
        </p:nvCxnSpPr>
        <p:spPr>
          <a:xfrm>
            <a:off x="2988024" y="3782860"/>
            <a:ext cx="262458" cy="90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A4A8EFD-5919-CA49-8E2F-C5DFA79D6C61}"/>
              </a:ext>
            </a:extLst>
          </p:cNvPr>
          <p:cNvSpPr/>
          <p:nvPr/>
        </p:nvSpPr>
        <p:spPr>
          <a:xfrm>
            <a:off x="1061725" y="5740538"/>
            <a:ext cx="1829484" cy="12168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Update this cell because now we can reach C from D with distance 4 (of D) + 1 (of edge D</a:t>
            </a:r>
            <a:r>
              <a:rPr lang="en-US" sz="1200" dirty="0">
                <a:sym typeface="Wingdings" pitchFamily="2" charset="2"/>
              </a:rPr>
              <a:t>C), and 5 is </a:t>
            </a:r>
            <a:r>
              <a:rPr lang="en-US" sz="1200" b="1" dirty="0">
                <a:sym typeface="Wingdings" pitchFamily="2" charset="2"/>
              </a:rPr>
              <a:t>better</a:t>
            </a:r>
            <a:r>
              <a:rPr lang="en-US" sz="1200" dirty="0">
                <a:sym typeface="Wingdings" pitchFamily="2" charset="2"/>
              </a:rPr>
              <a:t> than 8</a:t>
            </a:r>
            <a:endParaRPr lang="en-US" sz="1600" b="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V="1">
            <a:off x="2891209" y="5511014"/>
            <a:ext cx="357611"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4DC378F-A615-B540-BB93-2287E4D86570}"/>
              </a:ext>
            </a:extLst>
          </p:cNvPr>
          <p:cNvSpPr/>
          <p:nvPr/>
        </p:nvSpPr>
        <p:spPr>
          <a:xfrm>
            <a:off x="6736167" y="5333637"/>
            <a:ext cx="2282832" cy="1236557"/>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this pointy, we can reach E from D with distance 4 (of D) + 1 (of edge D</a:t>
            </a:r>
            <a:r>
              <a:rPr lang="en-US" sz="1200" dirty="0">
                <a:sym typeface="Wingdings" pitchFamily="2" charset="2"/>
              </a:rPr>
              <a:t>E), but new distance 5 is </a:t>
            </a:r>
            <a:r>
              <a:rPr lang="en-US" sz="1200" b="1" dirty="0">
                <a:sym typeface="Wingdings" pitchFamily="2" charset="2"/>
              </a:rPr>
              <a:t>not better</a:t>
            </a:r>
            <a:r>
              <a:rPr lang="en-US" sz="1200" dirty="0">
                <a:sym typeface="Wingdings" pitchFamily="2" charset="2"/>
              </a:rPr>
              <a:t>  than the previously found 5, so no update!</a:t>
            </a:r>
            <a:endParaRPr lang="en-US" sz="1600" b="1" dirty="0"/>
          </a:p>
        </p:txBody>
      </p: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flipV="1">
            <a:off x="5490889" y="5511014"/>
            <a:ext cx="1245278"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41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extLst>
              <p:ext uri="{D42A27DB-BD31-4B8C-83A1-F6EECF244321}">
                <p14:modId xmlns:p14="http://schemas.microsoft.com/office/powerpoint/2010/main" val="203749226"/>
              </p:ext>
            </p:extLst>
          </p:nvPr>
        </p:nvGraphicFramePr>
        <p:xfrm>
          <a:off x="125001" y="3814213"/>
          <a:ext cx="6535231"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96026">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dirty="0"/>
                        <a:t>0,</a:t>
                      </a:r>
                      <a:r>
                        <a:rPr lang="en-US" sz="1600" baseline="0" dirty="0"/>
                        <a:t> nil</a:t>
                      </a:r>
                      <a:endParaRPr lang="en-US" sz="1600"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0889" y="1259409"/>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SP A-&gt;F=   </a:t>
            </a:r>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H="1">
            <a:off x="3666688" y="4960307"/>
            <a:ext cx="3346238" cy="519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a:off x="6274356" y="5808233"/>
            <a:ext cx="439595" cy="375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8AC4FC50-272C-6A4F-A64E-398AF808DE91}"/>
              </a:ext>
            </a:extLst>
          </p:cNvPr>
          <p:cNvSpPr/>
          <p:nvPr/>
        </p:nvSpPr>
        <p:spPr>
          <a:xfrm>
            <a:off x="223284" y="2932806"/>
            <a:ext cx="6051071" cy="708526"/>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What’s the found shortest path from A to F?</a:t>
            </a:r>
          </a:p>
          <a:p>
            <a:pPr algn="ctr"/>
            <a:r>
              <a:rPr lang="en-US" sz="1600" dirty="0"/>
              <a:t>distance= 11, path=A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 </a:t>
            </a:r>
          </a:p>
          <a:p>
            <a:pPr algn="ctr"/>
            <a:endParaRPr lang="en-US" sz="1600" dirty="0"/>
          </a:p>
        </p:txBody>
      </p:sp>
      <p:sp>
        <p:nvSpPr>
          <p:cNvPr id="43" name="Rectangle 42">
            <a:extLst>
              <a:ext uri="{FF2B5EF4-FFF2-40B4-BE49-F238E27FC236}">
                <a16:creationId xmlns:a16="http://schemas.microsoft.com/office/drawing/2014/main" id="{555EFFFD-0318-1F45-9933-DE3BC3B3CD7B}"/>
              </a:ext>
            </a:extLst>
          </p:cNvPr>
          <p:cNvSpPr/>
          <p:nvPr/>
        </p:nvSpPr>
        <p:spPr>
          <a:xfrm>
            <a:off x="6706773" y="5206489"/>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[F]= C, that is we came to F from C: C</a:t>
            </a:r>
            <a:r>
              <a:rPr lang="en-US" sz="1600" dirty="0">
                <a:sym typeface="Wingdings" pitchFamily="2" charset="2"/>
              </a:rPr>
              <a:t></a:t>
            </a:r>
            <a:r>
              <a:rPr lang="en-US" sz="1600" dirty="0"/>
              <a:t>F</a:t>
            </a:r>
          </a:p>
          <a:p>
            <a:pPr algn="ctr"/>
            <a:endParaRPr lang="en-US" sz="1600" dirty="0"/>
          </a:p>
        </p:txBody>
      </p:sp>
      <p:sp>
        <p:nvSpPr>
          <p:cNvPr id="49" name="Rectangle 48">
            <a:extLst>
              <a:ext uri="{FF2B5EF4-FFF2-40B4-BE49-F238E27FC236}">
                <a16:creationId xmlns:a16="http://schemas.microsoft.com/office/drawing/2014/main" id="{D1D35699-98C6-4643-B8C6-70E45140EFB6}"/>
              </a:ext>
            </a:extLst>
          </p:cNvPr>
          <p:cNvSpPr/>
          <p:nvPr/>
        </p:nvSpPr>
        <p:spPr>
          <a:xfrm>
            <a:off x="7027361" y="4535567"/>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[C]= D:</a:t>
            </a:r>
          </a:p>
          <a:p>
            <a:pPr algn="ct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sp>
        <p:nvSpPr>
          <p:cNvPr id="56" name="Rectangle 55">
            <a:extLst>
              <a:ext uri="{FF2B5EF4-FFF2-40B4-BE49-F238E27FC236}">
                <a16:creationId xmlns:a16="http://schemas.microsoft.com/office/drawing/2014/main" id="{FECF01EA-0052-F74A-B36E-EE8EA540A419}"/>
              </a:ext>
            </a:extLst>
          </p:cNvPr>
          <p:cNvSpPr/>
          <p:nvPr/>
        </p:nvSpPr>
        <p:spPr>
          <a:xfrm>
            <a:off x="6997031" y="3813993"/>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[D]= B:</a:t>
            </a:r>
          </a:p>
          <a:p>
            <a:pPr algn="ct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58" name="Straight Arrow Connector 57">
            <a:extLst>
              <a:ext uri="{FF2B5EF4-FFF2-40B4-BE49-F238E27FC236}">
                <a16:creationId xmlns:a16="http://schemas.microsoft.com/office/drawing/2014/main" id="{8F0C562D-C288-5E4F-A4C3-AC5353835717}"/>
              </a:ext>
            </a:extLst>
          </p:cNvPr>
          <p:cNvCxnSpPr>
            <a:cxnSpLocks/>
          </p:cNvCxnSpPr>
          <p:nvPr/>
        </p:nvCxnSpPr>
        <p:spPr>
          <a:xfrm flipH="1">
            <a:off x="4572000" y="4314942"/>
            <a:ext cx="2437227" cy="74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E5B502DB-B2D6-B044-8E33-026C25F39527}"/>
              </a:ext>
            </a:extLst>
          </p:cNvPr>
          <p:cNvSpPr/>
          <p:nvPr/>
        </p:nvSpPr>
        <p:spPr>
          <a:xfrm>
            <a:off x="6997031" y="3092419"/>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[B]= A:</a:t>
            </a:r>
          </a:p>
          <a:p>
            <a:pPr algn="ctr"/>
            <a:r>
              <a:rPr lang="en-US" sz="1600" dirty="0"/>
              <a:t>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66" name="Straight Arrow Connector 65">
            <a:extLst>
              <a:ext uri="{FF2B5EF4-FFF2-40B4-BE49-F238E27FC236}">
                <a16:creationId xmlns:a16="http://schemas.microsoft.com/office/drawing/2014/main" id="{71B5A733-6524-D245-B23A-ACA492FB5FFB}"/>
              </a:ext>
            </a:extLst>
          </p:cNvPr>
          <p:cNvCxnSpPr>
            <a:cxnSpLocks/>
            <a:stCxn id="64" idx="1"/>
          </p:cNvCxnSpPr>
          <p:nvPr/>
        </p:nvCxnSpPr>
        <p:spPr>
          <a:xfrm flipH="1">
            <a:off x="2698437" y="3352309"/>
            <a:ext cx="4298594" cy="1365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D9BD9A5-F773-AC4C-8EE0-B27DA0911CA0}"/>
              </a:ext>
            </a:extLst>
          </p:cNvPr>
          <p:cNvSpPr/>
          <p:nvPr/>
        </p:nvSpPr>
        <p:spPr>
          <a:xfrm>
            <a:off x="6706772" y="6098931"/>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the shortest distance from A to F is 11</a:t>
            </a:r>
          </a:p>
          <a:p>
            <a:pPr algn="ctr"/>
            <a:endParaRPr lang="en-US" sz="1600" dirty="0"/>
          </a:p>
        </p:txBody>
      </p:sp>
      <p:cxnSp>
        <p:nvCxnSpPr>
          <p:cNvPr id="68" name="Straight Arrow Connector 67">
            <a:extLst>
              <a:ext uri="{FF2B5EF4-FFF2-40B4-BE49-F238E27FC236}">
                <a16:creationId xmlns:a16="http://schemas.microsoft.com/office/drawing/2014/main" id="{A2332F16-F713-8748-990C-9DB6B42127B7}"/>
              </a:ext>
            </a:extLst>
          </p:cNvPr>
          <p:cNvCxnSpPr>
            <a:cxnSpLocks/>
          </p:cNvCxnSpPr>
          <p:nvPr/>
        </p:nvCxnSpPr>
        <p:spPr>
          <a:xfrm flipH="1" flipV="1">
            <a:off x="6037545" y="6296892"/>
            <a:ext cx="676406" cy="370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18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187D-1D6C-D84D-BF24-BCAF48938867}"/>
              </a:ext>
            </a:extLst>
          </p:cNvPr>
          <p:cNvSpPr>
            <a:spLocks noGrp="1"/>
          </p:cNvSpPr>
          <p:nvPr>
            <p:ph type="title"/>
          </p:nvPr>
        </p:nvSpPr>
        <p:spPr/>
        <p:txBody>
          <a:bodyPr/>
          <a:lstStyle/>
          <a:p>
            <a:pPr>
              <a:defRPr/>
            </a:pPr>
            <a:r>
              <a:rPr lang="en-US" dirty="0"/>
              <a:t>Dijkstra’s algorithm: Q&amp;A</a:t>
            </a:r>
          </a:p>
        </p:txBody>
      </p:sp>
      <p:sp>
        <p:nvSpPr>
          <p:cNvPr id="3" name="Content Placeholder 2">
            <a:extLst>
              <a:ext uri="{FF2B5EF4-FFF2-40B4-BE49-F238E27FC236}">
                <a16:creationId xmlns:a16="http://schemas.microsoft.com/office/drawing/2014/main" id="{35B116AE-CE3E-A547-A81D-F83AE5BF3064}"/>
              </a:ext>
            </a:extLst>
          </p:cNvPr>
          <p:cNvSpPr>
            <a:spLocks noGrp="1"/>
          </p:cNvSpPr>
          <p:nvPr>
            <p:ph idx="1"/>
          </p:nvPr>
        </p:nvSpPr>
        <p:spPr/>
        <p:txBody>
          <a:bodyPr/>
          <a:lstStyle/>
          <a:p>
            <a:pPr>
              <a:buFont typeface="Wingdings 2" charset="0"/>
              <a:buChar char=""/>
              <a:defRPr/>
            </a:pPr>
            <a:r>
              <a:rPr lang="en-US" dirty="0"/>
              <a:t>Purpose: Single Source Shortest Path SSSP</a:t>
            </a:r>
          </a:p>
        </p:txBody>
      </p:sp>
      <p:sp>
        <p:nvSpPr>
          <p:cNvPr id="14339" name="Date Placeholder 3">
            <a:extLst>
              <a:ext uri="{FF2B5EF4-FFF2-40B4-BE49-F238E27FC236}">
                <a16:creationId xmlns:a16="http://schemas.microsoft.com/office/drawing/2014/main" id="{655D8833-EDBD-2941-956E-1434899C82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C0FA3CBB-248B-374C-B60B-E15AA40B5636}"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4340" name="Footer Placeholder 4">
            <a:extLst>
              <a:ext uri="{FF2B5EF4-FFF2-40B4-BE49-F238E27FC236}">
                <a16:creationId xmlns:a16="http://schemas.microsoft.com/office/drawing/2014/main" id="{11B5EE1C-A3F8-F449-943E-7D24A90F95B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4341" name="Slide Number Placeholder 5">
            <a:extLst>
              <a:ext uri="{FF2B5EF4-FFF2-40B4-BE49-F238E27FC236}">
                <a16:creationId xmlns:a16="http://schemas.microsoft.com/office/drawing/2014/main" id="{27A1BA83-C25F-9841-BB7D-ABCEDA3D49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8499FFD7-3129-214F-A7DF-1E2C8EA531EE}" type="slidenum">
              <a:rPr lang="en-US" altLang="en-US" sz="3600">
                <a:solidFill>
                  <a:schemeClr val="bg1"/>
                </a:solidFill>
                <a:latin typeface="Arial" panose="020B0604020202020204" pitchFamily="34" charset="0"/>
              </a:rPr>
              <a:pPr>
                <a:spcBef>
                  <a:spcPct val="0"/>
                </a:spcBef>
                <a:buClrTx/>
                <a:buSzTx/>
                <a:buFontTx/>
                <a:buNone/>
              </a:pPr>
              <a:t>16</a:t>
            </a:fld>
            <a:endParaRPr lang="en-US" altLang="en-US" sz="3600">
              <a:solidFill>
                <a:schemeClr val="bg1"/>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B5AE-4C73-A04C-8BD8-762FF475D200}"/>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E42586F0-2962-8A44-A287-05B706FE1F09}"/>
              </a:ext>
            </a:extLst>
          </p:cNvPr>
          <p:cNvSpPr>
            <a:spLocks noGrp="1"/>
          </p:cNvSpPr>
          <p:nvPr>
            <p:ph idx="1"/>
          </p:nvPr>
        </p:nvSpPr>
        <p:spPr/>
        <p:txBody>
          <a:bodyPr/>
          <a:lstStyle/>
          <a:p>
            <a:r>
              <a:rPr lang="en-US" dirty="0"/>
              <a:t>Purpose: MST</a:t>
            </a:r>
          </a:p>
          <a:p>
            <a:r>
              <a:rPr lang="en-US" dirty="0"/>
              <a:t>Concepts: </a:t>
            </a:r>
          </a:p>
          <a:p>
            <a:pPr lvl="1"/>
            <a:r>
              <a:rPr lang="en-US" dirty="0"/>
              <a:t>ST, </a:t>
            </a:r>
          </a:p>
          <a:p>
            <a:pPr lvl="1"/>
            <a:r>
              <a:rPr lang="en-US" dirty="0"/>
              <a:t>MST,</a:t>
            </a:r>
          </a:p>
          <a:p>
            <a:pPr lvl="1"/>
            <a:r>
              <a:rPr lang="en-US" dirty="0"/>
              <a:t>is MST unique? </a:t>
            </a:r>
          </a:p>
        </p:txBody>
      </p:sp>
      <p:sp>
        <p:nvSpPr>
          <p:cNvPr id="4" name="Date Placeholder 3">
            <a:extLst>
              <a:ext uri="{FF2B5EF4-FFF2-40B4-BE49-F238E27FC236}">
                <a16:creationId xmlns:a16="http://schemas.microsoft.com/office/drawing/2014/main" id="{6424C7FB-7BD8-EE43-874F-904A97A42362}"/>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30 March 2021</a:t>
            </a:fld>
            <a:endParaRPr lang="en-US" altLang="en-US"/>
          </a:p>
        </p:txBody>
      </p:sp>
      <p:sp>
        <p:nvSpPr>
          <p:cNvPr id="5" name="Footer Placeholder 4">
            <a:extLst>
              <a:ext uri="{FF2B5EF4-FFF2-40B4-BE49-F238E27FC236}">
                <a16:creationId xmlns:a16="http://schemas.microsoft.com/office/drawing/2014/main" id="{0C08E2A7-6BF1-0A4D-A12E-3C5F1545D192}"/>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562B3C50-6F1C-B240-A858-33EE6DE524FB}"/>
              </a:ext>
            </a:extLst>
          </p:cNvPr>
          <p:cNvSpPr>
            <a:spLocks noGrp="1"/>
          </p:cNvSpPr>
          <p:nvPr>
            <p:ph type="sldNum" sz="quarter" idx="12"/>
          </p:nvPr>
        </p:nvSpPr>
        <p:spPr/>
        <p:txBody>
          <a:bodyPr/>
          <a:lstStyle/>
          <a:p>
            <a:pPr>
              <a:defRPr/>
            </a:pPr>
            <a:fld id="{C22C22C2-B39B-E145-862C-3355BDC1335F}" type="slidenum">
              <a:rPr lang="en-US" altLang="en-US" smtClean="0"/>
              <a:pPr>
                <a:defRPr/>
              </a:pPr>
              <a:t>17</a:t>
            </a:fld>
            <a:endParaRPr lang="en-US" altLang="en-US"/>
          </a:p>
        </p:txBody>
      </p:sp>
    </p:spTree>
    <p:extLst>
      <p:ext uri="{BB962C8B-B14F-4D97-AF65-F5344CB8AC3E}">
        <p14:creationId xmlns:p14="http://schemas.microsoft.com/office/powerpoint/2010/main" val="314670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367-97FA-0840-AE9E-9D7872A7AA5A}"/>
              </a:ext>
            </a:extLst>
          </p:cNvPr>
          <p:cNvSpPr>
            <a:spLocks noGrp="1"/>
          </p:cNvSpPr>
          <p:nvPr>
            <p:ph type="title"/>
          </p:nvPr>
        </p:nvSpPr>
        <p:spPr>
          <a:xfrm>
            <a:off x="255588" y="-99392"/>
            <a:ext cx="8623300" cy="920750"/>
          </a:xfrm>
        </p:spPr>
        <p:txBody>
          <a:bodyPr/>
          <a:lstStyle/>
          <a:p>
            <a:pPr>
              <a:defRPr/>
            </a:pPr>
            <a:r>
              <a:rPr lang="en-US" dirty="0"/>
              <a:t>Dijkstra’s and Prim’s are similar</a:t>
            </a:r>
          </a:p>
        </p:txBody>
      </p:sp>
      <p:graphicFrame>
        <p:nvGraphicFramePr>
          <p:cNvPr id="7" name="Content Placeholder 6">
            <a:extLst>
              <a:ext uri="{FF2B5EF4-FFF2-40B4-BE49-F238E27FC236}">
                <a16:creationId xmlns:a16="http://schemas.microsoft.com/office/drawing/2014/main" id="{F6E0FE18-AF05-CD4A-96D9-49CDCC4C4BB1}"/>
              </a:ext>
            </a:extLst>
          </p:cNvPr>
          <p:cNvGraphicFramePr>
            <a:graphicFrameLocks noGrp="1"/>
          </p:cNvGraphicFramePr>
          <p:nvPr>
            <p:ph idx="1"/>
            <p:extLst>
              <p:ext uri="{D42A27DB-BD31-4B8C-83A1-F6EECF244321}">
                <p14:modId xmlns:p14="http://schemas.microsoft.com/office/powerpoint/2010/main" val="3309090286"/>
              </p:ext>
            </p:extLst>
          </p:nvPr>
        </p:nvGraphicFramePr>
        <p:xfrm>
          <a:off x="0" y="735013"/>
          <a:ext cx="8888412" cy="5187798"/>
        </p:xfrm>
        <a:graphic>
          <a:graphicData uri="http://schemas.openxmlformats.org/drawingml/2006/table">
            <a:tbl>
              <a:tblPr/>
              <a:tblGrid>
                <a:gridCol w="4814148">
                  <a:extLst>
                    <a:ext uri="{9D8B030D-6E8A-4147-A177-3AD203B41FA5}">
                      <a16:colId xmlns:a16="http://schemas.microsoft.com/office/drawing/2014/main" val="20001"/>
                    </a:ext>
                  </a:extLst>
                </a:gridCol>
                <a:gridCol w="4074264">
                  <a:extLst>
                    <a:ext uri="{9D8B030D-6E8A-4147-A177-3AD203B41FA5}">
                      <a16:colId xmlns:a16="http://schemas.microsoft.com/office/drawing/2014/main" val="20002"/>
                    </a:ext>
                  </a:extLst>
                </a:gridCol>
              </a:tblGrid>
              <a:tr h="371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Dijkstra(G,S)</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Prim(G)</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SSSP (that involves all nodes of a </a:t>
                      </a:r>
                      <a:r>
                        <a:rPr kumimoji="0" lang="en-US" altLang="en-US" sz="1600" b="0"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MST (that involves all nodes of a </a:t>
                      </a:r>
                      <a:r>
                        <a:rPr kumimoji="0" lang="en-US" altLang="en-US" sz="1600" b="0" i="1"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6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118888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[S]=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endPar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pick initial </a:t>
                      </a:r>
                      <a:r>
                        <a:rPr kumimoji="0" lang="en-US" altLang="en-US" sz="1600" b="1"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a:t>
                      </a:r>
                      <a:endParaRPr kumimoji="0" lang="en-US" altLang="en-US" sz="1600" b="0" i="0" u="none" strike="noStrike" kern="1200" cap="none" normalizeH="0" baseline="0" dirty="0">
                        <a:ln>
                          <a:noFill/>
                        </a:ln>
                        <a:solidFill>
                          <a:srgbClr val="000000"/>
                        </a:solidFill>
                        <a:effectLst/>
                        <a:latin typeface="News Gothic MT" panose="020B0503020103020203"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914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eject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a:t>
                      </a: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[u] from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eject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a:t>
                      </a: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[u] from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1463243">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&lt;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&lt;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bl>
          </a:graphicData>
        </a:graphic>
      </p:graphicFrame>
      <p:sp>
        <p:nvSpPr>
          <p:cNvPr id="16412" name="Date Placeholder 3">
            <a:extLst>
              <a:ext uri="{FF2B5EF4-FFF2-40B4-BE49-F238E27FC236}">
                <a16:creationId xmlns:a16="http://schemas.microsoft.com/office/drawing/2014/main" id="{B7AB8C64-574F-1D43-9A06-4E237A59F70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15DD1E9F-C70A-6348-8A86-142FF07C143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6413" name="Footer Placeholder 4">
            <a:extLst>
              <a:ext uri="{FF2B5EF4-FFF2-40B4-BE49-F238E27FC236}">
                <a16:creationId xmlns:a16="http://schemas.microsoft.com/office/drawing/2014/main" id="{D9FFC66F-0489-3E43-A6F0-416D7FC1E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6414" name="Slide Number Placeholder 5">
            <a:extLst>
              <a:ext uri="{FF2B5EF4-FFF2-40B4-BE49-F238E27FC236}">
                <a16:creationId xmlns:a16="http://schemas.microsoft.com/office/drawing/2014/main" id="{EBC46546-573F-884F-A3B2-1D5A672A5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7C69896-B35B-6447-AE81-9CCB096DB69B}" type="slidenum">
              <a:rPr lang="en-US" altLang="en-US" sz="3600">
                <a:solidFill>
                  <a:schemeClr val="bg1"/>
                </a:solidFill>
                <a:latin typeface="Arial" panose="020B0604020202020204" pitchFamily="34" charset="0"/>
              </a:rPr>
              <a:pPr>
                <a:spcBef>
                  <a:spcPct val="0"/>
                </a:spcBef>
                <a:buClrTx/>
                <a:buSzTx/>
                <a:buFontTx/>
                <a:buNone/>
              </a:pPr>
              <a:t>18</a:t>
            </a:fld>
            <a:endParaRPr lang="en-US" altLang="en-US" sz="3600">
              <a:solidFill>
                <a:schemeClr val="bg1"/>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19</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a:t>0,</a:t>
                      </a:r>
                      <a:r>
                        <a:rPr lang="en-US" baseline="0" dirty="0"/>
                        <a:t> nil</a:t>
                      </a:r>
                      <a:endParaRPr lang="en-US"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015663"/>
          </a:xfrm>
          <a:prstGeom prst="rect">
            <a:avLst/>
          </a:prstGeom>
          <a:noFill/>
        </p:spPr>
        <p:txBody>
          <a:bodyPr wrap="square" rtlCol="0">
            <a:spAutoFit/>
          </a:bodyPr>
          <a:lstStyle/>
          <a:p>
            <a:r>
              <a:rPr lang="en-US" sz="2000" b="1" i="1" dirty="0">
                <a:solidFill>
                  <a:srgbClr val="080FAC"/>
                </a:solidFill>
              </a:rPr>
              <a:t>Run Prim to find MST</a:t>
            </a:r>
            <a:r>
              <a:rPr lang="en-US" sz="2000" i="1" dirty="0"/>
              <a:t>:</a:t>
            </a:r>
          </a:p>
          <a:p>
            <a:pPr marL="342900" indent="-342900">
              <a:buFont typeface="Arial"/>
              <a:buChar char="•"/>
            </a:pPr>
            <a:r>
              <a:rPr lang="en-US" sz="2000" dirty="0"/>
              <a:t>start from any node</a:t>
            </a:r>
          </a:p>
          <a:p>
            <a:pPr marL="342900" indent="-342900">
              <a:buFont typeface="Arial"/>
              <a:buChar char="•"/>
            </a:pPr>
            <a:r>
              <a:rPr lang="en-US" sz="2000" dirty="0"/>
              <a:t>supposing start from A</a:t>
            </a:r>
          </a:p>
        </p:txBody>
      </p:sp>
      <p:sp>
        <p:nvSpPr>
          <p:cNvPr id="2" name="Rounded Rectangle 1"/>
          <p:cNvSpPr/>
          <p:nvPr/>
        </p:nvSpPr>
        <p:spPr>
          <a:xfrm>
            <a:off x="3149291" y="5256527"/>
            <a:ext cx="1867439" cy="144747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weight contributed to MST when adding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2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and BFS: what &amp; how?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795497" y="1543733"/>
            <a:ext cx="5423280" cy="369332"/>
          </a:xfrm>
          <a:prstGeom prst="rect">
            <a:avLst/>
          </a:prstGeom>
          <a:noFill/>
        </p:spPr>
        <p:txBody>
          <a:bodyPr wrap="none" rtlCol="0">
            <a:spAutoFit/>
          </a:bodyPr>
          <a:lstStyle/>
          <a:p>
            <a:r>
              <a:rPr lang="en-US" sz="1800" dirty="0"/>
              <a:t>Compare: </a:t>
            </a:r>
            <a:r>
              <a:rPr lang="en-US" sz="1800" dirty="0" err="1">
                <a:solidFill>
                  <a:srgbClr val="002060"/>
                </a:solidFill>
                <a:latin typeface="Courier" pitchFamily="2" charset="0"/>
              </a:rPr>
              <a:t>DfsExplore</a:t>
            </a:r>
            <a:r>
              <a:rPr lang="en-US" sz="1800" dirty="0">
                <a:solidFill>
                  <a:srgbClr val="002060"/>
                </a:solidFill>
                <a:latin typeface="Courier" pitchFamily="2" charset="0"/>
              </a:rPr>
              <a:t>(A)</a:t>
            </a:r>
            <a:r>
              <a:rPr lang="en-US" sz="1800" dirty="0"/>
              <a:t> and </a:t>
            </a:r>
            <a:r>
              <a:rPr lang="en-US" sz="1800" dirty="0" err="1">
                <a:solidFill>
                  <a:srgbClr val="002060"/>
                </a:solidFill>
                <a:latin typeface="Courier" pitchFamily="2" charset="0"/>
              </a:rPr>
              <a:t>BfsExplore</a:t>
            </a:r>
            <a:r>
              <a:rPr lang="en-US" sz="1800" dirty="0">
                <a:solidFill>
                  <a:srgbClr val="002060"/>
                </a:solidFill>
                <a:latin typeface="Courier" pitchFamily="2" charset="0"/>
              </a:rPr>
              <a:t>(A)</a:t>
            </a:r>
            <a:r>
              <a:rPr lang="en-US" sz="1800" dirty="0"/>
              <a:t> </a:t>
            </a:r>
          </a:p>
        </p:txBody>
      </p:sp>
    </p:spTree>
    <p:extLst>
      <p:ext uri="{BB962C8B-B14F-4D97-AF65-F5344CB8AC3E}">
        <p14:creationId xmlns:p14="http://schemas.microsoft.com/office/powerpoint/2010/main" val="3743217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D8DA-8C56-EC4C-B01E-F77692FF9361}"/>
              </a:ext>
            </a:extLst>
          </p:cNvPr>
          <p:cNvSpPr>
            <a:spLocks noGrp="1"/>
          </p:cNvSpPr>
          <p:nvPr>
            <p:ph type="title"/>
          </p:nvPr>
        </p:nvSpPr>
        <p:spPr>
          <a:xfrm>
            <a:off x="265113" y="-99392"/>
            <a:ext cx="8623300" cy="920750"/>
          </a:xfrm>
        </p:spPr>
        <p:txBody>
          <a:bodyPr/>
          <a:lstStyle/>
          <a:p>
            <a:pPr>
              <a:defRPr/>
            </a:pPr>
            <a:r>
              <a:rPr lang="en-US" sz="2800" dirty="0"/>
              <a:t>Problem 9: SSSP with Dijkstra’s Algorithm (DA)</a:t>
            </a:r>
          </a:p>
        </p:txBody>
      </p:sp>
      <p:sp>
        <p:nvSpPr>
          <p:cNvPr id="3" name="Content Placeholder 2">
            <a:extLst>
              <a:ext uri="{FF2B5EF4-FFF2-40B4-BE49-F238E27FC236}">
                <a16:creationId xmlns:a16="http://schemas.microsoft.com/office/drawing/2014/main" id="{280375A6-06B1-E84D-AE81-69418568FF47}"/>
              </a:ext>
            </a:extLst>
          </p:cNvPr>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source</a:t>
            </a:r>
          </a:p>
          <a:p>
            <a:pPr marL="0" indent="0">
              <a:buFont typeface="Wingdings 2" charset="0"/>
              <a:buNone/>
              <a:defRPr/>
            </a:pPr>
            <a:r>
              <a:rPr lang="en-US" sz="2000" dirty="0">
                <a:effectLst/>
              </a:rPr>
              <a:t>Repeat the algorithm with node A as the source. How long is the shortest path from E to A? How about A to F</a:t>
            </a:r>
            <a:endParaRPr lang="en-US" sz="2000"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p:txBody>
      </p:sp>
      <p:sp>
        <p:nvSpPr>
          <p:cNvPr id="17411" name="Date Placeholder 3">
            <a:extLst>
              <a:ext uri="{FF2B5EF4-FFF2-40B4-BE49-F238E27FC236}">
                <a16:creationId xmlns:a16="http://schemas.microsoft.com/office/drawing/2014/main" id="{481D7293-6137-C847-ACBF-E9B17C7D51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4286F952-4582-BA4F-8EA7-D13C5D1FFC6B}"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7412" name="Footer Placeholder 4">
            <a:extLst>
              <a:ext uri="{FF2B5EF4-FFF2-40B4-BE49-F238E27FC236}">
                <a16:creationId xmlns:a16="http://schemas.microsoft.com/office/drawing/2014/main" id="{64B92CFB-4069-4E4E-971D-1FE22A83FD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7413" name="Slide Number Placeholder 5">
            <a:extLst>
              <a:ext uri="{FF2B5EF4-FFF2-40B4-BE49-F238E27FC236}">
                <a16:creationId xmlns:a16="http://schemas.microsoft.com/office/drawing/2014/main" id="{5D8D9996-ADE8-7F4D-A720-C52507CED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5C4344D-D8B4-624E-BD77-013FBA460E55}" type="slidenum">
              <a:rPr lang="en-US" altLang="en-US" sz="3600">
                <a:solidFill>
                  <a:schemeClr val="bg1"/>
                </a:solidFill>
                <a:latin typeface="Arial" panose="020B0604020202020204" pitchFamily="34" charset="0"/>
              </a:rPr>
              <a:pPr>
                <a:spcBef>
                  <a:spcPct val="0"/>
                </a:spcBef>
                <a:buClrTx/>
                <a:buSzTx/>
                <a:buFontTx/>
                <a:buNone/>
              </a:pPr>
              <a:t>20</a:t>
            </a:fld>
            <a:endParaRPr lang="en-US" altLang="en-US" sz="3600">
              <a:solidFill>
                <a:schemeClr val="bg1"/>
              </a:solidFill>
              <a:latin typeface="Arial" panose="020B0604020202020204" pitchFamily="34" charset="0"/>
            </a:endParaRPr>
          </a:p>
        </p:txBody>
      </p:sp>
      <p:pic>
        <p:nvPicPr>
          <p:cNvPr id="17414" name="Picture 7">
            <a:extLst>
              <a:ext uri="{FF2B5EF4-FFF2-40B4-BE49-F238E27FC236}">
                <a16:creationId xmlns:a16="http://schemas.microsoft.com/office/drawing/2014/main" id="{B46E99CB-7BC6-C944-AB32-F8F1510368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DA from A</a:t>
            </a:r>
            <a:br>
              <a:rPr lang="en-US" dirty="0"/>
            </a:br>
            <a:r>
              <a:rPr lang="en-US" sz="2400" b="0" dirty="0"/>
              <a:t>How long, </a:t>
            </a:r>
            <a:r>
              <a:rPr lang="en-US" sz="2400" b="0" i="1" dirty="0"/>
              <a:t>and what is</a:t>
            </a:r>
            <a:r>
              <a:rPr lang="en-US" sz="2400" b="0" dirty="0"/>
              <a:t>, the shortest path </a:t>
            </a:r>
            <a:r>
              <a:rPr lang="en-US" sz="2400" b="0" dirty="0">
                <a:solidFill>
                  <a:srgbClr val="B1DDEB"/>
                </a:solidFill>
              </a:rPr>
              <a:t>from E to A?</a:t>
            </a:r>
            <a:br>
              <a:rPr lang="en-US" sz="2400" b="0" dirty="0">
                <a:solidFill>
                  <a:srgbClr val="B1DDEB"/>
                </a:solidFill>
              </a:rPr>
            </a:br>
            <a:r>
              <a:rPr lang="en-US" sz="2400" b="0" dirty="0"/>
              <a:t>How about from A to F?</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21</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visited</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4482-7C6D-0343-8C77-DF5154AB8803}"/>
              </a:ext>
            </a:extLst>
          </p:cNvPr>
          <p:cNvSpPr>
            <a:spLocks noGrp="1"/>
          </p:cNvSpPr>
          <p:nvPr>
            <p:ph type="title"/>
          </p:nvPr>
        </p:nvSpPr>
        <p:spPr/>
        <p:txBody>
          <a:bodyPr/>
          <a:lstStyle/>
          <a:p>
            <a:pPr>
              <a:defRPr/>
            </a:pPr>
            <a:r>
              <a:rPr lang="en-US" dirty="0"/>
              <a:t>                        </a:t>
            </a:r>
            <a:r>
              <a:rPr lang="en-US" dirty="0" err="1"/>
              <a:t>Dijkstra’s</a:t>
            </a:r>
            <a:r>
              <a:rPr lang="en-US" dirty="0"/>
              <a:t> Algorithm from E</a:t>
            </a:r>
          </a:p>
        </p:txBody>
      </p:sp>
      <p:sp>
        <p:nvSpPr>
          <p:cNvPr id="18434" name="Date Placeholder 3">
            <a:extLst>
              <a:ext uri="{FF2B5EF4-FFF2-40B4-BE49-F238E27FC236}">
                <a16:creationId xmlns:a16="http://schemas.microsoft.com/office/drawing/2014/main" id="{CB824C9F-20C9-9F4A-8674-1181446B546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0CC30AC6-33AD-EE42-A219-1C8E1710AD9A}"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8435" name="Footer Placeholder 4">
            <a:extLst>
              <a:ext uri="{FF2B5EF4-FFF2-40B4-BE49-F238E27FC236}">
                <a16:creationId xmlns:a16="http://schemas.microsoft.com/office/drawing/2014/main" id="{F308E933-AFE4-194A-86F7-4960EBD151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8436" name="Slide Number Placeholder 5">
            <a:extLst>
              <a:ext uri="{FF2B5EF4-FFF2-40B4-BE49-F238E27FC236}">
                <a16:creationId xmlns:a16="http://schemas.microsoft.com/office/drawing/2014/main" id="{03D113EE-8B2A-EA40-A773-C9BC7A7493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5600A230-5991-7648-A26D-88EF62C73CAC}" type="slidenum">
              <a:rPr lang="en-US" altLang="en-US" sz="3600">
                <a:solidFill>
                  <a:schemeClr val="bg1"/>
                </a:solidFill>
                <a:latin typeface="Arial" panose="020B0604020202020204" pitchFamily="34" charset="0"/>
              </a:rPr>
              <a:pPr>
                <a:spcBef>
                  <a:spcPct val="0"/>
                </a:spcBef>
                <a:buClrTx/>
                <a:buSzTx/>
                <a:buFontTx/>
                <a:buNone/>
              </a:pPr>
              <a:t>22</a:t>
            </a:fld>
            <a:endParaRPr lang="en-US" altLang="en-US" sz="3600">
              <a:solidFill>
                <a:schemeClr val="bg1"/>
              </a:solidFill>
              <a:latin typeface="Arial" panose="020B0604020202020204" pitchFamily="34" charset="0"/>
            </a:endParaRPr>
          </a:p>
        </p:txBody>
      </p:sp>
      <p:pic>
        <p:nvPicPr>
          <p:cNvPr id="18438" name="Picture 2">
            <a:extLst>
              <a:ext uri="{FF2B5EF4-FFF2-40B4-BE49-F238E27FC236}">
                <a16:creationId xmlns:a16="http://schemas.microsoft.com/office/drawing/2014/main" id="{6C7B88D9-014A-A84D-B051-F4426C332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6DDE9474-F89A-854F-A7B9-473DB0B24CC7}"/>
              </a:ext>
            </a:extLst>
          </p:cNvPr>
          <p:cNvGraphicFramePr>
            <a:graphicFrameLocks noGrp="1"/>
          </p:cNvGraphicFramePr>
          <p:nvPr>
            <p:extLst>
              <p:ext uri="{D42A27DB-BD31-4B8C-83A1-F6EECF244321}">
                <p14:modId xmlns:p14="http://schemas.microsoft.com/office/powerpoint/2010/main" val="1472766470"/>
              </p:ext>
            </p:extLst>
          </p:nvPr>
        </p:nvGraphicFramePr>
        <p:xfrm>
          <a:off x="179388" y="2565400"/>
          <a:ext cx="8709021" cy="383609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791217">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ejected</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tc>
                  <a:txBody>
                    <a:bodyPr/>
                    <a:lstStyle/>
                    <a:p>
                      <a:pPr algn="ctr"/>
                      <a:r>
                        <a:rPr lang="en-US" sz="1800" dirty="0"/>
                        <a:t>E</a:t>
                      </a:r>
                    </a:p>
                  </a:txBody>
                  <a:tcPr marL="91441" marR="91441" marT="45632" marB="45632"/>
                </a:tc>
                <a:tc>
                  <a:txBody>
                    <a:bodyPr/>
                    <a:lstStyle/>
                    <a:p>
                      <a:pPr algn="ctr"/>
                      <a:r>
                        <a:rPr lang="en-US" sz="1800" dirty="0"/>
                        <a:t>F</a:t>
                      </a:r>
                    </a:p>
                  </a:txBody>
                  <a:tcPr marL="91441" marR="91441" marT="45632" marB="45632"/>
                </a:tc>
                <a:tc>
                  <a:txBody>
                    <a:bodyPr/>
                    <a:lstStyle/>
                    <a:p>
                      <a:pPr algn="ctr"/>
                      <a:r>
                        <a:rPr lang="en-US" sz="1800" dirty="0"/>
                        <a:t>G</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0</a:t>
                      </a: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endParaRPr lang="en-US" sz="1800" dirty="0"/>
                    </a:p>
                  </a:txBody>
                  <a:tcPr marL="91441" marR="91441" marT="45632" marB="45632"/>
                </a:tc>
                <a:tc>
                  <a:txBody>
                    <a:bodyPr/>
                    <a:lstStyle/>
                    <a:p>
                      <a:pPr algn="ctr"/>
                      <a:r>
                        <a:rPr lang="en-US" sz="1800" dirty="0"/>
                        <a:t>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7,E</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6,E</a:t>
                      </a:r>
                    </a:p>
                  </a:txBody>
                  <a:tcPr marL="91441" marR="91441" marT="45632" marB="45632"/>
                </a:tc>
                <a:extLst>
                  <a:ext uri="{0D108BD9-81ED-4DB2-BD59-A6C34878D82A}">
                    <a16:rowId xmlns:a16="http://schemas.microsoft.com/office/drawing/2014/main" val="3422201718"/>
                  </a:ext>
                </a:extLst>
              </a:tr>
              <a:tr h="370121">
                <a:tc>
                  <a:txBody>
                    <a:bodyPr/>
                    <a:lstStyle/>
                    <a:p>
                      <a:pPr algn="ctr"/>
                      <a:endParaRPr lang="en-US" sz="1800" dirty="0"/>
                    </a:p>
                  </a:txBody>
                  <a:tcPr marL="91441" marR="91441" marT="45632" marB="45632"/>
                </a:tc>
                <a:tc>
                  <a:txBody>
                    <a:bodyPr/>
                    <a:lstStyle/>
                    <a:p>
                      <a:pPr algn="ctr"/>
                      <a:r>
                        <a:rPr lang="en-US" sz="1800" dirty="0"/>
                        <a:t>G</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7,E</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7,G</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746265110"/>
                  </a:ext>
                </a:extLst>
              </a:tr>
              <a:tr h="567205">
                <a:tc>
                  <a:txBody>
                    <a:bodyPr/>
                    <a:lstStyle/>
                    <a:p>
                      <a:pPr algn="ctr"/>
                      <a:endParaRPr lang="en-US" sz="1800" dirty="0"/>
                    </a:p>
                  </a:txBody>
                  <a:tcPr marL="91441" marR="91441" marT="45632" marB="45632"/>
                </a:tc>
                <a:tc>
                  <a:txBody>
                    <a:bodyPr/>
                    <a:lstStyle/>
                    <a:p>
                      <a:pPr algn="ctr"/>
                      <a:r>
                        <a:rPr lang="en-US" sz="1800" dirty="0"/>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7,G</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1030017967"/>
                  </a:ext>
                </a:extLst>
              </a:tr>
              <a:tr h="504056">
                <a:tc>
                  <a:txBody>
                    <a:bodyPr/>
                    <a:lstStyle/>
                    <a:p>
                      <a:pPr algn="ctr"/>
                      <a:endParaRPr lang="en-US" sz="1800" dirty="0"/>
                    </a:p>
                  </a:txBody>
                  <a:tcPr marL="91441" marR="91441" marT="45632" marB="45632"/>
                </a:tc>
                <a:tc>
                  <a:txBody>
                    <a:bodyPr/>
                    <a:lstStyle/>
                    <a:p>
                      <a:pPr algn="ctr"/>
                      <a:r>
                        <a:rPr lang="en-US" sz="1800" dirty="0"/>
                        <a:t>F</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r h="370121">
                <a:tc>
                  <a:txBody>
                    <a:bodyPr/>
                    <a:lstStyle/>
                    <a:p>
                      <a:pPr algn="ct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1863044106"/>
                  </a:ext>
                </a:extLst>
              </a:tr>
              <a:tr h="370121">
                <a:tc>
                  <a:txBody>
                    <a:bodyPr/>
                    <a:lstStyle/>
                    <a:p>
                      <a:pPr algn="ctr"/>
                      <a:endParaRPr lang="en-US" sz="1800" dirty="0"/>
                    </a:p>
                  </a:txBody>
                  <a:tcPr marL="91441" marR="91441" marT="45632" marB="45632"/>
                </a:tc>
                <a:tc>
                  <a:txBody>
                    <a:bodyPr/>
                    <a:lstStyle/>
                    <a:p>
                      <a:pPr algn="ctr"/>
                      <a:r>
                        <a:rPr lang="en-US" sz="1800" dirty="0"/>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827595633"/>
                  </a:ext>
                </a:extLst>
              </a:tr>
            </a:tbl>
          </a:graphicData>
        </a:graphic>
      </p:graphicFrame>
      <p:cxnSp>
        <p:nvCxnSpPr>
          <p:cNvPr id="13" name="Straight Arrow Connector 12">
            <a:extLst>
              <a:ext uri="{FF2B5EF4-FFF2-40B4-BE49-F238E27FC236}">
                <a16:creationId xmlns:a16="http://schemas.microsoft.com/office/drawing/2014/main" id="{6C5537C4-B23A-D340-A68B-4DE364E5AAD6}"/>
              </a:ext>
            </a:extLst>
          </p:cNvPr>
          <p:cNvCxnSpPr/>
          <p:nvPr/>
        </p:nvCxnSpPr>
        <p:spPr>
          <a:xfrm>
            <a:off x="4427538" y="1844675"/>
            <a:ext cx="1800225" cy="15128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ED9B087-26C1-B24C-9146-20F877149B5A}"/>
              </a:ext>
            </a:extLst>
          </p:cNvPr>
          <p:cNvCxnSpPr/>
          <p:nvPr/>
        </p:nvCxnSpPr>
        <p:spPr>
          <a:xfrm flipH="1">
            <a:off x="6659563" y="1844675"/>
            <a:ext cx="871537" cy="14398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473" name="TextBox 15">
            <a:extLst>
              <a:ext uri="{FF2B5EF4-FFF2-40B4-BE49-F238E27FC236}">
                <a16:creationId xmlns:a16="http://schemas.microsoft.com/office/drawing/2014/main" id="{3E2B4407-B402-3E4B-B389-F2DC0B2D2605}"/>
              </a:ext>
            </a:extLst>
          </p:cNvPr>
          <p:cNvSpPr txBox="1">
            <a:spLocks noChangeArrowheads="1"/>
          </p:cNvSpPr>
          <p:nvPr/>
        </p:nvSpPr>
        <p:spPr bwMode="auto">
          <a:xfrm>
            <a:off x="3651250" y="1374775"/>
            <a:ext cx="4875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400">
                <a:latin typeface="Arial" panose="020B0604020202020204" pitchFamily="34" charset="0"/>
              </a:rPr>
              <a:t>   </a:t>
            </a:r>
            <a:r>
              <a:rPr lang="en-US" altLang="en-US" sz="2400">
                <a:latin typeface="Courier" pitchFamily="2" charset="0"/>
              </a:rPr>
              <a:t>dist[E]          prev[E]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AEE5-45E7-BE4D-8E87-72B41FCA4EFC}"/>
              </a:ext>
            </a:extLst>
          </p:cNvPr>
          <p:cNvSpPr>
            <a:spLocks noGrp="1"/>
          </p:cNvSpPr>
          <p:nvPr>
            <p:ph type="title"/>
          </p:nvPr>
        </p:nvSpPr>
        <p:spPr>
          <a:xfrm>
            <a:off x="3707904" y="107950"/>
            <a:ext cx="5328592" cy="1968797"/>
          </a:xfrm>
        </p:spPr>
        <p:txBody>
          <a:bodyPr/>
          <a:lstStyle/>
          <a:p>
            <a:pPr algn="l">
              <a:defRPr/>
            </a:pPr>
            <a:r>
              <a:rPr lang="en-US" dirty="0"/>
              <a:t>           DA from E</a:t>
            </a:r>
            <a:br>
              <a:rPr lang="en-US" dirty="0"/>
            </a:br>
            <a:r>
              <a:rPr lang="en-US" sz="2400" b="0" dirty="0"/>
              <a:t>How long, </a:t>
            </a:r>
            <a:r>
              <a:rPr lang="en-US" sz="2400" b="0" i="1" dirty="0"/>
              <a:t>and what is</a:t>
            </a:r>
            <a:r>
              <a:rPr lang="en-US" sz="2400" b="0" dirty="0"/>
              <a:t>, the shortest path from E to A?</a:t>
            </a:r>
            <a:br>
              <a:rPr lang="en-US" sz="2400" b="0" dirty="0"/>
            </a:br>
            <a:r>
              <a:rPr lang="en-US" sz="2400" b="0" dirty="0"/>
              <a:t>      </a:t>
            </a:r>
            <a:r>
              <a:rPr lang="en-US" sz="2400" b="0" dirty="0">
                <a:sym typeface="Wingdings" pitchFamily="2" charset="2"/>
              </a:rPr>
              <a:t>path= ? </a:t>
            </a:r>
            <a:br>
              <a:rPr lang="en-US" sz="2400" b="0" dirty="0"/>
            </a:br>
            <a:r>
              <a:rPr lang="en-US" sz="2400" b="0" dirty="0"/>
              <a:t>   </a:t>
            </a:r>
            <a:endParaRPr lang="en-US" sz="2400" b="0" dirty="0">
              <a:solidFill>
                <a:schemeClr val="bg2">
                  <a:lumMod val="90000"/>
                </a:schemeClr>
              </a:solidFill>
            </a:endParaRPr>
          </a:p>
        </p:txBody>
      </p:sp>
      <p:sp>
        <p:nvSpPr>
          <p:cNvPr id="20482" name="Date Placeholder 3">
            <a:extLst>
              <a:ext uri="{FF2B5EF4-FFF2-40B4-BE49-F238E27FC236}">
                <a16:creationId xmlns:a16="http://schemas.microsoft.com/office/drawing/2014/main" id="{E92C879B-4D63-A648-AC18-53EC0503C45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2433F1C8-3204-2B44-9C73-DFCA6B17AD74}"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0483" name="Footer Placeholder 4">
            <a:extLst>
              <a:ext uri="{FF2B5EF4-FFF2-40B4-BE49-F238E27FC236}">
                <a16:creationId xmlns:a16="http://schemas.microsoft.com/office/drawing/2014/main" id="{1A3A019F-7A63-5C4F-8C92-1FA0CB5BB1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0484" name="Slide Number Placeholder 5">
            <a:extLst>
              <a:ext uri="{FF2B5EF4-FFF2-40B4-BE49-F238E27FC236}">
                <a16:creationId xmlns:a16="http://schemas.microsoft.com/office/drawing/2014/main" id="{3DA52D6A-61DF-FC4B-AD26-A7D956735F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65AA8FC2-7ED8-DA4C-B8A0-0E1FB6DE7DD0}" type="slidenum">
              <a:rPr lang="en-US" altLang="en-US" sz="3600">
                <a:solidFill>
                  <a:schemeClr val="bg1"/>
                </a:solidFill>
                <a:latin typeface="Arial" panose="020B0604020202020204" pitchFamily="34" charset="0"/>
              </a:rPr>
              <a:pPr>
                <a:spcBef>
                  <a:spcPct val="0"/>
                </a:spcBef>
                <a:buClrTx/>
                <a:buSzTx/>
                <a:buFontTx/>
                <a:buNone/>
              </a:pPr>
              <a:t>23</a:t>
            </a:fld>
            <a:endParaRPr lang="en-US" altLang="en-US" sz="3600">
              <a:solidFill>
                <a:schemeClr val="bg1"/>
              </a:solidFill>
              <a:latin typeface="Arial" panose="020B0604020202020204" pitchFamily="34" charset="0"/>
            </a:endParaRPr>
          </a:p>
        </p:txBody>
      </p:sp>
      <p:pic>
        <p:nvPicPr>
          <p:cNvPr id="20485" name="Picture 2">
            <a:extLst>
              <a:ext uri="{FF2B5EF4-FFF2-40B4-BE49-F238E27FC236}">
                <a16:creationId xmlns:a16="http://schemas.microsoft.com/office/drawing/2014/main" id="{9A5315F9-3221-4242-866D-70D1A38E71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38BF753E-1B93-8F4A-A0FA-97758E92CD9C}"/>
              </a:ext>
            </a:extLst>
          </p:cNvPr>
          <p:cNvGraphicFramePr>
            <a:graphicFrameLocks noGrp="1"/>
          </p:cNvGraphicFramePr>
          <p:nvPr>
            <p:extLst>
              <p:ext uri="{D42A27DB-BD31-4B8C-83A1-F6EECF244321}">
                <p14:modId xmlns:p14="http://schemas.microsoft.com/office/powerpoint/2010/main" val="2095158942"/>
              </p:ext>
            </p:extLst>
          </p:nvPr>
        </p:nvGraphicFramePr>
        <p:xfrm>
          <a:off x="179388" y="2906152"/>
          <a:ext cx="8709021" cy="3654152"/>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299328">
                <a:tc>
                  <a:txBody>
                    <a:bodyPr/>
                    <a:lstStyle/>
                    <a:p>
                      <a:pPr algn="ctr"/>
                      <a:r>
                        <a:rPr lang="en-US" dirty="0"/>
                        <a:t>step</a:t>
                      </a:r>
                    </a:p>
                  </a:txBody>
                  <a:tcPr marL="91441" marR="91441"/>
                </a:tc>
                <a:tc>
                  <a:txBody>
                    <a:bodyPr/>
                    <a:lstStyle/>
                    <a:p>
                      <a:pPr algn="ctr"/>
                      <a:r>
                        <a:rPr lang="en-US" sz="1600" dirty="0"/>
                        <a:t>node</a:t>
                      </a:r>
                      <a:r>
                        <a:rPr lang="en-US" sz="1600" baseline="0" dirty="0"/>
                        <a:t> ejected</a:t>
                      </a:r>
                      <a:endParaRPr lang="en-US" sz="1600"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0</a:t>
                      </a: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algn="ctr"/>
                      <a:r>
                        <a:rPr lang="en-US" b="0"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7/E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6</a:t>
                      </a:r>
                      <a:r>
                        <a:rPr lang="en-US" b="0" dirty="0"/>
                        <a:t>/E</a:t>
                      </a:r>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r>
                        <a:rPr lang="en-US" dirty="0"/>
                        <a:t>G(6)</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7,G</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479152">
                <a:tc>
                  <a:txBody>
                    <a:bodyPr/>
                    <a:lstStyle/>
                    <a:p>
                      <a:pPr algn="ctr"/>
                      <a:r>
                        <a:rPr lang="en-US" dirty="0"/>
                        <a:t>3</a:t>
                      </a:r>
                    </a:p>
                  </a:txBody>
                  <a:tcPr marL="91441" marR="91441"/>
                </a:tc>
                <a:tc>
                  <a:txBody>
                    <a:bodyPr/>
                    <a:lstStyle/>
                    <a:p>
                      <a:pPr algn="ctr"/>
                      <a:r>
                        <a:rPr lang="en-US" dirty="0"/>
                        <a:t>D (7)</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8,D</a:t>
                      </a:r>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7,G</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r>
                        <a:rPr lang="en-US" dirty="0"/>
                        <a:t>F(7)</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8,D</a:t>
                      </a:r>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r>
                        <a:rPr lang="en-US" dirty="0"/>
                        <a:t>A(8)</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r>
                        <a:rPr lang="en-US" dirty="0"/>
                        <a:t>B(9)</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r>
                        <a:rPr lang="en-US" dirty="0"/>
                        <a:t>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643-1294-2045-A44D-AF7494E5BEEE}"/>
              </a:ext>
            </a:extLst>
          </p:cNvPr>
          <p:cNvSpPr>
            <a:spLocks noGrp="1"/>
          </p:cNvSpPr>
          <p:nvPr>
            <p:ph type="title"/>
          </p:nvPr>
        </p:nvSpPr>
        <p:spPr/>
        <p:txBody>
          <a:bodyPr/>
          <a:lstStyle/>
          <a:p>
            <a:pPr>
              <a:defRPr/>
            </a:pPr>
            <a:r>
              <a:rPr lang="en-US" sz="2000" dirty="0"/>
              <a:t>Problem 8: </a:t>
            </a:r>
            <a:r>
              <a:rPr lang="en-US" sz="2000" dirty="0">
                <a:effectLst/>
              </a:rPr>
              <a:t>Minimum Spanning Tree with Prim’s Algorithm </a:t>
            </a:r>
            <a:br>
              <a:rPr lang="en-US" sz="2400" dirty="0"/>
            </a:br>
            <a:endParaRPr lang="en-US" sz="2400" dirty="0"/>
          </a:p>
        </p:txBody>
      </p:sp>
      <p:sp>
        <p:nvSpPr>
          <p:cNvPr id="3" name="Content Placeholder 2">
            <a:extLst>
              <a:ext uri="{FF2B5EF4-FFF2-40B4-BE49-F238E27FC236}">
                <a16:creationId xmlns:a16="http://schemas.microsoft.com/office/drawing/2014/main" id="{EF5E6F14-9746-BD4D-B650-A8D838273DDC}"/>
              </a:ext>
            </a:extLst>
          </p:cNvPr>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spanning tree for a weighted graph. Discuss what is meant by the terms ‘tree’, ‘spanning tree’, and ‘minimum spanning tree’.</a:t>
            </a:r>
          </a:p>
          <a:p>
            <a:pPr marL="0" indent="0">
              <a:buFont typeface="Wingdings 2" charset="0"/>
              <a:buNone/>
              <a:defRPr/>
            </a:pPr>
            <a:r>
              <a:rPr lang="en-US" sz="2000" dirty="0"/>
              <a:t>Run Prim’s algorithm on the graph below, using A as the starting node. What is the resulting minimum spanning tree for this graph? What is the cost of this minimum spanning tree?</a:t>
            </a:r>
          </a:p>
          <a:p>
            <a:pPr marL="0" indent="0">
              <a:buFont typeface="Wingdings 2" charset="0"/>
              <a:buNone/>
              <a:defRPr/>
            </a:pPr>
            <a:endParaRPr lang="en-US" dirty="0"/>
          </a:p>
        </p:txBody>
      </p:sp>
      <p:sp>
        <p:nvSpPr>
          <p:cNvPr id="22531" name="Date Placeholder 3">
            <a:extLst>
              <a:ext uri="{FF2B5EF4-FFF2-40B4-BE49-F238E27FC236}">
                <a16:creationId xmlns:a16="http://schemas.microsoft.com/office/drawing/2014/main" id="{A8CF4CE9-AC16-EA4E-A9B7-F9591B721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4D05DE1-07E4-5A41-8C48-B1A2FC9E74C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2532" name="Footer Placeholder 4">
            <a:extLst>
              <a:ext uri="{FF2B5EF4-FFF2-40B4-BE49-F238E27FC236}">
                <a16:creationId xmlns:a16="http://schemas.microsoft.com/office/drawing/2014/main" id="{F236603D-5AB5-DD41-A4E1-A01CEA83AE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2533" name="Slide Number Placeholder 5">
            <a:extLst>
              <a:ext uri="{FF2B5EF4-FFF2-40B4-BE49-F238E27FC236}">
                <a16:creationId xmlns:a16="http://schemas.microsoft.com/office/drawing/2014/main" id="{E71922E6-2CD1-304C-80FB-C701C8E44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291767CF-410C-4D45-92E7-FDDABAC80D29}" type="slidenum">
              <a:rPr lang="en-US" altLang="en-US" sz="3600">
                <a:solidFill>
                  <a:schemeClr val="bg1"/>
                </a:solidFill>
                <a:latin typeface="Arial" panose="020B0604020202020204" pitchFamily="34" charset="0"/>
              </a:rPr>
              <a:pPr>
                <a:spcBef>
                  <a:spcPct val="0"/>
                </a:spcBef>
                <a:buClrTx/>
                <a:buSzTx/>
                <a:buFontTx/>
                <a:buNone/>
              </a:pPr>
              <a:t>24</a:t>
            </a:fld>
            <a:endParaRPr lang="en-US" altLang="en-US" sz="3600">
              <a:solidFill>
                <a:schemeClr val="bg1"/>
              </a:solidFill>
              <a:latin typeface="Arial" panose="020B0604020202020204" pitchFamily="34" charset="0"/>
            </a:endParaRPr>
          </a:p>
        </p:txBody>
      </p:sp>
      <p:pic>
        <p:nvPicPr>
          <p:cNvPr id="22534" name="Picture 6">
            <a:extLst>
              <a:ext uri="{FF2B5EF4-FFF2-40B4-BE49-F238E27FC236}">
                <a16:creationId xmlns:a16="http://schemas.microsoft.com/office/drawing/2014/main" id="{55E5D921-592D-464F-9F9A-4E762085C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Run Prim’s </a:t>
            </a:r>
            <a:r>
              <a:rPr lang="en-US" dirty="0" err="1"/>
              <a:t>Alg</a:t>
            </a:r>
            <a:br>
              <a:rPr lang="en-US" dirty="0"/>
            </a:br>
            <a:r>
              <a:rPr lang="en-US" sz="2400" b="0" dirty="0"/>
              <a:t>Break ties using alphabetic order.</a:t>
            </a:r>
            <a:br>
              <a:rPr lang="en-US" sz="2400" b="0" dirty="0"/>
            </a:br>
            <a:r>
              <a:rPr lang="en-US" sz="2400" b="0" dirty="0"/>
              <a:t>Draw the </a:t>
            </a:r>
            <a:r>
              <a:rPr lang="en-US" sz="2400" b="0" dirty="0" err="1"/>
              <a:t>resuklted</a:t>
            </a:r>
            <a:r>
              <a:rPr lang="en-US" sz="2400" b="0" dirty="0"/>
              <a:t> MST </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25</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visited</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4339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FBA0-8F47-664A-9623-F04CF6E46438}"/>
              </a:ext>
            </a:extLst>
          </p:cNvPr>
          <p:cNvSpPr>
            <a:spLocks noGrp="1"/>
          </p:cNvSpPr>
          <p:nvPr>
            <p:ph type="title"/>
          </p:nvPr>
        </p:nvSpPr>
        <p:spPr>
          <a:xfrm>
            <a:off x="3707904" y="107950"/>
            <a:ext cx="5328592" cy="1968797"/>
          </a:xfrm>
        </p:spPr>
        <p:txBody>
          <a:bodyPr/>
          <a:lstStyle/>
          <a:p>
            <a:pPr algn="l">
              <a:defRPr/>
            </a:pPr>
            <a:r>
              <a:rPr lang="en-US" dirty="0"/>
              <a:t>           Prim’s </a:t>
            </a:r>
            <a:r>
              <a:rPr lang="en-US" dirty="0" err="1"/>
              <a:t>Alg</a:t>
            </a:r>
            <a:r>
              <a:rPr lang="en-US" dirty="0"/>
              <a:t> from A</a:t>
            </a:r>
            <a:br>
              <a:rPr lang="en-US" dirty="0"/>
            </a:br>
            <a:br>
              <a:rPr lang="en-US" dirty="0"/>
            </a:br>
            <a:r>
              <a:rPr lang="en-US" sz="2400" b="0" dirty="0"/>
              <a:t>What’s the resulted MST?</a:t>
            </a:r>
            <a:br>
              <a:rPr lang="en-US" sz="2400" b="0" dirty="0"/>
            </a:br>
            <a:r>
              <a:rPr lang="en-US" sz="2400" b="0" dirty="0"/>
              <a:t>What’s the cost of that MST?</a:t>
            </a:r>
          </a:p>
        </p:txBody>
      </p:sp>
      <p:sp>
        <p:nvSpPr>
          <p:cNvPr id="23554" name="Date Placeholder 3">
            <a:extLst>
              <a:ext uri="{FF2B5EF4-FFF2-40B4-BE49-F238E27FC236}">
                <a16:creationId xmlns:a16="http://schemas.microsoft.com/office/drawing/2014/main" id="{969B5234-E07B-D74C-82F2-5543885225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21F7117-BD9F-254F-9F01-43CBA7DEC716}"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3555" name="Footer Placeholder 4">
            <a:extLst>
              <a:ext uri="{FF2B5EF4-FFF2-40B4-BE49-F238E27FC236}">
                <a16:creationId xmlns:a16="http://schemas.microsoft.com/office/drawing/2014/main" id="{C7874F3B-391F-0D4E-8A87-F45CD60E6EE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3556" name="Slide Number Placeholder 5">
            <a:extLst>
              <a:ext uri="{FF2B5EF4-FFF2-40B4-BE49-F238E27FC236}">
                <a16:creationId xmlns:a16="http://schemas.microsoft.com/office/drawing/2014/main" id="{2BD3F96D-EA25-0743-8C5B-EBD4BDF090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DD80D6E3-51CE-7E46-8FBF-64ED82CA5C2E}" type="slidenum">
              <a:rPr lang="en-US" altLang="en-US" sz="3600">
                <a:solidFill>
                  <a:schemeClr val="bg1"/>
                </a:solidFill>
                <a:latin typeface="Arial" panose="020B0604020202020204" pitchFamily="34" charset="0"/>
              </a:rPr>
              <a:pPr>
                <a:spcBef>
                  <a:spcPct val="0"/>
                </a:spcBef>
                <a:buClrTx/>
                <a:buSzTx/>
                <a:buFontTx/>
                <a:buNone/>
              </a:pPr>
              <a:t>26</a:t>
            </a:fld>
            <a:endParaRPr lang="en-US" altLang="en-US" sz="3600">
              <a:solidFill>
                <a:schemeClr val="bg1"/>
              </a:solidFill>
              <a:latin typeface="Arial" panose="020B0604020202020204" pitchFamily="34" charset="0"/>
            </a:endParaRPr>
          </a:p>
        </p:txBody>
      </p:sp>
      <p:pic>
        <p:nvPicPr>
          <p:cNvPr id="23557" name="Picture 2">
            <a:extLst>
              <a:ext uri="{FF2B5EF4-FFF2-40B4-BE49-F238E27FC236}">
                <a16:creationId xmlns:a16="http://schemas.microsoft.com/office/drawing/2014/main" id="{B3027E84-3FF6-FE42-B525-CFF7A4419F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9DC6C5FA-77BC-CF49-8A7C-179D9A38C585}"/>
              </a:ext>
            </a:extLst>
          </p:cNvPr>
          <p:cNvGraphicFramePr>
            <a:graphicFrameLocks noGrp="1"/>
          </p:cNvGraphicFramePr>
          <p:nvPr>
            <p:extLst>
              <p:ext uri="{D42A27DB-BD31-4B8C-83A1-F6EECF244321}">
                <p14:modId xmlns:p14="http://schemas.microsoft.com/office/powerpoint/2010/main" val="4059428384"/>
              </p:ext>
            </p:extLst>
          </p:nvPr>
        </p:nvGraphicFramePr>
        <p:xfrm>
          <a:off x="179388" y="2565400"/>
          <a:ext cx="8709021" cy="3663952"/>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640015">
                <a:tc>
                  <a:txBody>
                    <a:bodyPr/>
                    <a:lstStyle/>
                    <a:p>
                      <a:pPr algn="ctr"/>
                      <a:r>
                        <a:rPr lang="en-US" sz="1800" dirty="0"/>
                        <a:t>step</a:t>
                      </a:r>
                    </a:p>
                  </a:txBody>
                  <a:tcPr marL="91441" marR="91441" marT="45702" marB="45702"/>
                </a:tc>
                <a:tc>
                  <a:txBody>
                    <a:bodyPr/>
                    <a:lstStyle/>
                    <a:p>
                      <a:pPr algn="ctr"/>
                      <a:r>
                        <a:rPr lang="en-US" sz="1600" dirty="0"/>
                        <a:t>node</a:t>
                      </a:r>
                      <a:r>
                        <a:rPr lang="en-US" sz="1600" baseline="0" dirty="0"/>
                        <a:t> ejected</a:t>
                      </a:r>
                      <a:endParaRPr lang="en-US" sz="1600" dirty="0"/>
                    </a:p>
                  </a:txBody>
                  <a:tcPr marL="91441" marR="91441" marT="45702" marB="45702"/>
                </a:tc>
                <a:tc>
                  <a:txBody>
                    <a:bodyPr/>
                    <a:lstStyle/>
                    <a:p>
                      <a:pPr algn="ctr"/>
                      <a:r>
                        <a:rPr lang="en-US" sz="1800" dirty="0"/>
                        <a:t>A</a:t>
                      </a:r>
                    </a:p>
                  </a:txBody>
                  <a:tcPr marL="91441" marR="91441" marT="45702" marB="45702"/>
                </a:tc>
                <a:tc>
                  <a:txBody>
                    <a:bodyPr/>
                    <a:lstStyle/>
                    <a:p>
                      <a:pPr algn="ctr"/>
                      <a:r>
                        <a:rPr lang="en-US" sz="1800" dirty="0"/>
                        <a:t>B</a:t>
                      </a:r>
                    </a:p>
                  </a:txBody>
                  <a:tcPr marL="91441" marR="91441" marT="45702" marB="45702"/>
                </a:tc>
                <a:tc>
                  <a:txBody>
                    <a:bodyPr/>
                    <a:lstStyle/>
                    <a:p>
                      <a:pPr algn="ctr"/>
                      <a:r>
                        <a:rPr lang="en-US" sz="1800" dirty="0"/>
                        <a:t>C</a:t>
                      </a:r>
                    </a:p>
                  </a:txBody>
                  <a:tcPr marL="91441" marR="91441" marT="45702" marB="45702"/>
                </a:tc>
                <a:tc>
                  <a:txBody>
                    <a:bodyPr/>
                    <a:lstStyle/>
                    <a:p>
                      <a:pPr algn="ctr"/>
                      <a:r>
                        <a:rPr lang="en-US" sz="1800" dirty="0"/>
                        <a:t>D</a:t>
                      </a:r>
                    </a:p>
                  </a:txBody>
                  <a:tcPr marL="91441" marR="91441" marT="45702" marB="45702"/>
                </a:tc>
                <a:tc>
                  <a:txBody>
                    <a:bodyPr/>
                    <a:lstStyle/>
                    <a:p>
                      <a:pPr algn="ctr"/>
                      <a:r>
                        <a:rPr lang="en-US" sz="1800" dirty="0"/>
                        <a:t>E</a:t>
                      </a:r>
                    </a:p>
                  </a:txBody>
                  <a:tcPr marL="91441" marR="91441" marT="45702" marB="45702"/>
                </a:tc>
                <a:tc>
                  <a:txBody>
                    <a:bodyPr/>
                    <a:lstStyle/>
                    <a:p>
                      <a:pPr algn="ctr"/>
                      <a:r>
                        <a:rPr lang="en-US" sz="1800" dirty="0"/>
                        <a:t>F</a:t>
                      </a:r>
                    </a:p>
                  </a:txBody>
                  <a:tcPr marL="91441" marR="91441" marT="45702" marB="45702"/>
                </a:tc>
                <a:tc>
                  <a:txBody>
                    <a:bodyPr/>
                    <a:lstStyle/>
                    <a:p>
                      <a:pPr algn="ctr"/>
                      <a:r>
                        <a:rPr lang="en-US" sz="1800" dirty="0"/>
                        <a:t>G</a:t>
                      </a:r>
                    </a:p>
                  </a:txBody>
                  <a:tcPr marL="91441" marR="91441" marT="45702" marB="45702"/>
                </a:tc>
                <a:extLst>
                  <a:ext uri="{0D108BD9-81ED-4DB2-BD59-A6C34878D82A}">
                    <a16:rowId xmlns:a16="http://schemas.microsoft.com/office/drawing/2014/main" val="10000"/>
                  </a:ext>
                </a:extLst>
              </a:tr>
              <a:tr h="370695">
                <a:tc>
                  <a:txBody>
                    <a:bodyPr/>
                    <a:lstStyle/>
                    <a:p>
                      <a:pPr algn="ctr"/>
                      <a:r>
                        <a:rPr lang="en-US" sz="1800" dirty="0"/>
                        <a:t>0</a:t>
                      </a:r>
                    </a:p>
                  </a:txBody>
                  <a:tcPr marL="91441" marR="91441" marT="45702" marB="45702"/>
                </a:tc>
                <a:tc>
                  <a:txBody>
                    <a:bodyPr/>
                    <a:lstStyle/>
                    <a:p>
                      <a:pPr algn="ct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0/nil</a:t>
                      </a:r>
                      <a:endParaRPr lang="en-US" sz="1800" b="1" dirty="0"/>
                    </a:p>
                  </a:txBody>
                  <a:tcPr marL="91441" marR="91441" marT="45702" marB="45702"/>
                </a:tc>
                <a:tc>
                  <a:txBody>
                    <a:bodyPr/>
                    <a:lstStyle/>
                    <a:p>
                      <a:pPr algn="ct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extLst>
                  <a:ext uri="{0D108BD9-81ED-4DB2-BD59-A6C34878D82A}">
                    <a16:rowId xmlns:a16="http://schemas.microsoft.com/office/drawing/2014/main" val="10001"/>
                  </a:ext>
                </a:extLst>
              </a:tr>
              <a:tr h="429072">
                <a:tc>
                  <a:txBody>
                    <a:bodyPr/>
                    <a:lstStyle/>
                    <a:p>
                      <a:pPr algn="ctr"/>
                      <a:r>
                        <a:rPr lang="en-US" sz="1800" dirty="0"/>
                        <a:t>1</a:t>
                      </a:r>
                    </a:p>
                  </a:txBody>
                  <a:tcPr marL="91441" marR="91441" marT="45702" marB="45702"/>
                </a:tc>
                <a:tc>
                  <a:txBody>
                    <a:bodyPr/>
                    <a:lstStyle/>
                    <a:p>
                      <a:pPr algn="ctr"/>
                      <a:r>
                        <a:rPr lang="en-US" sz="1800" dirty="0"/>
                        <a:t>A </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702" marB="45702"/>
                </a:tc>
                <a:tc>
                  <a:txBody>
                    <a:bodyPr/>
                    <a:lstStyle/>
                    <a:p>
                      <a:pPr algn="ctr"/>
                      <a:r>
                        <a:rPr lang="en-US" sz="1800" b="0" dirty="0"/>
                        <a:t>2,A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4,A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1,A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extLst>
                  <a:ext uri="{0D108BD9-81ED-4DB2-BD59-A6C34878D82A}">
                    <a16:rowId xmlns:a16="http://schemas.microsoft.com/office/drawing/2014/main" val="10002"/>
                  </a:ext>
                </a:extLst>
              </a:tr>
              <a:tr h="370695">
                <a:tc>
                  <a:txBody>
                    <a:bodyPr/>
                    <a:lstStyle/>
                    <a:p>
                      <a:pPr algn="ctr"/>
                      <a:r>
                        <a:rPr lang="en-US" sz="1800" dirty="0"/>
                        <a:t>2</a:t>
                      </a:r>
                    </a:p>
                  </a:txBody>
                  <a:tcPr marL="91441" marR="91441" marT="45702" marB="45702"/>
                </a:tc>
                <a:tc>
                  <a:txBody>
                    <a:bodyPr/>
                    <a:lstStyle/>
                    <a:p>
                      <a:pPr algn="ctr"/>
                      <a:r>
                        <a:rPr lang="en-US" sz="1800" dirty="0"/>
                        <a:t>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r>
                        <a:rPr lang="en-US" sz="1800" b="1" dirty="0"/>
                        <a:t>2,A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3"/>
                  </a:ext>
                </a:extLst>
              </a:tr>
              <a:tr h="370695">
                <a:tc>
                  <a:txBody>
                    <a:bodyPr/>
                    <a:lstStyle/>
                    <a:p>
                      <a:pPr algn="ctr"/>
                      <a:r>
                        <a:rPr lang="en-US" sz="1800" dirty="0"/>
                        <a:t>3</a:t>
                      </a:r>
                    </a:p>
                  </a:txBody>
                  <a:tcPr marL="91441" marR="91441" marT="45702" marB="45702"/>
                </a:tc>
                <a:tc>
                  <a:txBody>
                    <a:bodyPr/>
                    <a:lstStyle/>
                    <a:p>
                      <a:pPr algn="ctr"/>
                      <a:r>
                        <a:rPr lang="en-US" sz="1800" dirty="0"/>
                        <a:t>B</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4"/>
                  </a:ext>
                </a:extLst>
              </a:tr>
              <a:tr h="370695">
                <a:tc>
                  <a:txBody>
                    <a:bodyPr/>
                    <a:lstStyle/>
                    <a:p>
                      <a:pPr algn="ctr"/>
                      <a:r>
                        <a:rPr lang="en-US" sz="1800" dirty="0"/>
                        <a:t>4</a:t>
                      </a:r>
                    </a:p>
                  </a:txBody>
                  <a:tcPr marL="91441" marR="91441" marT="45702" marB="45702"/>
                </a:tc>
                <a:tc>
                  <a:txBody>
                    <a:bodyPr/>
                    <a:lstStyle/>
                    <a:p>
                      <a:pPr algn="ctr"/>
                      <a:r>
                        <a:rPr lang="en-US" sz="1800" dirty="0"/>
                        <a:t>C</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5,C</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5"/>
                  </a:ext>
                </a:extLst>
              </a:tr>
              <a:tr h="370695">
                <a:tc>
                  <a:txBody>
                    <a:bodyPr/>
                    <a:lstStyle/>
                    <a:p>
                      <a:pPr algn="ctr"/>
                      <a:r>
                        <a:rPr lang="en-US" sz="1800" dirty="0"/>
                        <a:t>5</a:t>
                      </a:r>
                    </a:p>
                  </a:txBody>
                  <a:tcPr marL="91441" marR="91441" marT="45702" marB="45702"/>
                </a:tc>
                <a:tc>
                  <a:txBody>
                    <a:bodyPr/>
                    <a:lstStyle/>
                    <a:p>
                      <a:pPr algn="ctr"/>
                      <a:r>
                        <a:rPr lang="en-US" sz="1800" dirty="0"/>
                        <a:t>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1,G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6"/>
                  </a:ext>
                </a:extLst>
              </a:tr>
              <a:tr h="370695">
                <a:tc>
                  <a:txBody>
                    <a:bodyPr/>
                    <a:lstStyle/>
                    <a:p>
                      <a:pPr algn="ctr"/>
                      <a:r>
                        <a:rPr lang="en-US" sz="1800" dirty="0"/>
                        <a:t>6</a:t>
                      </a:r>
                    </a:p>
                  </a:txBody>
                  <a:tcPr marL="91441" marR="91441" marT="45702" marB="45702"/>
                </a:tc>
                <a:tc>
                  <a:txBody>
                    <a:bodyPr/>
                    <a:lstStyle/>
                    <a:p>
                      <a:pPr algn="ctr"/>
                      <a:r>
                        <a:rPr lang="en-US" sz="1800" dirty="0"/>
                        <a:t>F</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7"/>
                  </a:ext>
                </a:extLst>
              </a:tr>
              <a:tr h="370695">
                <a:tc>
                  <a:txBody>
                    <a:bodyPr/>
                    <a:lstStyle/>
                    <a:p>
                      <a:pPr algn="ctr"/>
                      <a:r>
                        <a:rPr lang="en-US" sz="1800" dirty="0"/>
                        <a:t>7</a:t>
                      </a:r>
                    </a:p>
                  </a:txBody>
                  <a:tcPr marL="91441" marR="91441" marT="45702" marB="45702"/>
                </a:tc>
                <a:tc>
                  <a:txBody>
                    <a:bodyPr/>
                    <a:lstStyle/>
                    <a:p>
                      <a:pPr algn="ctr"/>
                      <a:r>
                        <a:rPr lang="en-US" sz="1800" dirty="0"/>
                        <a:t>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426-9022-D74E-BF1C-7D88C5E8F3FE}"/>
              </a:ext>
            </a:extLst>
          </p:cNvPr>
          <p:cNvSpPr>
            <a:spLocks noGrp="1"/>
          </p:cNvSpPr>
          <p:nvPr>
            <p:ph type="title"/>
          </p:nvPr>
        </p:nvSpPr>
        <p:spPr/>
        <p:txBody>
          <a:bodyPr/>
          <a:lstStyle/>
          <a:p>
            <a:pPr>
              <a:defRPr/>
            </a:pPr>
            <a:r>
              <a:rPr lang="en-US" dirty="0"/>
              <a:t>Food for our brain</a:t>
            </a:r>
          </a:p>
        </p:txBody>
      </p:sp>
      <p:sp>
        <p:nvSpPr>
          <p:cNvPr id="3" name="Content Placeholder 2">
            <a:extLst>
              <a:ext uri="{FF2B5EF4-FFF2-40B4-BE49-F238E27FC236}">
                <a16:creationId xmlns:a16="http://schemas.microsoft.com/office/drawing/2014/main" id="{C3437E3B-2BF5-EA46-81A0-5F62A0BACA89}"/>
              </a:ext>
            </a:extLst>
          </p:cNvPr>
          <p:cNvSpPr>
            <a:spLocks noGrp="1"/>
          </p:cNvSpPr>
          <p:nvPr>
            <p:ph idx="1"/>
          </p:nvPr>
        </p:nvSpPr>
        <p:spPr/>
        <p:txBody>
          <a:bodyPr/>
          <a:lstStyle/>
          <a:p>
            <a:pPr>
              <a:buFont typeface="Wingdings 2" charset="0"/>
              <a:buChar char=""/>
              <a:defRPr/>
            </a:pPr>
            <a:r>
              <a:rPr lang="en-US" sz="2400" dirty="0"/>
              <a:t>You’re organizing your birthday party and inviting n friends. From these friends you know that there are some pairs of people who hates each other. You want to know if it’s possible to divide guests into 2 different tables so that in each table there is no such hating pair? Design an algorithm for that.</a:t>
            </a:r>
          </a:p>
          <a:p>
            <a:pPr>
              <a:buFont typeface="Wingdings 2" charset="0"/>
              <a:buChar char=""/>
              <a:defRPr/>
            </a:pPr>
            <a:r>
              <a:rPr lang="en-US" sz="2400" dirty="0"/>
              <a:t>You have an unweighted undirected graph. Design an algorithm to find the shortest part (the part with least number of edges) between 2 vertices. What if the graph is weighted?</a:t>
            </a:r>
          </a:p>
        </p:txBody>
      </p:sp>
      <p:sp>
        <p:nvSpPr>
          <p:cNvPr id="24579" name="Date Placeholder 3">
            <a:extLst>
              <a:ext uri="{FF2B5EF4-FFF2-40B4-BE49-F238E27FC236}">
                <a16:creationId xmlns:a16="http://schemas.microsoft.com/office/drawing/2014/main" id="{4AF3EF1F-265A-A14A-BB09-C18B9C983CD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0EA689B9-D0C4-0B4A-A7C2-A191D9D731DE}"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4580" name="Footer Placeholder 4">
            <a:extLst>
              <a:ext uri="{FF2B5EF4-FFF2-40B4-BE49-F238E27FC236}">
                <a16:creationId xmlns:a16="http://schemas.microsoft.com/office/drawing/2014/main" id="{BC8865BB-79DA-8543-8E38-9390052640A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4581" name="Slide Number Placeholder 5">
            <a:extLst>
              <a:ext uri="{FF2B5EF4-FFF2-40B4-BE49-F238E27FC236}">
                <a16:creationId xmlns:a16="http://schemas.microsoft.com/office/drawing/2014/main" id="{C6ADEC00-647B-F945-B74A-1A214131EA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322CB942-5C9D-6E44-B746-2E0F7B539543}" type="slidenum">
              <a:rPr lang="en-US" altLang="en-US" sz="3600">
                <a:solidFill>
                  <a:schemeClr val="bg1"/>
                </a:solidFill>
                <a:latin typeface="Arial" panose="020B0604020202020204" pitchFamily="34" charset="0"/>
              </a:rPr>
              <a:pPr>
                <a:spcBef>
                  <a:spcPct val="0"/>
                </a:spcBef>
                <a:buClrTx/>
                <a:buSzTx/>
                <a:buFontTx/>
                <a:buNone/>
              </a:pPr>
              <a:t>27</a:t>
            </a:fld>
            <a:endParaRPr lang="en-US" altLang="en-US" sz="3600">
              <a:solidFill>
                <a:schemeClr val="bg1"/>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DC02F9DB-B4C7-9745-B984-F8E003CE33DB}"/>
              </a:ext>
            </a:extLst>
          </p:cNvPr>
          <p:cNvSpPr>
            <a:spLocks noGrp="1"/>
          </p:cNvSpPr>
          <p:nvPr>
            <p:ph type="title"/>
          </p:nvPr>
        </p:nvSpPr>
        <p:spPr>
          <a:xfrm>
            <a:off x="265113" y="107950"/>
            <a:ext cx="8623300" cy="920750"/>
          </a:xfrm>
        </p:spPr>
        <p:txBody>
          <a:bodyPr/>
          <a:lstStyle/>
          <a:p>
            <a:pPr>
              <a:defRPr/>
            </a:pPr>
            <a:r>
              <a:rPr lang="en-US" dirty="0"/>
              <a:t> assignment 1</a:t>
            </a:r>
          </a:p>
        </p:txBody>
      </p:sp>
      <p:sp>
        <p:nvSpPr>
          <p:cNvPr id="40962" name="Content Placeholder 2">
            <a:extLst>
              <a:ext uri="{FF2B5EF4-FFF2-40B4-BE49-F238E27FC236}">
                <a16:creationId xmlns:a16="http://schemas.microsoft.com/office/drawing/2014/main" id="{714D39B4-5E74-9B45-9490-14ACE06331AE}"/>
              </a:ext>
            </a:extLst>
          </p:cNvPr>
          <p:cNvSpPr>
            <a:spLocks noGrp="1"/>
          </p:cNvSpPr>
          <p:nvPr>
            <p:ph idx="1"/>
          </p:nvPr>
        </p:nvSpPr>
        <p:spPr/>
        <p:txBody>
          <a:bodyPr/>
          <a:lstStyle/>
          <a:p>
            <a:pPr marL="353650" indent="-342900">
              <a:spcBef>
                <a:spcPts val="600"/>
              </a:spcBef>
              <a:buFont typeface="Wingdings 2" charset="0"/>
              <a:buChar char=""/>
              <a:defRPr/>
            </a:pPr>
            <a:r>
              <a:rPr lang="en-US" sz="2400" dirty="0">
                <a:latin typeface="News Gothic MT" charset="0"/>
                <a:cs typeface="ＭＳ Ｐゴシック" charset="0"/>
              </a:rPr>
              <a:t>Do it early! Submit early, resubmit if needed!</a:t>
            </a:r>
          </a:p>
          <a:p>
            <a:pPr marL="353650" indent="-342900">
              <a:spcBef>
                <a:spcPts val="600"/>
              </a:spcBef>
              <a:buFont typeface="Wingdings 2" charset="0"/>
              <a:buChar char=""/>
              <a:defRPr/>
            </a:pPr>
            <a:r>
              <a:rPr lang="en-US" sz="2400" dirty="0">
                <a:latin typeface="News Gothic MT" charset="0"/>
                <a:cs typeface="ＭＳ Ｐゴシック" charset="0"/>
              </a:rPr>
              <a:t>Read &amp; participate in discussion forum!</a:t>
            </a:r>
          </a:p>
          <a:p>
            <a:pPr marL="353650" indent="-342900">
              <a:spcBef>
                <a:spcPts val="600"/>
              </a:spcBef>
              <a:buFont typeface="Wingdings 2" charset="0"/>
              <a:buChar char=""/>
              <a:defRPr/>
            </a:pPr>
            <a:r>
              <a:rPr lang="en-US" sz="2400" dirty="0">
                <a:latin typeface="News Gothic MT" charset="0"/>
                <a:cs typeface="ＭＳ Ｐゴシック" charset="0"/>
              </a:rPr>
              <a:t>Make sure that you follow well the specification.</a:t>
            </a:r>
          </a:p>
          <a:p>
            <a:pPr marL="353650" indent="-342900">
              <a:spcBef>
                <a:spcPts val="600"/>
              </a:spcBef>
              <a:buFont typeface="Wingdings 2" charset="0"/>
              <a:buChar char=""/>
              <a:defRPr/>
            </a:pPr>
            <a:r>
              <a:rPr lang="en-US" sz="2400" dirty="0">
                <a:latin typeface="News Gothic MT" charset="0"/>
                <a:cs typeface="ＭＳ Ｐゴシック" charset="0"/>
              </a:rPr>
              <a:t>Check your writing part carefully.. </a:t>
            </a:r>
          </a:p>
          <a:p>
            <a:pPr marL="353650" indent="-342900">
              <a:spcBef>
                <a:spcPts val="600"/>
              </a:spcBef>
              <a:buFont typeface="Wingdings 2" charset="0"/>
              <a:buChar char=""/>
              <a:defRPr/>
            </a:pPr>
            <a:r>
              <a:rPr lang="en-US" sz="2400" dirty="0">
                <a:latin typeface="News Gothic MT" charset="0"/>
                <a:cs typeface="ＭＳ Ｐゴシック" charset="0"/>
              </a:rPr>
              <a:t>Test your program carefully: remember to test on </a:t>
            </a:r>
            <a:r>
              <a:rPr lang="en-US" sz="2400" dirty="0" err="1">
                <a:latin typeface="News Gothic MT" charset="0"/>
                <a:cs typeface="ＭＳ Ｐゴシック" charset="0"/>
              </a:rPr>
              <a:t>dimefox</a:t>
            </a:r>
            <a:endParaRPr lang="en-US" sz="2400" dirty="0">
              <a:latin typeface="News Gothic MT" charset="0"/>
              <a:cs typeface="ＭＳ Ｐゴシック" charset="0"/>
            </a:endParaRPr>
          </a:p>
          <a:p>
            <a:pPr marL="353650" indent="-342900">
              <a:spcBef>
                <a:spcPts val="600"/>
              </a:spcBef>
              <a:buFont typeface="Wingdings 2" charset="0"/>
              <a:buChar char=""/>
              <a:defRPr/>
            </a:pPr>
            <a:endParaRPr lang="en-US" sz="2400" dirty="0">
              <a:latin typeface="News Gothic MT" charset="0"/>
              <a:cs typeface="ＭＳ Ｐゴシック" charset="0"/>
            </a:endParaRPr>
          </a:p>
          <a:p>
            <a:pPr marL="353650" indent="-342900">
              <a:spcBef>
                <a:spcPts val="600"/>
              </a:spcBef>
              <a:buFont typeface="Wingdings 2" charset="0"/>
              <a:buChar char=""/>
              <a:defRPr/>
            </a:pPr>
            <a:r>
              <a:rPr lang="en-US" sz="2400" dirty="0">
                <a:latin typeface="News Gothic MT" charset="0"/>
                <a:cs typeface="ＭＳ Ｐゴシック" charset="0"/>
              </a:rPr>
              <a:t>Make sure you don’t have memory leak:</a:t>
            </a:r>
          </a:p>
          <a:p>
            <a:pPr marL="690200" lvl="1" indent="-342900">
              <a:buFont typeface="Wingdings 2" charset="0"/>
              <a:buChar char=""/>
              <a:defRPr/>
            </a:pPr>
            <a:r>
              <a:rPr lang="en-US" sz="2000" dirty="0">
                <a:latin typeface="News Gothic MT" charset="0"/>
                <a:cs typeface="ＭＳ Ｐゴシック" charset="0"/>
              </a:rPr>
              <a:t>check that every execution of </a:t>
            </a:r>
            <a:r>
              <a:rPr lang="en-US" sz="2000" dirty="0" err="1">
                <a:latin typeface="Courier"/>
                <a:cs typeface="Courier"/>
              </a:rPr>
              <a:t>malloc</a:t>
            </a:r>
            <a:r>
              <a:rPr lang="en-US" sz="2000" dirty="0">
                <a:latin typeface="News Gothic MT" charset="0"/>
                <a:cs typeface="ＭＳ Ｐゴシック" charset="0"/>
              </a:rPr>
              <a:t> matches with an execution of </a:t>
            </a:r>
            <a:r>
              <a:rPr lang="en-US" sz="2000" dirty="0">
                <a:latin typeface="Courier"/>
                <a:cs typeface="Courier"/>
              </a:rPr>
              <a:t>free</a:t>
            </a:r>
            <a:r>
              <a:rPr lang="en-US" sz="2000" dirty="0">
                <a:latin typeface="News Gothic MT" charset="0"/>
                <a:cs typeface="ＭＳ Ｐゴシック" charset="0"/>
              </a:rPr>
              <a:t>, and</a:t>
            </a:r>
          </a:p>
          <a:p>
            <a:pPr marL="690200" lvl="1" indent="-342900">
              <a:buFont typeface="Wingdings 2" charset="0"/>
              <a:buChar char=""/>
              <a:defRPr/>
            </a:pPr>
            <a:r>
              <a:rPr lang="en-US" sz="2000" dirty="0">
                <a:latin typeface="News Gothic MT" charset="0"/>
                <a:cs typeface="ＭＳ Ｐゴシック" charset="0"/>
              </a:rPr>
              <a:t>[optional] use tools like </a:t>
            </a:r>
            <a:r>
              <a:rPr lang="en-US" sz="2000" dirty="0" err="1">
                <a:latin typeface="Courier"/>
                <a:cs typeface="Courier"/>
              </a:rPr>
              <a:t>valgrind</a:t>
            </a:r>
            <a:r>
              <a:rPr lang="en-US" sz="2000" dirty="0">
                <a:latin typeface="News Gothic MT" charset="0"/>
                <a:cs typeface="ＭＳ Ｐゴシック" charset="0"/>
              </a:rPr>
              <a:t> to test for memory leak. </a:t>
            </a:r>
          </a:p>
          <a:p>
            <a:pPr lvl="2">
              <a:buFont typeface="Wingdings 2" charset="0"/>
              <a:buNone/>
              <a:defRPr/>
            </a:pPr>
            <a:endParaRPr lang="en-US" dirty="0">
              <a:latin typeface="News Gothic MT" charset="0"/>
              <a:cs typeface="ＭＳ Ｐゴシック" charset="0"/>
            </a:endParaRPr>
          </a:p>
        </p:txBody>
      </p:sp>
      <p:sp>
        <p:nvSpPr>
          <p:cNvPr id="25603" name="Date Placeholder 3">
            <a:extLst>
              <a:ext uri="{FF2B5EF4-FFF2-40B4-BE49-F238E27FC236}">
                <a16:creationId xmlns:a16="http://schemas.microsoft.com/office/drawing/2014/main" id="{5C600877-2AB2-5142-BC53-261EBD236D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18 March 2016</a:t>
            </a:r>
            <a:endParaRPr lang="en-US" altLang="en-US" sz="1200">
              <a:solidFill>
                <a:schemeClr val="bg1"/>
              </a:solidFill>
              <a:latin typeface="Arial" panose="020B0604020202020204" pitchFamily="34" charset="0"/>
            </a:endParaRPr>
          </a:p>
        </p:txBody>
      </p:sp>
      <p:sp>
        <p:nvSpPr>
          <p:cNvPr id="25604" name="Footer Placeholder 4">
            <a:extLst>
              <a:ext uri="{FF2B5EF4-FFF2-40B4-BE49-F238E27FC236}">
                <a16:creationId xmlns:a16="http://schemas.microsoft.com/office/drawing/2014/main" id="{7914F39B-8481-5044-9205-72006F14C4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COMP20007.Tute</a:t>
            </a:r>
          </a:p>
        </p:txBody>
      </p:sp>
      <p:sp>
        <p:nvSpPr>
          <p:cNvPr id="25605" name="Slide Number Placeholder 5">
            <a:extLst>
              <a:ext uri="{FF2B5EF4-FFF2-40B4-BE49-F238E27FC236}">
                <a16:creationId xmlns:a16="http://schemas.microsoft.com/office/drawing/2014/main" id="{8C57CD3C-E329-1546-BB5E-8A602BEAB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154A0539-7CDE-5C49-897F-B6CE8528A879}" type="slidenum">
              <a:rPr lang="en-US" altLang="en-US" sz="3600">
                <a:solidFill>
                  <a:schemeClr val="bg1"/>
                </a:solidFill>
                <a:latin typeface="Arial" panose="020B0604020202020204" pitchFamily="34" charset="0"/>
              </a:rPr>
              <a:pPr>
                <a:spcBef>
                  <a:spcPct val="0"/>
                </a:spcBef>
                <a:buClrTx/>
                <a:buSzTx/>
                <a:buFontTx/>
                <a:buNone/>
              </a:pPr>
              <a:t>28</a:t>
            </a:fld>
            <a:endParaRPr lang="en-US" altLang="en-US" sz="360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A7E-2579-6541-9CBD-FDCCAECC72BB}"/>
              </a:ext>
            </a:extLst>
          </p:cNvPr>
          <p:cNvSpPr>
            <a:spLocks noGrp="1"/>
          </p:cNvSpPr>
          <p:nvPr>
            <p:ph type="title"/>
          </p:nvPr>
        </p:nvSpPr>
        <p:spPr>
          <a:xfrm>
            <a:off x="250882" y="21533"/>
            <a:ext cx="8623300" cy="920750"/>
          </a:xfrm>
        </p:spPr>
        <p:txBody>
          <a:bodyPr/>
          <a:lstStyle/>
          <a:p>
            <a:pPr>
              <a:defRPr/>
            </a:pPr>
            <a:r>
              <a:rPr lang="en-US" sz="2400" dirty="0" err="1"/>
              <a:t>github.com</a:t>
            </a:r>
            <a:r>
              <a:rPr lang="en-US" sz="2400" dirty="0"/>
              <a:t>/</a:t>
            </a:r>
            <a:r>
              <a:rPr lang="en-US" sz="2400" dirty="0" err="1"/>
              <a:t>anhvir</a:t>
            </a:r>
            <a:r>
              <a:rPr lang="en-US" sz="2400" dirty="0"/>
              <a:t>/c207/</a:t>
            </a:r>
            <a:r>
              <a:rPr lang="en-US" sz="2400" dirty="0" err="1"/>
              <a:t>Lab_Notes.pdf</a:t>
            </a:r>
            <a:br>
              <a:rPr lang="en-US" sz="2400" dirty="0"/>
            </a:br>
            <a:r>
              <a:rPr lang="en-US" sz="2400" dirty="0"/>
              <a:t>(how to work with </a:t>
            </a:r>
            <a:r>
              <a:rPr lang="en-US" sz="2400" dirty="0" err="1"/>
              <a:t>dimefox</a:t>
            </a:r>
            <a:r>
              <a:rPr lang="en-US" sz="2400" dirty="0"/>
              <a:t>) </a:t>
            </a:r>
          </a:p>
        </p:txBody>
      </p:sp>
      <p:sp>
        <p:nvSpPr>
          <p:cNvPr id="26627" name="Date Placeholder 3">
            <a:extLst>
              <a:ext uri="{FF2B5EF4-FFF2-40B4-BE49-F238E27FC236}">
                <a16:creationId xmlns:a16="http://schemas.microsoft.com/office/drawing/2014/main" id="{36288674-ED21-C246-986B-DA105AA179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DBB75E35-7B90-B24C-B846-876970EBB437}"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6628" name="Footer Placeholder 4">
            <a:extLst>
              <a:ext uri="{FF2B5EF4-FFF2-40B4-BE49-F238E27FC236}">
                <a16:creationId xmlns:a16="http://schemas.microsoft.com/office/drawing/2014/main" id="{8AC98ABE-D56E-B545-87D4-9DA856640D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6629" name="Slide Number Placeholder 5">
            <a:extLst>
              <a:ext uri="{FF2B5EF4-FFF2-40B4-BE49-F238E27FC236}">
                <a16:creationId xmlns:a16="http://schemas.microsoft.com/office/drawing/2014/main" id="{9A992DA1-FE2F-404D-BBCB-FF1E4C08C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BC1FB81E-A71E-254D-8C9F-404D776612F9}" type="slidenum">
              <a:rPr lang="en-US" altLang="en-US" sz="3600">
                <a:solidFill>
                  <a:schemeClr val="bg1"/>
                </a:solidFill>
                <a:latin typeface="Arial" panose="020B0604020202020204" pitchFamily="34" charset="0"/>
              </a:rPr>
              <a:pPr>
                <a:spcBef>
                  <a:spcPct val="0"/>
                </a:spcBef>
                <a:buClrTx/>
                <a:buSzTx/>
                <a:buFontTx/>
                <a:buNone/>
              </a:pPr>
              <a:t>29</a:t>
            </a:fld>
            <a:endParaRPr lang="en-US" altLang="en-US" sz="3600">
              <a:solidFill>
                <a:schemeClr val="bg1"/>
              </a:solidFill>
              <a:latin typeface="Arial" panose="020B0604020202020204" pitchFamily="34" charset="0"/>
            </a:endParaRPr>
          </a:p>
        </p:txBody>
      </p:sp>
      <p:sp>
        <p:nvSpPr>
          <p:cNvPr id="5" name="Content Placeholder 4">
            <a:extLst>
              <a:ext uri="{FF2B5EF4-FFF2-40B4-BE49-F238E27FC236}">
                <a16:creationId xmlns:a16="http://schemas.microsoft.com/office/drawing/2014/main" id="{8F1E0E33-97F2-8C4F-B944-2A323588CCA8}"/>
              </a:ext>
            </a:extLst>
          </p:cNvPr>
          <p:cNvSpPr>
            <a:spLocks noGrp="1"/>
          </p:cNvSpPr>
          <p:nvPr>
            <p:ph idx="1"/>
          </p:nvPr>
        </p:nvSpPr>
        <p:spPr/>
        <p:txBody>
          <a:bodyPr/>
          <a:lstStyle/>
          <a:p>
            <a:pPr marL="0" indent="0">
              <a:buNone/>
            </a:pPr>
            <a:r>
              <a:rPr lang="en-US" dirty="0"/>
              <a:t>LAB:</a:t>
            </a:r>
          </a:p>
          <a:p>
            <a:pPr marL="0" indent="0">
              <a:buNone/>
            </a:pPr>
            <a:r>
              <a:rPr lang="en-US" dirty="0"/>
              <a:t>- work on not-yet-done this week’s  workshop problems: problems 9, 8 (if not finished) and  5, 6, 7 (see further slides) note that the solution for this week already posted on LMS</a:t>
            </a:r>
          </a:p>
          <a:p>
            <a:pPr>
              <a:buFontTx/>
              <a:buChar char="-"/>
            </a:pPr>
            <a:r>
              <a:rPr lang="en-US" dirty="0"/>
              <a:t>prepare for MST: </a:t>
            </a:r>
            <a:r>
              <a:rPr lang="en-US" b="1" dirty="0"/>
              <a:t>see sample MST test and solution from LMS</a:t>
            </a:r>
          </a:p>
          <a:p>
            <a:pPr>
              <a:buFontTx/>
              <a:buChar char="-"/>
            </a:pPr>
            <a:r>
              <a:rPr lang="en-US" dirty="0"/>
              <a:t>work on ass1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err="1"/>
              <a:t>DfsExplore</a:t>
            </a:r>
            <a:r>
              <a:rPr lang="en-US" dirty="0"/>
              <a:t>/ </a:t>
            </a:r>
            <a:r>
              <a:rPr lang="en-US" dirty="0" err="1"/>
              <a:t>BfsExplore</a:t>
            </a:r>
            <a:r>
              <a:rPr lang="en-US" dirty="0"/>
              <a:t>?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795497" y="1543733"/>
            <a:ext cx="3942105" cy="923330"/>
          </a:xfrm>
          <a:prstGeom prst="rect">
            <a:avLst/>
          </a:prstGeom>
          <a:noFill/>
        </p:spPr>
        <p:txBody>
          <a:bodyPr wrap="none" rtlCol="0">
            <a:spAutoFit/>
          </a:bodyPr>
          <a:lstStyle/>
          <a:p>
            <a:r>
              <a:rPr lang="en-US" sz="1800" dirty="0" err="1"/>
              <a:t>functiom</a:t>
            </a:r>
            <a:r>
              <a:rPr lang="en-US" sz="1800" dirty="0"/>
              <a:t> </a:t>
            </a:r>
            <a:r>
              <a:rPr lang="en-US" sz="1800" dirty="0" err="1">
                <a:solidFill>
                  <a:srgbClr val="002060"/>
                </a:solidFill>
                <a:latin typeface="Courier" pitchFamily="2" charset="0"/>
              </a:rPr>
              <a:t>DfsExplore</a:t>
            </a:r>
            <a:r>
              <a:rPr lang="en-US" sz="1800" dirty="0">
                <a:solidFill>
                  <a:srgbClr val="002060"/>
                </a:solidFill>
                <a:latin typeface="Courier" pitchFamily="2" charset="0"/>
              </a:rPr>
              <a:t>((V,E), u)</a:t>
            </a:r>
            <a:r>
              <a:rPr lang="en-US" sz="1800" dirty="0"/>
              <a:t> </a:t>
            </a:r>
          </a:p>
          <a:p>
            <a:r>
              <a:rPr lang="en-US" sz="1800" dirty="0"/>
              <a:t>   mark  u as visited</a:t>
            </a:r>
          </a:p>
          <a:p>
            <a:r>
              <a:rPr lang="en-US" sz="1800" dirty="0"/>
              <a:t>   ?</a:t>
            </a:r>
          </a:p>
        </p:txBody>
      </p:sp>
    </p:spTree>
    <p:extLst>
      <p:ext uri="{BB962C8B-B14F-4D97-AF65-F5344CB8AC3E}">
        <p14:creationId xmlns:p14="http://schemas.microsoft.com/office/powerpoint/2010/main" val="3242417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472C-B596-294E-8716-1ACFBAC48639}"/>
              </a:ext>
            </a:extLst>
          </p:cNvPr>
          <p:cNvSpPr>
            <a:spLocks noGrp="1"/>
          </p:cNvSpPr>
          <p:nvPr>
            <p:ph type="title"/>
          </p:nvPr>
        </p:nvSpPr>
        <p:spPr/>
        <p:txBody>
          <a:bodyPr/>
          <a:lstStyle/>
          <a:p>
            <a:pPr>
              <a:defRPr/>
            </a:pPr>
            <a:r>
              <a:rPr lang="en-US" dirty="0"/>
              <a:t>Lab: do assmt1 or your choice</a:t>
            </a:r>
          </a:p>
        </p:txBody>
      </p:sp>
      <p:sp>
        <p:nvSpPr>
          <p:cNvPr id="3" name="Content Placeholder 2">
            <a:extLst>
              <a:ext uri="{FF2B5EF4-FFF2-40B4-BE49-F238E27FC236}">
                <a16:creationId xmlns:a16="http://schemas.microsoft.com/office/drawing/2014/main" id="{BCA90696-3383-BC49-8D1D-7DC8B6745EF6}"/>
              </a:ext>
            </a:extLst>
          </p:cNvPr>
          <p:cNvSpPr>
            <a:spLocks noGrp="1"/>
          </p:cNvSpPr>
          <p:nvPr>
            <p:ph idx="1"/>
          </p:nvPr>
        </p:nvSpPr>
        <p:spPr/>
        <p:txBody>
          <a:bodyPr/>
          <a:lstStyle/>
          <a:p>
            <a:pPr>
              <a:buFont typeface="Wingdings 2" charset="0"/>
              <a:buChar char=""/>
              <a:defRPr/>
            </a:pPr>
            <a:endParaRPr lang="en-US" dirty="0"/>
          </a:p>
        </p:txBody>
      </p:sp>
      <p:sp>
        <p:nvSpPr>
          <p:cNvPr id="27651" name="Date Placeholder 3">
            <a:extLst>
              <a:ext uri="{FF2B5EF4-FFF2-40B4-BE49-F238E27FC236}">
                <a16:creationId xmlns:a16="http://schemas.microsoft.com/office/drawing/2014/main" id="{DE6F9798-7E27-424E-8789-3D0A5754671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C24AED6E-619C-B544-BFFF-692E70622C89}"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7652" name="Footer Placeholder 4">
            <a:extLst>
              <a:ext uri="{FF2B5EF4-FFF2-40B4-BE49-F238E27FC236}">
                <a16:creationId xmlns:a16="http://schemas.microsoft.com/office/drawing/2014/main" id="{697FECA1-F124-1C4B-BB0D-E34679C7A04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7653" name="Slide Number Placeholder 5">
            <a:extLst>
              <a:ext uri="{FF2B5EF4-FFF2-40B4-BE49-F238E27FC236}">
                <a16:creationId xmlns:a16="http://schemas.microsoft.com/office/drawing/2014/main" id="{69B2A8D5-2D4F-864B-9192-CA24BECEE7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675030CC-6608-C948-A2AF-74650CA2D609}" type="slidenum">
              <a:rPr lang="en-US" altLang="en-US" sz="3600">
                <a:solidFill>
                  <a:schemeClr val="bg1"/>
                </a:solidFill>
                <a:latin typeface="Arial" panose="020B0604020202020204" pitchFamily="34" charset="0"/>
              </a:rPr>
              <a:pPr>
                <a:spcBef>
                  <a:spcPct val="0"/>
                </a:spcBef>
                <a:buClrTx/>
                <a:buSzTx/>
                <a:buFontTx/>
                <a:buNone/>
              </a:pPr>
              <a:t>30</a:t>
            </a:fld>
            <a:endParaRPr lang="en-US" altLang="en-US" sz="3600">
              <a:solidFill>
                <a:schemeClr val="bg1"/>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58-ED9E-E44F-98CF-C780CDB5C6F7}"/>
              </a:ext>
            </a:extLst>
          </p:cNvPr>
          <p:cNvSpPr>
            <a:spLocks noGrp="1"/>
          </p:cNvSpPr>
          <p:nvPr>
            <p:ph type="title"/>
          </p:nvPr>
        </p:nvSpPr>
        <p:spPr>
          <a:xfrm>
            <a:off x="255588" y="0"/>
            <a:ext cx="3658815" cy="796771"/>
          </a:xfrm>
        </p:spPr>
        <p:txBody>
          <a:bodyPr/>
          <a:lstStyle/>
          <a:p>
            <a:pPr>
              <a:defRPr/>
            </a:pPr>
            <a:r>
              <a:rPr lang="en-US" sz="1400" dirty="0"/>
              <a:t>Problem 5:</a:t>
            </a:r>
            <a:br>
              <a:rPr lang="en-US" sz="1400" dirty="0"/>
            </a:br>
            <a:r>
              <a:rPr lang="en-AU" sz="1400" dirty="0">
                <a:effectLst/>
              </a:rPr>
              <a:t>Tree, Back, Forward and Cross Edges </a:t>
            </a:r>
            <a:endParaRPr lang="en-US" sz="2400" dirty="0"/>
          </a:p>
        </p:txBody>
      </p:sp>
      <p:sp>
        <p:nvSpPr>
          <p:cNvPr id="3" name="Content Placeholder 2">
            <a:extLst>
              <a:ext uri="{FF2B5EF4-FFF2-40B4-BE49-F238E27FC236}">
                <a16:creationId xmlns:a16="http://schemas.microsoft.com/office/drawing/2014/main" id="{DA3FB4B3-C055-F442-8BA8-2541A58F75E8}"/>
              </a:ext>
            </a:extLst>
          </p:cNvPr>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DFS of a di-graph can be represented as a collection of trees. 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 previously un-visited node, a back edge is an edge from a node to an ancestor, a forward edge is an edge to a non-child descendent and a cross edge is an edge to a node in a different sub-tree (i.e., neither a descendent nor an ancestor)</a:t>
            </a:r>
          </a:p>
          <a:p>
            <a:pPr marL="0" indent="0">
              <a:spcBef>
                <a:spcPts val="600"/>
              </a:spcBef>
              <a:buFont typeface="Wingdings 2" charset="0"/>
              <a:buNone/>
              <a:defRPr/>
            </a:pPr>
            <a:r>
              <a:rPr lang="en-US" sz="1800" dirty="0">
                <a:effectLst/>
              </a:rPr>
              <a:t>Draw a DFS tree based on the following graph, and classify its edges into these categories.</a:t>
            </a:r>
          </a:p>
          <a:p>
            <a:pPr marL="0" indent="0">
              <a:spcBef>
                <a:spcPts val="600"/>
              </a:spcBef>
              <a:buFont typeface="Wingdings 2" charset="0"/>
              <a:buNone/>
              <a:defRPr/>
            </a:pPr>
            <a:r>
              <a:rPr lang="en-US" sz="1800" dirty="0"/>
              <a:t>In an undirected graph, you wont find any forward edges or cross edges. Why is this true? You might like to consider the graph above, with each of its edges replaced by undirected edges.</a:t>
            </a:r>
            <a:r>
              <a:rPr lang="en-US" sz="1800" dirty="0">
                <a:effectLst/>
              </a:rPr>
              <a:t> </a:t>
            </a:r>
            <a:endParaRPr lang="en-US" sz="1800" dirty="0"/>
          </a:p>
          <a:p>
            <a:pPr marL="0" indent="0">
              <a:buFont typeface="Wingdings 2" charset="0"/>
              <a:buNone/>
              <a:defRPr/>
            </a:pPr>
            <a:endParaRPr lang="en-US" sz="2400" dirty="0"/>
          </a:p>
        </p:txBody>
      </p:sp>
      <p:sp>
        <p:nvSpPr>
          <p:cNvPr id="13315" name="Date Placeholder 3">
            <a:extLst>
              <a:ext uri="{FF2B5EF4-FFF2-40B4-BE49-F238E27FC236}">
                <a16:creationId xmlns:a16="http://schemas.microsoft.com/office/drawing/2014/main" id="{9A061973-A5C9-AB4E-B77F-6F8CEBE253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24261DB-C0F9-CD4B-83CA-6270D200C1EA}"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3316" name="Footer Placeholder 4">
            <a:extLst>
              <a:ext uri="{FF2B5EF4-FFF2-40B4-BE49-F238E27FC236}">
                <a16:creationId xmlns:a16="http://schemas.microsoft.com/office/drawing/2014/main" id="{4CA8B82E-E95A-4740-A9D3-20975E2F4B9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3317" name="Slide Number Placeholder 5">
            <a:extLst>
              <a:ext uri="{FF2B5EF4-FFF2-40B4-BE49-F238E27FC236}">
                <a16:creationId xmlns:a16="http://schemas.microsoft.com/office/drawing/2014/main" id="{CFE3F7E1-9A22-0D46-8D0E-2D4B5E0C6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C9CCA3A1-119E-0542-90E4-DE497F748724}" type="slidenum">
              <a:rPr lang="en-US" altLang="en-US" sz="3600">
                <a:solidFill>
                  <a:schemeClr val="bg1"/>
                </a:solidFill>
                <a:latin typeface="Arial" panose="020B0604020202020204" pitchFamily="34" charset="0"/>
              </a:rPr>
              <a:pPr>
                <a:spcBef>
                  <a:spcPct val="0"/>
                </a:spcBef>
                <a:buClrTx/>
                <a:buSzTx/>
                <a:buFontTx/>
                <a:buNone/>
              </a:pPr>
              <a:t>31</a:t>
            </a:fld>
            <a:endParaRPr lang="en-US" altLang="en-US" sz="3600">
              <a:solidFill>
                <a:schemeClr val="bg1"/>
              </a:solidFill>
              <a:latin typeface="Arial" panose="020B0604020202020204" pitchFamily="34" charset="0"/>
            </a:endParaRPr>
          </a:p>
        </p:txBody>
      </p:sp>
      <p:pic>
        <p:nvPicPr>
          <p:cNvPr id="13318" name="Picture 6">
            <a:extLst>
              <a:ext uri="{FF2B5EF4-FFF2-40B4-BE49-F238E27FC236}">
                <a16:creationId xmlns:a16="http://schemas.microsoft.com/office/drawing/2014/main" id="{80D06759-EB06-434B-8A45-38184BF46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7">
            <a:extLst>
              <a:ext uri="{FF2B5EF4-FFF2-40B4-BE49-F238E27FC236}">
                <a16:creationId xmlns:a16="http://schemas.microsoft.com/office/drawing/2014/main" id="{5E2DE2D4-2B2C-CB45-8784-676D35D6BD3B}"/>
              </a:ext>
            </a:extLst>
          </p:cNvPr>
          <p:cNvSpPr txBox="1">
            <a:spLocks noChangeArrowheads="1"/>
          </p:cNvSpPr>
          <p:nvPr/>
        </p:nvSpPr>
        <p:spPr bwMode="auto">
          <a:xfrm>
            <a:off x="269776" y="5136615"/>
            <a:ext cx="868218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000" b="1" dirty="0">
                <a:solidFill>
                  <a:srgbClr val="000090"/>
                </a:solidFill>
                <a:latin typeface="Arial" panose="020B0604020202020204" pitchFamily="34" charset="0"/>
              </a:rPr>
              <a:t>A gift from Anh:</a:t>
            </a:r>
            <a:r>
              <a:rPr lang="en-US" altLang="en-US" sz="2000" dirty="0">
                <a:latin typeface="Arial" panose="020B0604020202020204" pitchFamily="34" charset="0"/>
              </a:rPr>
              <a:t> If you are a bit bored or tired, skip this exercise, and </a:t>
            </a:r>
          </a:p>
          <a:p>
            <a:pPr eaLnBrk="1" hangingPunct="1">
              <a:spcBef>
                <a:spcPct val="0"/>
              </a:spcBef>
              <a:buClrTx/>
              <a:buSzTx/>
              <a:buNone/>
            </a:pPr>
            <a:r>
              <a:rPr lang="en-US" altLang="en-US" sz="2000" dirty="0">
                <a:latin typeface="Arial" panose="020B0604020202020204" pitchFamily="34" charset="0"/>
              </a:rPr>
              <a:t>instead use </a:t>
            </a:r>
            <a:r>
              <a:rPr lang="en-AU" sz="2000" dirty="0" err="1">
                <a:solidFill>
                  <a:srgbClr val="080FAC"/>
                </a:solidFill>
                <a:latin typeface="Courier" pitchFamily="2" charset="0"/>
              </a:rPr>
              <a:t>digraph_dfs_demonstration.pdf</a:t>
            </a:r>
            <a:r>
              <a:rPr lang="en-AU" dirty="0">
                <a:solidFill>
                  <a:srgbClr val="080FAC"/>
                </a:solidFill>
                <a:latin typeface="Courier" pitchFamily="2" charset="0"/>
              </a:rPr>
              <a:t> </a:t>
            </a:r>
            <a:r>
              <a:rPr lang="en-US" altLang="en-US" sz="2000" dirty="0">
                <a:latin typeface="Arial" panose="020B0604020202020204" pitchFamily="34" charset="0"/>
              </a:rPr>
              <a:t>from </a:t>
            </a:r>
            <a:r>
              <a:rPr lang="en-US" altLang="en-US" sz="2000" dirty="0" err="1">
                <a:solidFill>
                  <a:srgbClr val="080FAC"/>
                </a:solidFill>
                <a:latin typeface="Courier" pitchFamily="2" charset="0"/>
              </a:rPr>
              <a:t>github</a:t>
            </a:r>
            <a:r>
              <a:rPr lang="en-US" altLang="en-US" sz="2000" dirty="0">
                <a:latin typeface="Arial" panose="020B0604020202020204" pitchFamily="34" charset="0"/>
              </a:rPr>
              <a:t> to entertain yourselves ;-). </a:t>
            </a:r>
          </a:p>
        </p:txBody>
      </p:sp>
    </p:spTree>
    <p:extLst>
      <p:ext uri="{BB962C8B-B14F-4D97-AF65-F5344CB8AC3E}">
        <p14:creationId xmlns:p14="http://schemas.microsoft.com/office/powerpoint/2010/main" val="408341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Problem 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32</a:t>
            </a:fld>
            <a:endParaRPr lang="en-US" altLang="en-US" sz="3600" dirty="0">
              <a:solidFill>
                <a:schemeClr val="bg1"/>
              </a:solidFill>
              <a:latin typeface="Arial" panose="020B0604020202020204" pitchFamily="34" charset="0"/>
            </a:endParaRPr>
          </a:p>
        </p:txBody>
      </p:sp>
      <p:pic>
        <p:nvPicPr>
          <p:cNvPr id="11269" name="Picture 7">
            <a:extLst>
              <a:ext uri="{FF2B5EF4-FFF2-40B4-BE49-F238E27FC236}">
                <a16:creationId xmlns:a16="http://schemas.microsoft.com/office/drawing/2014/main" id="{91DBB8E4-5AEB-DE4B-8D88-89D1C941A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15991"/>
            <a:ext cx="3861275" cy="30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D5BBFFD-463A-624E-B191-936E4F9C6611}"/>
              </a:ext>
            </a:extLst>
          </p:cNvPr>
          <p:cNvSpPr txBox="1"/>
          <p:nvPr/>
        </p:nvSpPr>
        <p:spPr>
          <a:xfrm>
            <a:off x="4977811" y="3114240"/>
            <a:ext cx="2955150" cy="369332"/>
          </a:xfrm>
          <a:prstGeom prst="rect">
            <a:avLst/>
          </a:prstGeom>
          <a:noFill/>
        </p:spPr>
        <p:txBody>
          <a:bodyPr wrap="square">
            <a:spAutoFit/>
          </a:bodyPr>
          <a:lstStyle/>
          <a:p>
            <a:pPr eaLnBrk="1" hangingPunct="1">
              <a:defRPr/>
            </a:pPr>
            <a:r>
              <a:rPr lang="en-US" sz="1800" dirty="0">
                <a:latin typeface="Arial" charset="0"/>
                <a:ea typeface="ＭＳ Ｐゴシック" charset="0"/>
                <a:cs typeface="ＭＳ Ｐゴシック" charset="0"/>
              </a:rPr>
              <a:t>function </a:t>
            </a:r>
            <a:r>
              <a:rPr lang="en-US" sz="1800" dirty="0" err="1">
                <a:latin typeface="Copperplate Gothic Light"/>
                <a:ea typeface="ＭＳ Ｐゴシック" charset="0"/>
                <a:cs typeface="Copperplate Gothic Light"/>
              </a:rPr>
              <a:t>BfsExplore</a:t>
            </a:r>
            <a:r>
              <a:rPr lang="en-US" sz="1800" dirty="0">
                <a:latin typeface="Copperplate Gothic Light"/>
                <a:ea typeface="ＭＳ Ｐゴシック" charset="0"/>
                <a:cs typeface="Copperplate Gothic Light"/>
              </a:rPr>
              <a:t>(</a:t>
            </a:r>
            <a:r>
              <a:rPr lang="en-US" sz="1800" i="1" dirty="0">
                <a:latin typeface="+mn-lt"/>
                <a:ea typeface="ＭＳ Ｐゴシック" charset="0"/>
                <a:cs typeface="Copperplate Gothic Light"/>
              </a:rPr>
              <a:t>v</a:t>
            </a:r>
            <a:r>
              <a:rPr lang="en-US" sz="1800" dirty="0">
                <a:latin typeface="Copperplate Gothic Light"/>
                <a:ea typeface="ＭＳ Ｐゴシック" charset="0"/>
                <a:cs typeface="Copperplate Gothic Light"/>
              </a:rPr>
              <a:t>)</a:t>
            </a:r>
          </a:p>
        </p:txBody>
      </p:sp>
      <p:pic>
        <p:nvPicPr>
          <p:cNvPr id="11271" name="Picture 10">
            <a:extLst>
              <a:ext uri="{FF2B5EF4-FFF2-40B4-BE49-F238E27FC236}">
                <a16:creationId xmlns:a16="http://schemas.microsoft.com/office/drawing/2014/main" id="{9D8E05E0-E3CF-734A-AC0E-398CE432F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5699" y="1040358"/>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A2C0757-34F3-534B-B0A0-6DFD2D474C20}"/>
              </a:ext>
            </a:extLst>
          </p:cNvPr>
          <p:cNvSpPr txBox="1"/>
          <p:nvPr/>
        </p:nvSpPr>
        <p:spPr>
          <a:xfrm>
            <a:off x="6032810" y="2583824"/>
            <a:ext cx="2160588" cy="338137"/>
          </a:xfrm>
          <a:prstGeom prst="rect">
            <a:avLst/>
          </a:prstGeom>
          <a:noFill/>
        </p:spPr>
        <p:txBody>
          <a:bodyPr>
            <a:spAutoFit/>
          </a:bodyPr>
          <a:lstStyle/>
          <a:p>
            <a:pPr eaLnBrk="1" hangingPunct="1">
              <a:defRPr/>
            </a:pPr>
            <a:r>
              <a:rPr lang="en-US" sz="1600" dirty="0" err="1">
                <a:latin typeface="Copperplate Gothic Light"/>
                <a:ea typeface="ＭＳ Ｐゴシック" charset="0"/>
                <a:cs typeface="Copperplate Gothic Light"/>
              </a:rPr>
              <a:t>BfsExplore</a:t>
            </a:r>
            <a:r>
              <a:rPr lang="en-US" sz="1600" dirty="0">
                <a:latin typeface="Copperplate Gothic Light"/>
                <a:ea typeface="ＭＳ Ｐゴシック" charset="0"/>
                <a:cs typeface="Copperplate Gothic Light"/>
              </a:rPr>
              <a:t>(</a:t>
            </a:r>
            <a:r>
              <a:rPr lang="en-US" sz="1600" i="1" dirty="0">
                <a:latin typeface="+mn-lt"/>
                <a:ea typeface="ＭＳ Ｐゴシック" charset="0"/>
                <a:cs typeface="Copperplate Gothic Light"/>
              </a:rPr>
              <a:t>v</a:t>
            </a:r>
            <a:r>
              <a:rPr lang="en-US" sz="1600" dirty="0">
                <a:latin typeface="Copperplate Gothic Light"/>
                <a:ea typeface="ＭＳ Ｐゴシック" charset="0"/>
                <a:cs typeface="Copperplate Gothic Light"/>
              </a:rPr>
              <a:t>)</a:t>
            </a: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223516" y="500460"/>
            <a:ext cx="4453259"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r>
              <a:rPr lang="en-US" altLang="en-US" sz="1600" dirty="0">
                <a:latin typeface="Arial" panose="020B0604020202020204" pitchFamily="34" charset="0"/>
              </a:rPr>
              <a:t>b) Which of the two traversals, DFS and BFS, will be able to find cycles faster? (If there is no clear winner, give an example for proof).</a:t>
            </a:r>
          </a:p>
          <a:p>
            <a:pPr eaLnBrk="1" hangingPunct="1">
              <a:spcBef>
                <a:spcPct val="0"/>
              </a:spcBef>
              <a:buClrTx/>
              <a:buSzTx/>
              <a:buFontTx/>
              <a:buNone/>
            </a:pPr>
            <a:r>
              <a:rPr lang="en-US" altLang="en-US" sz="1600" i="1" dirty="0">
                <a:latin typeface="Arial" panose="020B0604020202020204" pitchFamily="34" charset="0"/>
              </a:rPr>
              <a:t>Note: skip part b) if it takes you more than 2 minutes, you can do it later!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YOUR BRIEF ANSWER: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4998987" y="91591"/>
            <a:ext cx="3845925" cy="461665"/>
          </a:xfrm>
          <a:prstGeom prst="rect">
            <a:avLst/>
          </a:prstGeom>
          <a:noFill/>
        </p:spPr>
        <p:txBody>
          <a:bodyPr wrap="none" rtlCol="0">
            <a:spAutoFit/>
          </a:bodyPr>
          <a:lstStyle/>
          <a:p>
            <a:r>
              <a:rPr lang="en-US" dirty="0"/>
              <a:t>BFS algorithm from lecture</a:t>
            </a:r>
          </a:p>
        </p:txBody>
      </p:sp>
    </p:spTree>
    <p:extLst>
      <p:ext uri="{BB962C8B-B14F-4D97-AF65-F5344CB8AC3E}">
        <p14:creationId xmlns:p14="http://schemas.microsoft.com/office/powerpoint/2010/main" val="3112849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Problem 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33</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extLst>
                    <a:ext uri="{9D8B030D-6E8A-4147-A177-3AD203B41FA5}">
                      <a16:colId xmlns:a16="http://schemas.microsoft.com/office/drawing/2014/main" val="20000"/>
                    </a:ext>
                  </a:extLst>
                </a:gridCol>
              </a:tblGrid>
              <a:tr h="2674938">
                <a:tc>
                  <a:txBody>
                    <a:bodyPr/>
                    <a:lstStyle/>
                    <a:p>
                      <a:pPr marL="0" indent="0">
                        <a:spcBef>
                          <a:spcPts val="1200"/>
                        </a:spcBef>
                        <a:buFont typeface="Arial"/>
                        <a:buNone/>
                      </a:pPr>
                      <a:r>
                        <a:rPr lang="en-US" sz="1600" b="0" dirty="0">
                          <a:effectLst/>
                        </a:rPr>
                        <a:t>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To get a feel for the problem, try to 2-colour the following graph (start from </a:t>
                      </a:r>
                      <a:r>
                        <a:rPr lang="en-US" sz="1600" b="1" dirty="0">
                          <a:effectLst/>
                        </a:rPr>
                        <a:t>S</a:t>
                      </a:r>
                      <a:r>
                        <a:rPr lang="en-US" sz="1600" b="0" dirty="0">
                          <a:effectLst/>
                        </a:rPr>
                        <a:t>).</a:t>
                      </a:r>
                    </a:p>
                    <a:p>
                      <a:pPr marL="0" indent="0">
                        <a:spcBef>
                          <a:spcPts val="1200"/>
                        </a:spcBef>
                        <a:buFont typeface="Arial"/>
                        <a:buNone/>
                      </a:pPr>
                      <a:r>
                        <a:rPr lang="en-US" sz="1600" b="0" dirty="0"/>
                        <a:t>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01" name="TextBox 10">
            <a:extLst>
              <a:ext uri="{FF2B5EF4-FFF2-40B4-BE49-F238E27FC236}">
                <a16:creationId xmlns:a16="http://schemas.microsoft.com/office/drawing/2014/main" id="{5D887E8E-EA8F-1F40-AE66-5CBC93F28CEB}"/>
              </a:ext>
            </a:extLst>
          </p:cNvPr>
          <p:cNvSpPr txBox="1">
            <a:spLocks noChangeArrowheads="1"/>
          </p:cNvSpPr>
          <p:nvPr/>
        </p:nvSpPr>
        <p:spPr bwMode="auto">
          <a:xfrm>
            <a:off x="177800" y="3068638"/>
            <a:ext cx="85407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800" b="1" dirty="0">
                <a:latin typeface="Arial" panose="020B0604020202020204" pitchFamily="34" charset="0"/>
              </a:rPr>
              <a:t>YOUR BRIEF ANSWER:</a:t>
            </a:r>
          </a:p>
          <a:p>
            <a:pPr eaLnBrk="1" hangingPunct="1">
              <a:spcBef>
                <a:spcPct val="0"/>
              </a:spcBef>
              <a:buClrTx/>
              <a:buSzTx/>
              <a:buFontTx/>
              <a:buNone/>
            </a:pPr>
            <a:r>
              <a:rPr lang="en-US" altLang="en-US" sz="1600" dirty="0">
                <a:latin typeface="Arial" panose="020B0604020202020204" pitchFamily="34" charset="0"/>
              </a:rPr>
              <a:t>a) try to 2-colour the above graph, starting from </a:t>
            </a:r>
            <a:r>
              <a:rPr lang="en-US" altLang="en-US" sz="1600" b="1" dirty="0">
                <a:latin typeface="Arial" panose="020B0604020202020204" pitchFamily="34" charset="0"/>
              </a:rPr>
              <a:t>S</a:t>
            </a:r>
            <a:r>
              <a:rPr lang="en-US" altLang="en-US" sz="1600" dirty="0">
                <a:latin typeface="Arial" panose="020B0604020202020204" pitchFamily="34" charset="0"/>
              </a:rPr>
              <a:t>, using 2 </a:t>
            </a:r>
            <a:r>
              <a:rPr lang="en-US" altLang="en-US" sz="1600" dirty="0" err="1">
                <a:latin typeface="Arial" panose="020B0604020202020204" pitchFamily="34" charset="0"/>
              </a:rPr>
              <a:t>colours</a:t>
            </a:r>
            <a:r>
              <a:rPr lang="en-US" altLang="en-US" sz="1600" dirty="0">
                <a:latin typeface="Arial" panose="020B0604020202020204" pitchFamily="34" charset="0"/>
              </a:rPr>
              <a:t> 1 and </a:t>
            </a:r>
            <a:r>
              <a:rPr lang="en-AU" altLang="en-US" sz="1600" dirty="0">
                <a:latin typeface="Arial" panose="020B0604020202020204" pitchFamily="34" charset="0"/>
              </a:rPr>
              <a:t>2</a:t>
            </a:r>
            <a:r>
              <a:rPr lang="en-US" altLang="en-US" sz="1600" dirty="0">
                <a:latin typeface="Arial" panose="020B0604020202020204" pitchFamily="34" charset="0"/>
              </a:rPr>
              <a:t> </a:t>
            </a:r>
          </a:p>
          <a:p>
            <a:pPr eaLnBrk="1" hangingPunct="1">
              <a:spcBef>
                <a:spcPct val="0"/>
              </a:spcBef>
              <a:buClrTx/>
              <a:buSzTx/>
              <a:buFontTx/>
              <a:buNone/>
            </a:pPr>
            <a:r>
              <a:rPr lang="en-US" altLang="en-US" sz="1600" dirty="0">
                <a:latin typeface="Arial" panose="020B0604020202020204" pitchFamily="34" charset="0"/>
              </a:rPr>
              <a:t>    hint: what is </a:t>
            </a:r>
            <a:r>
              <a:rPr lang="en-US" altLang="en-US" sz="1600" dirty="0" err="1">
                <a:latin typeface="Arial" panose="020B0604020202020204" pitchFamily="34" charset="0"/>
              </a:rPr>
              <a:t>colour</a:t>
            </a:r>
            <a:r>
              <a:rPr lang="en-US" altLang="en-US" sz="1600" dirty="0">
                <a:latin typeface="Arial" panose="020B0604020202020204" pitchFamily="34" charset="0"/>
              </a:rPr>
              <a:t> for S? how do we continue?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b) So, how to solve the 2-colourability? The pseudocode? What’s the time complexity?</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c) Do you expect we could extend such an algorithm to check if a graph is 3-Colourable, or in general: k-</a:t>
            </a:r>
            <a:r>
              <a:rPr lang="en-US" altLang="en-US" sz="1600" dirty="0" err="1">
                <a:latin typeface="Arial" panose="020B0604020202020204" pitchFamily="34" charset="0"/>
              </a:rPr>
              <a:t>Colourable</a:t>
            </a:r>
            <a:r>
              <a:rPr lang="en-US" altLang="en-US" sz="1600" dirty="0">
                <a:latin typeface="Arial" panose="020B0604020202020204" pitchFamily="34" charset="0"/>
              </a:rPr>
              <a:t>?</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376744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and BFS: what &amp; how?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923927" y="1543733"/>
            <a:ext cx="4499261" cy="4247317"/>
          </a:xfrm>
          <a:prstGeom prst="rect">
            <a:avLst/>
          </a:prstGeom>
          <a:noFill/>
        </p:spPr>
        <p:txBody>
          <a:bodyPr wrap="square" rtlCol="0">
            <a:spAutoFit/>
          </a:bodyPr>
          <a:lstStyle/>
          <a:p>
            <a:r>
              <a:rPr lang="en-US" sz="1800" dirty="0"/>
              <a:t>function DFS((V,E))</a:t>
            </a:r>
          </a:p>
          <a:p>
            <a:r>
              <a:rPr lang="en-US" sz="1800" dirty="0"/>
              <a:t>  for each v ∈ V do mark v as unvisited</a:t>
            </a:r>
          </a:p>
          <a:p>
            <a:r>
              <a:rPr lang="en-US" sz="1800" dirty="0"/>
              <a:t>  for each v ∈ V do</a:t>
            </a:r>
          </a:p>
          <a:p>
            <a:r>
              <a:rPr lang="en-US" sz="1800" dirty="0"/>
              <a:t>     if (v is unvisited) then</a:t>
            </a:r>
          </a:p>
          <a:p>
            <a:r>
              <a:rPr lang="en-US" sz="1800" dirty="0"/>
              <a:t>       </a:t>
            </a:r>
            <a:r>
              <a:rPr lang="en-US" sz="1800" dirty="0" err="1"/>
              <a:t>DfsExplore</a:t>
            </a:r>
            <a:r>
              <a:rPr lang="en-US" sz="1800" dirty="0"/>
              <a:t>(v)</a:t>
            </a:r>
          </a:p>
          <a:p>
            <a:endParaRPr lang="en-US" sz="1800" dirty="0"/>
          </a:p>
          <a:p>
            <a:endParaRPr lang="en-US" sz="1800" dirty="0"/>
          </a:p>
          <a:p>
            <a:endParaRPr lang="en-US" sz="1800" dirty="0"/>
          </a:p>
          <a:p>
            <a:endParaRPr lang="en-US" sz="1800" dirty="0"/>
          </a:p>
          <a:p>
            <a:r>
              <a:rPr lang="en-US" sz="1800" dirty="0"/>
              <a:t>function BFS((V,E))</a:t>
            </a: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75349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C496-DEAA-1C41-A80F-5FE0D286B521}"/>
              </a:ext>
            </a:extLst>
          </p:cNvPr>
          <p:cNvSpPr>
            <a:spLocks noGrp="1"/>
          </p:cNvSpPr>
          <p:nvPr>
            <p:ph type="title"/>
          </p:nvPr>
        </p:nvSpPr>
        <p:spPr/>
        <p:txBody>
          <a:bodyPr/>
          <a:lstStyle/>
          <a:p>
            <a:pPr>
              <a:defRPr/>
            </a:pPr>
            <a:r>
              <a:rPr lang="en-US" dirty="0"/>
              <a:t>Problem 4: </a:t>
            </a:r>
            <a:r>
              <a:rPr lang="en-US" dirty="0">
                <a:effectLst/>
              </a:rPr>
              <a:t>Depth First Search </a:t>
            </a:r>
            <a:br>
              <a:rPr lang="en-US" dirty="0"/>
            </a:br>
            <a:endParaRPr lang="en-US" dirty="0"/>
          </a:p>
        </p:txBody>
      </p:sp>
      <p:sp>
        <p:nvSpPr>
          <p:cNvPr id="3" name="Content Placeholder 2">
            <a:extLst>
              <a:ext uri="{FF2B5EF4-FFF2-40B4-BE49-F238E27FC236}">
                <a16:creationId xmlns:a16="http://schemas.microsoft.com/office/drawing/2014/main" id="{905BF029-2CFE-9043-8549-A21D82CE2DE9}"/>
              </a:ext>
            </a:extLst>
          </p:cNvPr>
          <p:cNvSpPr>
            <a:spLocks noGrp="1"/>
          </p:cNvSpPr>
          <p:nvPr>
            <p:ph idx="1"/>
          </p:nvPr>
        </p:nvSpPr>
        <p:spPr/>
        <p:txBody>
          <a:bodyPr/>
          <a:lstStyle/>
          <a:p>
            <a:pPr marL="0" indent="0">
              <a:buFont typeface="Wingdings 2" charset="0"/>
              <a:buNone/>
              <a:defRPr/>
            </a:pPr>
            <a:r>
              <a:rPr lang="en-US" dirty="0"/>
              <a:t> </a:t>
            </a:r>
          </a:p>
        </p:txBody>
      </p:sp>
      <p:sp>
        <p:nvSpPr>
          <p:cNvPr id="10243" name="Date Placeholder 3">
            <a:extLst>
              <a:ext uri="{FF2B5EF4-FFF2-40B4-BE49-F238E27FC236}">
                <a16:creationId xmlns:a16="http://schemas.microsoft.com/office/drawing/2014/main" id="{E4AEDFFE-C98D-7E44-902B-271117B43ED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EEBF08F1-EAEB-904B-AD68-684E4F4E3754}"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0244" name="Footer Placeholder 4">
            <a:extLst>
              <a:ext uri="{FF2B5EF4-FFF2-40B4-BE49-F238E27FC236}">
                <a16:creationId xmlns:a16="http://schemas.microsoft.com/office/drawing/2014/main" id="{35B3B59A-3E5F-1D48-BE67-9778E75DB4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0245" name="Slide Number Placeholder 5">
            <a:extLst>
              <a:ext uri="{FF2B5EF4-FFF2-40B4-BE49-F238E27FC236}">
                <a16:creationId xmlns:a16="http://schemas.microsoft.com/office/drawing/2014/main" id="{3A199C3F-69B7-5940-8529-41FBA5E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5D90E1-5955-0C44-B1CB-98D636C05B90}" type="slidenum">
              <a:rPr lang="en-US" altLang="en-US" sz="3600">
                <a:solidFill>
                  <a:schemeClr val="bg1"/>
                </a:solidFill>
                <a:latin typeface="Arial" panose="020B0604020202020204" pitchFamily="34" charset="0"/>
              </a:rPr>
              <a:pPr>
                <a:spcBef>
                  <a:spcPct val="0"/>
                </a:spcBef>
                <a:buClrTx/>
                <a:buSzTx/>
                <a:buFontTx/>
                <a:buNone/>
              </a:pPr>
              <a:t>5</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DE1C538A-40CE-2543-944F-4A7C0B24D565}"/>
              </a:ext>
            </a:extLst>
          </p:cNvPr>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extLst>
                    <a:ext uri="{9D8B030D-6E8A-4147-A177-3AD203B41FA5}">
                      <a16:colId xmlns:a16="http://schemas.microsoft.com/office/drawing/2014/main" val="20000"/>
                    </a:ext>
                  </a:extLst>
                </a:gridCol>
              </a:tblGrid>
              <a:tr h="1308100">
                <a:tc>
                  <a:txBody>
                    <a:bodyPr/>
                    <a:lstStyle/>
                    <a:p>
                      <a:pPr marL="342900" indent="-342900">
                        <a:buFont typeface="Arial"/>
                        <a:buChar char="•"/>
                      </a:pPr>
                      <a:r>
                        <a:rPr lang="en-US" sz="2000" b="0" dirty="0">
                          <a:effectLst/>
                        </a:rPr>
                        <a:t>List the order of the nodes visited by</a:t>
                      </a:r>
                      <a:r>
                        <a:rPr lang="en-US" sz="2000" b="0" baseline="0" dirty="0">
                          <a:effectLst/>
                        </a:rPr>
                        <a:t> the</a:t>
                      </a:r>
                      <a:r>
                        <a:rPr lang="en-US" sz="2000" b="0" dirty="0">
                          <a:effectLst/>
                        </a:rPr>
                        <a:t> a) DFS and b) BFS algorithms </a:t>
                      </a:r>
                    </a:p>
                  </a:txBody>
                  <a:tcPr marL="91449" marR="91449" marT="45676" marB="45676"/>
                </a:tc>
                <a:extLst>
                  <a:ext uri="{0D108BD9-81ED-4DB2-BD59-A6C34878D82A}">
                    <a16:rowId xmlns:a16="http://schemas.microsoft.com/office/drawing/2014/main" val="10000"/>
                  </a:ext>
                </a:extLst>
              </a:tr>
            </a:tbl>
          </a:graphicData>
        </a:graphic>
      </p:graphicFrame>
      <p:grpSp>
        <p:nvGrpSpPr>
          <p:cNvPr id="10252" name="Group 10">
            <a:extLst>
              <a:ext uri="{FF2B5EF4-FFF2-40B4-BE49-F238E27FC236}">
                <a16:creationId xmlns:a16="http://schemas.microsoft.com/office/drawing/2014/main" id="{FB949CCF-0A9C-144A-91A0-633CCD76AFA4}"/>
              </a:ext>
            </a:extLst>
          </p:cNvPr>
          <p:cNvGrpSpPr>
            <a:grpSpLocks/>
          </p:cNvGrpSpPr>
          <p:nvPr/>
        </p:nvGrpSpPr>
        <p:grpSpPr bwMode="auto">
          <a:xfrm>
            <a:off x="5133975" y="1296988"/>
            <a:ext cx="3495675" cy="3355975"/>
            <a:chOff x="4283968" y="1296947"/>
            <a:chExt cx="4345632" cy="4389453"/>
          </a:xfrm>
        </p:grpSpPr>
        <p:sp>
          <p:nvSpPr>
            <p:cNvPr id="7" name="Connector 6">
              <a:extLst>
                <a:ext uri="{FF2B5EF4-FFF2-40B4-BE49-F238E27FC236}">
                  <a16:creationId xmlns:a16="http://schemas.microsoft.com/office/drawing/2014/main" id="{73B0EF07-B956-E741-87EC-8BAE59B63B05}"/>
                </a:ext>
              </a:extLst>
            </p:cNvPr>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8" name="Connector 7">
              <a:extLst>
                <a:ext uri="{FF2B5EF4-FFF2-40B4-BE49-F238E27FC236}">
                  <a16:creationId xmlns:a16="http://schemas.microsoft.com/office/drawing/2014/main" id="{5A39DD9C-6419-7E43-B9CF-CC7B330A351C}"/>
                </a:ext>
              </a:extLst>
            </p:cNvPr>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9" name="Connector 8">
              <a:extLst>
                <a:ext uri="{FF2B5EF4-FFF2-40B4-BE49-F238E27FC236}">
                  <a16:creationId xmlns:a16="http://schemas.microsoft.com/office/drawing/2014/main" id="{68E736AF-20A5-DE44-A51D-CF1446CB654D}"/>
                </a:ext>
              </a:extLst>
            </p:cNvPr>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0" name="Connector 9">
              <a:extLst>
                <a:ext uri="{FF2B5EF4-FFF2-40B4-BE49-F238E27FC236}">
                  <a16:creationId xmlns:a16="http://schemas.microsoft.com/office/drawing/2014/main" id="{30E6BDDA-AF22-DF43-9CE3-F3C978C0567D}"/>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2" name="Connector 11">
              <a:extLst>
                <a:ext uri="{FF2B5EF4-FFF2-40B4-BE49-F238E27FC236}">
                  <a16:creationId xmlns:a16="http://schemas.microsoft.com/office/drawing/2014/main" id="{2800AC8C-763A-2C49-998B-C469A1F3A62B}"/>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13" name="Connector 12">
              <a:extLst>
                <a:ext uri="{FF2B5EF4-FFF2-40B4-BE49-F238E27FC236}">
                  <a16:creationId xmlns:a16="http://schemas.microsoft.com/office/drawing/2014/main" id="{F92445E1-A15C-B74B-A458-B7F00006F0D0}"/>
                </a:ext>
              </a:extLst>
            </p:cNvPr>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G</a:t>
              </a:r>
            </a:p>
          </p:txBody>
        </p:sp>
        <p:sp>
          <p:nvSpPr>
            <p:cNvPr id="14" name="Connector 13">
              <a:extLst>
                <a:ext uri="{FF2B5EF4-FFF2-40B4-BE49-F238E27FC236}">
                  <a16:creationId xmlns:a16="http://schemas.microsoft.com/office/drawing/2014/main" id="{8B15B33F-935E-624E-BF43-7F94CBFB33B9}"/>
                </a:ext>
              </a:extLst>
            </p:cNvPr>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cxnSp>
          <p:nvCxnSpPr>
            <p:cNvPr id="17" name="Straight Connector 16">
              <a:extLst>
                <a:ext uri="{FF2B5EF4-FFF2-40B4-BE49-F238E27FC236}">
                  <a16:creationId xmlns:a16="http://schemas.microsoft.com/office/drawing/2014/main" id="{62CE6A20-7C0D-2540-A002-1ACD318C522D}"/>
                </a:ext>
              </a:extLst>
            </p:cNvPr>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D6E0EA-D5AD-2C49-83D9-AC450F207D8A}"/>
                </a:ext>
              </a:extLst>
            </p:cNvPr>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95720A-FE06-1944-9F70-0E5517F74202}"/>
                </a:ext>
              </a:extLst>
            </p:cNvPr>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07FB6D-A9AC-D141-BEA8-6BF427AA3E09}"/>
                </a:ext>
              </a:extLst>
            </p:cNvPr>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9A647AF-F60A-5C41-B94B-9C3CA434458B}"/>
                </a:ext>
              </a:extLst>
            </p:cNvPr>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AF40F0-8684-9C47-9D53-C0F393E3DB85}"/>
                </a:ext>
              </a:extLst>
            </p:cNvPr>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9E0193-3447-ED45-9E10-EED66D583112}"/>
                </a:ext>
              </a:extLst>
            </p:cNvPr>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a:extLst>
              <a:ext uri="{FF2B5EF4-FFF2-40B4-BE49-F238E27FC236}">
                <a16:creationId xmlns:a16="http://schemas.microsoft.com/office/drawing/2014/main" id="{6205DB74-EC85-C643-8EF7-B719241B9DDE}"/>
              </a:ext>
            </a:extLst>
          </p:cNvPr>
          <p:cNvGraphicFramePr>
            <a:graphicFrameLocks noGrp="1"/>
          </p:cNvGraphicFramePr>
          <p:nvPr/>
        </p:nvGraphicFramePr>
        <p:xfrm>
          <a:off x="171450" y="3365500"/>
          <a:ext cx="5553075" cy="2835275"/>
        </p:xfrm>
        <a:graphic>
          <a:graphicData uri="http://schemas.openxmlformats.org/drawingml/2006/table">
            <a:tbl>
              <a:tblPr firstRow="1" bandRow="1">
                <a:tableStyleId>{69CF1AB2-1976-4502-BF36-3FF5EA218861}</a:tableStyleId>
              </a:tblPr>
              <a:tblGrid>
                <a:gridCol w="5553075">
                  <a:extLst>
                    <a:ext uri="{9D8B030D-6E8A-4147-A177-3AD203B41FA5}">
                      <a16:colId xmlns:a16="http://schemas.microsoft.com/office/drawing/2014/main" val="20000"/>
                    </a:ext>
                  </a:extLst>
                </a:gridCol>
              </a:tblGrid>
              <a:tr h="2835275">
                <a:tc>
                  <a:txBody>
                    <a:bodyPr/>
                    <a:lstStyle/>
                    <a:p>
                      <a:pPr marL="0" indent="0">
                        <a:buFont typeface="Arial"/>
                        <a:buNone/>
                      </a:pPr>
                      <a:r>
                        <a:rPr lang="en-US" sz="2000" b="1" dirty="0">
                          <a:effectLst/>
                        </a:rPr>
                        <a:t>YOUR ANSWER:</a:t>
                      </a:r>
                      <a:r>
                        <a:rPr lang="en-US" sz="2000" b="0" baseline="0" dirty="0">
                          <a:effectLst/>
                        </a:rPr>
                        <a:t> </a:t>
                      </a:r>
                    </a:p>
                    <a:p>
                      <a:pPr marL="0" indent="0">
                        <a:buFont typeface="Arial"/>
                        <a:buNone/>
                      </a:pPr>
                      <a:r>
                        <a:rPr lang="en-US" sz="2000" b="0" baseline="0" dirty="0">
                          <a:effectLst/>
                        </a:rPr>
                        <a:t>a) The order of the nodes visited by DFS is:</a:t>
                      </a:r>
                    </a:p>
                    <a:p>
                      <a:pPr marL="0" indent="0">
                        <a:buFont typeface="Arial"/>
                        <a:buNone/>
                      </a:pPr>
                      <a:r>
                        <a:rPr lang="en-US" sz="2000" b="0" baseline="0" dirty="0">
                          <a:effectLst/>
                        </a:rPr>
                        <a:t>  </a:t>
                      </a:r>
                    </a:p>
                    <a:p>
                      <a:pPr marL="0" indent="0">
                        <a:buFont typeface="Arial"/>
                        <a:buNone/>
                      </a:pPr>
                      <a:r>
                        <a:rPr lang="en-US" sz="2000" b="0" baseline="0" dirty="0">
                          <a:effectLst/>
                        </a:rPr>
                        <a:t>  </a:t>
                      </a:r>
                      <a:r>
                        <a:rPr lang="en-US" sz="2000" b="1" baseline="0" dirty="0">
                          <a:effectLst/>
                        </a:rPr>
                        <a:t> A </a:t>
                      </a:r>
                    </a:p>
                    <a:p>
                      <a:pPr marL="0" indent="0">
                        <a:buFont typeface="Arial"/>
                        <a:buNone/>
                      </a:pPr>
                      <a:r>
                        <a:rPr lang="en-US" sz="2000" b="0" dirty="0">
                          <a:effectLst/>
                        </a:rPr>
                        <a:t>  </a:t>
                      </a:r>
                    </a:p>
                    <a:p>
                      <a:pPr marL="0" indent="0">
                        <a:buFont typeface="Arial"/>
                        <a:buNone/>
                      </a:pPr>
                      <a:r>
                        <a:rPr lang="en-US" sz="2000" b="0" baseline="0" dirty="0">
                          <a:effectLst/>
                        </a:rPr>
                        <a:t>b) The order of the nodes visited by BFS is:</a:t>
                      </a:r>
                    </a:p>
                    <a:p>
                      <a:pPr marL="0" indent="0">
                        <a:buFont typeface="Arial"/>
                        <a:buNone/>
                      </a:pPr>
                      <a:r>
                        <a:rPr lang="en-US" sz="2000" b="0" baseline="0" dirty="0">
                          <a:effectLst/>
                        </a:rPr>
                        <a:t>  </a:t>
                      </a:r>
                    </a:p>
                    <a:p>
                      <a:pPr marL="0" indent="0">
                        <a:buFont typeface="Arial"/>
                        <a:buNone/>
                      </a:pPr>
                      <a:r>
                        <a:rPr lang="en-US" sz="2000" b="1" baseline="0" dirty="0">
                          <a:effectLst/>
                        </a:rPr>
                        <a:t>   A</a:t>
                      </a:r>
                    </a:p>
                    <a:p>
                      <a:pPr marL="0" indent="0">
                        <a:buFont typeface="Arial"/>
                        <a:buNone/>
                      </a:pPr>
                      <a:endParaRPr lang="en-US" sz="2000" b="1" dirty="0">
                        <a:effectLst/>
                      </a:endParaRPr>
                    </a:p>
                  </a:txBody>
                  <a:tcPr marL="91442" marR="91442" marT="45716" marB="45716"/>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Problem 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6</a:t>
            </a:fld>
            <a:endParaRPr lang="en-US" altLang="en-US" sz="3600" dirty="0">
              <a:solidFill>
                <a:schemeClr val="bg1"/>
              </a:solidFill>
              <a:latin typeface="Arial" panose="020B0604020202020204" pitchFamily="34" charset="0"/>
            </a:endParaRPr>
          </a:p>
        </p:txBody>
      </p:sp>
      <p:pic>
        <p:nvPicPr>
          <p:cNvPr id="11269" name="Picture 7">
            <a:extLst>
              <a:ext uri="{FF2B5EF4-FFF2-40B4-BE49-F238E27FC236}">
                <a16:creationId xmlns:a16="http://schemas.microsoft.com/office/drawing/2014/main" id="{91DBB8E4-5AEB-DE4B-8D88-89D1C941A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15991"/>
            <a:ext cx="3861275" cy="30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D5BBFFD-463A-624E-B191-936E4F9C6611}"/>
              </a:ext>
            </a:extLst>
          </p:cNvPr>
          <p:cNvSpPr txBox="1"/>
          <p:nvPr/>
        </p:nvSpPr>
        <p:spPr>
          <a:xfrm>
            <a:off x="4977811" y="3114240"/>
            <a:ext cx="2955150" cy="369332"/>
          </a:xfrm>
          <a:prstGeom prst="rect">
            <a:avLst/>
          </a:prstGeom>
          <a:noFill/>
        </p:spPr>
        <p:txBody>
          <a:bodyPr wrap="square">
            <a:spAutoFit/>
          </a:bodyPr>
          <a:lstStyle/>
          <a:p>
            <a:pPr eaLnBrk="1" hangingPunct="1">
              <a:defRPr/>
            </a:pPr>
            <a:r>
              <a:rPr lang="en-US" sz="1800" dirty="0">
                <a:latin typeface="Arial" charset="0"/>
                <a:ea typeface="ＭＳ Ｐゴシック" charset="0"/>
                <a:cs typeface="ＭＳ Ｐゴシック" charset="0"/>
              </a:rPr>
              <a:t>function </a:t>
            </a:r>
            <a:r>
              <a:rPr lang="en-US" sz="1800" dirty="0" err="1">
                <a:latin typeface="Copperplate Gothic Light"/>
                <a:ea typeface="ＭＳ Ｐゴシック" charset="0"/>
                <a:cs typeface="Copperplate Gothic Light"/>
              </a:rPr>
              <a:t>BfsExplore</a:t>
            </a:r>
            <a:r>
              <a:rPr lang="en-US" sz="1800" dirty="0">
                <a:latin typeface="Copperplate Gothic Light"/>
                <a:ea typeface="ＭＳ Ｐゴシック" charset="0"/>
                <a:cs typeface="Copperplate Gothic Light"/>
              </a:rPr>
              <a:t>(</a:t>
            </a:r>
            <a:r>
              <a:rPr lang="en-US" sz="1800" i="1" dirty="0">
                <a:latin typeface="+mn-lt"/>
                <a:ea typeface="ＭＳ Ｐゴシック" charset="0"/>
                <a:cs typeface="Copperplate Gothic Light"/>
              </a:rPr>
              <a:t>v</a:t>
            </a:r>
            <a:r>
              <a:rPr lang="en-US" sz="1800" dirty="0">
                <a:latin typeface="Copperplate Gothic Light"/>
                <a:ea typeface="ＭＳ Ｐゴシック" charset="0"/>
                <a:cs typeface="Copperplate Gothic Light"/>
              </a:rPr>
              <a:t>)</a:t>
            </a:r>
          </a:p>
        </p:txBody>
      </p:sp>
      <p:pic>
        <p:nvPicPr>
          <p:cNvPr id="11271" name="Picture 10">
            <a:extLst>
              <a:ext uri="{FF2B5EF4-FFF2-40B4-BE49-F238E27FC236}">
                <a16:creationId xmlns:a16="http://schemas.microsoft.com/office/drawing/2014/main" id="{9D8E05E0-E3CF-734A-AC0E-398CE432F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5699" y="1040358"/>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A2C0757-34F3-534B-B0A0-6DFD2D474C20}"/>
              </a:ext>
            </a:extLst>
          </p:cNvPr>
          <p:cNvSpPr txBox="1"/>
          <p:nvPr/>
        </p:nvSpPr>
        <p:spPr>
          <a:xfrm>
            <a:off x="6032810" y="2583824"/>
            <a:ext cx="2160588" cy="338137"/>
          </a:xfrm>
          <a:prstGeom prst="rect">
            <a:avLst/>
          </a:prstGeom>
          <a:noFill/>
        </p:spPr>
        <p:txBody>
          <a:bodyPr>
            <a:spAutoFit/>
          </a:bodyPr>
          <a:lstStyle/>
          <a:p>
            <a:pPr eaLnBrk="1" hangingPunct="1">
              <a:defRPr/>
            </a:pPr>
            <a:r>
              <a:rPr lang="en-US" sz="1600" dirty="0" err="1">
                <a:latin typeface="Copperplate Gothic Light"/>
                <a:ea typeface="ＭＳ Ｐゴシック" charset="0"/>
                <a:cs typeface="Copperplate Gothic Light"/>
              </a:rPr>
              <a:t>BfsExplore</a:t>
            </a:r>
            <a:r>
              <a:rPr lang="en-US" sz="1600" dirty="0">
                <a:latin typeface="Copperplate Gothic Light"/>
                <a:ea typeface="ＭＳ Ｐゴシック" charset="0"/>
                <a:cs typeface="Copperplate Gothic Light"/>
              </a:rPr>
              <a:t>(</a:t>
            </a:r>
            <a:r>
              <a:rPr lang="en-US" sz="1600" i="1" dirty="0">
                <a:latin typeface="+mn-lt"/>
                <a:ea typeface="ＭＳ Ｐゴシック" charset="0"/>
                <a:cs typeface="Copperplate Gothic Light"/>
              </a:rPr>
              <a:t>v</a:t>
            </a:r>
            <a:r>
              <a:rPr lang="en-US" sz="1600" dirty="0">
                <a:latin typeface="Copperplate Gothic Light"/>
                <a:ea typeface="ＭＳ Ｐゴシック" charset="0"/>
                <a:cs typeface="Copperplate Gothic Light"/>
              </a:rPr>
              <a:t>)</a:t>
            </a: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223516" y="500460"/>
            <a:ext cx="4453259"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r>
              <a:rPr lang="en-US" altLang="en-US" sz="1600" dirty="0">
                <a:latin typeface="Arial" panose="020B0604020202020204" pitchFamily="34" charset="0"/>
              </a:rPr>
              <a:t>b) Which of the two traversals, DFS and BFS, will be able to find cycles faster? (If there is no clear winner, give an example for proof).</a:t>
            </a:r>
          </a:p>
          <a:p>
            <a:pPr eaLnBrk="1" hangingPunct="1">
              <a:spcBef>
                <a:spcPct val="0"/>
              </a:spcBef>
              <a:buClrTx/>
              <a:buSzTx/>
              <a:buFontTx/>
              <a:buNone/>
            </a:pPr>
            <a:r>
              <a:rPr lang="en-US" altLang="en-US" sz="1600" i="1" dirty="0">
                <a:latin typeface="Arial" panose="020B0604020202020204" pitchFamily="34" charset="0"/>
              </a:rPr>
              <a:t>Note: skip part b) if it takes you more than 2 minutes, you can do it later!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USE THE BFS TO WRITE A PSEUDOCODE FOR PART a):</a:t>
            </a:r>
          </a:p>
          <a:p>
            <a:pPr eaLnBrk="1" hangingPunct="1">
              <a:spcBef>
                <a:spcPct val="0"/>
              </a:spcBef>
              <a:buClrTx/>
              <a:buSzTx/>
              <a:buFontTx/>
              <a:buNone/>
            </a:pPr>
            <a:endParaRPr lang="en-US" altLang="en-US" sz="1600" b="1"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function </a:t>
            </a:r>
            <a:r>
              <a:rPr lang="en-US" altLang="en-US" sz="1600" b="1" dirty="0" err="1">
                <a:latin typeface="Arial" panose="020B0604020202020204" pitchFamily="34" charset="0"/>
              </a:rPr>
              <a:t>isCyclic</a:t>
            </a:r>
            <a:r>
              <a:rPr lang="en-US" altLang="en-US" sz="1600" b="1" dirty="0">
                <a:latin typeface="Arial" panose="020B0604020202020204" pitchFamily="34" charset="0"/>
              </a:rPr>
              <a:t>((V,E))</a:t>
            </a:r>
          </a:p>
          <a:p>
            <a:pPr eaLnBrk="1" hangingPunct="1">
              <a:spcBef>
                <a:spcPct val="0"/>
              </a:spcBef>
              <a:buClrTx/>
              <a:buSzTx/>
              <a:buFontTx/>
              <a:buNone/>
            </a:pPr>
            <a:r>
              <a:rPr lang="en-US" altLang="en-US" sz="1600" b="1" dirty="0">
                <a:latin typeface="Arial" panose="020B0604020202020204" pitchFamily="34" charset="0"/>
              </a:rPr>
              <a:t>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4998987" y="91591"/>
            <a:ext cx="3845925" cy="461665"/>
          </a:xfrm>
          <a:prstGeom prst="rect">
            <a:avLst/>
          </a:prstGeom>
          <a:noFill/>
        </p:spPr>
        <p:txBody>
          <a:bodyPr wrap="none" rtlCol="0">
            <a:spAutoFit/>
          </a:bodyPr>
          <a:lstStyle/>
          <a:p>
            <a:r>
              <a:rPr lang="en-US" dirty="0"/>
              <a:t>BFS algorithm from lecture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327842"/>
          </a:xfrm>
        </p:spPr>
        <p:txBody>
          <a:bodyPr>
            <a:noAutofit/>
          </a:bodyPr>
          <a:lstStyle/>
          <a:p>
            <a:r>
              <a:rPr lang="en-US" sz="2400" dirty="0"/>
              <a:t>Paths in </a:t>
            </a:r>
            <a:r>
              <a:rPr lang="en-US" sz="2400" dirty="0">
                <a:solidFill>
                  <a:srgbClr val="C00000"/>
                </a:solidFill>
              </a:rPr>
              <a:t>unweighted </a:t>
            </a:r>
            <a:r>
              <a:rPr lang="en-US" sz="2400" dirty="0"/>
              <a:t>graphs: path length, shortest path</a:t>
            </a:r>
          </a:p>
        </p:txBody>
      </p:sp>
      <p:pic>
        <p:nvPicPr>
          <p:cNvPr id="1026" name="Picture 2" descr="Graph Species · GAMA-Platform">
            <a:extLst>
              <a:ext uri="{FF2B5EF4-FFF2-40B4-BE49-F238E27FC236}">
                <a16:creationId xmlns:a16="http://schemas.microsoft.com/office/drawing/2014/main" id="{298B48CE-71A3-CD44-A20E-54295B714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2167" y="980255"/>
            <a:ext cx="4221551" cy="416551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Graph Theory">
            <a:extLst>
              <a:ext uri="{FF2B5EF4-FFF2-40B4-BE49-F238E27FC236}">
                <a16:creationId xmlns:a16="http://schemas.microsoft.com/office/drawing/2014/main" id="{FDCA82A7-BF2B-114D-99E8-FA9C0C9D6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5" y="3929552"/>
            <a:ext cx="3467100" cy="23495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9" name="Oval 8">
            <a:extLst>
              <a:ext uri="{FF2B5EF4-FFF2-40B4-BE49-F238E27FC236}">
                <a16:creationId xmlns:a16="http://schemas.microsoft.com/office/drawing/2014/main" id="{E3DFC344-3F89-2F49-A6A8-D706CA4E9186}"/>
              </a:ext>
            </a:extLst>
          </p:cNvPr>
          <p:cNvSpPr/>
          <p:nvPr/>
        </p:nvSpPr>
        <p:spPr>
          <a:xfrm>
            <a:off x="2987410" y="4536904"/>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5" name="Oval 14">
            <a:extLst>
              <a:ext uri="{FF2B5EF4-FFF2-40B4-BE49-F238E27FC236}">
                <a16:creationId xmlns:a16="http://schemas.microsoft.com/office/drawing/2014/main" id="{0973A51C-4CE6-4C47-9E62-DFED4576E510}"/>
              </a:ext>
            </a:extLst>
          </p:cNvPr>
          <p:cNvSpPr/>
          <p:nvPr/>
        </p:nvSpPr>
        <p:spPr>
          <a:xfrm>
            <a:off x="7598228" y="2037069"/>
            <a:ext cx="178522" cy="234775"/>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C00000"/>
                </a:solidFill>
              </a:rPr>
              <a:t>S</a:t>
            </a:r>
            <a:endParaRPr lang="en-US" dirty="0">
              <a:solidFill>
                <a:srgbClr val="C00000"/>
              </a:solidFill>
            </a:endParaRPr>
          </a:p>
        </p:txBody>
      </p:sp>
      <p:sp>
        <p:nvSpPr>
          <p:cNvPr id="16" name="Oval 15">
            <a:extLst>
              <a:ext uri="{FF2B5EF4-FFF2-40B4-BE49-F238E27FC236}">
                <a16:creationId xmlns:a16="http://schemas.microsoft.com/office/drawing/2014/main" id="{CF24D5E4-9BF0-E349-BB22-611BB0A91B68}"/>
              </a:ext>
            </a:extLst>
          </p:cNvPr>
          <p:cNvSpPr/>
          <p:nvPr/>
        </p:nvSpPr>
        <p:spPr>
          <a:xfrm>
            <a:off x="103955" y="5867904"/>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8" name="Oval 17">
            <a:extLst>
              <a:ext uri="{FF2B5EF4-FFF2-40B4-BE49-F238E27FC236}">
                <a16:creationId xmlns:a16="http://schemas.microsoft.com/office/drawing/2014/main" id="{FE06CA52-72FE-C84C-963C-F251784BB923}"/>
              </a:ext>
            </a:extLst>
          </p:cNvPr>
          <p:cNvSpPr/>
          <p:nvPr/>
        </p:nvSpPr>
        <p:spPr>
          <a:xfrm>
            <a:off x="5398152" y="4808310"/>
            <a:ext cx="207913" cy="220890"/>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C00000"/>
                </a:solidFill>
              </a:rPr>
              <a:t>T</a:t>
            </a:r>
            <a:endParaRPr lang="en-US" dirty="0">
              <a:solidFill>
                <a:srgbClr val="C00000"/>
              </a:solidFill>
            </a:endParaRP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2100942" y="5438179"/>
            <a:ext cx="6796307"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finding a path from S to T can we use DFS?  BFS?</a:t>
            </a:r>
          </a:p>
          <a:p>
            <a:pPr marL="342900" indent="-342900">
              <a:buFont typeface="Arial" panose="020B0604020202020204" pitchFamily="34" charset="0"/>
              <a:buChar char="•"/>
            </a:pPr>
            <a:r>
              <a:rPr lang="en-US" sz="2000" dirty="0"/>
              <a:t>For finding a shortest path from S to T can we use DFS? BFS? </a:t>
            </a:r>
          </a:p>
          <a:p>
            <a:pPr marL="342900" indent="-342900">
              <a:buFont typeface="Arial" panose="020B0604020202020204" pitchFamily="34" charset="0"/>
              <a:buChar char="•"/>
            </a:pPr>
            <a:r>
              <a:rPr lang="en-US" sz="2000" dirty="0"/>
              <a:t>Applied to directed graphs? cyclic graphs?</a:t>
            </a:r>
          </a:p>
        </p:txBody>
      </p:sp>
    </p:spTree>
    <p:extLst>
      <p:ext uri="{BB962C8B-B14F-4D97-AF65-F5344CB8AC3E}">
        <p14:creationId xmlns:p14="http://schemas.microsoft.com/office/powerpoint/2010/main" val="318132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433132"/>
          </a:xfrm>
        </p:spPr>
        <p:txBody>
          <a:bodyPr>
            <a:noAutofit/>
          </a:bodyPr>
          <a:lstStyle/>
          <a:p>
            <a:r>
              <a:rPr lang="en-US" sz="2400" dirty="0"/>
              <a:t>Paths in </a:t>
            </a:r>
            <a:r>
              <a:rPr lang="en-US" sz="2400" dirty="0">
                <a:solidFill>
                  <a:srgbClr val="C00000"/>
                </a:solidFill>
              </a:rPr>
              <a:t>unweighted</a:t>
            </a:r>
            <a:r>
              <a:rPr lang="en-US" sz="2400" dirty="0"/>
              <a:t> 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48617" y="809598"/>
            <a:ext cx="4610327" cy="3970318"/>
          </a:xfrm>
          <a:prstGeom prst="rect">
            <a:avLst/>
          </a:prstGeom>
          <a:noFill/>
        </p:spPr>
        <p:txBody>
          <a:bodyPr wrap="square" rtlCol="0">
            <a:spAutoFit/>
          </a:bodyPr>
          <a:lstStyle/>
          <a:p>
            <a:pPr marL="342900" indent="-342900">
              <a:buFont typeface="Arial" panose="020B0604020202020204" pitchFamily="34" charset="0"/>
              <a:buChar char="•"/>
            </a:pPr>
            <a:r>
              <a:rPr lang="en-US" sz="1600" dirty="0"/>
              <a:t>For finding a path from S to T can we use DFS?  BFS? </a:t>
            </a:r>
            <a:r>
              <a:rPr lang="en-US" sz="1600" b="1" dirty="0"/>
              <a:t>Yes to both.</a:t>
            </a:r>
          </a:p>
          <a:p>
            <a:pPr marL="342900" indent="-342900">
              <a:buFont typeface="Arial" panose="020B0604020202020204" pitchFamily="34" charset="0"/>
              <a:buChar char="•"/>
            </a:pPr>
            <a:r>
              <a:rPr lang="en-US" sz="1600" dirty="0"/>
              <a:t>For finding a shortest path from S to T can we use DFS? BFS? </a:t>
            </a:r>
            <a:r>
              <a:rPr lang="en-US" sz="1600" b="1" dirty="0"/>
              <a:t>Yes for BFS, No for DFS.</a:t>
            </a:r>
          </a:p>
          <a:p>
            <a:pPr marL="342900" indent="-342900">
              <a:buFont typeface="Arial" panose="020B0604020202020204" pitchFamily="34" charset="0"/>
              <a:buChar char="•"/>
            </a:pPr>
            <a:r>
              <a:rPr lang="en-US" sz="1600" dirty="0"/>
              <a:t>Applied to directed graphs? cyclic graphs? </a:t>
            </a:r>
            <a:r>
              <a:rPr lang="en-US" sz="1600" b="1" dirty="0"/>
              <a:t>Yes, Yes.</a:t>
            </a:r>
          </a:p>
          <a:p>
            <a:pPr marL="342900" indent="-342900">
              <a:buFont typeface="Arial" panose="020B0604020202020204" pitchFamily="34" charset="0"/>
              <a:buChar char="•"/>
            </a:pPr>
            <a:endParaRPr lang="en-US" sz="1600" b="1" dirty="0"/>
          </a:p>
          <a:p>
            <a:r>
              <a:rPr lang="en-US" sz="1800" b="1" dirty="0">
                <a:solidFill>
                  <a:srgbClr val="080FAC"/>
                </a:solidFill>
              </a:rPr>
              <a:t>How to retrieve the path with DFS?</a:t>
            </a:r>
          </a:p>
          <a:p>
            <a:endParaRPr lang="en-US" sz="1800" b="1" dirty="0">
              <a:solidFill>
                <a:srgbClr val="080FAC"/>
              </a:solidFill>
            </a:endParaRPr>
          </a:p>
          <a:p>
            <a:r>
              <a:rPr lang="en-US" sz="1800" b="1" dirty="0">
                <a:solidFill>
                  <a:srgbClr val="080FAC"/>
                </a:solidFill>
              </a:rPr>
              <a:t>How to retrieve the path with BFS?</a:t>
            </a:r>
          </a:p>
          <a:p>
            <a:endParaRPr lang="en-US" sz="1800" b="1" dirty="0">
              <a:solidFill>
                <a:srgbClr val="080FAC"/>
              </a:solidFill>
            </a:endParaRPr>
          </a:p>
          <a:p>
            <a:r>
              <a:rPr lang="en-US" sz="1800" b="1" dirty="0">
                <a:solidFill>
                  <a:srgbClr val="080FAC"/>
                </a:solidFill>
              </a:rPr>
              <a:t>How about shortest path in </a:t>
            </a:r>
            <a:r>
              <a:rPr lang="en-US" sz="1800" b="1" dirty="0">
                <a:solidFill>
                  <a:srgbClr val="C00000"/>
                </a:solidFill>
              </a:rPr>
              <a:t>weighted</a:t>
            </a:r>
            <a:r>
              <a:rPr lang="en-US" sz="1800" b="1" dirty="0">
                <a:solidFill>
                  <a:srgbClr val="080FAC"/>
                </a:solidFill>
              </a:rPr>
              <a:t> graphs?</a:t>
            </a:r>
          </a:p>
          <a:p>
            <a:endParaRPr lang="en-US" sz="1600" b="1" dirty="0"/>
          </a:p>
        </p:txBody>
      </p:sp>
      <p:pic>
        <p:nvPicPr>
          <p:cNvPr id="4" name="Picture 2" descr="breadth-first search | Alexander Volov's homepage">
            <a:extLst>
              <a:ext uri="{FF2B5EF4-FFF2-40B4-BE49-F238E27FC236}">
                <a16:creationId xmlns:a16="http://schemas.microsoft.com/office/drawing/2014/main" id="{7FB77DA8-7DC5-3C48-BE36-15DE36133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 y="4191289"/>
            <a:ext cx="4229100"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0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Single Source Shortest Path SSSP</a:t>
            </a:r>
          </a:p>
        </p:txBody>
      </p:sp>
      <p:sp>
        <p:nvSpPr>
          <p:cNvPr id="3" name="Content Placeholder 2"/>
          <p:cNvSpPr>
            <a:spLocks noGrp="1"/>
          </p:cNvSpPr>
          <p:nvPr>
            <p:ph idx="1"/>
          </p:nvPr>
        </p:nvSpPr>
        <p:spPr>
          <a:xfrm>
            <a:off x="457200" y="1270144"/>
            <a:ext cx="8229600" cy="4856020"/>
          </a:xfrm>
        </p:spPr>
        <p:txBody>
          <a:bodyPr/>
          <a:lstStyle/>
          <a:p>
            <a:r>
              <a:rPr lang="en-US" dirty="0"/>
              <a:t>The task:</a:t>
            </a:r>
          </a:p>
          <a:p>
            <a:pPr marL="457200" indent="-457200">
              <a:buFont typeface="Arial"/>
              <a:buChar char="•"/>
            </a:pPr>
            <a:r>
              <a:rPr lang="en-US" dirty="0"/>
              <a:t>Given a weighted graph </a:t>
            </a:r>
            <a:r>
              <a:rPr lang="en-US" sz="2400" dirty="0">
                <a:solidFill>
                  <a:srgbClr val="000090"/>
                </a:solidFill>
                <a:latin typeface="Courier"/>
                <a:cs typeface="Courier"/>
              </a:rPr>
              <a:t>G=(</a:t>
            </a:r>
            <a:r>
              <a:rPr lang="en-US" sz="2400" dirty="0" err="1">
                <a:solidFill>
                  <a:srgbClr val="000090"/>
                </a:solidFill>
                <a:latin typeface="Courier"/>
                <a:cs typeface="Courier"/>
              </a:rPr>
              <a:t>V,E,w</a:t>
            </a:r>
            <a:r>
              <a:rPr lang="en-US" sz="2400" dirty="0">
                <a:solidFill>
                  <a:srgbClr val="000090"/>
                </a:solidFill>
                <a:latin typeface="Courier"/>
                <a:cs typeface="Courier"/>
              </a:rPr>
              <a:t>(E))</a:t>
            </a:r>
            <a:r>
              <a:rPr lang="en-US" dirty="0"/>
              <a:t>, and </a:t>
            </a:r>
            <a:r>
              <a:rPr lang="en-US" sz="2400" dirty="0" err="1">
                <a:solidFill>
                  <a:srgbClr val="000090"/>
                </a:solidFill>
                <a:latin typeface="Courier"/>
                <a:cs typeface="Courier"/>
              </a:rPr>
              <a:t>s∈V</a:t>
            </a:r>
            <a:r>
              <a:rPr lang="en-US" sz="2400" dirty="0">
                <a:solidFill>
                  <a:srgbClr val="000090"/>
                </a:solidFill>
                <a:latin typeface="Courier"/>
                <a:cs typeface="Courier"/>
              </a:rPr>
              <a:t>, </a:t>
            </a:r>
            <a:r>
              <a:rPr lang="en-US" dirty="0"/>
              <a:t>and supposing that </a:t>
            </a:r>
            <a:r>
              <a:rPr lang="en-US" i="1" dirty="0"/>
              <a:t>all weights are positive</a:t>
            </a:r>
            <a:r>
              <a:rPr lang="en-US" dirty="0"/>
              <a:t>.</a:t>
            </a:r>
          </a:p>
          <a:p>
            <a:pPr marL="457200" indent="-457200">
              <a:buFont typeface="Arial"/>
              <a:buChar char="•"/>
            </a:pPr>
            <a:r>
              <a:rPr lang="en-US" dirty="0"/>
              <a:t>Find shortest path (path with min total weight) from </a:t>
            </a:r>
            <a:r>
              <a:rPr lang="en-US" sz="2400" dirty="0">
                <a:solidFill>
                  <a:srgbClr val="000090"/>
                </a:solidFill>
                <a:latin typeface="Courier"/>
                <a:cs typeface="Courier"/>
              </a:rPr>
              <a:t>s</a:t>
            </a:r>
            <a:r>
              <a:rPr lang="en-US" dirty="0"/>
              <a:t> to all other vertices.  </a:t>
            </a:r>
          </a:p>
        </p:txBody>
      </p:sp>
    </p:spTree>
    <p:extLst>
      <p:ext uri="{BB962C8B-B14F-4D97-AF65-F5344CB8AC3E}">
        <p14:creationId xmlns:p14="http://schemas.microsoft.com/office/powerpoint/2010/main" val="3900213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66164</TotalTime>
  <Words>3371</Words>
  <Application>Microsoft Macintosh PowerPoint</Application>
  <PresentationFormat>On-screen Show (4:3)</PresentationFormat>
  <Paragraphs>776</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Copperplate Gothic Light</vt:lpstr>
      <vt:lpstr>Courier</vt:lpstr>
      <vt:lpstr>News Gothic MT</vt:lpstr>
      <vt:lpstr>Wingdings 2</vt:lpstr>
      <vt:lpstr>Breeze</vt:lpstr>
      <vt:lpstr>COMP20007 Workshop Week 5</vt:lpstr>
      <vt:lpstr>DFS and BFS: what &amp; how? </vt:lpstr>
      <vt:lpstr>DfsExplore/ BfsExplore? </vt:lpstr>
      <vt:lpstr>DFS and BFS: what &amp; how? </vt:lpstr>
      <vt:lpstr>Problem 4: Depth First Search  </vt:lpstr>
      <vt:lpstr>Problem 6: Finding Cycles </vt:lpstr>
      <vt:lpstr>Paths in unweighted graphs: path length, shortest path</vt:lpstr>
      <vt:lpstr>Paths in unweighted graphs: path length, shortest path</vt:lpstr>
      <vt:lpstr>Dijkstra’s Algorithm: Single Source Shortest Path SSSP</vt:lpstr>
      <vt:lpstr>Dijkstra’s Algorithm as a (special) BFS</vt:lpstr>
      <vt:lpstr>Dijkstra's algorithm [conceptual only]</vt:lpstr>
      <vt:lpstr>PowerPoint Presentation</vt:lpstr>
      <vt:lpstr>PowerPoint Presentation</vt:lpstr>
      <vt:lpstr>PowerPoint Presentation</vt:lpstr>
      <vt:lpstr>PowerPoint Presentation</vt:lpstr>
      <vt:lpstr>Dijkstra’s algorithm: Q&amp;A</vt:lpstr>
      <vt:lpstr>Prim’s Algorithm</vt:lpstr>
      <vt:lpstr>Dijkstra’s and Prim’s are similar</vt:lpstr>
      <vt:lpstr>PowerPoint Presentation</vt:lpstr>
      <vt:lpstr>Problem 9: SSSP with Dijkstra’s Algorithm (DA)</vt:lpstr>
      <vt:lpstr>           DA from A How long, and what is, the shortest path from E to A? How about from A to F?</vt:lpstr>
      <vt:lpstr>                        Dijkstra’s Algorithm from E</vt:lpstr>
      <vt:lpstr>           DA from E How long, and what is, the shortest path from E to A?       path= ?     </vt:lpstr>
      <vt:lpstr>Problem 8: Minimum Spanning Tree with Prim’s Algorithm  </vt:lpstr>
      <vt:lpstr>           Run Prim’s Alg Break ties using alphabetic order. Draw the resuklted MST </vt:lpstr>
      <vt:lpstr>           Prim’s Alg from A  What’s the resulted MST? What’s the cost of that MST?</vt:lpstr>
      <vt:lpstr>Food for our brain</vt:lpstr>
      <vt:lpstr> assignment 1</vt:lpstr>
      <vt:lpstr>github.com/anhvir/c207/Lab_Notes.pdf (how to work with dimefox) </vt:lpstr>
      <vt:lpstr>Lab: do assmt1 or your choice</vt:lpstr>
      <vt:lpstr>Problem 5: Tree, Back, Forward and Cross Edges </vt:lpstr>
      <vt:lpstr>Problem 6: Finding Cycles </vt:lpstr>
      <vt:lpstr>                                         Problem 7: 2-Colourability </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447</cp:revision>
  <dcterms:created xsi:type="dcterms:W3CDTF">2016-04-26T09:56:14Z</dcterms:created>
  <dcterms:modified xsi:type="dcterms:W3CDTF">2021-03-29T22:52:53Z</dcterms:modified>
</cp:coreProperties>
</file>