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handoutMasterIdLst>
    <p:handoutMasterId r:id="rId39"/>
  </p:handoutMasterIdLst>
  <p:sldIdLst>
    <p:sldId id="383" r:id="rId2"/>
    <p:sldId id="537" r:id="rId3"/>
    <p:sldId id="539" r:id="rId4"/>
    <p:sldId id="538" r:id="rId5"/>
    <p:sldId id="493" r:id="rId6"/>
    <p:sldId id="540" r:id="rId7"/>
    <p:sldId id="513" r:id="rId8"/>
    <p:sldId id="534" r:id="rId9"/>
    <p:sldId id="543" r:id="rId10"/>
    <p:sldId id="536" r:id="rId11"/>
    <p:sldId id="464" r:id="rId12"/>
    <p:sldId id="504" r:id="rId13"/>
    <p:sldId id="514" r:id="rId14"/>
    <p:sldId id="515" r:id="rId15"/>
    <p:sldId id="518" r:id="rId16"/>
    <p:sldId id="545" r:id="rId17"/>
    <p:sldId id="542" r:id="rId18"/>
    <p:sldId id="517" r:id="rId19"/>
    <p:sldId id="520" r:id="rId20"/>
    <p:sldId id="541" r:id="rId21"/>
    <p:sldId id="457" r:id="rId22"/>
    <p:sldId id="467" r:id="rId23"/>
    <p:sldId id="458" r:id="rId24"/>
    <p:sldId id="521" r:id="rId25"/>
    <p:sldId id="522" r:id="rId26"/>
    <p:sldId id="523" r:id="rId27"/>
    <p:sldId id="524" r:id="rId28"/>
    <p:sldId id="525" r:id="rId29"/>
    <p:sldId id="526" r:id="rId30"/>
    <p:sldId id="527" r:id="rId31"/>
    <p:sldId id="528" r:id="rId32"/>
    <p:sldId id="529" r:id="rId33"/>
    <p:sldId id="530" r:id="rId34"/>
    <p:sldId id="531" r:id="rId35"/>
    <p:sldId id="532" r:id="rId36"/>
    <p:sldId id="533" r:id="rId37"/>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7E7"/>
    <a:srgbClr val="080FAC"/>
    <a:srgbClr val="030000"/>
    <a:srgbClr val="0F19FF"/>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6" d="100"/>
          <a:sy n="96" d="100"/>
        </p:scale>
        <p:origin x="-416" y="-112"/>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FA16645-AFFA-EA46-8554-F03B346F80DB}" type="datetime1">
              <a:rPr lang="en-US"/>
              <a:pPr>
                <a:defRPr/>
              </a:pPr>
              <a:t>24/4/20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6E7289B-B2E0-1142-8624-09E8CFDD8A76}" type="slidenum">
              <a:rPr lang="en-US"/>
              <a:pPr>
                <a:defRPr/>
              </a:pPr>
              <a:t>‹#›</a:t>
            </a:fld>
            <a:endParaRPr lang="en-US"/>
          </a:p>
        </p:txBody>
      </p:sp>
    </p:spTree>
    <p:extLst>
      <p:ext uri="{BB962C8B-B14F-4D97-AF65-F5344CB8AC3E}">
        <p14:creationId xmlns:p14="http://schemas.microsoft.com/office/powerpoint/2010/main" val="37832501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40BF4A4-FEB2-3346-9010-5F379B8649B4}" type="datetime1">
              <a:rPr lang="en-US"/>
              <a:pPr>
                <a:defRPr/>
              </a:pPr>
              <a:t>24/4/20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A6937EB-7C4E-734B-9AF0-E8BB395B0966}" type="slidenum">
              <a:rPr lang="en-US"/>
              <a:pPr>
                <a:defRPr/>
              </a:pPr>
              <a:t>‹#›</a:t>
            </a:fld>
            <a:endParaRPr lang="en-US"/>
          </a:p>
        </p:txBody>
      </p:sp>
    </p:spTree>
    <p:extLst>
      <p:ext uri="{BB962C8B-B14F-4D97-AF65-F5344CB8AC3E}">
        <p14:creationId xmlns:p14="http://schemas.microsoft.com/office/powerpoint/2010/main" val="423321950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5" name="Date Placeholder 3"/>
          <p:cNvSpPr>
            <a:spLocks noGrp="1"/>
          </p:cNvSpPr>
          <p:nvPr>
            <p:ph type="dt" sz="half" idx="10"/>
          </p:nvPr>
        </p:nvSpPr>
        <p:spPr/>
        <p:txBody>
          <a:bodyPr/>
          <a:lstStyle>
            <a:lvl1pPr>
              <a:defRPr dirty="0"/>
            </a:lvl1pPr>
          </a:lstStyle>
          <a:p>
            <a:pPr>
              <a:defRPr/>
            </a:pPr>
            <a:r>
              <a:rPr lang="en-AU"/>
              <a:t>Anh </a:t>
            </a:r>
            <a:r>
              <a:rPr lang="en-AU" err="1"/>
              <a:t>Vio</a:t>
            </a:r>
            <a:r>
              <a:rPr lang="en-AU"/>
              <a:t>    </a:t>
            </a:r>
            <a:fld id="{A66F837C-BED0-B244-8273-B4F4E3E94EFC}" type="datetime4">
              <a:rPr lang="en-AU" smtClean="0"/>
              <a:pPr>
                <a:defRPr/>
              </a:pPr>
              <a:t>April 24, 2020</a:t>
            </a:fld>
            <a:endParaRPr lang="en-US"/>
          </a:p>
        </p:txBody>
      </p:sp>
      <p:sp>
        <p:nvSpPr>
          <p:cNvPr id="6" name="Footer Placeholder 4"/>
          <p:cNvSpPr>
            <a:spLocks noGrp="1"/>
          </p:cNvSpPr>
          <p:nvPr>
            <p:ph type="ftr" sz="quarter" idx="11"/>
          </p:nvPr>
        </p:nvSpPr>
        <p:spPr/>
        <p:txBody>
          <a:bodyPr/>
          <a:lstStyle>
            <a:lvl1pPr>
              <a:defRPr dirty="0" smtClean="0"/>
            </a:lvl1pPr>
          </a:lstStyle>
          <a:p>
            <a:pPr>
              <a:defRPr/>
            </a:pPr>
            <a:r>
              <a:rPr lang="en-US"/>
              <a:t>COMP20007.</a:t>
            </a:r>
            <a:r>
              <a:rPr lang="en-US"/>
              <a:t>Workshop</a:t>
            </a:r>
          </a:p>
        </p:txBody>
      </p:sp>
      <p:sp>
        <p:nvSpPr>
          <p:cNvPr id="7" name="Slide Number Placeholder 5"/>
          <p:cNvSpPr>
            <a:spLocks noGrp="1"/>
          </p:cNvSpPr>
          <p:nvPr>
            <p:ph type="sldNum" sz="quarter" idx="12"/>
          </p:nvPr>
        </p:nvSpPr>
        <p:spPr/>
        <p:txBody>
          <a:bodyPr/>
          <a:lstStyle>
            <a:lvl1pPr>
              <a:defRPr/>
            </a:lvl1pPr>
          </a:lstStyle>
          <a:p>
            <a:pPr>
              <a:defRPr/>
            </a:pPr>
            <a:fld id="{1B5E8A20-9FBC-7D40-BE61-EE10D8E58D81}" type="slidenum">
              <a:rPr lang="en-US"/>
              <a:pPr>
                <a:defRPr/>
              </a:pPr>
              <a:t>‹#›</a:t>
            </a:fld>
            <a:endParaRPr lang="en-US"/>
          </a:p>
        </p:txBody>
      </p:sp>
    </p:spTree>
    <p:extLst>
      <p:ext uri="{BB962C8B-B14F-4D97-AF65-F5344CB8AC3E}">
        <p14:creationId xmlns:p14="http://schemas.microsoft.com/office/powerpoint/2010/main" val="182713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smtClean="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dirty="0"/>
            </a:lvl1pPr>
          </a:lstStyle>
          <a:p>
            <a:pPr>
              <a:defRPr/>
            </a:pPr>
            <a:r>
              <a:rPr lang="en-AU"/>
              <a:t>Anh Vo    </a:t>
            </a:r>
            <a:fld id="{F5A48137-2319-B240-AC97-7A9BDA3B763D}" type="datetime4">
              <a:rPr lang="en-AU" smtClean="0"/>
              <a:pPr>
                <a:defRPr/>
              </a:pPr>
              <a:t>April 24, 2020</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COMP20007.</a:t>
            </a:r>
            <a:r>
              <a:rPr lang="en-US"/>
              <a:t>Worshop</a:t>
            </a:r>
          </a:p>
        </p:txBody>
      </p:sp>
      <p:sp>
        <p:nvSpPr>
          <p:cNvPr id="6" name="Slide Number Placeholder 5"/>
          <p:cNvSpPr>
            <a:spLocks noGrp="1"/>
          </p:cNvSpPr>
          <p:nvPr>
            <p:ph type="sldNum" sz="quarter" idx="12"/>
          </p:nvPr>
        </p:nvSpPr>
        <p:spPr/>
        <p:txBody>
          <a:bodyPr/>
          <a:lstStyle>
            <a:lvl1pPr>
              <a:defRPr/>
            </a:lvl1pPr>
          </a:lstStyle>
          <a:p>
            <a:pPr>
              <a:defRPr/>
            </a:pPr>
            <a:fld id="{736B30B0-95C2-4A4F-B261-7C9C44ABD19A}" type="slidenum">
              <a:rPr lang="en-US"/>
              <a:pPr>
                <a:defRPr/>
              </a:pPr>
              <a:t>‹#›</a:t>
            </a:fld>
            <a:endParaRPr lang="en-US" dirty="0"/>
          </a:p>
        </p:txBody>
      </p:sp>
    </p:spTree>
    <p:extLst>
      <p:ext uri="{BB962C8B-B14F-4D97-AF65-F5344CB8AC3E}">
        <p14:creationId xmlns:p14="http://schemas.microsoft.com/office/powerpoint/2010/main" val="3475319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 </a:t>
            </a:r>
            <a:endParaRPr lang="en-US" dirty="0"/>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dirty="0">
                <a:solidFill>
                  <a:schemeClr val="bg1"/>
                </a:solidFill>
              </a:defRPr>
            </a:lvl1pPr>
          </a:lstStyle>
          <a:p>
            <a:pPr>
              <a:defRPr/>
            </a:pPr>
            <a:r>
              <a:rPr lang="en-AU"/>
              <a:t>Anh Vo    </a:t>
            </a:r>
            <a:fld id="{13B4995D-9B17-424B-98FD-39F50172128E}" type="datetime4">
              <a:rPr lang="en-AU" smtClean="0"/>
              <a:pPr>
                <a:defRPr/>
              </a:pPr>
              <a:t>April 24, 2020</a:t>
            </a:fld>
            <a:endParaRPr lang="en-US"/>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dirty="0" smtClean="0">
                <a:solidFill>
                  <a:schemeClr val="bg1"/>
                </a:solidFill>
                <a:ea typeface="ＭＳ Ｐゴシック" charset="0"/>
                <a:cs typeface="ＭＳ Ｐゴシック" charset="0"/>
              </a:defRPr>
            </a:lvl1pPr>
          </a:lstStyle>
          <a:p>
            <a:pPr>
              <a:defRPr/>
            </a:pPr>
            <a:r>
              <a:rPr lang="en-US"/>
              <a:t>COMP20007.</a:t>
            </a:r>
            <a:r>
              <a:rPr lang="en-US"/>
              <a:t>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6135AAED-AF8E-AF40-B826-01D3122346A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username@dimefox.eng.unimelb.edu.au"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smtClean="0">
                <a:latin typeface="News Gothic MT" charset="0"/>
              </a:rPr>
              <a:t>COMP20007 Workshop Week 6</a:t>
            </a:r>
            <a:endParaRPr lang="en-US" dirty="0">
              <a:latin typeface="News Gothic MT" charset="0"/>
            </a:endParaRPr>
          </a:p>
        </p:txBody>
      </p:sp>
      <p:sp>
        <p:nvSpPr>
          <p:cNvPr id="409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EE3D8C4C-5F08-A248-A543-35C1C28D3232}" type="datetime4">
              <a:rPr lang="en-AU" sz="1200">
                <a:solidFill>
                  <a:schemeClr val="bg1"/>
                </a:solidFill>
              </a:rPr>
              <a:pPr eaLnBrk="1" hangingPunct="1"/>
              <a:t>April 24, 2020</a:t>
            </a:fld>
            <a:endParaRPr lang="en-US" sz="1200">
              <a:solidFill>
                <a:schemeClr val="bg1"/>
              </a:solidFill>
            </a:endParaRPr>
          </a:p>
        </p:txBody>
      </p:sp>
      <p:sp>
        <p:nvSpPr>
          <p:cNvPr id="409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41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F3DE5ED-DA17-D24F-B632-143184C8D2D0}"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nvPr>
        </p:nvGraphicFramePr>
        <p:xfrm>
          <a:off x="265113" y="749300"/>
          <a:ext cx="8623300" cy="5852150"/>
        </p:xfrm>
        <a:graphic>
          <a:graphicData uri="http://schemas.openxmlformats.org/drawingml/2006/table">
            <a:tbl>
              <a:tblPr firstRow="1" bandRow="1">
                <a:tableStyleId>{D7AC3CCA-C797-4891-BE02-D94E43425B78}</a:tableStyleId>
              </a:tblPr>
              <a:tblGrid>
                <a:gridCol w="706487"/>
                <a:gridCol w="7916813"/>
              </a:tblGrid>
              <a:tr h="5851525">
                <a:tc>
                  <a:txBody>
                    <a:bodyPr/>
                    <a:lstStyle/>
                    <a:p>
                      <a:pPr algn="ctr">
                        <a:spcBef>
                          <a:spcPts val="600"/>
                        </a:spcBef>
                      </a:pPr>
                      <a:r>
                        <a:rPr lang="en-US" sz="2000" b="0" dirty="0" smtClean="0"/>
                        <a:t>1</a:t>
                      </a:r>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r>
                        <a:rPr lang="en-US" sz="2000" b="0" dirty="0" smtClean="0"/>
                        <a:t>2</a:t>
                      </a:r>
                    </a:p>
                    <a:p>
                      <a:pPr algn="ctr">
                        <a:spcBef>
                          <a:spcPts val="600"/>
                        </a:spcBef>
                      </a:pPr>
                      <a:endParaRPr lang="en-US" sz="2000" b="0" dirty="0" smtClean="0"/>
                    </a:p>
                    <a:p>
                      <a:pPr algn="ctr">
                        <a:spcBef>
                          <a:spcPts val="600"/>
                        </a:spcBef>
                      </a:pPr>
                      <a:endParaRPr lang="en-US" sz="2000" b="0" dirty="0" smtClean="0"/>
                    </a:p>
                    <a:p>
                      <a:pPr algn="ctr">
                        <a:spcBef>
                          <a:spcPts val="600"/>
                        </a:spcBef>
                      </a:pPr>
                      <a:r>
                        <a:rPr lang="en-US" sz="2000" b="0" dirty="0" smtClean="0"/>
                        <a:t>3</a:t>
                      </a:r>
                    </a:p>
                    <a:p>
                      <a:pPr algn="ctr">
                        <a:spcBef>
                          <a:spcPts val="600"/>
                        </a:spcBef>
                      </a:pPr>
                      <a:endParaRPr lang="en-US" sz="2000" b="0" dirty="0" smtClean="0"/>
                    </a:p>
                    <a:p>
                      <a:pPr algn="ctr">
                        <a:spcBef>
                          <a:spcPts val="600"/>
                        </a:spcBef>
                      </a:pPr>
                      <a:endParaRPr lang="en-US" sz="2000" b="0" dirty="0" smtClean="0"/>
                    </a:p>
                    <a:p>
                      <a:pPr algn="ctr">
                        <a:spcBef>
                          <a:spcPts val="600"/>
                        </a:spcBef>
                      </a:pPr>
                      <a:r>
                        <a:rPr lang="en-US" sz="2000" b="0" dirty="0" smtClean="0"/>
                        <a:t>LAB</a:t>
                      </a:r>
                    </a:p>
                  </a:txBody>
                  <a:tcPr marT="45715" marB="45715"/>
                </a:tc>
                <a:tc>
                  <a:txBody>
                    <a:bodyPr/>
                    <a:lstStyle/>
                    <a:p>
                      <a:pPr>
                        <a:spcBef>
                          <a:spcPts val="600"/>
                        </a:spcBef>
                      </a:pPr>
                      <a:r>
                        <a:rPr lang="en-US" sz="2000" b="1" baseline="0" dirty="0" smtClean="0">
                          <a:solidFill>
                            <a:srgbClr val="FF6600"/>
                          </a:solidFill>
                        </a:rPr>
                        <a:t>Preparation:</a:t>
                      </a:r>
                    </a:p>
                    <a:p>
                      <a:pPr>
                        <a:spcBef>
                          <a:spcPts val="600"/>
                        </a:spcBef>
                      </a:pPr>
                      <a:r>
                        <a:rPr lang="en-US" sz="2000" b="0" baseline="0" dirty="0" smtClean="0"/>
                        <a:t>   - open </a:t>
                      </a:r>
                      <a:r>
                        <a:rPr lang="en-US" sz="2000" b="0" baseline="0" dirty="0" smtClean="0">
                          <a:solidFill>
                            <a:srgbClr val="000090"/>
                          </a:solidFill>
                          <a:latin typeface="Courier"/>
                          <a:cs typeface="Courier"/>
                        </a:rPr>
                        <a:t>ws6.</a:t>
                      </a:r>
                      <a:r>
                        <a:rPr lang="en-US" sz="2000" b="0" kern="1200" baseline="0" dirty="0" smtClean="0">
                          <a:solidFill>
                            <a:srgbClr val="000090"/>
                          </a:solidFill>
                          <a:latin typeface="Courier"/>
                          <a:ea typeface="+mn-ea"/>
                          <a:cs typeface="Courier"/>
                        </a:rPr>
                        <a:t>pptx</a:t>
                      </a:r>
                      <a:r>
                        <a:rPr lang="en-US" sz="2000" b="0" baseline="0" dirty="0" smtClean="0"/>
                        <a:t> from </a:t>
                      </a:r>
                      <a:r>
                        <a:rPr lang="en-US" sz="2000" b="0" kern="1200" baseline="0" dirty="0" err="1" smtClean="0">
                          <a:solidFill>
                            <a:srgbClr val="000090"/>
                          </a:solidFill>
                          <a:latin typeface="Courier"/>
                          <a:ea typeface="+mn-ea"/>
                          <a:cs typeface="Courier"/>
                        </a:rPr>
                        <a:t>github.com</a:t>
                      </a:r>
                      <a:r>
                        <a:rPr lang="en-US" sz="2000" b="0" baseline="0" dirty="0" smtClean="0"/>
                        <a:t>/</a:t>
                      </a:r>
                      <a:r>
                        <a:rPr lang="en-US" sz="2000" b="0" kern="1200" baseline="0" dirty="0" err="1" smtClean="0">
                          <a:solidFill>
                            <a:srgbClr val="000090"/>
                          </a:solidFill>
                          <a:latin typeface="Courier"/>
                          <a:ea typeface="+mn-ea"/>
                          <a:cs typeface="Courier"/>
                        </a:rPr>
                        <a:t>anhvir</a:t>
                      </a:r>
                      <a:r>
                        <a:rPr lang="en-US" sz="2000" b="0" baseline="0" dirty="0" smtClean="0"/>
                        <a:t>/</a:t>
                      </a:r>
                      <a:r>
                        <a:rPr lang="en-US" sz="2000" b="0" kern="1200" baseline="0" dirty="0" smtClean="0">
                          <a:solidFill>
                            <a:srgbClr val="000090"/>
                          </a:solidFill>
                          <a:latin typeface="Courier"/>
                          <a:ea typeface="+mn-ea"/>
                          <a:cs typeface="Courier"/>
                        </a:rPr>
                        <a:t>c207</a:t>
                      </a:r>
                    </a:p>
                    <a:p>
                      <a:pPr>
                        <a:spcBef>
                          <a:spcPts val="600"/>
                        </a:spcBef>
                      </a:pPr>
                      <a:r>
                        <a:rPr lang="en-US" sz="2000" b="0" baseline="0" dirty="0" smtClean="0"/>
                        <a:t>   - (optional) open </a:t>
                      </a:r>
                      <a:r>
                        <a:rPr lang="en-US" sz="2000" b="0" kern="1200" baseline="0" dirty="0" smtClean="0">
                          <a:solidFill>
                            <a:srgbClr val="000090"/>
                          </a:solidFill>
                          <a:latin typeface="Courier"/>
                          <a:ea typeface="+mn-ea"/>
                          <a:cs typeface="Courier"/>
                        </a:rPr>
                        <a:t>wokshop6</a:t>
                      </a:r>
                      <a:r>
                        <a:rPr lang="en-US" sz="2000" b="0" baseline="0" dirty="0" smtClean="0"/>
                        <a:t>.</a:t>
                      </a:r>
                      <a:r>
                        <a:rPr lang="en-US" sz="2000" b="0" kern="1200" baseline="0" dirty="0" smtClean="0">
                          <a:solidFill>
                            <a:srgbClr val="000090"/>
                          </a:solidFill>
                          <a:latin typeface="Courier"/>
                          <a:ea typeface="+mn-ea"/>
                          <a:cs typeface="Courier"/>
                        </a:rPr>
                        <a:t>pdf</a:t>
                      </a:r>
                      <a:r>
                        <a:rPr lang="en-US" sz="2000" b="0" baseline="0" dirty="0" smtClean="0"/>
                        <a:t> (from </a:t>
                      </a:r>
                      <a:r>
                        <a:rPr lang="en-US" sz="2000" b="0" kern="1200" baseline="0" dirty="0" smtClean="0">
                          <a:solidFill>
                            <a:srgbClr val="000090"/>
                          </a:solidFill>
                          <a:latin typeface="Courier"/>
                          <a:ea typeface="+mn-ea"/>
                          <a:cs typeface="Courier"/>
                        </a:rPr>
                        <a:t>LMS</a:t>
                      </a:r>
                      <a:r>
                        <a:rPr lang="en-US" sz="2000" b="0" baseline="0" dirty="0" smtClean="0"/>
                        <a:t>)</a:t>
                      </a:r>
                    </a:p>
                    <a:p>
                      <a:pPr>
                        <a:spcBef>
                          <a:spcPts val="600"/>
                        </a:spcBef>
                      </a:pPr>
                      <a:endParaRPr lang="en-US" sz="2000" b="0" baseline="0" dirty="0" smtClean="0"/>
                    </a:p>
                    <a:p>
                      <a:pPr>
                        <a:spcBef>
                          <a:spcPts val="600"/>
                        </a:spcBef>
                      </a:pPr>
                      <a:r>
                        <a:rPr lang="en-US" sz="2000" b="1" baseline="0" dirty="0" smtClean="0"/>
                        <a:t>Topic 1:</a:t>
                      </a:r>
                      <a:r>
                        <a:rPr lang="en-US" sz="2000" b="0" baseline="0" dirty="0" smtClean="0"/>
                        <a:t> DFS and BFS: </a:t>
                      </a:r>
                    </a:p>
                    <a:p>
                      <a:pPr>
                        <a:spcBef>
                          <a:spcPts val="600"/>
                        </a:spcBef>
                      </a:pPr>
                      <a:r>
                        <a:rPr lang="en-US" sz="2000" b="0" baseline="0" dirty="0" smtClean="0"/>
                        <a:t> </a:t>
                      </a:r>
                      <a:r>
                        <a:rPr lang="en-US" sz="2000" b="1" i="1" baseline="0" dirty="0" smtClean="0"/>
                        <a:t>Group Work:</a:t>
                      </a:r>
                      <a:r>
                        <a:rPr lang="en-US" sz="2000" b="0" baseline="0" dirty="0" smtClean="0"/>
                        <a:t> Problems T1, T2, T4, T3 (in listed order)</a:t>
                      </a:r>
                    </a:p>
                    <a:p>
                      <a:pPr>
                        <a:spcBef>
                          <a:spcPts val="600"/>
                        </a:spcBef>
                      </a:pPr>
                      <a:endParaRPr lang="en-US" sz="2000" b="0" baseline="0" dirty="0" smtClean="0"/>
                    </a:p>
                    <a:p>
                      <a:pPr>
                        <a:spcBef>
                          <a:spcPts val="600"/>
                        </a:spcBef>
                      </a:pPr>
                      <a:r>
                        <a:rPr lang="en-US" sz="2000" b="1" baseline="0" dirty="0" smtClean="0"/>
                        <a:t>Topic 2:</a:t>
                      </a:r>
                      <a:r>
                        <a:rPr lang="en-US" sz="2000" b="0" baseline="0" dirty="0" smtClean="0"/>
                        <a:t> </a:t>
                      </a:r>
                      <a:r>
                        <a:rPr lang="en-US" sz="2000" b="0" baseline="0" dirty="0" err="1" smtClean="0"/>
                        <a:t>Dijkstra’s</a:t>
                      </a:r>
                      <a:r>
                        <a:rPr lang="en-US" sz="2000" b="0" baseline="0" dirty="0" smtClean="0"/>
                        <a:t> and Prim’s Algorithms</a:t>
                      </a:r>
                    </a:p>
                    <a:p>
                      <a:pPr>
                        <a:spcBef>
                          <a:spcPts val="600"/>
                        </a:spcBef>
                      </a:pPr>
                      <a:r>
                        <a:rPr lang="en-US" sz="2000" b="1" i="1" baseline="0" dirty="0" smtClean="0"/>
                        <a:t>  Group Work:</a:t>
                      </a:r>
                      <a:r>
                        <a:rPr lang="en-US" sz="2000" b="0" baseline="0" dirty="0" smtClean="0"/>
                        <a:t> Problems T5, T6  </a:t>
                      </a:r>
                    </a:p>
                    <a:p>
                      <a:pPr>
                        <a:spcBef>
                          <a:spcPts val="600"/>
                        </a:spcBef>
                      </a:pPr>
                      <a:endParaRPr lang="en-US" sz="2000" b="0" baseline="0" dirty="0" smtClean="0"/>
                    </a:p>
                    <a:p>
                      <a:pPr>
                        <a:spcBef>
                          <a:spcPts val="600"/>
                        </a:spcBef>
                      </a:pPr>
                      <a:r>
                        <a:rPr lang="en-US" sz="2000" b="1" baseline="0" dirty="0" smtClean="0"/>
                        <a:t>Assignment 1 Q&amp;A</a:t>
                      </a:r>
                      <a:r>
                        <a:rPr lang="en-US" sz="2000" b="0" baseline="0" dirty="0" smtClean="0"/>
                        <a:t>, and</a:t>
                      </a:r>
                    </a:p>
                    <a:p>
                      <a:pPr marL="457200" indent="-457200">
                        <a:spcBef>
                          <a:spcPts val="600"/>
                        </a:spcBef>
                        <a:buFontTx/>
                        <a:buChar char="-"/>
                      </a:pPr>
                      <a:r>
                        <a:rPr lang="en-US" sz="1800" b="0" baseline="0" dirty="0" smtClean="0"/>
                        <a:t>make sure that you can </a:t>
                      </a:r>
                      <a:r>
                        <a:rPr lang="en-US" sz="1800" b="0" baseline="0" dirty="0" err="1" smtClean="0"/>
                        <a:t>scp</a:t>
                      </a:r>
                      <a:r>
                        <a:rPr lang="en-US" sz="1800" b="0" baseline="0" dirty="0" smtClean="0"/>
                        <a:t>, </a:t>
                      </a:r>
                      <a:r>
                        <a:rPr lang="en-US" sz="1800" b="0" baseline="0" dirty="0" err="1" smtClean="0"/>
                        <a:t>ssh</a:t>
                      </a:r>
                      <a:r>
                        <a:rPr lang="en-US" sz="1800" b="0" baseline="0" dirty="0" smtClean="0"/>
                        <a:t>, use </a:t>
                      </a:r>
                      <a:r>
                        <a:rPr lang="en-US" sz="1800" b="0" baseline="0" dirty="0" err="1" smtClean="0"/>
                        <a:t>dimefox</a:t>
                      </a:r>
                      <a:r>
                        <a:rPr lang="en-US" sz="1800" b="0" baseline="0" dirty="0" smtClean="0"/>
                        <a:t> to test/submit</a:t>
                      </a:r>
                    </a:p>
                    <a:p>
                      <a:pPr marL="457200" indent="-457200">
                        <a:spcBef>
                          <a:spcPts val="600"/>
                        </a:spcBef>
                        <a:buFontTx/>
                        <a:buChar char="-"/>
                      </a:pPr>
                      <a:r>
                        <a:rPr lang="en-US" sz="1800" b="0" baseline="0" dirty="0" smtClean="0"/>
                        <a:t>do Assignment 1 or do not-yet-done exercises</a:t>
                      </a:r>
                    </a:p>
                    <a:p>
                      <a:pPr marL="0" lvl="0" indent="0">
                        <a:spcBef>
                          <a:spcPts val="600"/>
                        </a:spcBef>
                        <a:buFontTx/>
                        <a:buNone/>
                      </a:pPr>
                      <a:endParaRPr lang="en-US" sz="1800" b="0" baseline="0" dirty="0" smtClean="0"/>
                    </a:p>
                    <a:p>
                      <a:pPr marL="0" lvl="0" indent="0">
                        <a:spcBef>
                          <a:spcPts val="600"/>
                        </a:spcBef>
                        <a:buFontTx/>
                        <a:buNone/>
                      </a:pPr>
                      <a:r>
                        <a:rPr lang="en-US" sz="1800" b="1" baseline="0" dirty="0" smtClean="0"/>
                        <a:t>Before leaving:</a:t>
                      </a:r>
                      <a:r>
                        <a:rPr lang="en-US" sz="1800" b="0" baseline="0" dirty="0" smtClean="0"/>
                        <a:t> </a:t>
                      </a:r>
                      <a:r>
                        <a:rPr lang="en-US" sz="1800" b="0" i="1" baseline="0" dirty="0" smtClean="0"/>
                        <a:t>Please give comments on the format of today’s workshop</a:t>
                      </a:r>
                    </a:p>
                    <a:p>
                      <a:endParaRPr lang="en-US" sz="1600" dirty="0"/>
                    </a:p>
                  </a:txBody>
                  <a:tcPr marT="45715" marB="45715"/>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88" y="-99392"/>
            <a:ext cx="8623300" cy="920750"/>
          </a:xfrm>
        </p:spPr>
        <p:txBody>
          <a:bodyPr/>
          <a:lstStyle/>
          <a:p>
            <a:pPr>
              <a:defRPr/>
            </a:pPr>
            <a:r>
              <a:rPr lang="en-US" dirty="0" err="1" smtClean="0"/>
              <a:t>Dijkstra’s</a:t>
            </a:r>
            <a:r>
              <a:rPr lang="en-US" dirty="0" smtClean="0"/>
              <a:t> Algorithm</a:t>
            </a:r>
            <a:endParaRPr lang="en-US" dirty="0"/>
          </a:p>
        </p:txBody>
      </p:sp>
      <p:graphicFrame>
        <p:nvGraphicFramePr>
          <p:cNvPr id="7" name="Content Placeholder 6"/>
          <p:cNvGraphicFramePr>
            <a:graphicFrameLocks noGrp="1"/>
          </p:cNvGraphicFramePr>
          <p:nvPr>
            <p:ph idx="1"/>
          </p:nvPr>
        </p:nvGraphicFramePr>
        <p:xfrm>
          <a:off x="0" y="735013"/>
          <a:ext cx="9134475" cy="3759200"/>
        </p:xfrm>
        <a:graphic>
          <a:graphicData uri="http://schemas.openxmlformats.org/drawingml/2006/table">
            <a:tbl>
              <a:tblPr firstRow="1" bandRow="1">
                <a:tableStyleId>{5C22544A-7EE6-4342-B048-85BDC9FD1C3A}</a:tableStyleId>
              </a:tblPr>
              <a:tblGrid>
                <a:gridCol w="1331639"/>
                <a:gridCol w="6552728"/>
                <a:gridCol w="1250108"/>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dirty="0" smtClean="0"/>
                        <a:t>purpose</a:t>
                      </a:r>
                      <a:endParaRPr lang="en-US" dirty="0"/>
                    </a:p>
                  </a:txBody>
                  <a:tcPr/>
                </a:tc>
                <a:tc>
                  <a:txBody>
                    <a:bodyPr/>
                    <a:lstStyle/>
                    <a:p>
                      <a:r>
                        <a:rPr lang="en-US" dirty="0" smtClean="0"/>
                        <a:t>SSSP (that involves all nodes of a </a:t>
                      </a:r>
                      <a:r>
                        <a:rPr lang="en-US" i="1" dirty="0" smtClean="0"/>
                        <a:t>connected</a:t>
                      </a:r>
                      <a:r>
                        <a:rPr lang="en-US" dirty="0" smtClean="0"/>
                        <a:t> graph)</a:t>
                      </a:r>
                      <a:endParaRPr lang="en-US" dirty="0"/>
                    </a:p>
                  </a:txBody>
                  <a:tcPr/>
                </a:tc>
                <a:tc>
                  <a:txBody>
                    <a:bodyPr/>
                    <a:lstStyle/>
                    <a:p>
                      <a:endParaRPr lang="en-US"/>
                    </a:p>
                  </a:txBody>
                  <a:tcPr/>
                </a:tc>
              </a:tr>
              <a:tr h="370840">
                <a:tc>
                  <a:txBody>
                    <a:bodyPr/>
                    <a:lstStyle/>
                    <a:p>
                      <a:r>
                        <a:rPr lang="en-US" dirty="0" err="1" smtClean="0"/>
                        <a:t>init</a:t>
                      </a:r>
                      <a:endParaRPr lang="en-US" dirty="0"/>
                    </a:p>
                  </a:txBody>
                  <a:tcPr/>
                </a:tc>
                <a:tc>
                  <a:txBody>
                    <a:bodyPr/>
                    <a:lstStyle/>
                    <a:p>
                      <a:r>
                        <a:rPr lang="en-US" dirty="0" smtClean="0">
                          <a:solidFill>
                            <a:srgbClr val="080FAC"/>
                          </a:solidFill>
                          <a:latin typeface="Courier"/>
                          <a:cs typeface="Courier"/>
                        </a:rPr>
                        <a:t>for all v ∈V : </a:t>
                      </a:r>
                    </a:p>
                    <a:p>
                      <a:r>
                        <a:rPr lang="en-US" dirty="0" smtClean="0">
                          <a:solidFill>
                            <a:srgbClr val="080FAC"/>
                          </a:solidFill>
                          <a:latin typeface="Courier"/>
                          <a:cs typeface="Courier"/>
                        </a:rPr>
                        <a:t>   </a:t>
                      </a:r>
                      <a:r>
                        <a:rPr lang="en-US" dirty="0" err="1" smtClean="0">
                          <a:solidFill>
                            <a:srgbClr val="080FAC"/>
                          </a:solidFill>
                          <a:latin typeface="Courier"/>
                          <a:cs typeface="Courier"/>
                        </a:rPr>
                        <a:t>dist</a:t>
                      </a:r>
                      <a:r>
                        <a:rPr lang="en-US" dirty="0" smtClean="0">
                          <a:solidFill>
                            <a:srgbClr val="080FAC"/>
                          </a:solidFill>
                          <a:latin typeface="Courier"/>
                          <a:cs typeface="Courier"/>
                        </a:rPr>
                        <a:t>[v]= ∞ </a:t>
                      </a:r>
                    </a:p>
                    <a:p>
                      <a:r>
                        <a:rPr lang="en-US" dirty="0" smtClean="0">
                          <a:solidFill>
                            <a:srgbClr val="080FAC"/>
                          </a:solidFill>
                          <a:latin typeface="Courier"/>
                          <a:cs typeface="Courier"/>
                        </a:rPr>
                        <a:t>   </a:t>
                      </a:r>
                      <a:r>
                        <a:rPr lang="en-US" dirty="0" err="1" smtClean="0">
                          <a:solidFill>
                            <a:srgbClr val="080FAC"/>
                          </a:solidFill>
                          <a:latin typeface="Courier"/>
                          <a:cs typeface="Courier"/>
                        </a:rPr>
                        <a:t>prev</a:t>
                      </a:r>
                      <a:r>
                        <a:rPr lang="en-US" dirty="0" smtClean="0">
                          <a:solidFill>
                            <a:srgbClr val="080FAC"/>
                          </a:solidFill>
                          <a:latin typeface="Courier"/>
                          <a:cs typeface="Courier"/>
                        </a:rPr>
                        <a:t>[v]= nil</a:t>
                      </a:r>
                    </a:p>
                    <a:p>
                      <a:r>
                        <a:rPr lang="en-US" baseline="0" dirty="0" err="1" smtClean="0">
                          <a:solidFill>
                            <a:srgbClr val="080FAC"/>
                          </a:solidFill>
                          <a:latin typeface="Courier"/>
                          <a:cs typeface="Courier"/>
                        </a:rPr>
                        <a:t>dist</a:t>
                      </a:r>
                      <a:r>
                        <a:rPr lang="en-US" baseline="0" dirty="0" smtClean="0">
                          <a:solidFill>
                            <a:srgbClr val="080FAC"/>
                          </a:solidFill>
                          <a:latin typeface="Courier"/>
                          <a:cs typeface="Courier"/>
                        </a:rPr>
                        <a:t>[S]= 0</a:t>
                      </a:r>
                    </a:p>
                  </a:txBody>
                  <a:tcPr/>
                </a:tc>
                <a:tc>
                  <a:txBody>
                    <a:bodyPr/>
                    <a:lstStyle/>
                    <a:p>
                      <a:endParaRPr lang="en-US"/>
                    </a:p>
                  </a:txBody>
                  <a:tcPr/>
                </a:tc>
              </a:tr>
              <a:tr h="370840">
                <a:tc>
                  <a:txBody>
                    <a:bodyPr/>
                    <a:lstStyle/>
                    <a:p>
                      <a:r>
                        <a:rPr lang="en-US" dirty="0" smtClean="0"/>
                        <a:t>basic loop</a:t>
                      </a:r>
                      <a:endParaRPr lang="en-US" dirty="0"/>
                    </a:p>
                  </a:txBody>
                  <a:tcPr/>
                </a:tc>
                <a:tc>
                  <a:txBody>
                    <a:bodyPr/>
                    <a:lstStyle/>
                    <a:p>
                      <a:r>
                        <a:rPr lang="en-US" baseline="0" dirty="0" smtClean="0"/>
                        <a:t>for all </a:t>
                      </a:r>
                      <a:r>
                        <a:rPr lang="en-US" baseline="0" dirty="0" err="1" smtClean="0">
                          <a:solidFill>
                            <a:srgbClr val="080FAC"/>
                          </a:solidFill>
                          <a:latin typeface="Courier"/>
                          <a:cs typeface="Courier"/>
                        </a:rPr>
                        <a:t>u∈V</a:t>
                      </a:r>
                      <a:r>
                        <a:rPr lang="en-US" baseline="0" dirty="0" smtClean="0">
                          <a:solidFill>
                            <a:srgbClr val="080FAC"/>
                          </a:solidFill>
                        </a:rPr>
                        <a:t>,</a:t>
                      </a:r>
                      <a:r>
                        <a:rPr lang="en-US" baseline="0" dirty="0" smtClean="0"/>
                        <a:t> at each step choose </a:t>
                      </a:r>
                      <a:r>
                        <a:rPr lang="en-US" baseline="0" dirty="0" smtClean="0">
                          <a:solidFill>
                            <a:srgbClr val="080FAC"/>
                          </a:solidFill>
                          <a:latin typeface="Courier"/>
                          <a:cs typeface="Courier"/>
                        </a:rPr>
                        <a:t>u</a:t>
                      </a:r>
                      <a:r>
                        <a:rPr lang="en-US" baseline="0" dirty="0" smtClean="0"/>
                        <a:t> that </a:t>
                      </a:r>
                      <a:r>
                        <a:rPr lang="en-US" baseline="0" dirty="0" err="1" smtClean="0">
                          <a:solidFill>
                            <a:srgbClr val="080FAC"/>
                          </a:solidFill>
                          <a:latin typeface="Courier"/>
                          <a:cs typeface="Courier"/>
                        </a:rPr>
                        <a:t>dist</a:t>
                      </a:r>
                      <a:r>
                        <a:rPr lang="en-US" baseline="0" dirty="0" smtClean="0">
                          <a:solidFill>
                            <a:srgbClr val="080FAC"/>
                          </a:solidFill>
                          <a:latin typeface="Courier"/>
                          <a:cs typeface="Courier"/>
                        </a:rPr>
                        <a:t>[u]</a:t>
                      </a:r>
                      <a:r>
                        <a:rPr lang="en-US" baseline="0" dirty="0" smtClean="0"/>
                        <a:t> is min amongst the unselected</a:t>
                      </a:r>
                    </a:p>
                  </a:txBody>
                  <a:tcPr/>
                </a:tc>
                <a:tc>
                  <a:txBody>
                    <a:bodyPr/>
                    <a:lstStyle/>
                    <a:p>
                      <a:endParaRPr lang="en-US"/>
                    </a:p>
                  </a:txBody>
                  <a:tcPr/>
                </a:tc>
              </a:tr>
              <a:tr h="370840">
                <a:tc>
                  <a:txBody>
                    <a:bodyPr/>
                    <a:lstStyle/>
                    <a:p>
                      <a:r>
                        <a:rPr lang="en-US" dirty="0" smtClean="0"/>
                        <a:t>action after selecting</a:t>
                      </a:r>
                      <a:r>
                        <a:rPr lang="en-US" baseline="0" dirty="0" smtClean="0"/>
                        <a:t> </a:t>
                      </a:r>
                      <a:r>
                        <a:rPr lang="en-US" baseline="0" dirty="0" smtClean="0">
                          <a:solidFill>
                            <a:srgbClr val="080FAC"/>
                          </a:solidFill>
                          <a:latin typeface="Courier"/>
                          <a:cs typeface="Courier"/>
                        </a:rPr>
                        <a:t>u</a:t>
                      </a:r>
                      <a:endParaRPr lang="en-US" dirty="0">
                        <a:solidFill>
                          <a:srgbClr val="080FAC"/>
                        </a:solidFill>
                        <a:latin typeface="Courier"/>
                        <a:cs typeface="Courier"/>
                      </a:endParaRPr>
                    </a:p>
                  </a:txBody>
                  <a:tcPr/>
                </a:tc>
                <a:tc>
                  <a:txBody>
                    <a:bodyPr/>
                    <a:lstStyle/>
                    <a:p>
                      <a:r>
                        <a:rPr lang="en-US" dirty="0" smtClean="0">
                          <a:solidFill>
                            <a:srgbClr val="080FAC"/>
                          </a:solidFill>
                          <a:latin typeface="Courier"/>
                          <a:cs typeface="Courier"/>
                        </a:rPr>
                        <a:t>  for all unselected v such</a:t>
                      </a:r>
                      <a:r>
                        <a:rPr lang="en-US" baseline="0" dirty="0" smtClean="0">
                          <a:solidFill>
                            <a:srgbClr val="080FAC"/>
                          </a:solidFill>
                          <a:latin typeface="Courier"/>
                          <a:cs typeface="Courier"/>
                        </a:rPr>
                        <a:t> that</a:t>
                      </a:r>
                      <a:r>
                        <a:rPr lang="en-US" dirty="0" smtClean="0">
                          <a:solidFill>
                            <a:srgbClr val="080FAC"/>
                          </a:solidFill>
                          <a:latin typeface="Courier"/>
                          <a:cs typeface="Courier"/>
                        </a:rPr>
                        <a:t> (</a:t>
                      </a:r>
                      <a:r>
                        <a:rPr lang="en-US" dirty="0" err="1" smtClean="0">
                          <a:solidFill>
                            <a:srgbClr val="080FAC"/>
                          </a:solidFill>
                          <a:latin typeface="Courier"/>
                          <a:cs typeface="Courier"/>
                        </a:rPr>
                        <a:t>u,v</a:t>
                      </a:r>
                      <a:r>
                        <a:rPr lang="en-US" dirty="0" smtClean="0">
                          <a:solidFill>
                            <a:srgbClr val="080FAC"/>
                          </a:solidFill>
                          <a:latin typeface="Courier"/>
                          <a:cs typeface="Courier"/>
                        </a:rPr>
                        <a:t>)∈E:</a:t>
                      </a:r>
                    </a:p>
                    <a:p>
                      <a:r>
                        <a:rPr lang="en-US" dirty="0" smtClean="0">
                          <a:solidFill>
                            <a:srgbClr val="080FAC"/>
                          </a:solidFill>
                          <a:latin typeface="Courier"/>
                          <a:cs typeface="Courier"/>
                        </a:rPr>
                        <a:t>    if </a:t>
                      </a:r>
                      <a:r>
                        <a:rPr lang="en-US" dirty="0" err="1" smtClean="0">
                          <a:solidFill>
                            <a:srgbClr val="080FAC"/>
                          </a:solidFill>
                          <a:latin typeface="Courier"/>
                          <a:cs typeface="Courier"/>
                        </a:rPr>
                        <a:t>dist</a:t>
                      </a:r>
                      <a:r>
                        <a:rPr lang="en-US" dirty="0" smtClean="0">
                          <a:solidFill>
                            <a:srgbClr val="080FAC"/>
                          </a:solidFill>
                          <a:latin typeface="Courier"/>
                          <a:cs typeface="Courier"/>
                        </a:rPr>
                        <a:t>[v]&gt;</a:t>
                      </a:r>
                      <a:r>
                        <a:rPr lang="en-US" dirty="0" err="1" smtClean="0">
                          <a:solidFill>
                            <a:srgbClr val="080FAC"/>
                          </a:solidFill>
                          <a:latin typeface="Courier"/>
                          <a:cs typeface="Courier"/>
                        </a:rPr>
                        <a:t>dist</a:t>
                      </a:r>
                      <a:r>
                        <a:rPr lang="en-US" dirty="0" smtClean="0">
                          <a:solidFill>
                            <a:srgbClr val="080FAC"/>
                          </a:solidFill>
                          <a:latin typeface="Courier"/>
                          <a:cs typeface="Courier"/>
                        </a:rPr>
                        <a:t>[u]+</a:t>
                      </a:r>
                      <a:r>
                        <a:rPr lang="en-US" baseline="0" dirty="0" smtClean="0">
                          <a:solidFill>
                            <a:srgbClr val="080FAC"/>
                          </a:solidFill>
                          <a:latin typeface="Courier"/>
                          <a:cs typeface="Courier"/>
                        </a:rPr>
                        <a:t>w(</a:t>
                      </a:r>
                      <a:r>
                        <a:rPr lang="en-US" baseline="0" dirty="0" err="1" smtClean="0">
                          <a:solidFill>
                            <a:srgbClr val="080FAC"/>
                          </a:solidFill>
                          <a:latin typeface="Courier"/>
                          <a:cs typeface="Courier"/>
                        </a:rPr>
                        <a:t>u,v</a:t>
                      </a:r>
                      <a:r>
                        <a:rPr lang="en-US" baseline="0" dirty="0" smtClean="0">
                          <a:solidFill>
                            <a:srgbClr val="080FAC"/>
                          </a:solidFill>
                          <a:latin typeface="Courier"/>
                          <a:cs typeface="Courier"/>
                        </a:rPr>
                        <a:t>):</a:t>
                      </a:r>
                    </a:p>
                    <a:p>
                      <a:r>
                        <a:rPr lang="en-US" baseline="0" dirty="0" smtClean="0">
                          <a:solidFill>
                            <a:srgbClr val="080FAC"/>
                          </a:solidFill>
                          <a:latin typeface="Courier"/>
                          <a:cs typeface="Courier"/>
                        </a:rPr>
                        <a:t>      update </a:t>
                      </a:r>
                      <a:r>
                        <a:rPr lang="en-US" baseline="0" dirty="0" err="1" smtClean="0">
                          <a:solidFill>
                            <a:srgbClr val="080FAC"/>
                          </a:solidFill>
                          <a:latin typeface="Courier"/>
                          <a:cs typeface="Courier"/>
                        </a:rPr>
                        <a:t>dist</a:t>
                      </a:r>
                      <a:r>
                        <a:rPr lang="en-US" baseline="0" dirty="0" smtClean="0">
                          <a:solidFill>
                            <a:srgbClr val="080FAC"/>
                          </a:solidFill>
                          <a:latin typeface="Courier"/>
                          <a:cs typeface="Courier"/>
                        </a:rPr>
                        <a:t>[v]</a:t>
                      </a:r>
                    </a:p>
                    <a:p>
                      <a:r>
                        <a:rPr lang="en-US" baseline="0" dirty="0" smtClean="0">
                          <a:solidFill>
                            <a:srgbClr val="080FAC"/>
                          </a:solidFill>
                          <a:latin typeface="Courier"/>
                          <a:cs typeface="Courier"/>
                        </a:rPr>
                        <a:t>      update </a:t>
                      </a:r>
                      <a:r>
                        <a:rPr lang="en-US" baseline="0" dirty="0" err="1" smtClean="0">
                          <a:solidFill>
                            <a:srgbClr val="080FAC"/>
                          </a:solidFill>
                          <a:latin typeface="Courier"/>
                          <a:cs typeface="Courier"/>
                        </a:rPr>
                        <a:t>prev</a:t>
                      </a:r>
                      <a:r>
                        <a:rPr lang="en-US" baseline="0" dirty="0" smtClean="0">
                          <a:solidFill>
                            <a:srgbClr val="080FAC"/>
                          </a:solidFill>
                          <a:latin typeface="Courier"/>
                          <a:cs typeface="Courier"/>
                        </a:rPr>
                        <a:t>[v]</a:t>
                      </a:r>
                      <a:endParaRPr lang="en-US" dirty="0">
                        <a:solidFill>
                          <a:srgbClr val="080FAC"/>
                        </a:solidFill>
                        <a:latin typeface="Courier"/>
                        <a:cs typeface="Courier"/>
                      </a:endParaRPr>
                    </a:p>
                  </a:txBody>
                  <a:tcPr/>
                </a:tc>
                <a:tc>
                  <a:txBody>
                    <a:bodyPr/>
                    <a:lstStyle/>
                    <a:p>
                      <a:endParaRPr lang="en-US" dirty="0"/>
                    </a:p>
                  </a:txBody>
                  <a:tcPr/>
                </a:tc>
              </a:tr>
            </a:tbl>
          </a:graphicData>
        </a:graphic>
      </p:graphicFrame>
      <p:sp>
        <p:nvSpPr>
          <p:cNvPr id="1334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4BF429A7-D30A-B546-BDA8-CF0FCF045C0C}" type="datetime4">
              <a:rPr lang="en-AU" sz="1200">
                <a:solidFill>
                  <a:schemeClr val="bg1"/>
                </a:solidFill>
              </a:rPr>
              <a:pPr eaLnBrk="1" hangingPunct="1"/>
              <a:t>April 24, 2020</a:t>
            </a:fld>
            <a:endParaRPr lang="en-US" sz="1200">
              <a:solidFill>
                <a:schemeClr val="bg1"/>
              </a:solidFill>
            </a:endParaRPr>
          </a:p>
        </p:txBody>
      </p:sp>
      <p:sp>
        <p:nvSpPr>
          <p:cNvPr id="1334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33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7D6E402-5FD3-414C-879C-2D3F98E01F5B}" type="slidenum">
              <a:rPr lang="en-US" sz="3600">
                <a:solidFill>
                  <a:schemeClr val="bg1"/>
                </a:solidFill>
              </a:rPr>
              <a:pPr eaLnBrk="1" hangingPunct="1"/>
              <a:t>10</a:t>
            </a:fld>
            <a:endParaRPr lang="en-US" sz="3600">
              <a:solidFill>
                <a:schemeClr val="bg1"/>
              </a:solidFill>
            </a:endParaRPr>
          </a:p>
        </p:txBody>
      </p:sp>
      <p:sp>
        <p:nvSpPr>
          <p:cNvPr id="13343" name="TextBox 7"/>
          <p:cNvSpPr txBox="1">
            <a:spLocks noChangeArrowheads="1"/>
          </p:cNvSpPr>
          <p:nvPr/>
        </p:nvSpPr>
        <p:spPr bwMode="auto">
          <a:xfrm>
            <a:off x="303213" y="5389563"/>
            <a:ext cx="8445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Q:   what is </a:t>
            </a:r>
            <a:r>
              <a:rPr lang="en-US" sz="2000">
                <a:solidFill>
                  <a:srgbClr val="080FAC"/>
                </a:solidFill>
                <a:latin typeface="Courier" charset="0"/>
                <a:cs typeface="Courier" charset="0"/>
              </a:rPr>
              <a:t>update dist[v] </a:t>
            </a:r>
            <a:r>
              <a:rPr lang="en-US" sz="2000"/>
              <a:t>? </a:t>
            </a:r>
            <a:r>
              <a:rPr lang="en-US" sz="2000">
                <a:solidFill>
                  <a:srgbClr val="080FAC"/>
                </a:solidFill>
                <a:latin typeface="Courier" charset="0"/>
                <a:cs typeface="Courier" charset="0"/>
              </a:rPr>
              <a:t>update prev[v] ?</a:t>
            </a:r>
          </a:p>
          <a:p>
            <a:pPr eaLnBrk="1" hangingPunct="1"/>
            <a:r>
              <a:rPr lang="en-US" sz="2000"/>
              <a:t>     </a:t>
            </a:r>
          </a:p>
          <a:p>
            <a:pPr eaLnBrk="1" hangingPunct="1"/>
            <a:r>
              <a:rPr lang="en-US" sz="2000"/>
              <a:t>       why Dijkstra’s algorithm is </a:t>
            </a:r>
            <a:r>
              <a:rPr lang="en-US" sz="2000" i="1"/>
              <a:t>greedy</a:t>
            </a:r>
            <a:r>
              <a:rPr lang="en-US" sz="20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9392"/>
            <a:ext cx="8623300" cy="920750"/>
          </a:xfrm>
        </p:spPr>
        <p:txBody>
          <a:bodyPr/>
          <a:lstStyle/>
          <a:p>
            <a:pPr>
              <a:defRPr/>
            </a:pPr>
            <a:r>
              <a:rPr lang="en-US" dirty="0" smtClean="0"/>
              <a:t>T5: SSSP with </a:t>
            </a:r>
            <a:r>
              <a:rPr lang="en-US" dirty="0" err="1" smtClean="0"/>
              <a:t>Dijkstra’s</a:t>
            </a:r>
            <a:r>
              <a:rPr lang="en-US" dirty="0" smtClean="0"/>
              <a:t> Algorithm (DA)</a:t>
            </a:r>
            <a:endParaRPr lang="en-US" dirty="0"/>
          </a:p>
        </p:txBody>
      </p:sp>
      <p:sp>
        <p:nvSpPr>
          <p:cNvPr id="3" name="Content Placeholder 2"/>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a:t>
            </a:r>
            <a:r>
              <a:rPr lang="en-US" sz="2000" dirty="0" smtClean="0">
                <a:effectLst/>
              </a:rPr>
              <a:t>source</a:t>
            </a:r>
          </a:p>
          <a:p>
            <a:pPr marL="0" indent="0">
              <a:buFont typeface="Wingdings 2" charset="0"/>
              <a:buNone/>
              <a:defRPr/>
            </a:pPr>
            <a:r>
              <a:rPr lang="en-US" sz="2000" dirty="0" smtClean="0">
                <a:effectLst/>
              </a:rPr>
              <a:t>Repeat </a:t>
            </a:r>
            <a:r>
              <a:rPr lang="en-US" sz="2000" dirty="0">
                <a:effectLst/>
              </a:rPr>
              <a:t>the algorithm with node A as the source. How long is the shortest path from E to A? How about A to </a:t>
            </a:r>
            <a:r>
              <a:rPr lang="en-US" sz="2000" dirty="0" smtClean="0">
                <a:effectLst/>
              </a:rPr>
              <a:t>F</a:t>
            </a:r>
            <a:endParaRPr lang="en-US" sz="2000" dirty="0"/>
          </a:p>
          <a:p>
            <a:pPr marL="0" indent="0">
              <a:buFont typeface="Wingdings 2" charset="0"/>
              <a:buNone/>
              <a:defRPr/>
            </a:pPr>
            <a:endParaRPr lang="en-US" dirty="0"/>
          </a:p>
          <a:p>
            <a:pPr marL="0" indent="0">
              <a:buFont typeface="Wingdings 2" charset="0"/>
              <a:buNone/>
              <a:defRPr/>
            </a:pPr>
            <a:endParaRPr lang="en-US" dirty="0" smtClean="0"/>
          </a:p>
          <a:p>
            <a:pPr marL="0" indent="0">
              <a:buFont typeface="Wingdings 2" charset="0"/>
              <a:buNone/>
              <a:defRPr/>
            </a:pPr>
            <a:endParaRPr lang="en-US" dirty="0"/>
          </a:p>
          <a:p>
            <a:pPr marL="0" indent="0">
              <a:buFont typeface="Wingdings 2" charset="0"/>
              <a:buNone/>
              <a:defRPr/>
            </a:pPr>
            <a:endParaRPr lang="en-US" dirty="0"/>
          </a:p>
        </p:txBody>
      </p:sp>
      <p:sp>
        <p:nvSpPr>
          <p:cNvPr id="1433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8A55C19A-5DF4-5746-9F20-245518FF6F0F}" type="datetime4">
              <a:rPr lang="en-AU" sz="1200">
                <a:solidFill>
                  <a:schemeClr val="bg1"/>
                </a:solidFill>
              </a:rPr>
              <a:pPr eaLnBrk="1" hangingPunct="1"/>
              <a:t>April 24, 2020</a:t>
            </a:fld>
            <a:endParaRPr lang="en-US" sz="1200">
              <a:solidFill>
                <a:schemeClr val="bg1"/>
              </a:solidFill>
            </a:endParaRPr>
          </a:p>
        </p:txBody>
      </p:sp>
      <p:sp>
        <p:nvSpPr>
          <p:cNvPr id="143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080EEB-7521-D949-88F2-7A5FEE9A6C6E}" type="slidenum">
              <a:rPr lang="en-US" sz="3600">
                <a:solidFill>
                  <a:schemeClr val="bg1"/>
                </a:solidFill>
              </a:rPr>
              <a:pPr eaLnBrk="1" hangingPunct="1"/>
              <a:t>11</a:t>
            </a:fld>
            <a:endParaRPr lang="en-US" sz="3600">
              <a:solidFill>
                <a:schemeClr val="bg1"/>
              </a:solidFill>
            </a:endParaRPr>
          </a:p>
        </p:txBody>
      </p:sp>
      <p:pic>
        <p:nvPicPr>
          <p:cNvPr id="1434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a:t>
            </a:r>
            <a:r>
              <a:rPr lang="en-US" dirty="0" err="1" smtClean="0"/>
              <a:t>Dijkstra’s</a:t>
            </a:r>
            <a:r>
              <a:rPr lang="en-US" dirty="0" smtClean="0"/>
              <a:t> Algorithm from E</a:t>
            </a:r>
            <a:endParaRPr lang="en-US" dirty="0"/>
          </a:p>
        </p:txBody>
      </p:sp>
      <p:sp>
        <p:nvSpPr>
          <p:cNvPr id="1536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C6471C8E-8208-FA45-A33F-7F08F5832D31}" type="datetime4">
              <a:rPr lang="en-AU" sz="1200">
                <a:solidFill>
                  <a:schemeClr val="bg1"/>
                </a:solidFill>
              </a:rPr>
              <a:pPr eaLnBrk="1" hangingPunct="1"/>
              <a:t>April 24, 2020</a:t>
            </a:fld>
            <a:endParaRPr lang="en-US" sz="1200">
              <a:solidFill>
                <a:schemeClr val="bg1"/>
              </a:solidFill>
            </a:endParaRPr>
          </a:p>
        </p:txBody>
      </p:sp>
      <p:sp>
        <p:nvSpPr>
          <p:cNvPr id="1536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53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19E64C3-9CF7-AD4A-8F0D-5DB48C47FF8A}" type="slidenum">
              <a:rPr lang="en-US" sz="3600">
                <a:solidFill>
                  <a:schemeClr val="bg1"/>
                </a:solidFill>
              </a:rPr>
              <a:pPr eaLnBrk="1" hangingPunct="1"/>
              <a:t>12</a:t>
            </a:fld>
            <a:endParaRPr lang="en-US" sz="3600">
              <a:solidFill>
                <a:schemeClr val="bg1"/>
              </a:solidFill>
            </a:endParaRPr>
          </a:p>
        </p:txBody>
      </p:sp>
      <p:sp>
        <p:nvSpPr>
          <p:cNvPr id="15365" name="TextBox 9"/>
          <p:cNvSpPr txBox="1">
            <a:spLocks noChangeArrowheads="1"/>
          </p:cNvSpPr>
          <p:nvPr/>
        </p:nvSpPr>
        <p:spPr bwMode="auto">
          <a:xfrm>
            <a:off x="468313" y="4337050"/>
            <a:ext cx="867568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DA is a BFS. DA is used to find shortest path from a </a:t>
            </a:r>
            <a:r>
              <a:rPr lang="en-US" sz="2000" b="1"/>
              <a:t>source</a:t>
            </a:r>
            <a:r>
              <a:rPr lang="en-US" sz="2000"/>
              <a:t> to </a:t>
            </a:r>
            <a:r>
              <a:rPr lang="en-US" sz="2000" i="1"/>
              <a:t>all other nodes</a:t>
            </a:r>
            <a:r>
              <a:rPr lang="en-US" sz="2000"/>
              <a:t>.  A </a:t>
            </a:r>
            <a:r>
              <a:rPr lang="en-US" sz="2000" i="1"/>
              <a:t>practical implementation </a:t>
            </a:r>
            <a:r>
              <a:rPr lang="en-US" sz="2000"/>
              <a:t>is to maintain 3 arrays:</a:t>
            </a:r>
          </a:p>
          <a:p>
            <a:pPr eaLnBrk="1" hangingPunct="1"/>
            <a:r>
              <a:rPr lang="en-US" sz="2000"/>
              <a:t>dist[v]   =   shortest-distance-found-so-far from </a:t>
            </a:r>
            <a:r>
              <a:rPr lang="en-US" sz="2000" b="1"/>
              <a:t>source</a:t>
            </a:r>
            <a:r>
              <a:rPr lang="en-US" sz="2000"/>
              <a:t> to v</a:t>
            </a:r>
          </a:p>
          <a:p>
            <a:pPr eaLnBrk="1" hangingPunct="1"/>
            <a:r>
              <a:rPr lang="en-US" sz="2000"/>
              <a:t>prev[v]  =   id of the node preceding v in the path-found-so-far</a:t>
            </a:r>
          </a:p>
          <a:p>
            <a:pPr eaLnBrk="1" hangingPunct="1"/>
            <a:r>
              <a:rPr lang="en-US" sz="2000" b="1"/>
              <a:t>visited[</a:t>
            </a:r>
            <a:r>
              <a:rPr lang="en-US" sz="2000"/>
              <a:t>v] =   </a:t>
            </a:r>
            <a:r>
              <a:rPr lang="en-US" sz="2000" b="1"/>
              <a:t>Y</a:t>
            </a:r>
            <a:r>
              <a:rPr lang="en-US" sz="2000"/>
              <a:t> if v has been explored/visited, </a:t>
            </a:r>
            <a:r>
              <a:rPr lang="en-US" sz="2000" b="1"/>
              <a:t>N</a:t>
            </a:r>
            <a:r>
              <a:rPr lang="en-US" sz="2000"/>
              <a:t> if not yet </a:t>
            </a:r>
          </a:p>
        </p:txBody>
      </p:sp>
      <p:pic>
        <p:nvPicPr>
          <p:cNvPr id="1536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179388" y="2565400"/>
          <a:ext cx="8709022" cy="1010340"/>
        </p:xfrm>
        <a:graphic>
          <a:graphicData uri="http://schemas.openxmlformats.org/drawingml/2006/table">
            <a:tbl>
              <a:tblPr firstRow="1" bandRow="1">
                <a:tableStyleId>{5C22544A-7EE6-4342-B048-85BDC9FD1C3A}</a:tableStyleId>
              </a:tblPr>
              <a:tblGrid>
                <a:gridCol w="792099"/>
                <a:gridCol w="1143240"/>
                <a:gridCol w="967669"/>
                <a:gridCol w="967669"/>
                <a:gridCol w="967669"/>
                <a:gridCol w="967669"/>
                <a:gridCol w="967669"/>
                <a:gridCol w="967669"/>
                <a:gridCol w="967669"/>
              </a:tblGrid>
              <a:tr h="639276">
                <a:tc>
                  <a:txBody>
                    <a:bodyPr/>
                    <a:lstStyle/>
                    <a:p>
                      <a:pPr algn="ctr"/>
                      <a:r>
                        <a:rPr lang="en-US" sz="1800" dirty="0" smtClean="0"/>
                        <a:t>step</a:t>
                      </a:r>
                      <a:endParaRPr lang="en-US" sz="1800" dirty="0"/>
                    </a:p>
                  </a:txBody>
                  <a:tcPr marL="91441" marR="91441" marT="45663" marB="45663"/>
                </a:tc>
                <a:tc>
                  <a:txBody>
                    <a:bodyPr/>
                    <a:lstStyle/>
                    <a:p>
                      <a:pPr algn="ctr"/>
                      <a:r>
                        <a:rPr lang="en-US" sz="1800" dirty="0" smtClean="0"/>
                        <a:t>node</a:t>
                      </a:r>
                      <a:r>
                        <a:rPr lang="en-US" sz="1800" baseline="0" dirty="0" smtClean="0"/>
                        <a:t> explored</a:t>
                      </a:r>
                      <a:endParaRPr lang="en-US" sz="1800" dirty="0"/>
                    </a:p>
                  </a:txBody>
                  <a:tcPr marL="91441" marR="91441" marT="45663" marB="45663"/>
                </a:tc>
                <a:tc>
                  <a:txBody>
                    <a:bodyPr/>
                    <a:lstStyle/>
                    <a:p>
                      <a:pPr algn="ctr"/>
                      <a:r>
                        <a:rPr lang="en-US" sz="1800" dirty="0" smtClean="0"/>
                        <a:t>A</a:t>
                      </a:r>
                      <a:endParaRPr lang="en-US" sz="1800" dirty="0"/>
                    </a:p>
                  </a:txBody>
                  <a:tcPr marL="91441" marR="91441" marT="45663" marB="45663"/>
                </a:tc>
                <a:tc>
                  <a:txBody>
                    <a:bodyPr/>
                    <a:lstStyle/>
                    <a:p>
                      <a:pPr algn="ctr"/>
                      <a:r>
                        <a:rPr lang="en-US" sz="1800" dirty="0" smtClean="0"/>
                        <a:t>B</a:t>
                      </a:r>
                      <a:endParaRPr lang="en-US" sz="1800" dirty="0"/>
                    </a:p>
                  </a:txBody>
                  <a:tcPr marL="91441" marR="91441" marT="45663" marB="45663"/>
                </a:tc>
                <a:tc>
                  <a:txBody>
                    <a:bodyPr/>
                    <a:lstStyle/>
                    <a:p>
                      <a:pPr algn="ctr"/>
                      <a:r>
                        <a:rPr lang="en-US" sz="1800" dirty="0" smtClean="0"/>
                        <a:t>C</a:t>
                      </a:r>
                      <a:endParaRPr lang="en-US" sz="1800" dirty="0"/>
                    </a:p>
                  </a:txBody>
                  <a:tcPr marL="91441" marR="91441" marT="45663" marB="45663"/>
                </a:tc>
                <a:tc>
                  <a:txBody>
                    <a:bodyPr/>
                    <a:lstStyle/>
                    <a:p>
                      <a:pPr algn="ctr"/>
                      <a:r>
                        <a:rPr lang="en-US" sz="1800" dirty="0" smtClean="0"/>
                        <a:t>D</a:t>
                      </a:r>
                      <a:endParaRPr lang="en-US" sz="1800" dirty="0"/>
                    </a:p>
                  </a:txBody>
                  <a:tcPr marL="91441" marR="91441" marT="45663" marB="45663"/>
                </a:tc>
                <a:tc>
                  <a:txBody>
                    <a:bodyPr/>
                    <a:lstStyle/>
                    <a:p>
                      <a:pPr algn="ctr"/>
                      <a:r>
                        <a:rPr lang="en-US" sz="1800" dirty="0" smtClean="0"/>
                        <a:t>E</a:t>
                      </a:r>
                      <a:endParaRPr lang="en-US" sz="1800" dirty="0"/>
                    </a:p>
                  </a:txBody>
                  <a:tcPr marL="91441" marR="91441" marT="45663" marB="45663"/>
                </a:tc>
                <a:tc>
                  <a:txBody>
                    <a:bodyPr/>
                    <a:lstStyle/>
                    <a:p>
                      <a:pPr algn="ctr"/>
                      <a:r>
                        <a:rPr lang="en-US" sz="1800" dirty="0" smtClean="0"/>
                        <a:t>F</a:t>
                      </a:r>
                      <a:endParaRPr lang="en-US" sz="1800" dirty="0"/>
                    </a:p>
                  </a:txBody>
                  <a:tcPr marL="91441" marR="91441" marT="45663" marB="45663"/>
                </a:tc>
                <a:tc>
                  <a:txBody>
                    <a:bodyPr/>
                    <a:lstStyle/>
                    <a:p>
                      <a:pPr algn="ctr"/>
                      <a:r>
                        <a:rPr lang="en-US" sz="1800" dirty="0" smtClean="0"/>
                        <a:t>G</a:t>
                      </a:r>
                      <a:endParaRPr lang="en-US" sz="1800" dirty="0"/>
                    </a:p>
                  </a:txBody>
                  <a:tcPr marL="91441" marR="91441" marT="45663" marB="45663"/>
                </a:tc>
              </a:tr>
              <a:tr h="370374">
                <a:tc>
                  <a:txBody>
                    <a:bodyPr/>
                    <a:lstStyle/>
                    <a:p>
                      <a:pPr algn="ctr"/>
                      <a:r>
                        <a:rPr lang="en-US" sz="1800" dirty="0" smtClean="0"/>
                        <a:t>0</a:t>
                      </a:r>
                      <a:endParaRPr lang="en-US" sz="1800" dirty="0"/>
                    </a:p>
                  </a:txBody>
                  <a:tcPr marL="91441" marR="91441" marT="45663" marB="45663"/>
                </a:tc>
                <a:tc>
                  <a:txBody>
                    <a:bodyPr/>
                    <a:lstStyle/>
                    <a:p>
                      <a:pPr algn="ctr"/>
                      <a:endParaRPr lang="en-US" sz="1800" dirty="0"/>
                    </a:p>
                  </a:txBody>
                  <a:tcPr marL="91441" marR="91441" marT="45663" marB="4566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63" marB="45663"/>
                </a:tc>
                <a:tc>
                  <a:txBody>
                    <a:bodyPr/>
                    <a:lstStyle/>
                    <a:p>
                      <a:pPr algn="ctr"/>
                      <a:r>
                        <a:rPr lang="en-US" sz="1800" dirty="0" smtClean="0"/>
                        <a:t>∞</a:t>
                      </a:r>
                      <a:endParaRPr lang="en-US" sz="1800" b="1" dirty="0"/>
                    </a:p>
                  </a:txBody>
                  <a:tcPr marL="91441" marR="91441" marT="45663" marB="4566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txBody>
                  <a:tcPr marL="91441" marR="91441" marT="45663" marB="4566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63" marB="4566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0</a:t>
                      </a:r>
                    </a:p>
                  </a:txBody>
                  <a:tcPr marL="91441" marR="91441" marT="45663" marB="4566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63" marB="4566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63" marB="45663"/>
                </a:tc>
              </a:tr>
            </a:tbl>
          </a:graphicData>
        </a:graphic>
      </p:graphicFrame>
      <p:cxnSp>
        <p:nvCxnSpPr>
          <p:cNvPr id="13" name="Straight Arrow Connector 12"/>
          <p:cNvCxnSpPr/>
          <p:nvPr/>
        </p:nvCxnSpPr>
        <p:spPr>
          <a:xfrm>
            <a:off x="4427538" y="1844675"/>
            <a:ext cx="1800225" cy="15128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a:off x="6659563" y="1844675"/>
            <a:ext cx="871537" cy="143986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401" name="TextBox 15"/>
          <p:cNvSpPr txBox="1">
            <a:spLocks noChangeArrowheads="1"/>
          </p:cNvSpPr>
          <p:nvPr/>
        </p:nvSpPr>
        <p:spPr bwMode="auto">
          <a:xfrm>
            <a:off x="3651250" y="1374775"/>
            <a:ext cx="56022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   </a:t>
            </a:r>
            <a:r>
              <a:rPr lang="en-US">
                <a:latin typeface="Courier" charset="0"/>
                <a:cs typeface="Courier" charset="0"/>
              </a:rPr>
              <a:t>dist[E]          prev[E]</a:t>
            </a:r>
          </a:p>
          <a:p>
            <a:pPr eaLnBrk="1" hangingPunct="1"/>
            <a:r>
              <a:rPr lang="en-US">
                <a:latin typeface="Courier" charset="0"/>
                <a:cs typeface="Courier" charset="0"/>
              </a:rPr>
              <a:t>                </a:t>
            </a:r>
            <a:r>
              <a:rPr lang="en-US" sz="2000">
                <a:latin typeface="Courier" charset="0"/>
                <a:cs typeface="Courier" charset="0"/>
              </a:rPr>
              <a:t>(</a:t>
            </a:r>
            <a:r>
              <a:rPr lang="en-US" sz="2000" b="1">
                <a:latin typeface="Courier" charset="0"/>
                <a:cs typeface="Courier" charset="0"/>
              </a:rPr>
              <a:t>nil</a:t>
            </a:r>
            <a:r>
              <a:rPr lang="en-US" sz="2000">
                <a:latin typeface="Courier" charset="0"/>
                <a:cs typeface="Courier" charset="0"/>
              </a:rPr>
              <a:t>, not shown)</a:t>
            </a:r>
            <a:endParaRPr lang="en-US">
              <a:latin typeface="Courier" charset="0"/>
              <a:cs typeface="Courier"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DA from E</a:t>
            </a:r>
            <a:endParaRPr lang="en-US" dirty="0"/>
          </a:p>
        </p:txBody>
      </p:sp>
      <p:sp>
        <p:nvSpPr>
          <p:cNvPr id="1638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BC523068-4DC9-FC46-BFBD-0504343E8ADA}" type="datetime4">
              <a:rPr lang="en-AU" sz="1200">
                <a:solidFill>
                  <a:schemeClr val="bg1"/>
                </a:solidFill>
              </a:rPr>
              <a:pPr eaLnBrk="1" hangingPunct="1"/>
              <a:t>April 24, 2020</a:t>
            </a:fld>
            <a:endParaRPr lang="en-US" sz="1200">
              <a:solidFill>
                <a:schemeClr val="bg1"/>
              </a:solidFill>
            </a:endParaRPr>
          </a:p>
        </p:txBody>
      </p:sp>
      <p:sp>
        <p:nvSpPr>
          <p:cNvPr id="1638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638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DFA6DE2-6B22-A945-A741-AC2E15715FFB}" type="slidenum">
              <a:rPr lang="en-US" sz="3600">
                <a:solidFill>
                  <a:schemeClr val="bg1"/>
                </a:solidFill>
              </a:rPr>
              <a:pPr eaLnBrk="1" hangingPunct="1"/>
              <a:t>13</a:t>
            </a:fld>
            <a:endParaRPr lang="en-US" sz="3600">
              <a:solidFill>
                <a:schemeClr val="bg1"/>
              </a:solidFill>
            </a:endParaRPr>
          </a:p>
        </p:txBody>
      </p:sp>
      <p:sp>
        <p:nvSpPr>
          <p:cNvPr id="16389" name="TextBox 9"/>
          <p:cNvSpPr txBox="1">
            <a:spLocks noChangeArrowheads="1"/>
          </p:cNvSpPr>
          <p:nvPr/>
        </p:nvSpPr>
        <p:spPr bwMode="auto">
          <a:xfrm>
            <a:off x="468313" y="4337050"/>
            <a:ext cx="86756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At step 1: choose the node with minimal dist </a:t>
            </a:r>
            <a:r>
              <a:rPr lang="en-US" b="1" i="1"/>
              <a:t>amongst the unvisited nodes</a:t>
            </a:r>
            <a:r>
              <a:rPr lang="en-US"/>
              <a:t>. This is E. Then, consider to update dist[v] for v= {B, D, G}. </a:t>
            </a:r>
            <a:r>
              <a:rPr lang="en-US" b="1"/>
              <a:t>And, mark E as visited ???</a:t>
            </a:r>
            <a:r>
              <a:rPr lang="en-US"/>
              <a:t>. </a:t>
            </a:r>
          </a:p>
        </p:txBody>
      </p:sp>
      <p:pic>
        <p:nvPicPr>
          <p:cNvPr id="1639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179388" y="2565400"/>
          <a:ext cx="8709022" cy="1381378"/>
        </p:xfrm>
        <a:graphic>
          <a:graphicData uri="http://schemas.openxmlformats.org/drawingml/2006/table">
            <a:tbl>
              <a:tblPr firstRow="1" bandRow="1">
                <a:tableStyleId>{5C22544A-7EE6-4342-B048-85BDC9FD1C3A}</a:tableStyleId>
              </a:tblPr>
              <a:tblGrid>
                <a:gridCol w="792099"/>
                <a:gridCol w="1143240"/>
                <a:gridCol w="967669"/>
                <a:gridCol w="967669"/>
                <a:gridCol w="967669"/>
                <a:gridCol w="967669"/>
                <a:gridCol w="967669"/>
                <a:gridCol w="967669"/>
                <a:gridCol w="967669"/>
              </a:tblGrid>
              <a:tr h="639786">
                <a:tc>
                  <a:txBody>
                    <a:bodyPr/>
                    <a:lstStyle/>
                    <a:p>
                      <a:pPr algn="ctr"/>
                      <a:r>
                        <a:rPr lang="en-US" sz="1800" dirty="0" smtClean="0"/>
                        <a:t>step</a:t>
                      </a:r>
                      <a:endParaRPr lang="en-US" sz="1800" dirty="0"/>
                    </a:p>
                  </a:txBody>
                  <a:tcPr marL="91441" marR="91441" marT="45699" marB="45699"/>
                </a:tc>
                <a:tc>
                  <a:txBody>
                    <a:bodyPr/>
                    <a:lstStyle/>
                    <a:p>
                      <a:pPr algn="ctr"/>
                      <a:r>
                        <a:rPr lang="en-US" sz="1800" dirty="0" smtClean="0"/>
                        <a:t>node</a:t>
                      </a:r>
                      <a:r>
                        <a:rPr lang="en-US" sz="1800" baseline="0" dirty="0" smtClean="0"/>
                        <a:t> explored</a:t>
                      </a:r>
                      <a:endParaRPr lang="en-US" sz="1800" dirty="0"/>
                    </a:p>
                  </a:txBody>
                  <a:tcPr marL="91441" marR="91441" marT="45699" marB="45699"/>
                </a:tc>
                <a:tc>
                  <a:txBody>
                    <a:bodyPr/>
                    <a:lstStyle/>
                    <a:p>
                      <a:pPr algn="ctr"/>
                      <a:r>
                        <a:rPr lang="en-US" sz="1800" dirty="0" smtClean="0"/>
                        <a:t>A</a:t>
                      </a:r>
                      <a:endParaRPr lang="en-US" sz="1800" dirty="0"/>
                    </a:p>
                  </a:txBody>
                  <a:tcPr marL="91441" marR="91441" marT="45699" marB="45699"/>
                </a:tc>
                <a:tc>
                  <a:txBody>
                    <a:bodyPr/>
                    <a:lstStyle/>
                    <a:p>
                      <a:pPr algn="ctr"/>
                      <a:r>
                        <a:rPr lang="en-US" sz="1800" dirty="0" smtClean="0"/>
                        <a:t>B</a:t>
                      </a:r>
                      <a:endParaRPr lang="en-US" sz="1800" dirty="0"/>
                    </a:p>
                  </a:txBody>
                  <a:tcPr marL="91441" marR="91441" marT="45699" marB="45699"/>
                </a:tc>
                <a:tc>
                  <a:txBody>
                    <a:bodyPr/>
                    <a:lstStyle/>
                    <a:p>
                      <a:pPr algn="ctr"/>
                      <a:r>
                        <a:rPr lang="en-US" sz="1800" dirty="0" smtClean="0"/>
                        <a:t>C</a:t>
                      </a:r>
                      <a:endParaRPr lang="en-US" sz="1800" dirty="0"/>
                    </a:p>
                  </a:txBody>
                  <a:tcPr marL="91441" marR="91441" marT="45699" marB="45699"/>
                </a:tc>
                <a:tc>
                  <a:txBody>
                    <a:bodyPr/>
                    <a:lstStyle/>
                    <a:p>
                      <a:pPr algn="ctr"/>
                      <a:r>
                        <a:rPr lang="en-US" sz="1800" dirty="0" smtClean="0"/>
                        <a:t>D</a:t>
                      </a:r>
                      <a:endParaRPr lang="en-US" sz="1800" dirty="0"/>
                    </a:p>
                  </a:txBody>
                  <a:tcPr marL="91441" marR="91441" marT="45699" marB="45699"/>
                </a:tc>
                <a:tc>
                  <a:txBody>
                    <a:bodyPr/>
                    <a:lstStyle/>
                    <a:p>
                      <a:pPr algn="ctr"/>
                      <a:r>
                        <a:rPr lang="en-US" sz="1800" dirty="0" smtClean="0"/>
                        <a:t>E</a:t>
                      </a:r>
                      <a:endParaRPr lang="en-US" sz="1800" dirty="0"/>
                    </a:p>
                  </a:txBody>
                  <a:tcPr marL="91441" marR="91441" marT="45699" marB="45699"/>
                </a:tc>
                <a:tc>
                  <a:txBody>
                    <a:bodyPr/>
                    <a:lstStyle/>
                    <a:p>
                      <a:pPr algn="ctr"/>
                      <a:r>
                        <a:rPr lang="en-US" sz="1800" dirty="0" smtClean="0"/>
                        <a:t>F</a:t>
                      </a:r>
                      <a:endParaRPr lang="en-US" sz="1800" dirty="0"/>
                    </a:p>
                  </a:txBody>
                  <a:tcPr marL="91441" marR="91441" marT="45699" marB="45699"/>
                </a:tc>
                <a:tc>
                  <a:txBody>
                    <a:bodyPr/>
                    <a:lstStyle/>
                    <a:p>
                      <a:pPr algn="ctr"/>
                      <a:r>
                        <a:rPr lang="en-US" sz="1800" dirty="0" smtClean="0"/>
                        <a:t>G</a:t>
                      </a:r>
                      <a:endParaRPr lang="en-US" sz="1800" dirty="0"/>
                    </a:p>
                  </a:txBody>
                  <a:tcPr marL="91441" marR="91441" marT="45699" marB="45699"/>
                </a:tc>
              </a:tr>
              <a:tr h="370670">
                <a:tc>
                  <a:txBody>
                    <a:bodyPr/>
                    <a:lstStyle/>
                    <a:p>
                      <a:pPr algn="ctr"/>
                      <a:r>
                        <a:rPr lang="en-US" sz="1800" dirty="0" smtClean="0"/>
                        <a:t>0</a:t>
                      </a:r>
                      <a:endParaRPr lang="en-US" sz="1800" dirty="0"/>
                    </a:p>
                  </a:txBody>
                  <a:tcPr marL="91441" marR="91441" marT="45699" marB="45699"/>
                </a:tc>
                <a:tc>
                  <a:txBody>
                    <a:bodyPr/>
                    <a:lstStyle/>
                    <a:p>
                      <a:pPr algn="ctr"/>
                      <a:endParaRPr lang="en-US" sz="1800" dirty="0"/>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99" marB="45699"/>
                </a:tc>
                <a:tc>
                  <a:txBody>
                    <a:bodyPr/>
                    <a:lstStyle/>
                    <a:p>
                      <a:pPr algn="ctr"/>
                      <a:r>
                        <a:rPr lang="en-US" sz="1800" dirty="0" smtClean="0"/>
                        <a:t>∞</a:t>
                      </a:r>
                      <a:endParaRPr lang="en-US" sz="1800" b="1" dirty="0"/>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0</a:t>
                      </a:r>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99" marB="45699"/>
                </a:tc>
              </a:tr>
              <a:tr h="370670">
                <a:tc>
                  <a:txBody>
                    <a:bodyPr/>
                    <a:lstStyle/>
                    <a:p>
                      <a:pPr algn="ctr"/>
                      <a:r>
                        <a:rPr lang="en-US" sz="1800" dirty="0" smtClean="0"/>
                        <a:t>1</a:t>
                      </a:r>
                      <a:endParaRPr lang="en-US" sz="1800" dirty="0"/>
                    </a:p>
                  </a:txBody>
                  <a:tcPr marL="91441" marR="91441" marT="45699" marB="45699"/>
                </a:tc>
                <a:tc>
                  <a:txBody>
                    <a:bodyPr/>
                    <a:lstStyle/>
                    <a:p>
                      <a:pPr algn="ctr"/>
                      <a:r>
                        <a:rPr lang="en-US" sz="1800" dirty="0" smtClean="0"/>
                        <a:t>E</a:t>
                      </a:r>
                      <a:endParaRPr lang="en-US" sz="1800" dirty="0"/>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699" marB="45699"/>
                </a:tc>
                <a:tc>
                  <a:txBody>
                    <a:bodyPr/>
                    <a:lstStyle/>
                    <a:p>
                      <a:pPr algn="ctr"/>
                      <a:r>
                        <a:rPr lang="en-US" sz="1800" b="0" dirty="0" smtClean="0"/>
                        <a:t>9E</a:t>
                      </a:r>
                      <a:endParaRPr lang="en-US" sz="1800" b="0" dirty="0"/>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a:t>
                      </a:r>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7E</a:t>
                      </a:r>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smtClean="0"/>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a:t>
                      </a:r>
                    </a:p>
                  </a:txBody>
                  <a:tcPr marL="91441" marR="91441"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6E</a:t>
                      </a:r>
                    </a:p>
                  </a:txBody>
                  <a:tcPr marL="91441" marR="91441" marT="45699" marB="45699"/>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107950"/>
            <a:ext cx="5328592" cy="1968797"/>
          </a:xfrm>
        </p:spPr>
        <p:txBody>
          <a:bodyPr/>
          <a:lstStyle/>
          <a:p>
            <a:pPr algn="l">
              <a:defRPr/>
            </a:pPr>
            <a:r>
              <a:rPr lang="en-US" dirty="0" smtClean="0"/>
              <a:t>           DA from E</a:t>
            </a:r>
            <a:br>
              <a:rPr lang="en-US" dirty="0" smtClean="0"/>
            </a:br>
            <a:r>
              <a:rPr lang="en-US" sz="2400" b="0" dirty="0" smtClean="0"/>
              <a:t>How long, </a:t>
            </a:r>
            <a:r>
              <a:rPr lang="en-US" sz="2400" b="0" i="1" dirty="0" smtClean="0"/>
              <a:t>and what is</a:t>
            </a:r>
            <a:r>
              <a:rPr lang="en-US" sz="2400" b="0" dirty="0" smtClean="0"/>
              <a:t>, the shortest path from E to A?</a:t>
            </a:r>
            <a:br>
              <a:rPr lang="en-US" sz="2400" b="0" dirty="0" smtClean="0"/>
            </a:br>
            <a:r>
              <a:rPr lang="en-US" sz="2400" b="0" dirty="0" smtClean="0"/>
              <a:t>    </a:t>
            </a:r>
            <a:r>
              <a:rPr lang="en-US" sz="2400" b="0" dirty="0" smtClean="0">
                <a:sym typeface="Wingdings"/>
              </a:rPr>
              <a:t>  cost= </a:t>
            </a:r>
            <a:br>
              <a:rPr lang="en-US" sz="2400" b="0" dirty="0" smtClean="0">
                <a:sym typeface="Wingdings"/>
              </a:rPr>
            </a:br>
            <a:r>
              <a:rPr lang="en-US" sz="2400" b="0" dirty="0">
                <a:sym typeface="Wingdings"/>
              </a:rPr>
              <a:t> </a:t>
            </a:r>
            <a:r>
              <a:rPr lang="en-US" sz="2400" b="0" dirty="0" smtClean="0">
                <a:sym typeface="Wingdings"/>
              </a:rPr>
              <a:t>    path = </a:t>
            </a:r>
            <a:endParaRPr lang="en-US" sz="2400" b="0" dirty="0">
              <a:solidFill>
                <a:schemeClr val="bg2">
                  <a:lumMod val="90000"/>
                </a:schemeClr>
              </a:solidFill>
            </a:endParaRPr>
          </a:p>
        </p:txBody>
      </p:sp>
      <p:sp>
        <p:nvSpPr>
          <p:cNvPr id="1741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17230ADD-C715-FA47-AA08-7345609D1D07}" type="datetime4">
              <a:rPr lang="en-AU" sz="1200">
                <a:solidFill>
                  <a:schemeClr val="bg1"/>
                </a:solidFill>
              </a:rPr>
              <a:pPr eaLnBrk="1" hangingPunct="1"/>
              <a:t>April 24, 2020</a:t>
            </a:fld>
            <a:endParaRPr lang="en-US" sz="1200">
              <a:solidFill>
                <a:schemeClr val="bg1"/>
              </a:solidFill>
            </a:endParaRPr>
          </a:p>
        </p:txBody>
      </p:sp>
      <p:sp>
        <p:nvSpPr>
          <p:cNvPr id="1741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741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4E11D6F-3D06-F740-BB10-58CEB6CC24F5}" type="slidenum">
              <a:rPr lang="en-US" sz="3600">
                <a:solidFill>
                  <a:schemeClr val="bg1"/>
                </a:solidFill>
              </a:rPr>
              <a:pPr eaLnBrk="1" hangingPunct="1"/>
              <a:t>14</a:t>
            </a:fld>
            <a:endParaRPr lang="en-US" sz="3600">
              <a:solidFill>
                <a:schemeClr val="bg1"/>
              </a:solidFill>
            </a:endParaRPr>
          </a:p>
        </p:txBody>
      </p:sp>
      <p:pic>
        <p:nvPicPr>
          <p:cNvPr id="1741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 y="230188"/>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179388" y="2565400"/>
          <a:ext cx="8709022" cy="3606800"/>
        </p:xfrm>
        <a:graphic>
          <a:graphicData uri="http://schemas.openxmlformats.org/drawingml/2006/table">
            <a:tbl>
              <a:tblPr firstRow="1" bandRow="1">
                <a:tableStyleId>{5C22544A-7EE6-4342-B048-85BDC9FD1C3A}</a:tableStyleId>
              </a:tblPr>
              <a:tblGrid>
                <a:gridCol w="792099"/>
                <a:gridCol w="1143240"/>
                <a:gridCol w="967669"/>
                <a:gridCol w="967669"/>
                <a:gridCol w="967669"/>
                <a:gridCol w="967669"/>
                <a:gridCol w="967669"/>
                <a:gridCol w="967669"/>
                <a:gridCol w="967669"/>
              </a:tblGrid>
              <a:tr h="370840">
                <a:tc>
                  <a:txBody>
                    <a:bodyPr/>
                    <a:lstStyle/>
                    <a:p>
                      <a:pPr algn="ctr"/>
                      <a:r>
                        <a:rPr lang="en-US" dirty="0" smtClean="0"/>
                        <a:t>step</a:t>
                      </a:r>
                      <a:endParaRPr lang="en-US" dirty="0"/>
                    </a:p>
                  </a:txBody>
                  <a:tcPr marL="91441" marR="91441"/>
                </a:tc>
                <a:tc>
                  <a:txBody>
                    <a:bodyPr/>
                    <a:lstStyle/>
                    <a:p>
                      <a:pPr algn="ctr"/>
                      <a:r>
                        <a:rPr lang="en-US" dirty="0" smtClean="0"/>
                        <a:t>node</a:t>
                      </a:r>
                      <a:r>
                        <a:rPr lang="en-US" baseline="0" dirty="0" smtClean="0"/>
                        <a:t> explored</a:t>
                      </a:r>
                      <a:endParaRPr lang="en-US" dirty="0"/>
                    </a:p>
                  </a:txBody>
                  <a:tcPr marL="91441" marR="91441"/>
                </a:tc>
                <a:tc>
                  <a:txBody>
                    <a:bodyPr/>
                    <a:lstStyle/>
                    <a:p>
                      <a:pPr algn="ctr"/>
                      <a:r>
                        <a:rPr lang="en-US" dirty="0" smtClean="0">
                          <a:solidFill>
                            <a:schemeClr val="bg1"/>
                          </a:solidFill>
                        </a:rPr>
                        <a:t>A</a:t>
                      </a:r>
                      <a:endParaRPr lang="en-US" dirty="0">
                        <a:solidFill>
                          <a:schemeClr val="bg1"/>
                        </a:solidFill>
                      </a:endParaRPr>
                    </a:p>
                  </a:txBody>
                  <a:tcPr marL="91441" marR="91441"/>
                </a:tc>
                <a:tc>
                  <a:txBody>
                    <a:bodyPr/>
                    <a:lstStyle/>
                    <a:p>
                      <a:pPr algn="ctr"/>
                      <a:r>
                        <a:rPr lang="en-US" dirty="0" smtClean="0">
                          <a:solidFill>
                            <a:schemeClr val="bg1"/>
                          </a:solidFill>
                        </a:rPr>
                        <a:t>B</a:t>
                      </a:r>
                      <a:endParaRPr lang="en-US" dirty="0">
                        <a:solidFill>
                          <a:schemeClr val="bg1"/>
                        </a:solidFill>
                      </a:endParaRPr>
                    </a:p>
                  </a:txBody>
                  <a:tcPr marL="91441" marR="91441"/>
                </a:tc>
                <a:tc>
                  <a:txBody>
                    <a:bodyPr/>
                    <a:lstStyle/>
                    <a:p>
                      <a:pPr algn="ctr"/>
                      <a:r>
                        <a:rPr lang="en-US" dirty="0" smtClean="0">
                          <a:solidFill>
                            <a:schemeClr val="bg1"/>
                          </a:solidFill>
                        </a:rPr>
                        <a:t>C</a:t>
                      </a:r>
                      <a:endParaRPr lang="en-US" dirty="0">
                        <a:solidFill>
                          <a:schemeClr val="bg1"/>
                        </a:solidFill>
                      </a:endParaRPr>
                    </a:p>
                  </a:txBody>
                  <a:tcPr marL="91441" marR="91441"/>
                </a:tc>
                <a:tc>
                  <a:txBody>
                    <a:bodyPr/>
                    <a:lstStyle/>
                    <a:p>
                      <a:pPr algn="ctr"/>
                      <a:r>
                        <a:rPr lang="en-US" dirty="0" smtClean="0">
                          <a:solidFill>
                            <a:schemeClr val="bg1"/>
                          </a:solidFill>
                        </a:rPr>
                        <a:t>D</a:t>
                      </a:r>
                      <a:endParaRPr lang="en-US" dirty="0">
                        <a:solidFill>
                          <a:schemeClr val="bg1"/>
                        </a:solidFill>
                      </a:endParaRPr>
                    </a:p>
                  </a:txBody>
                  <a:tcPr marL="91441" marR="91441"/>
                </a:tc>
                <a:tc>
                  <a:txBody>
                    <a:bodyPr/>
                    <a:lstStyle/>
                    <a:p>
                      <a:pPr algn="ctr"/>
                      <a:r>
                        <a:rPr lang="en-US" dirty="0" smtClean="0">
                          <a:solidFill>
                            <a:schemeClr val="bg1"/>
                          </a:solidFill>
                        </a:rPr>
                        <a:t>E</a:t>
                      </a:r>
                      <a:endParaRPr lang="en-US" dirty="0">
                        <a:solidFill>
                          <a:schemeClr val="bg1"/>
                        </a:solidFill>
                      </a:endParaRPr>
                    </a:p>
                  </a:txBody>
                  <a:tcPr marL="91441" marR="91441"/>
                </a:tc>
                <a:tc>
                  <a:txBody>
                    <a:bodyPr/>
                    <a:lstStyle/>
                    <a:p>
                      <a:pPr algn="ctr"/>
                      <a:r>
                        <a:rPr lang="en-US" dirty="0" smtClean="0">
                          <a:solidFill>
                            <a:schemeClr val="bg1"/>
                          </a:solidFill>
                        </a:rPr>
                        <a:t>F</a:t>
                      </a:r>
                      <a:endParaRPr lang="en-US" dirty="0">
                        <a:solidFill>
                          <a:schemeClr val="bg1"/>
                        </a:solidFill>
                      </a:endParaRPr>
                    </a:p>
                  </a:txBody>
                  <a:tcPr marL="91441" marR="91441"/>
                </a:tc>
                <a:tc>
                  <a:txBody>
                    <a:bodyPr/>
                    <a:lstStyle/>
                    <a:p>
                      <a:pPr algn="ctr"/>
                      <a:r>
                        <a:rPr lang="en-US" dirty="0" smtClean="0">
                          <a:solidFill>
                            <a:schemeClr val="bg1"/>
                          </a:solidFill>
                        </a:rPr>
                        <a:t>G</a:t>
                      </a:r>
                      <a:endParaRPr lang="en-US" dirty="0">
                        <a:solidFill>
                          <a:schemeClr val="bg1"/>
                        </a:solidFill>
                      </a:endParaRPr>
                    </a:p>
                  </a:txBody>
                  <a:tcPr marL="91441" marR="91441"/>
                </a:tc>
              </a:tr>
              <a:tr h="370840">
                <a:tc>
                  <a:txBody>
                    <a:bodyPr/>
                    <a:lstStyle/>
                    <a:p>
                      <a:pPr algn="ctr"/>
                      <a:r>
                        <a:rPr lang="en-US" dirty="0" smtClean="0"/>
                        <a:t>0</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endParaRPr lang="en-US" b="1" dirty="0" smtClean="0"/>
                    </a:p>
                  </a:txBody>
                  <a:tcPr marL="91441" marR="91441"/>
                </a:tc>
                <a:tc>
                  <a:txBody>
                    <a:bodyPr/>
                    <a:lstStyle/>
                    <a:p>
                      <a:pPr algn="ctr"/>
                      <a:r>
                        <a:rPr lang="en-US" dirty="0" smtClean="0"/>
                        <a:t>∞</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0</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t>
                      </a:r>
                      <a:endParaRPr lang="en-US" b="1" dirty="0" smtClean="0"/>
                    </a:p>
                  </a:txBody>
                  <a:tcPr marL="91441" marR="91441"/>
                </a:tc>
              </a:tr>
              <a:tr h="370840">
                <a:tc>
                  <a:txBody>
                    <a:bodyPr/>
                    <a:lstStyle/>
                    <a:p>
                      <a:pPr algn="ctr"/>
                      <a:r>
                        <a:rPr lang="en-US" dirty="0" smtClean="0"/>
                        <a:t>1</a:t>
                      </a:r>
                      <a:endParaRPr lang="en-US" dirty="0"/>
                    </a:p>
                  </a:txBody>
                  <a:tcPr marL="91441" marR="91441"/>
                </a:tc>
                <a:tc>
                  <a:txBody>
                    <a:bodyPr/>
                    <a:lstStyle/>
                    <a:p>
                      <a:r>
                        <a:rPr lang="en-US" dirty="0" smtClean="0"/>
                        <a:t>E</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  </a:t>
                      </a:r>
                      <a:r>
                        <a:rPr lang="en-US" dirty="0" smtClean="0"/>
                        <a:t>∞</a:t>
                      </a:r>
                      <a:endParaRPr lang="en-US" b="1" dirty="0" smtClean="0"/>
                    </a:p>
                  </a:txBody>
                  <a:tcPr marL="91441" marR="91441"/>
                </a:tc>
                <a:tc>
                  <a:txBody>
                    <a:bodyPr/>
                    <a:lstStyle/>
                    <a:p>
                      <a:r>
                        <a:rPr lang="en-US" baseline="0" dirty="0" smtClean="0"/>
                        <a:t>  9E</a:t>
                      </a:r>
                      <a:endParaRPr lang="en-US" dirty="0"/>
                    </a:p>
                  </a:txBody>
                  <a:tcPr marL="91441" marR="91441"/>
                </a:tc>
                <a:tc>
                  <a:txBody>
                    <a:bodyPr/>
                    <a:lstStyle/>
                    <a:p>
                      <a:r>
                        <a:rPr lang="en-US" dirty="0" smtClean="0"/>
                        <a:t>   ∞</a:t>
                      </a:r>
                      <a:endParaRPr lang="en-US" dirty="0"/>
                    </a:p>
                  </a:txBody>
                  <a:tcPr marL="91441" marR="91441"/>
                </a:tc>
                <a:tc>
                  <a:txBody>
                    <a:bodyPr/>
                    <a:lstStyle/>
                    <a:p>
                      <a:r>
                        <a:rPr lang="en-US" dirty="0" smtClean="0"/>
                        <a:t>  7E</a:t>
                      </a:r>
                      <a:endParaRPr lang="en-US" dirty="0"/>
                    </a:p>
                  </a:txBody>
                  <a:tcPr marL="91441" marR="91441"/>
                </a:tc>
                <a:tc>
                  <a:txBody>
                    <a:bodyPr/>
                    <a:lstStyle/>
                    <a:p>
                      <a:endParaRPr lang="en-US" dirty="0"/>
                    </a:p>
                  </a:txBody>
                  <a:tcPr marL="91441" marR="91441"/>
                </a:tc>
                <a:tc>
                  <a:txBody>
                    <a:bodyPr/>
                    <a:lstStyle/>
                    <a:p>
                      <a:r>
                        <a:rPr lang="en-US" dirty="0" smtClean="0"/>
                        <a:t>    ∞</a:t>
                      </a:r>
                      <a:endParaRPr lang="en-US" dirty="0"/>
                    </a:p>
                  </a:txBody>
                  <a:tcPr marL="91441" marR="91441"/>
                </a:tc>
                <a:tc>
                  <a:txBody>
                    <a:bodyPr/>
                    <a:lstStyle/>
                    <a:p>
                      <a:r>
                        <a:rPr lang="en-US" dirty="0" smtClean="0"/>
                        <a:t>  </a:t>
                      </a:r>
                      <a:r>
                        <a:rPr lang="en-US" b="1" dirty="0" smtClean="0"/>
                        <a:t>6E</a:t>
                      </a:r>
                      <a:endParaRPr lang="en-US" b="1" dirty="0"/>
                    </a:p>
                  </a:txBody>
                  <a:tcPr marL="91441" marR="91441"/>
                </a:tc>
              </a:tr>
              <a:tr h="370840">
                <a:tc>
                  <a:txBody>
                    <a:bodyPr/>
                    <a:lstStyle/>
                    <a:p>
                      <a:pPr algn="ctr"/>
                      <a:r>
                        <a:rPr lang="en-US" dirty="0" smtClean="0"/>
                        <a:t>2</a:t>
                      </a:r>
                      <a:endParaRPr lang="en-US" dirty="0"/>
                    </a:p>
                  </a:txBody>
                  <a:tcPr marL="91441" marR="91441"/>
                </a:tc>
                <a:tc>
                  <a:txBody>
                    <a:bodyPr/>
                    <a:lstStyle/>
                    <a:p>
                      <a:r>
                        <a:rPr lang="en-US" dirty="0" smtClean="0"/>
                        <a:t>G</a:t>
                      </a:r>
                      <a:endParaRPr lang="en-US" dirty="0"/>
                    </a:p>
                  </a:txBody>
                  <a:tcPr marL="91441" marR="91441"/>
                </a:tc>
                <a:tc>
                  <a:txBody>
                    <a:bodyPr/>
                    <a:lstStyle/>
                    <a:p>
                      <a:r>
                        <a:rPr lang="en-US" dirty="0" smtClean="0"/>
                        <a:t>    </a:t>
                      </a:r>
                      <a:endParaRPr lang="en-US" dirty="0"/>
                    </a:p>
                  </a:txBody>
                  <a:tcPr marL="91441" marR="91441"/>
                </a:tc>
                <a:tc>
                  <a:txBody>
                    <a:bodyPr/>
                    <a:lstStyle/>
                    <a:p>
                      <a:r>
                        <a:rPr lang="en-US" dirty="0" smtClean="0"/>
                        <a:t>  </a:t>
                      </a:r>
                      <a:endParaRPr lang="en-US" dirty="0"/>
                    </a:p>
                  </a:txBody>
                  <a:tcPr marL="91441" marR="91441"/>
                </a:tc>
                <a:tc>
                  <a:txBody>
                    <a:bodyPr/>
                    <a:lstStyle/>
                    <a:p>
                      <a:r>
                        <a:rPr lang="en-US" dirty="0" smtClean="0"/>
                        <a:t>    </a:t>
                      </a:r>
                      <a:endParaRPr lang="en-US" dirty="0"/>
                    </a:p>
                  </a:txBody>
                  <a:tcPr marL="91441" marR="91441"/>
                </a:tc>
                <a:tc>
                  <a:txBody>
                    <a:bodyPr/>
                    <a:lstStyle/>
                    <a:p>
                      <a:r>
                        <a:rPr lang="en-US" dirty="0" smtClean="0"/>
                        <a:t> </a:t>
                      </a:r>
                      <a:endParaRPr lang="en-US" dirty="0"/>
                    </a:p>
                  </a:txBody>
                  <a:tcPr marL="91441" marR="91441"/>
                </a:tc>
                <a:tc>
                  <a:txBody>
                    <a:bodyPr/>
                    <a:lstStyle/>
                    <a:p>
                      <a:endParaRPr lang="en-US" dirty="0"/>
                    </a:p>
                  </a:txBody>
                  <a:tcPr marL="91441" marR="91441"/>
                </a:tc>
                <a:tc>
                  <a:txBody>
                    <a:bodyPr/>
                    <a:lstStyle/>
                    <a:p>
                      <a:r>
                        <a:rPr lang="en-US" baseline="0" dirty="0" smtClean="0"/>
                        <a:t>  </a:t>
                      </a:r>
                      <a:endParaRPr lang="en-US" dirty="0"/>
                    </a:p>
                  </a:txBody>
                  <a:tcPr marL="91441" marR="91441"/>
                </a:tc>
                <a:tc>
                  <a:txBody>
                    <a:bodyPr/>
                    <a:lstStyle/>
                    <a:p>
                      <a:endParaRPr lang="en-US" dirty="0"/>
                    </a:p>
                  </a:txBody>
                  <a:tcPr marL="91441" marR="91441"/>
                </a:tc>
              </a:tr>
              <a:tr h="370840">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dirty="0"/>
                    </a:p>
                  </a:txBody>
                  <a:tcPr marL="91441" marR="91441"/>
                </a:tc>
                <a:tc>
                  <a:txBody>
                    <a:bodyPr/>
                    <a:lstStyle/>
                    <a:p>
                      <a:endParaRPr lang="en-US" dirty="0"/>
                    </a:p>
                  </a:txBody>
                  <a:tcPr marL="91441" marR="91441"/>
                </a:tc>
                <a:tc>
                  <a:txBody>
                    <a:bodyPr/>
                    <a:lstStyle/>
                    <a:p>
                      <a:r>
                        <a:rPr lang="en-US" dirty="0" smtClean="0"/>
                        <a:t> </a:t>
                      </a:r>
                      <a:endParaRPr lang="en-US" dirty="0"/>
                    </a:p>
                  </a:txBody>
                  <a:tcPr marL="91441" marR="91441"/>
                </a:tc>
                <a:tc>
                  <a:txBody>
                    <a:bodyPr/>
                    <a:lstStyle/>
                    <a:p>
                      <a:endParaRPr lang="en-US" dirty="0"/>
                    </a:p>
                  </a:txBody>
                  <a:tcPr marL="91441" marR="91441"/>
                </a:tc>
              </a:tr>
              <a:tr h="370840">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dirty="0"/>
                    </a:p>
                  </a:txBody>
                  <a:tcPr marL="91441" marR="91441"/>
                </a:tc>
                <a:tc>
                  <a:txBody>
                    <a:bodyPr/>
                    <a:lstStyle/>
                    <a:p>
                      <a:endParaRPr lang="en-US"/>
                    </a:p>
                  </a:txBody>
                  <a:tcPr marL="91441" marR="91441"/>
                </a:tc>
              </a:tr>
              <a:tr h="370840">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r>
              <a:tr h="370840">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r>
              <a:tr h="370840">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dirty="0"/>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a:p>
                  </a:txBody>
                  <a:tcPr marL="91441" marR="91441"/>
                </a:tc>
                <a:tc>
                  <a:txBody>
                    <a:bodyPr/>
                    <a:lstStyle/>
                    <a:p>
                      <a:endParaRPr lang="en-US" dirty="0"/>
                    </a:p>
                  </a:txBody>
                  <a:tcPr marL="91441" marR="91441"/>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107950"/>
            <a:ext cx="5328592" cy="1968797"/>
          </a:xfrm>
        </p:spPr>
        <p:txBody>
          <a:bodyPr/>
          <a:lstStyle/>
          <a:p>
            <a:pPr algn="l">
              <a:defRPr/>
            </a:pPr>
            <a:r>
              <a:rPr lang="en-US" dirty="0" smtClean="0"/>
              <a:t>           DA from A</a:t>
            </a:r>
            <a:br>
              <a:rPr lang="en-US" dirty="0" smtClean="0"/>
            </a:br>
            <a:r>
              <a:rPr lang="en-US" sz="2400" b="0" dirty="0" smtClean="0"/>
              <a:t>How long, </a:t>
            </a:r>
            <a:r>
              <a:rPr lang="en-US" sz="2400" b="0" i="1" dirty="0" smtClean="0"/>
              <a:t>and what is</a:t>
            </a:r>
            <a:r>
              <a:rPr lang="en-US" sz="2400" b="0" dirty="0" smtClean="0"/>
              <a:t>, the shortest path </a:t>
            </a:r>
            <a:r>
              <a:rPr lang="en-US" sz="2400" b="0" dirty="0" smtClean="0">
                <a:solidFill>
                  <a:srgbClr val="B1DDEB"/>
                </a:solidFill>
              </a:rPr>
              <a:t>from E to A?</a:t>
            </a:r>
            <a:br>
              <a:rPr lang="en-US" sz="2400" b="0" dirty="0" smtClean="0">
                <a:solidFill>
                  <a:srgbClr val="B1DDEB"/>
                </a:solidFill>
              </a:rPr>
            </a:br>
            <a:r>
              <a:rPr lang="en-US" sz="2400" b="0" dirty="0" smtClean="0"/>
              <a:t>How about from A to F?</a:t>
            </a:r>
            <a:endParaRPr lang="en-US" sz="2400" b="0" dirty="0"/>
          </a:p>
        </p:txBody>
      </p:sp>
      <p:sp>
        <p:nvSpPr>
          <p:cNvPr id="1843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DCD2454F-C8C7-9B4C-9C8B-F1117D5C7B2A}" type="datetime4">
              <a:rPr lang="en-AU" sz="1200">
                <a:solidFill>
                  <a:schemeClr val="bg1"/>
                </a:solidFill>
              </a:rPr>
              <a:pPr eaLnBrk="1" hangingPunct="1"/>
              <a:t>April 24, 2020</a:t>
            </a:fld>
            <a:endParaRPr lang="en-US" sz="1200">
              <a:solidFill>
                <a:schemeClr val="bg1"/>
              </a:solidFill>
            </a:endParaRPr>
          </a:p>
        </p:txBody>
      </p:sp>
      <p:sp>
        <p:nvSpPr>
          <p:cNvPr id="1843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843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0AA5385-844A-3C46-9678-345DB7D8714A}" type="slidenum">
              <a:rPr lang="en-US" sz="3600">
                <a:solidFill>
                  <a:schemeClr val="bg1"/>
                </a:solidFill>
              </a:rPr>
              <a:pPr eaLnBrk="1" hangingPunct="1"/>
              <a:t>15</a:t>
            </a:fld>
            <a:endParaRPr lang="en-US" sz="3600">
              <a:solidFill>
                <a:schemeClr val="bg1"/>
              </a:solidFill>
            </a:endParaRPr>
          </a:p>
        </p:txBody>
      </p:sp>
      <p:pic>
        <p:nvPicPr>
          <p:cNvPr id="1843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gridCol w="967669"/>
                <a:gridCol w="967669"/>
                <a:gridCol w="967669"/>
                <a:gridCol w="967669"/>
                <a:gridCol w="967669"/>
                <a:gridCol w="967669"/>
                <a:gridCol w="967669"/>
                <a:gridCol w="967669"/>
              </a:tblGrid>
              <a:tr h="370840">
                <a:tc>
                  <a:txBody>
                    <a:bodyPr/>
                    <a:lstStyle/>
                    <a:p>
                      <a:pPr algn="ctr"/>
                      <a:r>
                        <a:rPr lang="en-US" dirty="0" smtClean="0"/>
                        <a:t>step</a:t>
                      </a:r>
                      <a:endParaRPr lang="en-US" dirty="0"/>
                    </a:p>
                  </a:txBody>
                  <a:tcPr marL="91441" marR="91441"/>
                </a:tc>
                <a:tc>
                  <a:txBody>
                    <a:bodyPr/>
                    <a:lstStyle/>
                    <a:p>
                      <a:pPr algn="ctr"/>
                      <a:r>
                        <a:rPr lang="en-US" dirty="0" smtClean="0"/>
                        <a:t>node</a:t>
                      </a:r>
                      <a:r>
                        <a:rPr lang="en-US" baseline="0" dirty="0" smtClean="0"/>
                        <a:t> visited</a:t>
                      </a:r>
                      <a:endParaRPr lang="en-US" dirty="0"/>
                    </a:p>
                  </a:txBody>
                  <a:tcPr marL="91441" marR="91441"/>
                </a:tc>
                <a:tc>
                  <a:txBody>
                    <a:bodyPr/>
                    <a:lstStyle/>
                    <a:p>
                      <a:pPr algn="ctr"/>
                      <a:r>
                        <a:rPr lang="en-US" dirty="0" smtClean="0"/>
                        <a:t>A</a:t>
                      </a:r>
                      <a:endParaRPr lang="en-US" dirty="0"/>
                    </a:p>
                  </a:txBody>
                  <a:tcPr marL="91441" marR="91441"/>
                </a:tc>
                <a:tc>
                  <a:txBody>
                    <a:bodyPr/>
                    <a:lstStyle/>
                    <a:p>
                      <a:pPr algn="ctr"/>
                      <a:r>
                        <a:rPr lang="en-US" dirty="0" smtClean="0"/>
                        <a:t>B</a:t>
                      </a:r>
                      <a:endParaRPr lang="en-US" dirty="0"/>
                    </a:p>
                  </a:txBody>
                  <a:tcPr marL="91441" marR="91441"/>
                </a:tc>
                <a:tc>
                  <a:txBody>
                    <a:bodyPr/>
                    <a:lstStyle/>
                    <a:p>
                      <a:pPr algn="ctr"/>
                      <a:r>
                        <a:rPr lang="en-US" dirty="0" smtClean="0"/>
                        <a:t>C</a:t>
                      </a:r>
                      <a:endParaRPr lang="en-US" dirty="0"/>
                    </a:p>
                  </a:txBody>
                  <a:tcPr marL="91441" marR="91441"/>
                </a:tc>
                <a:tc>
                  <a:txBody>
                    <a:bodyPr/>
                    <a:lstStyle/>
                    <a:p>
                      <a:pPr algn="ctr"/>
                      <a:r>
                        <a:rPr lang="en-US" dirty="0" smtClean="0"/>
                        <a:t>D</a:t>
                      </a:r>
                      <a:endParaRPr lang="en-US" dirty="0"/>
                    </a:p>
                  </a:txBody>
                  <a:tcPr marL="91441" marR="91441"/>
                </a:tc>
                <a:tc>
                  <a:txBody>
                    <a:bodyPr/>
                    <a:lstStyle/>
                    <a:p>
                      <a:pPr algn="ctr"/>
                      <a:r>
                        <a:rPr lang="en-US" dirty="0" smtClean="0"/>
                        <a:t>E</a:t>
                      </a:r>
                      <a:endParaRPr lang="en-US" dirty="0"/>
                    </a:p>
                  </a:txBody>
                  <a:tcPr marL="91441" marR="91441"/>
                </a:tc>
                <a:tc>
                  <a:txBody>
                    <a:bodyPr/>
                    <a:lstStyle/>
                    <a:p>
                      <a:pPr algn="ctr"/>
                      <a:r>
                        <a:rPr lang="en-US" dirty="0" smtClean="0"/>
                        <a:t>F</a:t>
                      </a:r>
                      <a:endParaRPr lang="en-US" dirty="0"/>
                    </a:p>
                  </a:txBody>
                  <a:tcPr marL="91441" marR="91441"/>
                </a:tc>
                <a:tc>
                  <a:txBody>
                    <a:bodyPr/>
                    <a:lstStyle/>
                    <a:p>
                      <a:pPr algn="ctr"/>
                      <a:r>
                        <a:rPr lang="en-US" dirty="0" smtClean="0"/>
                        <a:t>G</a:t>
                      </a:r>
                      <a:endParaRPr lang="en-US" dirty="0"/>
                    </a:p>
                  </a:txBody>
                  <a:tcPr marL="91441" marR="91441"/>
                </a:tc>
              </a:tr>
              <a:tr h="370840">
                <a:tc>
                  <a:txBody>
                    <a:bodyPr/>
                    <a:lstStyle/>
                    <a:p>
                      <a:pPr algn="ctr"/>
                      <a:r>
                        <a:rPr lang="en-US" dirty="0" smtClean="0"/>
                        <a:t>0</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0/nil</a:t>
                      </a:r>
                      <a:endParaRPr lang="en-US" b="1" dirty="0" smtClean="0"/>
                    </a:p>
                  </a:txBody>
                  <a:tcPr marL="91441" marR="91441"/>
                </a:tc>
                <a:tc>
                  <a:txBody>
                    <a:bodyPr/>
                    <a:lstStyle/>
                    <a:p>
                      <a:pPr algn="ctr"/>
                      <a:r>
                        <a:rPr lang="en-US" dirty="0" smtClean="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∞/nil</a:t>
                      </a: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∞/nil</a:t>
                      </a: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∞/nil</a:t>
                      </a: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∞/nil</a:t>
                      </a:r>
                      <a:endParaRPr lang="en-US" b="1" dirty="0" smtClean="0"/>
                    </a:p>
                  </a:txBody>
                  <a:tcPr marL="91441" marR="91441"/>
                </a:tc>
              </a:tr>
              <a:tr h="370840">
                <a:tc>
                  <a:txBody>
                    <a:bodyPr/>
                    <a:lstStyle/>
                    <a:p>
                      <a:pPr algn="ctr"/>
                      <a:r>
                        <a:rPr lang="en-US" dirty="0" smtClean="0"/>
                        <a:t>1</a:t>
                      </a:r>
                      <a:endParaRPr lang="en-US" dirty="0"/>
                    </a:p>
                  </a:txBody>
                  <a:tcPr marL="91441" marR="91441"/>
                </a:tc>
                <a:tc>
                  <a:txBody>
                    <a:bodyPr/>
                    <a:lstStyle/>
                    <a:p>
                      <a:pPr algn="ctr"/>
                      <a:r>
                        <a:rPr lang="en-US" dirty="0" smtClean="0"/>
                        <a:t> </a:t>
                      </a: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smtClean="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smtClean="0"/>
                    </a:p>
                  </a:txBody>
                  <a:tcPr marL="91441" marR="91441"/>
                </a:tc>
              </a:tr>
              <a:tr h="370840">
                <a:tc>
                  <a:txBody>
                    <a:bodyPr/>
                    <a:lstStyle/>
                    <a:p>
                      <a:pPr algn="ctr"/>
                      <a:r>
                        <a:rPr lang="en-US" dirty="0" smtClean="0"/>
                        <a:t>2</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r>
              <a:tr h="370840">
                <a:tc>
                  <a:txBody>
                    <a:bodyPr/>
                    <a:lstStyle/>
                    <a:p>
                      <a:pPr algn="ctr"/>
                      <a:r>
                        <a:rPr lang="en-US" dirty="0" smtClean="0"/>
                        <a:t>3</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r>
              <a:tr h="370840">
                <a:tc>
                  <a:txBody>
                    <a:bodyPr/>
                    <a:lstStyle/>
                    <a:p>
                      <a:pPr algn="ctr"/>
                      <a:r>
                        <a:rPr lang="en-US" dirty="0" smtClean="0"/>
                        <a:t>4</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r>
              <a:tr h="370840">
                <a:tc>
                  <a:txBody>
                    <a:bodyPr/>
                    <a:lstStyle/>
                    <a:p>
                      <a:pPr algn="ctr"/>
                      <a:r>
                        <a:rPr lang="en-US" dirty="0" smtClean="0"/>
                        <a:t>5</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r>
              <a:tr h="370840">
                <a:tc>
                  <a:txBody>
                    <a:bodyPr/>
                    <a:lstStyle/>
                    <a:p>
                      <a:pPr algn="ctr"/>
                      <a:r>
                        <a:rPr lang="en-US" dirty="0" smtClean="0"/>
                        <a:t>6</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r>
              <a:tr h="370840">
                <a:tc>
                  <a:txBody>
                    <a:bodyPr/>
                    <a:lstStyle/>
                    <a:p>
                      <a:pPr algn="ctr"/>
                      <a:r>
                        <a:rPr lang="en-US" dirty="0" smtClean="0"/>
                        <a:t>7</a:t>
                      </a:r>
                      <a:endParaRPr lang="en-US" dirty="0"/>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smtClean="0"/>
                    </a:p>
                  </a:txBody>
                  <a:tcPr marL="91441" marR="91441"/>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Prim’s Algorithm: Finding a MST of a connected graph</a:t>
            </a:r>
            <a:endParaRPr lang="en-US" sz="2400" dirty="0"/>
          </a:p>
        </p:txBody>
      </p:sp>
      <p:sp>
        <p:nvSpPr>
          <p:cNvPr id="3" name="Content Placeholder 2"/>
          <p:cNvSpPr>
            <a:spLocks noGrp="1"/>
          </p:cNvSpPr>
          <p:nvPr>
            <p:ph idx="1"/>
          </p:nvPr>
        </p:nvSpPr>
        <p:spPr/>
        <p:txBody>
          <a:bodyPr/>
          <a:lstStyle/>
          <a:p>
            <a:pPr>
              <a:defRPr/>
            </a:pPr>
            <a:r>
              <a:rPr lang="en-US" dirty="0" smtClean="0"/>
              <a:t>Concepts of </a:t>
            </a:r>
            <a:r>
              <a:rPr lang="en-US" smtClean="0"/>
              <a:t>spanning trees and MST </a:t>
            </a:r>
            <a:endParaRPr lang="en-US"/>
          </a:p>
        </p:txBody>
      </p:sp>
      <p:sp>
        <p:nvSpPr>
          <p:cNvPr id="1945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783C6215-2037-2348-A4EF-1DF4F3AA7F6A}" type="datetime4">
              <a:rPr lang="en-AU" sz="1200">
                <a:solidFill>
                  <a:schemeClr val="bg1"/>
                </a:solidFill>
              </a:rPr>
              <a:pPr eaLnBrk="1" hangingPunct="1"/>
              <a:t>April 24, 2020</a:t>
            </a:fld>
            <a:endParaRPr lang="en-US" sz="1200">
              <a:solidFill>
                <a:schemeClr val="bg1"/>
              </a:solidFill>
            </a:endParaRPr>
          </a:p>
        </p:txBody>
      </p:sp>
      <p:sp>
        <p:nvSpPr>
          <p:cNvPr id="1946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94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0F31F5-83FC-C941-9B10-64C61FCF8A79}" type="slidenum">
              <a:rPr lang="en-US" sz="3600">
                <a:solidFill>
                  <a:schemeClr val="bg1"/>
                </a:solidFill>
              </a:rPr>
              <a:pPr eaLnBrk="1" hangingPunct="1"/>
              <a:t>16</a:t>
            </a:fld>
            <a:endParaRPr lang="en-US" sz="3600">
              <a:solidFill>
                <a:schemeClr val="bg1"/>
              </a:solidFill>
            </a:endParaRPr>
          </a:p>
        </p:txBody>
      </p:sp>
      <p:pic>
        <p:nvPicPr>
          <p:cNvPr id="1946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33550"/>
            <a:ext cx="5630863"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19175"/>
            <a:ext cx="8604250" cy="514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88" y="-99392"/>
            <a:ext cx="8623300" cy="920750"/>
          </a:xfrm>
        </p:spPr>
        <p:txBody>
          <a:bodyPr/>
          <a:lstStyle/>
          <a:p>
            <a:pPr>
              <a:defRPr/>
            </a:pPr>
            <a:r>
              <a:rPr lang="en-US" dirty="0" err="1" smtClean="0"/>
              <a:t>Dijkstra’s</a:t>
            </a:r>
            <a:r>
              <a:rPr lang="en-US" dirty="0" smtClean="0"/>
              <a:t> and Prim’s are similar?</a:t>
            </a:r>
            <a:endParaRPr lang="en-US" dirty="0"/>
          </a:p>
        </p:txBody>
      </p:sp>
      <p:graphicFrame>
        <p:nvGraphicFramePr>
          <p:cNvPr id="7" name="Content Placeholder 6"/>
          <p:cNvGraphicFramePr>
            <a:graphicFrameLocks noGrp="1"/>
          </p:cNvGraphicFramePr>
          <p:nvPr>
            <p:ph idx="1"/>
          </p:nvPr>
        </p:nvGraphicFramePr>
        <p:xfrm>
          <a:off x="0" y="735013"/>
          <a:ext cx="9134475" cy="4578351"/>
        </p:xfrm>
        <a:graphic>
          <a:graphicData uri="http://schemas.openxmlformats.org/drawingml/2006/table">
            <a:tbl>
              <a:tblPr firstRow="1" bandRow="1">
                <a:tableStyleId>{5C22544A-7EE6-4342-B048-85BDC9FD1C3A}</a:tableStyleId>
              </a:tblPr>
              <a:tblGrid>
                <a:gridCol w="1115615"/>
                <a:gridCol w="4476964"/>
                <a:gridCol w="3541896"/>
              </a:tblGrid>
              <a:tr h="370943">
                <a:tc>
                  <a:txBody>
                    <a:bodyPr/>
                    <a:lstStyle/>
                    <a:p>
                      <a:endParaRPr lang="en-US" sz="1800" dirty="0"/>
                    </a:p>
                  </a:txBody>
                  <a:tcPr marT="45733" marB="45733"/>
                </a:tc>
                <a:tc>
                  <a:txBody>
                    <a:bodyPr/>
                    <a:lstStyle/>
                    <a:p>
                      <a:pPr algn="ctr"/>
                      <a:r>
                        <a:rPr lang="en-US" sz="1800" dirty="0" err="1" smtClean="0"/>
                        <a:t>Dijkstra’s</a:t>
                      </a:r>
                      <a:endParaRPr lang="en-US" sz="1800" dirty="0"/>
                    </a:p>
                  </a:txBody>
                  <a:tcPr marT="45733" marB="45733"/>
                </a:tc>
                <a:tc>
                  <a:txBody>
                    <a:bodyPr/>
                    <a:lstStyle/>
                    <a:p>
                      <a:pPr algn="ctr"/>
                      <a:r>
                        <a:rPr lang="en-US" sz="1800" dirty="0" smtClean="0"/>
                        <a:t>Prim’s</a:t>
                      </a:r>
                      <a:endParaRPr lang="en-US" sz="1800" dirty="0"/>
                    </a:p>
                  </a:txBody>
                  <a:tcPr marT="45733" marB="45733"/>
                </a:tc>
              </a:tr>
              <a:tr h="640258">
                <a:tc>
                  <a:txBody>
                    <a:bodyPr/>
                    <a:lstStyle/>
                    <a:p>
                      <a:r>
                        <a:rPr lang="en-US" sz="1800" dirty="0" smtClean="0"/>
                        <a:t>purpose</a:t>
                      </a:r>
                      <a:endParaRPr lang="en-US" sz="1800" dirty="0"/>
                    </a:p>
                  </a:txBody>
                  <a:tcPr marT="45733" marB="45733"/>
                </a:tc>
                <a:tc>
                  <a:txBody>
                    <a:bodyPr/>
                    <a:lstStyle/>
                    <a:p>
                      <a:r>
                        <a:rPr lang="en-US" sz="1800" dirty="0" smtClean="0"/>
                        <a:t>SSSP (that involves all nodes of a </a:t>
                      </a:r>
                      <a:r>
                        <a:rPr lang="en-US" sz="1800" i="1" dirty="0" smtClean="0"/>
                        <a:t>connected</a:t>
                      </a:r>
                      <a:r>
                        <a:rPr lang="en-US" sz="1800" dirty="0" smtClean="0"/>
                        <a:t> graph)</a:t>
                      </a:r>
                      <a:endParaRPr lang="en-US" sz="1800" dirty="0"/>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MST</a:t>
                      </a:r>
                      <a:r>
                        <a:rPr lang="en-US" sz="1800" baseline="0" dirty="0" smtClean="0"/>
                        <a:t> (</a:t>
                      </a:r>
                      <a:r>
                        <a:rPr lang="en-US" sz="1800" dirty="0" smtClean="0"/>
                        <a:t>that involves all nodes of a </a:t>
                      </a:r>
                      <a:r>
                        <a:rPr lang="en-US" sz="1800" i="1" dirty="0" smtClean="0"/>
                        <a:t>connected</a:t>
                      </a:r>
                      <a:r>
                        <a:rPr lang="en-US" sz="1800" dirty="0" smtClean="0"/>
                        <a:t> graph)</a:t>
                      </a:r>
                    </a:p>
                  </a:txBody>
                  <a:tcPr marT="45733" marB="45733"/>
                </a:tc>
              </a:tr>
              <a:tr h="1189050">
                <a:tc>
                  <a:txBody>
                    <a:bodyPr/>
                    <a:lstStyle/>
                    <a:p>
                      <a:r>
                        <a:rPr lang="en-US" sz="1800" dirty="0" err="1" smtClean="0"/>
                        <a:t>init</a:t>
                      </a:r>
                      <a:endParaRPr lang="en-US" sz="1800" dirty="0"/>
                    </a:p>
                  </a:txBody>
                  <a:tcPr marT="45733" marB="45733"/>
                </a:tc>
                <a:tc>
                  <a:txBody>
                    <a:bodyPr/>
                    <a:lstStyle/>
                    <a:p>
                      <a:r>
                        <a:rPr lang="en-US" sz="1800" dirty="0" smtClean="0">
                          <a:solidFill>
                            <a:srgbClr val="080FAC"/>
                          </a:solidFill>
                          <a:latin typeface="Courier"/>
                          <a:cs typeface="Courier"/>
                        </a:rPr>
                        <a:t>for all v ∈V : </a:t>
                      </a:r>
                    </a:p>
                    <a:p>
                      <a:r>
                        <a:rPr lang="en-US" sz="1800" dirty="0" smtClean="0">
                          <a:solidFill>
                            <a:srgbClr val="080FAC"/>
                          </a:solidFill>
                          <a:latin typeface="Courier"/>
                          <a:cs typeface="Courier"/>
                        </a:rPr>
                        <a:t>   </a:t>
                      </a:r>
                      <a:r>
                        <a:rPr lang="en-US" sz="1800" dirty="0" err="1" smtClean="0">
                          <a:solidFill>
                            <a:srgbClr val="080FAC"/>
                          </a:solidFill>
                          <a:latin typeface="Courier"/>
                          <a:cs typeface="Courier"/>
                        </a:rPr>
                        <a:t>dist</a:t>
                      </a:r>
                      <a:r>
                        <a:rPr lang="en-US" sz="1800" dirty="0" smtClean="0">
                          <a:solidFill>
                            <a:srgbClr val="080FAC"/>
                          </a:solidFill>
                          <a:latin typeface="Courier"/>
                          <a:cs typeface="Courier"/>
                        </a:rPr>
                        <a:t>[v]= ∞ </a:t>
                      </a:r>
                    </a:p>
                    <a:p>
                      <a:r>
                        <a:rPr lang="en-US" sz="1800" dirty="0" smtClean="0">
                          <a:solidFill>
                            <a:srgbClr val="080FAC"/>
                          </a:solidFill>
                          <a:latin typeface="Courier"/>
                          <a:cs typeface="Courier"/>
                        </a:rPr>
                        <a:t>   </a:t>
                      </a:r>
                      <a:r>
                        <a:rPr lang="en-US" sz="1800" dirty="0" err="1" smtClean="0">
                          <a:solidFill>
                            <a:srgbClr val="080FAC"/>
                          </a:solidFill>
                          <a:latin typeface="Courier"/>
                          <a:cs typeface="Courier"/>
                        </a:rPr>
                        <a:t>prev</a:t>
                      </a:r>
                      <a:r>
                        <a:rPr lang="en-US" sz="1800" dirty="0" smtClean="0">
                          <a:solidFill>
                            <a:srgbClr val="080FAC"/>
                          </a:solidFill>
                          <a:latin typeface="Courier"/>
                          <a:cs typeface="Courier"/>
                        </a:rPr>
                        <a:t>[v]= nil</a:t>
                      </a:r>
                    </a:p>
                    <a:p>
                      <a:r>
                        <a:rPr lang="en-US" sz="1800" baseline="0" dirty="0" err="1" smtClean="0">
                          <a:solidFill>
                            <a:srgbClr val="080FAC"/>
                          </a:solidFill>
                          <a:latin typeface="Courier"/>
                          <a:cs typeface="Courier"/>
                        </a:rPr>
                        <a:t>dist</a:t>
                      </a:r>
                      <a:r>
                        <a:rPr lang="en-US" sz="1800" baseline="0" dirty="0" smtClean="0">
                          <a:solidFill>
                            <a:srgbClr val="080FAC"/>
                          </a:solidFill>
                          <a:latin typeface="Courier"/>
                          <a:cs typeface="Courier"/>
                        </a:rPr>
                        <a:t>[S]= 0</a:t>
                      </a:r>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same</a:t>
                      </a:r>
                    </a:p>
                  </a:txBody>
                  <a:tcPr marT="45733" marB="45733"/>
                </a:tc>
              </a:tr>
              <a:tr h="914654">
                <a:tc>
                  <a:txBody>
                    <a:bodyPr/>
                    <a:lstStyle/>
                    <a:p>
                      <a:r>
                        <a:rPr lang="en-US" sz="1800" dirty="0" smtClean="0"/>
                        <a:t>basic loop</a:t>
                      </a:r>
                      <a:endParaRPr lang="en-US" sz="1800" dirty="0"/>
                    </a:p>
                  </a:txBody>
                  <a:tcPr marT="45733" marB="45733"/>
                </a:tc>
                <a:tc>
                  <a:txBody>
                    <a:bodyPr/>
                    <a:lstStyle/>
                    <a:p>
                      <a:r>
                        <a:rPr lang="en-US" sz="1800" baseline="0" dirty="0" smtClean="0"/>
                        <a:t>for all </a:t>
                      </a:r>
                      <a:r>
                        <a:rPr lang="en-US" sz="1800" baseline="0" dirty="0" err="1" smtClean="0">
                          <a:solidFill>
                            <a:srgbClr val="080FAC"/>
                          </a:solidFill>
                          <a:latin typeface="Courier"/>
                          <a:cs typeface="Courier"/>
                        </a:rPr>
                        <a:t>u∈V</a:t>
                      </a:r>
                      <a:r>
                        <a:rPr lang="en-US" sz="1800" baseline="0" dirty="0" smtClean="0">
                          <a:solidFill>
                            <a:srgbClr val="080FAC"/>
                          </a:solidFill>
                        </a:rPr>
                        <a:t>,</a:t>
                      </a:r>
                      <a:r>
                        <a:rPr lang="en-US" sz="1800" baseline="0" dirty="0" smtClean="0"/>
                        <a:t> at each step choose </a:t>
                      </a:r>
                      <a:r>
                        <a:rPr lang="en-US" sz="1800" baseline="0" dirty="0" smtClean="0">
                          <a:solidFill>
                            <a:srgbClr val="080FAC"/>
                          </a:solidFill>
                          <a:latin typeface="Courier"/>
                          <a:cs typeface="Courier"/>
                        </a:rPr>
                        <a:t>u</a:t>
                      </a:r>
                      <a:r>
                        <a:rPr lang="en-US" sz="1800" baseline="0" dirty="0" smtClean="0"/>
                        <a:t> that </a:t>
                      </a:r>
                      <a:r>
                        <a:rPr lang="en-US" sz="1800" baseline="0" dirty="0" err="1" smtClean="0">
                          <a:solidFill>
                            <a:srgbClr val="080FAC"/>
                          </a:solidFill>
                          <a:latin typeface="Courier"/>
                          <a:cs typeface="Courier"/>
                        </a:rPr>
                        <a:t>dist</a:t>
                      </a:r>
                      <a:r>
                        <a:rPr lang="en-US" sz="1800" baseline="0" dirty="0" smtClean="0">
                          <a:solidFill>
                            <a:srgbClr val="080FAC"/>
                          </a:solidFill>
                          <a:latin typeface="Courier"/>
                          <a:cs typeface="Courier"/>
                        </a:rPr>
                        <a:t>[u]</a:t>
                      </a:r>
                      <a:r>
                        <a:rPr lang="en-US" sz="1800" baseline="0" dirty="0" smtClean="0"/>
                        <a:t> is min amongst the unselected</a:t>
                      </a:r>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same</a:t>
                      </a:r>
                    </a:p>
                  </a:txBody>
                  <a:tcPr marT="45733" marB="45733"/>
                </a:tc>
              </a:tr>
              <a:tr h="1463446">
                <a:tc>
                  <a:txBody>
                    <a:bodyPr/>
                    <a:lstStyle/>
                    <a:p>
                      <a:r>
                        <a:rPr lang="en-US" sz="1800" dirty="0" smtClean="0"/>
                        <a:t>action after selecting</a:t>
                      </a:r>
                      <a:r>
                        <a:rPr lang="en-US" sz="1800" baseline="0" dirty="0" smtClean="0"/>
                        <a:t> </a:t>
                      </a:r>
                      <a:r>
                        <a:rPr lang="en-US" sz="1800" baseline="0" dirty="0" smtClean="0">
                          <a:solidFill>
                            <a:srgbClr val="080FAC"/>
                          </a:solidFill>
                          <a:latin typeface="Courier"/>
                          <a:cs typeface="Courier"/>
                        </a:rPr>
                        <a:t>u</a:t>
                      </a:r>
                      <a:endParaRPr lang="en-US" sz="1800" dirty="0">
                        <a:solidFill>
                          <a:srgbClr val="080FAC"/>
                        </a:solidFill>
                        <a:latin typeface="Courier"/>
                        <a:cs typeface="Courier"/>
                      </a:endParaRPr>
                    </a:p>
                  </a:txBody>
                  <a:tcPr marT="45733" marB="45733"/>
                </a:tc>
                <a:tc>
                  <a:txBody>
                    <a:bodyPr/>
                    <a:lstStyle/>
                    <a:p>
                      <a:r>
                        <a:rPr lang="en-US" sz="1800" dirty="0" smtClean="0">
                          <a:solidFill>
                            <a:srgbClr val="080FAC"/>
                          </a:solidFill>
                          <a:latin typeface="Courier"/>
                          <a:cs typeface="Courier"/>
                        </a:rPr>
                        <a:t>  for all unselected v such</a:t>
                      </a:r>
                      <a:r>
                        <a:rPr lang="en-US" sz="1800" baseline="0" dirty="0" smtClean="0">
                          <a:solidFill>
                            <a:srgbClr val="080FAC"/>
                          </a:solidFill>
                          <a:latin typeface="Courier"/>
                          <a:cs typeface="Courier"/>
                        </a:rPr>
                        <a:t>    </a:t>
                      </a:r>
                    </a:p>
                    <a:p>
                      <a:r>
                        <a:rPr lang="en-US" sz="1800" baseline="0" dirty="0" smtClean="0">
                          <a:solidFill>
                            <a:srgbClr val="080FAC"/>
                          </a:solidFill>
                          <a:latin typeface="Courier"/>
                          <a:cs typeface="Courier"/>
                        </a:rPr>
                        <a:t>  that</a:t>
                      </a:r>
                      <a:r>
                        <a:rPr lang="en-US" sz="1800" dirty="0" smtClean="0">
                          <a:solidFill>
                            <a:srgbClr val="080FAC"/>
                          </a:solidFill>
                          <a:latin typeface="Courier"/>
                          <a:cs typeface="Courier"/>
                        </a:rPr>
                        <a:t> (</a:t>
                      </a:r>
                      <a:r>
                        <a:rPr lang="en-US" sz="1800" dirty="0" err="1" smtClean="0">
                          <a:solidFill>
                            <a:srgbClr val="080FAC"/>
                          </a:solidFill>
                          <a:latin typeface="Courier"/>
                          <a:cs typeface="Courier"/>
                        </a:rPr>
                        <a:t>u,v</a:t>
                      </a:r>
                      <a:r>
                        <a:rPr lang="en-US" sz="1800" dirty="0" smtClean="0">
                          <a:solidFill>
                            <a:srgbClr val="080FAC"/>
                          </a:solidFill>
                          <a:latin typeface="Courier"/>
                          <a:cs typeface="Courier"/>
                        </a:rPr>
                        <a:t>)∈E:</a:t>
                      </a:r>
                    </a:p>
                    <a:p>
                      <a:r>
                        <a:rPr lang="en-US" sz="1800" dirty="0" smtClean="0">
                          <a:solidFill>
                            <a:srgbClr val="080FAC"/>
                          </a:solidFill>
                          <a:latin typeface="Courier"/>
                          <a:cs typeface="Courier"/>
                        </a:rPr>
                        <a:t>    if </a:t>
                      </a:r>
                      <a:r>
                        <a:rPr lang="en-US" sz="1800" dirty="0" err="1" smtClean="0">
                          <a:solidFill>
                            <a:srgbClr val="080FAC"/>
                          </a:solidFill>
                          <a:latin typeface="Courier"/>
                          <a:cs typeface="Courier"/>
                        </a:rPr>
                        <a:t>dist</a:t>
                      </a:r>
                      <a:r>
                        <a:rPr lang="en-US" sz="1800" dirty="0" smtClean="0">
                          <a:solidFill>
                            <a:srgbClr val="080FAC"/>
                          </a:solidFill>
                          <a:latin typeface="Courier"/>
                          <a:cs typeface="Courier"/>
                        </a:rPr>
                        <a:t>[v]&gt;</a:t>
                      </a:r>
                      <a:r>
                        <a:rPr lang="en-US" sz="1800" dirty="0" err="1" smtClean="0">
                          <a:solidFill>
                            <a:srgbClr val="080FAC"/>
                          </a:solidFill>
                          <a:latin typeface="Courier"/>
                          <a:cs typeface="Courier"/>
                        </a:rPr>
                        <a:t>dist</a:t>
                      </a:r>
                      <a:r>
                        <a:rPr lang="en-US" sz="1800" dirty="0" smtClean="0">
                          <a:solidFill>
                            <a:srgbClr val="080FAC"/>
                          </a:solidFill>
                          <a:latin typeface="Courier"/>
                          <a:cs typeface="Courier"/>
                        </a:rPr>
                        <a:t>[u]+</a:t>
                      </a:r>
                      <a:r>
                        <a:rPr lang="en-US" sz="1800" baseline="0" dirty="0" smtClean="0">
                          <a:solidFill>
                            <a:srgbClr val="080FAC"/>
                          </a:solidFill>
                          <a:latin typeface="Courier"/>
                          <a:cs typeface="Courier"/>
                        </a:rPr>
                        <a:t>w(</a:t>
                      </a:r>
                      <a:r>
                        <a:rPr lang="en-US" sz="1800" baseline="0" dirty="0" err="1" smtClean="0">
                          <a:solidFill>
                            <a:srgbClr val="080FAC"/>
                          </a:solidFill>
                          <a:latin typeface="Courier"/>
                          <a:cs typeface="Courier"/>
                        </a:rPr>
                        <a:t>u,v</a:t>
                      </a:r>
                      <a:r>
                        <a:rPr lang="en-US" sz="1800" baseline="0" dirty="0" smtClean="0">
                          <a:solidFill>
                            <a:srgbClr val="080FAC"/>
                          </a:solidFill>
                          <a:latin typeface="Courier"/>
                          <a:cs typeface="Courier"/>
                        </a:rPr>
                        <a:t>):</a:t>
                      </a:r>
                    </a:p>
                    <a:p>
                      <a:r>
                        <a:rPr lang="en-US" sz="1800" baseline="0" dirty="0" smtClean="0">
                          <a:solidFill>
                            <a:srgbClr val="080FAC"/>
                          </a:solidFill>
                          <a:latin typeface="Courier"/>
                          <a:cs typeface="Courier"/>
                        </a:rPr>
                        <a:t>      update </a:t>
                      </a:r>
                      <a:r>
                        <a:rPr lang="en-US" sz="1800" baseline="0" dirty="0" err="1" smtClean="0">
                          <a:solidFill>
                            <a:srgbClr val="080FAC"/>
                          </a:solidFill>
                          <a:latin typeface="Courier"/>
                          <a:cs typeface="Courier"/>
                        </a:rPr>
                        <a:t>dist</a:t>
                      </a:r>
                      <a:r>
                        <a:rPr lang="en-US" sz="1800" baseline="0" dirty="0" smtClean="0">
                          <a:solidFill>
                            <a:srgbClr val="080FAC"/>
                          </a:solidFill>
                          <a:latin typeface="Courier"/>
                          <a:cs typeface="Courier"/>
                        </a:rPr>
                        <a:t>[v]</a:t>
                      </a:r>
                    </a:p>
                    <a:p>
                      <a:r>
                        <a:rPr lang="en-US" sz="1800" baseline="0" dirty="0" smtClean="0">
                          <a:solidFill>
                            <a:srgbClr val="080FAC"/>
                          </a:solidFill>
                          <a:latin typeface="Courier"/>
                          <a:cs typeface="Courier"/>
                        </a:rPr>
                        <a:t>      update </a:t>
                      </a:r>
                      <a:r>
                        <a:rPr lang="en-US" sz="1800" baseline="0" dirty="0" err="1" smtClean="0">
                          <a:solidFill>
                            <a:srgbClr val="080FAC"/>
                          </a:solidFill>
                          <a:latin typeface="Courier"/>
                          <a:cs typeface="Courier"/>
                        </a:rPr>
                        <a:t>prev</a:t>
                      </a:r>
                      <a:r>
                        <a:rPr lang="en-US" sz="1800" baseline="0" dirty="0" smtClean="0">
                          <a:solidFill>
                            <a:srgbClr val="080FAC"/>
                          </a:solidFill>
                          <a:latin typeface="Courier"/>
                          <a:cs typeface="Courier"/>
                        </a:rPr>
                        <a:t>[v]</a:t>
                      </a:r>
                      <a:endParaRPr lang="en-US" sz="1800" dirty="0">
                        <a:solidFill>
                          <a:srgbClr val="080FAC"/>
                        </a:solidFill>
                        <a:latin typeface="Courier"/>
                        <a:cs typeface="Courier"/>
                      </a:endParaRPr>
                    </a:p>
                  </a:txBody>
                  <a:tcPr marT="45733" marB="4573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same loop to decide whether</a:t>
                      </a:r>
                      <a:r>
                        <a:rPr lang="en-US" sz="1800" baseline="0" dirty="0" smtClean="0"/>
                        <a:t> to include edge </a:t>
                      </a:r>
                      <a:r>
                        <a:rPr lang="en-US" sz="1800" baseline="0" dirty="0" smtClean="0">
                          <a:solidFill>
                            <a:srgbClr val="080FAC"/>
                          </a:solidFill>
                          <a:latin typeface="Courier"/>
                          <a:cs typeface="Courier"/>
                        </a:rPr>
                        <a:t>(</a:t>
                      </a:r>
                      <a:r>
                        <a:rPr lang="en-US" sz="1800" baseline="0" dirty="0" err="1" smtClean="0">
                          <a:solidFill>
                            <a:srgbClr val="080FAC"/>
                          </a:solidFill>
                          <a:latin typeface="Courier"/>
                          <a:cs typeface="Courier"/>
                        </a:rPr>
                        <a:t>u,v</a:t>
                      </a:r>
                      <a:r>
                        <a:rPr lang="en-US" sz="1800" baseline="0" dirty="0" smtClean="0">
                          <a:solidFill>
                            <a:srgbClr val="080FAC"/>
                          </a:solidFill>
                          <a:latin typeface="Courier"/>
                          <a:cs typeface="Courier"/>
                        </a:rPr>
                        <a:t>)</a:t>
                      </a:r>
                      <a:r>
                        <a:rPr lang="en-US" sz="1800" dirty="0" smtClean="0"/>
                        <a:t>:</a:t>
                      </a:r>
                      <a:endParaRPr lang="en-US" sz="1800" dirty="0" smtClean="0">
                        <a:solidFill>
                          <a:srgbClr val="080FAC"/>
                        </a:solidFill>
                        <a:latin typeface="Courier"/>
                        <a:cs typeface="Courier"/>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80FAC"/>
                          </a:solidFill>
                          <a:latin typeface="Courier"/>
                          <a:cs typeface="Courier"/>
                        </a:rPr>
                        <a:t>  if </a:t>
                      </a:r>
                      <a:r>
                        <a:rPr lang="en-US" sz="1800" dirty="0" err="1" smtClean="0">
                          <a:solidFill>
                            <a:srgbClr val="080FAC"/>
                          </a:solidFill>
                          <a:latin typeface="Courier"/>
                          <a:cs typeface="Courier"/>
                        </a:rPr>
                        <a:t>dist</a:t>
                      </a:r>
                      <a:r>
                        <a:rPr lang="en-US" sz="1800" dirty="0" smtClean="0">
                          <a:solidFill>
                            <a:srgbClr val="080FAC"/>
                          </a:solidFill>
                          <a:latin typeface="Courier"/>
                          <a:cs typeface="Courier"/>
                        </a:rPr>
                        <a:t>[v]&gt;w(</a:t>
                      </a:r>
                      <a:r>
                        <a:rPr lang="en-US" sz="1800" dirty="0" err="1" smtClean="0">
                          <a:solidFill>
                            <a:srgbClr val="080FAC"/>
                          </a:solidFill>
                          <a:latin typeface="Courier"/>
                          <a:cs typeface="Courier"/>
                        </a:rPr>
                        <a:t>u,v</a:t>
                      </a:r>
                      <a:r>
                        <a:rPr lang="en-US" sz="1800" dirty="0" smtClean="0">
                          <a:solidFill>
                            <a:srgbClr val="080FAC"/>
                          </a:solidFill>
                          <a:latin typeface="Courier"/>
                          <a:cs typeface="Courier"/>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80FAC"/>
                          </a:solidFill>
                          <a:latin typeface="Courier"/>
                          <a:cs typeface="Courier"/>
                        </a:rPr>
                        <a:t>    </a:t>
                      </a:r>
                      <a:r>
                        <a:rPr lang="en-US" sz="1800" dirty="0" smtClean="0"/>
                        <a:t>same</a:t>
                      </a:r>
                      <a:r>
                        <a:rPr lang="en-US" sz="1800" baseline="0" dirty="0" smtClean="0"/>
                        <a:t> </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80FAC"/>
                          </a:solidFill>
                          <a:latin typeface="Courier"/>
                          <a:cs typeface="Courier"/>
                        </a:rPr>
                        <a:t> </a:t>
                      </a:r>
                    </a:p>
                  </a:txBody>
                  <a:tcPr marT="45733" marB="45733"/>
                </a:tc>
              </a:tr>
            </a:tbl>
          </a:graphicData>
        </a:graphic>
      </p:graphicFrame>
      <p:sp>
        <p:nvSpPr>
          <p:cNvPr id="205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B1C23BAD-5D47-EB44-9218-D756C63A4D9D}" type="datetime4">
              <a:rPr lang="en-AU" sz="1200">
                <a:solidFill>
                  <a:schemeClr val="bg1"/>
                </a:solidFill>
              </a:rPr>
              <a:pPr eaLnBrk="1" hangingPunct="1"/>
              <a:t>April 24, 2020</a:t>
            </a:fld>
            <a:endParaRPr lang="en-US" sz="1200">
              <a:solidFill>
                <a:schemeClr val="bg1"/>
              </a:solidFill>
            </a:endParaRPr>
          </a:p>
        </p:txBody>
      </p:sp>
      <p:sp>
        <p:nvSpPr>
          <p:cNvPr id="2050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05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AAF723-C650-2A47-A8C3-58B74BCB8493}" type="slidenum">
              <a:rPr lang="en-US" sz="3600">
                <a:solidFill>
                  <a:schemeClr val="bg1"/>
                </a:solidFill>
              </a:rPr>
              <a:pPr eaLnBrk="1" hangingPunct="1"/>
              <a:t>17</a:t>
            </a:fld>
            <a:endParaRPr lang="en-US" sz="3600">
              <a:solidFill>
                <a:schemeClr val="bg1"/>
              </a:solidFill>
            </a:endParaRPr>
          </a:p>
        </p:txBody>
      </p:sp>
      <p:sp>
        <p:nvSpPr>
          <p:cNvPr id="20511" name="TextBox 7"/>
          <p:cNvSpPr txBox="1">
            <a:spLocks noChangeArrowheads="1"/>
          </p:cNvSpPr>
          <p:nvPr/>
        </p:nvSpPr>
        <p:spPr bwMode="auto">
          <a:xfrm>
            <a:off x="303213" y="5389563"/>
            <a:ext cx="8445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So, the 2 alg are similar. The only difference is the optimizing functions. There are many other situations when the same algorithm applied, but perhaps with a different optimizing function.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400" dirty="0" smtClean="0"/>
              <a:t>T6: </a:t>
            </a:r>
            <a:r>
              <a:rPr lang="en-US" sz="2400" dirty="0">
                <a:effectLst/>
              </a:rPr>
              <a:t>Minimum Spanning Tree with Prim’s Algorithm </a:t>
            </a:r>
            <a:r>
              <a:rPr lang="en-US" sz="2400" dirty="0"/>
              <a:t/>
            </a:r>
            <a:br>
              <a:rPr lang="en-US" sz="2400" dirty="0"/>
            </a:br>
            <a:endParaRPr lang="en-US" sz="2400" dirty="0"/>
          </a:p>
        </p:txBody>
      </p:sp>
      <p:sp>
        <p:nvSpPr>
          <p:cNvPr id="3" name="Content Placeholder 2"/>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a:t>
            </a:r>
            <a:r>
              <a:rPr lang="en-US" sz="2000" dirty="0" smtClean="0"/>
              <a:t>spanning </a:t>
            </a:r>
            <a:r>
              <a:rPr lang="en-US" sz="2000" dirty="0"/>
              <a:t>tree for a weighted graph. Discuss what is meant by the terms ‘tree’, ‘spanning tree’, and ‘minimum spanning tree’.</a:t>
            </a:r>
          </a:p>
          <a:p>
            <a:pPr marL="0" indent="0">
              <a:buFont typeface="Wingdings 2" charset="0"/>
              <a:buNone/>
              <a:defRPr/>
            </a:pPr>
            <a:r>
              <a:rPr lang="en-US" sz="2000" dirty="0"/>
              <a:t>Run Prim’s algorithm on the graph </a:t>
            </a:r>
            <a:r>
              <a:rPr lang="en-US" sz="2000" dirty="0" smtClean="0"/>
              <a:t>below, </a:t>
            </a:r>
            <a:r>
              <a:rPr lang="en-US" sz="2000" dirty="0"/>
              <a:t>using A as the starting node. What is the resulting minimum spanning tree for this graph? What is the cost of this minimum spanning tree</a:t>
            </a:r>
            <a:r>
              <a:rPr lang="en-US" sz="2000" dirty="0" smtClean="0"/>
              <a:t>?</a:t>
            </a:r>
          </a:p>
          <a:p>
            <a:pPr marL="0" indent="0">
              <a:buFont typeface="Wingdings 2" charset="0"/>
              <a:buNone/>
              <a:defRPr/>
            </a:pPr>
            <a:endParaRPr lang="en-US" dirty="0"/>
          </a:p>
        </p:txBody>
      </p:sp>
      <p:sp>
        <p:nvSpPr>
          <p:cNvPr id="215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1C6BB2F6-B5DD-454B-9599-1E412C860DF0}" type="datetime4">
              <a:rPr lang="en-AU" sz="1200">
                <a:solidFill>
                  <a:schemeClr val="bg1"/>
                </a:solidFill>
              </a:rPr>
              <a:pPr eaLnBrk="1" hangingPunct="1"/>
              <a:t>April 24, 2020</a:t>
            </a:fld>
            <a:endParaRPr lang="en-US" sz="1200">
              <a:solidFill>
                <a:schemeClr val="bg1"/>
              </a:solidFill>
            </a:endParaRPr>
          </a:p>
        </p:txBody>
      </p:sp>
      <p:sp>
        <p:nvSpPr>
          <p:cNvPr id="215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15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51D0659-DA09-0C45-BB11-A7AB1A72FCE6}" type="slidenum">
              <a:rPr lang="en-US" sz="3600">
                <a:solidFill>
                  <a:schemeClr val="bg1"/>
                </a:solidFill>
              </a:rPr>
              <a:pPr eaLnBrk="1" hangingPunct="1"/>
              <a:t>18</a:t>
            </a:fld>
            <a:endParaRPr lang="en-US" sz="3600">
              <a:solidFill>
                <a:schemeClr val="bg1"/>
              </a:solidFill>
            </a:endParaRPr>
          </a:p>
        </p:txBody>
      </p:sp>
      <p:pic>
        <p:nvPicPr>
          <p:cNvPr id="2151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107950"/>
            <a:ext cx="5328592" cy="1968797"/>
          </a:xfrm>
        </p:spPr>
        <p:txBody>
          <a:bodyPr/>
          <a:lstStyle/>
          <a:p>
            <a:pPr algn="l">
              <a:defRPr/>
            </a:pPr>
            <a:r>
              <a:rPr lang="en-US" dirty="0" smtClean="0"/>
              <a:t>           Prim’s </a:t>
            </a:r>
            <a:r>
              <a:rPr lang="en-US" dirty="0" err="1" smtClean="0"/>
              <a:t>Alg</a:t>
            </a:r>
            <a:r>
              <a:rPr lang="en-US" dirty="0" smtClean="0"/>
              <a:t> from A</a:t>
            </a:r>
            <a:br>
              <a:rPr lang="en-US" dirty="0" smtClean="0"/>
            </a:br>
            <a:r>
              <a:rPr lang="en-US" dirty="0" smtClean="0"/>
              <a:t/>
            </a:r>
            <a:br>
              <a:rPr lang="en-US" dirty="0" smtClean="0"/>
            </a:br>
            <a:r>
              <a:rPr lang="en-US" sz="2400" b="0" dirty="0" smtClean="0"/>
              <a:t>What’s the resulting MST?</a:t>
            </a:r>
            <a:br>
              <a:rPr lang="en-US" sz="2400" b="0" dirty="0" smtClean="0"/>
            </a:br>
            <a:r>
              <a:rPr lang="en-US" sz="2400" b="0" dirty="0" smtClean="0"/>
              <a:t>What’s the cost of that MST?</a:t>
            </a:r>
            <a:endParaRPr lang="en-US" sz="2400" b="0" dirty="0"/>
          </a:p>
        </p:txBody>
      </p:sp>
      <p:sp>
        <p:nvSpPr>
          <p:cNvPr id="2253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7D2ADCB1-380A-6C4C-9335-BD17E567A3B0}" type="datetime4">
              <a:rPr lang="en-AU" sz="1200">
                <a:solidFill>
                  <a:schemeClr val="bg1"/>
                </a:solidFill>
              </a:rPr>
              <a:pPr eaLnBrk="1" hangingPunct="1"/>
              <a:t>April 24, 2020</a:t>
            </a:fld>
            <a:endParaRPr lang="en-US" sz="1200">
              <a:solidFill>
                <a:schemeClr val="bg1"/>
              </a:solidFill>
            </a:endParaRPr>
          </a:p>
        </p:txBody>
      </p:sp>
      <p:sp>
        <p:nvSpPr>
          <p:cNvPr id="2253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253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99F7107-4BFC-0540-BDB7-5BAF07CDC55D}" type="slidenum">
              <a:rPr lang="en-US" sz="3600">
                <a:solidFill>
                  <a:schemeClr val="bg1"/>
                </a:solidFill>
              </a:rPr>
              <a:pPr eaLnBrk="1" hangingPunct="1"/>
              <a:t>19</a:t>
            </a:fld>
            <a:endParaRPr lang="en-US" sz="3600">
              <a:solidFill>
                <a:schemeClr val="bg1"/>
              </a:solidFill>
            </a:endParaRPr>
          </a:p>
        </p:txBody>
      </p:sp>
      <p:pic>
        <p:nvPicPr>
          <p:cNvPr id="2253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nvGraphicFramePr>
        <p:xfrm>
          <a:off x="179388" y="2565400"/>
          <a:ext cx="8709021" cy="3664140"/>
        </p:xfrm>
        <a:graphic>
          <a:graphicData uri="http://schemas.openxmlformats.org/drawingml/2006/table">
            <a:tbl>
              <a:tblPr firstRow="1" bandRow="1">
                <a:tableStyleId>{5C22544A-7EE6-4342-B048-85BDC9FD1C3A}</a:tableStyleId>
              </a:tblPr>
              <a:tblGrid>
                <a:gridCol w="967669"/>
                <a:gridCol w="967669"/>
                <a:gridCol w="967669"/>
                <a:gridCol w="967669"/>
                <a:gridCol w="967669"/>
                <a:gridCol w="967669"/>
                <a:gridCol w="967669"/>
                <a:gridCol w="967669"/>
                <a:gridCol w="967669"/>
              </a:tblGrid>
              <a:tr h="639862">
                <a:tc>
                  <a:txBody>
                    <a:bodyPr/>
                    <a:lstStyle/>
                    <a:p>
                      <a:pPr algn="ctr"/>
                      <a:r>
                        <a:rPr lang="en-US" sz="1800" dirty="0" smtClean="0"/>
                        <a:t>step</a:t>
                      </a:r>
                      <a:endParaRPr lang="en-US" sz="1800" dirty="0"/>
                    </a:p>
                  </a:txBody>
                  <a:tcPr marL="91441" marR="91441" marT="45704" marB="45704"/>
                </a:tc>
                <a:tc>
                  <a:txBody>
                    <a:bodyPr/>
                    <a:lstStyle/>
                    <a:p>
                      <a:pPr algn="ctr"/>
                      <a:r>
                        <a:rPr lang="en-US" sz="1800" dirty="0" smtClean="0"/>
                        <a:t>node</a:t>
                      </a:r>
                      <a:r>
                        <a:rPr lang="en-US" sz="1800" baseline="0" dirty="0" smtClean="0"/>
                        <a:t> visited</a:t>
                      </a:r>
                      <a:endParaRPr lang="en-US" sz="1800" dirty="0"/>
                    </a:p>
                  </a:txBody>
                  <a:tcPr marL="91441" marR="91441" marT="45704" marB="45704"/>
                </a:tc>
                <a:tc>
                  <a:txBody>
                    <a:bodyPr/>
                    <a:lstStyle/>
                    <a:p>
                      <a:pPr algn="ctr"/>
                      <a:r>
                        <a:rPr lang="en-US" sz="1800" dirty="0" smtClean="0"/>
                        <a:t>A</a:t>
                      </a:r>
                      <a:endParaRPr lang="en-US" sz="1800" dirty="0"/>
                    </a:p>
                  </a:txBody>
                  <a:tcPr marL="91441" marR="91441" marT="45704" marB="45704"/>
                </a:tc>
                <a:tc>
                  <a:txBody>
                    <a:bodyPr/>
                    <a:lstStyle/>
                    <a:p>
                      <a:pPr algn="ctr"/>
                      <a:r>
                        <a:rPr lang="en-US" sz="1800" dirty="0" smtClean="0"/>
                        <a:t>B</a:t>
                      </a:r>
                      <a:endParaRPr lang="en-US" sz="1800" dirty="0"/>
                    </a:p>
                  </a:txBody>
                  <a:tcPr marL="91441" marR="91441" marT="45704" marB="45704"/>
                </a:tc>
                <a:tc>
                  <a:txBody>
                    <a:bodyPr/>
                    <a:lstStyle/>
                    <a:p>
                      <a:pPr algn="ctr"/>
                      <a:r>
                        <a:rPr lang="en-US" sz="1800" dirty="0" smtClean="0"/>
                        <a:t>C</a:t>
                      </a:r>
                      <a:endParaRPr lang="en-US" sz="1800" dirty="0"/>
                    </a:p>
                  </a:txBody>
                  <a:tcPr marL="91441" marR="91441" marT="45704" marB="45704"/>
                </a:tc>
                <a:tc>
                  <a:txBody>
                    <a:bodyPr/>
                    <a:lstStyle/>
                    <a:p>
                      <a:pPr algn="ctr"/>
                      <a:r>
                        <a:rPr lang="en-US" sz="1800" dirty="0" smtClean="0"/>
                        <a:t>D</a:t>
                      </a:r>
                      <a:endParaRPr lang="en-US" sz="1800" dirty="0"/>
                    </a:p>
                  </a:txBody>
                  <a:tcPr marL="91441" marR="91441" marT="45704" marB="45704"/>
                </a:tc>
                <a:tc>
                  <a:txBody>
                    <a:bodyPr/>
                    <a:lstStyle/>
                    <a:p>
                      <a:pPr algn="ctr"/>
                      <a:r>
                        <a:rPr lang="en-US" sz="1800" dirty="0" smtClean="0"/>
                        <a:t>E</a:t>
                      </a:r>
                      <a:endParaRPr lang="en-US" sz="1800" dirty="0"/>
                    </a:p>
                  </a:txBody>
                  <a:tcPr marL="91441" marR="91441" marT="45704" marB="45704"/>
                </a:tc>
                <a:tc>
                  <a:txBody>
                    <a:bodyPr/>
                    <a:lstStyle/>
                    <a:p>
                      <a:pPr algn="ctr"/>
                      <a:r>
                        <a:rPr lang="en-US" sz="1800" dirty="0" smtClean="0"/>
                        <a:t>F</a:t>
                      </a:r>
                      <a:endParaRPr lang="en-US" sz="1800" dirty="0"/>
                    </a:p>
                  </a:txBody>
                  <a:tcPr marL="91441" marR="91441" marT="45704" marB="45704"/>
                </a:tc>
                <a:tc>
                  <a:txBody>
                    <a:bodyPr/>
                    <a:lstStyle/>
                    <a:p>
                      <a:pPr algn="ctr"/>
                      <a:r>
                        <a:rPr lang="en-US" sz="1800" dirty="0" smtClean="0"/>
                        <a:t>G</a:t>
                      </a:r>
                      <a:endParaRPr lang="en-US" sz="1800" dirty="0"/>
                    </a:p>
                  </a:txBody>
                  <a:tcPr marL="91441" marR="91441" marT="45704" marB="45704"/>
                </a:tc>
              </a:tr>
              <a:tr h="370714">
                <a:tc>
                  <a:txBody>
                    <a:bodyPr/>
                    <a:lstStyle/>
                    <a:p>
                      <a:pPr algn="ctr"/>
                      <a:r>
                        <a:rPr lang="en-US" sz="1800" dirty="0" smtClean="0"/>
                        <a:t>0</a:t>
                      </a:r>
                      <a:endParaRPr lang="en-US" sz="1800" dirty="0"/>
                    </a:p>
                  </a:txBody>
                  <a:tcPr marL="91441" marR="91441" marT="45704" marB="45704"/>
                </a:tc>
                <a:tc>
                  <a:txBody>
                    <a:bodyPr/>
                    <a:lstStyle/>
                    <a:p>
                      <a:pPr algn="ct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0</a:t>
                      </a:r>
                      <a:endParaRPr lang="en-US" sz="1800" b="1" dirty="0" smtClean="0"/>
                    </a:p>
                  </a:txBody>
                  <a:tcPr marL="91441" marR="91441" marT="45704" marB="45704"/>
                </a:tc>
                <a:tc>
                  <a:txBody>
                    <a:bodyPr/>
                    <a:lstStyle/>
                    <a:p>
                      <a:pPr algn="ctr"/>
                      <a:r>
                        <a:rPr lang="en-US" sz="1800" dirty="0" smtClean="0"/>
                        <a:t>∞</a:t>
                      </a:r>
                      <a:endParaRPr lang="en-US" sz="1800" b="1"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a:t>
                      </a:r>
                      <a:endParaRPr lang="en-US" sz="1800" b="1" dirty="0" smtClean="0"/>
                    </a:p>
                  </a:txBody>
                  <a:tcPr marL="91441" marR="91441" marT="45704" marB="45704"/>
                </a:tc>
              </a:tr>
              <a:tr h="429094">
                <a:tc>
                  <a:txBody>
                    <a:bodyPr/>
                    <a:lstStyle/>
                    <a:p>
                      <a:pPr algn="ctr"/>
                      <a:r>
                        <a:rPr lang="en-US" sz="1800" dirty="0" smtClean="0"/>
                        <a:t>1</a:t>
                      </a:r>
                      <a:endParaRPr lang="en-US" sz="1800" dirty="0"/>
                    </a:p>
                  </a:txBody>
                  <a:tcPr marL="91441" marR="91441" marT="45704" marB="45704"/>
                </a:tc>
                <a:tc>
                  <a:txBody>
                    <a:bodyPr/>
                    <a:lstStyle/>
                    <a:p>
                      <a:pPr algn="ctr"/>
                      <a:r>
                        <a:rPr lang="en-US" sz="1800" dirty="0" smtClean="0"/>
                        <a:t>A </a:t>
                      </a: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smtClean="0"/>
                    </a:p>
                  </a:txBody>
                  <a:tcPr marL="91441" marR="91441" marT="45704" marB="45704"/>
                </a:tc>
                <a:tc>
                  <a:txBody>
                    <a:bodyPr/>
                    <a:lstStyle/>
                    <a:p>
                      <a:pPr algn="ctr"/>
                      <a:r>
                        <a:rPr lang="en-US" sz="1800" b="0" dirty="0" smtClean="0"/>
                        <a:t>2A</a:t>
                      </a:r>
                      <a:endParaRPr lang="en-US" sz="1800" b="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smtClean="0"/>
                        <a:t>4A</a:t>
                      </a:r>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1A</a:t>
                      </a:r>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0" dirty="0" smtClean="0"/>
                    </a:p>
                  </a:txBody>
                  <a:tcPr marL="91441" marR="91441" marT="45704" marB="45704"/>
                </a:tc>
              </a:tr>
              <a:tr h="370714">
                <a:tc>
                  <a:txBody>
                    <a:bodyPr/>
                    <a:lstStyle/>
                    <a:p>
                      <a:pPr algn="ctr"/>
                      <a:r>
                        <a:rPr lang="en-US" sz="1800" dirty="0" smtClean="0"/>
                        <a:t>2</a:t>
                      </a:r>
                      <a:endParaRPr lang="en-US" sz="1800" dirty="0"/>
                    </a:p>
                  </a:txBody>
                  <a:tcPr marL="91441" marR="91441" marT="45704" marB="45704"/>
                </a:tc>
                <a:tc>
                  <a:txBody>
                    <a:bodyPr/>
                    <a:lstStyle/>
                    <a:p>
                      <a:pPr algn="ctr"/>
                      <a:r>
                        <a:rPr lang="en-US" sz="1800" dirty="0" smtClean="0"/>
                        <a:t>D</a:t>
                      </a: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algn="ctr"/>
                      <a:endParaRPr lang="en-US" sz="1800" b="1"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r>
              <a:tr h="370714">
                <a:tc>
                  <a:txBody>
                    <a:bodyPr/>
                    <a:lstStyle/>
                    <a:p>
                      <a:pPr algn="ctr"/>
                      <a:r>
                        <a:rPr lang="en-US" sz="1800" dirty="0" smtClean="0"/>
                        <a:t>3</a:t>
                      </a:r>
                      <a:endParaRPr lang="en-US" sz="1800" dirty="0"/>
                    </a:p>
                  </a:txBody>
                  <a:tcPr marL="91441" marR="91441" marT="45704" marB="45704"/>
                </a:tc>
                <a:tc>
                  <a:txBody>
                    <a:bodyPr/>
                    <a:lstStyle/>
                    <a:p>
                      <a:pPr algn="ct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algn="ctr"/>
                      <a:endParaRPr lang="en-US" sz="1800" b="1"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r>
              <a:tr h="370714">
                <a:tc>
                  <a:txBody>
                    <a:bodyPr/>
                    <a:lstStyle/>
                    <a:p>
                      <a:pPr algn="ctr"/>
                      <a:r>
                        <a:rPr lang="en-US" sz="1800" dirty="0" smtClean="0"/>
                        <a:t>4</a:t>
                      </a:r>
                      <a:endParaRPr lang="en-US" sz="1800" dirty="0"/>
                    </a:p>
                  </a:txBody>
                  <a:tcPr marL="91441" marR="91441" marT="45704" marB="45704"/>
                </a:tc>
                <a:tc>
                  <a:txBody>
                    <a:bodyPr/>
                    <a:lstStyle/>
                    <a:p>
                      <a:pPr algn="ct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algn="ctr"/>
                      <a:endParaRPr lang="en-US" sz="1800" b="1"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r>
              <a:tr h="370714">
                <a:tc>
                  <a:txBody>
                    <a:bodyPr/>
                    <a:lstStyle/>
                    <a:p>
                      <a:pPr algn="ctr"/>
                      <a:r>
                        <a:rPr lang="en-US" sz="1800" dirty="0" smtClean="0"/>
                        <a:t>5</a:t>
                      </a:r>
                      <a:endParaRPr lang="en-US" sz="1800" dirty="0"/>
                    </a:p>
                  </a:txBody>
                  <a:tcPr marL="91441" marR="91441" marT="45704" marB="45704"/>
                </a:tc>
                <a:tc>
                  <a:txBody>
                    <a:bodyPr/>
                    <a:lstStyle/>
                    <a:p>
                      <a:pPr algn="ct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algn="ctr"/>
                      <a:endParaRPr lang="en-US" sz="1800" b="1"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r>
              <a:tr h="370714">
                <a:tc>
                  <a:txBody>
                    <a:bodyPr/>
                    <a:lstStyle/>
                    <a:p>
                      <a:pPr algn="ctr"/>
                      <a:r>
                        <a:rPr lang="en-US" sz="1800" dirty="0" smtClean="0"/>
                        <a:t>6</a:t>
                      </a:r>
                      <a:endParaRPr lang="en-US" sz="1800" dirty="0"/>
                    </a:p>
                  </a:txBody>
                  <a:tcPr marL="91441" marR="91441" marT="45704" marB="45704"/>
                </a:tc>
                <a:tc>
                  <a:txBody>
                    <a:bodyPr/>
                    <a:lstStyle/>
                    <a:p>
                      <a:pPr algn="ct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algn="ctr"/>
                      <a:endParaRPr lang="en-US" sz="1800" b="1"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r>
              <a:tr h="370714">
                <a:tc>
                  <a:txBody>
                    <a:bodyPr/>
                    <a:lstStyle/>
                    <a:p>
                      <a:pPr algn="ctr"/>
                      <a:r>
                        <a:rPr lang="en-US" sz="1800" dirty="0" smtClean="0"/>
                        <a:t>7</a:t>
                      </a:r>
                      <a:endParaRPr lang="en-US" sz="1800" dirty="0"/>
                    </a:p>
                  </a:txBody>
                  <a:tcPr marL="91441" marR="91441" marT="45704" marB="45704"/>
                </a:tc>
                <a:tc>
                  <a:txBody>
                    <a:bodyPr/>
                    <a:lstStyle/>
                    <a:p>
                      <a:pPr algn="ctr"/>
                      <a:endParaRPr lang="en-US" sz="1800"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algn="ctr"/>
                      <a:endParaRPr lang="en-US" sz="1800" b="1" dirty="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smtClean="0"/>
                    </a:p>
                  </a:txBody>
                  <a:tcPr marL="91441" marR="91441" marT="45704" marB="45704"/>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dirty="0" err="1" smtClean="0">
                <a:latin typeface="Copperplate Gothic Light"/>
                <a:cs typeface="Copperplate Gothic Light"/>
              </a:rPr>
              <a:t>DfsExplore</a:t>
            </a:r>
            <a:r>
              <a:rPr lang="en-US" sz="2000" dirty="0" smtClean="0">
                <a:latin typeface="Copperplate Gothic Light"/>
                <a:cs typeface="Copperplate Gothic Light"/>
              </a:rPr>
              <a:t>(1)</a:t>
            </a:r>
            <a:r>
              <a:rPr lang="en-US" sz="2000" dirty="0" smtClean="0"/>
              <a:t>: explore a connected component from node </a:t>
            </a:r>
            <a:r>
              <a:rPr lang="en-US" sz="2000" dirty="0" smtClean="0">
                <a:latin typeface="Copperplate Gothic Light"/>
                <a:cs typeface="Copperplate Gothic Light"/>
              </a:rPr>
              <a:t>1</a:t>
            </a:r>
            <a:endParaRPr lang="en-US" sz="2000" dirty="0">
              <a:latin typeface="Copperplate Gothic Light"/>
              <a:cs typeface="Copperplate Gothic Light"/>
            </a:endParaRPr>
          </a:p>
        </p:txBody>
      </p:sp>
      <p:sp>
        <p:nvSpPr>
          <p:cNvPr id="512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3A189FC9-5892-9346-949F-4B794EEA9884}" type="datetime4">
              <a:rPr lang="en-AU" sz="1200">
                <a:solidFill>
                  <a:schemeClr val="bg1"/>
                </a:solidFill>
              </a:rPr>
              <a:pPr eaLnBrk="1" hangingPunct="1"/>
              <a:t>April 24, 2020</a:t>
            </a:fld>
            <a:endParaRPr lang="en-US" sz="1200">
              <a:solidFill>
                <a:schemeClr val="bg1"/>
              </a:solidFill>
            </a:endParaRPr>
          </a:p>
        </p:txBody>
      </p:sp>
      <p:sp>
        <p:nvSpPr>
          <p:cNvPr id="512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512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8E2C77E-C78C-C147-BEE3-60B13FB69161}" type="slidenum">
              <a:rPr lang="en-US" sz="3600">
                <a:solidFill>
                  <a:schemeClr val="bg1"/>
                </a:solidFill>
              </a:rPr>
              <a:pPr eaLnBrk="1" hangingPunct="1"/>
              <a:t>2</a:t>
            </a:fld>
            <a:endParaRPr lang="en-US" sz="3600">
              <a:solidFill>
                <a:schemeClr val="bg1"/>
              </a:solidFill>
            </a:endParaRPr>
          </a:p>
        </p:txBody>
      </p:sp>
      <p:pic>
        <p:nvPicPr>
          <p:cNvPr id="5125" name="Picture 6"/>
          <p:cNvPicPr>
            <a:picLocks noChangeAspect="1"/>
          </p:cNvPicPr>
          <p:nvPr/>
        </p:nvPicPr>
        <p:blipFill>
          <a:blip r:embed="rId2">
            <a:extLst>
              <a:ext uri="{28A0092B-C50C-407E-A947-70E740481C1C}">
                <a14:useLocalDpi xmlns:a14="http://schemas.microsoft.com/office/drawing/2010/main" val="0"/>
              </a:ext>
            </a:extLst>
          </a:blip>
          <a:srcRect t="9676" b="1263"/>
          <a:stretch>
            <a:fillRect/>
          </a:stretch>
        </p:blipFill>
        <p:spPr bwMode="auto">
          <a:xfrm>
            <a:off x="3592513" y="1042988"/>
            <a:ext cx="5876925" cy="361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020763"/>
            <a:ext cx="3413125" cy="211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Food for our brain</a:t>
            </a:r>
            <a:endParaRPr lang="en-US" dirty="0"/>
          </a:p>
        </p:txBody>
      </p:sp>
      <p:sp>
        <p:nvSpPr>
          <p:cNvPr id="3" name="Content Placeholder 2"/>
          <p:cNvSpPr>
            <a:spLocks noGrp="1"/>
          </p:cNvSpPr>
          <p:nvPr>
            <p:ph idx="1"/>
          </p:nvPr>
        </p:nvSpPr>
        <p:spPr/>
        <p:txBody>
          <a:bodyPr/>
          <a:lstStyle/>
          <a:p>
            <a:pPr>
              <a:defRPr/>
            </a:pPr>
            <a:r>
              <a:rPr lang="en-US" sz="2400" dirty="0" smtClean="0"/>
              <a:t>You’re organizing your birthday party and inviting n friends. From these friends you know that there are some pairs of people who hate each other. You want to know if it’s possible to divide guests into 2 different tables so that in each table there is no such hating pair. Design an algorithm for that.</a:t>
            </a:r>
          </a:p>
          <a:p>
            <a:pPr>
              <a:defRPr/>
            </a:pPr>
            <a:r>
              <a:rPr lang="en-US" sz="2400" dirty="0" smtClean="0"/>
              <a:t>You have un </a:t>
            </a:r>
            <a:r>
              <a:rPr lang="en-US" sz="2400" dirty="0" err="1" smtClean="0"/>
              <a:t>unweighted</a:t>
            </a:r>
            <a:r>
              <a:rPr lang="en-US" sz="2400" dirty="0" smtClean="0"/>
              <a:t> undirected graph. Design an algorithm to find the shortest part (the part with least number of edges) between 2 vertices. What if the graph is weighted?</a:t>
            </a:r>
          </a:p>
        </p:txBody>
      </p:sp>
      <p:sp>
        <p:nvSpPr>
          <p:cNvPr id="2355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09059AA6-B876-104A-8F2F-76A70A4DC1F4}" type="datetime4">
              <a:rPr lang="en-AU" sz="1200">
                <a:solidFill>
                  <a:schemeClr val="bg1"/>
                </a:solidFill>
              </a:rPr>
              <a:pPr eaLnBrk="1" hangingPunct="1"/>
              <a:t>April 24, 2020</a:t>
            </a:fld>
            <a:endParaRPr lang="en-US" sz="1200">
              <a:solidFill>
                <a:schemeClr val="bg1"/>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35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FE9C8DD-4524-0549-88FF-CCD64C494234}" type="slidenum">
              <a:rPr lang="en-US" sz="3600">
                <a:solidFill>
                  <a:schemeClr val="bg1"/>
                </a:solidFill>
              </a:rPr>
              <a:pPr eaLnBrk="1" hangingPunct="1"/>
              <a:t>20</a:t>
            </a:fld>
            <a:endParaRPr lang="en-US" sz="36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65113" y="107950"/>
            <a:ext cx="8623300" cy="920750"/>
          </a:xfrm>
        </p:spPr>
        <p:txBody>
          <a:bodyPr/>
          <a:lstStyle/>
          <a:p>
            <a:pPr>
              <a:defRPr/>
            </a:pPr>
            <a:r>
              <a:rPr lang="en-US" dirty="0">
                <a:latin typeface="News Gothic MT" charset="0"/>
              </a:rPr>
              <a:t> </a:t>
            </a:r>
            <a:r>
              <a:rPr lang="en-US" dirty="0" smtClean="0">
                <a:latin typeface="News Gothic MT" charset="0"/>
              </a:rPr>
              <a:t>assignment 1</a:t>
            </a:r>
            <a:endParaRPr lang="en-US" dirty="0">
              <a:latin typeface="News Gothic MT" charset="0"/>
            </a:endParaRPr>
          </a:p>
        </p:txBody>
      </p:sp>
      <p:sp>
        <p:nvSpPr>
          <p:cNvPr id="40962" name="Content Placeholder 2"/>
          <p:cNvSpPr>
            <a:spLocks noGrp="1"/>
          </p:cNvSpPr>
          <p:nvPr>
            <p:ph idx="1"/>
          </p:nvPr>
        </p:nvSpPr>
        <p:spPr/>
        <p:txBody>
          <a:bodyPr/>
          <a:lstStyle/>
          <a:p>
            <a:pPr marL="353650" indent="-342900">
              <a:spcBef>
                <a:spcPts val="600"/>
              </a:spcBef>
              <a:defRPr/>
            </a:pPr>
            <a:r>
              <a:rPr lang="en-US" sz="2400" dirty="0" smtClean="0">
                <a:latin typeface="News Gothic MT" charset="0"/>
                <a:cs typeface="ＭＳ Ｐゴシック" charset="0"/>
              </a:rPr>
              <a:t>Do </a:t>
            </a:r>
            <a:r>
              <a:rPr lang="en-US" sz="2400" dirty="0">
                <a:latin typeface="News Gothic MT" charset="0"/>
                <a:cs typeface="ＭＳ Ｐゴシック" charset="0"/>
              </a:rPr>
              <a:t>it early! Submit </a:t>
            </a:r>
            <a:r>
              <a:rPr lang="en-US" sz="2400" dirty="0" smtClean="0">
                <a:latin typeface="News Gothic MT" charset="0"/>
                <a:cs typeface="ＭＳ Ｐゴシック" charset="0"/>
              </a:rPr>
              <a:t>early, resubmit if needed!</a:t>
            </a:r>
            <a:endParaRPr lang="en-US" sz="2400" dirty="0">
              <a:latin typeface="News Gothic MT" charset="0"/>
              <a:cs typeface="ＭＳ Ｐゴシック" charset="0"/>
            </a:endParaRPr>
          </a:p>
          <a:p>
            <a:pPr marL="353650" indent="-342900">
              <a:spcBef>
                <a:spcPts val="600"/>
              </a:spcBef>
              <a:defRPr/>
            </a:pPr>
            <a:r>
              <a:rPr lang="en-US" sz="2400" dirty="0" smtClean="0">
                <a:latin typeface="News Gothic MT" charset="0"/>
                <a:cs typeface="ＭＳ Ｐゴシック" charset="0"/>
              </a:rPr>
              <a:t>Read </a:t>
            </a:r>
            <a:r>
              <a:rPr lang="en-US" sz="2400" dirty="0">
                <a:latin typeface="News Gothic MT" charset="0"/>
                <a:cs typeface="ＭＳ Ｐゴシック" charset="0"/>
              </a:rPr>
              <a:t>&amp; participate in </a:t>
            </a:r>
            <a:r>
              <a:rPr lang="en-US" sz="2400" dirty="0" smtClean="0">
                <a:latin typeface="News Gothic MT" charset="0"/>
                <a:cs typeface="ＭＳ Ｐゴシック" charset="0"/>
              </a:rPr>
              <a:t>discussion forum!</a:t>
            </a:r>
          </a:p>
          <a:p>
            <a:pPr marL="353650" indent="-342900">
              <a:spcBef>
                <a:spcPts val="600"/>
              </a:spcBef>
              <a:defRPr/>
            </a:pPr>
            <a:r>
              <a:rPr lang="en-US" sz="2400" dirty="0" smtClean="0">
                <a:latin typeface="News Gothic MT" charset="0"/>
                <a:cs typeface="ＭＳ Ｐゴシック" charset="0"/>
              </a:rPr>
              <a:t>Make sure that you follow well the specification.</a:t>
            </a:r>
          </a:p>
          <a:p>
            <a:pPr marL="353650" indent="-342900">
              <a:spcBef>
                <a:spcPts val="600"/>
              </a:spcBef>
              <a:defRPr/>
            </a:pPr>
            <a:r>
              <a:rPr lang="en-US" sz="2400" dirty="0" smtClean="0">
                <a:latin typeface="News Gothic MT" charset="0"/>
                <a:cs typeface="ＭＳ Ｐゴシック" charset="0"/>
              </a:rPr>
              <a:t>Check your writing part carefully.. </a:t>
            </a:r>
            <a:endParaRPr lang="en-US" sz="2400" dirty="0">
              <a:latin typeface="News Gothic MT" charset="0"/>
              <a:cs typeface="ＭＳ Ｐゴシック" charset="0"/>
            </a:endParaRPr>
          </a:p>
          <a:p>
            <a:pPr marL="353650" indent="-342900">
              <a:spcBef>
                <a:spcPts val="600"/>
              </a:spcBef>
              <a:defRPr/>
            </a:pPr>
            <a:r>
              <a:rPr lang="en-US" sz="2400" dirty="0" smtClean="0">
                <a:latin typeface="News Gothic MT" charset="0"/>
                <a:cs typeface="ＭＳ Ｐゴシック" charset="0"/>
              </a:rPr>
              <a:t>Test </a:t>
            </a:r>
            <a:r>
              <a:rPr lang="en-US" sz="2400" dirty="0">
                <a:latin typeface="News Gothic MT" charset="0"/>
                <a:cs typeface="ＭＳ Ｐゴシック" charset="0"/>
              </a:rPr>
              <a:t>your </a:t>
            </a:r>
            <a:r>
              <a:rPr lang="en-US" sz="2400" dirty="0" smtClean="0">
                <a:latin typeface="News Gothic MT" charset="0"/>
                <a:cs typeface="ＭＳ Ｐゴシック" charset="0"/>
              </a:rPr>
              <a:t>program carefully: remember to test on </a:t>
            </a:r>
            <a:r>
              <a:rPr lang="en-US" sz="2400" dirty="0" err="1" smtClean="0">
                <a:latin typeface="News Gothic MT" charset="0"/>
                <a:cs typeface="ＭＳ Ｐゴシック" charset="0"/>
              </a:rPr>
              <a:t>dimefox</a:t>
            </a:r>
            <a:endParaRPr lang="en-US" sz="2400" dirty="0" smtClean="0">
              <a:latin typeface="News Gothic MT" charset="0"/>
              <a:cs typeface="ＭＳ Ｐゴシック" charset="0"/>
            </a:endParaRPr>
          </a:p>
          <a:p>
            <a:pPr marL="353650" indent="-342900">
              <a:spcBef>
                <a:spcPts val="600"/>
              </a:spcBef>
              <a:defRPr/>
            </a:pPr>
            <a:endParaRPr lang="en-US" sz="2400" dirty="0">
              <a:latin typeface="News Gothic MT" charset="0"/>
              <a:cs typeface="ＭＳ Ｐゴシック" charset="0"/>
            </a:endParaRPr>
          </a:p>
          <a:p>
            <a:pPr marL="353650" indent="-342900">
              <a:spcBef>
                <a:spcPts val="600"/>
              </a:spcBef>
              <a:defRPr/>
            </a:pPr>
            <a:r>
              <a:rPr lang="en-US" sz="2400" dirty="0" smtClean="0">
                <a:latin typeface="News Gothic MT" charset="0"/>
                <a:cs typeface="ＭＳ Ｐゴシック" charset="0"/>
              </a:rPr>
              <a:t>Make sure you don’t have memory leak:</a:t>
            </a:r>
          </a:p>
          <a:p>
            <a:pPr marL="690200" lvl="1" indent="-342900">
              <a:defRPr/>
            </a:pPr>
            <a:r>
              <a:rPr lang="en-US" sz="2000" dirty="0" smtClean="0">
                <a:latin typeface="News Gothic MT" charset="0"/>
                <a:cs typeface="ＭＳ Ｐゴシック" charset="0"/>
              </a:rPr>
              <a:t>check that every execution of </a:t>
            </a:r>
            <a:r>
              <a:rPr lang="en-US" sz="2000" dirty="0" err="1" smtClean="0">
                <a:latin typeface="Courier"/>
                <a:cs typeface="Courier"/>
              </a:rPr>
              <a:t>malloc</a:t>
            </a:r>
            <a:r>
              <a:rPr lang="en-US" sz="2000" dirty="0" smtClean="0">
                <a:latin typeface="News Gothic MT" charset="0"/>
                <a:cs typeface="ＭＳ Ｐゴシック" charset="0"/>
              </a:rPr>
              <a:t> matches with an execution of </a:t>
            </a:r>
            <a:r>
              <a:rPr lang="en-US" sz="2000" dirty="0" smtClean="0">
                <a:latin typeface="Courier"/>
                <a:cs typeface="Courier"/>
              </a:rPr>
              <a:t>free</a:t>
            </a:r>
            <a:r>
              <a:rPr lang="en-US" sz="2000" dirty="0" smtClean="0">
                <a:latin typeface="News Gothic MT" charset="0"/>
                <a:cs typeface="ＭＳ Ｐゴシック" charset="0"/>
              </a:rPr>
              <a:t>, and</a:t>
            </a:r>
          </a:p>
          <a:p>
            <a:pPr marL="690200" lvl="1" indent="-342900">
              <a:defRPr/>
            </a:pPr>
            <a:r>
              <a:rPr lang="en-US" sz="2000" dirty="0" smtClean="0">
                <a:latin typeface="News Gothic MT" charset="0"/>
                <a:cs typeface="ＭＳ Ｐゴシック" charset="0"/>
              </a:rPr>
              <a:t>[optional] use tools like </a:t>
            </a:r>
            <a:r>
              <a:rPr lang="en-US" sz="2000" dirty="0" err="1" smtClean="0">
                <a:latin typeface="Courier"/>
                <a:cs typeface="Courier"/>
              </a:rPr>
              <a:t>valgrind</a:t>
            </a:r>
            <a:r>
              <a:rPr lang="en-US" sz="2000" dirty="0" smtClean="0">
                <a:latin typeface="News Gothic MT" charset="0"/>
                <a:cs typeface="ＭＳ Ｐゴシック" charset="0"/>
              </a:rPr>
              <a:t> to test for memory leak. </a:t>
            </a:r>
            <a:endParaRPr lang="en-US" sz="2000" dirty="0">
              <a:latin typeface="News Gothic MT" charset="0"/>
              <a:cs typeface="ＭＳ Ｐゴシック" charset="0"/>
            </a:endParaRPr>
          </a:p>
          <a:p>
            <a:pPr lvl="2">
              <a:buFont typeface="Wingdings 2" charset="0"/>
              <a:buNone/>
              <a:defRPr/>
            </a:pPr>
            <a:endParaRPr lang="en-US" dirty="0">
              <a:latin typeface="News Gothic MT" charset="0"/>
              <a:cs typeface="ＭＳ Ｐゴシック" charset="0"/>
            </a:endParaRPr>
          </a:p>
        </p:txBody>
      </p:sp>
      <p:sp>
        <p:nvSpPr>
          <p:cNvPr id="2457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18 March 2016</a:t>
            </a:r>
            <a:endParaRPr lang="en-US" sz="1200">
              <a:solidFill>
                <a:schemeClr val="bg1"/>
              </a:solidFill>
            </a:endParaRP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COMP20007.Tute</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211407-84F8-6845-9BC5-C2CC2C1F29FE}" type="slidenum">
              <a:rPr lang="en-US" sz="3600">
                <a:solidFill>
                  <a:schemeClr val="bg1"/>
                </a:solidFill>
              </a:rPr>
              <a:pPr eaLnBrk="1" hangingPunct="1"/>
              <a:t>21</a:t>
            </a:fld>
            <a:endParaRPr lang="en-US" sz="360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82" y="21533"/>
            <a:ext cx="8623300" cy="920750"/>
          </a:xfrm>
        </p:spPr>
        <p:txBody>
          <a:bodyPr/>
          <a:lstStyle/>
          <a:p>
            <a:pPr>
              <a:defRPr/>
            </a:pPr>
            <a:r>
              <a:rPr lang="en-US" sz="2800" dirty="0" smtClean="0"/>
              <a:t>How to test/submit the programming part</a:t>
            </a:r>
            <a:endParaRPr lang="en-US" sz="2800" dirty="0"/>
          </a:p>
        </p:txBody>
      </p:sp>
      <p:sp>
        <p:nvSpPr>
          <p:cNvPr id="3" name="Content Placeholder 2"/>
          <p:cNvSpPr>
            <a:spLocks noGrp="1"/>
          </p:cNvSpPr>
          <p:nvPr>
            <p:ph idx="1"/>
          </p:nvPr>
        </p:nvSpPr>
        <p:spPr>
          <a:xfrm>
            <a:off x="265113" y="764704"/>
            <a:ext cx="8623300" cy="4800600"/>
          </a:xfrm>
        </p:spPr>
        <p:txBody>
          <a:bodyPr/>
          <a:lstStyle/>
          <a:p>
            <a:pPr marL="0" indent="0">
              <a:spcBef>
                <a:spcPts val="200"/>
              </a:spcBef>
              <a:buFont typeface="Wingdings 2" charset="0"/>
              <a:buNone/>
              <a:defRPr/>
            </a:pPr>
            <a:r>
              <a:rPr lang="en-US" sz="1800" dirty="0" smtClean="0"/>
              <a:t>Suppose that all all of your files are in directory </a:t>
            </a:r>
            <a:r>
              <a:rPr lang="en-US" sz="1800" dirty="0">
                <a:solidFill>
                  <a:srgbClr val="000090"/>
                </a:solidFill>
                <a:latin typeface="Courier"/>
                <a:cs typeface="Courier"/>
              </a:rPr>
              <a:t>A1</a:t>
            </a:r>
            <a:r>
              <a:rPr lang="en-US" sz="1800" dirty="0" smtClean="0"/>
              <a:t>. To submit:</a:t>
            </a:r>
          </a:p>
          <a:p>
            <a:pPr lvl="1">
              <a:spcBef>
                <a:spcPts val="200"/>
              </a:spcBef>
              <a:defRPr/>
            </a:pPr>
            <a:r>
              <a:rPr lang="en-US" sz="1800" dirty="0" smtClean="0"/>
              <a:t>When on the parent directory of </a:t>
            </a:r>
            <a:r>
              <a:rPr lang="en-US" sz="1800" dirty="0">
                <a:solidFill>
                  <a:srgbClr val="000090"/>
                </a:solidFill>
                <a:latin typeface="Courier"/>
                <a:cs typeface="Courier"/>
              </a:rPr>
              <a:t>A1</a:t>
            </a:r>
            <a:r>
              <a:rPr lang="en-US" sz="1800" dirty="0" smtClean="0"/>
              <a:t>, copy the whole </a:t>
            </a:r>
            <a:r>
              <a:rPr lang="en-US" sz="1800" dirty="0">
                <a:solidFill>
                  <a:srgbClr val="000090"/>
                </a:solidFill>
                <a:latin typeface="Courier"/>
                <a:cs typeface="Courier"/>
              </a:rPr>
              <a:t>A1</a:t>
            </a:r>
            <a:r>
              <a:rPr lang="en-US" sz="1800" dirty="0" smtClean="0"/>
              <a:t> to </a:t>
            </a:r>
            <a:r>
              <a:rPr lang="en-US" sz="1800" dirty="0" err="1">
                <a:solidFill>
                  <a:srgbClr val="000090"/>
                </a:solidFill>
                <a:latin typeface="Courier"/>
                <a:cs typeface="Courier"/>
              </a:rPr>
              <a:t>dimefox</a:t>
            </a:r>
            <a:r>
              <a:rPr lang="en-US" sz="1800" dirty="0" smtClean="0"/>
              <a:t> using </a:t>
            </a:r>
            <a:r>
              <a:rPr lang="en-US" sz="1800" dirty="0" err="1">
                <a:solidFill>
                  <a:srgbClr val="000090"/>
                </a:solidFill>
                <a:latin typeface="Courier"/>
                <a:cs typeface="Courier"/>
              </a:rPr>
              <a:t>scp</a:t>
            </a:r>
            <a:r>
              <a:rPr lang="en-US" sz="1800" dirty="0" smtClean="0"/>
              <a:t> (or </a:t>
            </a:r>
            <a:r>
              <a:rPr lang="en-US" sz="1800" dirty="0" err="1">
                <a:solidFill>
                  <a:srgbClr val="000090"/>
                </a:solidFill>
                <a:latin typeface="Courier"/>
                <a:cs typeface="Courier"/>
              </a:rPr>
              <a:t>pscp</a:t>
            </a:r>
            <a:r>
              <a:rPr lang="en-US" sz="1800" dirty="0" smtClean="0"/>
              <a:t>, but perhaps you should install </a:t>
            </a:r>
            <a:r>
              <a:rPr lang="en-US" sz="1800" dirty="0" err="1">
                <a:solidFill>
                  <a:srgbClr val="000090"/>
                </a:solidFill>
                <a:latin typeface="Courier"/>
                <a:cs typeface="Courier"/>
              </a:rPr>
              <a:t>scp</a:t>
            </a:r>
            <a:r>
              <a:rPr lang="en-US" sz="1800" dirty="0" smtClean="0"/>
              <a:t>):</a:t>
            </a:r>
          </a:p>
          <a:p>
            <a:pPr marL="349250" lvl="1" indent="0">
              <a:spcBef>
                <a:spcPts val="200"/>
              </a:spcBef>
              <a:buFont typeface="Wingdings 2" charset="0"/>
              <a:buNone/>
              <a:defRPr/>
            </a:pPr>
            <a:r>
              <a:rPr lang="en-US" sz="2000" dirty="0" smtClean="0"/>
              <a:t>     </a:t>
            </a:r>
            <a:r>
              <a:rPr lang="en-US" sz="1800" dirty="0" err="1">
                <a:solidFill>
                  <a:srgbClr val="000090"/>
                </a:solidFill>
                <a:latin typeface="Courier"/>
                <a:cs typeface="Courier"/>
              </a:rPr>
              <a:t>scp</a:t>
            </a:r>
            <a:r>
              <a:rPr lang="en-US" sz="1800" dirty="0">
                <a:solidFill>
                  <a:srgbClr val="000090"/>
                </a:solidFill>
                <a:latin typeface="Courier"/>
                <a:cs typeface="Courier"/>
              </a:rPr>
              <a:t> –r A1 </a:t>
            </a:r>
            <a:r>
              <a:rPr lang="en-US" sz="1800" dirty="0">
                <a:solidFill>
                  <a:srgbClr val="000090"/>
                </a:solidFill>
                <a:latin typeface="Courier"/>
                <a:cs typeface="Courier"/>
                <a:hlinkClick r:id="rId2"/>
              </a:rPr>
              <a:t>username@dimefox.eng.unimelb.edu.au</a:t>
            </a:r>
            <a:r>
              <a:rPr lang="en-US" sz="1800" dirty="0">
                <a:solidFill>
                  <a:srgbClr val="000090"/>
                </a:solidFill>
                <a:latin typeface="Courier"/>
                <a:cs typeface="Courier"/>
              </a:rPr>
              <a:t>:</a:t>
            </a:r>
          </a:p>
          <a:p>
            <a:pPr marL="349250" lvl="1" indent="0">
              <a:spcBef>
                <a:spcPts val="200"/>
              </a:spcBef>
              <a:buFont typeface="Wingdings 2" charset="0"/>
              <a:buNone/>
              <a:defRPr/>
            </a:pPr>
            <a:r>
              <a:rPr lang="en-US" sz="1800" dirty="0">
                <a:solidFill>
                  <a:srgbClr val="000090"/>
                </a:solidFill>
                <a:latin typeface="Courier"/>
                <a:cs typeface="Courier"/>
              </a:rPr>
              <a:t>  </a:t>
            </a:r>
            <a:r>
              <a:rPr lang="en-US" sz="1800" dirty="0" err="1">
                <a:solidFill>
                  <a:srgbClr val="000090"/>
                </a:solidFill>
                <a:latin typeface="Courier"/>
                <a:cs typeface="Courier"/>
              </a:rPr>
              <a:t>pscp</a:t>
            </a:r>
            <a:r>
              <a:rPr lang="en-US" sz="1800" dirty="0">
                <a:solidFill>
                  <a:srgbClr val="000090"/>
                </a:solidFill>
                <a:latin typeface="Courier"/>
                <a:cs typeface="Courier"/>
              </a:rPr>
              <a:t> –r A1 </a:t>
            </a:r>
            <a:r>
              <a:rPr lang="en-US" sz="1800" dirty="0">
                <a:solidFill>
                  <a:srgbClr val="000090"/>
                </a:solidFill>
                <a:latin typeface="Courier"/>
                <a:cs typeface="Courier"/>
                <a:hlinkClick r:id="rId2"/>
              </a:rPr>
              <a:t>username@dimefox.eng.unimelb.edu.au</a:t>
            </a:r>
            <a:r>
              <a:rPr lang="en-US" sz="1800" dirty="0">
                <a:solidFill>
                  <a:srgbClr val="000090"/>
                </a:solidFill>
                <a:latin typeface="Courier"/>
                <a:cs typeface="Courier"/>
              </a:rPr>
              <a:t>:</a:t>
            </a:r>
          </a:p>
          <a:p>
            <a:pPr marL="349250" lvl="1" indent="0">
              <a:spcBef>
                <a:spcPts val="200"/>
              </a:spcBef>
              <a:buFont typeface="Wingdings 2" charset="0"/>
              <a:buNone/>
              <a:defRPr/>
            </a:pPr>
            <a:r>
              <a:rPr lang="en-US" sz="1800" dirty="0">
                <a:solidFill>
                  <a:srgbClr val="000090"/>
                </a:solidFill>
                <a:latin typeface="Courier"/>
                <a:cs typeface="Courier"/>
              </a:rPr>
              <a:t> </a:t>
            </a:r>
          </a:p>
          <a:p>
            <a:pPr lvl="1">
              <a:spcBef>
                <a:spcPts val="200"/>
              </a:spcBef>
              <a:defRPr/>
            </a:pPr>
            <a:r>
              <a:rPr lang="en-US" sz="1800" dirty="0" smtClean="0"/>
              <a:t>Then, login into </a:t>
            </a:r>
            <a:r>
              <a:rPr lang="en-US" sz="1800" dirty="0" err="1">
                <a:solidFill>
                  <a:srgbClr val="000090"/>
                </a:solidFill>
                <a:latin typeface="Courier"/>
                <a:cs typeface="Courier"/>
              </a:rPr>
              <a:t>dimefox</a:t>
            </a:r>
            <a:r>
              <a:rPr lang="en-US" sz="1800" dirty="0" smtClean="0"/>
              <a:t> using </a:t>
            </a:r>
            <a:r>
              <a:rPr lang="en-US" sz="1800" dirty="0" err="1">
                <a:solidFill>
                  <a:srgbClr val="000090"/>
                </a:solidFill>
                <a:latin typeface="Courier"/>
                <a:cs typeface="Courier"/>
              </a:rPr>
              <a:t>ssh</a:t>
            </a:r>
            <a:r>
              <a:rPr lang="en-US" sz="1800" dirty="0" smtClean="0"/>
              <a:t>, after that, in </a:t>
            </a:r>
            <a:r>
              <a:rPr lang="en-US" sz="1800" dirty="0" err="1">
                <a:solidFill>
                  <a:srgbClr val="000090"/>
                </a:solidFill>
                <a:latin typeface="Courier"/>
                <a:cs typeface="Courier"/>
              </a:rPr>
              <a:t>dimefox</a:t>
            </a:r>
            <a:r>
              <a:rPr lang="en-US" sz="1800" dirty="0" smtClean="0"/>
              <a:t>, test your program with </a:t>
            </a:r>
            <a:r>
              <a:rPr lang="en-US" sz="1800" dirty="0">
                <a:solidFill>
                  <a:srgbClr val="000090"/>
                </a:solidFill>
                <a:latin typeface="Courier"/>
                <a:cs typeface="Courier"/>
              </a:rPr>
              <a:t>make</a:t>
            </a:r>
            <a:r>
              <a:rPr lang="en-US" sz="1800" dirty="0" smtClean="0"/>
              <a:t>, and do the test with sample data and sample outputs</a:t>
            </a:r>
          </a:p>
          <a:p>
            <a:pPr lvl="1">
              <a:spcBef>
                <a:spcPts val="200"/>
              </a:spcBef>
              <a:defRPr/>
            </a:pPr>
            <a:endParaRPr lang="en-US" sz="1800" dirty="0" smtClean="0"/>
          </a:p>
          <a:p>
            <a:pPr lvl="1">
              <a:spcBef>
                <a:spcPts val="200"/>
              </a:spcBef>
              <a:defRPr/>
            </a:pPr>
            <a:r>
              <a:rPr lang="en-US" sz="1800" dirty="0" smtClean="0"/>
              <a:t>To test, when on </a:t>
            </a:r>
            <a:r>
              <a:rPr lang="en-US" sz="1800" dirty="0" err="1">
                <a:solidFill>
                  <a:srgbClr val="000090"/>
                </a:solidFill>
                <a:latin typeface="Courier"/>
                <a:cs typeface="Courier"/>
              </a:rPr>
              <a:t>dimefox</a:t>
            </a:r>
            <a:r>
              <a:rPr lang="en-US" sz="1800" dirty="0" smtClean="0"/>
              <a:t> run:</a:t>
            </a:r>
          </a:p>
          <a:p>
            <a:pPr marL="0" indent="0">
              <a:spcBef>
                <a:spcPts val="200"/>
              </a:spcBef>
              <a:buFont typeface="Wingdings 2" charset="0"/>
              <a:buNone/>
              <a:defRPr/>
            </a:pPr>
            <a:r>
              <a:rPr lang="en-US" sz="1800" dirty="0" smtClean="0">
                <a:solidFill>
                  <a:srgbClr val="000090"/>
                </a:solidFill>
                <a:latin typeface="Courier"/>
                <a:cs typeface="Courier"/>
              </a:rPr>
              <a:t>    cd ~/A1</a:t>
            </a:r>
          </a:p>
          <a:p>
            <a:pPr marL="0" indent="0">
              <a:spcBef>
                <a:spcPts val="200"/>
              </a:spcBef>
              <a:buFont typeface="Wingdings 2" charset="0"/>
              <a:buNone/>
              <a:defRPr/>
            </a:pPr>
            <a:r>
              <a:rPr lang="en-US" sz="1800" dirty="0">
                <a:solidFill>
                  <a:srgbClr val="000090"/>
                </a:solidFill>
                <a:latin typeface="Courier"/>
                <a:cs typeface="Courier"/>
              </a:rPr>
              <a:t> </a:t>
            </a:r>
            <a:r>
              <a:rPr lang="en-US" sz="1800" dirty="0" smtClean="0">
                <a:solidFill>
                  <a:srgbClr val="000090"/>
                </a:solidFill>
                <a:latin typeface="Courier"/>
                <a:cs typeface="Courier"/>
              </a:rPr>
              <a:t>   make clean</a:t>
            </a:r>
          </a:p>
          <a:p>
            <a:pPr marL="0" indent="0">
              <a:spcBef>
                <a:spcPts val="200"/>
              </a:spcBef>
              <a:buFont typeface="Wingdings 2" charset="0"/>
              <a:buNone/>
              <a:defRPr/>
            </a:pPr>
            <a:r>
              <a:rPr lang="en-US" sz="1800" dirty="0">
                <a:solidFill>
                  <a:srgbClr val="000090"/>
                </a:solidFill>
                <a:latin typeface="Courier"/>
                <a:cs typeface="Courier"/>
              </a:rPr>
              <a:t> </a:t>
            </a:r>
            <a:r>
              <a:rPr lang="en-US" sz="1800" dirty="0" smtClean="0">
                <a:solidFill>
                  <a:srgbClr val="000090"/>
                </a:solidFill>
                <a:latin typeface="Courier"/>
                <a:cs typeface="Courier"/>
              </a:rPr>
              <a:t>   make</a:t>
            </a:r>
          </a:p>
          <a:p>
            <a:pPr marL="0" indent="0">
              <a:spcBef>
                <a:spcPts val="200"/>
              </a:spcBef>
              <a:buFont typeface="Wingdings 2" charset="0"/>
              <a:buNone/>
              <a:defRPr/>
            </a:pPr>
            <a:r>
              <a:rPr lang="en-US" sz="1800" dirty="0">
                <a:solidFill>
                  <a:srgbClr val="000090"/>
                </a:solidFill>
                <a:latin typeface="Courier"/>
                <a:cs typeface="Courier"/>
              </a:rPr>
              <a:t> </a:t>
            </a:r>
            <a:r>
              <a:rPr lang="en-US" sz="1800" dirty="0" smtClean="0">
                <a:solidFill>
                  <a:srgbClr val="000090"/>
                </a:solidFill>
                <a:latin typeface="Courier"/>
                <a:cs typeface="Courier"/>
              </a:rPr>
              <a:t>   ./a1 p2a &lt; </a:t>
            </a:r>
            <a:r>
              <a:rPr lang="en-US" sz="1800" dirty="0">
                <a:solidFill>
                  <a:srgbClr val="000090"/>
                </a:solidFill>
                <a:latin typeface="Courier"/>
                <a:cs typeface="Courier"/>
              </a:rPr>
              <a:t>tests/p2a-in-1.</a:t>
            </a:r>
            <a:r>
              <a:rPr lang="en-US" sz="1800" dirty="0" smtClean="0">
                <a:solidFill>
                  <a:srgbClr val="000090"/>
                </a:solidFill>
                <a:latin typeface="Courier"/>
                <a:cs typeface="Courier"/>
              </a:rPr>
              <a:t>txt  &gt;my-p2a-out-1.txt</a:t>
            </a:r>
          </a:p>
          <a:p>
            <a:pPr marL="0" indent="0">
              <a:spcBef>
                <a:spcPts val="200"/>
              </a:spcBef>
              <a:buFont typeface="Wingdings 2" charset="0"/>
              <a:buNone/>
              <a:defRPr/>
            </a:pPr>
            <a:r>
              <a:rPr lang="en-US" sz="1800" dirty="0">
                <a:solidFill>
                  <a:srgbClr val="000090"/>
                </a:solidFill>
                <a:latin typeface="Courier"/>
                <a:cs typeface="Courier"/>
              </a:rPr>
              <a:t> </a:t>
            </a:r>
            <a:r>
              <a:rPr lang="en-US" sz="1800" dirty="0" smtClean="0">
                <a:solidFill>
                  <a:srgbClr val="000090"/>
                </a:solidFill>
                <a:latin typeface="Courier"/>
                <a:cs typeface="Courier"/>
              </a:rPr>
              <a:t>   &lt;</a:t>
            </a:r>
            <a:r>
              <a:rPr lang="en-US" sz="1800" dirty="0" smtClean="0">
                <a:solidFill>
                  <a:srgbClr val="000090"/>
                </a:solidFill>
                <a:latin typeface="+mn-lt"/>
                <a:cs typeface="Courier"/>
              </a:rPr>
              <a:t>compare to see that </a:t>
            </a:r>
            <a:r>
              <a:rPr lang="en-US" sz="1800" dirty="0" smtClean="0">
                <a:solidFill>
                  <a:srgbClr val="000090"/>
                </a:solidFill>
                <a:latin typeface="Courier"/>
                <a:cs typeface="Courier"/>
              </a:rPr>
              <a:t>my-p2a-out-1.txt</a:t>
            </a:r>
            <a:r>
              <a:rPr lang="en-US" sz="1800" dirty="0" smtClean="0">
                <a:solidFill>
                  <a:srgbClr val="000090"/>
                </a:solidFill>
                <a:latin typeface="+mn-lt"/>
                <a:cs typeface="Courier"/>
              </a:rPr>
              <a:t> is the same as </a:t>
            </a:r>
            <a:r>
              <a:rPr lang="en-US" sz="1800" dirty="0" smtClean="0">
                <a:solidFill>
                  <a:srgbClr val="000090"/>
                </a:solidFill>
                <a:latin typeface="Courier"/>
                <a:cs typeface="Courier"/>
              </a:rPr>
              <a:t>tests/p2a-out-1.txt&gt; </a:t>
            </a:r>
          </a:p>
          <a:p>
            <a:pPr>
              <a:spcBef>
                <a:spcPts val="200"/>
              </a:spcBef>
              <a:defRPr/>
            </a:pPr>
            <a:r>
              <a:rPr lang="en-US" sz="1800" dirty="0" smtClean="0"/>
              <a:t>To submit, </a:t>
            </a:r>
            <a:r>
              <a:rPr lang="en-US" sz="1800" dirty="0"/>
              <a:t>when on </a:t>
            </a:r>
            <a:r>
              <a:rPr lang="en-US" sz="1800" dirty="0" err="1">
                <a:solidFill>
                  <a:srgbClr val="000090"/>
                </a:solidFill>
                <a:latin typeface="Courier"/>
                <a:cs typeface="Courier"/>
              </a:rPr>
              <a:t>dimefox</a:t>
            </a:r>
            <a:r>
              <a:rPr lang="en-US" sz="1800" dirty="0"/>
              <a:t> run:</a:t>
            </a:r>
          </a:p>
          <a:p>
            <a:pPr marL="0" indent="0">
              <a:spcBef>
                <a:spcPts val="200"/>
              </a:spcBef>
              <a:buFont typeface="Wingdings 2" charset="0"/>
              <a:buNone/>
              <a:defRPr/>
            </a:pPr>
            <a:r>
              <a:rPr lang="en-US" sz="1800" dirty="0">
                <a:solidFill>
                  <a:srgbClr val="000090"/>
                </a:solidFill>
                <a:latin typeface="Courier"/>
                <a:cs typeface="Courier"/>
              </a:rPr>
              <a:t>    cd ~/A1</a:t>
            </a:r>
          </a:p>
          <a:p>
            <a:pPr marL="0" indent="0">
              <a:spcBef>
                <a:spcPts val="200"/>
              </a:spcBef>
              <a:buFont typeface="Wingdings 2" charset="0"/>
              <a:buNone/>
              <a:defRPr/>
            </a:pPr>
            <a:r>
              <a:rPr lang="en-US" sz="1800" dirty="0" smtClean="0">
                <a:solidFill>
                  <a:srgbClr val="000090"/>
                </a:solidFill>
                <a:latin typeface="Courier"/>
                <a:cs typeface="Courier"/>
              </a:rPr>
              <a:t>    submit </a:t>
            </a:r>
            <a:r>
              <a:rPr lang="en-US" sz="1800" dirty="0">
                <a:solidFill>
                  <a:srgbClr val="000090"/>
                </a:solidFill>
                <a:latin typeface="Courier"/>
                <a:cs typeface="Courier"/>
              </a:rPr>
              <a:t>comp20007 a1 </a:t>
            </a:r>
            <a:r>
              <a:rPr lang="en-US" sz="1800" dirty="0" err="1">
                <a:solidFill>
                  <a:srgbClr val="000090"/>
                </a:solidFill>
                <a:latin typeface="Courier"/>
                <a:cs typeface="Courier"/>
              </a:rPr>
              <a:t>Makefile</a:t>
            </a:r>
            <a:r>
              <a:rPr lang="en-US" sz="1800" dirty="0">
                <a:solidFill>
                  <a:srgbClr val="000090"/>
                </a:solidFill>
                <a:latin typeface="Courier"/>
                <a:cs typeface="Courier"/>
              </a:rPr>
              <a:t> *.c *.h</a:t>
            </a:r>
          </a:p>
          <a:p>
            <a:pPr marL="349250" lvl="1" indent="0">
              <a:spcBef>
                <a:spcPts val="200"/>
              </a:spcBef>
              <a:buFont typeface="Wingdings 2" charset="0"/>
              <a:buNone/>
              <a:defRPr/>
            </a:pPr>
            <a:endParaRPr lang="en-US" sz="2000" dirty="0"/>
          </a:p>
        </p:txBody>
      </p:sp>
      <p:sp>
        <p:nvSpPr>
          <p:cNvPr id="2560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250B1266-7D02-C747-872E-BD18FD65B2BF}" type="datetime4">
              <a:rPr lang="en-AU" sz="1200">
                <a:solidFill>
                  <a:schemeClr val="bg1"/>
                </a:solidFill>
              </a:rPr>
              <a:pPr eaLnBrk="1" hangingPunct="1"/>
              <a:t>April 24, 2020</a:t>
            </a:fld>
            <a:endParaRPr lang="en-US" sz="1200">
              <a:solidFill>
                <a:schemeClr val="bg1"/>
              </a:solidFill>
            </a:endParaRP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35AED28-19E5-DC43-BEA5-AF8B911AA357}" type="slidenum">
              <a:rPr lang="en-US" sz="3600">
                <a:solidFill>
                  <a:schemeClr val="bg1"/>
                </a:solidFill>
              </a:rPr>
              <a:pPr eaLnBrk="1" hangingPunct="1"/>
              <a:t>22</a:t>
            </a:fld>
            <a:endParaRPr lang="en-US" sz="36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 do assmt1 or your choice</a:t>
            </a:r>
            <a:endParaRPr lang="en-US" dirty="0"/>
          </a:p>
        </p:txBody>
      </p:sp>
      <p:sp>
        <p:nvSpPr>
          <p:cNvPr id="3" name="Content Placeholder 2"/>
          <p:cNvSpPr>
            <a:spLocks noGrp="1"/>
          </p:cNvSpPr>
          <p:nvPr>
            <p:ph idx="1"/>
          </p:nvPr>
        </p:nvSpPr>
        <p:spPr/>
        <p:txBody>
          <a:bodyPr/>
          <a:lstStyle/>
          <a:p>
            <a:pPr>
              <a:defRPr/>
            </a:pPr>
            <a:endParaRPr lang="en-US" dirty="0"/>
          </a:p>
        </p:txBody>
      </p:sp>
      <p:sp>
        <p:nvSpPr>
          <p:cNvPr id="2662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A1DFF002-E434-9345-B838-6F398F0DDA5C}" type="datetime4">
              <a:rPr lang="en-AU" sz="1200">
                <a:solidFill>
                  <a:schemeClr val="bg1"/>
                </a:solidFill>
              </a:rPr>
              <a:pPr eaLnBrk="1" hangingPunct="1"/>
              <a:t>April 24, 2020</a:t>
            </a:fld>
            <a:endParaRPr lang="en-US" sz="1200">
              <a:solidFill>
                <a:schemeClr val="bg1"/>
              </a:solidFill>
            </a:endParaRPr>
          </a:p>
        </p:txBody>
      </p:sp>
      <p:sp>
        <p:nvSpPr>
          <p:cNvPr id="2662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99A0F8D-DCF0-E749-B020-B9B0EFC15A14}" type="slidenum">
              <a:rPr lang="en-US" sz="3600">
                <a:solidFill>
                  <a:schemeClr val="bg1"/>
                </a:solidFill>
              </a:rPr>
              <a:pPr eaLnBrk="1" hangingPunct="1"/>
              <a:t>23</a:t>
            </a:fld>
            <a:endParaRPr lang="en-US" sz="36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07951"/>
            <a:ext cx="8623300" cy="920750"/>
          </a:xfrm>
        </p:spPr>
        <p:txBody>
          <a:bodyPr/>
          <a:lstStyle/>
          <a:p>
            <a:pPr>
              <a:defRPr/>
            </a:pPr>
            <a:r>
              <a:rPr lang="en-US" sz="2400" dirty="0" smtClean="0"/>
              <a:t>Extra: understanding DFS </a:t>
            </a:r>
            <a:r>
              <a:rPr lang="en-AU" sz="2400" dirty="0" smtClean="0"/>
              <a:t>on di-graphs and the concepts of tree-, back-, forward-, cross-edges</a:t>
            </a:r>
            <a:r>
              <a:rPr lang="en-US" dirty="0" smtClean="0"/>
              <a:t>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2765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26F8D4EC-9E19-BE44-8ED5-7DB17E8C0057}" type="datetime4">
              <a:rPr lang="en-AU" sz="1200">
                <a:solidFill>
                  <a:schemeClr val="bg1"/>
                </a:solidFill>
              </a:rPr>
              <a:pPr eaLnBrk="1" hangingPunct="1"/>
              <a:t>April 24, 2020</a:t>
            </a:fld>
            <a:endParaRPr lang="en-US" sz="1200">
              <a:solidFill>
                <a:schemeClr val="bg1"/>
              </a:solidFill>
            </a:endParaRPr>
          </a:p>
        </p:txBody>
      </p:sp>
      <p:sp>
        <p:nvSpPr>
          <p:cNvPr id="2765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76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AE58BED-935B-7B44-8791-7742D303BD90}" type="slidenum">
              <a:rPr lang="en-US" sz="3600">
                <a:solidFill>
                  <a:schemeClr val="bg1"/>
                </a:solidFill>
              </a:rPr>
              <a:pPr eaLnBrk="1" hangingPunct="1"/>
              <a:t>24</a:t>
            </a:fld>
            <a:endParaRPr lang="en-US" sz="3600">
              <a:solidFill>
                <a:schemeClr val="bg1"/>
              </a:solidFill>
            </a:endParaRPr>
          </a:p>
        </p:txBody>
      </p:sp>
      <p:sp>
        <p:nvSpPr>
          <p:cNvPr id="7" name="Oval 6"/>
          <p:cNvSpPr/>
          <p:nvPr/>
        </p:nvSpPr>
        <p:spPr>
          <a:xfrm>
            <a:off x="1888066" y="1143000"/>
            <a:ext cx="491067" cy="4064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7266" y="3039534"/>
            <a:ext cx="524932" cy="457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867" y="4792133"/>
            <a:ext cx="457200" cy="49106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69733" y="4792133"/>
            <a:ext cx="474133" cy="491067"/>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0" idx="3"/>
            <a:endCxn id="14" idx="7"/>
          </p:cNvCxnSpPr>
          <p:nvPr/>
        </p:nvCxnSpPr>
        <p:spPr>
          <a:xfrm flipH="1">
            <a:off x="931863" y="3429000"/>
            <a:ext cx="982662" cy="14351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0" idx="3"/>
            <a:endCxn id="0"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2867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3E54DA4A-9180-3544-B6F4-F237494F0A46}" type="datetime4">
              <a:rPr lang="en-AU" sz="1200">
                <a:solidFill>
                  <a:schemeClr val="bg1"/>
                </a:solidFill>
              </a:rPr>
              <a:pPr eaLnBrk="1" hangingPunct="1"/>
              <a:t>April 24, 2020</a:t>
            </a:fld>
            <a:endParaRPr lang="en-US" sz="1200">
              <a:solidFill>
                <a:schemeClr val="bg1"/>
              </a:solidFill>
            </a:endParaRPr>
          </a:p>
        </p:txBody>
      </p:sp>
      <p:sp>
        <p:nvSpPr>
          <p:cNvPr id="2867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1E109C5-1218-5845-A3F9-F1EADBBC02B5}" type="slidenum">
              <a:rPr lang="en-US" sz="3600">
                <a:solidFill>
                  <a:schemeClr val="bg1"/>
                </a:solidFill>
              </a:rPr>
              <a:pPr eaLnBrk="1" hangingPunct="1"/>
              <a:t>25</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7266" y="3039534"/>
            <a:ext cx="524932" cy="457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867" y="4792133"/>
            <a:ext cx="457200" cy="49106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69733" y="4792133"/>
            <a:ext cx="474133" cy="491067"/>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0" idx="0"/>
          </p:cNvCxnSpPr>
          <p:nvPr/>
        </p:nvCxnSpPr>
        <p:spPr>
          <a:xfrm flipH="1">
            <a:off x="2100263" y="1549400"/>
            <a:ext cx="33337" cy="1490663"/>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0" idx="3"/>
            <a:endCxn id="14" idx="7"/>
          </p:cNvCxnSpPr>
          <p:nvPr/>
        </p:nvCxnSpPr>
        <p:spPr>
          <a:xfrm flipH="1">
            <a:off x="931863" y="3429000"/>
            <a:ext cx="982662" cy="14351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0"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296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1EE6507C-560F-F644-923C-33BCBAAD1663}" type="datetime4">
              <a:rPr lang="en-AU" sz="1200">
                <a:solidFill>
                  <a:schemeClr val="bg1"/>
                </a:solidFill>
              </a:rPr>
              <a:pPr eaLnBrk="1" hangingPunct="1"/>
              <a:t>April 24, 2020</a:t>
            </a:fld>
            <a:endParaRPr lang="en-US" sz="1200">
              <a:solidFill>
                <a:schemeClr val="bg1"/>
              </a:solidFill>
            </a:endParaRPr>
          </a:p>
        </p:txBody>
      </p:sp>
      <p:sp>
        <p:nvSpPr>
          <p:cNvPr id="2970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297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34AD4D-B399-7F4C-8A90-068F061DD986}" type="slidenum">
              <a:rPr lang="en-US" sz="3600">
                <a:solidFill>
                  <a:schemeClr val="bg1"/>
                </a:solidFill>
              </a:rPr>
              <a:pPr eaLnBrk="1" hangingPunct="1"/>
              <a:t>26</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7266" y="3039534"/>
            <a:ext cx="524932" cy="457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867" y="4792133"/>
            <a:ext cx="457200" cy="49106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69733" y="4792133"/>
            <a:ext cx="474133" cy="491067"/>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0" idx="0"/>
          </p:cNvCxnSpPr>
          <p:nvPr/>
        </p:nvCxnSpPr>
        <p:spPr>
          <a:xfrm flipH="1">
            <a:off x="2100263" y="1549400"/>
            <a:ext cx="33337" cy="1490663"/>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0" idx="3"/>
            <a:endCxn id="14" idx="7"/>
          </p:cNvCxnSpPr>
          <p:nvPr/>
        </p:nvCxnSpPr>
        <p:spPr>
          <a:xfrm flipH="1">
            <a:off x="931863" y="3429000"/>
            <a:ext cx="982662" cy="14351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0"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29723" name="TextBox 8"/>
          <p:cNvSpPr txBox="1">
            <a:spLocks noChangeArrowheads="1"/>
          </p:cNvSpPr>
          <p:nvPr/>
        </p:nvSpPr>
        <p:spPr bwMode="auto">
          <a:xfrm>
            <a:off x="1497013" y="10937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29724" name="TextBox 10"/>
          <p:cNvSpPr txBox="1">
            <a:spLocks noChangeArrowheads="1"/>
          </p:cNvSpPr>
          <p:nvPr/>
        </p:nvSpPr>
        <p:spPr bwMode="auto">
          <a:xfrm>
            <a:off x="4927600" y="1028700"/>
            <a:ext cx="3748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solidFill>
                  <a:schemeClr val="accent2"/>
                </a:solidFill>
              </a:rPr>
              <a:t>note: black number </a:t>
            </a:r>
            <a:r>
              <a:rPr lang="en-US" sz="2000"/>
              <a:t>1</a:t>
            </a:r>
            <a:r>
              <a:rPr lang="en-US" sz="2000">
                <a:solidFill>
                  <a:schemeClr val="accent2"/>
                </a:solidFill>
              </a:rPr>
              <a:t> is the</a:t>
            </a:r>
          </a:p>
          <a:p>
            <a:pPr eaLnBrk="1" hangingPunct="1"/>
            <a:r>
              <a:rPr lang="en-US" sz="2000">
                <a:solidFill>
                  <a:schemeClr val="accent2"/>
                </a:solidFill>
              </a:rPr>
              <a:t>         push order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072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23E68FCB-522F-2F4D-9727-BD9F1C9C3C3E}" type="datetime4">
              <a:rPr lang="en-AU" sz="1200">
                <a:solidFill>
                  <a:schemeClr val="bg1"/>
                </a:solidFill>
              </a:rPr>
              <a:pPr eaLnBrk="1" hangingPunct="1"/>
              <a:t>April 24, 2020</a:t>
            </a:fld>
            <a:endParaRPr lang="en-US" sz="1200">
              <a:solidFill>
                <a:schemeClr val="bg1"/>
              </a:solidFill>
            </a:endParaRPr>
          </a:p>
        </p:txBody>
      </p:sp>
      <p:sp>
        <p:nvSpPr>
          <p:cNvPr id="3072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73F1F6C-2B68-454F-8D42-79ED1792E5BE}" type="slidenum">
              <a:rPr lang="en-US" sz="3600">
                <a:solidFill>
                  <a:schemeClr val="bg1"/>
                </a:solidFill>
              </a:rPr>
              <a:pPr eaLnBrk="1" hangingPunct="1"/>
              <a:t>27</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867" y="4792133"/>
            <a:ext cx="457200" cy="49106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69733" y="4792133"/>
            <a:ext cx="474133" cy="491067"/>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0"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0745"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0746"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17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35455D7C-81BB-C441-846F-87E10CE7592E}" type="datetime4">
              <a:rPr lang="en-AU" sz="1200">
                <a:solidFill>
                  <a:schemeClr val="bg1"/>
                </a:solidFill>
              </a:rPr>
              <a:pPr eaLnBrk="1" hangingPunct="1"/>
              <a:t>April 24, 2020</a:t>
            </a:fld>
            <a:endParaRPr lang="en-US" sz="1200">
              <a:solidFill>
                <a:schemeClr val="bg1"/>
              </a:solidFill>
            </a:endParaRPr>
          </a:p>
        </p:txBody>
      </p:sp>
      <p:sp>
        <p:nvSpPr>
          <p:cNvPr id="317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17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59C00D-81AC-B343-9641-2ABC03E52BF2}" type="slidenum">
              <a:rPr lang="en-US" sz="3600">
                <a:solidFill>
                  <a:schemeClr val="bg1"/>
                </a:solidFill>
              </a:rPr>
              <a:pPr eaLnBrk="1" hangingPunct="1"/>
              <a:t>28</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69733" y="4792133"/>
            <a:ext cx="474133" cy="491067"/>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1767"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1768"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
        <p:nvSpPr>
          <p:cNvPr id="31769"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277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4CA531D9-C9BF-FE49-B996-7A799E7AAF06}" type="datetime4">
              <a:rPr lang="en-AU" sz="1200">
                <a:solidFill>
                  <a:schemeClr val="bg1"/>
                </a:solidFill>
              </a:rPr>
              <a:pPr eaLnBrk="1" hangingPunct="1"/>
              <a:t>April 24, 2020</a:t>
            </a:fld>
            <a:endParaRPr lang="en-US" sz="1200">
              <a:solidFill>
                <a:schemeClr val="bg1"/>
              </a:solidFill>
            </a:endParaRPr>
          </a:p>
        </p:txBody>
      </p:sp>
      <p:sp>
        <p:nvSpPr>
          <p:cNvPr id="3277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9CBAFC5-E716-BE48-BCD7-6211F616F17B}" type="slidenum">
              <a:rPr lang="en-US" sz="3600">
                <a:solidFill>
                  <a:schemeClr val="bg1"/>
                </a:solidFill>
              </a:rPr>
              <a:pPr eaLnBrk="1" hangingPunct="1"/>
              <a:t>29</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2789"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2790"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
        <p:nvSpPr>
          <p:cNvPr id="32791"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
        <p:nvSpPr>
          <p:cNvPr id="32792" name="TextBox 15"/>
          <p:cNvSpPr txBox="1">
            <a:spLocks noChangeArrowheads="1"/>
          </p:cNvSpPr>
          <p:nvPr/>
        </p:nvSpPr>
        <p:spPr bwMode="auto">
          <a:xfrm>
            <a:off x="298608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56753"/>
          </a:xfrm>
        </p:spPr>
        <p:txBody>
          <a:bodyPr/>
          <a:lstStyle/>
          <a:p>
            <a:pPr>
              <a:defRPr/>
            </a:pPr>
            <a:r>
              <a:rPr lang="en-US" sz="2400" dirty="0" smtClean="0">
                <a:latin typeface="Copperplate Gothic Light"/>
                <a:cs typeface="Copperplate Gothic Light"/>
              </a:rPr>
              <a:t>DFS</a:t>
            </a:r>
            <a:r>
              <a:rPr lang="en-US" sz="2400" dirty="0" smtClean="0"/>
              <a:t>: explore a whole (multi-component) graph  </a:t>
            </a:r>
            <a:endParaRPr lang="en-US" sz="2400" dirty="0"/>
          </a:p>
        </p:txBody>
      </p:sp>
      <p:pic>
        <p:nvPicPr>
          <p:cNvPr id="6146"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rcRect t="-368" b="66354"/>
          <a:stretch>
            <a:fillRect/>
          </a:stretch>
        </p:blipFill>
        <p:spPr>
          <a:xfrm>
            <a:off x="2916238" y="765175"/>
            <a:ext cx="5972175" cy="1633538"/>
          </a:xfrm>
        </p:spPr>
      </p:pic>
      <p:sp>
        <p:nvSpPr>
          <p:cNvPr id="61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63F113B9-DB26-CE4B-BA8C-15A87DEFFF52}" type="datetime4">
              <a:rPr lang="en-AU" sz="1200">
                <a:solidFill>
                  <a:schemeClr val="bg1"/>
                </a:solidFill>
              </a:rPr>
              <a:pPr eaLnBrk="1" hangingPunct="1"/>
              <a:t>April 24, 2020</a:t>
            </a:fld>
            <a:endParaRPr lang="en-US" sz="1200">
              <a:solidFill>
                <a:schemeClr val="bg1"/>
              </a:solidFill>
            </a:endParaRPr>
          </a:p>
        </p:txBody>
      </p:sp>
      <p:sp>
        <p:nvSpPr>
          <p:cNvPr id="614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61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700B0B9-0039-1D4C-88B6-D580A2DE2EBA}" type="slidenum">
              <a:rPr lang="en-US" sz="3600">
                <a:solidFill>
                  <a:schemeClr val="bg1"/>
                </a:solidFill>
              </a:rPr>
              <a:pPr eaLnBrk="1" hangingPunct="1"/>
              <a:t>3</a:t>
            </a:fld>
            <a:endParaRPr lang="en-US" sz="3600">
              <a:solidFill>
                <a:schemeClr val="bg1"/>
              </a:solidFill>
            </a:endParaRPr>
          </a:p>
        </p:txBody>
      </p:sp>
      <p:pic>
        <p:nvPicPr>
          <p:cNvPr id="6150"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325" y="3573463"/>
            <a:ext cx="3760788"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052513"/>
            <a:ext cx="359251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4672013" y="4521200"/>
            <a:ext cx="4298950" cy="1754188"/>
          </a:xfrm>
          <a:prstGeom prst="rect">
            <a:avLst/>
          </a:prstGeom>
          <a:noFill/>
        </p:spPr>
        <p:txBody>
          <a:bodyPr wrap="none">
            <a:spAutoFit/>
          </a:bodyPr>
          <a:lstStyle/>
          <a:p>
            <a:pPr>
              <a:defRPr/>
            </a:pPr>
            <a:r>
              <a:rPr lang="en-US" sz="1800" dirty="0"/>
              <a:t>Using DFS how can we discover that:</a:t>
            </a:r>
          </a:p>
          <a:p>
            <a:pPr marL="285750" indent="-285750">
              <a:buFontTx/>
              <a:buChar char="-"/>
              <a:defRPr/>
            </a:pPr>
            <a:r>
              <a:rPr lang="en-US" sz="1800" dirty="0"/>
              <a:t>this graph has 3 components?</a:t>
            </a:r>
          </a:p>
          <a:p>
            <a:pPr marL="285750" indent="-285750">
              <a:buFontTx/>
              <a:buChar char="-"/>
              <a:defRPr/>
            </a:pPr>
            <a:r>
              <a:rPr lang="en-US" sz="1800" dirty="0"/>
              <a:t>this graph is cyclic?</a:t>
            </a:r>
          </a:p>
          <a:p>
            <a:pPr>
              <a:defRPr/>
            </a:pPr>
            <a:endParaRPr lang="en-US" sz="1800" dirty="0"/>
          </a:p>
          <a:p>
            <a:pPr>
              <a:defRPr/>
            </a:pPr>
            <a:r>
              <a:rPr lang="en-US" sz="1800" dirty="0"/>
              <a:t>Using </a:t>
            </a:r>
            <a:r>
              <a:rPr lang="en-US" sz="1800" dirty="0" err="1"/>
              <a:t>DfsExplore</a:t>
            </a:r>
            <a:r>
              <a:rPr lang="en-US" sz="1800" dirty="0"/>
              <a:t>, how can we list the </a:t>
            </a:r>
          </a:p>
          <a:p>
            <a:pPr>
              <a:defRPr/>
            </a:pPr>
            <a:r>
              <a:rPr lang="en-US" sz="1800" dirty="0"/>
              <a:t>length of all possible paths from 1 </a:t>
            </a:r>
            <a:r>
              <a:rPr lang="en-US" sz="1800" dirty="0">
                <a:sym typeface="Wingdings"/>
              </a:rPr>
              <a:t> 3 ?</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379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A54415A7-4D5B-324B-9D02-1231714B991B}" type="datetime4">
              <a:rPr lang="en-AU" sz="1200">
                <a:solidFill>
                  <a:schemeClr val="bg1"/>
                </a:solidFill>
              </a:rPr>
              <a:pPr eaLnBrk="1" hangingPunct="1"/>
              <a:t>April 24, 2020</a:t>
            </a:fld>
            <a:endParaRPr lang="en-US" sz="1200">
              <a:solidFill>
                <a:schemeClr val="bg1"/>
              </a:solidFill>
            </a:endParaRPr>
          </a:p>
        </p:txBody>
      </p:sp>
      <p:sp>
        <p:nvSpPr>
          <p:cNvPr id="337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37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64C938D-0B2E-864B-BFDE-F95D6219071D}" type="slidenum">
              <a:rPr lang="en-US" sz="3600">
                <a:solidFill>
                  <a:schemeClr val="bg1"/>
                </a:solidFill>
              </a:rPr>
              <a:pPr eaLnBrk="1" hangingPunct="1"/>
              <a:t>30</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3813"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3814"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
        <p:nvSpPr>
          <p:cNvPr id="33815"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
        <p:nvSpPr>
          <p:cNvPr id="33816" name="TextBox 15"/>
          <p:cNvSpPr txBox="1">
            <a:spLocks noChangeArrowheads="1"/>
          </p:cNvSpPr>
          <p:nvPr/>
        </p:nvSpPr>
        <p:spPr bwMode="auto">
          <a:xfrm>
            <a:off x="298608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4</a:t>
            </a:r>
          </a:p>
        </p:txBody>
      </p:sp>
      <p:sp>
        <p:nvSpPr>
          <p:cNvPr id="33817" name="TextBox 17"/>
          <p:cNvSpPr txBox="1">
            <a:spLocks noChangeArrowheads="1"/>
          </p:cNvSpPr>
          <p:nvPr/>
        </p:nvSpPr>
        <p:spPr bwMode="auto">
          <a:xfrm>
            <a:off x="3848100"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1</a:t>
            </a:r>
          </a:p>
        </p:txBody>
      </p:sp>
      <p:sp>
        <p:nvSpPr>
          <p:cNvPr id="26" name="TextBox 25"/>
          <p:cNvSpPr txBox="1"/>
          <p:nvPr/>
        </p:nvSpPr>
        <p:spPr>
          <a:xfrm>
            <a:off x="4927600" y="1028700"/>
            <a:ext cx="4108450" cy="708025"/>
          </a:xfrm>
          <a:prstGeom prst="rect">
            <a:avLst/>
          </a:prstGeom>
          <a:noFill/>
        </p:spPr>
        <p:txBody>
          <a:bodyPr>
            <a:spAutoFit/>
          </a:bodyPr>
          <a:lstStyle/>
          <a:p>
            <a:pPr>
              <a:defRPr/>
            </a:pPr>
            <a:r>
              <a:rPr lang="en-US" sz="2000" dirty="0">
                <a:solidFill>
                  <a:schemeClr val="accent2"/>
                </a:solidFill>
              </a:rPr>
              <a:t>note: orange number </a:t>
            </a:r>
            <a:r>
              <a:rPr lang="en-US" sz="2000" b="1" dirty="0">
                <a:solidFill>
                  <a:schemeClr val="accent3"/>
                </a:solidFill>
              </a:rPr>
              <a:t>1</a:t>
            </a:r>
            <a:r>
              <a:rPr lang="en-US" sz="2000" dirty="0">
                <a:solidFill>
                  <a:schemeClr val="accent2"/>
                </a:solidFill>
              </a:rPr>
              <a:t> represents </a:t>
            </a:r>
          </a:p>
          <a:p>
            <a:pPr>
              <a:defRPr/>
            </a:pPr>
            <a:r>
              <a:rPr lang="en-US" sz="2000" dirty="0">
                <a:solidFill>
                  <a:schemeClr val="accent2"/>
                </a:solidFill>
              </a:rPr>
              <a:t>         the pop order</a:t>
            </a:r>
            <a:endParaRPr lang="en-US" sz="2000" dirty="0">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481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82B3BF6F-5223-FD47-BE94-C22DCDFDB08C}" type="datetime4">
              <a:rPr lang="en-AU" sz="1200">
                <a:solidFill>
                  <a:schemeClr val="bg1"/>
                </a:solidFill>
              </a:rPr>
              <a:pPr eaLnBrk="1" hangingPunct="1"/>
              <a:t>April 24, 2020</a:t>
            </a:fld>
            <a:endParaRPr lang="en-US" sz="1200">
              <a:solidFill>
                <a:schemeClr val="bg1"/>
              </a:solidFill>
            </a:endParaRPr>
          </a:p>
        </p:txBody>
      </p:sp>
      <p:sp>
        <p:nvSpPr>
          <p:cNvPr id="3482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482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CE477F-B41F-614F-95D8-793E24DFF04C}" type="slidenum">
              <a:rPr lang="en-US" sz="3600">
                <a:solidFill>
                  <a:schemeClr val="bg1"/>
                </a:solidFill>
              </a:rPr>
              <a:pPr eaLnBrk="1" hangingPunct="1"/>
              <a:t>31</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6693" y="3039534"/>
            <a:ext cx="460375" cy="474133"/>
          </a:xfrm>
          <a:prstGeom prst="dodecagon">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4837"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4838"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
        <p:nvSpPr>
          <p:cNvPr id="34839"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
        <p:nvSpPr>
          <p:cNvPr id="34840" name="TextBox 15"/>
          <p:cNvSpPr txBox="1">
            <a:spLocks noChangeArrowheads="1"/>
          </p:cNvSpPr>
          <p:nvPr/>
        </p:nvSpPr>
        <p:spPr bwMode="auto">
          <a:xfrm>
            <a:off x="298608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4</a:t>
            </a:r>
          </a:p>
        </p:txBody>
      </p:sp>
      <p:sp>
        <p:nvSpPr>
          <p:cNvPr id="34841" name="TextBox 17"/>
          <p:cNvSpPr txBox="1">
            <a:spLocks noChangeArrowheads="1"/>
          </p:cNvSpPr>
          <p:nvPr/>
        </p:nvSpPr>
        <p:spPr bwMode="auto">
          <a:xfrm>
            <a:off x="3848100"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1</a:t>
            </a:r>
          </a:p>
        </p:txBody>
      </p:sp>
      <p:sp>
        <p:nvSpPr>
          <p:cNvPr id="34842" name="TextBox 25"/>
          <p:cNvSpPr txBox="1">
            <a:spLocks noChangeArrowheads="1"/>
          </p:cNvSpPr>
          <p:nvPr/>
        </p:nvSpPr>
        <p:spPr bwMode="auto">
          <a:xfrm>
            <a:off x="1046163" y="51546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58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4601D75-7D89-274E-8B25-9ABC50234775}" type="datetime4">
              <a:rPr lang="en-AU" sz="1200">
                <a:solidFill>
                  <a:schemeClr val="bg1"/>
                </a:solidFill>
              </a:rPr>
              <a:pPr eaLnBrk="1" hangingPunct="1"/>
              <a:t>April 24, 2020</a:t>
            </a:fld>
            <a:endParaRPr lang="en-US" sz="1200">
              <a:solidFill>
                <a:schemeClr val="bg1"/>
              </a:solidFill>
            </a:endParaRPr>
          </a:p>
        </p:txBody>
      </p:sp>
      <p:sp>
        <p:nvSpPr>
          <p:cNvPr id="358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BFFAFE-B8BE-A54D-8C6C-4B6DD362A38D}" type="slidenum">
              <a:rPr lang="en-US" sz="3600">
                <a:solidFill>
                  <a:schemeClr val="bg1"/>
                </a:solidFill>
              </a:rPr>
              <a:pPr eaLnBrk="1" hangingPunct="1"/>
              <a:t>32</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7225" y="3040063"/>
            <a:ext cx="460375" cy="473075"/>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5859"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5860"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        </a:t>
            </a:r>
            <a:endParaRPr lang="en-US">
              <a:solidFill>
                <a:srgbClr val="FF0000"/>
              </a:solidFill>
            </a:endParaRPr>
          </a:p>
        </p:txBody>
      </p:sp>
      <p:sp>
        <p:nvSpPr>
          <p:cNvPr id="35861"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
        <p:nvSpPr>
          <p:cNvPr id="35862" name="TextBox 15"/>
          <p:cNvSpPr txBox="1">
            <a:spLocks noChangeArrowheads="1"/>
          </p:cNvSpPr>
          <p:nvPr/>
        </p:nvSpPr>
        <p:spPr bwMode="auto">
          <a:xfrm>
            <a:off x="298608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4</a:t>
            </a:r>
          </a:p>
        </p:txBody>
      </p:sp>
      <p:sp>
        <p:nvSpPr>
          <p:cNvPr id="35863" name="TextBox 17"/>
          <p:cNvSpPr txBox="1">
            <a:spLocks noChangeArrowheads="1"/>
          </p:cNvSpPr>
          <p:nvPr/>
        </p:nvSpPr>
        <p:spPr bwMode="auto">
          <a:xfrm>
            <a:off x="3848100"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1</a:t>
            </a:r>
          </a:p>
        </p:txBody>
      </p:sp>
      <p:sp>
        <p:nvSpPr>
          <p:cNvPr id="35864" name="TextBox 25"/>
          <p:cNvSpPr txBox="1">
            <a:spLocks noChangeArrowheads="1"/>
          </p:cNvSpPr>
          <p:nvPr/>
        </p:nvSpPr>
        <p:spPr bwMode="auto">
          <a:xfrm>
            <a:off x="1046163" y="51546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2</a:t>
            </a:r>
          </a:p>
        </p:txBody>
      </p:sp>
      <p:sp>
        <p:nvSpPr>
          <p:cNvPr id="35865" name="TextBox 18"/>
          <p:cNvSpPr txBox="1">
            <a:spLocks noChangeArrowheads="1"/>
          </p:cNvSpPr>
          <p:nvPr/>
        </p:nvSpPr>
        <p:spPr bwMode="auto">
          <a:xfrm>
            <a:off x="4111625" y="2705100"/>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5       </a:t>
            </a:r>
            <a:endParaRPr lang="en-US">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68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3C1C942E-953C-3243-B91C-5C65092FDBEE}" type="datetime4">
              <a:rPr lang="en-AU" sz="1200">
                <a:solidFill>
                  <a:schemeClr val="bg1"/>
                </a:solidFill>
              </a:rPr>
              <a:pPr eaLnBrk="1" hangingPunct="1"/>
              <a:t>April 24, 2020</a:t>
            </a:fld>
            <a:endParaRPr lang="en-US" sz="1200">
              <a:solidFill>
                <a:schemeClr val="bg1"/>
              </a:solidFill>
            </a:endParaRPr>
          </a:p>
        </p:txBody>
      </p:sp>
      <p:sp>
        <p:nvSpPr>
          <p:cNvPr id="368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68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A927E-F130-B445-B928-00053E0CFC83}" type="slidenum">
              <a:rPr lang="en-US" sz="3600">
                <a:solidFill>
                  <a:schemeClr val="bg1"/>
                </a:solidFill>
              </a:rPr>
              <a:pPr eaLnBrk="1" hangingPunct="1"/>
              <a:t>33</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7225" y="3040063"/>
            <a:ext cx="460375" cy="473075"/>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6883"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6884"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
        <p:nvSpPr>
          <p:cNvPr id="36885"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
        <p:nvSpPr>
          <p:cNvPr id="36886" name="TextBox 15"/>
          <p:cNvSpPr txBox="1">
            <a:spLocks noChangeArrowheads="1"/>
          </p:cNvSpPr>
          <p:nvPr/>
        </p:nvSpPr>
        <p:spPr bwMode="auto">
          <a:xfrm>
            <a:off x="298608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4</a:t>
            </a:r>
          </a:p>
        </p:txBody>
      </p:sp>
      <p:sp>
        <p:nvSpPr>
          <p:cNvPr id="36887" name="TextBox 17"/>
          <p:cNvSpPr txBox="1">
            <a:spLocks noChangeArrowheads="1"/>
          </p:cNvSpPr>
          <p:nvPr/>
        </p:nvSpPr>
        <p:spPr bwMode="auto">
          <a:xfrm>
            <a:off x="3848100"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1</a:t>
            </a:r>
          </a:p>
        </p:txBody>
      </p:sp>
      <p:sp>
        <p:nvSpPr>
          <p:cNvPr id="36888" name="TextBox 25"/>
          <p:cNvSpPr txBox="1">
            <a:spLocks noChangeArrowheads="1"/>
          </p:cNvSpPr>
          <p:nvPr/>
        </p:nvSpPr>
        <p:spPr bwMode="auto">
          <a:xfrm>
            <a:off x="1046163" y="51546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2</a:t>
            </a:r>
          </a:p>
        </p:txBody>
      </p:sp>
      <p:sp>
        <p:nvSpPr>
          <p:cNvPr id="36889" name="TextBox 18"/>
          <p:cNvSpPr txBox="1">
            <a:spLocks noChangeArrowheads="1"/>
          </p:cNvSpPr>
          <p:nvPr/>
        </p:nvSpPr>
        <p:spPr bwMode="auto">
          <a:xfrm>
            <a:off x="4111625" y="2705100"/>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5</a:t>
            </a:r>
          </a:p>
        </p:txBody>
      </p:sp>
      <p:sp>
        <p:nvSpPr>
          <p:cNvPr id="36890" name="TextBox 26"/>
          <p:cNvSpPr txBox="1">
            <a:spLocks noChangeArrowheads="1"/>
          </p:cNvSpPr>
          <p:nvPr/>
        </p:nvSpPr>
        <p:spPr bwMode="auto">
          <a:xfrm>
            <a:off x="4927600" y="2709863"/>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78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716BD843-81B0-6C40-BA7B-B4FE7745316D}" type="datetime4">
              <a:rPr lang="en-AU" sz="1200">
                <a:solidFill>
                  <a:schemeClr val="bg1"/>
                </a:solidFill>
              </a:rPr>
              <a:pPr eaLnBrk="1" hangingPunct="1"/>
              <a:t>April 24, 2020</a:t>
            </a:fld>
            <a:endParaRPr lang="en-US" sz="1200">
              <a:solidFill>
                <a:schemeClr val="bg1"/>
              </a:solidFill>
            </a:endParaRPr>
          </a:p>
        </p:txBody>
      </p:sp>
      <p:sp>
        <p:nvSpPr>
          <p:cNvPr id="378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78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267F76-99D1-E247-8123-4B4201AC4CA3}" type="slidenum">
              <a:rPr lang="en-US" sz="3600">
                <a:solidFill>
                  <a:schemeClr val="bg1"/>
                </a:solidFill>
              </a:rPr>
              <a:pPr eaLnBrk="1" hangingPunct="1"/>
              <a:t>34</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7225" y="3040063"/>
            <a:ext cx="460375" cy="473075"/>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7907"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7908"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
        <p:nvSpPr>
          <p:cNvPr id="37909"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
        <p:nvSpPr>
          <p:cNvPr id="37910" name="TextBox 15"/>
          <p:cNvSpPr txBox="1">
            <a:spLocks noChangeArrowheads="1"/>
          </p:cNvSpPr>
          <p:nvPr/>
        </p:nvSpPr>
        <p:spPr bwMode="auto">
          <a:xfrm>
            <a:off x="298608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4</a:t>
            </a:r>
          </a:p>
        </p:txBody>
      </p:sp>
      <p:sp>
        <p:nvSpPr>
          <p:cNvPr id="37911" name="TextBox 17"/>
          <p:cNvSpPr txBox="1">
            <a:spLocks noChangeArrowheads="1"/>
          </p:cNvSpPr>
          <p:nvPr/>
        </p:nvSpPr>
        <p:spPr bwMode="auto">
          <a:xfrm>
            <a:off x="3848100"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1</a:t>
            </a:r>
          </a:p>
        </p:txBody>
      </p:sp>
      <p:sp>
        <p:nvSpPr>
          <p:cNvPr id="37912" name="TextBox 25"/>
          <p:cNvSpPr txBox="1">
            <a:spLocks noChangeArrowheads="1"/>
          </p:cNvSpPr>
          <p:nvPr/>
        </p:nvSpPr>
        <p:spPr bwMode="auto">
          <a:xfrm>
            <a:off x="1046163" y="51546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2</a:t>
            </a:r>
          </a:p>
        </p:txBody>
      </p:sp>
      <p:sp>
        <p:nvSpPr>
          <p:cNvPr id="37913" name="TextBox 18"/>
          <p:cNvSpPr txBox="1">
            <a:spLocks noChangeArrowheads="1"/>
          </p:cNvSpPr>
          <p:nvPr/>
        </p:nvSpPr>
        <p:spPr bwMode="auto">
          <a:xfrm>
            <a:off x="4111625" y="2705100"/>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5</a:t>
            </a:r>
          </a:p>
        </p:txBody>
      </p:sp>
      <p:sp>
        <p:nvSpPr>
          <p:cNvPr id="37914" name="TextBox 26"/>
          <p:cNvSpPr txBox="1">
            <a:spLocks noChangeArrowheads="1"/>
          </p:cNvSpPr>
          <p:nvPr/>
        </p:nvSpPr>
        <p:spPr bwMode="auto">
          <a:xfrm>
            <a:off x="4927600" y="2709863"/>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3</a:t>
            </a:r>
          </a:p>
        </p:txBody>
      </p:sp>
      <p:sp>
        <p:nvSpPr>
          <p:cNvPr id="37915" name="TextBox 27"/>
          <p:cNvSpPr txBox="1">
            <a:spLocks noChangeArrowheads="1"/>
          </p:cNvSpPr>
          <p:nvPr/>
        </p:nvSpPr>
        <p:spPr bwMode="auto">
          <a:xfrm>
            <a:off x="2413000" y="2786063"/>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891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29783B6B-F92B-0B43-BCDF-46DC5C401F2E}" type="datetime4">
              <a:rPr lang="en-AU" sz="1200">
                <a:solidFill>
                  <a:schemeClr val="bg1"/>
                </a:solidFill>
              </a:rPr>
              <a:pPr eaLnBrk="1" hangingPunct="1"/>
              <a:t>April 24, 2020</a:t>
            </a:fld>
            <a:endParaRPr lang="en-US" sz="1200">
              <a:solidFill>
                <a:schemeClr val="bg1"/>
              </a:solidFill>
            </a:endParaRPr>
          </a:p>
        </p:txBody>
      </p:sp>
      <p:sp>
        <p:nvSpPr>
          <p:cNvPr id="3891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0236E5-7902-3A4C-9149-CD548298DD90}" type="slidenum">
              <a:rPr lang="en-US" sz="3600">
                <a:solidFill>
                  <a:schemeClr val="bg1"/>
                </a:solidFill>
              </a:rPr>
              <a:pPr eaLnBrk="1" hangingPunct="1"/>
              <a:t>35</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7225" y="3040063"/>
            <a:ext cx="460375" cy="473075"/>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8931" name="TextBox 10"/>
          <p:cNvSpPr txBox="1">
            <a:spLocks noChangeArrowheads="1"/>
          </p:cNvSpPr>
          <p:nvPr/>
        </p:nvSpPr>
        <p:spPr bwMode="auto">
          <a:xfrm>
            <a:off x="1481138" y="1133475"/>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1</a:t>
            </a:r>
          </a:p>
        </p:txBody>
      </p:sp>
      <p:sp>
        <p:nvSpPr>
          <p:cNvPr id="38932" name="TextBox 12"/>
          <p:cNvSpPr txBox="1">
            <a:spLocks noChangeArrowheads="1"/>
          </p:cNvSpPr>
          <p:nvPr/>
        </p:nvSpPr>
        <p:spPr bwMode="auto">
          <a:xfrm>
            <a:off x="1490663" y="28082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2</a:t>
            </a:r>
          </a:p>
        </p:txBody>
      </p:sp>
      <p:sp>
        <p:nvSpPr>
          <p:cNvPr id="38933" name="TextBox 8"/>
          <p:cNvSpPr txBox="1">
            <a:spLocks noChangeArrowheads="1"/>
          </p:cNvSpPr>
          <p:nvPr/>
        </p:nvSpPr>
        <p:spPr bwMode="auto">
          <a:xfrm>
            <a:off x="18573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3</a:t>
            </a:r>
          </a:p>
        </p:txBody>
      </p:sp>
      <p:sp>
        <p:nvSpPr>
          <p:cNvPr id="38934" name="TextBox 15"/>
          <p:cNvSpPr txBox="1">
            <a:spLocks noChangeArrowheads="1"/>
          </p:cNvSpPr>
          <p:nvPr/>
        </p:nvSpPr>
        <p:spPr bwMode="auto">
          <a:xfrm>
            <a:off x="2986088"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4</a:t>
            </a:r>
          </a:p>
        </p:txBody>
      </p:sp>
      <p:sp>
        <p:nvSpPr>
          <p:cNvPr id="38935" name="TextBox 17"/>
          <p:cNvSpPr txBox="1">
            <a:spLocks noChangeArrowheads="1"/>
          </p:cNvSpPr>
          <p:nvPr/>
        </p:nvSpPr>
        <p:spPr bwMode="auto">
          <a:xfrm>
            <a:off x="3848100" y="51038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1</a:t>
            </a:r>
          </a:p>
        </p:txBody>
      </p:sp>
      <p:sp>
        <p:nvSpPr>
          <p:cNvPr id="38936" name="TextBox 25"/>
          <p:cNvSpPr txBox="1">
            <a:spLocks noChangeArrowheads="1"/>
          </p:cNvSpPr>
          <p:nvPr/>
        </p:nvSpPr>
        <p:spPr bwMode="auto">
          <a:xfrm>
            <a:off x="1046163" y="5154613"/>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2</a:t>
            </a:r>
          </a:p>
        </p:txBody>
      </p:sp>
      <p:sp>
        <p:nvSpPr>
          <p:cNvPr id="38937" name="TextBox 18"/>
          <p:cNvSpPr txBox="1">
            <a:spLocks noChangeArrowheads="1"/>
          </p:cNvSpPr>
          <p:nvPr/>
        </p:nvSpPr>
        <p:spPr bwMode="auto">
          <a:xfrm>
            <a:off x="4111625" y="2705100"/>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5</a:t>
            </a:r>
          </a:p>
        </p:txBody>
      </p:sp>
      <p:sp>
        <p:nvSpPr>
          <p:cNvPr id="38938" name="TextBox 26"/>
          <p:cNvSpPr txBox="1">
            <a:spLocks noChangeArrowheads="1"/>
          </p:cNvSpPr>
          <p:nvPr/>
        </p:nvSpPr>
        <p:spPr bwMode="auto">
          <a:xfrm>
            <a:off x="4927600" y="2709863"/>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3</a:t>
            </a:r>
          </a:p>
        </p:txBody>
      </p:sp>
      <p:sp>
        <p:nvSpPr>
          <p:cNvPr id="38939" name="TextBox 27"/>
          <p:cNvSpPr txBox="1">
            <a:spLocks noChangeArrowheads="1"/>
          </p:cNvSpPr>
          <p:nvPr/>
        </p:nvSpPr>
        <p:spPr bwMode="auto">
          <a:xfrm>
            <a:off x="2413000" y="2786063"/>
            <a:ext cx="355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4</a:t>
            </a:r>
          </a:p>
        </p:txBody>
      </p:sp>
      <p:sp>
        <p:nvSpPr>
          <p:cNvPr id="38940" name="TextBox 28"/>
          <p:cNvSpPr txBox="1">
            <a:spLocks noChangeArrowheads="1"/>
          </p:cNvSpPr>
          <p:nvPr/>
        </p:nvSpPr>
        <p:spPr bwMode="auto">
          <a:xfrm>
            <a:off x="2422525" y="1143000"/>
            <a:ext cx="3571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solidFill>
                  <a:srgbClr val="FF6600"/>
                </a:solidFill>
              </a:rPr>
              <a:t>5</a:t>
            </a:r>
          </a:p>
        </p:txBody>
      </p:sp>
      <p:graphicFrame>
        <p:nvGraphicFramePr>
          <p:cNvPr id="20" name="Table 19"/>
          <p:cNvGraphicFramePr>
            <a:graphicFrameLocks noGrp="1"/>
          </p:cNvGraphicFramePr>
          <p:nvPr/>
        </p:nvGraphicFramePr>
        <p:xfrm>
          <a:off x="5580063" y="1271588"/>
          <a:ext cx="3452812" cy="2651125"/>
        </p:xfrm>
        <a:graphic>
          <a:graphicData uri="http://schemas.openxmlformats.org/drawingml/2006/table">
            <a:tbl>
              <a:tblPr firstRow="1" bandRow="1">
                <a:tableStyleId>{69CF1AB2-1976-4502-BF36-3FF5EA218861}</a:tableStyleId>
              </a:tblPr>
              <a:tblGrid>
                <a:gridCol w="3452812"/>
              </a:tblGrid>
              <a:tr h="2651125">
                <a:tc>
                  <a:txBody>
                    <a:bodyPr/>
                    <a:lstStyle/>
                    <a:p>
                      <a:r>
                        <a:rPr lang="en-US" sz="2400" b="0" baseline="0" dirty="0" smtClean="0"/>
                        <a:t>Oranges edges are </a:t>
                      </a:r>
                      <a:r>
                        <a:rPr lang="en-US" sz="2400" b="0" i="1" baseline="0" dirty="0" smtClean="0"/>
                        <a:t>tree edges</a:t>
                      </a:r>
                      <a:r>
                        <a:rPr lang="en-US" sz="2400" b="0" baseline="0" dirty="0" smtClean="0"/>
                        <a:t>.</a:t>
                      </a:r>
                    </a:p>
                    <a:p>
                      <a:endParaRPr lang="en-US" sz="2400" b="0" baseline="0" dirty="0" smtClean="0"/>
                    </a:p>
                    <a:p>
                      <a:r>
                        <a:rPr lang="en-US" sz="2400" b="0" baseline="0" dirty="0" smtClean="0"/>
                        <a:t>Not used used edges:</a:t>
                      </a:r>
                    </a:p>
                    <a:p>
                      <a:pPr marL="342900" indent="-342900">
                        <a:buFont typeface="Arial"/>
                        <a:buChar char="•"/>
                      </a:pPr>
                      <a:r>
                        <a:rPr lang="en-US" sz="2400" b="0" baseline="0" dirty="0" smtClean="0"/>
                        <a:t>all would be </a:t>
                      </a:r>
                      <a:r>
                        <a:rPr lang="en-US" sz="2400" b="0" i="1" baseline="0" dirty="0" smtClean="0"/>
                        <a:t>back-edges</a:t>
                      </a:r>
                      <a:r>
                        <a:rPr lang="en-US" sz="2400" b="0" baseline="0" dirty="0" smtClean="0"/>
                        <a:t> if the graph was un-directed </a:t>
                      </a:r>
                    </a:p>
                  </a:txBody>
                  <a:tcPr marL="91429" marR="91429" marT="45709" marB="45709"/>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DFS </a:t>
            </a: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3993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9771ABFD-D217-EA45-A1E7-253D8D5ADD18}" type="datetime4">
              <a:rPr lang="en-AU" sz="1200">
                <a:solidFill>
                  <a:schemeClr val="bg1"/>
                </a:solidFill>
              </a:rPr>
              <a:pPr eaLnBrk="1" hangingPunct="1"/>
              <a:t>April 24, 2020</a:t>
            </a:fld>
            <a:endParaRPr lang="en-US" sz="1200">
              <a:solidFill>
                <a:schemeClr val="bg1"/>
              </a:solidFill>
            </a:endParaRPr>
          </a:p>
        </p:txBody>
      </p:sp>
      <p:sp>
        <p:nvSpPr>
          <p:cNvPr id="3994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399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B508FD8-E27A-8E43-BF08-0D7CA2B54200}" type="slidenum">
              <a:rPr lang="en-US" sz="3600">
                <a:solidFill>
                  <a:schemeClr val="bg1"/>
                </a:solidFill>
              </a:rPr>
              <a:pPr eaLnBrk="1" hangingPunct="1"/>
              <a:t>36</a:t>
            </a:fld>
            <a:endParaRPr lang="en-US" sz="3600">
              <a:solidFill>
                <a:schemeClr val="bg1"/>
              </a:solidFill>
            </a:endParaRPr>
          </a:p>
        </p:txBody>
      </p:sp>
      <p:sp>
        <p:nvSpPr>
          <p:cNvPr id="7" name="Oval 6"/>
          <p:cNvSpPr/>
          <p:nvPr/>
        </p:nvSpPr>
        <p:spPr>
          <a:xfrm>
            <a:off x="1887538" y="1143000"/>
            <a:ext cx="492125" cy="4064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endParaRPr lang="en-US" dirty="0">
              <a:solidFill>
                <a:schemeClr val="tx1"/>
              </a:solidFill>
            </a:endParaRPr>
          </a:p>
        </p:txBody>
      </p:sp>
      <p:sp>
        <p:nvSpPr>
          <p:cNvPr id="12" name="Oval 11"/>
          <p:cNvSpPr/>
          <p:nvPr/>
        </p:nvSpPr>
        <p:spPr>
          <a:xfrm>
            <a:off x="1836738" y="3040063"/>
            <a:ext cx="525462" cy="45720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4" name="Oval 13"/>
          <p:cNvSpPr/>
          <p:nvPr/>
        </p:nvSpPr>
        <p:spPr>
          <a:xfrm>
            <a:off x="541338" y="4792663"/>
            <a:ext cx="457200" cy="490537"/>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5" name="Dodecagon 14"/>
          <p:cNvSpPr/>
          <p:nvPr/>
        </p:nvSpPr>
        <p:spPr>
          <a:xfrm>
            <a:off x="3370263" y="4792663"/>
            <a:ext cx="473075" cy="490537"/>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8" name="Dodecagon 7"/>
          <p:cNvSpPr/>
          <p:nvPr/>
        </p:nvSpPr>
        <p:spPr>
          <a:xfrm>
            <a:off x="4467225" y="3040063"/>
            <a:ext cx="460375" cy="473075"/>
          </a:xfrm>
          <a:prstGeom prst="dodecagon">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0" name="Straight Arrow Connector 9"/>
          <p:cNvCxnSpPr>
            <a:stCxn id="7" idx="4"/>
            <a:endCxn id="12" idx="0"/>
          </p:cNvCxnSpPr>
          <p:nvPr/>
        </p:nvCxnSpPr>
        <p:spPr>
          <a:xfrm flipH="1">
            <a:off x="2100263" y="1549400"/>
            <a:ext cx="33337" cy="1490663"/>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2" idx="3"/>
            <a:endCxn id="14" idx="7"/>
          </p:cNvCxnSpPr>
          <p:nvPr/>
        </p:nvCxnSpPr>
        <p:spPr>
          <a:xfrm flipH="1">
            <a:off x="931863" y="3429000"/>
            <a:ext cx="982662" cy="143510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5"/>
            <a:endCxn id="15" idx="9"/>
          </p:cNvCxnSpPr>
          <p:nvPr/>
        </p:nvCxnSpPr>
        <p:spPr>
          <a:xfrm>
            <a:off x="2286000" y="3429000"/>
            <a:ext cx="1147763" cy="1428750"/>
          </a:xfrm>
          <a:prstGeom prst="straightConnector1">
            <a:avLst/>
          </a:prstGeom>
          <a:ln w="53975">
            <a:solidFill>
              <a:srgbClr val="FF0000"/>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2379663" y="3268663"/>
            <a:ext cx="2087562" cy="53975"/>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7" idx="3"/>
            <a:endCxn id="14" idx="0"/>
          </p:cNvCxnSpPr>
          <p:nvPr/>
        </p:nvCxnSpPr>
        <p:spPr>
          <a:xfrm flipH="1">
            <a:off x="769938" y="1490663"/>
            <a:ext cx="1190625" cy="3302000"/>
          </a:xfrm>
          <a:prstGeom prst="straightConnector1">
            <a:avLst/>
          </a:prstGeom>
          <a:ln w="53975">
            <a:solidFill>
              <a:srgbClr val="FF0000"/>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endCxn id="15" idx="7"/>
          </p:cNvCxnSpPr>
          <p:nvPr/>
        </p:nvCxnSpPr>
        <p:spPr>
          <a:xfrm>
            <a:off x="998538" y="5103813"/>
            <a:ext cx="2371725" cy="0"/>
          </a:xfrm>
          <a:prstGeom prst="straightConnector1">
            <a:avLst/>
          </a:prstGeom>
          <a:ln w="76200" cmpd="sng">
            <a:solidFill>
              <a:srgbClr val="FF6600"/>
            </a:solidFill>
            <a:tailEnd type="triangle" w="med"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8" idx="7"/>
          </p:cNvCxnSpPr>
          <p:nvPr/>
        </p:nvCxnSpPr>
        <p:spPr>
          <a:xfrm flipH="1">
            <a:off x="931863" y="3340100"/>
            <a:ext cx="3535362" cy="1651000"/>
          </a:xfrm>
          <a:prstGeom prst="straightConnector1">
            <a:avLst/>
          </a:prstGeom>
          <a:ln w="53975">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15" idx="10"/>
            <a:endCxn id="7" idx="5"/>
          </p:cNvCxnSpPr>
          <p:nvPr/>
        </p:nvCxnSpPr>
        <p:spPr>
          <a:xfrm flipH="1" flipV="1">
            <a:off x="2306638" y="1490663"/>
            <a:ext cx="1236662" cy="3302000"/>
          </a:xfrm>
          <a:prstGeom prst="straightConnector1">
            <a:avLst/>
          </a:prstGeom>
          <a:ln w="60325">
            <a:solidFill>
              <a:srgbClr val="0000FF"/>
            </a:solidFill>
            <a:prstDash val="dash"/>
            <a:tailEnd type="triangle" w="lg" len="lg"/>
          </a:ln>
        </p:spPr>
        <p:style>
          <a:lnRef idx="2">
            <a:schemeClr val="accent1"/>
          </a:lnRef>
          <a:fillRef idx="0">
            <a:schemeClr val="accent1"/>
          </a:fillRef>
          <a:effectRef idx="1">
            <a:schemeClr val="accent1"/>
          </a:effectRef>
          <a:fontRef idx="minor">
            <a:schemeClr val="tx1"/>
          </a:fontRef>
        </p:style>
      </p:cxnSp>
      <p:graphicFrame>
        <p:nvGraphicFramePr>
          <p:cNvPr id="20" name="Table 19"/>
          <p:cNvGraphicFramePr>
            <a:graphicFrameLocks noGrp="1"/>
          </p:cNvGraphicFramePr>
          <p:nvPr/>
        </p:nvGraphicFramePr>
        <p:xfrm>
          <a:off x="5580063" y="1271588"/>
          <a:ext cx="3452812" cy="5576887"/>
        </p:xfrm>
        <a:graphic>
          <a:graphicData uri="http://schemas.openxmlformats.org/drawingml/2006/table">
            <a:tbl>
              <a:tblPr firstRow="1" bandRow="1">
                <a:tableStyleId>{69CF1AB2-1976-4502-BF36-3FF5EA218861}</a:tableStyleId>
              </a:tblPr>
              <a:tblGrid>
                <a:gridCol w="3452812"/>
              </a:tblGrid>
              <a:tr h="5576887">
                <a:tc>
                  <a:txBody>
                    <a:bodyPr/>
                    <a:lstStyle/>
                    <a:p>
                      <a:r>
                        <a:rPr lang="en-US" sz="2400" b="0" baseline="0" dirty="0" smtClean="0"/>
                        <a:t>Oranges edges are </a:t>
                      </a:r>
                      <a:r>
                        <a:rPr lang="en-US" sz="2400" b="0" i="1" baseline="0" dirty="0" smtClean="0"/>
                        <a:t>tree edges</a:t>
                      </a:r>
                      <a:r>
                        <a:rPr lang="en-US" sz="2400" b="0" baseline="0" dirty="0" smtClean="0"/>
                        <a:t>.</a:t>
                      </a:r>
                    </a:p>
                    <a:p>
                      <a:endParaRPr lang="en-US" sz="2400" b="0" baseline="0" dirty="0" smtClean="0"/>
                    </a:p>
                    <a:p>
                      <a:r>
                        <a:rPr lang="en-US" sz="2400" b="0" baseline="0" dirty="0" smtClean="0"/>
                        <a:t>Not used edges:</a:t>
                      </a:r>
                    </a:p>
                    <a:p>
                      <a:pPr marL="342900" indent="-342900">
                        <a:buFont typeface="Arial"/>
                        <a:buChar char="•"/>
                      </a:pPr>
                      <a:r>
                        <a:rPr lang="en-US" sz="2400" b="0" baseline="0" dirty="0" smtClean="0"/>
                        <a:t>red are </a:t>
                      </a:r>
                      <a:r>
                        <a:rPr lang="en-US" sz="2400" b="0" i="1" baseline="0" dirty="0" smtClean="0"/>
                        <a:t>forward edges</a:t>
                      </a:r>
                    </a:p>
                    <a:p>
                      <a:pPr marL="342900" indent="-342900">
                        <a:buFont typeface="Arial"/>
                        <a:buChar char="•"/>
                      </a:pPr>
                      <a:r>
                        <a:rPr lang="en-US" sz="2400" b="0" baseline="0" dirty="0" smtClean="0"/>
                        <a:t>blue are </a:t>
                      </a:r>
                      <a:r>
                        <a:rPr lang="en-US" sz="2400" b="0" i="1" baseline="0" dirty="0" smtClean="0"/>
                        <a:t>back-edges</a:t>
                      </a:r>
                      <a:r>
                        <a:rPr lang="en-US" sz="2400" b="0" baseline="0" dirty="0" smtClean="0"/>
                        <a:t> </a:t>
                      </a:r>
                    </a:p>
                    <a:p>
                      <a:pPr marL="342900" indent="-342900">
                        <a:buFont typeface="Arial"/>
                        <a:buChar char="•"/>
                      </a:pPr>
                      <a:r>
                        <a:rPr lang="en-US" sz="2400" b="0" baseline="0" dirty="0" smtClean="0"/>
                        <a:t>other dashed are </a:t>
                      </a:r>
                      <a:r>
                        <a:rPr lang="en-US" sz="2400" b="0" i="1" baseline="0" dirty="0" smtClean="0"/>
                        <a:t>cross edges</a:t>
                      </a:r>
                    </a:p>
                    <a:p>
                      <a:pPr marL="342900" indent="-342900">
                        <a:buFont typeface="Arial"/>
                        <a:buChar char="•"/>
                      </a:pPr>
                      <a:endParaRPr lang="en-US" sz="2400" b="0" i="1" baseline="0" dirty="0" smtClean="0"/>
                    </a:p>
                    <a:p>
                      <a:pPr marL="0" indent="0">
                        <a:buFont typeface="Arial"/>
                        <a:buNone/>
                      </a:pPr>
                      <a:r>
                        <a:rPr lang="en-US" sz="2400" b="0" i="1" baseline="0" dirty="0" smtClean="0"/>
                        <a:t>Why don’t we have forward and cross edges in undirected graph?</a:t>
                      </a:r>
                    </a:p>
                    <a:p>
                      <a:pPr marL="342900" indent="-342900">
                        <a:buFont typeface="Arial"/>
                        <a:buChar char="•"/>
                      </a:pPr>
                      <a:endParaRPr lang="en-US" sz="2400" b="0" i="1" baseline="0" dirty="0" smtClean="0"/>
                    </a:p>
                  </a:txBody>
                  <a:tcPr marL="91429" marR="91429" marT="45712" marB="45712"/>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pPr algn="l">
              <a:defRPr/>
            </a:pPr>
            <a:r>
              <a:rPr lang="en-US" sz="2000" dirty="0" err="1" smtClean="0">
                <a:latin typeface="Copperplate Gothic Light"/>
                <a:cs typeface="Copperplate Gothic Light"/>
              </a:rPr>
              <a:t>BfsExplore</a:t>
            </a:r>
            <a:r>
              <a:rPr lang="en-US" sz="2000" dirty="0" smtClean="0">
                <a:latin typeface="Copperplate Gothic Light"/>
                <a:cs typeface="Copperplate Gothic Light"/>
              </a:rPr>
              <a:t>(0)</a:t>
            </a:r>
            <a:r>
              <a:rPr lang="en-US" sz="2000" dirty="0" smtClean="0"/>
              <a:t>: explore a component from node </a:t>
            </a:r>
            <a:r>
              <a:rPr lang="en-US" sz="2000" dirty="0" smtClean="0">
                <a:latin typeface="Copperplate Gothic Light"/>
                <a:cs typeface="Copperplate Gothic Light"/>
              </a:rPr>
              <a:t>0</a:t>
            </a:r>
            <a:r>
              <a:rPr lang="en-US" sz="2000" dirty="0" smtClean="0"/>
              <a:t>, in BFS manner</a:t>
            </a:r>
            <a:endParaRPr lang="en-US" sz="2000" dirty="0"/>
          </a:p>
        </p:txBody>
      </p:sp>
      <p:sp>
        <p:nvSpPr>
          <p:cNvPr id="717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89D13C12-6BDA-834A-AEFA-B3B4621DB029}" type="datetime4">
              <a:rPr lang="en-AU" sz="1200">
                <a:solidFill>
                  <a:schemeClr val="bg1"/>
                </a:solidFill>
              </a:rPr>
              <a:pPr eaLnBrk="1" hangingPunct="1"/>
              <a:t>April 24, 2020</a:t>
            </a:fld>
            <a:endParaRPr lang="en-US" sz="1200">
              <a:solidFill>
                <a:schemeClr val="bg1"/>
              </a:solidFill>
            </a:endParaRPr>
          </a:p>
        </p:txBody>
      </p:sp>
      <p:sp>
        <p:nvSpPr>
          <p:cNvPr id="7171"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71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E42675-D3B3-904E-BFC1-B85A53CDDEF6}" type="slidenum">
              <a:rPr lang="en-US" sz="3600">
                <a:solidFill>
                  <a:schemeClr val="bg1"/>
                </a:solidFill>
              </a:rPr>
              <a:pPr eaLnBrk="1" hangingPunct="1"/>
              <a:t>4</a:t>
            </a:fld>
            <a:endParaRPr lang="en-US" sz="3600">
              <a:solidFill>
                <a:schemeClr val="bg1"/>
              </a:solidFill>
            </a:endParaRPr>
          </a:p>
        </p:txBody>
      </p:sp>
      <p:pic>
        <p:nvPicPr>
          <p:cNvPr id="717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225" y="522288"/>
            <a:ext cx="53467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1238" y="3498850"/>
            <a:ext cx="4321175"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427538" y="3132138"/>
            <a:ext cx="2822575" cy="369887"/>
          </a:xfrm>
          <a:prstGeom prst="rect">
            <a:avLst/>
          </a:prstGeom>
          <a:noFill/>
        </p:spPr>
        <p:txBody>
          <a:bodyPr wrap="none">
            <a:spAutoFit/>
          </a:bodyPr>
          <a:lstStyle/>
          <a:p>
            <a:pPr>
              <a:defRPr/>
            </a:pPr>
            <a:r>
              <a:rPr lang="en-US" sz="1800" dirty="0"/>
              <a:t>function </a:t>
            </a:r>
            <a:r>
              <a:rPr lang="en-US" sz="1800" dirty="0" err="1">
                <a:latin typeface="Copperplate Gothic Light"/>
                <a:cs typeface="Copperplate Gothic Light"/>
              </a:rPr>
              <a:t>BfsExplore</a:t>
            </a:r>
            <a:r>
              <a:rPr lang="en-US" sz="1800" dirty="0">
                <a:latin typeface="Copperplate Gothic Light"/>
                <a:cs typeface="Copperplate Gothic Light"/>
              </a:rPr>
              <a:t>(</a:t>
            </a:r>
            <a:r>
              <a:rPr lang="en-US" sz="1800" i="1" dirty="0">
                <a:latin typeface="+mn-lt"/>
                <a:cs typeface="Copperplate Gothic Light"/>
              </a:rPr>
              <a:t>v</a:t>
            </a:r>
            <a:r>
              <a:rPr lang="en-US" sz="1800" dirty="0">
                <a:latin typeface="Copperplate Gothic Light"/>
                <a:cs typeface="Copperplate Gothic Light"/>
              </a:rPr>
              <a:t>)</a:t>
            </a:r>
            <a:endParaRPr lang="en-US" sz="1800" dirty="0">
              <a:latin typeface="Copperplate Gothic Light"/>
              <a:cs typeface="Copperplate Gothic Light"/>
            </a:endParaRPr>
          </a:p>
        </p:txBody>
      </p:sp>
      <p:pic>
        <p:nvPicPr>
          <p:cNvPr id="7176"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38738" y="655638"/>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156325" y="2235200"/>
            <a:ext cx="1982788" cy="369888"/>
          </a:xfrm>
          <a:prstGeom prst="rect">
            <a:avLst/>
          </a:prstGeom>
          <a:noFill/>
        </p:spPr>
        <p:txBody>
          <a:bodyPr wrap="none">
            <a:spAutoFit/>
          </a:bodyPr>
          <a:lstStyle/>
          <a:p>
            <a:pPr>
              <a:defRPr/>
            </a:pPr>
            <a:r>
              <a:rPr lang="en-US" sz="1800" dirty="0" err="1">
                <a:latin typeface="Copperplate Gothic Light"/>
                <a:cs typeface="Copperplate Gothic Light"/>
              </a:rPr>
              <a:t>BfsExplore</a:t>
            </a:r>
            <a:r>
              <a:rPr lang="en-US" sz="1800" dirty="0">
                <a:latin typeface="Copperplate Gothic Light"/>
                <a:cs typeface="Copperplate Gothic Light"/>
              </a:rPr>
              <a:t>(</a:t>
            </a:r>
            <a:r>
              <a:rPr lang="en-US" sz="1800" i="1" dirty="0">
                <a:latin typeface="+mn-lt"/>
                <a:cs typeface="Copperplate Gothic Light"/>
              </a:rPr>
              <a:t>v</a:t>
            </a:r>
            <a:r>
              <a:rPr lang="en-US" sz="1800" dirty="0">
                <a:latin typeface="Copperplate Gothic Light"/>
                <a:cs typeface="Copperplate Gothic Light"/>
              </a:rPr>
              <a:t>)</a:t>
            </a:r>
            <a:endParaRPr lang="en-US" sz="1800" dirty="0">
              <a:latin typeface="Copperplate Gothic Light"/>
              <a:cs typeface="Copperplate Gothic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T1: </a:t>
            </a:r>
            <a:r>
              <a:rPr lang="en-US" dirty="0" smtClean="0">
                <a:effectLst/>
              </a:rPr>
              <a:t>Depth </a:t>
            </a:r>
            <a:r>
              <a:rPr lang="en-US" dirty="0">
                <a:effectLst/>
              </a:rPr>
              <a:t>First </a:t>
            </a:r>
            <a:r>
              <a:rPr lang="en-US" dirty="0" smtClean="0">
                <a:effectLst/>
              </a:rPr>
              <a:t>Search </a:t>
            </a:r>
            <a:r>
              <a:rPr lang="en-US" dirty="0"/>
              <a:t/>
            </a:r>
            <a:br>
              <a:rPr lang="en-US" dirty="0"/>
            </a:br>
            <a:endParaRPr lang="en-US"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819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860FCFE5-5852-4E45-A83E-50B5D422458F}" type="datetime4">
              <a:rPr lang="en-AU" sz="1200">
                <a:solidFill>
                  <a:schemeClr val="bg1"/>
                </a:solidFill>
              </a:rPr>
              <a:pPr eaLnBrk="1" hangingPunct="1"/>
              <a:t>April 24, 2020</a:t>
            </a:fld>
            <a:endParaRPr lang="en-US" sz="1200">
              <a:solidFill>
                <a:schemeClr val="bg1"/>
              </a:solidFill>
            </a:endParaRPr>
          </a:p>
        </p:txBody>
      </p:sp>
      <p:sp>
        <p:nvSpPr>
          <p:cNvPr id="819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8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0BEF3F-C0E9-B846-916F-08D884CAA052}" type="slidenum">
              <a:rPr lang="en-US" sz="3600">
                <a:solidFill>
                  <a:schemeClr val="bg1"/>
                </a:solidFill>
              </a:rPr>
              <a:pPr eaLnBrk="1" hangingPunct="1"/>
              <a:t>5</a:t>
            </a:fld>
            <a:endParaRPr lang="en-US" sz="3600">
              <a:solidFill>
                <a:schemeClr val="bg1"/>
              </a:solidFill>
            </a:endParaRPr>
          </a:p>
        </p:txBody>
      </p:sp>
      <p:graphicFrame>
        <p:nvGraphicFramePr>
          <p:cNvPr id="35" name="Table 34"/>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tblGrid>
              <a:tr h="1308100">
                <a:tc>
                  <a:txBody>
                    <a:bodyPr/>
                    <a:lstStyle/>
                    <a:p>
                      <a:pPr marL="342900" indent="-342900">
                        <a:buFont typeface="Arial"/>
                        <a:buChar char="•"/>
                      </a:pPr>
                      <a:r>
                        <a:rPr lang="en-US" sz="2000" b="0" dirty="0" smtClean="0">
                          <a:effectLst/>
                        </a:rPr>
                        <a:t>List the order of the nodes visited by</a:t>
                      </a:r>
                      <a:r>
                        <a:rPr lang="en-US" sz="2000" b="0" baseline="0" dirty="0" smtClean="0">
                          <a:effectLst/>
                        </a:rPr>
                        <a:t> the</a:t>
                      </a:r>
                      <a:r>
                        <a:rPr lang="en-US" sz="2000" b="0" dirty="0" smtClean="0">
                          <a:effectLst/>
                        </a:rPr>
                        <a:t> a) DFS and b) BFS algorithms </a:t>
                      </a:r>
                    </a:p>
                  </a:txBody>
                  <a:tcPr marL="91449" marR="91449" marT="45676" marB="45676"/>
                </a:tc>
              </a:tr>
            </a:tbl>
          </a:graphicData>
        </a:graphic>
      </p:graphicFrame>
      <p:grpSp>
        <p:nvGrpSpPr>
          <p:cNvPr id="8204" name="Group 10"/>
          <p:cNvGrpSpPr>
            <a:grpSpLocks/>
          </p:cNvGrpSpPr>
          <p:nvPr/>
        </p:nvGrpSpPr>
        <p:grpSpPr bwMode="auto">
          <a:xfrm>
            <a:off x="5133975" y="1296988"/>
            <a:ext cx="3495675" cy="3355975"/>
            <a:chOff x="4283968" y="1296947"/>
            <a:chExt cx="4345632" cy="4389453"/>
          </a:xfrm>
        </p:grpSpPr>
        <p:sp>
          <p:nvSpPr>
            <p:cNvPr id="7" name="Connector 6"/>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p>
          </p:txBody>
        </p:sp>
        <p:sp>
          <p:nvSpPr>
            <p:cNvPr id="8" name="Connector 7"/>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9" name="Connector 8"/>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F</a:t>
              </a:r>
            </a:p>
          </p:txBody>
        </p:sp>
        <p:sp>
          <p:nvSpPr>
            <p:cNvPr id="10" name="Connector 9"/>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12" name="Connector 11"/>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sp>
          <p:nvSpPr>
            <p:cNvPr id="13" name="Connector 12"/>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G</a:t>
              </a:r>
            </a:p>
          </p:txBody>
        </p:sp>
        <p:sp>
          <p:nvSpPr>
            <p:cNvPr id="14" name="Connector 13"/>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cxnSp>
          <p:nvCxnSpPr>
            <p:cNvPr id="17" name="Straight Connector 16"/>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p:cNvGraphicFramePr>
            <a:graphicFrameLocks noGrp="1"/>
          </p:cNvGraphicFramePr>
          <p:nvPr/>
        </p:nvGraphicFramePr>
        <p:xfrm>
          <a:off x="171450" y="3365500"/>
          <a:ext cx="5553075" cy="2834610"/>
        </p:xfrm>
        <a:graphic>
          <a:graphicData uri="http://schemas.openxmlformats.org/drawingml/2006/table">
            <a:tbl>
              <a:tblPr firstRow="1" bandRow="1">
                <a:tableStyleId>{69CF1AB2-1976-4502-BF36-3FF5EA218861}</a:tableStyleId>
              </a:tblPr>
              <a:tblGrid>
                <a:gridCol w="5553075"/>
              </a:tblGrid>
              <a:tr h="2833688">
                <a:tc>
                  <a:txBody>
                    <a:bodyPr/>
                    <a:lstStyle/>
                    <a:p>
                      <a:pPr marL="0" indent="0">
                        <a:buFont typeface="Arial"/>
                        <a:buNone/>
                      </a:pPr>
                      <a:r>
                        <a:rPr lang="en-US" sz="2000" b="1" dirty="0" smtClean="0">
                          <a:effectLst/>
                        </a:rPr>
                        <a:t>YOUR ANSWER:</a:t>
                      </a:r>
                      <a:r>
                        <a:rPr lang="en-US" sz="2000" b="0" baseline="0" dirty="0" smtClean="0">
                          <a:effectLst/>
                        </a:rPr>
                        <a:t> </a:t>
                      </a:r>
                    </a:p>
                    <a:p>
                      <a:pPr marL="0" indent="0">
                        <a:buFont typeface="Arial"/>
                        <a:buNone/>
                      </a:pPr>
                      <a:r>
                        <a:rPr lang="en-US" sz="2000" b="0" baseline="0" dirty="0" smtClean="0">
                          <a:effectLst/>
                        </a:rPr>
                        <a:t>a) The order of the nodes visited by DFS is:</a:t>
                      </a:r>
                    </a:p>
                    <a:p>
                      <a:pPr marL="0" indent="0">
                        <a:buFont typeface="Arial"/>
                        <a:buNone/>
                      </a:pPr>
                      <a:r>
                        <a:rPr lang="en-US" sz="2000" b="0" baseline="0" dirty="0" smtClean="0">
                          <a:effectLst/>
                        </a:rPr>
                        <a:t>  </a:t>
                      </a:r>
                    </a:p>
                    <a:p>
                      <a:pPr marL="0" indent="0">
                        <a:buFont typeface="Arial"/>
                        <a:buNone/>
                      </a:pPr>
                      <a:r>
                        <a:rPr lang="en-US" sz="2000" b="0" baseline="0" dirty="0" smtClean="0">
                          <a:effectLst/>
                        </a:rPr>
                        <a:t>  </a:t>
                      </a:r>
                      <a:r>
                        <a:rPr lang="en-US" sz="2000" b="1" baseline="0" dirty="0" smtClean="0">
                          <a:effectLst/>
                        </a:rPr>
                        <a:t> A </a:t>
                      </a:r>
                    </a:p>
                    <a:p>
                      <a:pPr marL="0" indent="0">
                        <a:buFont typeface="Arial"/>
                        <a:buNone/>
                      </a:pPr>
                      <a:r>
                        <a:rPr lang="en-US" sz="2000" b="0" dirty="0" smtClean="0">
                          <a:effectLst/>
                        </a:rPr>
                        <a:t>  </a:t>
                      </a:r>
                    </a:p>
                    <a:p>
                      <a:pPr marL="0" indent="0">
                        <a:buFont typeface="Arial"/>
                        <a:buNone/>
                      </a:pPr>
                      <a:r>
                        <a:rPr lang="en-US" sz="2000" b="0" baseline="0" dirty="0" smtClean="0">
                          <a:effectLst/>
                        </a:rPr>
                        <a:t>b) The order of the nodes visited by BFS is:</a:t>
                      </a:r>
                    </a:p>
                    <a:p>
                      <a:pPr marL="0" indent="0">
                        <a:buFont typeface="Arial"/>
                        <a:buNone/>
                      </a:pPr>
                      <a:r>
                        <a:rPr lang="en-US" sz="2000" b="0" baseline="0" dirty="0" smtClean="0">
                          <a:effectLst/>
                        </a:rPr>
                        <a:t>  </a:t>
                      </a:r>
                    </a:p>
                    <a:p>
                      <a:pPr marL="0" indent="0">
                        <a:buFont typeface="Arial"/>
                        <a:buNone/>
                      </a:pPr>
                      <a:r>
                        <a:rPr lang="en-US" sz="2000" b="1" baseline="0" dirty="0" smtClean="0">
                          <a:effectLst/>
                        </a:rPr>
                        <a:t>   A</a:t>
                      </a:r>
                    </a:p>
                    <a:p>
                      <a:pPr marL="0" indent="0">
                        <a:buFont typeface="Arial"/>
                        <a:buNone/>
                      </a:pPr>
                      <a:endParaRPr lang="en-US" sz="2000" b="1" dirty="0" smtClean="0">
                        <a:effectLst/>
                      </a:endParaRPr>
                    </a:p>
                  </a:txBody>
                  <a:tcPr marL="91442" marR="91442" marT="45705" marB="4570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440729"/>
          </a:xfrm>
        </p:spPr>
        <p:txBody>
          <a:bodyPr/>
          <a:lstStyle/>
          <a:p>
            <a:pPr algn="l">
              <a:defRPr/>
            </a:pPr>
            <a:r>
              <a:rPr lang="en-US" sz="2400" dirty="0" smtClean="0"/>
              <a:t>T3: </a:t>
            </a:r>
            <a:r>
              <a:rPr lang="en-US" sz="2400" dirty="0"/>
              <a:t>Finding Cycles </a:t>
            </a:r>
          </a:p>
        </p:txBody>
      </p:sp>
      <p:sp>
        <p:nvSpPr>
          <p:cNvPr id="921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70F71E71-C18B-3543-96B7-48498078F5C0}" type="datetime4">
              <a:rPr lang="en-AU" sz="1200">
                <a:solidFill>
                  <a:schemeClr val="bg1"/>
                </a:solidFill>
              </a:rPr>
              <a:pPr eaLnBrk="1" hangingPunct="1"/>
              <a:t>April 24, 2020</a:t>
            </a:fld>
            <a:endParaRPr lang="en-US" sz="1200">
              <a:solidFill>
                <a:schemeClr val="bg1"/>
              </a:solidFill>
            </a:endParaRPr>
          </a:p>
        </p:txBody>
      </p:sp>
      <p:sp>
        <p:nvSpPr>
          <p:cNvPr id="921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92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4B1722-6D13-D341-BABD-2E163B2AEFAB}" type="slidenum">
              <a:rPr lang="en-US" sz="3600">
                <a:solidFill>
                  <a:schemeClr val="bg1"/>
                </a:solidFill>
              </a:rPr>
              <a:pPr eaLnBrk="1" hangingPunct="1"/>
              <a:t>6</a:t>
            </a:fld>
            <a:endParaRPr lang="en-US" sz="3600">
              <a:solidFill>
                <a:schemeClr val="bg1"/>
              </a:solidFill>
            </a:endParaRPr>
          </a:p>
        </p:txBody>
      </p:sp>
      <p:pic>
        <p:nvPicPr>
          <p:cNvPr id="922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22825" y="2790825"/>
            <a:ext cx="4321175" cy="335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710113" y="2420938"/>
            <a:ext cx="2820987" cy="369887"/>
          </a:xfrm>
          <a:prstGeom prst="rect">
            <a:avLst/>
          </a:prstGeom>
          <a:noFill/>
        </p:spPr>
        <p:txBody>
          <a:bodyPr wrap="none">
            <a:spAutoFit/>
          </a:bodyPr>
          <a:lstStyle/>
          <a:p>
            <a:pPr>
              <a:defRPr/>
            </a:pPr>
            <a:r>
              <a:rPr lang="en-US" sz="1800" dirty="0"/>
              <a:t>function </a:t>
            </a:r>
            <a:r>
              <a:rPr lang="en-US" sz="1800" dirty="0" err="1">
                <a:latin typeface="Copperplate Gothic Light"/>
                <a:cs typeface="Copperplate Gothic Light"/>
              </a:rPr>
              <a:t>BfsExplore</a:t>
            </a:r>
            <a:r>
              <a:rPr lang="en-US" sz="1800" dirty="0">
                <a:latin typeface="Copperplate Gothic Light"/>
                <a:cs typeface="Copperplate Gothic Light"/>
              </a:rPr>
              <a:t>(</a:t>
            </a:r>
            <a:r>
              <a:rPr lang="en-US" sz="1800" i="1" dirty="0">
                <a:latin typeface="+mn-lt"/>
                <a:cs typeface="Copperplate Gothic Light"/>
              </a:rPr>
              <a:t>v</a:t>
            </a:r>
            <a:r>
              <a:rPr lang="en-US" sz="1800" dirty="0">
                <a:latin typeface="Copperplate Gothic Light"/>
                <a:cs typeface="Copperplate Gothic Light"/>
              </a:rPr>
              <a:t>)</a:t>
            </a:r>
            <a:endParaRPr lang="en-US" sz="1800" dirty="0">
              <a:latin typeface="Copperplate Gothic Light"/>
              <a:cs typeface="Copperplate Gothic Light"/>
            </a:endParaRPr>
          </a:p>
        </p:txBody>
      </p:sp>
      <p:pic>
        <p:nvPicPr>
          <p:cNvPr id="9223" name="Pictur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8738" y="107950"/>
            <a:ext cx="31877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6311900" y="1538288"/>
            <a:ext cx="2160588" cy="338137"/>
          </a:xfrm>
          <a:prstGeom prst="rect">
            <a:avLst/>
          </a:prstGeom>
          <a:noFill/>
        </p:spPr>
        <p:txBody>
          <a:bodyPr>
            <a:spAutoFit/>
          </a:bodyPr>
          <a:lstStyle/>
          <a:p>
            <a:pPr>
              <a:defRPr/>
            </a:pPr>
            <a:r>
              <a:rPr lang="en-US" sz="1600" dirty="0" err="1">
                <a:latin typeface="Copperplate Gothic Light"/>
                <a:cs typeface="Copperplate Gothic Light"/>
              </a:rPr>
              <a:t>BfsExplore</a:t>
            </a:r>
            <a:r>
              <a:rPr lang="en-US" sz="1600" dirty="0">
                <a:latin typeface="Copperplate Gothic Light"/>
                <a:cs typeface="Copperplate Gothic Light"/>
              </a:rPr>
              <a:t>(</a:t>
            </a:r>
            <a:r>
              <a:rPr lang="en-US" sz="1600" i="1" dirty="0">
                <a:latin typeface="+mn-lt"/>
                <a:cs typeface="Copperplate Gothic Light"/>
              </a:rPr>
              <a:t>v</a:t>
            </a:r>
            <a:r>
              <a:rPr lang="en-US" sz="1600" dirty="0">
                <a:latin typeface="Copperplate Gothic Light"/>
                <a:cs typeface="Copperplate Gothic Light"/>
              </a:rPr>
              <a:t>)</a:t>
            </a:r>
            <a:endParaRPr lang="en-US" sz="1600" dirty="0">
              <a:latin typeface="Copperplate Gothic Light"/>
              <a:cs typeface="Copperplate Gothic Light"/>
            </a:endParaRPr>
          </a:p>
        </p:txBody>
      </p:sp>
      <p:sp>
        <p:nvSpPr>
          <p:cNvPr id="9225" name="TextBox 6"/>
          <p:cNvSpPr txBox="1">
            <a:spLocks noChangeArrowheads="1"/>
          </p:cNvSpPr>
          <p:nvPr/>
        </p:nvSpPr>
        <p:spPr bwMode="auto">
          <a:xfrm>
            <a:off x="265113" y="712788"/>
            <a:ext cx="4306887"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t>a) Explain how one can also use BFS to see whether an undirected</a:t>
            </a:r>
          </a:p>
          <a:p>
            <a:pPr eaLnBrk="1" hangingPunct="1"/>
            <a:r>
              <a:rPr lang="en-US" sz="1800"/>
              <a:t>graph is cyclic. b) Which of the two traversals, DFS and BFS, will be able to find cycles faster? (If there is no clear winner, give an example where one is better, and another example where</a:t>
            </a:r>
          </a:p>
          <a:p>
            <a:pPr eaLnBrk="1" hangingPunct="1"/>
            <a:r>
              <a:rPr lang="en-US" sz="1800"/>
              <a:t>the other is better. </a:t>
            </a:r>
            <a:r>
              <a:rPr lang="mr-IN" sz="1800"/>
              <a:t>–</a:t>
            </a:r>
            <a:r>
              <a:rPr lang="en-US" sz="1800"/>
              <a:t> but skip this part if it takes more than 1 minute)</a:t>
            </a:r>
          </a:p>
          <a:p>
            <a:pPr eaLnBrk="1" hangingPunct="1"/>
            <a:endParaRPr lang="en-US" sz="1800"/>
          </a:p>
          <a:p>
            <a:pPr eaLnBrk="1" hangingPunct="1"/>
            <a:r>
              <a:rPr lang="en-US" sz="1800" b="1"/>
              <a:t>YOUR BRIEF ANSWER:</a:t>
            </a:r>
          </a:p>
          <a:p>
            <a:pPr eaLnBrk="1" hangingPunct="1"/>
            <a:endParaRPr lang="en-US" sz="1800"/>
          </a:p>
          <a:p>
            <a:pPr eaLnBrk="1" hangingPunct="1"/>
            <a:endParaRPr lang="en-US" sz="1800"/>
          </a:p>
          <a:p>
            <a:pPr eaLnBrk="1" hangingPunct="1"/>
            <a:endParaRPr lang="en-US" sz="1800"/>
          </a:p>
          <a:p>
            <a:pPr eaLnBrk="1" hangingPunct="1"/>
            <a:endParaRPr lang="en-US" sz="1800"/>
          </a:p>
          <a:p>
            <a:pPr eaLnBrk="1" hangingPunct="1"/>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00" y="1336"/>
            <a:ext cx="8623300" cy="920750"/>
          </a:xfrm>
        </p:spPr>
        <p:txBody>
          <a:bodyPr/>
          <a:lstStyle/>
          <a:p>
            <a:pPr>
              <a:defRPr/>
            </a:pPr>
            <a:r>
              <a:rPr lang="en-US" dirty="0" smtClean="0"/>
              <a:t>                                         </a:t>
            </a:r>
            <a:r>
              <a:rPr lang="en-US" sz="2400" dirty="0" smtClean="0"/>
              <a:t>T4: 2-Colourability </a:t>
            </a:r>
            <a:endParaRPr lang="en-US" sz="2400" dirty="0"/>
          </a:p>
        </p:txBody>
      </p:sp>
      <p:sp>
        <p:nvSpPr>
          <p:cNvPr id="3" name="Content Placeholder 2"/>
          <p:cNvSpPr>
            <a:spLocks noGrp="1"/>
          </p:cNvSpPr>
          <p:nvPr>
            <p:ph idx="1"/>
          </p:nvPr>
        </p:nvSpPr>
        <p:spPr/>
        <p:txBody>
          <a:bodyPr/>
          <a:lstStyle/>
          <a:p>
            <a:pPr marL="0" indent="0">
              <a:buFont typeface="Wingdings 2" charset="0"/>
              <a:buNone/>
              <a:defRPr/>
            </a:pPr>
            <a:r>
              <a:rPr lang="en-US" dirty="0" smtClean="0"/>
              <a:t> </a:t>
            </a:r>
            <a:endParaRPr lang="en-US" dirty="0"/>
          </a:p>
        </p:txBody>
      </p:sp>
      <p:sp>
        <p:nvSpPr>
          <p:cNvPr id="102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D7075C29-81AB-084B-BC55-EF5C488770B6}" type="datetime4">
              <a:rPr lang="en-AU" sz="1200">
                <a:solidFill>
                  <a:schemeClr val="bg1"/>
                </a:solidFill>
              </a:rPr>
              <a:pPr eaLnBrk="1" hangingPunct="1"/>
              <a:t>April 24, 2020</a:t>
            </a:fld>
            <a:endParaRPr lang="en-US" sz="1200">
              <a:solidFill>
                <a:schemeClr val="bg1"/>
              </a:solidFill>
            </a:endParaRPr>
          </a:p>
        </p:txBody>
      </p:sp>
      <p:sp>
        <p:nvSpPr>
          <p:cNvPr id="102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5E10392-E743-5448-B923-389D2826B85A}" type="slidenum">
              <a:rPr lang="en-US" sz="3600">
                <a:solidFill>
                  <a:schemeClr val="bg1"/>
                </a:solidFill>
              </a:rPr>
              <a:pPr eaLnBrk="1" hangingPunct="1"/>
              <a:t>7</a:t>
            </a:fld>
            <a:endParaRPr lang="en-US" sz="3600">
              <a:solidFill>
                <a:schemeClr val="bg1"/>
              </a:solidFill>
            </a:endParaRPr>
          </a:p>
        </p:txBody>
      </p:sp>
      <p:graphicFrame>
        <p:nvGraphicFramePr>
          <p:cNvPr id="35" name="Table 34"/>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tblGrid>
              <a:tr h="2674938">
                <a:tc>
                  <a:txBody>
                    <a:bodyPr/>
                    <a:lstStyle/>
                    <a:p>
                      <a:pPr marL="0" indent="0">
                        <a:spcBef>
                          <a:spcPts val="1200"/>
                        </a:spcBef>
                        <a:buFont typeface="Arial"/>
                        <a:buNone/>
                      </a:pPr>
                      <a:r>
                        <a:rPr lang="en-US" sz="1600" b="0" dirty="0" smtClean="0">
                          <a:effectLst/>
                        </a:rPr>
                        <a:t>Design an algorithm to check whether an undirected graph is 2-colourable, that is, whether its nodes can be </a:t>
                      </a:r>
                      <a:r>
                        <a:rPr lang="en-US" sz="1600" b="0" dirty="0" err="1" smtClean="0">
                          <a:effectLst/>
                        </a:rPr>
                        <a:t>coloured</a:t>
                      </a:r>
                      <a:r>
                        <a:rPr lang="en-US" sz="1600" b="0" dirty="0" smtClean="0">
                          <a:effectLst/>
                        </a:rPr>
                        <a:t> with just 2 </a:t>
                      </a:r>
                      <a:r>
                        <a:rPr lang="en-US" sz="1600" b="0" dirty="0" err="1" smtClean="0">
                          <a:effectLst/>
                        </a:rPr>
                        <a:t>colours</a:t>
                      </a:r>
                      <a:r>
                        <a:rPr lang="en-US" sz="1600" b="0" dirty="0" smtClean="0">
                          <a:effectLst/>
                        </a:rPr>
                        <a:t> in such a way that no edge connects two nodes of the same </a:t>
                      </a:r>
                      <a:r>
                        <a:rPr lang="en-US" sz="1600" b="0" dirty="0" err="1" smtClean="0">
                          <a:effectLst/>
                        </a:rPr>
                        <a:t>colour</a:t>
                      </a:r>
                      <a:r>
                        <a:rPr lang="en-US" sz="1600" b="0" dirty="0" smtClean="0">
                          <a:effectLst/>
                        </a:rPr>
                        <a:t>.</a:t>
                      </a:r>
                    </a:p>
                    <a:p>
                      <a:pPr marL="0" indent="0">
                        <a:spcBef>
                          <a:spcPts val="1200"/>
                        </a:spcBef>
                        <a:buFont typeface="Arial"/>
                        <a:buNone/>
                      </a:pPr>
                      <a:r>
                        <a:rPr lang="en-US" sz="1600" b="0" dirty="0" smtClean="0">
                          <a:effectLst/>
                        </a:rPr>
                        <a:t>To get a feel for the problem, try to 2-colour the following graph (start from </a:t>
                      </a:r>
                      <a:r>
                        <a:rPr lang="en-US" sz="1600" b="1" dirty="0" smtClean="0">
                          <a:effectLst/>
                        </a:rPr>
                        <a:t>S</a:t>
                      </a:r>
                      <a:r>
                        <a:rPr lang="en-US" sz="1600" b="0" dirty="0" smtClean="0">
                          <a:effectLst/>
                        </a:rPr>
                        <a:t>).</a:t>
                      </a:r>
                    </a:p>
                    <a:p>
                      <a:pPr marL="0" indent="0">
                        <a:spcBef>
                          <a:spcPts val="1200"/>
                        </a:spcBef>
                        <a:buFont typeface="Arial"/>
                        <a:buNone/>
                      </a:pPr>
                      <a:r>
                        <a:rPr lang="en-US" sz="1600" b="0" dirty="0" smtClean="0"/>
                        <a:t>Do you expect we could extend such an algorithm to check if a graph is 3-Colourable, or in general: k-</a:t>
                      </a:r>
                      <a:r>
                        <a:rPr lang="en-US" sz="1600" b="0" dirty="0" err="1" smtClean="0"/>
                        <a:t>Colourable</a:t>
                      </a:r>
                      <a:r>
                        <a:rPr lang="en-US" sz="1600" b="0" dirty="0" smtClean="0"/>
                        <a:t>?</a:t>
                      </a:r>
                    </a:p>
                  </a:txBody>
                  <a:tcPr marL="91439" marR="91439" marT="45715" marB="45715"/>
                </a:tc>
              </a:tr>
            </a:tbl>
          </a:graphicData>
        </a:graphic>
      </p:graphicFrame>
      <p:grpSp>
        <p:nvGrpSpPr>
          <p:cNvPr id="10252" name="Group 6"/>
          <p:cNvGrpSpPr>
            <a:grpSpLocks/>
          </p:cNvGrpSpPr>
          <p:nvPr/>
        </p:nvGrpSpPr>
        <p:grpSpPr bwMode="auto">
          <a:xfrm>
            <a:off x="5867400" y="849313"/>
            <a:ext cx="2851150" cy="1928812"/>
            <a:chOff x="4283968" y="1276739"/>
            <a:chExt cx="4345632" cy="4445653"/>
          </a:xfrm>
        </p:grpSpPr>
        <p:sp>
          <p:nvSpPr>
            <p:cNvPr id="8" name="Connector 7"/>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S</a:t>
              </a:r>
            </a:p>
          </p:txBody>
        </p:sp>
        <p:sp>
          <p:nvSpPr>
            <p:cNvPr id="9" name="Connector 8"/>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A</a:t>
              </a:r>
            </a:p>
          </p:txBody>
        </p:sp>
        <p:sp>
          <p:nvSpPr>
            <p:cNvPr id="10" name="Connector 9"/>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F</a:t>
              </a:r>
            </a:p>
          </p:txBody>
        </p:sp>
        <p:sp>
          <p:nvSpPr>
            <p:cNvPr id="12" name="Connector 11"/>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E</a:t>
              </a:r>
            </a:p>
          </p:txBody>
        </p:sp>
        <p:sp>
          <p:nvSpPr>
            <p:cNvPr id="13" name="Connector 12"/>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C</a:t>
              </a:r>
            </a:p>
          </p:txBody>
        </p:sp>
        <p:sp>
          <p:nvSpPr>
            <p:cNvPr id="14" name="Connector 13"/>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D</a:t>
              </a:r>
            </a:p>
          </p:txBody>
        </p:sp>
        <p:sp>
          <p:nvSpPr>
            <p:cNvPr id="15" name="Connector 14"/>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B</a:t>
              </a:r>
            </a:p>
          </p:txBody>
        </p:sp>
        <p:cxnSp>
          <p:nvCxnSpPr>
            <p:cNvPr id="22" name="Straight Connector 21"/>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253" name="TextBox 10"/>
          <p:cNvSpPr txBox="1">
            <a:spLocks noChangeArrowheads="1"/>
          </p:cNvSpPr>
          <p:nvPr/>
        </p:nvSpPr>
        <p:spPr bwMode="auto">
          <a:xfrm>
            <a:off x="177800" y="3068638"/>
            <a:ext cx="85407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t>YOUR BRIEF ANSWER:</a:t>
            </a:r>
          </a:p>
          <a:p>
            <a:pPr eaLnBrk="1" hangingPunct="1"/>
            <a:r>
              <a:rPr lang="en-US" sz="1600"/>
              <a:t>a) try to 2-colour the above graph, starting from </a:t>
            </a:r>
            <a:r>
              <a:rPr lang="en-US" sz="1600" b="1"/>
              <a:t>S</a:t>
            </a:r>
            <a:r>
              <a:rPr lang="en-US" sz="1600"/>
              <a:t>, using 2 colours + and </a:t>
            </a:r>
            <a:r>
              <a:rPr lang="mr-IN" sz="1600"/>
              <a:t>–</a:t>
            </a:r>
            <a:r>
              <a:rPr lang="en-US" sz="1600"/>
              <a:t> </a:t>
            </a:r>
          </a:p>
          <a:p>
            <a:pPr eaLnBrk="1" hangingPunct="1"/>
            <a:r>
              <a:rPr lang="en-US" sz="1600"/>
              <a:t>    hint: what is colour for S? how do we continue?</a:t>
            </a:r>
          </a:p>
          <a:p>
            <a:pPr eaLnBrk="1" hangingPunct="1"/>
            <a:endParaRPr lang="en-US" sz="1600"/>
          </a:p>
          <a:p>
            <a:pPr eaLnBrk="1" hangingPunct="1"/>
            <a:endParaRPr lang="en-US" sz="1600"/>
          </a:p>
          <a:p>
            <a:pPr eaLnBrk="1" hangingPunct="1"/>
            <a:r>
              <a:rPr lang="en-US" sz="1600"/>
              <a:t>b) So, how to solve the 2-colourability?</a:t>
            </a:r>
          </a:p>
          <a:p>
            <a:pPr eaLnBrk="1" hangingPunct="1"/>
            <a:endParaRPr lang="en-US" sz="1600"/>
          </a:p>
          <a:p>
            <a:pPr eaLnBrk="1" hangingPunct="1"/>
            <a:endParaRPr lang="en-US" sz="1600"/>
          </a:p>
          <a:p>
            <a:pPr eaLnBrk="1" hangingPunct="1"/>
            <a:endParaRPr lang="en-US" sz="1600"/>
          </a:p>
          <a:p>
            <a:pPr eaLnBrk="1" hangingPunct="1"/>
            <a:r>
              <a:rPr lang="en-US" sz="1600"/>
              <a:t>c) Do you expect we could extend such an algorithm to check if a graph is 3-Colourable, or in general: k-Colourable?</a:t>
            </a:r>
          </a:p>
          <a:p>
            <a:pPr eaLnBrk="1" hangingPunct="1"/>
            <a:endParaRPr lang="en-US" sz="1600"/>
          </a:p>
          <a:p>
            <a:pPr eaLnBrk="1" hangingPunct="1"/>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60183"/>
            <a:ext cx="3658815" cy="920750"/>
          </a:xfrm>
        </p:spPr>
        <p:txBody>
          <a:bodyPr/>
          <a:lstStyle/>
          <a:p>
            <a:pPr>
              <a:defRPr/>
            </a:pPr>
            <a:r>
              <a:rPr lang="en-US" sz="2400" dirty="0" smtClean="0"/>
              <a:t>T2</a:t>
            </a:r>
            <a:endParaRPr lang="en-US" sz="2400" dirty="0"/>
          </a:p>
        </p:txBody>
      </p:sp>
      <p:sp>
        <p:nvSpPr>
          <p:cNvPr id="3" name="Content Placeholder 2"/>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a:t>
            </a:r>
            <a:r>
              <a:rPr lang="en-US" sz="1800" dirty="0" smtClean="0">
                <a:effectLst/>
              </a:rPr>
              <a:t>DFS </a:t>
            </a:r>
            <a:r>
              <a:rPr lang="en-US" sz="1800" dirty="0">
                <a:effectLst/>
              </a:rPr>
              <a:t>of a </a:t>
            </a:r>
            <a:r>
              <a:rPr lang="en-US" sz="1800" dirty="0" smtClean="0">
                <a:effectLst/>
              </a:rPr>
              <a:t>di-graph </a:t>
            </a:r>
            <a:r>
              <a:rPr lang="en-US" sz="1800" dirty="0">
                <a:effectLst/>
              </a:rPr>
              <a:t>can be represented as </a:t>
            </a:r>
            <a:r>
              <a:rPr lang="en-US" sz="1800" dirty="0" smtClean="0">
                <a:effectLst/>
              </a:rPr>
              <a:t>a </a:t>
            </a:r>
            <a:r>
              <a:rPr lang="en-US" sz="1800" dirty="0">
                <a:effectLst/>
              </a:rPr>
              <a:t>collection of </a:t>
            </a:r>
            <a:r>
              <a:rPr lang="en-US" sz="1800" dirty="0" smtClean="0">
                <a:effectLst/>
              </a:rPr>
              <a:t>trees. </a:t>
            </a:r>
            <a:r>
              <a:rPr lang="en-US" sz="1800" dirty="0">
                <a:effectLst/>
              </a:rPr>
              <a:t>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t>
            </a:r>
            <a:r>
              <a:rPr lang="en-US" sz="1800" dirty="0" smtClean="0">
                <a:effectLst/>
              </a:rPr>
              <a:t>a previously </a:t>
            </a:r>
            <a:r>
              <a:rPr lang="en-US" sz="1800" dirty="0">
                <a:effectLst/>
              </a:rPr>
              <a:t>un-visited node, a back edge is an edge from a node to an ancestor, a forward edge is </a:t>
            </a:r>
            <a:r>
              <a:rPr lang="en-US" sz="1800" dirty="0" smtClean="0">
                <a:effectLst/>
              </a:rPr>
              <a:t>an edge </a:t>
            </a:r>
            <a:r>
              <a:rPr lang="en-US" sz="1800" dirty="0">
                <a:effectLst/>
              </a:rPr>
              <a:t>to a non-child </a:t>
            </a:r>
            <a:r>
              <a:rPr lang="en-US" sz="1800" dirty="0" smtClean="0">
                <a:effectLst/>
              </a:rPr>
              <a:t>descendent and </a:t>
            </a:r>
            <a:r>
              <a:rPr lang="en-US" sz="1800" dirty="0">
                <a:effectLst/>
              </a:rPr>
              <a:t>a cross edge is an edge to a node in a </a:t>
            </a:r>
            <a:r>
              <a:rPr lang="en-US" sz="1800" dirty="0" smtClean="0">
                <a:effectLst/>
              </a:rPr>
              <a:t>different </a:t>
            </a:r>
            <a:r>
              <a:rPr lang="en-US" sz="1800" dirty="0">
                <a:effectLst/>
              </a:rPr>
              <a:t>sub-tree (i.e.</a:t>
            </a:r>
            <a:r>
              <a:rPr lang="en-US" sz="1800" dirty="0" smtClean="0">
                <a:effectLst/>
              </a:rPr>
              <a:t>, neither </a:t>
            </a:r>
            <a:r>
              <a:rPr lang="en-US" sz="1800" dirty="0">
                <a:effectLst/>
              </a:rPr>
              <a:t>a descendent nor an ancestor</a:t>
            </a:r>
            <a:r>
              <a:rPr lang="en-US" sz="1800" dirty="0" smtClean="0">
                <a:effectLst/>
              </a:rPr>
              <a:t>)</a:t>
            </a:r>
            <a:endParaRPr lang="en-US" sz="1800" dirty="0">
              <a:effectLst/>
            </a:endParaRPr>
          </a:p>
          <a:p>
            <a:pPr marL="0" indent="0">
              <a:spcBef>
                <a:spcPts val="600"/>
              </a:spcBef>
              <a:buFont typeface="Wingdings 2" charset="0"/>
              <a:buNone/>
              <a:defRPr/>
            </a:pPr>
            <a:r>
              <a:rPr lang="en-US" sz="1800" dirty="0" smtClean="0">
                <a:effectLst/>
              </a:rPr>
              <a:t>Draw </a:t>
            </a:r>
            <a:r>
              <a:rPr lang="en-US" sz="1800" dirty="0">
                <a:effectLst/>
              </a:rPr>
              <a:t>a </a:t>
            </a:r>
            <a:r>
              <a:rPr lang="en-US" sz="1800" dirty="0" smtClean="0">
                <a:effectLst/>
              </a:rPr>
              <a:t>DFS </a:t>
            </a:r>
            <a:r>
              <a:rPr lang="en-US" sz="1800" dirty="0">
                <a:effectLst/>
              </a:rPr>
              <a:t>tree based on the following graph, and classify its edges into these categories</a:t>
            </a:r>
            <a:r>
              <a:rPr lang="en-US" sz="1800" dirty="0" smtClean="0">
                <a:effectLst/>
              </a:rPr>
              <a:t>.</a:t>
            </a:r>
          </a:p>
          <a:p>
            <a:pPr marL="0" indent="0">
              <a:spcBef>
                <a:spcPts val="600"/>
              </a:spcBef>
              <a:buFont typeface="Wingdings 2" charset="0"/>
              <a:buNone/>
              <a:defRPr/>
            </a:pPr>
            <a:r>
              <a:rPr lang="en-US" sz="1800" dirty="0"/>
              <a:t>In an undirected graph, you wont </a:t>
            </a:r>
            <a:r>
              <a:rPr lang="en-US" sz="1800" dirty="0" smtClean="0"/>
              <a:t>find </a:t>
            </a:r>
            <a:r>
              <a:rPr lang="en-US" sz="1800" dirty="0"/>
              <a:t>any forward edges or cross edges. Why is this true? You </a:t>
            </a:r>
            <a:r>
              <a:rPr lang="en-US" sz="1800" dirty="0" smtClean="0"/>
              <a:t>might like </a:t>
            </a:r>
            <a:r>
              <a:rPr lang="en-US" sz="1800" dirty="0"/>
              <a:t>to consider the graph above, with each of its edges replaced by undirected edges.</a:t>
            </a:r>
            <a:r>
              <a:rPr lang="en-US" sz="1800" dirty="0" smtClean="0">
                <a:effectLst/>
              </a:rPr>
              <a:t> </a:t>
            </a:r>
            <a:endParaRPr lang="en-US" sz="1800" dirty="0"/>
          </a:p>
          <a:p>
            <a:pPr marL="0" indent="0">
              <a:buFont typeface="Wingdings 2" charset="0"/>
              <a:buNone/>
              <a:defRPr/>
            </a:pPr>
            <a:endParaRPr lang="en-US" sz="2400" dirty="0"/>
          </a:p>
        </p:txBody>
      </p:sp>
      <p:sp>
        <p:nvSpPr>
          <p:cNvPr id="112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0085C113-6141-874A-A9EA-34AA91AF27CE}" type="datetime4">
              <a:rPr lang="en-AU" sz="1200">
                <a:solidFill>
                  <a:schemeClr val="bg1"/>
                </a:solidFill>
              </a:rPr>
              <a:pPr eaLnBrk="1" hangingPunct="1"/>
              <a:t>April 24, 2020</a:t>
            </a:fld>
            <a:endParaRPr lang="en-US" sz="1200">
              <a:solidFill>
                <a:schemeClr val="bg1"/>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12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2CD67C5-0DDA-5344-BA2F-5A49C363AC21}" type="slidenum">
              <a:rPr lang="en-US" sz="3600">
                <a:solidFill>
                  <a:schemeClr val="bg1"/>
                </a:solidFill>
              </a:rPr>
              <a:pPr eaLnBrk="1" hangingPunct="1"/>
              <a:t>8</a:t>
            </a:fld>
            <a:endParaRPr lang="en-US" sz="3600">
              <a:solidFill>
                <a:schemeClr val="bg1"/>
              </a:solidFill>
            </a:endParaRPr>
          </a:p>
        </p:txBody>
      </p:sp>
      <p:pic>
        <p:nvPicPr>
          <p:cNvPr id="1127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7"/>
          <p:cNvSpPr txBox="1">
            <a:spLocks noChangeArrowheads="1"/>
          </p:cNvSpPr>
          <p:nvPr/>
        </p:nvSpPr>
        <p:spPr bwMode="auto">
          <a:xfrm>
            <a:off x="755650" y="5661025"/>
            <a:ext cx="80756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b="1">
                <a:solidFill>
                  <a:srgbClr val="000090"/>
                </a:solidFill>
              </a:rPr>
              <a:t>A gift from Anh:</a:t>
            </a:r>
            <a:r>
              <a:rPr lang="en-US" sz="2000"/>
              <a:t> If you are a bit bored or tired, skip this exercise, and </a:t>
            </a:r>
          </a:p>
          <a:p>
            <a:pPr eaLnBrk="1" hangingPunct="1"/>
            <a:r>
              <a:rPr lang="en-US" sz="2000"/>
              <a:t>instead use pages 24-36 (of this file) to entertain yourselves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Dijkstra’s</a:t>
            </a:r>
            <a:r>
              <a:rPr lang="en-US" dirty="0" smtClean="0"/>
              <a:t> Algorithm: purpose= ?</a:t>
            </a:r>
            <a:endParaRPr lang="en-US" dirty="0"/>
          </a:p>
        </p:txBody>
      </p:sp>
      <p:sp>
        <p:nvSpPr>
          <p:cNvPr id="3" name="Content Placeholder 2"/>
          <p:cNvSpPr>
            <a:spLocks noGrp="1"/>
          </p:cNvSpPr>
          <p:nvPr>
            <p:ph idx="1"/>
          </p:nvPr>
        </p:nvSpPr>
        <p:spPr/>
        <p:txBody>
          <a:bodyPr/>
          <a:lstStyle/>
          <a:p>
            <a:pPr>
              <a:defRPr/>
            </a:pPr>
            <a:r>
              <a:rPr lang="en-US" dirty="0" smtClean="0"/>
              <a:t>What’s the purpose of the DA? </a:t>
            </a:r>
            <a:endParaRPr lang="en-US" dirty="0"/>
          </a:p>
        </p:txBody>
      </p:sp>
      <p:sp>
        <p:nvSpPr>
          <p:cNvPr id="122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9AA58F47-ACBC-1B47-9412-46282F337B7A}" type="datetime4">
              <a:rPr lang="en-AU" sz="1200">
                <a:solidFill>
                  <a:schemeClr val="bg1"/>
                </a:solidFill>
              </a:rPr>
              <a:pPr eaLnBrk="1" hangingPunct="1"/>
              <a:t>April 24, 2020</a:t>
            </a:fld>
            <a:endParaRPr lang="en-US" sz="1200">
              <a:solidFill>
                <a:schemeClr val="bg1"/>
              </a:solidFill>
            </a:endParaRPr>
          </a:p>
        </p:txBody>
      </p:sp>
      <p:sp>
        <p:nvSpPr>
          <p:cNvPr id="1229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COMP20007.Worshop</a:t>
            </a: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0C7DCC7-7ED5-6D4A-83BC-2B51D7853729}" type="slidenum">
              <a:rPr lang="en-US" sz="3600">
                <a:solidFill>
                  <a:schemeClr val="bg1"/>
                </a:solidFill>
              </a:rPr>
              <a:pPr eaLnBrk="1" hangingPunct="1"/>
              <a:t>9</a:t>
            </a:fld>
            <a:endParaRPr lang="en-US" sz="3600">
              <a:solidFill>
                <a:schemeClr val="bg1"/>
              </a:solidFill>
            </a:endParaRPr>
          </a:p>
        </p:txBody>
      </p:sp>
      <p:pic>
        <p:nvPicPr>
          <p:cNvPr id="12294" name="Picture 7"/>
          <p:cNvPicPr>
            <a:picLocks noChangeAspect="1"/>
          </p:cNvPicPr>
          <p:nvPr/>
        </p:nvPicPr>
        <p:blipFill>
          <a:blip r:embed="rId2">
            <a:extLst>
              <a:ext uri="{28A0092B-C50C-407E-A947-70E740481C1C}">
                <a14:useLocalDpi xmlns:a14="http://schemas.microsoft.com/office/drawing/2010/main" val="0"/>
              </a:ext>
            </a:extLst>
          </a:blip>
          <a:srcRect t="2" b="46138"/>
          <a:stretch>
            <a:fillRect/>
          </a:stretch>
        </p:blipFill>
        <p:spPr bwMode="auto">
          <a:xfrm>
            <a:off x="539750" y="1008063"/>
            <a:ext cx="860425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61686</TotalTime>
  <Words>2488</Words>
  <Application>Microsoft Macintosh PowerPoint</Application>
  <PresentationFormat>On-screen Show (4:3)</PresentationFormat>
  <Paragraphs>593</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ＭＳ Ｐゴシック</vt:lpstr>
      <vt:lpstr>News Gothic MT</vt:lpstr>
      <vt:lpstr>Calibri</vt:lpstr>
      <vt:lpstr>Wingdings 2</vt:lpstr>
      <vt:lpstr>Courier</vt:lpstr>
      <vt:lpstr>Wingdings</vt:lpstr>
      <vt:lpstr>Copperplate Gothic Light</vt:lpstr>
      <vt:lpstr>Breeze</vt:lpstr>
      <vt:lpstr>COMP20007 Workshop Week 6</vt:lpstr>
      <vt:lpstr>DfsExplore(1): explore a connected component from node 1</vt:lpstr>
      <vt:lpstr>DFS: explore a whole (multi-component) graph  </vt:lpstr>
      <vt:lpstr>BfsExplore(0): explore a component from node 0, in BFS manner</vt:lpstr>
      <vt:lpstr>T1: Depth First Search  </vt:lpstr>
      <vt:lpstr>T3: Finding Cycles </vt:lpstr>
      <vt:lpstr>                                         T4: 2-Colourability </vt:lpstr>
      <vt:lpstr>T2</vt:lpstr>
      <vt:lpstr>Dijkstra’s Algorithm: purpose= ?</vt:lpstr>
      <vt:lpstr>Dijkstra’s Algorithm</vt:lpstr>
      <vt:lpstr>T5: SSSP with Dijkstra’s Algorithm (DA)</vt:lpstr>
      <vt:lpstr>                        Dijkstra’s Algorithm from E</vt:lpstr>
      <vt:lpstr>                        DA from E</vt:lpstr>
      <vt:lpstr>           DA from E How long, and what is, the shortest path from E to A?       cost=       path = </vt:lpstr>
      <vt:lpstr>           DA from A How long, and what is, the shortest path from E to A? How about from A to F?</vt:lpstr>
      <vt:lpstr>Prim’s Algorithm: Finding a MST of a connected graph</vt:lpstr>
      <vt:lpstr>Dijkstra’s and Prim’s are similar?</vt:lpstr>
      <vt:lpstr>T6: Minimum Spanning Tree with Prim’s Algorithm  </vt:lpstr>
      <vt:lpstr>           Prim’s Alg from A  What’s the resulting MST? What’s the cost of that MST?</vt:lpstr>
      <vt:lpstr>Food for our brain</vt:lpstr>
      <vt:lpstr> assignment 1</vt:lpstr>
      <vt:lpstr>How to test/submit the programming part</vt:lpstr>
      <vt:lpstr>Lab: do assmt1 or your choice</vt:lpstr>
      <vt:lpstr>Extra: understanding DFS on di-graphs and the concepts of tree-, back-, forward-, cross-edges </vt:lpstr>
      <vt:lpstr>DFS </vt:lpstr>
      <vt:lpstr>DFS </vt:lpstr>
      <vt:lpstr>DFS </vt:lpstr>
      <vt:lpstr>DFS </vt:lpstr>
      <vt:lpstr>DFS </vt:lpstr>
      <vt:lpstr>DFS </vt:lpstr>
      <vt:lpstr>DFS </vt:lpstr>
      <vt:lpstr>DFS </vt:lpstr>
      <vt:lpstr>DFS </vt:lpstr>
      <vt:lpstr>DFS </vt:lpstr>
      <vt:lpstr>DFS </vt:lpstr>
      <vt:lpstr>DFS </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cp:lastModifiedBy>
  <cp:revision>399</cp:revision>
  <dcterms:created xsi:type="dcterms:W3CDTF">2016-04-26T09:56:14Z</dcterms:created>
  <dcterms:modified xsi:type="dcterms:W3CDTF">2020-04-24T03:01:17Z</dcterms:modified>
</cp:coreProperties>
</file>