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603" r:id="rId2"/>
    <p:sldId id="553" r:id="rId3"/>
    <p:sldId id="605" r:id="rId4"/>
    <p:sldId id="606" r:id="rId5"/>
    <p:sldId id="614" r:id="rId6"/>
    <p:sldId id="612" r:id="rId7"/>
    <p:sldId id="563" r:id="rId8"/>
    <p:sldId id="590" r:id="rId9"/>
    <p:sldId id="581" r:id="rId10"/>
    <p:sldId id="615" r:id="rId11"/>
    <p:sldId id="420" r:id="rId12"/>
    <p:sldId id="585" r:id="rId13"/>
    <p:sldId id="589" r:id="rId14"/>
    <p:sldId id="608" r:id="rId15"/>
    <p:sldId id="617" r:id="rId16"/>
    <p:sldId id="619" r:id="rId17"/>
    <p:sldId id="604" r:id="rId18"/>
    <p:sldId id="609" r:id="rId19"/>
    <p:sldId id="610" r:id="rId20"/>
    <p:sldId id="61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F19FF"/>
    <a:srgbClr val="030000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4" autoAdjust="0"/>
    <p:restoredTop sz="94769"/>
  </p:normalViewPr>
  <p:slideViewPr>
    <p:cSldViewPr snapToObjects="1">
      <p:cViewPr varScale="1">
        <p:scale>
          <a:sx n="106" d="100"/>
          <a:sy n="106" d="100"/>
        </p:scale>
        <p:origin x="808" y="18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Week 7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12 April 2022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432847"/>
              </p:ext>
            </p:extLst>
          </p:nvPr>
        </p:nvGraphicFramePr>
        <p:xfrm>
          <a:off x="265113" y="749350"/>
          <a:ext cx="8623300" cy="4130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       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4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Discussion: the Dijkstra’s algorithm: Q7.1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The Master Theorem: Q7.2, Q7.3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Closest Pairs: Q7.4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[time permitted] Simple sorting algorithms and their properties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Understand the lab’s graph module and implement some graph algorithms: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BFS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Dijkstra’s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Prim’s [optional]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4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06" y="162301"/>
            <a:ext cx="2722711" cy="428398"/>
          </a:xfrm>
        </p:spPr>
        <p:txBody>
          <a:bodyPr/>
          <a:lstStyle/>
          <a:p>
            <a:pPr algn="l"/>
            <a:r>
              <a:rPr lang="en-US" sz="2400" dirty="0"/>
              <a:t>Master Theorem</a:t>
            </a:r>
            <a:br>
              <a:rPr lang="en-US" sz="2400" dirty="0"/>
            </a:br>
            <a:r>
              <a:rPr lang="en-US" sz="2000" dirty="0"/>
              <a:t>T(n)= </a:t>
            </a:r>
            <a:r>
              <a:rPr lang="en-US" sz="2000" dirty="0" err="1"/>
              <a:t>aT</a:t>
            </a:r>
            <a:r>
              <a:rPr lang="en-US" sz="2000" dirty="0"/>
              <a:t>(n/b)+f(n)</a:t>
            </a:r>
            <a:endParaRPr lang="en-US" sz="2400" dirty="0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" t="1711" r="598" b="19657"/>
          <a:stretch/>
        </p:blipFill>
        <p:spPr>
          <a:xfrm>
            <a:off x="0" y="890246"/>
            <a:ext cx="7627892" cy="3970684"/>
          </a:xfrm>
        </p:spPr>
      </p:pic>
      <p:sp>
        <p:nvSpPr>
          <p:cNvPr id="6" name="TextBox 5"/>
          <p:cNvSpPr txBox="1"/>
          <p:nvPr/>
        </p:nvSpPr>
        <p:spPr>
          <a:xfrm>
            <a:off x="265113" y="6043280"/>
            <a:ext cx="8982377" cy="642001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pPr>
              <a:lnSpc>
                <a:spcPts val="1519"/>
              </a:lnSpc>
              <a:spcBef>
                <a:spcPts val="0"/>
              </a:spcBef>
            </a:pPr>
            <a:endParaRPr lang="en-US" dirty="0">
              <a:latin typeface="Calibri"/>
              <a:cs typeface="Calibri"/>
            </a:endParaRPr>
          </a:p>
          <a:p>
            <a:pPr>
              <a:lnSpc>
                <a:spcPts val="1519"/>
              </a:lnSpc>
              <a:spcBef>
                <a:spcPts val="0"/>
              </a:spcBef>
            </a:pPr>
            <a:r>
              <a:rPr lang="en-US" dirty="0">
                <a:latin typeface="News Gothic MT" charset="0"/>
              </a:rPr>
              <a:t> Notes</a:t>
            </a:r>
            <a:r>
              <a:rPr lang="en-US">
                <a:latin typeface="News Gothic MT" charset="0"/>
              </a:rPr>
              <a:t>: number of </a:t>
            </a:r>
            <a:r>
              <a:rPr lang="en-US" sz="2800" i="1">
                <a:latin typeface="Calibri"/>
                <a:cs typeface="Calibri"/>
              </a:rPr>
              <a:t>leaf nodes </a:t>
            </a:r>
            <a:r>
              <a:rPr lang="en-US" sz="2800" i="1" dirty="0">
                <a:latin typeface="Calibri"/>
                <a:cs typeface="Calibri"/>
              </a:rPr>
              <a:t>=  a</a:t>
            </a:r>
            <a:r>
              <a:rPr lang="en-US" sz="2800" i="1" baseline="30000" dirty="0">
                <a:latin typeface="Calibri"/>
                <a:cs typeface="Calibri"/>
              </a:rPr>
              <a:t>h </a:t>
            </a:r>
            <a:r>
              <a:rPr lang="en-US" sz="2800" i="1" dirty="0">
                <a:latin typeface="Calibri"/>
                <a:cs typeface="Calibri"/>
              </a:rPr>
              <a:t> = a </a:t>
            </a:r>
            <a:r>
              <a:rPr lang="en-US" sz="2800" i="1" baseline="30000" dirty="0" err="1">
                <a:latin typeface="Calibri"/>
                <a:cs typeface="Calibri"/>
              </a:rPr>
              <a:t>log</a:t>
            </a:r>
            <a:r>
              <a:rPr lang="en-US" sz="1600" i="1" baseline="30000" dirty="0" err="1">
                <a:latin typeface="Calibri"/>
                <a:cs typeface="Calibri"/>
              </a:rPr>
              <a:t>b</a:t>
            </a:r>
            <a:r>
              <a:rPr lang="en-US" sz="2800" i="1" baseline="30000" dirty="0" err="1">
                <a:latin typeface="Calibri"/>
                <a:cs typeface="Calibri"/>
              </a:rPr>
              <a:t>n</a:t>
            </a:r>
            <a:r>
              <a:rPr lang="en-US" sz="2800" i="1" baseline="30000" dirty="0">
                <a:latin typeface="Calibri"/>
                <a:cs typeface="Calibri"/>
              </a:rPr>
              <a:t> </a:t>
            </a:r>
            <a:r>
              <a:rPr lang="en-US" sz="2800" i="1" dirty="0">
                <a:latin typeface="Calibri"/>
                <a:cs typeface="Calibri"/>
              </a:rPr>
              <a:t>= n </a:t>
            </a:r>
            <a:r>
              <a:rPr lang="en-US" sz="2800" i="1" baseline="30000" dirty="0" err="1">
                <a:latin typeface="Calibri"/>
                <a:cs typeface="Calibri"/>
              </a:rPr>
              <a:t>log</a:t>
            </a:r>
            <a:r>
              <a:rPr lang="en-US" sz="1600" i="1" baseline="30000" dirty="0" err="1">
                <a:latin typeface="Calibri"/>
                <a:cs typeface="Calibri"/>
              </a:rPr>
              <a:t>b</a:t>
            </a:r>
            <a:r>
              <a:rPr lang="en-US" sz="2800" i="1" baseline="30000" dirty="0" err="1">
                <a:latin typeface="Calibri"/>
                <a:cs typeface="Calibri"/>
              </a:rPr>
              <a:t>a</a:t>
            </a:r>
            <a:endParaRPr lang="en-US" i="1" baseline="30000" dirty="0">
              <a:latin typeface="Calibri"/>
              <a:cs typeface="Calibri"/>
            </a:endParaRPr>
          </a:p>
          <a:p>
            <a:pPr>
              <a:lnSpc>
                <a:spcPts val="1519"/>
              </a:lnSpc>
              <a:spcBef>
                <a:spcPts val="0"/>
              </a:spcBef>
            </a:pPr>
            <a:endParaRPr lang="en-US" i="1" baseline="30000" dirty="0">
              <a:latin typeface="News Gothic MT" charset="0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9838" y="4694766"/>
            <a:ext cx="658198" cy="372696"/>
          </a:xfrm>
          <a:prstGeom prst="rect">
            <a:avLst/>
          </a:prstGeom>
          <a:solidFill>
            <a:schemeClr val="bg1"/>
          </a:solidFill>
        </p:spPr>
        <p:txBody>
          <a:bodyPr wrap="square" lIns="64291" tIns="32146" rIns="64291" bIns="32146" rtlCol="0">
            <a:spAutoFit/>
          </a:bodyPr>
          <a:lstStyle/>
          <a:p>
            <a:pPr algn="l"/>
            <a:endParaRPr lang="en-US" sz="2000" dirty="0" err="1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E4CA55-9FC9-8F46-B55F-C6FE1ADD5D92}"/>
              </a:ext>
            </a:extLst>
          </p:cNvPr>
          <p:cNvSpPr/>
          <p:nvPr/>
        </p:nvSpPr>
        <p:spPr>
          <a:xfrm>
            <a:off x="3217350" y="162301"/>
            <a:ext cx="4392488" cy="42839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Conqueror: f(n)=𝛳(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DFA91-EC4F-8941-82EA-341C740D011B}"/>
              </a:ext>
            </a:extLst>
          </p:cNvPr>
          <p:cNvSpPr/>
          <p:nvPr/>
        </p:nvSpPr>
        <p:spPr>
          <a:xfrm>
            <a:off x="3039139" y="5228577"/>
            <a:ext cx="4392488" cy="42839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F19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Divider: 𝛳(</a:t>
            </a:r>
            <a:r>
              <a:rPr lang="en-US" dirty="0" err="1"/>
              <a:t>n</a:t>
            </a:r>
            <a:r>
              <a:rPr lang="en-US" sz="3200" baseline="30000" dirty="0" err="1"/>
              <a:t>log</a:t>
            </a:r>
            <a:r>
              <a:rPr lang="en-US" sz="1800" baseline="-25000" dirty="0" err="1"/>
              <a:t>b</a:t>
            </a:r>
            <a:r>
              <a:rPr lang="en-US" sz="3200" baseline="30000" dirty="0" err="1"/>
              <a:t>a</a:t>
            </a:r>
            <a:r>
              <a:rPr lang="en-US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934171-D1BB-4A40-A118-63EA3CFD9CB8}"/>
              </a:ext>
            </a:extLst>
          </p:cNvPr>
          <p:cNvCxnSpPr>
            <a:cxnSpLocks/>
          </p:cNvCxnSpPr>
          <p:nvPr/>
        </p:nvCxnSpPr>
        <p:spPr>
          <a:xfrm>
            <a:off x="7380312" y="590699"/>
            <a:ext cx="634530" cy="390029"/>
          </a:xfrm>
          <a:prstGeom prst="line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B893D7-3216-9A43-879B-21C38BAC539E}"/>
              </a:ext>
            </a:extLst>
          </p:cNvPr>
          <p:cNvCxnSpPr>
            <a:cxnSpLocks/>
          </p:cNvCxnSpPr>
          <p:nvPr/>
        </p:nvCxnSpPr>
        <p:spPr>
          <a:xfrm flipV="1">
            <a:off x="7246328" y="4571262"/>
            <a:ext cx="768514" cy="656801"/>
          </a:xfrm>
          <a:prstGeom prst="straightConnector1">
            <a:avLst/>
          </a:prstGeom>
          <a:ln w="38100">
            <a:solidFill>
              <a:srgbClr val="080F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3B672EE-DBE4-0B43-BAD1-4CB3AE9B5019}"/>
              </a:ext>
            </a:extLst>
          </p:cNvPr>
          <p:cNvSpPr txBox="1"/>
          <p:nvPr/>
        </p:nvSpPr>
        <p:spPr>
          <a:xfrm>
            <a:off x="7777593" y="823874"/>
            <a:ext cx="143237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C00000"/>
                </a:solidFill>
              </a:rPr>
              <a:t>n</a:t>
            </a:r>
            <a:r>
              <a:rPr lang="en-US" b="1" i="1" baseline="30000" dirty="0" err="1">
                <a:solidFill>
                  <a:srgbClr val="C00000"/>
                </a:solidFill>
              </a:rPr>
              <a:t>d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endParaRPr lang="en-US" sz="1100" i="1" dirty="0"/>
          </a:p>
          <a:p>
            <a:r>
              <a:rPr lang="en-US" sz="2000" i="1" dirty="0"/>
              <a:t>+</a:t>
            </a:r>
          </a:p>
          <a:p>
            <a:endParaRPr lang="en-US" sz="1100" i="1" dirty="0"/>
          </a:p>
          <a:p>
            <a:r>
              <a:rPr lang="en-US" i="1" dirty="0"/>
              <a:t>a(n/b)</a:t>
            </a:r>
            <a:r>
              <a:rPr lang="en-US" i="1" baseline="30000" dirty="0"/>
              <a:t>d</a:t>
            </a:r>
          </a:p>
          <a:p>
            <a:endParaRPr lang="en-US" sz="1100" i="1" dirty="0"/>
          </a:p>
          <a:p>
            <a:r>
              <a:rPr lang="en-US" sz="2000" i="1" dirty="0"/>
              <a:t>+</a:t>
            </a:r>
          </a:p>
          <a:p>
            <a:endParaRPr lang="en-US" sz="1100" i="1" dirty="0"/>
          </a:p>
          <a:p>
            <a:r>
              <a:rPr lang="en-US" i="1" dirty="0"/>
              <a:t>a</a:t>
            </a:r>
            <a:r>
              <a:rPr lang="en-US" i="1" baseline="30000" dirty="0"/>
              <a:t>2</a:t>
            </a:r>
            <a:r>
              <a:rPr lang="en-US" i="1" dirty="0"/>
              <a:t>(n/b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i="1" baseline="30000" dirty="0"/>
              <a:t>d</a:t>
            </a:r>
          </a:p>
          <a:p>
            <a:endParaRPr lang="en-US" sz="1100" i="1" dirty="0"/>
          </a:p>
          <a:p>
            <a:r>
              <a:rPr lang="en-US" sz="2000" i="1" dirty="0"/>
              <a:t>+ …</a:t>
            </a:r>
          </a:p>
          <a:p>
            <a:r>
              <a:rPr lang="en-US" sz="2000" i="1" dirty="0"/>
              <a:t>+</a:t>
            </a:r>
          </a:p>
          <a:p>
            <a:endParaRPr lang="en-US" sz="1100" i="1" dirty="0"/>
          </a:p>
          <a:p>
            <a:r>
              <a:rPr lang="en-US" b="1" i="1" dirty="0">
                <a:solidFill>
                  <a:srgbClr val="080FAC"/>
                </a:solidFill>
                <a:latin typeface="Calibri"/>
                <a:cs typeface="Calibri"/>
              </a:rPr>
              <a:t>a</a:t>
            </a:r>
            <a:r>
              <a:rPr lang="en-US" b="1" i="1" baseline="30000" dirty="0">
                <a:solidFill>
                  <a:srgbClr val="080FAC"/>
                </a:solidFill>
                <a:latin typeface="Calibri"/>
                <a:cs typeface="Calibri"/>
              </a:rPr>
              <a:t>h</a:t>
            </a:r>
            <a:r>
              <a:rPr lang="en-US" b="1" i="1" dirty="0">
                <a:solidFill>
                  <a:srgbClr val="080FAC"/>
                </a:solidFill>
                <a:latin typeface="Calibri"/>
                <a:cs typeface="Calibri"/>
              </a:rPr>
              <a:t>(n/</a:t>
            </a:r>
            <a:r>
              <a:rPr lang="en-US" b="1" i="1" dirty="0" err="1">
                <a:solidFill>
                  <a:srgbClr val="080FAC"/>
                </a:solidFill>
                <a:latin typeface="Calibri"/>
                <a:cs typeface="Calibri"/>
              </a:rPr>
              <a:t>b</a:t>
            </a:r>
            <a:r>
              <a:rPr lang="en-US" b="1" i="1" baseline="30000" dirty="0" err="1">
                <a:solidFill>
                  <a:srgbClr val="080FAC"/>
                </a:solidFill>
                <a:latin typeface="Calibri"/>
                <a:cs typeface="Calibri"/>
              </a:rPr>
              <a:t>h</a:t>
            </a:r>
            <a:r>
              <a:rPr lang="en-US" b="1" i="1" dirty="0">
                <a:solidFill>
                  <a:srgbClr val="080FAC"/>
                </a:solidFill>
                <a:latin typeface="Calibri"/>
                <a:cs typeface="Calibri"/>
              </a:rPr>
              <a:t>)</a:t>
            </a:r>
            <a:r>
              <a:rPr lang="en-US" b="1" i="1" baseline="30000" dirty="0">
                <a:solidFill>
                  <a:srgbClr val="080FAC"/>
                </a:solidFill>
                <a:latin typeface="Calibri"/>
                <a:cs typeface="Calibri"/>
              </a:rPr>
              <a:t>d</a:t>
            </a:r>
            <a:endParaRPr lang="en-US" b="1" i="1" dirty="0">
              <a:solidFill>
                <a:srgbClr val="080FAC"/>
              </a:solidFill>
              <a:latin typeface="News Gothic MT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763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lnSpc>
                <a:spcPts val="1519"/>
              </a:lnSpc>
              <a:spcBef>
                <a:spcPts val="0"/>
              </a:spcBef>
            </a:pPr>
            <a:endParaRPr lang="en-US" sz="2400" i="1" dirty="0">
              <a:cs typeface="Calibri"/>
            </a:endParaRPr>
          </a:p>
          <a:p>
            <a:pPr>
              <a:lnSpc>
                <a:spcPts val="1519"/>
              </a:lnSpc>
              <a:spcBef>
                <a:spcPts val="0"/>
              </a:spcBef>
            </a:pPr>
            <a:endParaRPr lang="en-US" sz="2400" i="1" dirty="0">
              <a:cs typeface="Calibri"/>
            </a:endParaRPr>
          </a:p>
          <a:p>
            <a:pPr>
              <a:lnSpc>
                <a:spcPts val="1519"/>
              </a:lnSpc>
              <a:spcBef>
                <a:spcPts val="0"/>
              </a:spcBef>
            </a:pPr>
            <a:endParaRPr lang="en-US" sz="2400" i="1" dirty="0">
              <a:cs typeface="Calibri"/>
            </a:endParaRPr>
          </a:p>
          <a:p>
            <a:pPr marL="0" indent="0">
              <a:lnSpc>
                <a:spcPts val="1519"/>
              </a:lnSpc>
              <a:spcBef>
                <a:spcPts val="0"/>
              </a:spcBef>
              <a:buNone/>
            </a:pPr>
            <a:r>
              <a:rPr lang="en-US" sz="2400" i="1" dirty="0">
                <a:cs typeface="Calibri"/>
              </a:rPr>
              <a:t>          </a:t>
            </a:r>
            <a:r>
              <a:rPr lang="en-US" sz="2400" i="1" dirty="0" err="1">
                <a:solidFill>
                  <a:srgbClr val="FF0000"/>
                </a:solidFill>
                <a:cs typeface="Calibri"/>
              </a:rPr>
              <a:t>n</a:t>
            </a:r>
            <a:r>
              <a:rPr lang="en-US" sz="2400" i="1" baseline="30000" dirty="0" err="1">
                <a:solidFill>
                  <a:srgbClr val="FF0000"/>
                </a:solidFill>
                <a:cs typeface="Calibri"/>
              </a:rPr>
              <a:t>d</a:t>
            </a:r>
            <a:r>
              <a:rPr lang="en-US" sz="2400" i="1" dirty="0">
                <a:cs typeface="Calibri"/>
              </a:rPr>
              <a:t> +   a (n/b)</a:t>
            </a:r>
            <a:r>
              <a:rPr lang="en-US" sz="2400" i="1" baseline="30000" dirty="0">
                <a:cs typeface="Calibri"/>
              </a:rPr>
              <a:t>d</a:t>
            </a:r>
            <a:r>
              <a:rPr lang="en-US" sz="2400" i="1" dirty="0">
                <a:cs typeface="Calibri"/>
              </a:rPr>
              <a:t>   +     a</a:t>
            </a:r>
            <a:r>
              <a:rPr lang="en-US" sz="2400" i="1" baseline="30000" dirty="0">
                <a:cs typeface="Calibri"/>
              </a:rPr>
              <a:t>2</a:t>
            </a:r>
            <a:r>
              <a:rPr lang="en-US" sz="2400" i="1" dirty="0">
                <a:cs typeface="Calibri"/>
              </a:rPr>
              <a:t> (n/b</a:t>
            </a:r>
            <a:r>
              <a:rPr lang="en-US" sz="2400" i="1" baseline="30000" dirty="0">
                <a:cs typeface="Calibri"/>
              </a:rPr>
              <a:t>2</a:t>
            </a:r>
            <a:r>
              <a:rPr lang="en-US" sz="2400" i="1" dirty="0">
                <a:cs typeface="Calibri"/>
              </a:rPr>
              <a:t>)</a:t>
            </a:r>
            <a:r>
              <a:rPr lang="en-US" sz="2400" i="1" baseline="30000" dirty="0">
                <a:cs typeface="Calibri"/>
              </a:rPr>
              <a:t>d</a:t>
            </a:r>
            <a:r>
              <a:rPr lang="en-US" sz="2400" i="1" dirty="0">
                <a:cs typeface="Calibri"/>
              </a:rPr>
              <a:t>  +   ...  + </a:t>
            </a:r>
            <a:r>
              <a:rPr lang="en-US" sz="2400" i="1" dirty="0" err="1">
                <a:solidFill>
                  <a:srgbClr val="080FAC"/>
                </a:solidFill>
                <a:cs typeface="Calibri"/>
              </a:rPr>
              <a:t>n</a:t>
            </a:r>
            <a:r>
              <a:rPr lang="en-US" sz="2400" i="1" baseline="30000" dirty="0" err="1">
                <a:solidFill>
                  <a:srgbClr val="080FAC"/>
                </a:solidFill>
                <a:cs typeface="Calibri"/>
              </a:rPr>
              <a:t>log</a:t>
            </a:r>
            <a:r>
              <a:rPr lang="en-US" sz="1200" i="1" baseline="30000" dirty="0" err="1">
                <a:solidFill>
                  <a:srgbClr val="080FAC"/>
                </a:solidFill>
                <a:cs typeface="Calibri"/>
              </a:rPr>
              <a:t>b</a:t>
            </a:r>
            <a:r>
              <a:rPr lang="en-US" sz="2400" i="1" baseline="30000" dirty="0" err="1">
                <a:solidFill>
                  <a:srgbClr val="080FAC"/>
                </a:solidFill>
                <a:cs typeface="Calibri"/>
              </a:rPr>
              <a:t>a</a:t>
            </a:r>
            <a:endParaRPr lang="en-US" sz="2500" dirty="0">
              <a:solidFill>
                <a:srgbClr val="080FAC"/>
              </a:solidFill>
              <a:latin typeface="News Gothic MT" charset="0"/>
            </a:endParaRPr>
          </a:p>
          <a:p>
            <a:pPr marL="0" indent="0">
              <a:buNone/>
            </a:pPr>
            <a:r>
              <a:rPr lang="en-US" sz="2500" dirty="0">
                <a:latin typeface="News Gothic MT" charset="0"/>
              </a:rPr>
              <a:t>                     </a:t>
            </a:r>
            <a:r>
              <a:rPr lang="en-US" sz="2500" dirty="0" err="1">
                <a:latin typeface="News Gothic MT" charset="0"/>
              </a:rPr>
              <a:t>log</a:t>
            </a:r>
            <a:r>
              <a:rPr lang="en-US" sz="2500" baseline="-25000" dirty="0" err="1">
                <a:latin typeface="News Gothic MT" charset="0"/>
              </a:rPr>
              <a:t>b</a:t>
            </a:r>
            <a:r>
              <a:rPr lang="en-US" sz="2500" dirty="0" err="1">
                <a:latin typeface="News Gothic MT" charset="0"/>
              </a:rPr>
              <a:t>n</a:t>
            </a:r>
            <a:r>
              <a:rPr lang="en-US" sz="2500" dirty="0">
                <a:latin typeface="News Gothic MT" charset="0"/>
              </a:rPr>
              <a:t> + 1= 𝛉(log n) members </a:t>
            </a:r>
          </a:p>
          <a:p>
            <a:pPr marL="0" indent="0">
              <a:buNone/>
            </a:pPr>
            <a:endParaRPr lang="en-US" sz="2500" dirty="0">
              <a:latin typeface="News Gothic MT" charset="0"/>
            </a:endParaRPr>
          </a:p>
          <a:p>
            <a:pPr marL="0" indent="0">
              <a:buNone/>
            </a:pPr>
            <a:r>
              <a:rPr lang="en-US" sz="2500" dirty="0">
                <a:latin typeface="News Gothic MT" charset="0"/>
              </a:rPr>
              <a:t>and the winner is</a:t>
            </a:r>
          </a:p>
          <a:p>
            <a:endParaRPr lang="en-US" sz="2500" dirty="0">
              <a:latin typeface="News Gothic MT" charset="0"/>
            </a:endParaRPr>
          </a:p>
          <a:p>
            <a:pPr lvl="2"/>
            <a:endParaRPr lang="en-US" dirty="0">
              <a:latin typeface="News Gothic MT" charset="0"/>
            </a:endParaRPr>
          </a:p>
          <a:p>
            <a:pPr lvl="2"/>
            <a:endParaRPr lang="en-US" dirty="0">
              <a:latin typeface="News Gothic MT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843014"/>
              </p:ext>
            </p:extLst>
          </p:nvPr>
        </p:nvGraphicFramePr>
        <p:xfrm>
          <a:off x="445604" y="4293096"/>
          <a:ext cx="8252792" cy="20759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63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31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/>
                        <a:t>Winner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/>
                        <a:t>Condition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/>
                        <a:t>Equivalent</a:t>
                      </a:r>
                      <a:r>
                        <a:rPr lang="en-US" sz="1300" baseline="0" dirty="0"/>
                        <a:t> condition</a:t>
                      </a:r>
                      <a:endParaRPr lang="en-US" sz="1300" dirty="0"/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1300" dirty="0"/>
                        <a:t>Time complexity</a:t>
                      </a:r>
                    </a:p>
                  </a:txBody>
                  <a:tcPr marL="64294" marR="64294" marT="65813" marB="131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3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     Conqueror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2300" baseline="-25000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2300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3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&lt; d 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a &lt; b</a:t>
                      </a:r>
                      <a:r>
                        <a:rPr lang="en-US" sz="2300" baseline="300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i="1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Θ</a:t>
                      </a:r>
                      <a:r>
                        <a:rPr lang="en-US" sz="2300" i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300" i="1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sz="2300" i="1" baseline="30000" dirty="0" err="1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lang="en-US" sz="2300" i="1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lang="en-US" sz="2300" dirty="0">
                          <a:solidFill>
                            <a:srgbClr val="C00000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</a:txBody>
                  <a:tcPr marL="64294" marR="64294" marT="65813" marB="131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3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>
                          <a:solidFill>
                            <a:srgbClr val="080FAC"/>
                          </a:solidFill>
                        </a:rPr>
                        <a:t>     Divider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2300" baseline="-250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23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300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 &gt; d 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a &gt; b</a:t>
                      </a:r>
                      <a:r>
                        <a:rPr lang="en-US" sz="2300" baseline="30000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i="1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Θ</a:t>
                      </a:r>
                      <a:r>
                        <a:rPr lang="en-US" sz="2300" i="1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300" i="1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sz="2300" i="1" baseline="300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1100" i="1" baseline="300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2300" i="1" baseline="30000" dirty="0" err="1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300" i="1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lang="en-US" sz="2300" dirty="0">
                          <a:solidFill>
                            <a:srgbClr val="080FAC"/>
                          </a:solidFill>
                          <a:latin typeface="Calibri"/>
                          <a:cs typeface="Calibri"/>
                        </a:rPr>
                        <a:t> </a:t>
                      </a:r>
                    </a:p>
                  </a:txBody>
                  <a:tcPr marL="64294" marR="64294" marT="65813" marB="131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38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000" dirty="0"/>
                        <a:t>     none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dirty="0" err="1"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2300" baseline="-25000" dirty="0" err="1">
                          <a:latin typeface="Calibri"/>
                          <a:cs typeface="Calibri"/>
                        </a:rPr>
                        <a:t>b</a:t>
                      </a:r>
                      <a:r>
                        <a:rPr lang="en-US" sz="2300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2300" dirty="0">
                          <a:latin typeface="Calibri"/>
                          <a:cs typeface="Calibri"/>
                        </a:rPr>
                        <a:t> = d 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Calibri"/>
                          <a:cs typeface="Calibri"/>
                        </a:rPr>
                        <a:t>a = b</a:t>
                      </a:r>
                      <a:r>
                        <a:rPr lang="en-US" sz="2300" baseline="30000" dirty="0">
                          <a:latin typeface="Calibri"/>
                          <a:cs typeface="Calibri"/>
                        </a:rPr>
                        <a:t>d</a:t>
                      </a:r>
                    </a:p>
                  </a:txBody>
                  <a:tcPr marL="64294" marR="64294" marT="65813" marB="1316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1200"/>
                        </a:spcAft>
                      </a:pPr>
                      <a:r>
                        <a:rPr lang="en-US" sz="2300" i="1" dirty="0" err="1">
                          <a:latin typeface="Calibri"/>
                          <a:cs typeface="Calibri"/>
                        </a:rPr>
                        <a:t>Θ</a:t>
                      </a:r>
                      <a:r>
                        <a:rPr lang="en-US" sz="2300" i="1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2300" i="1" dirty="0" err="1">
                          <a:latin typeface="Calibri"/>
                          <a:cs typeface="Calibri"/>
                        </a:rPr>
                        <a:t>n</a:t>
                      </a:r>
                      <a:r>
                        <a:rPr lang="en-US" sz="2300" i="1" baseline="30000" dirty="0" err="1">
                          <a:latin typeface="Calibri"/>
                          <a:cs typeface="Calibri"/>
                        </a:rPr>
                        <a:t>d</a:t>
                      </a:r>
                      <a:r>
                        <a:rPr lang="en-US" sz="2300" i="1" dirty="0" err="1">
                          <a:latin typeface="Calibri"/>
                          <a:cs typeface="Calibri"/>
                        </a:rPr>
                        <a:t>log</a:t>
                      </a:r>
                      <a:r>
                        <a:rPr lang="en-US" sz="2300" i="1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300" i="1" dirty="0">
                          <a:latin typeface="Calibri"/>
                          <a:cs typeface="Calibri"/>
                        </a:rPr>
                        <a:t>n)</a:t>
                      </a:r>
                      <a:r>
                        <a:rPr lang="en-US" sz="2300" dirty="0">
                          <a:latin typeface="Calibri"/>
                          <a:cs typeface="Calibri"/>
                        </a:rPr>
                        <a:t> </a:t>
                      </a:r>
                    </a:p>
                  </a:txBody>
                  <a:tcPr marL="64294" marR="64294" marT="65813" marB="131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EB11AF-0020-E54B-8813-D64B2026AC17}"/>
              </a:ext>
            </a:extLst>
          </p:cNvPr>
          <p:cNvSpPr/>
          <p:nvPr/>
        </p:nvSpPr>
        <p:spPr>
          <a:xfrm>
            <a:off x="253084" y="1055945"/>
            <a:ext cx="2385012" cy="4283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Conqueror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05130-D01B-8F45-9DA2-4252A6B323CF}"/>
              </a:ext>
            </a:extLst>
          </p:cNvPr>
          <p:cNvSpPr/>
          <p:nvPr/>
        </p:nvSpPr>
        <p:spPr>
          <a:xfrm>
            <a:off x="6073401" y="1094770"/>
            <a:ext cx="2098999" cy="42839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0F19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Divider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3A3DAD-BCB7-D54F-830C-CC484EE6DC3E}"/>
              </a:ext>
            </a:extLst>
          </p:cNvPr>
          <p:cNvCxnSpPr/>
          <p:nvPr/>
        </p:nvCxnSpPr>
        <p:spPr>
          <a:xfrm>
            <a:off x="1355834" y="2133600"/>
            <a:ext cx="29428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B332EC-4721-9B42-8014-B24791AA4285}"/>
              </a:ext>
            </a:extLst>
          </p:cNvPr>
          <p:cNvCxnSpPr>
            <a:cxnSpLocks/>
          </p:cNvCxnSpPr>
          <p:nvPr/>
        </p:nvCxnSpPr>
        <p:spPr>
          <a:xfrm>
            <a:off x="4482662" y="2133600"/>
            <a:ext cx="28010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6EFB0-FBAF-EC4B-8E36-09ACF2EBCFA8}"/>
              </a:ext>
            </a:extLst>
          </p:cNvPr>
          <p:cNvCxnSpPr>
            <a:cxnSpLocks/>
          </p:cNvCxnSpPr>
          <p:nvPr/>
        </p:nvCxnSpPr>
        <p:spPr>
          <a:xfrm flipH="1" flipV="1">
            <a:off x="4298732" y="2133601"/>
            <a:ext cx="105103" cy="175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99BC0B-7645-9748-BC09-CFD89D45F17F}"/>
              </a:ext>
            </a:extLst>
          </p:cNvPr>
          <p:cNvCxnSpPr>
            <a:cxnSpLocks/>
          </p:cNvCxnSpPr>
          <p:nvPr/>
        </p:nvCxnSpPr>
        <p:spPr>
          <a:xfrm flipV="1">
            <a:off x="4351282" y="2133600"/>
            <a:ext cx="131381" cy="175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34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Q7.2: Find time complexity (big- or big-O) for: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" y="2405682"/>
            <a:ext cx="3986713" cy="10432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" y="3991800"/>
            <a:ext cx="4173008" cy="104325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3365045" y="58499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389" y="5878249"/>
            <a:ext cx="3925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/>
                <a:cs typeface="Cambria Math"/>
              </a:rPr>
              <a:t>(e) T(n) = 2T(n-1) + 1,  T(1)=1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260" y="107951"/>
            <a:ext cx="4176153" cy="1384296"/>
          </a:xfrm>
          <a:prstGeom prst="rect">
            <a:avLst/>
          </a:prstGeom>
        </p:spPr>
      </p:pic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485017"/>
              </p:ext>
            </p:extLst>
          </p:nvPr>
        </p:nvGraphicFramePr>
        <p:xfrm>
          <a:off x="440505" y="207689"/>
          <a:ext cx="2314301" cy="1284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6" imgW="1397000" imgH="698500" progId="Equation.3">
                  <p:embed/>
                </p:oleObj>
              </mc:Choice>
              <mc:Fallback>
                <p:oleObj name="Equation" r:id="rId6" imgW="13970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505" y="207689"/>
                        <a:ext cx="2314301" cy="1284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0D0D91-7A97-4C4F-B471-E18260B73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28957"/>
              </p:ext>
            </p:extLst>
          </p:nvPr>
        </p:nvGraphicFramePr>
        <p:xfrm>
          <a:off x="4139952" y="2111390"/>
          <a:ext cx="4840287" cy="8080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12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(a)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DA1C18-92A8-DD42-BF38-E533DD186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499941"/>
              </p:ext>
            </p:extLst>
          </p:nvPr>
        </p:nvGraphicFramePr>
        <p:xfrm>
          <a:off x="4139952" y="3054208"/>
          <a:ext cx="4840287" cy="8080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12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(b)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2391564-5F07-BA4C-953B-F7767725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29961"/>
              </p:ext>
            </p:extLst>
          </p:nvPr>
        </p:nvGraphicFramePr>
        <p:xfrm>
          <a:off x="3875187" y="3946956"/>
          <a:ext cx="4840287" cy="8080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12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(c)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198ACC7-D99D-7A42-B8CD-42202DFEE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11498"/>
              </p:ext>
            </p:extLst>
          </p:nvPr>
        </p:nvGraphicFramePr>
        <p:xfrm>
          <a:off x="3854249" y="4839705"/>
          <a:ext cx="4840287" cy="8080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12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(d)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2F3247-639C-794D-9399-90C226D00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71250"/>
              </p:ext>
            </p:extLst>
          </p:nvPr>
        </p:nvGraphicFramePr>
        <p:xfrm>
          <a:off x="3854249" y="5869002"/>
          <a:ext cx="4840287" cy="80801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840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12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(e)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352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r>
              <a:rPr lang="en-US" sz="2800" dirty="0"/>
              <a:t>Q7.4: Closest-pair and element-distinction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18F0C-0AF5-DB48-BC25-D61C219F557A}"/>
              </a:ext>
            </a:extLst>
          </p:cNvPr>
          <p:cNvSpPr txBox="1"/>
          <p:nvPr/>
        </p:nvSpPr>
        <p:spPr>
          <a:xfrm>
            <a:off x="295593" y="921080"/>
            <a:ext cx="8623300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/>
              <a:t>Lower bound for the Closest Pairs problem </a:t>
            </a:r>
            <a:r>
              <a:rPr lang="en-AU" sz="2000" dirty="0"/>
              <a:t>The closest pairs problem takes n points in the plane and computes the Euclidean distance between the closest pair of points. </a:t>
            </a:r>
          </a:p>
          <a:p>
            <a:pPr>
              <a:spcBef>
                <a:spcPts val="600"/>
              </a:spcBef>
            </a:pPr>
            <a:r>
              <a:rPr lang="en-AU" sz="2000" dirty="0"/>
              <a:t>The algorithm provided in lectures to solve the closest pairs problem applies the divide and conquer strategy and has a time complexity of O(n log n). </a:t>
            </a:r>
          </a:p>
          <a:p>
            <a:pPr>
              <a:spcBef>
                <a:spcPts val="600"/>
              </a:spcBef>
            </a:pPr>
            <a:r>
              <a:rPr lang="en-AU" sz="2000" dirty="0"/>
              <a:t>The element distinction problem takes as input a collection of n elements and determines whether or not all elements are distinct. It has been proved that if we disallow the usage of a hash table then this problem cannot be solved in less than n log n time (i.e., this class of problems is </a:t>
            </a:r>
            <a:r>
              <a:rPr lang="el-GR" sz="2000" dirty="0"/>
              <a:t>Ω(</a:t>
            </a:r>
            <a:r>
              <a:rPr lang="en-AU" sz="2000" dirty="0"/>
              <a:t>n log n)). </a:t>
            </a:r>
          </a:p>
          <a:p>
            <a:pPr>
              <a:spcBef>
                <a:spcPts val="600"/>
              </a:spcBef>
            </a:pPr>
            <a:r>
              <a:rPr lang="en-AU" sz="2000" dirty="0"/>
              <a:t>Describe how we could use the closest pair algorithm from class to solve the element distinction problem (where the input is a collection of floating point numbers), and hence explain why this proves that the closest pair problem must not be able to be solved in less that </a:t>
            </a:r>
            <a:r>
              <a:rPr lang="en-AU" sz="2000" dirty="0" err="1"/>
              <a:t>nlogn</a:t>
            </a:r>
            <a:r>
              <a:rPr lang="en-AU" sz="2000" dirty="0"/>
              <a:t> time (and is thus </a:t>
            </a:r>
            <a:r>
              <a:rPr lang="el-GR" sz="2000" dirty="0"/>
              <a:t>Ω(</a:t>
            </a:r>
            <a:r>
              <a:rPr lang="en-AU" sz="2000" dirty="0"/>
              <a:t>n log n)).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1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165990"/>
            <a:ext cx="8623300" cy="440729"/>
          </a:xfrm>
        </p:spPr>
        <p:txBody>
          <a:bodyPr/>
          <a:lstStyle/>
          <a:p>
            <a:r>
              <a:rPr lang="en-US" sz="2000" dirty="0"/>
              <a:t> Q7.4: Closest-pair and element-distinction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18F0C-0AF5-DB48-BC25-D61C219F557A}"/>
              </a:ext>
            </a:extLst>
          </p:cNvPr>
          <p:cNvSpPr txBox="1"/>
          <p:nvPr/>
        </p:nvSpPr>
        <p:spPr>
          <a:xfrm>
            <a:off x="260350" y="441964"/>
            <a:ext cx="86233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1600" dirty="0"/>
              <a:t>It has been proved that if we disallow the usage of a hash table then the element distinction problem cannot be solved in less than n log n time (i.e., this class of problems is </a:t>
            </a:r>
            <a:r>
              <a:rPr lang="el-GR" sz="1600" dirty="0"/>
              <a:t>Ω(</a:t>
            </a:r>
            <a:r>
              <a:rPr lang="en-AU" sz="1600" dirty="0"/>
              <a:t>n log n)).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Describe how we could use the closest pair algorithm from class to solve the element distinction problem (where the input is a collection of floating point numbers), and hence </a:t>
            </a:r>
            <a:r>
              <a:rPr lang="en-US" sz="2000" dirty="0">
                <a:solidFill>
                  <a:srgbClr val="1507E7"/>
                </a:solidFill>
                <a:latin typeface="Courier" pitchFamily="2" charset="0"/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3189E-0CEB-CA4D-AF18-1B4CEB3C8872}"/>
              </a:ext>
            </a:extLst>
          </p:cNvPr>
          <p:cNvSpPr txBox="1"/>
          <p:nvPr/>
        </p:nvSpPr>
        <p:spPr>
          <a:xfrm>
            <a:off x="288537" y="4012097"/>
            <a:ext cx="823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sz="1600" dirty="0"/>
              <a:t>explain why this proves that the closest pair problem must not be able to be solved in less that </a:t>
            </a:r>
            <a:r>
              <a:rPr lang="en-AU" sz="1600" dirty="0" err="1"/>
              <a:t>nlogn</a:t>
            </a:r>
            <a:r>
              <a:rPr lang="en-AU" sz="1600" dirty="0"/>
              <a:t> time (and is thus </a:t>
            </a:r>
            <a:r>
              <a:rPr lang="el-GR" sz="1600" dirty="0"/>
              <a:t>Ω(</a:t>
            </a:r>
            <a:r>
              <a:rPr lang="en-AU" sz="1600" dirty="0"/>
              <a:t>n log n)).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B67D42-CDB2-9F47-933F-DA9CAE959150}"/>
              </a:ext>
            </a:extLst>
          </p:cNvPr>
          <p:cNvSpPr/>
          <p:nvPr/>
        </p:nvSpPr>
        <p:spPr>
          <a:xfrm>
            <a:off x="308608" y="1808729"/>
            <a:ext cx="8238752" cy="2052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80FAC"/>
                </a:solidFill>
                <a:latin typeface="Courier" pitchFamily="2" charset="0"/>
              </a:rPr>
              <a:t>function </a:t>
            </a:r>
            <a:r>
              <a:rPr lang="en-US" sz="1600" dirty="0" err="1">
                <a:solidFill>
                  <a:srgbClr val="080FAC"/>
                </a:solidFill>
                <a:latin typeface="Copperplate" panose="02000504000000020004" pitchFamily="2" charset="77"/>
              </a:rPr>
              <a:t>ElemDistinction</a:t>
            </a:r>
            <a:r>
              <a:rPr lang="en-US" sz="1600" dirty="0">
                <a:solidFill>
                  <a:srgbClr val="080FAC"/>
                </a:solidFill>
                <a:latin typeface="Courier" pitchFamily="2" charset="0"/>
              </a:rPr>
              <a:t>(?)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83CB2-0AC4-FB40-9112-E47872AE0193}"/>
              </a:ext>
            </a:extLst>
          </p:cNvPr>
          <p:cNvSpPr/>
          <p:nvPr/>
        </p:nvSpPr>
        <p:spPr>
          <a:xfrm>
            <a:off x="308608" y="4595373"/>
            <a:ext cx="8238752" cy="20523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080FAC"/>
                </a:solidFill>
                <a:latin typeface="Courier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4716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E92-4390-E444-8B3B-537E3CA3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 Sorting Algorithms &amp;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4B77-60A9-5843-8C2F-1768A4CF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Understanding Selection Sort, Insertion Sort and complexity. Example running with keys E X A M P L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C5E0-C195-1340-A6BE-1A1D376C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60C6-AE22-064D-8315-873C659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6A1A-20CB-7946-B535-E6C2F8B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E66383-8511-9E40-A30D-48DC7D21B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353220"/>
              </p:ext>
            </p:extLst>
          </p:nvPr>
        </p:nvGraphicFramePr>
        <p:xfrm>
          <a:off x="255587" y="2204864"/>
          <a:ext cx="3960440" cy="4480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73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Step-by-step Selection Sort, use </a:t>
                      </a:r>
                      <a:r>
                        <a:rPr lang="en-US" sz="2400" b="0" i="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600" b="0" i="1" dirty="0">
                          <a:effectLst/>
                        </a:rPr>
                        <a:t> to separate the sorted and unsorted parts (initially the sorted part is empty)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2400" b="0" i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|E X A M P L E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5C3EBC-56A4-2942-A3A3-5593CE530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0995"/>
              </p:ext>
            </p:extLst>
          </p:nvPr>
        </p:nvGraphicFramePr>
        <p:xfrm>
          <a:off x="4582740" y="2204864"/>
          <a:ext cx="3960440" cy="44805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73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Step-by-step Insertion Sort, use </a:t>
                      </a:r>
                      <a:r>
                        <a:rPr lang="en-US" sz="2400" b="0" i="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US" sz="1600" b="0" i="1" dirty="0">
                          <a:effectLst/>
                        </a:rPr>
                        <a:t> to separate the examined and un-examined parts (initially first part has one element)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2400" b="0" i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E|X A M P L E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2400" b="0" i="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02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E92-4390-E444-8B3B-537E3CA3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Simple Sorting Algorithms &amp;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C4B77-60A9-5843-8C2F-1768A4CF9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each of the algorithms: stable, in-place, input sensitive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C5E0-C195-1340-A6BE-1A1D376C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60C6-AE22-064D-8315-873C659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D6A1A-20CB-7946-B535-E6C2F8B9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E66383-8511-9E40-A30D-48DC7D21B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7907"/>
              </p:ext>
            </p:extLst>
          </p:nvPr>
        </p:nvGraphicFramePr>
        <p:xfrm>
          <a:off x="295880" y="1844824"/>
          <a:ext cx="3960440" cy="37387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73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Selection Sort: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Stable?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In—place?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Input-sensitive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Complexity: O() ?  𝛉() ?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best case: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worst case: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What’s good? What’s bad?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F9221D-369B-0049-AFDD-D2486440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456017"/>
              </p:ext>
            </p:extLst>
          </p:nvPr>
        </p:nvGraphicFramePr>
        <p:xfrm>
          <a:off x="4860032" y="1850504"/>
          <a:ext cx="3960440" cy="373873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8736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Insertion Sort: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Stable?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In—place?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Input-sensitive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Complexity: O() ?  𝛉() ?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best case: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worst case: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endParaRPr lang="en-US" sz="1600" b="0" i="1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What’s good? What’s bad?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6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0E3-C7A2-E64B-B972-F4DDB91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13678"/>
          </a:xfrm>
        </p:spPr>
        <p:txBody>
          <a:bodyPr/>
          <a:lstStyle/>
          <a:p>
            <a:r>
              <a:rPr lang="en-US" sz="24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CC0A-1741-EE48-88B5-9A3A231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641609"/>
            <a:ext cx="86233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Then, read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main.c</a:t>
            </a:r>
            <a:r>
              <a:rPr lang="en-US" sz="2000" dirty="0"/>
              <a:t> to understand the overall logic.</a:t>
            </a:r>
          </a:p>
          <a:p>
            <a:pPr marL="0" indent="0">
              <a:buNone/>
            </a:pPr>
            <a:r>
              <a:rPr lang="en-US" sz="2000" b="1" dirty="0"/>
              <a:t>Task 1:  </a:t>
            </a:r>
            <a:r>
              <a:rPr lang="en-US" sz="2000" dirty="0"/>
              <a:t>Write BFS, return the array of visited order, using supplied DFS as a guide.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5C22-E803-954A-8C2D-E8E414B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9B08-786D-7845-9397-7C724661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BD16-A7C7-E349-B2EA-8392C7A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70E1F-EE2D-D343-8EE4-813D644BB3B1}"/>
              </a:ext>
            </a:extLst>
          </p:cNvPr>
          <p:cNvSpPr/>
          <p:nvPr/>
        </p:nvSpPr>
        <p:spPr>
          <a:xfrm>
            <a:off x="344003" y="1088740"/>
            <a:ext cx="8623299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make</a:t>
            </a:r>
          </a:p>
          <a:p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./main &lt; graph-01.txt</a:t>
            </a:r>
          </a:p>
          <a:p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./main &lt; graph-02.txt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E2BB8-779E-8144-8718-9FBAFCB9FFEC}"/>
              </a:ext>
            </a:extLst>
          </p:cNvPr>
          <p:cNvSpPr/>
          <p:nvPr/>
        </p:nvSpPr>
        <p:spPr>
          <a:xfrm>
            <a:off x="344002" y="3320382"/>
            <a:ext cx="8623299" cy="26889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change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main.c</a:t>
            </a:r>
            <a:r>
              <a:rPr lang="en-US" sz="2000" dirty="0">
                <a:solidFill>
                  <a:schemeClr val="tx1"/>
                </a:solidFill>
              </a:rPr>
              <a:t> to add a call to, and output for BFS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explore function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dfs</a:t>
            </a:r>
            <a:r>
              <a:rPr lang="en-US" sz="2000" dirty="0">
                <a:solidFill>
                  <a:schemeClr val="tx1"/>
                </a:solidFill>
              </a:rPr>
              <a:t> in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graphalgs.c</a:t>
            </a:r>
            <a:r>
              <a:rPr lang="en-US" sz="2000" dirty="0">
                <a:solidFill>
                  <a:schemeClr val="tx1"/>
                </a:solidFill>
              </a:rPr>
              <a:t> and design a similar BFS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your top level of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bfs</a:t>
            </a:r>
            <a:r>
              <a:rPr lang="en-US" sz="2000" dirty="0">
                <a:solidFill>
                  <a:schemeClr val="tx1"/>
                </a:solidFill>
              </a:rPr>
              <a:t> could be almost similar to that of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dfs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your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bfs_explore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could be similar to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dfs_explore</a:t>
            </a:r>
            <a:r>
              <a:rPr lang="en-US" sz="2000" dirty="0">
                <a:solidFill>
                  <a:schemeClr val="tx1"/>
                </a:solidFill>
              </a:rPr>
              <a:t>, but note that you need to use a queue instead of a recursive function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quickly implement a queue module using the list module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alternatively, you can directly use a linked list as a queue </a:t>
            </a:r>
          </a:p>
        </p:txBody>
      </p:sp>
    </p:spTree>
    <p:extLst>
      <p:ext uri="{BB962C8B-B14F-4D97-AF65-F5344CB8AC3E}">
        <p14:creationId xmlns:p14="http://schemas.microsoft.com/office/powerpoint/2010/main" val="1386566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0E3-C7A2-E64B-B972-F4DDB91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13678"/>
          </a:xfrm>
        </p:spPr>
        <p:txBody>
          <a:bodyPr/>
          <a:lstStyle/>
          <a:p>
            <a:r>
              <a:rPr lang="en-US" sz="2400" dirty="0"/>
              <a:t>LAB: the list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CC0A-1741-EE48-88B5-9A3A231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641609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list module (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lish.h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list.c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5C22-E803-954A-8C2D-E8E414B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9B08-786D-7845-9397-7C724661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BD16-A7C7-E349-B2EA-8392C7A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E2BB8-779E-8144-8718-9FBAFCB9FFEC}"/>
              </a:ext>
            </a:extLst>
          </p:cNvPr>
          <p:cNvSpPr/>
          <p:nvPr/>
        </p:nvSpPr>
        <p:spPr>
          <a:xfrm>
            <a:off x="265114" y="1349128"/>
            <a:ext cx="8623299" cy="3888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</a:rPr>
              <a:t>Read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list.h</a:t>
            </a:r>
            <a:r>
              <a:rPr lang="en-US" sz="2000" dirty="0">
                <a:solidFill>
                  <a:schemeClr val="tx1"/>
                </a:solidFill>
              </a:rPr>
              <a:t> to know the list interface (</a:t>
            </a:r>
            <a:r>
              <a:rPr lang="en-US" sz="2000" dirty="0" err="1">
                <a:solidFill>
                  <a:schemeClr val="tx1"/>
                </a:solidFill>
              </a:rPr>
              <a:t>ie</a:t>
            </a:r>
            <a:r>
              <a:rPr lang="en-US" sz="2000" dirty="0">
                <a:solidFill>
                  <a:schemeClr val="tx1"/>
                </a:solidFill>
              </a:rPr>
              <a:t>. data types &amp; functions), make sure that you know how to: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declare a list and create an empty list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insert an element to the start or the end of a list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remove the first or the last element of a list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test if a list is empty, if a list contains a specific data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iterate through the list (and, say, print out each element), using a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ListIterattor</a:t>
            </a:r>
            <a:r>
              <a:rPr lang="en-US" sz="2000" dirty="0">
                <a:solidFill>
                  <a:schemeClr val="tx1"/>
                </a:solidFill>
              </a:rPr>
              <a:t> and related function (you can explore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graph.</a:t>
            </a:r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>
                <a:solidFill>
                  <a:schemeClr val="tx1"/>
                </a:solidFill>
              </a:rPr>
              <a:t> to see examples of how to use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ListIterator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understand why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ListIterator</a:t>
            </a:r>
            <a:r>
              <a:rPr lang="en-US" sz="2000" dirty="0">
                <a:solidFill>
                  <a:schemeClr val="tx1"/>
                </a:solidFill>
              </a:rPr>
              <a:t> is useful</a:t>
            </a:r>
          </a:p>
        </p:txBody>
      </p:sp>
    </p:spTree>
    <p:extLst>
      <p:ext uri="{BB962C8B-B14F-4D97-AF65-F5344CB8AC3E}">
        <p14:creationId xmlns:p14="http://schemas.microsoft.com/office/powerpoint/2010/main" val="24575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0E3-C7A2-E64B-B972-F4DDB91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13678"/>
          </a:xfrm>
        </p:spPr>
        <p:txBody>
          <a:bodyPr/>
          <a:lstStyle/>
          <a:p>
            <a:r>
              <a:rPr lang="en-US" sz="2400" dirty="0"/>
              <a:t>LAB: building a queue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CC0A-1741-EE48-88B5-9A3A231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587" y="499766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Suppose we want to </a:t>
            </a:r>
            <a:r>
              <a:rPr lang="en-US" sz="1800" dirty="0" err="1"/>
              <a:t>buils</a:t>
            </a:r>
            <a:r>
              <a:rPr lang="en-US" sz="1800" dirty="0"/>
              <a:t> a queue module (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queue.h</a:t>
            </a:r>
            <a:r>
              <a:rPr lang="en-US" sz="1800" dirty="0"/>
              <a:t> and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queue.c</a:t>
            </a:r>
            <a:r>
              <a:rPr lang="en-US" sz="1800" dirty="0"/>
              <a:t>) in a least effort manner, using the list module.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600" dirty="0" err="1">
                <a:solidFill>
                  <a:srgbClr val="080FAC"/>
                </a:solidFill>
                <a:latin typeface="Courier" pitchFamily="2" charset="0"/>
                <a:ea typeface="+mn-ea"/>
                <a:cs typeface="+mn-cs"/>
              </a:rPr>
              <a:t>queue.c</a:t>
            </a:r>
            <a:r>
              <a:rPr lang="en-US" sz="1800" dirty="0"/>
              <a:t> should be simple, for example: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5C22-E803-954A-8C2D-E8E414B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9B08-786D-7845-9397-7C724661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BD16-A7C7-E349-B2EA-8392C7A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FCB4311-8CE0-0A4F-9ECA-1A2F617F5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341957"/>
              </p:ext>
            </p:extLst>
          </p:nvPr>
        </p:nvGraphicFramePr>
        <p:xfrm>
          <a:off x="255587" y="1124744"/>
          <a:ext cx="8562804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23">
                  <a:extLst>
                    <a:ext uri="{9D8B030D-6E8A-4147-A177-3AD203B41FA5}">
                      <a16:colId xmlns:a16="http://schemas.microsoft.com/office/drawing/2014/main" val="2536503837"/>
                    </a:ext>
                  </a:extLst>
                </a:gridCol>
                <a:gridCol w="3031781">
                  <a:extLst>
                    <a:ext uri="{9D8B030D-6E8A-4147-A177-3AD203B41FA5}">
                      <a16:colId xmlns:a16="http://schemas.microsoft.com/office/drawing/2014/main" val="22984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queue.h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9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#</a:t>
                      </a: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ifndef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 _QUEUE_H_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#define _QUEUE_H_</a:t>
                      </a: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#include “</a:t>
                      </a:r>
                      <a:r>
                        <a:rPr lang="en-US" sz="160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list.h</a:t>
                      </a:r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”</a:t>
                      </a: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typedef List Queue;</a:t>
                      </a:r>
                    </a:p>
                    <a:p>
                      <a:endParaRPr lang="en-US" sz="160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Queue *</a:t>
                      </a:r>
                      <a:r>
                        <a:rPr lang="en-US" sz="160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new_queue</a:t>
                      </a:r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();</a:t>
                      </a: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free_queue</a:t>
                      </a:r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(Queue *q);</a:t>
                      </a:r>
                    </a:p>
                    <a:p>
                      <a:endParaRPr lang="en-US" sz="1600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void enqueue(Queue *q, int data);</a:t>
                      </a: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int dequeue(Queue *q);</a:t>
                      </a:r>
                    </a:p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int </a:t>
                      </a:r>
                      <a:r>
                        <a:rPr lang="en-US" sz="160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queue_is_empty</a:t>
                      </a:r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(Queue *q);</a:t>
                      </a:r>
                    </a:p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latin typeface="Courier" pitchFamily="2" charset="0"/>
                        </a:rPr>
                        <a:t>#endif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Any </a:t>
                      </a:r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.h</a:t>
                      </a:r>
                      <a:r>
                        <a:rPr lang="en-US" sz="1600" dirty="0"/>
                        <a:t> file needs to have the first 2 and the last 1 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red</a:t>
                      </a:r>
                      <a:r>
                        <a:rPr lang="en-US" sz="1600" dirty="0"/>
                        <a:t> lines. Why?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Using these 3 lines in </a:t>
                      </a:r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.h</a:t>
                      </a:r>
                      <a:r>
                        <a:rPr lang="en-US" sz="1600" dirty="0"/>
                        <a:t> files is a good convention.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15734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29C73C66-D570-054E-938E-7F319A863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00797"/>
              </p:ext>
            </p:extLst>
          </p:nvPr>
        </p:nvGraphicFramePr>
        <p:xfrm>
          <a:off x="265526" y="4891226"/>
          <a:ext cx="8562804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1023">
                  <a:extLst>
                    <a:ext uri="{9D8B030D-6E8A-4147-A177-3AD203B41FA5}">
                      <a16:colId xmlns:a16="http://schemas.microsoft.com/office/drawing/2014/main" val="2536503837"/>
                    </a:ext>
                  </a:extLst>
                </a:gridCol>
                <a:gridCol w="3031781">
                  <a:extLst>
                    <a:ext uri="{9D8B030D-6E8A-4147-A177-3AD203B41FA5}">
                      <a16:colId xmlns:a16="http://schemas.microsoft.com/office/drawing/2014/main" val="2298409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queue.c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09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void enqueue(Queue *q, int data)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</a:t>
                      </a:r>
                      <a:r>
                        <a:rPr lang="en-AU" sz="1600" kern="1200" dirty="0" err="1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list_add_end</a:t>
                      </a:r>
                      <a:r>
                        <a:rPr lang="en-AU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(q, data);</a:t>
                      </a:r>
                    </a:p>
                    <a:p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the call </a:t>
                      </a:r>
                      <a:r>
                        <a:rPr lang="en-US" sz="1600" kern="1200" dirty="0" err="1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list_add_end</a:t>
                      </a:r>
                      <a:r>
                        <a:rPr lang="en-US" sz="1600" dirty="0"/>
                        <a:t>, </a:t>
                      </a:r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600" dirty="0"/>
                        <a:t> will be auto-cast to type </a:t>
                      </a:r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List</a:t>
                      </a:r>
                      <a:r>
                        <a:rPr lang="en-US" sz="1600" dirty="0"/>
                        <a:t> </a:t>
                      </a:r>
                      <a:r>
                        <a:rPr lang="en-US" sz="1600" kern="1200" dirty="0">
                          <a:solidFill>
                            <a:srgbClr val="080FAC"/>
                          </a:solidFill>
                          <a:latin typeface="Courier" pitchFamily="2" charset="0"/>
                          <a:ea typeface="+mn-ea"/>
                          <a:cs typeface="+mn-cs"/>
                        </a:rPr>
                        <a:t>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81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74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916643" cy="3528596"/>
          </a:xfrm>
        </p:spPr>
        <p:txBody>
          <a:bodyPr/>
          <a:lstStyle/>
          <a:p>
            <a:r>
              <a:rPr lang="en-US" sz="2400" dirty="0"/>
              <a:t>Dijkstra’s Algorithm: 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164" y="4239640"/>
            <a:ext cx="8533830" cy="380472"/>
          </a:xfrm>
        </p:spPr>
        <p:txBody>
          <a:bodyPr/>
          <a:lstStyle/>
          <a:p>
            <a:pPr>
              <a:spcBef>
                <a:spcPts val="600"/>
              </a:spcBef>
            </a:pPr>
            <a:endParaRPr lang="en-US" sz="2000" i="1" dirty="0">
              <a:effectLst/>
            </a:endParaRPr>
          </a:p>
          <a:p>
            <a:pPr>
              <a:spcBef>
                <a:spcPts val="600"/>
              </a:spcBef>
            </a:pPr>
            <a:endParaRPr lang="en-US" sz="2000" i="1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FDBFF71-8B90-6E42-96A9-90EDAE157542}"/>
              </a:ext>
            </a:extLst>
          </p:cNvPr>
          <p:cNvSpPr/>
          <p:nvPr/>
        </p:nvSpPr>
        <p:spPr>
          <a:xfrm>
            <a:off x="2141463" y="0"/>
            <a:ext cx="7002537" cy="352859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function </a:t>
            </a:r>
            <a:r>
              <a:rPr lang="en-US" sz="1800" dirty="0">
                <a:solidFill>
                  <a:srgbClr val="080FAC"/>
                </a:solidFill>
                <a:latin typeface="Copperplate" panose="02000504000000020004" pitchFamily="2" charset="77"/>
              </a:rPr>
              <a:t>Dijkstra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(G=&lt;V,E&gt;,s)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for each u ∈ V do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[u] ← 0,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[u] ← nil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[s] ← 0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build PQ with all (u,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[u])   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while PQ ≠ ∅ do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u ←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deletmin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(PQ)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for each (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u,v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) ∈ E do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  if (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v∈PQ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&amp;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[u]+w(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u,v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) &lt;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[v]) then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   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[v] ←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[u]+w(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u,v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) </a:t>
            </a:r>
          </a:p>
          <a:p>
            <a:r>
              <a:rPr lang="en-US" altLang="en-US" sz="1800" dirty="0">
                <a:solidFill>
                  <a:srgbClr val="FF0000"/>
                </a:solidFill>
                <a:latin typeface="Courier" pitchFamily="2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800" dirty="0">
                <a:solidFill>
                  <a:srgbClr val="080FAC"/>
                </a:solidFill>
                <a:latin typeface="Courier" pitchFamily="2" charset="0"/>
              </a:rPr>
              <a:t>update (v, </a:t>
            </a:r>
            <a:r>
              <a:rPr lang="en-US" altLang="en-US" sz="1800" dirty="0" err="1">
                <a:solidFill>
                  <a:srgbClr val="080FAC"/>
                </a:solidFill>
                <a:latin typeface="Courier" pitchFamily="2" charset="0"/>
              </a:rPr>
              <a:t>dist</a:t>
            </a:r>
            <a:r>
              <a:rPr lang="en-US" altLang="en-US" sz="1800" dirty="0">
                <a:solidFill>
                  <a:srgbClr val="080FAC"/>
                </a:solidFill>
                <a:latin typeface="Courier" pitchFamily="2" charset="0"/>
              </a:rPr>
              <a:t>[v]) in PQ </a:t>
            </a:r>
          </a:p>
          <a:p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      </a:t>
            </a:r>
            <a:r>
              <a:rPr lang="en-US" sz="1800" dirty="0" err="1">
                <a:solidFill>
                  <a:srgbClr val="080FAC"/>
                </a:solidFill>
                <a:latin typeface="Courier" pitchFamily="2" charset="0"/>
              </a:rPr>
              <a:t>prev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[v] ← 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F9768C-02BF-544A-8BA2-BD8F6947D7C6}"/>
              </a:ext>
            </a:extLst>
          </p:cNvPr>
          <p:cNvSpPr/>
          <p:nvPr/>
        </p:nvSpPr>
        <p:spPr>
          <a:xfrm>
            <a:off x="233164" y="3717032"/>
            <a:ext cx="8655249" cy="2923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/>
              <a:t>Your notes on complexity of Dijkstra’s:</a:t>
            </a:r>
          </a:p>
        </p:txBody>
      </p:sp>
    </p:spTree>
    <p:extLst>
      <p:ext uri="{BB962C8B-B14F-4D97-AF65-F5344CB8AC3E}">
        <p14:creationId xmlns:p14="http://schemas.microsoft.com/office/powerpoint/2010/main" val="423503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60E3-C7A2-E64B-B972-F4DDB91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13678"/>
          </a:xfrm>
        </p:spPr>
        <p:txBody>
          <a:bodyPr/>
          <a:lstStyle/>
          <a:p>
            <a:r>
              <a:rPr lang="en-US" sz="2400" dirty="0"/>
              <a:t>LAB: </a:t>
            </a:r>
            <a:r>
              <a:rPr lang="en-US" sz="2400" dirty="0">
                <a:solidFill>
                  <a:schemeClr val="tx1"/>
                </a:solidFill>
              </a:rPr>
              <a:t>Task 2</a:t>
            </a:r>
            <a:r>
              <a:rPr lang="en-US" sz="2400" dirty="0"/>
              <a:t> – implement Prim’s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CC0A-1741-EE48-88B5-9A3A231D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641609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We need priority queue! Examine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priorityqueue.h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2000" dirty="0"/>
              <a:t>to know the interface (the data type, the functions). Then</a:t>
            </a:r>
          </a:p>
          <a:p>
            <a:r>
              <a:rPr lang="en-US" sz="2000" b="1" dirty="0"/>
              <a:t>Step 2.1:</a:t>
            </a:r>
            <a:r>
              <a:rPr lang="en-US" sz="2000" dirty="0"/>
              <a:t> </a:t>
            </a:r>
            <a:r>
              <a:rPr lang="en-US" sz="2000" dirty="0" err="1"/>
              <a:t>Wri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prim(…)</a:t>
            </a:r>
            <a:r>
              <a:rPr lang="en-US" sz="2000" dirty="0"/>
              <a:t> and add a function call in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main().</a:t>
            </a:r>
            <a:r>
              <a:rPr lang="en-US" sz="2000" dirty="0"/>
              <a:t> At first,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prim(…</a:t>
            </a:r>
            <a:r>
              <a:rPr lang="en-US" sz="2000" dirty="0"/>
              <a:t>) just builds up arrays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cost[] </a:t>
            </a:r>
            <a:r>
              <a:rPr lang="en-US" sz="2000" dirty="0"/>
              <a:t>and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prev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[]. </a:t>
            </a:r>
            <a:r>
              <a:rPr lang="en-US" sz="2000" dirty="0"/>
              <a:t>Note that:</a:t>
            </a:r>
          </a:p>
          <a:p>
            <a:pPr lvl="1"/>
            <a:r>
              <a:rPr lang="en-US" sz="1800" dirty="0"/>
              <a:t> it would be convenient to have an array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visited[] </a:t>
            </a:r>
            <a:r>
              <a:rPr lang="en-US" sz="1800" dirty="0"/>
              <a:t>so that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visited[u]= true </a:t>
            </a:r>
            <a:r>
              <a:rPr lang="en-US" sz="1800" dirty="0" err="1"/>
              <a:t>iif</a:t>
            </a:r>
            <a:r>
              <a:rPr lang="en-US" sz="1800" dirty="0"/>
              <a:t> the the shortest path for u already found,</a:t>
            </a:r>
          </a:p>
          <a:p>
            <a:pPr lvl="1"/>
            <a:r>
              <a:rPr lang="en-US" sz="1800" dirty="0"/>
              <a:t>when inserting to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PQ</a:t>
            </a:r>
            <a:r>
              <a:rPr lang="en-US" sz="1800" dirty="0"/>
              <a:t>, you should insert both node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u </a:t>
            </a:r>
            <a:r>
              <a:rPr lang="en-US" sz="1800" dirty="0"/>
              <a:t>and distance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cost[u]</a:t>
            </a:r>
          </a:p>
          <a:p>
            <a:pPr lvl="1"/>
            <a:r>
              <a:rPr lang="en-US" sz="1800" dirty="0"/>
              <a:t>when modifying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cost[v]</a:t>
            </a:r>
            <a:r>
              <a:rPr lang="en-US" sz="1800" dirty="0"/>
              <a:t>, remember to modify the corresponding priority in the </a:t>
            </a:r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PQ</a:t>
            </a:r>
            <a:r>
              <a:rPr lang="en-US" sz="1800" dirty="0"/>
              <a:t>. What is the complexity of that </a:t>
            </a:r>
            <a:r>
              <a:rPr lang="en-AU" sz="1800" dirty="0" err="1">
                <a:solidFill>
                  <a:srgbClr val="080FAC"/>
                </a:solidFill>
                <a:latin typeface="Courier" pitchFamily="2" charset="0"/>
              </a:rPr>
              <a:t>priority_queue_update</a:t>
            </a:r>
            <a:r>
              <a:rPr lang="en-AU" sz="1800" dirty="0"/>
              <a:t> ?</a:t>
            </a:r>
            <a:endParaRPr lang="en-US" sz="1800" dirty="0"/>
          </a:p>
          <a:p>
            <a:r>
              <a:rPr lang="en-US" sz="2000" b="1" dirty="0"/>
              <a:t>Step 2.2:</a:t>
            </a:r>
            <a:r>
              <a:rPr lang="en-US" sz="2000" dirty="0"/>
              <a:t> What should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prim()</a:t>
            </a:r>
            <a:r>
              <a:rPr lang="en-US" sz="2000" dirty="0"/>
              <a:t> output?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5C22-E803-954A-8C2D-E8E414B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9B08-786D-7845-9397-7C724661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2BD16-A7C7-E349-B2EA-8392C7AD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7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sz="2800" dirty="0"/>
              <a:t>Group Work: Q7.0 &amp; Q7.1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43" y="476672"/>
            <a:ext cx="8798913" cy="359366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Q7.0: </a:t>
            </a:r>
            <a:r>
              <a:rPr lang="en-US" sz="1800" i="1" dirty="0">
                <a:effectLst/>
              </a:rPr>
              <a:t>Why Dijkstra’s algorithm doesn’t work with negative weights? Give an example.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i="1" dirty="0"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Q7.1: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Dijkstra’s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5173"/>
              </p:ext>
            </p:extLst>
          </p:nvPr>
        </p:nvGraphicFramePr>
        <p:xfrm>
          <a:off x="303086" y="4777310"/>
          <a:ext cx="6462736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Will your friend’s algorithm work? Why? Give an example.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56046"/>
            <a:ext cx="8623300" cy="920750"/>
          </a:xfrm>
        </p:spPr>
        <p:txBody>
          <a:bodyPr/>
          <a:lstStyle/>
          <a:p>
            <a:r>
              <a:rPr lang="en-US" sz="2800" dirty="0"/>
              <a:t>Dijkstra’s Algorithm: why not negative weight?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" y="926365"/>
            <a:ext cx="3839564" cy="1422515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i="1" dirty="0">
                <a:effectLst/>
              </a:rPr>
              <a:t>Dijkstra’s Algorithm can’t handle negative weight. Why? Give an example.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8F3391-C7BE-6344-B897-D03643823975}"/>
              </a:ext>
            </a:extLst>
          </p:cNvPr>
          <p:cNvSpPr/>
          <p:nvPr/>
        </p:nvSpPr>
        <p:spPr>
          <a:xfrm>
            <a:off x="4993309" y="5472004"/>
            <a:ext cx="2813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15E7DA-AD8E-514F-9693-EB532F10079B}"/>
              </a:ext>
            </a:extLst>
          </p:cNvPr>
          <p:cNvGrpSpPr/>
          <p:nvPr/>
        </p:nvGrpSpPr>
        <p:grpSpPr>
          <a:xfrm>
            <a:off x="6017994" y="5300807"/>
            <a:ext cx="1950988" cy="630426"/>
            <a:chOff x="6045553" y="4797152"/>
            <a:chExt cx="1950988" cy="63042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0B394E-AD41-9F4D-A8B4-FD2DD05DFEF3}"/>
                </a:ext>
              </a:extLst>
            </p:cNvPr>
            <p:cNvCxnSpPr>
              <a:cxnSpLocks/>
            </p:cNvCxnSpPr>
            <p:nvPr/>
          </p:nvCxnSpPr>
          <p:spPr>
            <a:xfrm>
              <a:off x="6045553" y="5112365"/>
              <a:ext cx="195098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21C288-07A8-8E4E-B248-AE757B393401}"/>
                </a:ext>
              </a:extLst>
            </p:cNvPr>
            <p:cNvSpPr/>
            <p:nvPr/>
          </p:nvSpPr>
          <p:spPr>
            <a:xfrm>
              <a:off x="6804248" y="4797152"/>
              <a:ext cx="581372" cy="630426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?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DEE089C-2316-924A-9BF4-A0984A91FFC1}"/>
              </a:ext>
            </a:extLst>
          </p:cNvPr>
          <p:cNvSpPr/>
          <p:nvPr/>
        </p:nvSpPr>
        <p:spPr>
          <a:xfrm>
            <a:off x="46440" y="2544473"/>
            <a:ext cx="4149224" cy="37648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800" dirty="0"/>
              <a:t>Your notes:</a:t>
            </a:r>
          </a:p>
        </p:txBody>
      </p:sp>
    </p:spTree>
    <p:extLst>
      <p:ext uri="{BB962C8B-B14F-4D97-AF65-F5344CB8AC3E}">
        <p14:creationId xmlns:p14="http://schemas.microsoft.com/office/powerpoint/2010/main" val="4259883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sz="2800" dirty="0"/>
              <a:t>Group Work: Q7.1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3"/>
            <a:ext cx="8971457" cy="237626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Q7.1: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Dijkstra’s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503016"/>
              </p:ext>
            </p:extLst>
          </p:nvPr>
        </p:nvGraphicFramePr>
        <p:xfrm>
          <a:off x="80962" y="3257799"/>
          <a:ext cx="4083051" cy="31791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83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915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Will your friend’s algorithm work? Why?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??</a:t>
                      </a: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6D5332-99F6-064A-B540-0E9D2325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39002"/>
              </p:ext>
            </p:extLst>
          </p:nvPr>
        </p:nvGraphicFramePr>
        <p:xfrm>
          <a:off x="4376739" y="3214725"/>
          <a:ext cx="4686298" cy="31037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686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3738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Give an example.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b="0" i="1" dirty="0">
                          <a:effectLst/>
                        </a:rPr>
                        <a:t>??</a:t>
                      </a:r>
                      <a:endParaRPr lang="en-US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2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F30E-7C60-824C-8FEE-455E7875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Dijkstra’s and Prim’s </a:t>
            </a:r>
            <a:r>
              <a:rPr lang="en-US" sz="2800" dirty="0" err="1"/>
              <a:t>alg</a:t>
            </a:r>
            <a:r>
              <a:rPr lang="en-US" sz="2800" dirty="0"/>
              <a:t>: 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456A-5675-794E-82E5-0DCB3B48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CB4A4-5C74-8043-8DCD-DA7CEB32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E39C-5AEE-B947-9F3C-555FC78C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892-F60B-3A4C-ACE4-04A00460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9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Q7.3: </a:t>
            </a:r>
            <a:r>
              <a:rPr lang="en-US" dirty="0" err="1"/>
              <a:t>Mergesort</a:t>
            </a:r>
            <a:r>
              <a:rPr lang="en-US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509" y="1143000"/>
          <a:ext cx="8964490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i="1" dirty="0" err="1">
                          <a:effectLst/>
                        </a:rPr>
                        <a:t>Mergesort</a:t>
                      </a:r>
                      <a:r>
                        <a:rPr lang="en-US" sz="1800" b="0" dirty="0">
                          <a:effectLst/>
                        </a:rPr>
                        <a:t> is a divide-and-conquer sorting algorithm made up of three steps (in the recursive case): </a:t>
                      </a:r>
                      <a:endParaRPr lang="en-US" sz="1800" b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>
                          <a:effectLst/>
                        </a:rPr>
                        <a:t>Sort the left half of the input (using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>
                          <a:effectLst/>
                        </a:rPr>
                        <a:t>Sort the right half of the input (using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US" sz="1800" b="0" dirty="0">
                          <a:effectLst/>
                        </a:rPr>
                        <a:t>Merge the two halves together (using a merge operation) </a:t>
                      </a:r>
                      <a:endParaRPr lang="en-US" sz="1800" b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baseline="0" dirty="0">
                          <a:effectLst/>
                        </a:rPr>
                        <a:t> . </a:t>
                      </a:r>
                      <a:r>
                        <a:rPr lang="en-US" sz="1800" b="0" dirty="0">
                          <a:effectLst/>
                        </a:rPr>
                        <a:t>Explain where each term in the recurrence relation comes from. </a:t>
                      </a:r>
                      <a:endParaRPr lang="en-US" sz="1800" b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dirty="0">
                          <a:effectLst/>
                        </a:rPr>
                        <a:t> in Big-Theta terms. 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349750" y="833045"/>
            <a:ext cx="4794250" cy="542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60414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Your answer:  Q7.3: </a:t>
            </a:r>
            <a:r>
              <a:rPr lang="en-US" sz="2400" dirty="0" err="1"/>
              <a:t>Mergesort</a:t>
            </a:r>
            <a:r>
              <a:rPr lang="en-US" sz="2400" dirty="0"/>
              <a:t> Time Complexity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79509" y="620688"/>
          <a:ext cx="8964490" cy="530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82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Construct a recurrence relation to describe the runtime of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baseline="0" dirty="0">
                          <a:effectLst/>
                        </a:rPr>
                        <a:t> . </a:t>
                      </a:r>
                      <a:r>
                        <a:rPr lang="en-US" sz="1800" b="0" dirty="0">
                          <a:effectLst/>
                        </a:rPr>
                        <a:t>Explain where each term in the recurrence relation comes from. 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dirty="0">
                          <a:effectLst/>
                        </a:rPr>
                        <a:t>    T(n)=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800" b="0" baseline="0" dirty="0">
                          <a:effectLst/>
                        </a:rPr>
                        <a:t>    T(1)=</a:t>
                      </a: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>
                        <a:effectLst/>
                      </a:endParaRP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/>
                    </a:p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0" dirty="0">
                          <a:effectLst/>
                        </a:rPr>
                        <a:t>Use the Master Theorem to find the time complexity of </a:t>
                      </a:r>
                      <a:r>
                        <a:rPr lang="en-US" sz="1800" b="0" dirty="0" err="1">
                          <a:effectLst/>
                        </a:rPr>
                        <a:t>Mergesort</a:t>
                      </a:r>
                      <a:r>
                        <a:rPr lang="en-US" sz="1800" b="0" dirty="0">
                          <a:effectLst/>
                        </a:rPr>
                        <a:t> in Big-Theta terms.</a:t>
                      </a:r>
                    </a:p>
                    <a:p>
                      <a:pPr marL="285750" indent="-285750">
                        <a:buFont typeface="Arial"/>
                        <a:buChar char="•"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800" b="0" dirty="0">
                        <a:effectLst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12 April 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78" b="-5878"/>
          <a:stretch>
            <a:fillRect/>
          </a:stretch>
        </p:blipFill>
        <p:spPr bwMode="auto">
          <a:xfrm>
            <a:off x="4559103" y="332657"/>
            <a:ext cx="4584895" cy="51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543265"/>
              </p:ext>
            </p:extLst>
          </p:nvPr>
        </p:nvGraphicFramePr>
        <p:xfrm>
          <a:off x="2770226" y="6010290"/>
          <a:ext cx="1414709" cy="73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4" imgW="1397000" imgH="698500" progId="Equation.3">
                  <p:embed/>
                </p:oleObj>
              </mc:Choice>
              <mc:Fallback>
                <p:oleObj name="Equation" r:id="rId4" imgW="1397000" imgH="6985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0226" y="6010290"/>
                        <a:ext cx="1414709" cy="739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Arrow 9"/>
          <p:cNvSpPr/>
          <p:nvPr/>
        </p:nvSpPr>
        <p:spPr>
          <a:xfrm>
            <a:off x="4368292" y="616762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534" y="6017325"/>
            <a:ext cx="2476031" cy="820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C7F169-14E5-2E4F-B98B-F69C274F2D83}"/>
              </a:ext>
            </a:extLst>
          </p:cNvPr>
          <p:cNvSpPr txBox="1"/>
          <p:nvPr/>
        </p:nvSpPr>
        <p:spPr>
          <a:xfrm>
            <a:off x="467544" y="6017325"/>
            <a:ext cx="1741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80FAC"/>
                </a:solidFill>
              </a:rPr>
              <a:t>The Master</a:t>
            </a:r>
          </a:p>
          <a:p>
            <a:pPr algn="ctr"/>
            <a:r>
              <a:rPr lang="en-US" dirty="0">
                <a:solidFill>
                  <a:srgbClr val="080FAC"/>
                </a:solidFill>
              </a:rPr>
              <a:t>Theorem:</a:t>
            </a:r>
          </a:p>
        </p:txBody>
      </p:sp>
    </p:spTree>
    <p:extLst>
      <p:ext uri="{BB962C8B-B14F-4D97-AF65-F5344CB8AC3E}">
        <p14:creationId xmlns:p14="http://schemas.microsoft.com/office/powerpoint/2010/main" val="328034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086742"/>
            <a:ext cx="8623300" cy="57712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If</a:t>
            </a:r>
          </a:p>
          <a:p>
            <a:pPr marL="0" indent="0">
              <a:buNone/>
            </a:pPr>
            <a:r>
              <a:rPr lang="en-US" sz="2400" dirty="0"/>
              <a:t>              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  </a:t>
            </a:r>
            <a:r>
              <a:rPr lang="en-US" sz="2400" dirty="0">
                <a:latin typeface="Lucida Calligraphy"/>
                <a:cs typeface="Lucida Calligraphy"/>
              </a:rPr>
              <a:t>a </a:t>
            </a:r>
            <a:r>
              <a:rPr lang="en-US" sz="2400" dirty="0"/>
              <a:t>≥</a:t>
            </a:r>
            <a:r>
              <a:rPr lang="en-US" sz="2400" dirty="0">
                <a:latin typeface="Lucida Calligraphy"/>
                <a:cs typeface="Lucida Calligraphy"/>
              </a:rPr>
              <a:t> </a:t>
            </a:r>
            <a:r>
              <a:rPr lang="en-US" sz="2400" dirty="0"/>
              <a:t>1, </a:t>
            </a:r>
            <a:r>
              <a:rPr lang="en-US" sz="2400" i="1" dirty="0">
                <a:latin typeface="Cambria Math"/>
                <a:cs typeface="Cambria Math"/>
              </a:rPr>
              <a:t>b</a:t>
            </a:r>
            <a:r>
              <a:rPr lang="en-US" sz="2400" dirty="0"/>
              <a:t> &gt; 1,  then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400" dirty="0"/>
              <a:t>Note: </a:t>
            </a:r>
          </a:p>
          <a:p>
            <a:pPr lvl="1">
              <a:spcBef>
                <a:spcPts val="800"/>
              </a:spcBef>
            </a:pPr>
            <a:r>
              <a:rPr lang="en-AU" sz="2000" dirty="0">
                <a:effectLst/>
              </a:rPr>
              <a:t>Similar results hold for O and 𝝮</a:t>
            </a:r>
          </a:p>
          <a:p>
            <a:pPr lvl="1">
              <a:spcBef>
                <a:spcPts val="800"/>
              </a:spcBef>
            </a:pPr>
            <a:r>
              <a:rPr lang="en-AU" sz="2000" dirty="0">
                <a:effectLst/>
                <a:latin typeface="Cambria Math"/>
                <a:cs typeface="Cambria Math"/>
              </a:rPr>
              <a:t>Also OK if T(1)= 0</a:t>
            </a:r>
            <a:endParaRPr lang="en-US" dirty="0">
              <a:latin typeface="Cambria Math"/>
              <a:cs typeface="Cambria Math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237490"/>
              </p:ext>
            </p:extLst>
          </p:nvPr>
        </p:nvGraphicFramePr>
        <p:xfrm>
          <a:off x="4531817" y="3370957"/>
          <a:ext cx="80367" cy="11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1817" y="3370957"/>
                        <a:ext cx="80367" cy="11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9"/>
          <p:cNvSpPr/>
          <p:nvPr/>
        </p:nvSpPr>
        <p:spPr bwMode="auto">
          <a:xfrm>
            <a:off x="2443393" y="1201253"/>
            <a:ext cx="5566249" cy="3195892"/>
          </a:xfrm>
          <a:prstGeom prst="roundRect">
            <a:avLst/>
          </a:prstGeom>
          <a:noFill/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642915"/>
            <a:endParaRPr lang="en-US" sz="3000">
              <a:solidFill>
                <a:srgbClr val="000000"/>
              </a:solidFill>
              <a:latin typeface="Helvetica Neue Light" charset="0"/>
              <a:ea typeface="ヒラギノ角ゴ ProN W3" charset="-128"/>
              <a:cs typeface="ヒラギノ角ゴ ProN W3" charset="-128"/>
              <a:sym typeface="Helvetica Neue Light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395" y="1395321"/>
            <a:ext cx="129838" cy="372696"/>
          </a:xfrm>
          <a:prstGeom prst="rect">
            <a:avLst/>
          </a:prstGeom>
          <a:noFill/>
        </p:spPr>
        <p:txBody>
          <a:bodyPr wrap="none" lIns="64291" tIns="32146" rIns="64291" bIns="32146" rtlCol="0">
            <a:spAutoFit/>
          </a:bodyPr>
          <a:lstStyle/>
          <a:p>
            <a:pPr algn="l"/>
            <a:endParaRPr lang="en-US" sz="2000" dirty="0" err="1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040" y="3545084"/>
            <a:ext cx="4199260" cy="1391955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82217"/>
              </p:ext>
            </p:extLst>
          </p:nvPr>
        </p:nvGraphicFramePr>
        <p:xfrm>
          <a:off x="1763688" y="1177552"/>
          <a:ext cx="2588982" cy="1293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Equation" r:id="rId6" imgW="1397000" imgH="698500" progId="Equation.3">
                  <p:embed/>
                </p:oleObj>
              </mc:Choice>
              <mc:Fallback>
                <p:oleObj name="Equation" r:id="rId6" imgW="13970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1177552"/>
                        <a:ext cx="2588982" cy="12938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34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83259</TotalTime>
  <Words>2060</Words>
  <Application>Microsoft Macintosh PowerPoint</Application>
  <PresentationFormat>On-screen Show (4:3)</PresentationFormat>
  <Paragraphs>313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Cambria Math</vt:lpstr>
      <vt:lpstr>Copperplate</vt:lpstr>
      <vt:lpstr>Courier</vt:lpstr>
      <vt:lpstr>Helvetica Neue Light</vt:lpstr>
      <vt:lpstr>Lucida Calligraphy</vt:lpstr>
      <vt:lpstr>News Gothic MT</vt:lpstr>
      <vt:lpstr>Wingdings 2</vt:lpstr>
      <vt:lpstr>Breeze</vt:lpstr>
      <vt:lpstr>Equation</vt:lpstr>
      <vt:lpstr>COMP20007 Workshop Week 7</vt:lpstr>
      <vt:lpstr>Dijkstra’s Algorithm: Complexity </vt:lpstr>
      <vt:lpstr>Group Work: Q7.0 &amp; Q7.1 </vt:lpstr>
      <vt:lpstr>Dijkstra’s Algorithm: why not negative weight?</vt:lpstr>
      <vt:lpstr>Group Work: Q7.1 </vt:lpstr>
      <vt:lpstr>Dijkstra’s and Prim’s alg: other questions?</vt:lpstr>
      <vt:lpstr>Q7.3: Mergesort Time Complexity</vt:lpstr>
      <vt:lpstr>Your answer:  Q7.3: Mergesort Time Complexity</vt:lpstr>
      <vt:lpstr>The Master Theorem</vt:lpstr>
      <vt:lpstr>Master Theorem T(n)= aT(n/b)+f(n)</vt:lpstr>
      <vt:lpstr>Master Theorem</vt:lpstr>
      <vt:lpstr>                               Q7.2: Find time complexity (big- or big-O) for: </vt:lpstr>
      <vt:lpstr>Q7.4: Closest-pair and element-distinction </vt:lpstr>
      <vt:lpstr> Q7.4: Closest-pair and element-distinction </vt:lpstr>
      <vt:lpstr>Simple Sorting Algorithms &amp; Properties</vt:lpstr>
      <vt:lpstr>Simple Sorting Algorithms &amp; Properties</vt:lpstr>
      <vt:lpstr>LAB</vt:lpstr>
      <vt:lpstr>LAB: the list module</vt:lpstr>
      <vt:lpstr>LAB: building a queue module</vt:lpstr>
      <vt:lpstr>LAB: Task 2 – implement Prim’s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529</cp:revision>
  <dcterms:created xsi:type="dcterms:W3CDTF">2016-04-26T09:56:14Z</dcterms:created>
  <dcterms:modified xsi:type="dcterms:W3CDTF">2022-04-11T22:29:56Z</dcterms:modified>
</cp:coreProperties>
</file>