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45" r:id="rId2"/>
    <p:sldId id="540" r:id="rId3"/>
    <p:sldId id="557" r:id="rId4"/>
    <p:sldId id="558" r:id="rId5"/>
    <p:sldId id="559" r:id="rId6"/>
    <p:sldId id="541" r:id="rId7"/>
    <p:sldId id="542" r:id="rId8"/>
    <p:sldId id="534" r:id="rId9"/>
    <p:sldId id="551" r:id="rId10"/>
    <p:sldId id="535" r:id="rId11"/>
    <p:sldId id="560" r:id="rId12"/>
    <p:sldId id="539" r:id="rId13"/>
    <p:sldId id="544" r:id="rId14"/>
    <p:sldId id="554" r:id="rId15"/>
    <p:sldId id="550" r:id="rId16"/>
    <p:sldId id="536" r:id="rId17"/>
    <p:sldId id="552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 autoAdjust="0"/>
    <p:restoredTop sz="91416"/>
  </p:normalViewPr>
  <p:slideViewPr>
    <p:cSldViewPr snapToObjects="1">
      <p:cViewPr varScale="1">
        <p:scale>
          <a:sx n="105" d="100"/>
          <a:sy n="105" d="100"/>
        </p:scale>
        <p:origin x="808" y="176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</a:t>
            </a:r>
            <a:r>
              <a:rPr lang="en-US">
                <a:latin typeface="News Gothic MT" charset="0"/>
              </a:rPr>
              <a:t>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4 April 2022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98483"/>
              </p:ext>
            </p:extLst>
          </p:nvPr>
        </p:nvGraphicFramePr>
        <p:xfrm>
          <a:off x="265113" y="749350"/>
          <a:ext cx="862330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2000" b="1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DFS &amp;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Exercise:</a:t>
                      </a:r>
                      <a:r>
                        <a:rPr lang="en-US" sz="2000" b="0" baseline="0" dirty="0"/>
                        <a:t>  Q6.1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Group/Individual Exercises:</a:t>
                      </a:r>
                      <a:r>
                        <a:rPr lang="en-US" sz="2000" b="0" baseline="0" dirty="0"/>
                        <a:t> Q 6.2, 6.4, 6.3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  <a:r>
                        <a:rPr lang="en-US" sz="2000" b="1" baseline="0" dirty="0">
                          <a:highlight>
                            <a:srgbClr val="FFFF00"/>
                          </a:highlight>
                        </a:rPr>
                        <a:t>ASSIGNMENT 1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review workshops week 5-6 and ask questions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on request: understanding BFS and Prim’s, Dijkstra’s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482" y="1086322"/>
            <a:ext cx="8708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tree traversal?</a:t>
            </a:r>
          </a:p>
          <a:p>
            <a:r>
              <a:rPr lang="en-US" sz="2000" dirty="0"/>
              <a:t>For a tree T, what job we need to do with Traversal(T)?</a:t>
            </a:r>
          </a:p>
          <a:p>
            <a:r>
              <a:rPr lang="en-US" sz="2000" dirty="0"/>
              <a:t>What is </a:t>
            </a:r>
            <a:r>
              <a:rPr lang="en-US" sz="2000" i="1" dirty="0" err="1"/>
              <a:t>inorder</a:t>
            </a:r>
            <a:r>
              <a:rPr lang="en-US" sz="2000" dirty="0"/>
              <a:t>, </a:t>
            </a:r>
            <a:r>
              <a:rPr lang="en-US" sz="2000" i="1" dirty="0"/>
              <a:t>preorder</a:t>
            </a:r>
            <a:r>
              <a:rPr lang="en-US" sz="2000" dirty="0"/>
              <a:t>, </a:t>
            </a:r>
            <a:r>
              <a:rPr lang="en-US" sz="2000" i="1" dirty="0" err="1"/>
              <a:t>postorder</a:t>
            </a:r>
            <a:r>
              <a:rPr lang="en-US" sz="2000" i="1" dirty="0"/>
              <a:t> </a:t>
            </a:r>
            <a:r>
              <a:rPr lang="en-US" sz="2000" dirty="0"/>
              <a:t>traversal? Are they BFS or DFS?</a:t>
            </a:r>
          </a:p>
          <a:p>
            <a:r>
              <a:rPr lang="en-US" sz="2000" dirty="0"/>
              <a:t>What is </a:t>
            </a:r>
            <a:r>
              <a:rPr lang="en-US" sz="2000" i="1" dirty="0"/>
              <a:t>level-order </a:t>
            </a:r>
            <a:r>
              <a:rPr lang="en-US" sz="2000" dirty="0"/>
              <a:t>traversal? Is it BFS or DFS?</a:t>
            </a:r>
          </a:p>
          <a:p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5796136" y="2967335"/>
            <a:ext cx="309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the nodes in order visited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Inorder</a:t>
            </a:r>
            <a:r>
              <a:rPr lang="en-US" sz="1800" dirty="0"/>
              <a:t>    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Preorder  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Postorder</a:t>
            </a:r>
            <a:r>
              <a:rPr lang="en-US" sz="18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Levelorder</a:t>
            </a:r>
            <a:r>
              <a:rPr lang="en-US" sz="1800" dirty="0"/>
              <a:t>: 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E6FA78-9D9F-DF41-9154-47D1FFCE03FE}"/>
              </a:ext>
            </a:extLst>
          </p:cNvPr>
          <p:cNvGrpSpPr/>
          <p:nvPr/>
        </p:nvGrpSpPr>
        <p:grpSpPr>
          <a:xfrm>
            <a:off x="194042" y="2602389"/>
            <a:ext cx="6516216" cy="3507841"/>
            <a:chOff x="194042" y="2602389"/>
            <a:chExt cx="6516216" cy="3507841"/>
          </a:xfrm>
        </p:grpSpPr>
        <p:sp>
          <p:nvSpPr>
            <p:cNvPr id="19" name="Date Placeholder 3">
              <a:extLst>
                <a:ext uri="{FF2B5EF4-FFF2-40B4-BE49-F238E27FC236}">
                  <a16:creationId xmlns:a16="http://schemas.microsoft.com/office/drawing/2014/main" id="{92952929-8411-A648-9C1A-927F82724422}"/>
                </a:ext>
              </a:extLst>
            </p:cNvPr>
            <p:cNvSpPr txBox="1">
              <a:spLocks/>
            </p:cNvSpPr>
            <p:nvPr/>
          </p:nvSpPr>
          <p:spPr>
            <a:xfrm>
              <a:off x="4083975" y="5732362"/>
              <a:ext cx="21844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defTabSz="457200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AU"/>
                <a:t>Anh Vo    </a:t>
              </a:r>
              <a:fld id="{A9DEA08E-4CB3-E742-9AC2-43959A293033}" type="datetime4">
                <a:rPr lang="en-AU" smtClean="0"/>
                <a:pPr>
                  <a:defRPr/>
                </a:pPr>
                <a:t>5 April 2022</a:t>
              </a:fld>
              <a:endParaRPr lang="en-US" dirty="0"/>
            </a:p>
          </p:txBody>
        </p:sp>
        <p:pic>
          <p:nvPicPr>
            <p:cNvPr id="20" name="Picture 2" descr="Balanced Binary Tree - LeetCode">
              <a:extLst>
                <a:ext uri="{FF2B5EF4-FFF2-40B4-BE49-F238E27FC236}">
                  <a16:creationId xmlns:a16="http://schemas.microsoft.com/office/drawing/2014/main" id="{C546B524-A1C8-AA43-A164-E03941099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05" y="2653846"/>
              <a:ext cx="4608512" cy="297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35702308-6617-EA47-8F05-E2FB81213D65}"/>
                </a:ext>
              </a:extLst>
            </p:cNvPr>
            <p:cNvSpPr/>
            <p:nvPr/>
          </p:nvSpPr>
          <p:spPr>
            <a:xfrm>
              <a:off x="194042" y="3474263"/>
              <a:ext cx="1636440" cy="1408348"/>
            </a:xfrm>
            <a:prstGeom prst="triangle">
              <a:avLst>
                <a:gd name="adj" fmla="val 65143"/>
              </a:avLst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10492FB-E5D9-3846-95B2-F2C6478FD129}"/>
                </a:ext>
              </a:extLst>
            </p:cNvPr>
            <p:cNvSpPr/>
            <p:nvPr/>
          </p:nvSpPr>
          <p:spPr>
            <a:xfrm>
              <a:off x="487730" y="3474263"/>
              <a:ext cx="6222528" cy="263596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DFFECD7C-39CF-D946-883C-12357EBDE6F4}"/>
                </a:ext>
              </a:extLst>
            </p:cNvPr>
            <p:cNvSpPr/>
            <p:nvPr/>
          </p:nvSpPr>
          <p:spPr>
            <a:xfrm>
              <a:off x="1416496" y="4606824"/>
              <a:ext cx="1835696" cy="136623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4E589CC-7030-AF46-B4FF-064863DF9FA0}"/>
                </a:ext>
              </a:extLst>
            </p:cNvPr>
            <p:cNvSpPr/>
            <p:nvPr/>
          </p:nvSpPr>
          <p:spPr>
            <a:xfrm>
              <a:off x="3949183" y="4535675"/>
              <a:ext cx="1835696" cy="143738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C9ED5625-F91D-9D4B-9E3D-76AFDA8C683C}"/>
                </a:ext>
              </a:extLst>
            </p:cNvPr>
            <p:cNvSpPr/>
            <p:nvPr/>
          </p:nvSpPr>
          <p:spPr>
            <a:xfrm>
              <a:off x="684250" y="437630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F185E1-6F14-3441-A73A-0C7363162EA5}"/>
                </a:ext>
              </a:extLst>
            </p:cNvPr>
            <p:cNvSpPr txBox="1"/>
            <p:nvPr/>
          </p:nvSpPr>
          <p:spPr>
            <a:xfrm>
              <a:off x="1416496" y="260238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80FAC"/>
                  </a:solidFill>
                  <a:latin typeface="Courier" pitchFamily="2" charset="0"/>
                </a:rPr>
                <a:t>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2895F0-8576-1242-BD39-EFC4A6342FD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07" y="2885974"/>
              <a:ext cx="405053" cy="70326"/>
            </a:xfrm>
            <a:prstGeom prst="straightConnector1">
              <a:avLst/>
            </a:prstGeom>
            <a:ln>
              <a:solidFill>
                <a:srgbClr val="080FA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3D9C2D24-5688-D04A-8F55-A7A6C92B7E4B}"/>
                </a:ext>
              </a:extLst>
            </p:cNvPr>
            <p:cNvSpPr/>
            <p:nvPr/>
          </p:nvSpPr>
          <p:spPr>
            <a:xfrm>
              <a:off x="2542390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983FB0BD-C73D-9045-B807-8DB9498CC249}"/>
                </a:ext>
              </a:extLst>
            </p:cNvPr>
            <p:cNvSpPr/>
            <p:nvPr/>
          </p:nvSpPr>
          <p:spPr>
            <a:xfrm>
              <a:off x="1960541" y="552992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4B58A0E8-C17C-A344-82B1-C7F66C76F78B}"/>
                </a:ext>
              </a:extLst>
            </p:cNvPr>
            <p:cNvSpPr/>
            <p:nvPr/>
          </p:nvSpPr>
          <p:spPr>
            <a:xfrm>
              <a:off x="4471952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E3CB4DF-9399-CB44-BE2D-0229E27E5878}"/>
                </a:ext>
              </a:extLst>
            </p:cNvPr>
            <p:cNvSpPr/>
            <p:nvPr/>
          </p:nvSpPr>
          <p:spPr>
            <a:xfrm>
              <a:off x="5138050" y="55058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A1999D6-C726-CB43-AEB4-AAECD49FF8B9}"/>
                </a:ext>
              </a:extLst>
            </p:cNvPr>
            <p:cNvSpPr/>
            <p:nvPr/>
          </p:nvSpPr>
          <p:spPr>
            <a:xfrm>
              <a:off x="1341835" y="439561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3" y="-242888"/>
            <a:ext cx="8623300" cy="92075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450" y="610724"/>
            <a:ext cx="8708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tree traversal? </a:t>
            </a:r>
            <a:r>
              <a:rPr lang="en-US" sz="2000" dirty="0"/>
              <a:t>visiting all nodes of a tree</a:t>
            </a:r>
          </a:p>
          <a:p>
            <a:r>
              <a:rPr lang="en-US" sz="2000" b="1" dirty="0"/>
              <a:t>For a tree T, what job we need to do with Traversal(T)? </a:t>
            </a:r>
            <a:r>
              <a:rPr lang="en-US" sz="2000" dirty="0"/>
              <a:t>3 jobs: visit the root, traverse the left child, traverse the right child </a:t>
            </a:r>
          </a:p>
          <a:p>
            <a:r>
              <a:rPr lang="en-US" sz="2000" b="1" dirty="0"/>
              <a:t>What is </a:t>
            </a:r>
            <a:r>
              <a:rPr lang="en-US" sz="2000" b="1" i="1" dirty="0" err="1"/>
              <a:t>inorder</a:t>
            </a:r>
            <a:r>
              <a:rPr lang="en-US" sz="2000" b="1" dirty="0"/>
              <a:t>, </a:t>
            </a:r>
            <a:r>
              <a:rPr lang="en-US" sz="2000" b="1" i="1" dirty="0"/>
              <a:t>preorder</a:t>
            </a:r>
            <a:r>
              <a:rPr lang="en-US" sz="2000" b="1" dirty="0"/>
              <a:t>, </a:t>
            </a:r>
            <a:r>
              <a:rPr lang="en-US" sz="2000" b="1" i="1" dirty="0" err="1"/>
              <a:t>postorder</a:t>
            </a:r>
            <a:r>
              <a:rPr lang="en-US" sz="2000" b="1" i="1" dirty="0"/>
              <a:t> </a:t>
            </a:r>
            <a:r>
              <a:rPr lang="en-US" sz="2000" b="1" dirty="0"/>
              <a:t>traversal? </a:t>
            </a:r>
            <a:r>
              <a:rPr lang="en-US" sz="2000" dirty="0"/>
              <a:t>just depends on when we visit the root: in-between, before, or after traversing the children. All of them are DFS.</a:t>
            </a:r>
          </a:p>
          <a:p>
            <a:r>
              <a:rPr lang="en-US" sz="2000" b="1" dirty="0"/>
              <a:t>What is </a:t>
            </a:r>
            <a:r>
              <a:rPr lang="en-US" sz="2000" b="1" i="1" dirty="0"/>
              <a:t>level-order </a:t>
            </a:r>
            <a:r>
              <a:rPr lang="en-US" sz="2000" b="1" dirty="0"/>
              <a:t>traversal? </a:t>
            </a:r>
            <a:r>
              <a:rPr lang="en-US" sz="2000" dirty="0"/>
              <a:t>Think of the tree as a graph, and start traversal from the root. In level-order, we visit level by level, left to right, starting from the root. This is BFS.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5619467" y="3815834"/>
            <a:ext cx="309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the nodes in order visited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Inorder</a:t>
            </a:r>
            <a:r>
              <a:rPr lang="en-US" sz="1800" dirty="0"/>
              <a:t>     :  9 3 15 20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Preorder   : 3 9 20 15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Postorder</a:t>
            </a:r>
            <a:r>
              <a:rPr lang="en-US" sz="1800" dirty="0"/>
              <a:t> : 9 15 7 20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Levelorder</a:t>
            </a:r>
            <a:r>
              <a:rPr lang="en-US" sz="1800" dirty="0"/>
              <a:t>: 3 9 20 15 7 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D67275-AD69-6442-A39D-73C86458BDEF}"/>
              </a:ext>
            </a:extLst>
          </p:cNvPr>
          <p:cNvGrpSpPr/>
          <p:nvPr/>
        </p:nvGrpSpPr>
        <p:grpSpPr>
          <a:xfrm>
            <a:off x="194042" y="3815834"/>
            <a:ext cx="4665990" cy="2294396"/>
            <a:chOff x="194042" y="2602389"/>
            <a:chExt cx="6516216" cy="3507841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3E7A5EE2-F67A-8340-80E1-5802D5735F21}"/>
                </a:ext>
              </a:extLst>
            </p:cNvPr>
            <p:cNvSpPr txBox="1">
              <a:spLocks/>
            </p:cNvSpPr>
            <p:nvPr/>
          </p:nvSpPr>
          <p:spPr>
            <a:xfrm>
              <a:off x="4083975" y="5732362"/>
              <a:ext cx="21844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defTabSz="457200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AU"/>
                <a:t>Anh Vo    </a:t>
              </a:r>
              <a:fld id="{A9DEA08E-4CB3-E742-9AC2-43959A293033}" type="datetime4">
                <a:rPr lang="en-AU" smtClean="0"/>
                <a:pPr>
                  <a:defRPr/>
                </a:pPr>
                <a:t>5 April 2022</a:t>
              </a:fld>
              <a:endParaRPr lang="en-US" dirty="0"/>
            </a:p>
          </p:txBody>
        </p:sp>
        <p:pic>
          <p:nvPicPr>
            <p:cNvPr id="28" name="Picture 2" descr="Balanced Binary Tree - LeetCode">
              <a:extLst>
                <a:ext uri="{FF2B5EF4-FFF2-40B4-BE49-F238E27FC236}">
                  <a16:creationId xmlns:a16="http://schemas.microsoft.com/office/drawing/2014/main" id="{2EFD4AB0-E30C-8B4E-A28D-66FE7A813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05" y="2653846"/>
              <a:ext cx="4608512" cy="297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EF086278-FA00-584B-B31D-107C7CEAE7A8}"/>
                </a:ext>
              </a:extLst>
            </p:cNvPr>
            <p:cNvSpPr/>
            <p:nvPr/>
          </p:nvSpPr>
          <p:spPr>
            <a:xfrm>
              <a:off x="194042" y="3474263"/>
              <a:ext cx="1636440" cy="1408348"/>
            </a:xfrm>
            <a:prstGeom prst="triangle">
              <a:avLst>
                <a:gd name="adj" fmla="val 65143"/>
              </a:avLst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E9E537FA-2462-0647-8F09-D9A6E836C6B4}"/>
                </a:ext>
              </a:extLst>
            </p:cNvPr>
            <p:cNvSpPr/>
            <p:nvPr/>
          </p:nvSpPr>
          <p:spPr>
            <a:xfrm>
              <a:off x="487730" y="3474263"/>
              <a:ext cx="6222528" cy="263596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BBD96ED2-2563-714F-AB83-73B20263F8ED}"/>
                </a:ext>
              </a:extLst>
            </p:cNvPr>
            <p:cNvSpPr/>
            <p:nvPr/>
          </p:nvSpPr>
          <p:spPr>
            <a:xfrm>
              <a:off x="1416496" y="4606824"/>
              <a:ext cx="1835696" cy="136623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D637CD0-B195-D040-9E15-AA4DACDFAAA1}"/>
                </a:ext>
              </a:extLst>
            </p:cNvPr>
            <p:cNvSpPr/>
            <p:nvPr/>
          </p:nvSpPr>
          <p:spPr>
            <a:xfrm>
              <a:off x="3949183" y="4535675"/>
              <a:ext cx="1835696" cy="143738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42D92E1E-BC68-C547-A6CC-DD905D41C280}"/>
                </a:ext>
              </a:extLst>
            </p:cNvPr>
            <p:cNvSpPr/>
            <p:nvPr/>
          </p:nvSpPr>
          <p:spPr>
            <a:xfrm>
              <a:off x="684250" y="437630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B0137-56D8-3746-953D-183CF585CAF0}"/>
                </a:ext>
              </a:extLst>
            </p:cNvPr>
            <p:cNvSpPr txBox="1"/>
            <p:nvPr/>
          </p:nvSpPr>
          <p:spPr>
            <a:xfrm>
              <a:off x="1416496" y="260238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80FAC"/>
                  </a:solidFill>
                  <a:latin typeface="Courier" pitchFamily="2" charset="0"/>
                </a:rPr>
                <a:t>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856F1F5-AB44-744F-A913-933EEE9D8C8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07" y="2885974"/>
              <a:ext cx="405053" cy="70326"/>
            </a:xfrm>
            <a:prstGeom prst="straightConnector1">
              <a:avLst/>
            </a:prstGeom>
            <a:ln>
              <a:solidFill>
                <a:srgbClr val="080FA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634FC481-305E-074F-9E9A-08F39BEC66C9}"/>
                </a:ext>
              </a:extLst>
            </p:cNvPr>
            <p:cNvSpPr/>
            <p:nvPr/>
          </p:nvSpPr>
          <p:spPr>
            <a:xfrm>
              <a:off x="2542390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D4B9BD3F-FCF0-8146-807A-96FE7095701C}"/>
                </a:ext>
              </a:extLst>
            </p:cNvPr>
            <p:cNvSpPr/>
            <p:nvPr/>
          </p:nvSpPr>
          <p:spPr>
            <a:xfrm>
              <a:off x="1960541" y="552992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FC2FD50E-C136-8648-9994-A678C38B881F}"/>
                </a:ext>
              </a:extLst>
            </p:cNvPr>
            <p:cNvSpPr/>
            <p:nvPr/>
          </p:nvSpPr>
          <p:spPr>
            <a:xfrm>
              <a:off x="4471952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7CE4757-B550-C744-913C-3DB8484F1C51}"/>
                </a:ext>
              </a:extLst>
            </p:cNvPr>
            <p:cNvSpPr/>
            <p:nvPr/>
          </p:nvSpPr>
          <p:spPr>
            <a:xfrm>
              <a:off x="5138050" y="55058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D9480AD2-F5A5-B648-B165-DBC1927818C9}"/>
                </a:ext>
              </a:extLst>
            </p:cNvPr>
            <p:cNvSpPr/>
            <p:nvPr/>
          </p:nvSpPr>
          <p:spPr>
            <a:xfrm>
              <a:off x="1341835" y="439561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4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Q 6.4: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an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???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491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keys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answers: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9F77-DA15-F044-97E0-392D83E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Group/Individual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598E-D295-D94C-BF46-190AC6B1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6.2, 6.3.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CD91-9120-5743-BD13-E052E5A4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4076-1C34-0643-9788-0D716FE4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BE1-A246-9D49-9DEA-18E89F5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7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 6.2: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2808312" cy="731483"/>
          </a:xfrm>
        </p:spPr>
        <p:txBody>
          <a:bodyPr/>
          <a:lstStyle/>
          <a:p>
            <a:r>
              <a:rPr lang="en-US" sz="2000" dirty="0"/>
              <a:t>Q 6.3: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252536" y="2224008"/>
            <a:ext cx="6537687" cy="3639663"/>
          </a:xfrm>
        </p:spPr>
      </p:pic>
      <p:sp>
        <p:nvSpPr>
          <p:cNvPr id="12" name="TextBox 11"/>
          <p:cNvSpPr txBox="1"/>
          <p:nvPr/>
        </p:nvSpPr>
        <p:spPr>
          <a:xfrm>
            <a:off x="265112" y="994329"/>
            <a:ext cx="3029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9421" y="36014"/>
            <a:ext cx="510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a) Level-order:  ???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C260C3-E88E-B348-A499-2FCE50A4E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5961"/>
              </p:ext>
            </p:extLst>
          </p:nvPr>
        </p:nvGraphicFramePr>
        <p:xfrm>
          <a:off x="3812529" y="994329"/>
          <a:ext cx="5108992" cy="55778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040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level order traversal for binary tree 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// supposing a non-empty tree has 3 components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//   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T.root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T.left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T.right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LevelOrder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(T)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???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for reference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BFS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(G=(V,E))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mark each node in V with 0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v is marked with 0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Q := empty queue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mark v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inject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(Q, v)      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enQueue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pperplate" panose="02000504000000020004" pitchFamily="2" charset="77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while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Q ≠ ∅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:=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(Q)  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deQueue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//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 </a:t>
                      </a:r>
                      <a:r>
                        <a:rPr lang="en-US" sz="1600" b="1" kern="120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for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(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u,w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) in E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 is marked 0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  mark w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 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inject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(Q, w)//=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enQueue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pperplate" panose="02000504000000020004" pitchFamily="2" charset="77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Questions on Dijkstra’s and BFS?</a:t>
            </a:r>
          </a:p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do assignment 1 if not yet done</a:t>
            </a:r>
          </a:p>
          <a:p>
            <a:pPr lvl="1"/>
            <a:r>
              <a:rPr lang="en-US" dirty="0"/>
              <a:t>make sure that you can finish on time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  <a:endParaRPr lang="en-US" b="1" dirty="0"/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912-ECEF-3D4E-90E0-77422070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>
              <a:defRPr/>
            </a:pPr>
            <a:r>
              <a:rPr lang="en-US" sz="2400" dirty="0"/>
              <a:t>DFS review: Q&amp;A on algorithm &amp; complexity</a:t>
            </a:r>
          </a:p>
        </p:txBody>
      </p:sp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62455CF9-D23A-0343-831C-8C292EE67A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chemeClr val="bg1"/>
                </a:solidFill>
                <a:latin typeface="Arial" panose="020B0604020202020204" pitchFamily="34" charset="0"/>
              </a:rPr>
              <a:t>Anh Vo    </a:t>
            </a:r>
            <a:fld id="{BFB538A6-65BA-A64B-B458-E1587DD5F342}" type="datetime4">
              <a:rPr lang="en-AU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 April 2022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8ACD3929-4F58-F245-9707-E2CFCAFA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COMP20007.Worshop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F4AD95EE-1381-FE47-8756-5B66EEA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2E71A-C595-3B47-AE54-F044E3E28E36}" type="slidenum"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9E0B6-F849-044C-BD5B-672205B67EA0}"/>
              </a:ext>
            </a:extLst>
          </p:cNvPr>
          <p:cNvSpPr txBox="1"/>
          <p:nvPr/>
        </p:nvSpPr>
        <p:spPr>
          <a:xfrm>
            <a:off x="4152900" y="1268760"/>
            <a:ext cx="4572000" cy="433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function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pperplate" panose="02000504000000020004" pitchFamily="2" charset="77"/>
              </a:rPr>
              <a:t>DFS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(G=(V,E))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v in V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mark v with 0</a:t>
            </a: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v in V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if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v is marked with 0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then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(v)</a:t>
            </a:r>
          </a:p>
          <a:p>
            <a:pPr rtl="0"/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function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(v)</a:t>
            </a:r>
          </a:p>
          <a:p>
            <a:pPr rtl="0"/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// start visiting v 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mark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v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with 1</a:t>
            </a: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edge (</a:t>
            </a:r>
            <a:r>
              <a:rPr lang="en-US" sz="1800" b="1" i="0" u="none" strike="noStrike" kern="1200" baseline="0" dirty="0" err="1">
                <a:solidFill>
                  <a:srgbClr val="080FAC"/>
                </a:solidFill>
                <a:latin typeface="Courier" pitchFamily="2" charset="0"/>
              </a:rPr>
              <a:t>v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urier" pitchFamily="2" charset="0"/>
              </a:rPr>
              <a:t>,w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) in E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if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w is marked with 0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then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(w)</a:t>
            </a:r>
          </a:p>
          <a:p>
            <a:pPr rtl="0"/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// end visiting v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endParaRPr lang="en-US" sz="24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7CB4-D778-8B4A-9D57-0179D48FA30D}"/>
              </a:ext>
            </a:extLst>
          </p:cNvPr>
          <p:cNvGrpSpPr/>
          <p:nvPr/>
        </p:nvGrpSpPr>
        <p:grpSpPr>
          <a:xfrm>
            <a:off x="937511" y="2060848"/>
            <a:ext cx="2415885" cy="1592857"/>
            <a:chOff x="647751" y="967638"/>
            <a:chExt cx="2910395" cy="23624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1C7026-E098-7E44-8962-29EE39958AA3}"/>
                </a:ext>
              </a:extLst>
            </p:cNvPr>
            <p:cNvGrpSpPr/>
            <p:nvPr/>
          </p:nvGrpSpPr>
          <p:grpSpPr>
            <a:xfrm>
              <a:off x="647751" y="967638"/>
              <a:ext cx="2890567" cy="1320122"/>
              <a:chOff x="942194" y="3286986"/>
              <a:chExt cx="2890567" cy="1320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86343C-2BB4-834A-87C6-86F1A458E30D}"/>
                  </a:ext>
                </a:extLst>
              </p:cNvPr>
              <p:cNvSpPr/>
              <p:nvPr/>
            </p:nvSpPr>
            <p:spPr>
              <a:xfrm>
                <a:off x="942194" y="4169174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649889-FA51-1B41-8D42-36112383915E}"/>
                  </a:ext>
                </a:extLst>
              </p:cNvPr>
              <p:cNvSpPr/>
              <p:nvPr/>
            </p:nvSpPr>
            <p:spPr>
              <a:xfrm>
                <a:off x="3467839" y="42421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D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58E6F4-E028-D544-9CDA-16AA6A296F30}"/>
                  </a:ext>
                </a:extLst>
              </p:cNvPr>
              <p:cNvSpPr/>
              <p:nvPr/>
            </p:nvSpPr>
            <p:spPr>
              <a:xfrm>
                <a:off x="2014858" y="32869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2BC0B2-1697-404D-B8B7-E96C6BEEF8A4}"/>
                  </a:ext>
                </a:extLst>
              </p:cNvPr>
              <p:cNvSpPr/>
              <p:nvPr/>
            </p:nvSpPr>
            <p:spPr>
              <a:xfrm>
                <a:off x="2268865" y="42421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24FA24C-6451-9448-91A7-88FD31A97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0573" y="3586250"/>
                <a:ext cx="175180" cy="636366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A941A2-6952-5948-8C0B-2B360632907A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2342311" y="3584546"/>
                <a:ext cx="1178970" cy="711082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23AFBBE-1075-D24F-B469-A2E976B4DE8F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1253674" y="3598466"/>
                <a:ext cx="814626" cy="62415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B2AE8E-474D-CB4C-8875-0EE09DD899A1}"/>
                </a:ext>
              </a:extLst>
            </p:cNvPr>
            <p:cNvSpPr/>
            <p:nvPr/>
          </p:nvSpPr>
          <p:spPr>
            <a:xfrm>
              <a:off x="2111802" y="2965153"/>
              <a:ext cx="364922" cy="36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373625-5752-0C4B-A613-285D10570542}"/>
                </a:ext>
              </a:extLst>
            </p:cNvPr>
            <p:cNvSpPr/>
            <p:nvPr/>
          </p:nvSpPr>
          <p:spPr>
            <a:xfrm>
              <a:off x="3193224" y="2666228"/>
              <a:ext cx="364922" cy="36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/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894344-A265-B246-9532-8E78E9E99D0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62222" y="2848689"/>
              <a:ext cx="731002" cy="22477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A75A36-28B5-4D49-8B07-C305E5BDB093}"/>
              </a:ext>
            </a:extLst>
          </p:cNvPr>
          <p:cNvCxnSpPr>
            <a:cxnSpLocks/>
          </p:cNvCxnSpPr>
          <p:nvPr/>
        </p:nvCxnSpPr>
        <p:spPr>
          <a:xfrm flipH="1">
            <a:off x="1691353" y="2944072"/>
            <a:ext cx="506246" cy="42109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C52B69E-7504-8745-8438-A13453438751}"/>
              </a:ext>
            </a:extLst>
          </p:cNvPr>
          <p:cNvSpPr/>
          <p:nvPr/>
        </p:nvSpPr>
        <p:spPr>
          <a:xfrm>
            <a:off x="1388435" y="3346614"/>
            <a:ext cx="302918" cy="2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322085-7B2C-EF40-B22F-B3600AE5A42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79527" y="2901703"/>
            <a:ext cx="253269" cy="480944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 exercise: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24944"/>
            <a:ext cx="4801320" cy="277544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21289" y="764704"/>
            <a:ext cx="862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r>
              <a:rPr lang="en-US" sz="1800" i="1" dirty="0"/>
              <a:t>    </a:t>
            </a:r>
            <a:r>
              <a:rPr lang="en-US" sz="1800" b="1" i="1" dirty="0"/>
              <a:t>Method 1:</a:t>
            </a:r>
            <a:r>
              <a:rPr lang="en-US" sz="1800" i="1" dirty="0"/>
              <a:t> Fill in the yellow boxes with push-orders, pink boxes with pop-orders. Note that you can start pop orders with 1, you can also use a timestamps for both push- and pop-orders.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8A41A-A5A9-2849-8AB7-B66CAAE4914F}"/>
              </a:ext>
            </a:extLst>
          </p:cNvPr>
          <p:cNvSpPr/>
          <p:nvPr/>
        </p:nvSpPr>
        <p:spPr>
          <a:xfrm>
            <a:off x="1723492" y="2719321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4F5961-B82D-D746-8B8F-48DFE0476FA1}"/>
              </a:ext>
            </a:extLst>
          </p:cNvPr>
          <p:cNvSpPr/>
          <p:nvPr/>
        </p:nvSpPr>
        <p:spPr>
          <a:xfrm>
            <a:off x="5952749" y="5574460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5A325-B079-764C-828D-F3C5E1D084EE}"/>
              </a:ext>
            </a:extLst>
          </p:cNvPr>
          <p:cNvSpPr/>
          <p:nvPr/>
        </p:nvSpPr>
        <p:spPr>
          <a:xfrm>
            <a:off x="5883275" y="2693218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009660-C2CD-F943-AE26-3BBF56B84670}"/>
              </a:ext>
            </a:extLst>
          </p:cNvPr>
          <p:cNvSpPr/>
          <p:nvPr/>
        </p:nvSpPr>
        <p:spPr>
          <a:xfrm>
            <a:off x="3857324" y="2661228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D8DCBA-D311-924A-9D06-009A9D97D436}"/>
              </a:ext>
            </a:extLst>
          </p:cNvPr>
          <p:cNvSpPr/>
          <p:nvPr/>
        </p:nvSpPr>
        <p:spPr>
          <a:xfrm>
            <a:off x="3732814" y="5537376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ACFFA-6F0B-C245-857D-8FC3AA59816F}"/>
              </a:ext>
            </a:extLst>
          </p:cNvPr>
          <p:cNvSpPr/>
          <p:nvPr/>
        </p:nvSpPr>
        <p:spPr>
          <a:xfrm>
            <a:off x="2461803" y="2722834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92B67C-0DE5-A747-8260-2D61BFAD207D}"/>
              </a:ext>
            </a:extLst>
          </p:cNvPr>
          <p:cNvSpPr/>
          <p:nvPr/>
        </p:nvSpPr>
        <p:spPr>
          <a:xfrm>
            <a:off x="4613408" y="2688552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04F4D-0629-D74E-8212-2AF2B643F226}"/>
              </a:ext>
            </a:extLst>
          </p:cNvPr>
          <p:cNvSpPr/>
          <p:nvPr/>
        </p:nvSpPr>
        <p:spPr>
          <a:xfrm>
            <a:off x="6677212" y="2677997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27E891-8A16-5B4F-968A-2FB4CDB5DED0}"/>
              </a:ext>
            </a:extLst>
          </p:cNvPr>
          <p:cNvSpPr/>
          <p:nvPr/>
        </p:nvSpPr>
        <p:spPr>
          <a:xfrm>
            <a:off x="6638865" y="5575247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DFAEA-34F6-6E48-86BC-1F9F93C7789A}"/>
              </a:ext>
            </a:extLst>
          </p:cNvPr>
          <p:cNvSpPr/>
          <p:nvPr/>
        </p:nvSpPr>
        <p:spPr>
          <a:xfrm>
            <a:off x="4572000" y="5530803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 exercise: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6" y="3016535"/>
            <a:ext cx="3081908" cy="17815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2AD80D-C72E-CE4B-9442-38FB72B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8978"/>
              </p:ext>
            </p:extLst>
          </p:nvPr>
        </p:nvGraphicFramePr>
        <p:xfrm>
          <a:off x="5346700" y="2204327"/>
          <a:ext cx="3315320" cy="39566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1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686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 PUSH and POP, using $ for the bottom of stacks.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ops     stack content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init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$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push 1    $1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F71C59-D275-5E41-8C18-46D45A95926C}"/>
              </a:ext>
            </a:extLst>
          </p:cNvPr>
          <p:cNvSpPr txBox="1"/>
          <p:nvPr/>
        </p:nvSpPr>
        <p:spPr>
          <a:xfrm>
            <a:off x="321289" y="764704"/>
            <a:ext cx="862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r>
              <a:rPr lang="en-US" sz="1800" i="1" dirty="0"/>
              <a:t>    </a:t>
            </a:r>
            <a:r>
              <a:rPr lang="en-US" sz="1800" b="1" i="1" dirty="0"/>
              <a:t>Method 2:</a:t>
            </a:r>
            <a:r>
              <a:rPr lang="en-US" sz="1800" i="1" dirty="0"/>
              <a:t> Explicitly show the order of the push and pop operations, and also show the content of the stack. Fill in the yellow box. orders. </a:t>
            </a:r>
          </a:p>
        </p:txBody>
      </p:sp>
    </p:spTree>
    <p:extLst>
      <p:ext uri="{BB962C8B-B14F-4D97-AF65-F5344CB8AC3E}">
        <p14:creationId xmlns:p14="http://schemas.microsoft.com/office/powerpoint/2010/main" val="25697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35583"/>
            <a:ext cx="8623300" cy="656753"/>
          </a:xfrm>
        </p:spPr>
        <p:txBody>
          <a:bodyPr/>
          <a:lstStyle/>
          <a:p>
            <a:r>
              <a:rPr lang="en-US" sz="2000" dirty="0"/>
              <a:t>DFS exercise: push- and pop-order, DFS complexity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30" y="1666753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814" y="764704"/>
            <a:ext cx="4352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Problem: </a:t>
            </a:r>
            <a:r>
              <a:rPr lang="en-US" sz="1600" i="1" dirty="0"/>
              <a:t>Modify the DFS algorithm so that it also builds the arrays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push[V]</a:t>
            </a:r>
            <a:r>
              <a:rPr lang="en-US" sz="1600" i="1" dirty="0"/>
              <a:t> and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pop[V]</a:t>
            </a:r>
            <a:r>
              <a:rPr lang="en-US" sz="1600" i="1" dirty="0"/>
              <a:t>to store the push- and the pop-order of the vertices.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Example graph: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2AD80D-C72E-CE4B-9442-38FB72B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8138"/>
              </p:ext>
            </p:extLst>
          </p:nvPr>
        </p:nvGraphicFramePr>
        <p:xfrm>
          <a:off x="5346700" y="621170"/>
          <a:ext cx="3611581" cy="41044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1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456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building push[V] and pop[V]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(G=(V,E))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mark v with 0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v is marked with 0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(v)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mark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v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edge (</a:t>
                      </a:r>
                      <a:r>
                        <a:rPr lang="en-US" sz="1400" b="1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v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,w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) in E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 is marked with 0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(w)</a:t>
                      </a: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CFD93E-1E2A-314D-892F-B4098A54E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701"/>
              </p:ext>
            </p:extLst>
          </p:nvPr>
        </p:nvGraphicFramePr>
        <p:xfrm>
          <a:off x="99703" y="3831730"/>
          <a:ext cx="4112257" cy="2626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22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Homework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: Complexity of the algorithm: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using adjacency matrix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using adjacency list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1442" marR="91442" marT="45716" marB="457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97FDE1-9C1B-6646-8992-35C52FBF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48222"/>
              </p:ext>
            </p:extLst>
          </p:nvPr>
        </p:nvGraphicFramePr>
        <p:xfrm>
          <a:off x="4485984" y="4841358"/>
          <a:ext cx="4472297" cy="15880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7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8075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Homework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: What’s the complexity of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BFS         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Prim’s      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Dijkstra’s  :</a:t>
                      </a:r>
                    </a:p>
                  </a:txBody>
                  <a:tcPr marL="91442" marR="91442" marT="45716" marB="457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2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Q 6.1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First, run the DFS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/>
              <a:t>(you can also just draw graph and write down push and pop order on the left and right of each node like we did earlier)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 topological order resulted from the above DFS run: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???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4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12541"/>
              </p:ext>
            </p:extLst>
          </p:nvPr>
        </p:nvGraphicFramePr>
        <p:xfrm>
          <a:off x="230883" y="198884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107951"/>
            <a:ext cx="8623300" cy="584745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</a:rPr>
              <a:t>Topic 2</a:t>
            </a:r>
            <a:r>
              <a:rPr lang="en-US" sz="2800" dirty="0"/>
              <a:t>     Binary Trees as Special Graphs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345" y="4459506"/>
            <a:ext cx="4608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Notes:</a:t>
            </a:r>
          </a:p>
          <a:p>
            <a:r>
              <a:rPr lang="en-US" sz="1600" dirty="0"/>
              <a:t>   denotes a NULL node, aka. </a:t>
            </a:r>
            <a:r>
              <a:rPr lang="en-US" sz="1600" i="1" dirty="0"/>
              <a:t>external node</a:t>
            </a:r>
            <a:r>
              <a:rPr lang="en-US" sz="1600" dirty="0"/>
              <a:t>, only a few of them drawn here. If the tree has n internal nodes, it has n+1 external nodes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Make differences between:</a:t>
            </a:r>
          </a:p>
          <a:p>
            <a:pPr marL="342900" indent="-342900">
              <a:buFontTx/>
              <a:buChar char="-"/>
            </a:pPr>
            <a:r>
              <a:rPr lang="en-US" sz="1600" i="1" dirty="0">
                <a:solidFill>
                  <a:srgbClr val="1507E7"/>
                </a:solidFill>
              </a:rPr>
              <a:t>leaf nodes </a:t>
            </a:r>
            <a:r>
              <a:rPr lang="en-US" sz="1600" dirty="0"/>
              <a:t>and </a:t>
            </a:r>
            <a:r>
              <a:rPr lang="en-US" sz="1600" i="1" dirty="0">
                <a:solidFill>
                  <a:srgbClr val="FF0000"/>
                </a:solidFill>
              </a:rPr>
              <a:t>external nodes</a:t>
            </a:r>
          </a:p>
          <a:p>
            <a:pPr marL="342900" indent="-342900">
              <a:buFontTx/>
              <a:buChar char="-"/>
            </a:pPr>
            <a:r>
              <a:rPr lang="en-US" sz="1600" i="1" dirty="0">
                <a:solidFill>
                  <a:srgbClr val="1507E7"/>
                </a:solidFill>
              </a:rPr>
              <a:t>none-leaf nodes </a:t>
            </a:r>
            <a:r>
              <a:rPr lang="en-US" sz="1600" dirty="0"/>
              <a:t>and </a:t>
            </a:r>
            <a:r>
              <a:rPr lang="en-US" sz="1600" i="1" dirty="0">
                <a:solidFill>
                  <a:srgbClr val="FF0000"/>
                </a:solidFill>
              </a:rPr>
              <a:t>internal nodes</a:t>
            </a:r>
          </a:p>
        </p:txBody>
      </p:sp>
      <p:pic>
        <p:nvPicPr>
          <p:cNvPr id="1026" name="Picture 2" descr="Understanding Binary Search Trees - DEV Community">
            <a:extLst>
              <a:ext uri="{FF2B5EF4-FFF2-40B4-BE49-F238E27FC236}">
                <a16:creationId xmlns:a16="http://schemas.microsoft.com/office/drawing/2014/main" id="{B5D0FBC9-E431-6142-BFFD-295B0D6C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4" y="692696"/>
            <a:ext cx="636993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C955C9-7315-6045-AB63-140A28AE34BB}"/>
              </a:ext>
            </a:extLst>
          </p:cNvPr>
          <p:cNvSpPr/>
          <p:nvPr/>
        </p:nvSpPr>
        <p:spPr>
          <a:xfrm>
            <a:off x="1475656" y="3284984"/>
            <a:ext cx="4320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8AEE9-EC2F-B84F-AD2D-75044EAD5260}"/>
              </a:ext>
            </a:extLst>
          </p:cNvPr>
          <p:cNvSpPr/>
          <p:nvPr/>
        </p:nvSpPr>
        <p:spPr>
          <a:xfrm>
            <a:off x="1547664" y="3853734"/>
            <a:ext cx="288032" cy="110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0173C-EDE4-9846-A21F-BA897186B8C7}"/>
              </a:ext>
            </a:extLst>
          </p:cNvPr>
          <p:cNvSpPr txBox="1"/>
          <p:nvPr/>
        </p:nvSpPr>
        <p:spPr>
          <a:xfrm>
            <a:off x="541619" y="4246625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left                          right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child                        child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C52D2-BC0F-6D4B-8559-51A200201BF5}"/>
              </a:ext>
            </a:extLst>
          </p:cNvPr>
          <p:cNvCxnSpPr/>
          <p:nvPr/>
        </p:nvCxnSpPr>
        <p:spPr>
          <a:xfrm flipV="1">
            <a:off x="827584" y="3748681"/>
            <a:ext cx="288032" cy="54441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05E94F-5A79-EF4E-B538-465148140202}"/>
              </a:ext>
            </a:extLst>
          </p:cNvPr>
          <p:cNvCxnSpPr>
            <a:cxnSpLocks/>
          </p:cNvCxnSpPr>
          <p:nvPr/>
        </p:nvCxnSpPr>
        <p:spPr>
          <a:xfrm flipH="1" flipV="1">
            <a:off x="2318931" y="3789040"/>
            <a:ext cx="308853" cy="50100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580CB341-AFDE-BB4B-977F-CDE2B30C042D}"/>
              </a:ext>
            </a:extLst>
          </p:cNvPr>
          <p:cNvSpPr/>
          <p:nvPr/>
        </p:nvSpPr>
        <p:spPr>
          <a:xfrm>
            <a:off x="4091853" y="2660920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A4B861A-63CB-DE49-ACB5-33ED338B00A8}"/>
              </a:ext>
            </a:extLst>
          </p:cNvPr>
          <p:cNvSpPr/>
          <p:nvPr/>
        </p:nvSpPr>
        <p:spPr>
          <a:xfrm>
            <a:off x="5159161" y="2688368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9F6E99E0-3D4C-9E43-B201-DA0DD55D9170}"/>
              </a:ext>
            </a:extLst>
          </p:cNvPr>
          <p:cNvSpPr/>
          <p:nvPr/>
        </p:nvSpPr>
        <p:spPr>
          <a:xfrm>
            <a:off x="4353458" y="4783009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F597A67-C419-7044-8858-2651580DB991}"/>
              </a:ext>
            </a:extLst>
          </p:cNvPr>
          <p:cNvSpPr/>
          <p:nvPr/>
        </p:nvSpPr>
        <p:spPr>
          <a:xfrm>
            <a:off x="5436096" y="2688368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binary tree is:</a:t>
            </a:r>
          </a:p>
          <a:p>
            <a:pPr lvl="1"/>
            <a:r>
              <a:rPr lang="en-US" sz="2000" dirty="0"/>
              <a:t>NULL, or</a:t>
            </a:r>
          </a:p>
          <a:p>
            <a:pPr lvl="1"/>
            <a:r>
              <a:rPr lang="en-US" sz="2000" dirty="0"/>
              <a:t>a node, called the tree’s </a:t>
            </a:r>
            <a:r>
              <a:rPr lang="en-US" sz="2000" i="1" dirty="0"/>
              <a:t>root node</a:t>
            </a:r>
            <a:r>
              <a:rPr lang="en-US" sz="2000" dirty="0"/>
              <a:t>, that contains some data and:</a:t>
            </a:r>
          </a:p>
          <a:p>
            <a:pPr lvl="2"/>
            <a:r>
              <a:rPr lang="en-US" sz="2000" dirty="0"/>
              <a:t>a link to another binary tree called the root’s </a:t>
            </a:r>
            <a:r>
              <a:rPr lang="en-US" sz="2000" i="1" dirty="0"/>
              <a:t>left child</a:t>
            </a:r>
            <a:r>
              <a:rPr lang="en-US" sz="2000" dirty="0"/>
              <a:t>, and</a:t>
            </a:r>
          </a:p>
          <a:p>
            <a:pPr lvl="2"/>
            <a:r>
              <a:rPr lang="en-US" sz="2000" dirty="0"/>
              <a:t>a link to another binary tree called the root’s </a:t>
            </a:r>
            <a:r>
              <a:rPr lang="en-US" sz="2000" i="1" dirty="0"/>
              <a:t>right child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2" descr="Balanced Binary Tree - LeetCode">
            <a:extLst>
              <a:ext uri="{FF2B5EF4-FFF2-40B4-BE49-F238E27FC236}">
                <a16:creationId xmlns:a16="http://schemas.microsoft.com/office/drawing/2014/main" id="{72FB74C1-1638-F847-ADB7-5986F5C9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30" y="3196872"/>
            <a:ext cx="4608512" cy="29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iangle 7">
            <a:extLst>
              <a:ext uri="{FF2B5EF4-FFF2-40B4-BE49-F238E27FC236}">
                <a16:creationId xmlns:a16="http://schemas.microsoft.com/office/drawing/2014/main" id="{D57883A2-A081-F744-A5D4-F5D28FAC6B6A}"/>
              </a:ext>
            </a:extLst>
          </p:cNvPr>
          <p:cNvSpPr/>
          <p:nvPr/>
        </p:nvSpPr>
        <p:spPr>
          <a:xfrm>
            <a:off x="1456767" y="4017289"/>
            <a:ext cx="1636440" cy="1408348"/>
          </a:xfrm>
          <a:prstGeom prst="triangle">
            <a:avLst>
              <a:gd name="adj" fmla="val 65143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88D96F5-EDF0-8642-A6A6-FEE0A4F7578F}"/>
              </a:ext>
            </a:extLst>
          </p:cNvPr>
          <p:cNvSpPr/>
          <p:nvPr/>
        </p:nvSpPr>
        <p:spPr>
          <a:xfrm>
            <a:off x="1750455" y="4017289"/>
            <a:ext cx="6222528" cy="2635967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B8612AF-EC4A-314D-B4E5-7CB47E6B22CD}"/>
              </a:ext>
            </a:extLst>
          </p:cNvPr>
          <p:cNvSpPr/>
          <p:nvPr/>
        </p:nvSpPr>
        <p:spPr>
          <a:xfrm>
            <a:off x="2679221" y="5149850"/>
            <a:ext cx="1835696" cy="1366234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B881FC9-C320-7144-AF4F-C40F05E3643A}"/>
              </a:ext>
            </a:extLst>
          </p:cNvPr>
          <p:cNvSpPr/>
          <p:nvPr/>
        </p:nvSpPr>
        <p:spPr>
          <a:xfrm>
            <a:off x="5211908" y="5078701"/>
            <a:ext cx="1835696" cy="1437383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3CC95E-9886-DB4B-A2C5-C36CA03E5404}"/>
              </a:ext>
            </a:extLst>
          </p:cNvPr>
          <p:cNvSpPr/>
          <p:nvPr/>
        </p:nvSpPr>
        <p:spPr>
          <a:xfrm>
            <a:off x="1946975" y="491933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07F28-B7C7-6E4A-B249-0A4B00606158}"/>
              </a:ext>
            </a:extLst>
          </p:cNvPr>
          <p:cNvSpPr txBox="1"/>
          <p:nvPr/>
        </p:nvSpPr>
        <p:spPr>
          <a:xfrm>
            <a:off x="2679221" y="314541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0FAC"/>
                </a:solidFill>
                <a:latin typeface="Courier" pitchFamily="2" charset="0"/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5327EC-3806-2A41-822C-09EEC1FC2D86}"/>
              </a:ext>
            </a:extLst>
          </p:cNvPr>
          <p:cNvCxnSpPr>
            <a:cxnSpLocks/>
          </p:cNvCxnSpPr>
          <p:nvPr/>
        </p:nvCxnSpPr>
        <p:spPr>
          <a:xfrm>
            <a:off x="2926332" y="3429000"/>
            <a:ext cx="405053" cy="70326"/>
          </a:xfrm>
          <a:prstGeom prst="straightConnector1">
            <a:avLst/>
          </a:prstGeom>
          <a:ln>
            <a:solidFill>
              <a:srgbClr val="080F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F9BF2CC6-9F45-B744-B240-1F20C21F7D19}"/>
              </a:ext>
            </a:extLst>
          </p:cNvPr>
          <p:cNvSpPr/>
          <p:nvPr/>
        </p:nvSpPr>
        <p:spPr>
          <a:xfrm>
            <a:off x="3805115" y="60320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E59DD50-3213-8747-B37E-4DFE03E58B62}"/>
              </a:ext>
            </a:extLst>
          </p:cNvPr>
          <p:cNvSpPr/>
          <p:nvPr/>
        </p:nvSpPr>
        <p:spPr>
          <a:xfrm>
            <a:off x="3223266" y="607295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99F70A-9EAE-6A44-928A-FB1DFC5FF4FE}"/>
              </a:ext>
            </a:extLst>
          </p:cNvPr>
          <p:cNvSpPr/>
          <p:nvPr/>
        </p:nvSpPr>
        <p:spPr>
          <a:xfrm>
            <a:off x="5734677" y="60320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0B2498CC-95AA-A741-AF5E-CFB9A631C3C6}"/>
              </a:ext>
            </a:extLst>
          </p:cNvPr>
          <p:cNvSpPr/>
          <p:nvPr/>
        </p:nvSpPr>
        <p:spPr>
          <a:xfrm>
            <a:off x="6400775" y="60488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EED716B-5D45-8444-B4B7-5958DFA6D38D}"/>
              </a:ext>
            </a:extLst>
          </p:cNvPr>
          <p:cNvSpPr/>
          <p:nvPr/>
        </p:nvSpPr>
        <p:spPr>
          <a:xfrm>
            <a:off x="2604560" y="493864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87645</TotalTime>
  <Words>1458</Words>
  <Application>Microsoft Macintosh PowerPoint</Application>
  <PresentationFormat>On-screen Show (4:3)</PresentationFormat>
  <Paragraphs>316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Copperplate</vt:lpstr>
      <vt:lpstr>Courier</vt:lpstr>
      <vt:lpstr>News Gothic MT</vt:lpstr>
      <vt:lpstr>Wingdings 2</vt:lpstr>
      <vt:lpstr>Breeze</vt:lpstr>
      <vt:lpstr>COMP20007 Workshop Week 6</vt:lpstr>
      <vt:lpstr>DFS review: Q&amp;A on algorithm &amp; complexity</vt:lpstr>
      <vt:lpstr>DFS exercise: push- and pop-order (pre- and post-order)  </vt:lpstr>
      <vt:lpstr>DFS exercise: push- and pop-order (pre- and post-order)  </vt:lpstr>
      <vt:lpstr>DFS exercise: push- and pop-order, DFS complexity </vt:lpstr>
      <vt:lpstr>Topological Sorting (for DAG only!)</vt:lpstr>
      <vt:lpstr>Group Work: Q 6.1 </vt:lpstr>
      <vt:lpstr>Topic 2     Binary Trees as Special Graphs </vt:lpstr>
      <vt:lpstr>Binary Tree: Recursive Definition</vt:lpstr>
      <vt:lpstr>Binary tree traversal </vt:lpstr>
      <vt:lpstr>Binary tree traversal </vt:lpstr>
      <vt:lpstr>Q 6.4: Binary Tree Sum </vt:lpstr>
      <vt:lpstr>Binary (Search) Tree</vt:lpstr>
      <vt:lpstr>Group/Individual work</vt:lpstr>
      <vt:lpstr>Q 6.2: conventional traversal </vt:lpstr>
      <vt:lpstr>Q 6.3:  level-order traversal</vt:lpstr>
      <vt:lpstr>LAB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432</cp:revision>
  <dcterms:created xsi:type="dcterms:W3CDTF">2016-04-26T09:56:14Z</dcterms:created>
  <dcterms:modified xsi:type="dcterms:W3CDTF">2022-04-04T19:52:08Z</dcterms:modified>
</cp:coreProperties>
</file>