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450" r:id="rId2"/>
    <p:sldId id="532" r:id="rId3"/>
    <p:sldId id="491" r:id="rId4"/>
    <p:sldId id="492" r:id="rId5"/>
    <p:sldId id="516" r:id="rId6"/>
    <p:sldId id="493" r:id="rId7"/>
    <p:sldId id="494" r:id="rId8"/>
    <p:sldId id="527" r:id="rId9"/>
    <p:sldId id="517" r:id="rId10"/>
    <p:sldId id="429" r:id="rId11"/>
    <p:sldId id="440" r:id="rId12"/>
    <p:sldId id="530" r:id="rId13"/>
    <p:sldId id="518" r:id="rId14"/>
    <p:sldId id="531" r:id="rId15"/>
    <p:sldId id="520" r:id="rId16"/>
    <p:sldId id="521" r:id="rId17"/>
    <p:sldId id="533" r:id="rId18"/>
    <p:sldId id="443" r:id="rId19"/>
    <p:sldId id="460" r:id="rId20"/>
    <p:sldId id="526" r:id="rId21"/>
    <p:sldId id="444" r:id="rId22"/>
    <p:sldId id="446" r:id="rId23"/>
    <p:sldId id="449" r:id="rId24"/>
    <p:sldId id="451" r:id="rId25"/>
    <p:sldId id="524" r:id="rId26"/>
    <p:sldId id="525" r:id="rId27"/>
    <p:sldId id="522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FAC"/>
    <a:srgbClr val="1507E7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1" autoAdjust="0"/>
    <p:restoredTop sz="94854"/>
  </p:normalViewPr>
  <p:slideViewPr>
    <p:cSldViewPr snapToGrid="0" snapToObjects="1">
      <p:cViewPr varScale="1">
        <p:scale>
          <a:sx n="106" d="100"/>
          <a:sy n="106" d="100"/>
        </p:scale>
        <p:origin x="920" y="184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5/10/22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22:33:07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4822 24575,'9'0'0,"0"0"0,0 0 0,6 0 0,1 0 0,5 0 0,1 0 0,15 0 0,1 0 0,8 0 0,3 0 0,-12 0 0,12 0 0,-12 0 0,12-6 0,-13 5 0,14-11 0,-14 11 0,13-5 0,-12 1 0,12 4 0,-12-10 0,5 4 0,-7 1 0,-6 1 0,-7 5 0,-2-5 0,-9 4 0,4-4 0,-5 5 0,-1 0 0,0 0 0,0 0 0,-1 0 0,1 0 0,1-10 0,0 8 0,5-8 0,-4 6 0,9-2 0,-4-9 0,11 3 0,2-10 0,0 10 0,5-10 0,-11 5 0,4-1 0,-6 3 0,-5 4 0,-1 1 0,-5 0 0,-1 5 0,1-4 0,-5 4 0,-1-4 0,-4 0 0,5-6 0,1-1 0,4 0 0,1-4 0,-2 9 0,-3-9 0,3 9 0,-8-4 0,7 5 0,-7 0 0,4 1 0,-5-1 0,5-10 0,1-4 0,6-11 0,-1 6 0,0 1 0,0 7 0,0 0 0,-5 4 0,-2 2 0,-4 6 0,0-1 0,0-5 0,0 0 0,0-13 0,0 5 0,0-4 0,0 5 0,5 1 0,-4 5 0,4-4 0,-5 9 0,0-4 0,0 5 0,0-4 0,0-3 0,0-4 0,0 0 0,0-1 0,0 1 0,0-1 0,0 6 0,0 1 0,0 5 0,0 1 0,0-1 0,0-11 0,0-2 0,0-13 0,0 1 0,0 0 0,0 0 0,-5 6 0,4 2 0,-4 11 0,5 1 0,0 5 0,-4 0 0,3 1 0,-3-6 0,0 4 0,3-15 0,-4 14 0,5-15 0,-4 16 0,3-4 0,-4 5 0,5 1 0,0-1 0,-4 0 0,3 1 0,-3 0 0,0-1 0,3 1 0,-4-6 0,1-1 0,3-6 0,-4-5 0,0-2 0,3 0 0,-8 1 0,9 12 0,-9-4 0,9 9 0,-4-4 0,5 6 0,-4 3 0,3-3 0,-3 4 0,4-5 0,0-5 0,-5-1 0,4 0 0,-4-4 0,1 9 0,2-4 0,-2 5 0,4 0 0,-4 1 0,3-6 0,-3-1 0,4-11 0,-5-2 0,4 0 0,-10-5 0,10 17 0,-4-10 0,5 16 0,0-4 0,-5 6 0,4-1 0,-3 1 0,0 4 0,3-4 0,-3-1 0,-1-6 0,4-6 0,-8 1 0,7-7 0,-8-1 0,9 0 0,-9 2 0,9 5 0,-8 6 0,8-4 0,-4 9 0,1-8 0,3 8 0,-3-8 0,-2-4 0,5-6 0,-9 0 0,9 7 0,-9 2 0,9 4 0,-4-1 0,5 3 0,0 4 0,-4 5 0,3-4 0,-4 4 0,5-10 0,-5-7 0,4-1 0,-10-11 0,10 16 0,-4-3 0,-1 0 0,5 9 0,-4-9 0,1 15 0,2-2 0,-2 3 0,4-9 0,-5-2 0,4 0 0,-4-4 0,5 9 0,0-4 0,-4 5 0,3 1 0,-3-1 0,4 0 0,0 1 0,0-6 0,-5-1 0,4-5 0,-4 0 0,0-1 0,4 1 0,-4 4 0,5 2 0,-4 6 0,3-1 0,-4 0 0,5 0 0,-4 1 0,3-6 0,-4-2 0,0-10 0,4 4 0,-10-11 0,10 17 0,-9-10 0,9 11 0,-4 0 0,5 1 0,-4 6 0,3-1 0,-3 1 0,4-1 0,-5-5 0,4 4 0,-4-4 0,5 0 0,-4 4 0,3-4 0,-4 0 0,1 9 0,3-8 0,-3 8 0,4-3 0,0-1 0,-5 1 0,4-1 0,-3 0 0,4-5 0,-5 4 0,4-4 0,-3 5 0,4 1 0,0-1 0,-4 4 0,3-2 0,-4 3 0,5-5 0,0 1 0,0 0 0,0-1 0,0 0 0,-4 0 0,3 1 0,-4-1 0,5 1 0,0-1 0,0 1 0,0-6 0,0-1 0,0-5 0,0 4 0,0-3 0,0 9 0,0-4 0,0 6 0,0-1 0,0 1 0,0-1 0,0-5 0,0-1 0,0 0 0,0 1 0,0 5 0,0 0 0,0 1 0,0-1 0,0 1 0,0 0 0,0 0 0,0 0 0,0-1 0,0 1 0,0-1 0,0 0 0,0 1 0,0 0 0,0 0 0,0 0 0,0-1 0,4 1 0,-3-1 0,3 0 0,-4 1 0,0 0 0,0 0 0,5 4 0,-4-3 0,3 2 0,0-3 0,2-6 0,0 4 0,3-10 0,-8 10 0,8-4 0,-8 6 0,4-1 0,-1 5 0,-3-4 0,3 4 0,0-1 0,1 2 0,4 4 0,0-4 0,0 3 0,1-8 0,5-1 0,1-2 0,5-3 0,6-2 0,-4 5 0,11-10 0,-12 10 0,6-5 0,-7 7 0,0 4 0,-4-4 0,-3 9 0,-4-3 0,0 0 0,-1 3 0,1-4 0,-1 5 0,0 0 0,0 0 0,0 0 0,1-4 0,-1 3 0,6-8 0,1 3 0,11 0 0,-4-4 0,4 4 0,-5-5 0,-1 1 0,0 4 0,1-4 0,-6 4 0,4 1 0,-9 0 0,3 1 0,-4 3 0,0-4 0,-1 5 0,1 0 0,-1 0 0,0 0 0,1 0 0,-1 0 0,0 0 0,0 0 0,0 0 0,0 0 0,0 0 0,0 0 0,0 0 0,1 0 0,-1 0 0,1 0 0,0 0 0,-1 0 0,1 0 0,-1 0 0,1 0 0,-1 0 0,1 0 0,-1 0 0,0 0 0,0 0 0,1 0 0,-1 0 0,6 0 0,1-4 0,11 2 0,-4-2 0,5 4 0,-7 0 0,0-5 0,-5 4 0,-1-4 0,-5 5 0,-1 0 0,1 0 0,-1 0 0,0 0 0,1 0 0,-1-5 0,0 0 0,1 0 0,0 0 0,-1 1 0,1 3 0,-1-3 0,1 4 0,-1 0 0,0 0 0,1 0 0,-1 0 0,0 0 0,1 0 0,0 0 0,-1 0 0,1 0 0,-1 0 0,1 0 0,-1 0 0,0 0 0,1 0 0,10 0 0,4 0 0,11 0 0,0 0 0,7 0 0,-5 0 0,12 0 0,-18 0 0,9 0 0,-17 0 0,-1 0 0,-7 0 0,-5 0 0,-1 0 0,-7 0 0,1 0 0,-7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22:33:11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24575,'9'0'0,"0"5"0,6 0 0,7 11 0,1-4 0,-1 4 0,-2-5 0,-4-1 0,0 0 0,-1 0 0,-6-5 0,1 0 0,0-1 0,-1-3 0,-3 7 0,2-6 0,-7 6 0,8-7 0,-4 3 0,0 0 0,3 1 0,-11 0 0,2 3 0,-8-7 0,4 7 0,-4-7 0,4 3 0,-4-4 0,0 4 0,-1-3 0,1 3 0,0-4 0,-1 5 0,1-4 0,-1 3 0,1-4 0,-1 0 0,1 0 0,0 0 0,0 0 0,0 0 0,0 0 0,4 4 0,-4-3 0,4 3 0,-4-4 0,-1 0 0,1 0 0,4 4 0,2 1 0,-2-1 0,4 4 0,-7-7 0,7 7 0,-7-7 0,7 7 0,-3-3 0,8 4 0,-3 0 0,7-4 0,-3-1 0,5-4 0,-5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22:33:07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4822 24575,'9'0'0,"0"0"0,0 0 0,6 0 0,1 0 0,5 0 0,1 0 0,15 0 0,1 0 0,8 0 0,3 0 0,-12 0 0,12 0 0,-12 0 0,12-6 0,-13 5 0,14-11 0,-14 11 0,13-5 0,-12 1 0,12 4 0,-12-10 0,5 4 0,-7 1 0,-6 1 0,-7 5 0,-2-5 0,-9 4 0,4-4 0,-5 5 0,-1 0 0,0 0 0,0 0 0,-1 0 0,1 0 0,1-10 0,0 8 0,5-8 0,-4 6 0,9-2 0,-4-9 0,11 3 0,2-10 0,0 10 0,5-10 0,-11 5 0,4-1 0,-6 3 0,-5 4 0,-1 1 0,-5 0 0,-1 5 0,1-4 0,-5 4 0,-1-4 0,-4 0 0,5-6 0,1-1 0,4 0 0,1-4 0,-2 9 0,-3-9 0,3 9 0,-8-4 0,7 5 0,-7 0 0,4 1 0,-5-1 0,5-10 0,1-4 0,6-11 0,-1 6 0,0 1 0,0 7 0,0 0 0,-5 4 0,-2 2 0,-4 6 0,0-1 0,0-5 0,0 0 0,0-13 0,0 5 0,0-4 0,0 5 0,5 1 0,-4 5 0,4-4 0,-5 9 0,0-4 0,0 5 0,0-4 0,0-3 0,0-4 0,0 0 0,0-1 0,0 1 0,0-1 0,0 6 0,0 1 0,0 5 0,0 1 0,0-1 0,0-11 0,0-2 0,0-13 0,0 1 0,0 0 0,0 0 0,-5 6 0,4 2 0,-4 11 0,5 1 0,0 5 0,-4 0 0,3 1 0,-3-6 0,0 4 0,3-15 0,-4 14 0,5-15 0,-4 16 0,3-4 0,-4 5 0,5 1 0,0-1 0,-4 0 0,3 1 0,-3 0 0,0-1 0,3 1 0,-4-6 0,1-1 0,3-6 0,-4-5 0,0-2 0,3 0 0,-8 1 0,9 12 0,-9-4 0,9 9 0,-4-4 0,5 6 0,-4 3 0,3-3 0,-3 4 0,4-5 0,0-5 0,-5-1 0,4 0 0,-4-4 0,1 9 0,2-4 0,-2 5 0,4 0 0,-4 1 0,3-6 0,-3-1 0,4-11 0,-5-2 0,4 0 0,-10-5 0,10 17 0,-4-10 0,5 16 0,0-4 0,-5 6 0,4-1 0,-3 1 0,0 4 0,3-4 0,-3-1 0,-1-6 0,4-6 0,-8 1 0,7-7 0,-8-1 0,9 0 0,-9 2 0,9 5 0,-8 6 0,8-4 0,-4 9 0,1-8 0,3 8 0,-3-8 0,-2-4 0,5-6 0,-9 0 0,9 7 0,-9 2 0,9 4 0,-4-1 0,5 3 0,0 4 0,-4 5 0,3-4 0,-4 4 0,5-10 0,-5-7 0,4-1 0,-10-11 0,10 16 0,-4-3 0,-1 0 0,5 9 0,-4-9 0,1 15 0,2-2 0,-2 3 0,4-9 0,-5-2 0,4 0 0,-4-4 0,5 9 0,0-4 0,-4 5 0,3 1 0,-3-1 0,4 0 0,0 1 0,0-6 0,-5-1 0,4-5 0,-4 0 0,0-1 0,4 1 0,-4 4 0,5 2 0,-4 6 0,3-1 0,-4 0 0,5 0 0,-4 1 0,3-6 0,-4-2 0,0-10 0,4 4 0,-10-11 0,10 17 0,-9-10 0,9 11 0,-4 0 0,5 1 0,-4 6 0,3-1 0,-3 1 0,4-1 0,-5-5 0,4 4 0,-4-4 0,5 0 0,-4 4 0,3-4 0,-4 0 0,1 9 0,3-8 0,-3 8 0,4-3 0,0-1 0,-5 1 0,4-1 0,-3 0 0,4-5 0,-5 4 0,4-4 0,-3 5 0,4 1 0,0-1 0,-4 4 0,3-2 0,-4 3 0,5-5 0,0 1 0,0 0 0,0-1 0,0 0 0,-4 0 0,3 1 0,-4-1 0,5 1 0,0-1 0,0 1 0,0-6 0,0-1 0,0-5 0,0 4 0,0-3 0,0 9 0,0-4 0,0 6 0,0-1 0,0 1 0,0-1 0,0-5 0,0-1 0,0 0 0,0 1 0,0 5 0,0 0 0,0 1 0,0-1 0,0 1 0,0 0 0,0 0 0,0 0 0,0-1 0,0 1 0,0-1 0,0 0 0,0 1 0,0 0 0,0 0 0,0 0 0,0-1 0,4 1 0,-3-1 0,3 0 0,-4 1 0,0 0 0,0 0 0,5 4 0,-4-3 0,3 2 0,0-3 0,2-6 0,0 4 0,3-10 0,-8 10 0,8-4 0,-8 6 0,4-1 0,-1 5 0,-3-4 0,3 4 0,0-1 0,1 2 0,4 4 0,0-4 0,0 3 0,1-8 0,5-1 0,1-2 0,5-3 0,6-2 0,-4 5 0,11-10 0,-12 10 0,6-5 0,-7 7 0,0 4 0,-4-4 0,-3 9 0,-4-3 0,0 0 0,-1 3 0,1-4 0,-1 5 0,0 0 0,0 0 0,0 0 0,1-4 0,-1 3 0,6-8 0,1 3 0,11 0 0,-4-4 0,4 4 0,-5-5 0,-1 1 0,0 4 0,1-4 0,-6 4 0,4 1 0,-9 0 0,3 1 0,-4 3 0,0-4 0,-1 5 0,1 0 0,-1 0 0,0 0 0,1 0 0,-1 0 0,0 0 0,0 0 0,0 0 0,0 0 0,0 0 0,0 0 0,0 0 0,1 0 0,-1 0 0,1 0 0,0 0 0,-1 0 0,1 0 0,-1 0 0,1 0 0,-1 0 0,1 0 0,-1 0 0,0 0 0,0 0 0,1 0 0,-1 0 0,6 0 0,1-4 0,11 2 0,-4-2 0,5 4 0,-7 0 0,0-5 0,-5 4 0,-1-4 0,-5 5 0,-1 0 0,1 0 0,-1 0 0,0 0 0,1 0 0,-1-5 0,0 0 0,1 0 0,0 0 0,-1 1 0,1 3 0,-1-3 0,1 4 0,-1 0 0,0 0 0,1 0 0,-1 0 0,0 0 0,1 0 0,0 0 0,-1 0 0,1 0 0,-1 0 0,1 0 0,-1 0 0,0 0 0,1 0 0,10 0 0,4 0 0,11 0 0,0 0 0,7 0 0,-5 0 0,12 0 0,-18 0 0,9 0 0,-17 0 0,-1 0 0,-7 0 0,-5 0 0,-1 0 0,-7 0 0,1 0 0,-7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22:33:11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24575,'9'0'0,"0"5"0,6 0 0,7 11 0,1-4 0,-1 4 0,-2-5 0,-4-1 0,0 0 0,-1 0 0,-6-5 0,1 0 0,0-1 0,-1-3 0,-3 7 0,2-6 0,-7 6 0,8-7 0,-4 3 0,0 0 0,3 1 0,-11 0 0,2 3 0,-8-7 0,4 7 0,-4-7 0,4 3 0,-4-4 0,0 4 0,-1-3 0,1 3 0,0-4 0,-1 5 0,1-4 0,-1 3 0,1-4 0,-1 0 0,1 0 0,0 0 0,0 0 0,0 0 0,0 0 0,4 4 0,-4-3 0,4 3 0,-4-4 0,-1 0 0,1 0 0,4 4 0,2 1 0,-2-1 0,4 4 0,-7-7 0,7 7 0,-7-7 0,7 7 0,-3-3 0,8 4 0,-3 0 0,7-4 0,-3-1 0,5-4 0,-5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22:33:07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4822 24575,'9'0'0,"0"0"0,0 0 0,6 0 0,1 0 0,5 0 0,1 0 0,15 0 0,1 0 0,8 0 0,3 0 0,-12 0 0,12 0 0,-12 0 0,12-6 0,-13 5 0,14-11 0,-14 11 0,13-5 0,-12 1 0,12 4 0,-12-10 0,5 4 0,-7 1 0,-6 1 0,-7 5 0,-2-5 0,-9 4 0,4-4 0,-5 5 0,-1 0 0,0 0 0,0 0 0,-1 0 0,1 0 0,1-10 0,0 8 0,5-8 0,-4 6 0,9-2 0,-4-9 0,11 3 0,2-10 0,0 10 0,5-10 0,-11 5 0,4-1 0,-6 3 0,-5 4 0,-1 1 0,-5 0 0,-1 5 0,1-4 0,-5 4 0,-1-4 0,-4 0 0,5-6 0,1-1 0,4 0 0,1-4 0,-2 9 0,-3-9 0,3 9 0,-8-4 0,7 5 0,-7 0 0,4 1 0,-5-1 0,5-10 0,1-4 0,6-11 0,-1 6 0,0 1 0,0 7 0,0 0 0,-5 4 0,-2 2 0,-4 6 0,0-1 0,0-5 0,0 0 0,0-13 0,0 5 0,0-4 0,0 5 0,5 1 0,-4 5 0,4-4 0,-5 9 0,0-4 0,0 5 0,0-4 0,0-3 0,0-4 0,0 0 0,0-1 0,0 1 0,0-1 0,0 6 0,0 1 0,0 5 0,0 1 0,0-1 0,0-11 0,0-2 0,0-13 0,0 1 0,0 0 0,0 0 0,-5 6 0,4 2 0,-4 11 0,5 1 0,0 5 0,-4 0 0,3 1 0,-3-6 0,0 4 0,3-15 0,-4 14 0,5-15 0,-4 16 0,3-4 0,-4 5 0,5 1 0,0-1 0,-4 0 0,3 1 0,-3 0 0,0-1 0,3 1 0,-4-6 0,1-1 0,3-6 0,-4-5 0,0-2 0,3 0 0,-8 1 0,9 12 0,-9-4 0,9 9 0,-4-4 0,5 6 0,-4 3 0,3-3 0,-3 4 0,4-5 0,0-5 0,-5-1 0,4 0 0,-4-4 0,1 9 0,2-4 0,-2 5 0,4 0 0,-4 1 0,3-6 0,-3-1 0,4-11 0,-5-2 0,4 0 0,-10-5 0,10 17 0,-4-10 0,5 16 0,0-4 0,-5 6 0,4-1 0,-3 1 0,0 4 0,3-4 0,-3-1 0,-1-6 0,4-6 0,-8 1 0,7-7 0,-8-1 0,9 0 0,-9 2 0,9 5 0,-8 6 0,8-4 0,-4 9 0,1-8 0,3 8 0,-3-8 0,-2-4 0,5-6 0,-9 0 0,9 7 0,-9 2 0,9 4 0,-4-1 0,5 3 0,0 4 0,-4 5 0,3-4 0,-4 4 0,5-10 0,-5-7 0,4-1 0,-10-11 0,10 16 0,-4-3 0,-1 0 0,5 9 0,-4-9 0,1 15 0,2-2 0,-2 3 0,4-9 0,-5-2 0,4 0 0,-4-4 0,5 9 0,0-4 0,-4 5 0,3 1 0,-3-1 0,4 0 0,0 1 0,0-6 0,-5-1 0,4-5 0,-4 0 0,0-1 0,4 1 0,-4 4 0,5 2 0,-4 6 0,3-1 0,-4 0 0,5 0 0,-4 1 0,3-6 0,-4-2 0,0-10 0,4 4 0,-10-11 0,10 17 0,-9-10 0,9 11 0,-4 0 0,5 1 0,-4 6 0,3-1 0,-3 1 0,4-1 0,-5-5 0,4 4 0,-4-4 0,5 0 0,-4 4 0,3-4 0,-4 0 0,1 9 0,3-8 0,-3 8 0,4-3 0,0-1 0,-5 1 0,4-1 0,-3 0 0,4-5 0,-5 4 0,4-4 0,-3 5 0,4 1 0,0-1 0,-4 4 0,3-2 0,-4 3 0,5-5 0,0 1 0,0 0 0,0-1 0,0 0 0,-4 0 0,3 1 0,-4-1 0,5 1 0,0-1 0,0 1 0,0-6 0,0-1 0,0-5 0,0 4 0,0-3 0,0 9 0,0-4 0,0 6 0,0-1 0,0 1 0,0-1 0,0-5 0,0-1 0,0 0 0,0 1 0,0 5 0,0 0 0,0 1 0,0-1 0,0 1 0,0 0 0,0 0 0,0 0 0,0-1 0,0 1 0,0-1 0,0 0 0,0 1 0,0 0 0,0 0 0,0 0 0,0-1 0,4 1 0,-3-1 0,3 0 0,-4 1 0,0 0 0,0 0 0,5 4 0,-4-3 0,3 2 0,0-3 0,2-6 0,0 4 0,3-10 0,-8 10 0,8-4 0,-8 6 0,4-1 0,-1 5 0,-3-4 0,3 4 0,0-1 0,1 2 0,4 4 0,0-4 0,0 3 0,1-8 0,5-1 0,1-2 0,5-3 0,6-2 0,-4 5 0,11-10 0,-12 10 0,6-5 0,-7 7 0,0 4 0,-4-4 0,-3 9 0,-4-3 0,0 0 0,-1 3 0,1-4 0,-1 5 0,0 0 0,0 0 0,0 0 0,1-4 0,-1 3 0,6-8 0,1 3 0,11 0 0,-4-4 0,4 4 0,-5-5 0,-1 1 0,0 4 0,1-4 0,-6 4 0,4 1 0,-9 0 0,3 1 0,-4 3 0,0-4 0,-1 5 0,1 0 0,-1 0 0,0 0 0,1 0 0,-1 0 0,0 0 0,0 0 0,0 0 0,0 0 0,0 0 0,0 0 0,0 0 0,1 0 0,-1 0 0,1 0 0,0 0 0,-1 0 0,1 0 0,-1 0 0,1 0 0,-1 0 0,1 0 0,-1 0 0,0 0 0,0 0 0,1 0 0,-1 0 0,6 0 0,1-4 0,11 2 0,-4-2 0,5 4 0,-7 0 0,0-5 0,-5 4 0,-1-4 0,-5 5 0,-1 0 0,1 0 0,-1 0 0,0 0 0,1 0 0,-1-5 0,0 0 0,1 0 0,0 0 0,-1 1 0,1 3 0,-1-3 0,1 4 0,-1 0 0,0 0 0,1 0 0,-1 0 0,0 0 0,1 0 0,0 0 0,-1 0 0,1 0 0,-1 0 0,1 0 0,-1 0 0,0 0 0,1 0 0,10 0 0,4 0 0,11 0 0,0 0 0,7 0 0,-5 0 0,12 0 0,-18 0 0,9 0 0,-17 0 0,-1 0 0,-7 0 0,-5 0 0,-1 0 0,-7 0 0,1 0 0,-7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22:33:11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24575,'9'0'0,"0"5"0,6 0 0,7 11 0,1-4 0,-1 4 0,-2-5 0,-4-1 0,0 0 0,-1 0 0,-6-5 0,1 0 0,0-1 0,-1-3 0,-3 7 0,2-6 0,-7 6 0,8-7 0,-4 3 0,0 0 0,3 1 0,-11 0 0,2 3 0,-8-7 0,4 7 0,-4-7 0,4 3 0,-4-4 0,0 4 0,-1-3 0,1 3 0,0-4 0,-1 5 0,1-4 0,-1 3 0,1-4 0,-1 0 0,1 0 0,0 0 0,0 0 0,0 0 0,0 0 0,4 4 0,-4-3 0,4 3 0,-4-4 0,-1 0 0,1 0 0,4 4 0,2 1 0,-2-1 0,4 4 0,-7-7 0,7 7 0,-7-7 0,7 7 0,-3-3 0,8 4 0,-3 0 0,7-4 0,-3-1 0,5-4 0,-5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err="1"/>
              <a:t>Vio</a:t>
            </a:r>
            <a:r>
              <a:rPr lang="en-AU" dirty="0"/>
              <a:t>    </a:t>
            </a:r>
            <a:fld id="{34199234-A25A-904C-9B74-56A4A07707A6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COMP20007.Workshop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AU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 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  </a:t>
            </a:r>
            <a:fld id="{C36B4625-443B-BA4A-9C4D-9655F853EDD2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COMP20007.Workshop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1" fontAlgn="base" hangingPunct="1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5732" y="-17140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News Gothic MT" charset="0"/>
              </a:rPr>
              <a:t>COMP20007 Workshop Week 9</a:t>
            </a:r>
          </a:p>
        </p:txBody>
      </p:sp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F723D08E-1A24-214C-8950-A94B6BB4601B}" type="datetime4">
              <a:rPr lang="en-AU" sz="1200">
                <a:solidFill>
                  <a:schemeClr val="bg1"/>
                </a:solidFill>
              </a:rPr>
              <a:pPr eaLnBrk="1" hangingPunct="1"/>
              <a:t>10 May 2022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COMP20007.Workshop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7F0716-254D-8544-BBF3-F042970BCA5E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423905"/>
              </p:ext>
            </p:extLst>
          </p:nvPr>
        </p:nvGraphicFramePr>
        <p:xfrm>
          <a:off x="265113" y="749300"/>
          <a:ext cx="8623300" cy="48926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267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1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2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3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LAB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>
                          <a:solidFill>
                            <a:srgbClr val="FF6600"/>
                          </a:solidFill>
                        </a:rPr>
                        <a:t>Preparation: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   - </a:t>
                      </a:r>
                      <a:r>
                        <a:rPr lang="en-US" sz="2000" b="0" i="1" baseline="0" dirty="0"/>
                        <a:t>have draft papers and pen ready, or ready to work on whiteboard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   - be ready with </a:t>
                      </a:r>
                      <a:r>
                        <a:rPr lang="en-US" sz="2000" b="0" baseline="0" dirty="0" err="1"/>
                        <a:t>Ed.Week</a:t>
                      </a:r>
                      <a:r>
                        <a:rPr lang="en-US" sz="2000" b="0" baseline="0" dirty="0"/>
                        <a:t> 10 Workshop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000" b="0" dirty="0"/>
                        <a:t>Hashing:</a:t>
                      </a:r>
                      <a:r>
                        <a:rPr lang="en-US" sz="2000" b="0" baseline="0" dirty="0"/>
                        <a:t> Q 10.1, 10.2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000" b="0" dirty="0"/>
                        <a:t>Huffman Coding:</a:t>
                      </a:r>
                      <a:r>
                        <a:rPr lang="en-US" sz="2000" b="0" baseline="0" dirty="0"/>
                        <a:t> Questions 10.3, 10.4</a:t>
                      </a:r>
                      <a:endParaRPr lang="en-US" sz="2000" b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Revision on demands: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              Complexity (Question 10.5)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              Solving Recurrences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Lab: playing with hashing code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88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sz="2400" dirty="0"/>
              <a:t>Q 10.1:  </a:t>
            </a:r>
            <a:r>
              <a:rPr lang="en-US" sz="2400" dirty="0">
                <a:effectLst/>
              </a:rPr>
              <a:t>Separate chaining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88" y="732693"/>
            <a:ext cx="8623300" cy="48006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effectLst/>
              </a:rPr>
              <a:t>Consider a hash table in which the elements inserted into each slot are stored in a linked list. The table has a fixed number of slots </a:t>
            </a:r>
            <a:r>
              <a:rPr lang="en-US" sz="16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L=2</a:t>
            </a:r>
            <a:r>
              <a:rPr lang="en-US" sz="1600" dirty="0">
                <a:effectLst/>
              </a:rPr>
              <a:t>. The hash function to be used is      </a:t>
            </a:r>
            <a:r>
              <a:rPr lang="en-US" sz="16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h(k)=k</a:t>
            </a:r>
            <a:r>
              <a:rPr lang="en-US" sz="1600" dirty="0">
                <a:effectLst/>
              </a:rPr>
              <a:t> </a:t>
            </a:r>
            <a:r>
              <a:rPr lang="en-US" sz="16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mod L</a:t>
            </a:r>
            <a:r>
              <a:rPr lang="en-US" sz="1600" dirty="0">
                <a:effectLst/>
              </a:rPr>
              <a:t>. </a:t>
            </a:r>
            <a:endParaRPr lang="en-US" sz="1600" dirty="0"/>
          </a:p>
          <a:p>
            <a:pPr marL="457200" indent="-4572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>
                <a:effectLst/>
              </a:rPr>
              <a:t>Show the hash table after insertion of records with the keys</a:t>
            </a:r>
            <a:br>
              <a:rPr lang="en-US" sz="1600" dirty="0">
                <a:effectLst/>
              </a:rPr>
            </a:br>
            <a:r>
              <a:rPr lang="en-US" sz="16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17 6 11 21 12 33 5 23 1 8 9 </a:t>
            </a:r>
          </a:p>
          <a:p>
            <a:pPr marL="457200" indent="-4572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>
                <a:effectLst/>
              </a:rPr>
              <a:t>Can you think of a better data structure to use for storing the records that overflow each slot? </a:t>
            </a:r>
            <a:endParaRPr lang="en-US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/>
              <a:t>Your solution &amp; notes: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8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sz="2400" dirty="0"/>
              <a:t>Q 10.2: </a:t>
            </a:r>
            <a:r>
              <a:rPr lang="en-US" sz="2400" dirty="0">
                <a:effectLst/>
              </a:rPr>
              <a:t>Open addressing 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615462"/>
            <a:ext cx="8623300" cy="48006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effectLst/>
              </a:rPr>
              <a:t>Consider a hash table in which each slot can hold one record and additional records are stored elsewhere in the table using linear probing with steps of size </a:t>
            </a:r>
            <a:r>
              <a:rPr lang="en-US" sz="1600" dirty="0" err="1">
                <a:solidFill>
                  <a:srgbClr val="080FAC"/>
                </a:solidFill>
                <a:effectLst/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=1</a:t>
            </a:r>
            <a:r>
              <a:rPr lang="en-US" sz="1600" dirty="0">
                <a:effectLst/>
              </a:rPr>
              <a:t>. The table has a fixed number of slots </a:t>
            </a:r>
            <a:r>
              <a:rPr lang="en-US" sz="16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L=8</a:t>
            </a:r>
            <a:r>
              <a:rPr lang="en-US" sz="1600" dirty="0">
                <a:effectLst/>
              </a:rPr>
              <a:t>. The hash function to be used is </a:t>
            </a:r>
            <a:r>
              <a:rPr lang="en-US" sz="16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h(k)=k mod L</a:t>
            </a:r>
            <a:r>
              <a:rPr lang="en-US" sz="1600" dirty="0">
                <a:effectLst/>
              </a:rPr>
              <a:t>. </a:t>
            </a:r>
            <a:endParaRPr lang="en-US" sz="1600" dirty="0"/>
          </a:p>
          <a:p>
            <a:pPr marL="457200" indent="-4572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>
                <a:effectLst/>
              </a:rPr>
              <a:t>Show the hash table after insertion of records with the keys</a:t>
            </a:r>
            <a:br>
              <a:rPr lang="en-US" sz="1600" dirty="0">
                <a:effectLst/>
              </a:rPr>
            </a:br>
            <a:r>
              <a:rPr lang="en-US" sz="16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17 7 11 33 12 18 9 </a:t>
            </a:r>
          </a:p>
          <a:p>
            <a:pPr marL="457200" indent="-4572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>
                <a:effectLst/>
              </a:rPr>
              <a:t>Repeat using linear probing with steps of size </a:t>
            </a:r>
            <a:r>
              <a:rPr lang="en-US" sz="1600" dirty="0" err="1">
                <a:solidFill>
                  <a:srgbClr val="080FAC"/>
                </a:solidFill>
                <a:effectLst/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 = 2</a:t>
            </a:r>
            <a:r>
              <a:rPr lang="en-US" sz="1600" dirty="0">
                <a:effectLst/>
              </a:rPr>
              <a:t>. What problem arises, and what constraints can we place on </a:t>
            </a:r>
            <a:r>
              <a:rPr lang="en-US" sz="1600" dirty="0" err="1">
                <a:solidFill>
                  <a:srgbClr val="080FAC"/>
                </a:solidFill>
                <a:effectLst/>
                <a:latin typeface="Courier"/>
                <a:cs typeface="Courier"/>
              </a:rPr>
              <a:t>i</a:t>
            </a:r>
            <a:r>
              <a:rPr lang="en-US" sz="1600" dirty="0">
                <a:effectLst/>
              </a:rPr>
              <a:t> and </a:t>
            </a:r>
            <a:r>
              <a:rPr lang="en-US" sz="16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L</a:t>
            </a:r>
            <a:r>
              <a:rPr lang="en-US" sz="1600" dirty="0">
                <a:effectLst/>
              </a:rPr>
              <a:t>  to prevent it? </a:t>
            </a:r>
            <a:endParaRPr lang="en-US" sz="1600" dirty="0"/>
          </a:p>
          <a:p>
            <a:pPr marL="457200" indent="-4572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>
                <a:effectLst/>
              </a:rPr>
              <a:t>Can you think of a better way to find somewhere else in the table to store overflows?</a:t>
            </a:r>
            <a:br>
              <a:rPr lang="en-US" sz="1600" dirty="0">
                <a:effectLst/>
              </a:rPr>
            </a:br>
            <a:endParaRPr lang="en-US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/>
              <a:t>Your solution &amp; notes: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2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99B0-EF48-F739-0D83-9E4D8356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Coding: used for storage, communication and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F786-2497-889E-8BFE-6EB831ED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9AE81-AECF-0A88-5D92-ABC9C064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647F2-D005-0008-D8BB-20D89F2C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encode/decode">
            <a:extLst>
              <a:ext uri="{FF2B5EF4-FFF2-40B4-BE49-F238E27FC236}">
                <a16:creationId xmlns:a16="http://schemas.microsoft.com/office/drawing/2014/main" id="{60A6AB6E-B686-BCC1-9870-22500E3035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7" y="1268713"/>
            <a:ext cx="34671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ommunication ModelkidCourses.com">
            <a:extLst>
              <a:ext uri="{FF2B5EF4-FFF2-40B4-BE49-F238E27FC236}">
                <a16:creationId xmlns:a16="http://schemas.microsoft.com/office/drawing/2014/main" id="{AF80C9CE-0185-2308-2A53-F6E25B11B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2588434"/>
            <a:ext cx="3405757" cy="340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1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5F7C-D2F1-3243-90D3-DF835C5F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Coding &amp; Data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288EB-FEF7-F64D-994F-5411FF25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7E4AE-111A-7F40-9D0C-EED58F31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DA42-7346-1848-AAC2-E6BC2D52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31038-9FE5-231B-4211-3113AD74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938" y="1278121"/>
            <a:ext cx="2336800" cy="309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36DFD0-4551-EB41-1980-8D868F9E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124312"/>
            <a:ext cx="3162300" cy="391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764FD9-21B7-0CD0-142C-997CA2826FFC}"/>
              </a:ext>
            </a:extLst>
          </p:cNvPr>
          <p:cNvSpPr txBox="1"/>
          <p:nvPr/>
        </p:nvSpPr>
        <p:spPr>
          <a:xfrm>
            <a:off x="444500" y="5424817"/>
            <a:ext cx="3042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fixed-length code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0CB8A-E480-9AD1-8488-9C93DCFFDABE}"/>
              </a:ext>
            </a:extLst>
          </p:cNvPr>
          <p:cNvSpPr txBox="1"/>
          <p:nvPr/>
        </p:nvSpPr>
        <p:spPr>
          <a:xfrm>
            <a:off x="5763927" y="4626341"/>
            <a:ext cx="338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variable-length code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9B09E-0222-83D2-FE58-EAC42266F423}"/>
              </a:ext>
            </a:extLst>
          </p:cNvPr>
          <p:cNvSpPr txBox="1"/>
          <p:nvPr/>
        </p:nvSpPr>
        <p:spPr>
          <a:xfrm>
            <a:off x="4197759" y="6011072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  <a:r>
              <a:rPr lang="en-US" dirty="0"/>
              <a:t>= ? </a:t>
            </a:r>
          </a:p>
        </p:txBody>
      </p:sp>
    </p:spTree>
    <p:extLst>
      <p:ext uri="{BB962C8B-B14F-4D97-AF65-F5344CB8AC3E}">
        <p14:creationId xmlns:p14="http://schemas.microsoft.com/office/powerpoint/2010/main" val="208797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5F7C-D2F1-3243-90D3-DF835C5F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Encoding (Compressing)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AA97-A874-5E46-A7BB-5E1B0119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45" y="1028701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task: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Input: </a:t>
            </a:r>
            <a:r>
              <a:rPr lang="en-US" sz="2000" dirty="0"/>
              <a:t>a message T such as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that cat, that bat, that hat </a:t>
            </a:r>
            <a:r>
              <a:rPr lang="en-US" sz="2000" dirty="0"/>
              <a:t>over some alphabet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Output: </a:t>
            </a:r>
            <a:r>
              <a:rPr lang="en-US" sz="2000" dirty="0"/>
              <a:t>an encoded message T’ – an efficient storage of T with the guarantee that T can be reproduced from T’. For example</a:t>
            </a:r>
          </a:p>
          <a:p>
            <a:pPr marL="0" indent="0">
              <a:buNone/>
            </a:pPr>
            <a:r>
              <a:rPr lang="en-US" sz="2000" dirty="0"/>
              <a:t>          T’= </a:t>
            </a:r>
            <a:r>
              <a:rPr lang="en-US" sz="2000" dirty="0">
                <a:sym typeface="Wingdings" pitchFamily="2" charset="2"/>
              </a:rPr>
              <a:t>11100011110100010111…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ASCII code: each letter is replaced by a 8-bit codeword  28 bytes</a:t>
            </a:r>
          </a:p>
          <a:p>
            <a:pPr marL="0" indent="0">
              <a:buNone/>
            </a:pPr>
            <a:r>
              <a:rPr lang="en-US" sz="2000" i="1" dirty="0">
                <a:sym typeface="Wingdings" pitchFamily="2" charset="2"/>
              </a:rPr>
              <a:t>Principle of Data Compression:</a:t>
            </a:r>
            <a:r>
              <a:rPr lang="en-US" sz="2000" dirty="0">
                <a:sym typeface="Wingdings" pitchFamily="2" charset="2"/>
              </a:rPr>
              <a:t> Use less number of bits (shorter codeword) for symbol that appears more frequently.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288EB-FEF7-F64D-994F-5411FF25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7E4AE-111A-7F40-9D0C-EED58F31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DA42-7346-1848-AAC2-E6BC2D52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7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AA97-A874-5E46-A7BB-5E1B0119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70" y="-12879"/>
            <a:ext cx="8925059" cy="52932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Input message:  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that cat, that bat, that hat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/>
              <a:t>alphabet= 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b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c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h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,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] (</a:t>
            </a:r>
            <a:r>
              <a:rPr lang="en-US" sz="2000" dirty="0"/>
              <a:t>or perhaps all ASCII characters)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How to compress: 3 steps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1.Modeling: making assumptions about the structure of messages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h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c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,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h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b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,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h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h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latin typeface="Courier" pitchFamily="2" charset="0"/>
              </a:rPr>
              <a:t>     (character model)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that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cat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,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that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bat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,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that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hat</a:t>
            </a:r>
            <a:r>
              <a:rPr lang="en-US" sz="2000" dirty="0">
                <a:latin typeface="Courier" pitchFamily="2" charset="0"/>
              </a:rPr>
              <a:t>      (word model)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th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at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 c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at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, 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th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at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 b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at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,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th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at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 h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at</a:t>
            </a:r>
            <a:r>
              <a:rPr lang="en-US" sz="2000" dirty="0">
                <a:latin typeface="Courier" pitchFamily="2" charset="0"/>
              </a:rPr>
              <a:t>      (bi-character model)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 </a:t>
            </a:r>
            <a:endParaRPr lang="en-US" sz="20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sz="2000" dirty="0"/>
              <a:t>2. Statistics: find symbol distribution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Coding: build the </a:t>
            </a:r>
            <a:r>
              <a:rPr lang="en-US" sz="2000" i="1" dirty="0"/>
              <a:t>code table</a:t>
            </a:r>
            <a:r>
              <a:rPr lang="en-US" sz="2000" dirty="0"/>
              <a:t> and do </a:t>
            </a:r>
            <a:r>
              <a:rPr lang="en-US" sz="2000" i="1" dirty="0"/>
              <a:t>encoding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288EB-FEF7-F64D-994F-5411FF25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7E4AE-111A-7F40-9D0C-EED58F31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\COMP20007.Worshop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DA42-7346-1848-AAC2-E6BC2D52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0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AA97-A874-5E46-A7BB-5E1B0119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70" y="-12878"/>
            <a:ext cx="8925059" cy="344187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Input message:  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that cat, that bat, that hat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/>
              <a:t>alphabet= 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b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c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h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,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] (</a:t>
            </a:r>
            <a:r>
              <a:rPr lang="en-US" sz="2000" dirty="0"/>
              <a:t>or perhaps all ASCII characters)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1. Modeling: making assumptions about the structure of messages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h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c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,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h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b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,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h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h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latin typeface="Courier" pitchFamily="2" charset="0"/>
              </a:rPr>
              <a:t>     (character model) </a:t>
            </a:r>
          </a:p>
          <a:p>
            <a:pPr marL="0" indent="0">
              <a:buNone/>
            </a:pPr>
            <a:r>
              <a:rPr lang="en-US" sz="2000" dirty="0"/>
              <a:t>2. Statistics: build table of frequencies, aka weight table. For this character  model: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or just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3. Coding: build the </a:t>
            </a:r>
            <a:r>
              <a:rPr lang="en-US" sz="2000" i="1" dirty="0"/>
              <a:t>code table</a:t>
            </a:r>
            <a:r>
              <a:rPr lang="en-US" sz="2000" dirty="0"/>
              <a:t> and do </a:t>
            </a:r>
            <a:r>
              <a:rPr lang="en-US" sz="2000" i="1" dirty="0"/>
              <a:t>encoding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11</a:t>
            </a:r>
            <a:r>
              <a:rPr lang="en-US" sz="2000" dirty="0">
                <a:highlight>
                  <a:srgbClr val="C0C0C0"/>
                </a:highlight>
                <a:sym typeface="Wingdings" pitchFamily="2" charset="2"/>
              </a:rPr>
              <a:t>100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01</a:t>
            </a:r>
            <a:r>
              <a:rPr lang="en-US" sz="2000" dirty="0">
                <a:highlight>
                  <a:srgbClr val="C0C0C0"/>
                </a:highlight>
                <a:sym typeface="Wingdings" pitchFamily="2" charset="2"/>
              </a:rPr>
              <a:t>111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01</a:t>
            </a:r>
            <a:r>
              <a:rPr lang="en-US" sz="2000" dirty="0">
                <a:highlight>
                  <a:srgbClr val="C0C0C0"/>
                </a:highlight>
                <a:sym typeface="Wingdings" pitchFamily="2" charset="2"/>
              </a:rPr>
              <a:t>0001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01</a:t>
            </a:r>
            <a:r>
              <a:rPr lang="en-US" sz="2000" dirty="0">
                <a:highlight>
                  <a:srgbClr val="C0C0C0"/>
                </a:highlight>
                <a:sym typeface="Wingdings" pitchFamily="2" charset="2"/>
              </a:rPr>
              <a:t>11</a:t>
            </a:r>
            <a:r>
              <a:rPr lang="en-US" sz="2000" dirty="0">
                <a:sym typeface="Wingdings" pitchFamily="2" charset="2"/>
              </a:rPr>
              <a:t>...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288EB-FEF7-F64D-994F-5411FF25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7E4AE-111A-7F40-9D0C-EED58F31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\COMP20007.Worshop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DA42-7346-1848-AAC2-E6BC2D52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4D9AF59-A876-9E44-8D73-21B03D886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39614"/>
              </p:ext>
            </p:extLst>
          </p:nvPr>
        </p:nvGraphicFramePr>
        <p:xfrm>
          <a:off x="892933" y="342900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85643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2290636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256307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4289843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7637715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5434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1465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_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0000"/>
                          </a:highlight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7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389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8B33FA-0EB2-2545-84EE-556B609E1E9A}"/>
              </a:ext>
            </a:extLst>
          </p:cNvPr>
          <p:cNvGraphicFramePr>
            <a:graphicFrameLocks noGrp="1"/>
          </p:cNvGraphicFramePr>
          <p:nvPr/>
        </p:nvGraphicFramePr>
        <p:xfrm>
          <a:off x="892934" y="4934917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85643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2290636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256307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4289843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7637715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5434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1465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_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0000"/>
                          </a:highlight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7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38929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19AF9CE-1AC2-9B45-9731-F41FC56AB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90282"/>
              </p:ext>
            </p:extLst>
          </p:nvPr>
        </p:nvGraphicFramePr>
        <p:xfrm>
          <a:off x="892933" y="2276537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85643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2290636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256307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4289843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7637715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5434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1465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_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0000"/>
                          </a:highlight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7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3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57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AA97-A874-5E46-A7BB-5E1B0119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70" y="-12878"/>
            <a:ext cx="8925059" cy="344187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Input message:  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that cat, that bat, that hat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/>
              <a:t>alphabet= 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b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c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h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,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] (</a:t>
            </a:r>
            <a:r>
              <a:rPr lang="en-US" sz="2000" dirty="0"/>
              <a:t>or perhaps all ASCII characters)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1. Modeling: making assumptions about the structure of messages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h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c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,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h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b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,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h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h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</a:rPr>
              <a:t>t</a:t>
            </a:r>
            <a:r>
              <a:rPr lang="en-US" sz="2000" dirty="0">
                <a:latin typeface="Courier" pitchFamily="2" charset="0"/>
              </a:rPr>
              <a:t>     (character model) </a:t>
            </a:r>
          </a:p>
          <a:p>
            <a:pPr marL="0" indent="0">
              <a:buNone/>
            </a:pPr>
            <a:r>
              <a:rPr lang="en-US" sz="2000" dirty="0"/>
              <a:t>2. Statistics: build table of frequencies, aka weight table. For this character  model: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or just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3. Coding: build the </a:t>
            </a:r>
            <a:r>
              <a:rPr lang="en-US" sz="2000" i="1" dirty="0"/>
              <a:t>code table</a:t>
            </a:r>
            <a:r>
              <a:rPr lang="en-US" sz="2000" dirty="0"/>
              <a:t> and do </a:t>
            </a:r>
            <a:r>
              <a:rPr lang="en-US" sz="2000" i="1" dirty="0"/>
              <a:t>encoding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11</a:t>
            </a:r>
            <a:r>
              <a:rPr lang="en-US" sz="2000" dirty="0">
                <a:highlight>
                  <a:srgbClr val="C0C0C0"/>
                </a:highlight>
                <a:sym typeface="Wingdings" pitchFamily="2" charset="2"/>
              </a:rPr>
              <a:t>100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01</a:t>
            </a:r>
            <a:r>
              <a:rPr lang="en-US" sz="2000" dirty="0">
                <a:highlight>
                  <a:srgbClr val="C0C0C0"/>
                </a:highlight>
                <a:sym typeface="Wingdings" pitchFamily="2" charset="2"/>
              </a:rPr>
              <a:t>111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01</a:t>
            </a:r>
            <a:r>
              <a:rPr lang="en-US" sz="2000" dirty="0">
                <a:highlight>
                  <a:srgbClr val="C0C0C0"/>
                </a:highlight>
                <a:sym typeface="Wingdings" pitchFamily="2" charset="2"/>
              </a:rPr>
              <a:t>0001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01</a:t>
            </a:r>
            <a:r>
              <a:rPr lang="en-US" sz="2000" dirty="0">
                <a:highlight>
                  <a:srgbClr val="C0C0C0"/>
                </a:highlight>
                <a:sym typeface="Wingdings" pitchFamily="2" charset="2"/>
              </a:rPr>
              <a:t>11</a:t>
            </a:r>
            <a:r>
              <a:rPr lang="en-US" sz="2000" dirty="0">
                <a:sym typeface="Wingdings" pitchFamily="2" charset="2"/>
              </a:rPr>
              <a:t>...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288EB-FEF7-F64D-994F-5411FF25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7E4AE-111A-7F40-9D0C-EED58F31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\COMP20007.Worshop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DA42-7346-1848-AAC2-E6BC2D52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4D9AF59-A876-9E44-8D73-21B03D886802}"/>
              </a:ext>
            </a:extLst>
          </p:cNvPr>
          <p:cNvGraphicFramePr>
            <a:graphicFrameLocks noGrp="1"/>
          </p:cNvGraphicFramePr>
          <p:nvPr/>
        </p:nvGraphicFramePr>
        <p:xfrm>
          <a:off x="892933" y="342900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85643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2290636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256307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4289843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7637715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5434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1465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_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0000"/>
                          </a:highlight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7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389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8B33FA-0EB2-2545-84EE-556B609E1E9A}"/>
              </a:ext>
            </a:extLst>
          </p:cNvPr>
          <p:cNvGraphicFramePr>
            <a:graphicFrameLocks noGrp="1"/>
          </p:cNvGraphicFramePr>
          <p:nvPr/>
        </p:nvGraphicFramePr>
        <p:xfrm>
          <a:off x="892934" y="4934917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85643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2290636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256307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4289843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7637715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5434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1465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_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0000"/>
                          </a:highlight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7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38929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19AF9CE-1AC2-9B45-9731-F41FC56ABAAF}"/>
              </a:ext>
            </a:extLst>
          </p:cNvPr>
          <p:cNvGraphicFramePr>
            <a:graphicFrameLocks noGrp="1"/>
          </p:cNvGraphicFramePr>
          <p:nvPr/>
        </p:nvGraphicFramePr>
        <p:xfrm>
          <a:off x="892933" y="2276537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85643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2290636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256307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4289843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7637715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5434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1465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_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0000"/>
                          </a:highlight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7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38929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02D17DE3-0496-8FA0-FAE0-6E5A96F79DE6}"/>
              </a:ext>
            </a:extLst>
          </p:cNvPr>
          <p:cNvSpPr/>
          <p:nvPr/>
        </p:nvSpPr>
        <p:spPr>
          <a:xfrm>
            <a:off x="4098000" y="362823"/>
            <a:ext cx="4891454" cy="5026910"/>
          </a:xfrm>
          <a:prstGeom prst="ellipse">
            <a:avLst/>
          </a:prstGeom>
          <a:solidFill>
            <a:schemeClr val="accent3">
              <a:tint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this code is prefix-free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no codeword is a prefix of another codeword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[so, decoding is possible]</a:t>
            </a:r>
          </a:p>
        </p:txBody>
      </p:sp>
    </p:spTree>
    <p:extLst>
      <p:ext uri="{BB962C8B-B14F-4D97-AF65-F5344CB8AC3E}">
        <p14:creationId xmlns:p14="http://schemas.microsoft.com/office/powerpoint/2010/main" val="117479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sz="2400" dirty="0">
                <a:effectLst/>
              </a:rPr>
              <a:t>Huffman Coding = a method for building </a:t>
            </a:r>
            <a:r>
              <a:rPr lang="en-US" sz="2400" i="1" dirty="0">
                <a:effectLst/>
              </a:rPr>
              <a:t>minimum-redundancy</a:t>
            </a:r>
            <a:r>
              <a:rPr lang="en-US" sz="2400" dirty="0">
                <a:effectLst/>
              </a:rPr>
              <a:t> code (given a table of frequencies)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987376"/>
            <a:ext cx="8623300" cy="3646878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n-US" sz="2200" dirty="0"/>
              <a:t>Build Huffman code:</a:t>
            </a:r>
          </a:p>
          <a:p>
            <a:r>
              <a:rPr lang="en-US" sz="2200" dirty="0"/>
              <a:t>make a node for each weight</a:t>
            </a:r>
          </a:p>
          <a:p>
            <a:r>
              <a:rPr lang="en-US" sz="2200" dirty="0"/>
              <a:t>join 2 </a:t>
            </a:r>
            <a:r>
              <a:rPr lang="en-US" sz="2200" i="1" dirty="0"/>
              <a:t>smallest weights</a:t>
            </a:r>
            <a:r>
              <a:rPr lang="en-US" sz="2200" dirty="0"/>
              <a:t> and make a parent node (of binary tree), continue until having a single root</a:t>
            </a:r>
          </a:p>
          <a:p>
            <a:r>
              <a:rPr lang="en-US" sz="2200" dirty="0"/>
              <a:t>for each node, assign 0- and 1-bit for 2 associated edges</a:t>
            </a:r>
          </a:p>
          <a:p>
            <a:pPr marL="0" indent="0">
              <a:buNone/>
            </a:pPr>
            <a:r>
              <a:rPr lang="en-US" sz="2200" dirty="0"/>
              <a:t>Example: build a Huffman code for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do it!</a:t>
            </a:r>
          </a:p>
          <a:p>
            <a:endParaRPr lang="en-US" sz="2200" dirty="0"/>
          </a:p>
          <a:p>
            <a:pPr marL="0" indent="0">
              <a:spcBef>
                <a:spcPts val="800"/>
              </a:spcBef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6F38BE-0FC4-AF46-9616-52C065516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8323"/>
              </p:ext>
            </p:extLst>
          </p:nvPr>
        </p:nvGraphicFramePr>
        <p:xfrm>
          <a:off x="1021721" y="4713141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85643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2290636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256307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4289843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7637715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5434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1465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_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highlight>
                            <a:srgbClr val="FF0000"/>
                          </a:highlight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7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3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45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sz="2800" dirty="0">
                <a:effectLst/>
              </a:rPr>
              <a:t>Huffman Coding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641786"/>
            <a:ext cx="8623300" cy="563360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Note: there are different versions of Huffman code for a same weight table (depending on dealing with ties, assigning 0- and 1-bits), all we need to do is to choose a way and keep consistency. For instance (</a:t>
            </a:r>
            <a:r>
              <a:rPr lang="en-US" sz="2000" i="1" dirty="0"/>
              <a:t>canonical Huffman’s coding</a:t>
            </a:r>
            <a:r>
              <a:rPr lang="en-US" sz="2000" dirty="0"/>
              <a:t>):</a:t>
            </a:r>
          </a:p>
          <a:p>
            <a:r>
              <a:rPr lang="en-US" sz="2000" dirty="0"/>
              <a:t>when joining 2 weights into one, always make the smaller weight be the left child (hence, need to always keeps current roots in weight ordering)</a:t>
            </a:r>
          </a:p>
          <a:p>
            <a:r>
              <a:rPr lang="en-US" sz="2000" dirty="0"/>
              <a:t>choose a consistent way for breaking ties </a:t>
            </a:r>
          </a:p>
          <a:p>
            <a:r>
              <a:rPr lang="en-US" sz="2000" dirty="0"/>
              <a:t>when assigning code, always set 0 to the left edge, 1 to the right edge 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B0346C0-AE26-5E4F-8AC2-AC514CFD5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35425"/>
              </p:ext>
            </p:extLst>
          </p:nvPr>
        </p:nvGraphicFramePr>
        <p:xfrm>
          <a:off x="857362" y="3972775"/>
          <a:ext cx="704045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451">
                  <a:extLst>
                    <a:ext uri="{9D8B030D-6E8A-4147-A177-3AD203B41FA5}">
                      <a16:colId xmlns:a16="http://schemas.microsoft.com/office/drawing/2014/main" val="309792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Additional 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3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When sending encoded messages, the sender also need to send the weight table (or something equivalent).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It’s important that the receiver/decoder builds the code in the same way as the sender/encoder does.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057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16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4647-D523-B91C-2B16-D0785A6D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hashing/</a:t>
            </a:r>
            <a:r>
              <a:rPr lang="en-US" dirty="0" err="1"/>
              <a:t>hashtable</a:t>
            </a:r>
            <a:r>
              <a:rPr lang="en-US" dirty="0"/>
              <a:t> =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E68E-FF40-8957-95D1-60C006C1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6966-376A-2B96-1750-3F04D91A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5468C-F2F3-733D-0977-B9FE251F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1EB28-757D-F465-C316-9E801DAB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19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sz="2800" dirty="0"/>
              <a:t>Q 10.3&amp;4: </a:t>
            </a:r>
            <a:r>
              <a:rPr lang="en-US" sz="2800" dirty="0">
                <a:effectLst/>
              </a:rPr>
              <a:t>Huffman Code Generation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304" y="804129"/>
            <a:ext cx="3889420" cy="40042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Problem 4: the code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FD0DA7-309A-ED40-BB10-FC864C61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90" y="1204556"/>
            <a:ext cx="4386261" cy="34574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5B6915-B11C-8F47-AFD2-258D6C5670A8}"/>
              </a:ext>
            </a:extLst>
          </p:cNvPr>
          <p:cNvSpPr/>
          <p:nvPr/>
        </p:nvSpPr>
        <p:spPr>
          <a:xfrm>
            <a:off x="154546" y="682581"/>
            <a:ext cx="4100917" cy="41341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  10.3:</a:t>
            </a:r>
            <a:r>
              <a:rPr lang="en-US" sz="2000" dirty="0">
                <a:solidFill>
                  <a:schemeClr val="tx1"/>
                </a:solidFill>
              </a:rPr>
              <a:t> Huffman’s Algorithm generates prefix-free code trees for a given set of symbol frequencies. Using these algorithms generate two code trees based on the frequencies in the following message: 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80FAC"/>
                </a:solidFill>
                <a:latin typeface="Courier" pitchFamily="2" charset="0"/>
                <a:cs typeface="Courier"/>
              </a:rPr>
              <a:t>losslesscodes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What is the total length of the compressed message using the Huffman code?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3D014-5F74-3F48-9305-CB20C027911D}"/>
              </a:ext>
            </a:extLst>
          </p:cNvPr>
          <p:cNvSpPr txBox="1"/>
          <p:nvPr/>
        </p:nvSpPr>
        <p:spPr>
          <a:xfrm>
            <a:off x="312749" y="5044002"/>
            <a:ext cx="87344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10.4: Decode:</a:t>
            </a:r>
            <a:endParaRPr lang="en-US" b="1" dirty="0"/>
          </a:p>
          <a:p>
            <a:r>
              <a:rPr lang="en-US" sz="1800" b="1" dirty="0">
                <a:solidFill>
                  <a:srgbClr val="080FAC"/>
                </a:solidFill>
                <a:latin typeface="Courier"/>
                <a:cs typeface="Courier"/>
              </a:rPr>
              <a:t>00100110000011100011011011110011110110100010011011110001101111</a:t>
            </a:r>
            <a:endParaRPr lang="en-US" sz="1800" b="1" dirty="0">
              <a:solidFill>
                <a:srgbClr val="080F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28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sz="2800" dirty="0"/>
              <a:t>Q 10.3: </a:t>
            </a:r>
            <a:r>
              <a:rPr lang="en-US" sz="2800" dirty="0">
                <a:effectLst/>
              </a:rPr>
              <a:t>Huffman Code Generation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4129"/>
            <a:ext cx="9144000" cy="4800600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effectLst/>
              </a:rPr>
              <a:t>Huffman’s Algorithm generates prefix-free code trees for a given set of symbol frequencies. Using these algorithms generate two code trees based on the frequencies in the following message: </a:t>
            </a:r>
            <a:endParaRPr lang="en-US" sz="1800" dirty="0"/>
          </a:p>
          <a:p>
            <a:pPr marL="0" indent="0" algn="ctr">
              <a:spcBef>
                <a:spcPts val="300"/>
              </a:spcBef>
              <a:buNone/>
            </a:pPr>
            <a:r>
              <a:rPr lang="en-US" sz="1800" dirty="0" err="1">
                <a:solidFill>
                  <a:srgbClr val="080FAC"/>
                </a:solidFill>
                <a:effectLst/>
                <a:latin typeface="Courier"/>
                <a:cs typeface="Courier"/>
              </a:rPr>
              <a:t>losslesscodes</a:t>
            </a:r>
            <a:r>
              <a:rPr lang="en-US" sz="1800" dirty="0">
                <a:effectLst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effectLst/>
              </a:rPr>
              <a:t>What is the total length of the compressed message using the Huffman code? </a:t>
            </a:r>
            <a:endParaRPr lang="en-US" sz="1800" dirty="0"/>
          </a:p>
          <a:p>
            <a:pPr marL="0" indent="0">
              <a:spcBef>
                <a:spcPts val="300"/>
              </a:spcBef>
              <a:buNone/>
            </a:pPr>
            <a:endParaRPr lang="en-US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/>
              <a:t>Your solution: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sz="2800" dirty="0"/>
              <a:t>Q 10.4: </a:t>
            </a:r>
            <a:r>
              <a:rPr lang="en-US" sz="2800" dirty="0">
                <a:effectLst/>
              </a:rPr>
              <a:t>Canonical Huffman decoding 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23198"/>
            <a:ext cx="9278447" cy="432816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1900" dirty="0">
                <a:effectLst/>
                <a:latin typeface="Courier"/>
                <a:cs typeface="Courier"/>
              </a:rPr>
              <a:t>00100110000011100011011011110011110110100010011011110001101111 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/>
              <a:t>Your </a:t>
            </a:r>
            <a:r>
              <a:rPr lang="en-US" sz="2400" dirty="0" err="1"/>
              <a:t>soln</a:t>
            </a:r>
            <a:r>
              <a:rPr lang="en-US" sz="2400" dirty="0"/>
              <a:t>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43792"/>
              </p:ext>
            </p:extLst>
          </p:nvPr>
        </p:nvGraphicFramePr>
        <p:xfrm>
          <a:off x="165262" y="616160"/>
          <a:ext cx="3676733" cy="4328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76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8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0" dirty="0">
                          <a:effectLst/>
                          <a:latin typeface="Calibri"/>
                          <a:cs typeface="Calibri"/>
                        </a:rPr>
                        <a:t>The code tree was generated using Huffman’s algorithm, and converted into a Canonical Huffman code tree. Note: _ denotes space. </a:t>
                      </a:r>
                      <a:endParaRPr lang="en-US" sz="2000" b="0" dirty="0">
                        <a:latin typeface="Calibri"/>
                        <a:cs typeface="Calibri"/>
                      </a:endParaRPr>
                    </a:p>
                    <a:p>
                      <a:pPr marL="0" indent="0">
                        <a:buNone/>
                      </a:pPr>
                      <a:endParaRPr lang="en-US" sz="2000" b="0" dirty="0">
                        <a:effectLst/>
                        <a:latin typeface="Calibri"/>
                        <a:cs typeface="Calibri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effectLst/>
                          <a:latin typeface="Calibri"/>
                          <a:cs typeface="Calibri"/>
                        </a:rPr>
                        <a:t>Assign </a:t>
                      </a:r>
                      <a:r>
                        <a:rPr lang="en-US" sz="2000" b="0" dirty="0" err="1">
                          <a:effectLst/>
                          <a:latin typeface="Calibri"/>
                          <a:cs typeface="Calibri"/>
                        </a:rPr>
                        <a:t>codewords</a:t>
                      </a:r>
                      <a:r>
                        <a:rPr lang="en-US" sz="2000" b="0" dirty="0">
                          <a:effectLst/>
                          <a:latin typeface="Calibri"/>
                          <a:cs typeface="Calibri"/>
                        </a:rPr>
                        <a:t> to the symbols in the tree, such that left branches are denoted 0 and right branches are denoted 1. </a:t>
                      </a:r>
                      <a:endParaRPr lang="en-US" sz="2000" b="0" dirty="0">
                        <a:latin typeface="Calibri"/>
                        <a:cs typeface="Calibri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effectLst/>
                          <a:latin typeface="Calibri"/>
                          <a:cs typeface="Calibri"/>
                        </a:rPr>
                        <a:t>Use the resulting code to decompress the following message: </a:t>
                      </a:r>
                      <a:endParaRPr lang="en-US" sz="2000" b="0" dirty="0">
                        <a:latin typeface="Calibri"/>
                        <a:cs typeface="Calibri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90" y="1204556"/>
            <a:ext cx="4386261" cy="345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09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6133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Revision 1: Complexity Analysis </a:t>
            </a:r>
            <a:r>
              <a:rPr lang="mr-IN" sz="2400" dirty="0"/>
              <a:t>–</a:t>
            </a:r>
            <a:r>
              <a:rPr lang="en-US" sz="2400" dirty="0"/>
              <a:t>  </a:t>
            </a:r>
            <a:r>
              <a:rPr lang="en-US" sz="2400" b="0" dirty="0" err="1">
                <a:latin typeface="Courier"/>
                <a:cs typeface="Courier"/>
              </a:rPr>
              <a:t>Lec</a:t>
            </a:r>
            <a:r>
              <a:rPr lang="en-US" sz="2400" b="0" dirty="0">
                <a:latin typeface="Courier"/>
                <a:cs typeface="Courier"/>
              </a:rPr>
              <a:t> W2, Workshop W3; W4- recurrences,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326E6B5-7DA5-1145-AD8D-1EBDB1A7C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19631"/>
              </p:ext>
            </p:extLst>
          </p:nvPr>
        </p:nvGraphicFramePr>
        <p:xfrm>
          <a:off x="120392" y="996458"/>
          <a:ext cx="8907698" cy="47472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907698">
                  <a:extLst>
                    <a:ext uri="{9D8B030D-6E8A-4147-A177-3AD203B41FA5}">
                      <a16:colId xmlns:a16="http://schemas.microsoft.com/office/drawing/2014/main" val="218978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ambria Math"/>
                        <a:cs typeface="Cambria Math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Cambria Math"/>
                          <a:cs typeface="Cambria Math"/>
                        </a:rPr>
                        <a:t>1 ≺  log n  ≺  n</a:t>
                      </a:r>
                      <a:r>
                        <a:rPr lang="en-US" sz="2000" b="0" baseline="30000" dirty="0">
                          <a:latin typeface="Cambria Math"/>
                          <a:cs typeface="Cambria Math"/>
                        </a:rPr>
                        <a:t>𝜺</a:t>
                      </a:r>
                      <a:r>
                        <a:rPr lang="en-US" sz="2000" b="0" dirty="0">
                          <a:latin typeface="Cambria Math"/>
                          <a:cs typeface="Cambria Math"/>
                        </a:rPr>
                        <a:t>  ≺  </a:t>
                      </a:r>
                      <a:r>
                        <a:rPr lang="en-US" sz="2000" b="0" dirty="0" err="1">
                          <a:latin typeface="Cambria Math"/>
                          <a:cs typeface="Cambria Math"/>
                        </a:rPr>
                        <a:t>n</a:t>
                      </a:r>
                      <a:r>
                        <a:rPr lang="en-US" sz="2000" b="0" baseline="30000" dirty="0" err="1">
                          <a:latin typeface="Cambria Math"/>
                          <a:cs typeface="Cambria Math"/>
                        </a:rPr>
                        <a:t>c</a:t>
                      </a:r>
                      <a:r>
                        <a:rPr lang="en-US" sz="2000" b="0" dirty="0">
                          <a:latin typeface="Cambria Math"/>
                          <a:cs typeface="Cambria Math"/>
                        </a:rPr>
                        <a:t>   ≺   </a:t>
                      </a:r>
                      <a:r>
                        <a:rPr lang="en-US" sz="2000" b="0" dirty="0" err="1">
                          <a:latin typeface="Cambria Math"/>
                          <a:cs typeface="Cambria Math"/>
                        </a:rPr>
                        <a:t>n</a:t>
                      </a:r>
                      <a:r>
                        <a:rPr lang="en-US" sz="2000" b="0" baseline="30000" dirty="0" err="1"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lang="en-US" sz="2000" b="0" baseline="30000" dirty="0">
                          <a:latin typeface="Cambria Math"/>
                          <a:cs typeface="Cambria Math"/>
                        </a:rPr>
                        <a:t> n</a:t>
                      </a:r>
                      <a:r>
                        <a:rPr lang="en-US" sz="2000" b="0" dirty="0">
                          <a:latin typeface="Cambria Math"/>
                          <a:cs typeface="Cambria Math"/>
                        </a:rPr>
                        <a:t>  ≺  </a:t>
                      </a:r>
                      <a:r>
                        <a:rPr lang="en-US" sz="2000" b="0" dirty="0" err="1">
                          <a:latin typeface="Cambria Math"/>
                          <a:cs typeface="Cambria Math"/>
                        </a:rPr>
                        <a:t>c</a:t>
                      </a:r>
                      <a:r>
                        <a:rPr lang="en-US" sz="2000" b="0" baseline="30000" dirty="0" err="1">
                          <a:latin typeface="Cambria Math"/>
                          <a:cs typeface="Cambria Math"/>
                        </a:rPr>
                        <a:t>n</a:t>
                      </a:r>
                      <a:r>
                        <a:rPr lang="en-US" sz="2000" b="0" dirty="0">
                          <a:latin typeface="Cambria Math"/>
                          <a:cs typeface="Cambria Math"/>
                        </a:rPr>
                        <a:t>   ≺ </a:t>
                      </a:r>
                      <a:r>
                        <a:rPr lang="en-US" sz="2000" b="0" dirty="0" err="1">
                          <a:latin typeface="Cambria Math"/>
                          <a:cs typeface="Cambria Math"/>
                        </a:rPr>
                        <a:t>n</a:t>
                      </a:r>
                      <a:r>
                        <a:rPr lang="en-US" sz="2000" b="0" baseline="30000" dirty="0" err="1">
                          <a:latin typeface="Cambria Math"/>
                          <a:cs typeface="Cambria Math"/>
                        </a:rPr>
                        <a:t>n</a:t>
                      </a:r>
                      <a:r>
                        <a:rPr lang="en-US" sz="2000" b="0" dirty="0">
                          <a:latin typeface="Cambria Math"/>
                          <a:cs typeface="Cambria Math"/>
                        </a:rPr>
                        <a:t>    where  0 &lt;  𝜺 &lt; 1 &lt;c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56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Cambria Math"/>
                        <a:cs typeface="Cambria Math"/>
                      </a:endParaRPr>
                    </a:p>
                    <a:p>
                      <a:r>
                        <a:rPr lang="en-US" sz="2000" dirty="0">
                          <a:latin typeface="Cambria Math"/>
                          <a:cs typeface="Cambria Math"/>
                        </a:rPr>
                        <a:t>O( f(n) + g(n) ) = O( max{f(n), g(n)} )         note: these 3 also applied </a:t>
                      </a:r>
                    </a:p>
                    <a:p>
                      <a:r>
                        <a:rPr lang="en-US" sz="2000" dirty="0">
                          <a:latin typeface="Cambria Math"/>
                          <a:cs typeface="Cambria Math"/>
                        </a:rPr>
                        <a:t>O(c f(n))              = O( f(n) )                                         to big-</a:t>
                      </a:r>
                      <a:r>
                        <a:rPr lang="en-US" sz="1800" i="1" dirty="0">
                          <a:latin typeface="Cambria Math"/>
                          <a:cs typeface="Cambria Math"/>
                        </a:rPr>
                        <a:t>𝝦</a:t>
                      </a:r>
                      <a:endParaRPr lang="en-US" sz="2000" dirty="0">
                        <a:latin typeface="Cambria Math"/>
                        <a:cs typeface="Cambria Math"/>
                      </a:endParaRPr>
                    </a:p>
                    <a:p>
                      <a:r>
                        <a:rPr lang="en-US" sz="2000" dirty="0">
                          <a:latin typeface="Cambria Math"/>
                          <a:cs typeface="Cambria Math"/>
                        </a:rPr>
                        <a:t>O( f(n) x g(n) )  = O(f(n)) x O(g(n))            </a:t>
                      </a:r>
                    </a:p>
                    <a:p>
                      <a:endParaRPr lang="en-US" sz="10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3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50" dirty="0">
                        <a:latin typeface="Cambria Math"/>
                        <a:cs typeface="Cambria Math"/>
                      </a:endParaRPr>
                    </a:p>
                    <a:p>
                      <a:r>
                        <a:rPr lang="en-US" sz="2000" dirty="0">
                          <a:latin typeface="Cambria Math"/>
                          <a:cs typeface="Cambria Math"/>
                        </a:rPr>
                        <a:t>1+2+ ... + n               =   n(n+1)/2                          = </a:t>
                      </a:r>
                      <a:r>
                        <a:rPr lang="en-US" sz="1800" dirty="0">
                          <a:latin typeface="Cambria Math"/>
                          <a:cs typeface="Cambria Math"/>
                        </a:rPr>
                        <a:t> 𝝦(n</a:t>
                      </a:r>
                      <a:r>
                        <a:rPr lang="en-US" sz="1800" baseline="3000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lang="en-US" sz="1800" dirty="0">
                          <a:latin typeface="Cambria Math"/>
                          <a:cs typeface="Cambria Math"/>
                        </a:rPr>
                        <a:t>)</a:t>
                      </a:r>
                      <a:endParaRPr lang="en-US" sz="2000" dirty="0">
                        <a:latin typeface="Cambria Math"/>
                        <a:cs typeface="Cambria Math"/>
                      </a:endParaRPr>
                    </a:p>
                    <a:p>
                      <a:r>
                        <a:rPr lang="en-US" sz="20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lang="en-US" sz="2000" baseline="3000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lang="en-US" sz="2000" dirty="0">
                          <a:latin typeface="Cambria Math"/>
                          <a:cs typeface="Cambria Math"/>
                        </a:rPr>
                        <a:t> + 2</a:t>
                      </a:r>
                      <a:r>
                        <a:rPr lang="en-US" sz="2000" baseline="3000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lang="en-US" sz="2000" dirty="0">
                          <a:latin typeface="Cambria Math"/>
                          <a:cs typeface="Cambria Math"/>
                        </a:rPr>
                        <a:t> + ... + n</a:t>
                      </a:r>
                      <a:r>
                        <a:rPr lang="en-US" sz="2000" baseline="3000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lang="en-US" sz="2000" dirty="0">
                          <a:latin typeface="Cambria Math"/>
                          <a:cs typeface="Cambria Math"/>
                        </a:rPr>
                        <a:t>       =   n(n+1)(2n+1)/6           =  </a:t>
                      </a:r>
                      <a:r>
                        <a:rPr lang="en-US" sz="1800" dirty="0">
                          <a:latin typeface="Cambria Math"/>
                          <a:cs typeface="Cambria Math"/>
                        </a:rPr>
                        <a:t> 𝝦(n</a:t>
                      </a:r>
                      <a:r>
                        <a:rPr lang="en-US" sz="1800" baseline="30000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lang="en-US" sz="1800" dirty="0">
                          <a:latin typeface="Cambria Math"/>
                          <a:cs typeface="Cambria Math"/>
                        </a:rPr>
                        <a:t>)</a:t>
                      </a:r>
                      <a:endParaRPr lang="en-US" sz="2000" dirty="0">
                        <a:latin typeface="Cambria Math"/>
                        <a:cs typeface="Cambria Math"/>
                      </a:endParaRPr>
                    </a:p>
                    <a:p>
                      <a:r>
                        <a:rPr lang="en-US" sz="2000" dirty="0">
                          <a:latin typeface="Cambria Math"/>
                          <a:cs typeface="Cambria Math"/>
                        </a:rPr>
                        <a:t>1 + x + x</a:t>
                      </a:r>
                      <a:r>
                        <a:rPr lang="en-US" sz="2000" baseline="3000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lang="en-US" sz="2000" dirty="0">
                          <a:latin typeface="Cambria Math"/>
                          <a:cs typeface="Cambria Math"/>
                        </a:rPr>
                        <a:t> + ... + </a:t>
                      </a:r>
                      <a:r>
                        <a:rPr lang="en-US" sz="2000" dirty="0" err="1">
                          <a:latin typeface="Cambria Math"/>
                          <a:cs typeface="Cambria Math"/>
                        </a:rPr>
                        <a:t>x</a:t>
                      </a:r>
                      <a:r>
                        <a:rPr lang="en-US" sz="2000" baseline="30000" dirty="0" err="1">
                          <a:latin typeface="Cambria Math"/>
                          <a:cs typeface="Cambria Math"/>
                        </a:rPr>
                        <a:t>n</a:t>
                      </a:r>
                      <a:r>
                        <a:rPr lang="en-US" sz="2000" dirty="0">
                          <a:latin typeface="Cambria Math"/>
                          <a:cs typeface="Cambria Math"/>
                        </a:rPr>
                        <a:t>  =  (x</a:t>
                      </a:r>
                      <a:r>
                        <a:rPr lang="en-US" sz="2000" baseline="30000" dirty="0">
                          <a:latin typeface="Cambria Math"/>
                          <a:cs typeface="Cambria Math"/>
                        </a:rPr>
                        <a:t>n+1</a:t>
                      </a:r>
                      <a:r>
                        <a:rPr lang="en-US" sz="2000" dirty="0">
                          <a:latin typeface="Cambria Math"/>
                          <a:cs typeface="Cambria Math"/>
                        </a:rPr>
                        <a:t>-1)/(x-1)    (x≠1)   </a:t>
                      </a:r>
                    </a:p>
                    <a:p>
                      <a:endParaRPr lang="en-US" sz="10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9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Cambria Math"/>
                        <a:cs typeface="Cambria Math"/>
                      </a:endParaRPr>
                    </a:p>
                    <a:p>
                      <a:endParaRPr lang="en-US" sz="2000" dirty="0">
                        <a:latin typeface="Cambria Math"/>
                        <a:cs typeface="Cambria Math"/>
                      </a:endParaRPr>
                    </a:p>
                    <a:p>
                      <a:endParaRPr lang="en-US" sz="2000" dirty="0">
                        <a:latin typeface="Cambria Math"/>
                        <a:cs typeface="Cambria Math"/>
                      </a:endParaRPr>
                    </a:p>
                    <a:p>
                      <a:endParaRPr lang="en-US" sz="2000" dirty="0">
                        <a:latin typeface="Cambria Math"/>
                        <a:cs typeface="Cambria Math"/>
                      </a:endParaRPr>
                    </a:p>
                    <a:p>
                      <a:endParaRPr lang="en-US" sz="7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920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9" y="4390541"/>
            <a:ext cx="2199648" cy="12464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70487" y="4390542"/>
            <a:ext cx="2336363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0"/>
              </a:spcAft>
            </a:pPr>
            <a:r>
              <a:rPr lang="en-US" sz="2000" i="1" dirty="0">
                <a:latin typeface="Cambria Math"/>
                <a:cs typeface="Cambria Math"/>
              </a:rPr>
              <a:t>f(n) =  O(g(n))</a:t>
            </a:r>
          </a:p>
          <a:p>
            <a:pPr>
              <a:spcBef>
                <a:spcPts val="900"/>
              </a:spcBef>
              <a:spcAft>
                <a:spcPts val="0"/>
              </a:spcAft>
            </a:pPr>
            <a:r>
              <a:rPr lang="en-US" sz="2000" i="1" dirty="0">
                <a:latin typeface="Cambria Math"/>
                <a:cs typeface="Cambria Math"/>
              </a:rPr>
              <a:t>f(n) = 𝝦( g(n) )</a:t>
            </a:r>
          </a:p>
          <a:p>
            <a:pPr>
              <a:spcBef>
                <a:spcPts val="900"/>
              </a:spcBef>
              <a:spcAft>
                <a:spcPts val="0"/>
              </a:spcAft>
            </a:pPr>
            <a:r>
              <a:rPr lang="en-US" sz="2000" i="1" dirty="0">
                <a:latin typeface="Cambria Math"/>
                <a:cs typeface="Cambria Math"/>
              </a:rPr>
              <a:t>f(n) = 𝝮(g(n))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4390542"/>
            <a:ext cx="3777154" cy="12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91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78493"/>
          </a:xfrm>
        </p:spPr>
        <p:txBody>
          <a:bodyPr/>
          <a:lstStyle/>
          <a:p>
            <a:r>
              <a:rPr lang="en-US" sz="2800" dirty="0"/>
              <a:t>Revision exercises: Q 10.5+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3687" y="686444"/>
            <a:ext cx="2260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 10.5</a:t>
            </a:r>
            <a:r>
              <a:rPr lang="en-US" sz="2000" dirty="0"/>
              <a:t>: For each of the following cases, indicate whether </a:t>
            </a:r>
            <a:r>
              <a:rPr lang="en-US" sz="1800" i="1" dirty="0">
                <a:latin typeface="Cambria Math"/>
                <a:cs typeface="Cambria Math"/>
              </a:rPr>
              <a:t>f(n)</a:t>
            </a:r>
            <a:r>
              <a:rPr lang="en-US" sz="2000" dirty="0"/>
              <a:t> is </a:t>
            </a:r>
            <a:r>
              <a:rPr lang="en-US" sz="1800" i="1" dirty="0">
                <a:latin typeface="Cambria Math"/>
                <a:cs typeface="Cambria Math"/>
              </a:rPr>
              <a:t>O(g(n))</a:t>
            </a:r>
            <a:r>
              <a:rPr lang="en-US" sz="2000" dirty="0"/>
              <a:t>, or  </a:t>
            </a:r>
          </a:p>
          <a:p>
            <a:r>
              <a:rPr lang="en-US" sz="2200" dirty="0"/>
              <a:t> </a:t>
            </a:r>
            <a:r>
              <a:rPr lang="en-US" sz="2000" i="1" dirty="0">
                <a:latin typeface="Cambria Math"/>
                <a:cs typeface="Cambria Math"/>
              </a:rPr>
              <a:t> 𝝮(g(n)) ,  </a:t>
            </a:r>
            <a:r>
              <a:rPr lang="en-US" sz="2200" dirty="0"/>
              <a:t>or</a:t>
            </a:r>
            <a:r>
              <a:rPr lang="en-US" sz="2000" i="1" dirty="0">
                <a:latin typeface="Cambria Math"/>
                <a:cs typeface="Cambria Math"/>
              </a:rPr>
              <a:t> </a:t>
            </a:r>
            <a:r>
              <a:rPr lang="en-US" sz="2200" dirty="0"/>
              <a:t>both</a:t>
            </a:r>
            <a:r>
              <a:rPr lang="en-US" sz="2000" i="1" dirty="0">
                <a:latin typeface="Cambria Math"/>
                <a:cs typeface="Cambria Math"/>
              </a:rPr>
              <a:t> </a:t>
            </a:r>
            <a:r>
              <a:rPr lang="en-US" sz="2200" dirty="0"/>
              <a:t>(that</a:t>
            </a:r>
            <a:r>
              <a:rPr lang="en-US" sz="2000" i="1" dirty="0">
                <a:latin typeface="Cambria Math"/>
                <a:cs typeface="Cambria Math"/>
              </a:rPr>
              <a:t> </a:t>
            </a:r>
            <a:r>
              <a:rPr lang="en-US" sz="2200" dirty="0"/>
              <a:t>is</a:t>
            </a:r>
            <a:r>
              <a:rPr lang="en-US" sz="2000" i="1" dirty="0">
                <a:latin typeface="Cambria Math"/>
                <a:cs typeface="Cambria Math"/>
              </a:rPr>
              <a:t>, 𝝦(g(n)</a:t>
            </a:r>
            <a:r>
              <a:rPr lang="en-US" sz="2200" dirty="0"/>
              <a:t>) 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14" y="647454"/>
            <a:ext cx="5231938" cy="2621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821" y="3573261"/>
            <a:ext cx="85947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Q 10.5+:</a:t>
            </a:r>
            <a:r>
              <a:rPr lang="en-US" sz="2200" dirty="0"/>
              <a:t> Solve the following recurrence relations. Give both a </a:t>
            </a:r>
            <a:r>
              <a:rPr lang="en-US" sz="2200" dirty="0">
                <a:highlight>
                  <a:srgbClr val="FFFF00"/>
                </a:highlight>
              </a:rPr>
              <a:t>closed form expression</a:t>
            </a:r>
            <a:r>
              <a:rPr lang="en-US" sz="2200" dirty="0"/>
              <a:t> in terms of n and a </a:t>
            </a:r>
            <a:r>
              <a:rPr lang="en-US" sz="2200" dirty="0">
                <a:highlight>
                  <a:srgbClr val="FFFF00"/>
                </a:highlight>
              </a:rPr>
              <a:t>Big-Theta bound</a:t>
            </a:r>
            <a:r>
              <a:rPr lang="en-US" sz="2200" dirty="0"/>
              <a:t>.</a:t>
            </a:r>
          </a:p>
          <a:p>
            <a:pPr marL="457200" indent="-457200">
              <a:buAutoNum type="alphaLcParenR"/>
            </a:pPr>
            <a:r>
              <a:rPr lang="en-US" sz="2200" i="1" dirty="0">
                <a:latin typeface="Cambria Math"/>
                <a:cs typeface="Cambria Math"/>
              </a:rPr>
              <a:t>T(n)= T(n/2)+1,  T(1)= 1</a:t>
            </a:r>
          </a:p>
          <a:p>
            <a:pPr marL="457200" indent="-457200">
              <a:buAutoNum type="alphaLcParenR"/>
            </a:pPr>
            <a:r>
              <a:rPr lang="en-US" sz="2200" i="1" dirty="0">
                <a:latin typeface="Cambria Math"/>
                <a:cs typeface="Cambria Math"/>
              </a:rPr>
              <a:t>T(n)= T(n-1) + n/5, T(0)= 0</a:t>
            </a:r>
          </a:p>
          <a:p>
            <a:endParaRPr lang="en-US" sz="2200" dirty="0"/>
          </a:p>
          <a:p>
            <a:r>
              <a:rPr lang="en-US" sz="2200" b="1" dirty="0"/>
              <a:t>Other exercises</a:t>
            </a:r>
            <a:r>
              <a:rPr lang="en-US" sz="2200" dirty="0"/>
              <a:t>: review complexity exercises for Workshops Week 3, 4, 7</a:t>
            </a:r>
          </a:p>
        </p:txBody>
      </p:sp>
    </p:spTree>
    <p:extLst>
      <p:ext uri="{BB962C8B-B14F-4D97-AF65-F5344CB8AC3E}">
        <p14:creationId xmlns:p14="http://schemas.microsoft.com/office/powerpoint/2010/main" val="912328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78493"/>
          </a:xfrm>
        </p:spPr>
        <p:txBody>
          <a:bodyPr/>
          <a:lstStyle/>
          <a:p>
            <a:r>
              <a:rPr lang="en-US" sz="2800" dirty="0"/>
              <a:t>R1 exercises: Q10.5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3688" y="686444"/>
            <a:ext cx="32466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each of the following cases, indicate whether </a:t>
            </a:r>
            <a:r>
              <a:rPr lang="en-US" sz="2000" i="1" dirty="0">
                <a:latin typeface="Cambria Math"/>
                <a:cs typeface="Cambria Math"/>
              </a:rPr>
              <a:t>f(n)</a:t>
            </a:r>
            <a:r>
              <a:rPr lang="en-US" sz="2200" dirty="0"/>
              <a:t> is </a:t>
            </a:r>
            <a:r>
              <a:rPr lang="en-US" sz="2000" i="1" dirty="0">
                <a:latin typeface="Cambria Math"/>
                <a:cs typeface="Cambria Math"/>
              </a:rPr>
              <a:t>O(g(n))</a:t>
            </a:r>
            <a:r>
              <a:rPr lang="en-US" sz="2200" dirty="0"/>
              <a:t>, or  </a:t>
            </a:r>
          </a:p>
          <a:p>
            <a:r>
              <a:rPr lang="en-US" sz="2200" dirty="0"/>
              <a:t> </a:t>
            </a:r>
            <a:r>
              <a:rPr lang="en-US" sz="2000" i="1" dirty="0">
                <a:latin typeface="Cambria Math"/>
                <a:cs typeface="Cambria Math"/>
              </a:rPr>
              <a:t> 𝝮(g(n)) ,  </a:t>
            </a:r>
            <a:r>
              <a:rPr lang="en-US" sz="2200" dirty="0"/>
              <a:t>or</a:t>
            </a:r>
            <a:r>
              <a:rPr lang="en-US" sz="2000" i="1" dirty="0">
                <a:latin typeface="Cambria Math"/>
                <a:cs typeface="Cambria Math"/>
              </a:rPr>
              <a:t> </a:t>
            </a:r>
            <a:r>
              <a:rPr lang="en-US" sz="2200" dirty="0"/>
              <a:t>both</a:t>
            </a:r>
            <a:r>
              <a:rPr lang="en-US" sz="2000" i="1" dirty="0">
                <a:latin typeface="Cambria Math"/>
                <a:cs typeface="Cambria Math"/>
              </a:rPr>
              <a:t> </a:t>
            </a:r>
            <a:r>
              <a:rPr lang="en-US" sz="2200" dirty="0"/>
              <a:t>(that</a:t>
            </a:r>
            <a:r>
              <a:rPr lang="en-US" sz="2000" i="1" dirty="0">
                <a:latin typeface="Cambria Math"/>
                <a:cs typeface="Cambria Math"/>
              </a:rPr>
              <a:t> </a:t>
            </a:r>
            <a:r>
              <a:rPr lang="en-US" sz="2200" dirty="0"/>
              <a:t>is</a:t>
            </a:r>
            <a:r>
              <a:rPr lang="en-US" sz="2000" i="1" dirty="0">
                <a:latin typeface="Cambria Math"/>
                <a:cs typeface="Cambria Math"/>
              </a:rPr>
              <a:t>, 𝝦(g(n)</a:t>
            </a:r>
            <a:r>
              <a:rPr lang="en-US" sz="2200" dirty="0"/>
              <a:t>) 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2703189"/>
            <a:ext cx="3869935" cy="278321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9DE38D6-675B-B206-E4FC-2061776D5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58272"/>
              </p:ext>
            </p:extLst>
          </p:nvPr>
        </p:nvGraphicFramePr>
        <p:xfrm>
          <a:off x="4174296" y="686443"/>
          <a:ext cx="4969704" cy="595406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69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5406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0" dirty="0">
                          <a:effectLst/>
                          <a:latin typeface="Calibri"/>
                          <a:cs typeface="Calibri"/>
                        </a:rPr>
                        <a:t>Your solution/notes: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effectLst/>
                          <a:latin typeface="Calibri"/>
                          <a:cs typeface="Calibri"/>
                        </a:rPr>
                        <a:t>a)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effectLst/>
                          <a:latin typeface="Calibri"/>
                          <a:cs typeface="Calibri"/>
                        </a:rPr>
                        <a:t>b)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effectLst/>
                          <a:latin typeface="Calibri"/>
                          <a:cs typeface="Calibri"/>
                        </a:rPr>
                        <a:t>c)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effectLst/>
                          <a:latin typeface="Calibri"/>
                          <a:cs typeface="Calibri"/>
                        </a:rPr>
                        <a:t>d)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effectLst/>
                          <a:latin typeface="Calibri"/>
                          <a:cs typeface="Calibri"/>
                        </a:rPr>
                        <a:t>e)</a:t>
                      </a:r>
                      <a:endParaRPr lang="en-US" sz="2000" b="0" dirty="0">
                        <a:latin typeface="Calibri"/>
                        <a:cs typeface="Calibri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984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78493"/>
          </a:xfrm>
        </p:spPr>
        <p:txBody>
          <a:bodyPr/>
          <a:lstStyle/>
          <a:p>
            <a:r>
              <a:rPr lang="en-US" sz="2800" dirty="0"/>
              <a:t>R1 exercises: Q10.5+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9DE38D6-675B-B206-E4FC-2061776D5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53481"/>
              </p:ext>
            </p:extLst>
          </p:nvPr>
        </p:nvGraphicFramePr>
        <p:xfrm>
          <a:off x="3645877" y="674720"/>
          <a:ext cx="5498123" cy="595406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49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5406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0" dirty="0">
                          <a:effectLst/>
                          <a:latin typeface="Calibri"/>
                          <a:cs typeface="Calibri"/>
                        </a:rPr>
                        <a:t>Your solution/notes: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effectLst/>
                          <a:latin typeface="Calibri"/>
                          <a:cs typeface="Calibri"/>
                        </a:rPr>
                        <a:t>a)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effectLst/>
                          <a:latin typeface="Calibri"/>
                          <a:cs typeface="Calibri"/>
                        </a:rPr>
                        <a:t>b)</a:t>
                      </a:r>
                    </a:p>
                    <a:p>
                      <a:pPr marL="0" indent="0">
                        <a:buNone/>
                      </a:pPr>
                      <a:endParaRPr lang="en-US" sz="2000" b="0" dirty="0">
                        <a:latin typeface="Calibri"/>
                        <a:cs typeface="Calibri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909316-C817-95DF-0F07-5D14AD4D5859}"/>
              </a:ext>
            </a:extLst>
          </p:cNvPr>
          <p:cNvSpPr txBox="1"/>
          <p:nvPr/>
        </p:nvSpPr>
        <p:spPr>
          <a:xfrm>
            <a:off x="265113" y="900400"/>
            <a:ext cx="32635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Q 10.5+:</a:t>
            </a:r>
            <a:r>
              <a:rPr lang="en-US" sz="1800" dirty="0"/>
              <a:t> Solve the following recurrence relations. Give both a </a:t>
            </a:r>
            <a:r>
              <a:rPr lang="en-US" sz="1800" dirty="0">
                <a:highlight>
                  <a:srgbClr val="FFFF00"/>
                </a:highlight>
              </a:rPr>
              <a:t>closed form expression</a:t>
            </a:r>
            <a:r>
              <a:rPr lang="en-US" sz="1800" dirty="0"/>
              <a:t> in terms of n and a </a:t>
            </a:r>
            <a:r>
              <a:rPr lang="en-US" sz="1800" dirty="0">
                <a:highlight>
                  <a:srgbClr val="FFFF00"/>
                </a:highlight>
              </a:rPr>
              <a:t>Big-Theta bound</a:t>
            </a:r>
            <a:r>
              <a:rPr lang="en-US" sz="1800" dirty="0"/>
              <a:t>.</a:t>
            </a:r>
          </a:p>
          <a:p>
            <a:pPr marL="457200" indent="-457200">
              <a:buAutoNum type="alphaLcParenR"/>
            </a:pPr>
            <a:r>
              <a:rPr lang="en-US" sz="1800" i="1" dirty="0">
                <a:latin typeface="Cambria Math"/>
                <a:cs typeface="Cambria Math"/>
              </a:rPr>
              <a:t>T(n)= T(n/2)+1,  T(1)= 1</a:t>
            </a:r>
          </a:p>
          <a:p>
            <a:pPr marL="457200" indent="-457200">
              <a:buAutoNum type="alphaLcParenR"/>
            </a:pPr>
            <a:r>
              <a:rPr lang="en-US" sz="1800" i="1" dirty="0">
                <a:latin typeface="Cambria Math"/>
                <a:cs typeface="Cambria Math"/>
              </a:rPr>
              <a:t>T(n)= T(n-1) + n/5, T(0)= 0</a:t>
            </a:r>
          </a:p>
          <a:p>
            <a:endParaRPr lang="en-US" sz="1800" dirty="0"/>
          </a:p>
          <a:p>
            <a:r>
              <a:rPr lang="en-US" sz="1800" dirty="0"/>
              <a:t>Notes: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Apply the Master Theorem (</a:t>
            </a:r>
            <a:r>
              <a:rPr lang="en-US" sz="1800" dirty="0">
                <a:solidFill>
                  <a:srgbClr val="000090"/>
                </a:solidFill>
                <a:latin typeface="Courier"/>
              </a:rPr>
              <a:t>Workshop W7</a:t>
            </a:r>
            <a:r>
              <a:rPr lang="en-US" sz="1800" dirty="0"/>
              <a:t>) if possible (</a:t>
            </a:r>
            <a:r>
              <a:rPr lang="en-US" sz="1800" dirty="0" err="1"/>
              <a:t>ie</a:t>
            </a:r>
            <a:r>
              <a:rPr lang="en-US" sz="1800" dirty="0"/>
              <a:t>. if having </a:t>
            </a:r>
            <a:r>
              <a:rPr lang="en-US" sz="1800" i="1" dirty="0">
                <a:latin typeface="Cambria Math"/>
                <a:cs typeface="Cambria Math"/>
              </a:rPr>
              <a:t>a</a:t>
            </a:r>
            <a:r>
              <a:rPr lang="en-US" sz="1800" dirty="0"/>
              <a:t>, </a:t>
            </a:r>
            <a:r>
              <a:rPr lang="en-US" sz="1800" i="1" dirty="0">
                <a:latin typeface="Cambria Math"/>
                <a:cs typeface="Cambria Math"/>
              </a:rPr>
              <a:t>b</a:t>
            </a:r>
            <a:r>
              <a:rPr lang="en-US" sz="1800" dirty="0"/>
              <a:t>, and </a:t>
            </a:r>
            <a:r>
              <a:rPr lang="en-US" sz="1800" i="1" dirty="0">
                <a:latin typeface="Cambria Math"/>
                <a:cs typeface="Cambria Math"/>
              </a:rPr>
              <a:t>𝝦(</a:t>
            </a:r>
            <a:r>
              <a:rPr lang="en-US" sz="1800" i="1" dirty="0" err="1">
                <a:latin typeface="Cambria Math"/>
                <a:cs typeface="Cambria Math"/>
              </a:rPr>
              <a:t>n</a:t>
            </a:r>
            <a:r>
              <a:rPr lang="en-US" sz="1800" i="1" baseline="30000" dirty="0" err="1">
                <a:latin typeface="Cambria Math"/>
                <a:cs typeface="Cambria Math"/>
              </a:rPr>
              <a:t>d</a:t>
            </a:r>
            <a:r>
              <a:rPr lang="en-US" sz="1800" i="1" dirty="0">
                <a:latin typeface="Cambria Math"/>
                <a:cs typeface="Cambria Math"/>
              </a:rPr>
              <a:t>) </a:t>
            </a:r>
            <a:r>
              <a:rPr lang="en-US" sz="1800" dirty="0"/>
              <a:t>or </a:t>
            </a:r>
            <a:r>
              <a:rPr lang="en-US" sz="1800" i="1" dirty="0">
                <a:latin typeface="Cambria Math"/>
                <a:cs typeface="Cambria Math"/>
              </a:rPr>
              <a:t>O(</a:t>
            </a:r>
            <a:r>
              <a:rPr lang="en-US" sz="1800" i="1" dirty="0" err="1">
                <a:latin typeface="Cambria Math"/>
                <a:cs typeface="Cambria Math"/>
              </a:rPr>
              <a:t>n</a:t>
            </a:r>
            <a:r>
              <a:rPr lang="en-US" sz="1800" i="1" baseline="30000" dirty="0" err="1">
                <a:latin typeface="Cambria Math"/>
                <a:cs typeface="Cambria Math"/>
              </a:rPr>
              <a:t>d</a:t>
            </a:r>
            <a:r>
              <a:rPr lang="en-US" sz="1800" i="1" dirty="0">
                <a:latin typeface="Cambria Math"/>
                <a:cs typeface="Cambria Math"/>
              </a:rPr>
              <a:t>), and if the question just asks about big-O/big- 𝝦</a:t>
            </a:r>
            <a:r>
              <a:rPr lang="en-US" sz="1800" dirty="0"/>
              <a:t> )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Otherwise, using substitution to expand until T(1) or T(0)</a:t>
            </a:r>
          </a:p>
        </p:txBody>
      </p:sp>
    </p:spTree>
    <p:extLst>
      <p:ext uri="{BB962C8B-B14F-4D97-AF65-F5344CB8AC3E}">
        <p14:creationId xmlns:p14="http://schemas.microsoft.com/office/powerpoint/2010/main" val="394772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B63A-DEA1-264A-B4E1-E3AF52E9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96B4-75CA-EC48-98C9-2EA2C708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“play” with the hashing code by following the instructions in Ed.</a:t>
            </a:r>
          </a:p>
          <a:p>
            <a:pPr marL="0" indent="0">
              <a:buNone/>
            </a:pPr>
            <a:r>
              <a:rPr lang="en-US" sz="2400" dirty="0"/>
              <a:t>and/or continue with reviewing.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41DA-4810-FA4C-B902-BAD4DF17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8C76-5D4C-0547-ADF1-339CF2CE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6C9C5-EDCA-664C-B887-F84C608F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0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57726"/>
            <a:ext cx="8623300" cy="703651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Hash Table: dictionary with average 𝛉(1) search/insert/delete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797575"/>
            <a:ext cx="8623300" cy="755073"/>
          </a:xfrm>
        </p:spPr>
        <p:txBody>
          <a:bodyPr/>
          <a:lstStyle/>
          <a:p>
            <a:pPr>
              <a:defRPr/>
            </a:pPr>
            <a:r>
              <a:rPr lang="en-US" sz="2400" i="1" dirty="0"/>
              <a:t>Hashing</a:t>
            </a:r>
            <a:r>
              <a:rPr lang="en-US" sz="2400" dirty="0"/>
              <a:t>= </a:t>
            </a:r>
            <a:r>
              <a:rPr lang="en-US" sz="2400" i="1" dirty="0"/>
              <a:t>hash table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80FAC"/>
                </a:solidFill>
                <a:latin typeface="Courier" pitchFamily="2" charset="0"/>
              </a:rPr>
              <a:t>T + </a:t>
            </a:r>
            <a:r>
              <a:rPr lang="en-US" sz="2400" dirty="0"/>
              <a:t> </a:t>
            </a:r>
            <a:r>
              <a:rPr lang="en-US" sz="2400" i="1" dirty="0"/>
              <a:t>hash function </a:t>
            </a:r>
            <a:r>
              <a:rPr lang="en-US" sz="2400" dirty="0">
                <a:solidFill>
                  <a:srgbClr val="080FAC"/>
                </a:solidFill>
                <a:latin typeface="Courier" pitchFamily="2" charset="0"/>
              </a:rPr>
              <a:t>h(x): </a:t>
            </a:r>
            <a:r>
              <a:rPr lang="en-US" sz="2400" dirty="0"/>
              <a:t>store</a:t>
            </a:r>
            <a:r>
              <a:rPr lang="en-US" sz="2400" dirty="0">
                <a:solidFill>
                  <a:srgbClr val="080FAC"/>
                </a:solidFill>
                <a:latin typeface="Courier" pitchFamily="2" charset="0"/>
              </a:rPr>
              <a:t> </a:t>
            </a:r>
            <a:r>
              <a:rPr lang="en-US" sz="2400" dirty="0"/>
              <a:t>key</a:t>
            </a:r>
            <a:r>
              <a:rPr lang="en-US" sz="2400" dirty="0">
                <a:solidFill>
                  <a:srgbClr val="080FAC"/>
                </a:solidFill>
                <a:latin typeface="Courier" pitchFamily="2" charset="0"/>
              </a:rPr>
              <a:t> x </a:t>
            </a:r>
            <a:r>
              <a:rPr lang="en-US" sz="2400" dirty="0"/>
              <a:t>at  </a:t>
            </a:r>
            <a:r>
              <a:rPr lang="en-US" sz="2400" dirty="0">
                <a:solidFill>
                  <a:srgbClr val="080FAC"/>
                </a:solidFill>
                <a:latin typeface="Courier" pitchFamily="2" charset="0"/>
              </a:rPr>
              <a:t>T</a:t>
            </a:r>
            <a:r>
              <a:rPr lang="en-US" sz="2400" dirty="0">
                <a:latin typeface="Courier" pitchFamily="2" charset="0"/>
              </a:rPr>
              <a:t>[</a:t>
            </a:r>
            <a:r>
              <a:rPr lang="en-US" sz="2400" dirty="0">
                <a:solidFill>
                  <a:srgbClr val="080FAC"/>
                </a:solidFill>
                <a:latin typeface="Courier" pitchFamily="2" charset="0"/>
              </a:rPr>
              <a:t>h(x)</a:t>
            </a:r>
            <a:r>
              <a:rPr lang="en-US" sz="2400" dirty="0">
                <a:latin typeface="Courier" pitchFamily="2" charset="0"/>
              </a:rPr>
              <a:t>]</a:t>
            </a:r>
            <a:r>
              <a:rPr lang="en-US" sz="2400" dirty="0">
                <a:solidFill>
                  <a:srgbClr val="080FAC"/>
                </a:solidFill>
                <a:latin typeface="Courier" pitchFamily="2" charset="0"/>
              </a:rPr>
              <a:t> </a:t>
            </a:r>
          </a:p>
          <a:p>
            <a:pPr marL="349250" lvl="1" indent="0">
              <a:buFont typeface="Wingdings 2" charset="0"/>
              <a:buNone/>
              <a:defRPr/>
            </a:pPr>
            <a:endParaRPr lang="en-US" sz="2400" dirty="0"/>
          </a:p>
          <a:p>
            <a:pPr marL="349250" lvl="1" indent="0">
              <a:buFont typeface="Wingdings 2" charset="0"/>
              <a:buNone/>
              <a:defRPr/>
            </a:pPr>
            <a:endParaRPr lang="en-US" dirty="0"/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5346700" y="6275388"/>
            <a:ext cx="21844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AU"/>
              <a:t>Anh Vo    </a:t>
            </a:r>
            <a:fld id="{0D9F4CBC-1FB7-E448-BD63-76E7F2C7366B}" type="datetime4">
              <a:rPr lang="en-AU" smtClean="0"/>
              <a:pPr eaLnBrk="1" hangingPunct="1">
                <a:defRPr/>
              </a:pPr>
              <a:t>10 May 2022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93688" y="6275388"/>
            <a:ext cx="4840287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COMP20003.Worshop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C4C690-E0E4-D945-AF18-924E7E7D1420}" type="slidenum">
              <a:rPr lang="en-US" sz="3600">
                <a:solidFill>
                  <a:schemeClr val="bg1"/>
                </a:solidFill>
              </a:rPr>
              <a:pPr eaLnBrk="1" hangingPunct="1"/>
              <a:t>3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7C68B-C81A-504D-AD19-C035B8D5662F}"/>
              </a:ext>
            </a:extLst>
          </p:cNvPr>
          <p:cNvSpPr/>
          <p:nvPr/>
        </p:nvSpPr>
        <p:spPr>
          <a:xfrm>
            <a:off x="5459124" y="1690256"/>
            <a:ext cx="615135" cy="4475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7F619-0C2E-4D40-A7D9-73D3FAEAE386}"/>
              </a:ext>
            </a:extLst>
          </p:cNvPr>
          <p:cNvSpPr txBox="1"/>
          <p:nvPr/>
        </p:nvSpPr>
        <p:spPr>
          <a:xfrm>
            <a:off x="469558" y="2161649"/>
            <a:ext cx="2520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suppose  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h(x)= </a:t>
            </a:r>
            <a:r>
              <a:rPr lang="en-US" sz="2000" dirty="0">
                <a:latin typeface="+mn-lt"/>
              </a:rPr>
              <a:t>k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 </a:t>
            </a:r>
            <a:r>
              <a:rPr lang="en-US" sz="2000" dirty="0">
                <a:latin typeface="+mn-lt"/>
              </a:rPr>
              <a:t>for some 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x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A55E4-E0FB-3C4C-802D-CBFA5E9894CA}"/>
              </a:ext>
            </a:extLst>
          </p:cNvPr>
          <p:cNvSpPr txBox="1"/>
          <p:nvPr/>
        </p:nvSpPr>
        <p:spPr>
          <a:xfrm>
            <a:off x="5607364" y="3067845"/>
            <a:ext cx="31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80FAC"/>
                </a:solidFill>
                <a:latin typeface="Courier" pitchFamily="2" charset="0"/>
              </a:rPr>
              <a:t>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ED34E6-08C9-EC41-A8A1-D1B7B2BE4771}"/>
              </a:ext>
            </a:extLst>
          </p:cNvPr>
          <p:cNvCxnSpPr/>
          <p:nvPr/>
        </p:nvCxnSpPr>
        <p:spPr>
          <a:xfrm>
            <a:off x="5459124" y="1995055"/>
            <a:ext cx="615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F07B90-2406-C448-A2B8-B512BF9EF092}"/>
              </a:ext>
            </a:extLst>
          </p:cNvPr>
          <p:cNvCxnSpPr/>
          <p:nvPr/>
        </p:nvCxnSpPr>
        <p:spPr>
          <a:xfrm>
            <a:off x="5483105" y="3456710"/>
            <a:ext cx="615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F0AD66-B6D6-514F-A6DA-96D44E3A503C}"/>
              </a:ext>
            </a:extLst>
          </p:cNvPr>
          <p:cNvCxnSpPr/>
          <p:nvPr/>
        </p:nvCxnSpPr>
        <p:spPr>
          <a:xfrm>
            <a:off x="5459124" y="2299855"/>
            <a:ext cx="615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664842-16D2-1343-86F5-F70C6490BE97}"/>
              </a:ext>
            </a:extLst>
          </p:cNvPr>
          <p:cNvCxnSpPr/>
          <p:nvPr/>
        </p:nvCxnSpPr>
        <p:spPr>
          <a:xfrm>
            <a:off x="5483106" y="3141266"/>
            <a:ext cx="615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63D45D-5D5E-9B4F-AFDF-02176280E69A}"/>
              </a:ext>
            </a:extLst>
          </p:cNvPr>
          <p:cNvCxnSpPr/>
          <p:nvPr/>
        </p:nvCxnSpPr>
        <p:spPr>
          <a:xfrm>
            <a:off x="5483106" y="2604655"/>
            <a:ext cx="615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238B74-DEC6-F141-8CA9-130F237D1F1B}"/>
              </a:ext>
            </a:extLst>
          </p:cNvPr>
          <p:cNvCxnSpPr/>
          <p:nvPr/>
        </p:nvCxnSpPr>
        <p:spPr>
          <a:xfrm>
            <a:off x="5459124" y="2881745"/>
            <a:ext cx="615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999169-F3AB-EF40-A881-2A180E97BD9A}"/>
              </a:ext>
            </a:extLst>
          </p:cNvPr>
          <p:cNvCxnSpPr/>
          <p:nvPr/>
        </p:nvCxnSpPr>
        <p:spPr>
          <a:xfrm>
            <a:off x="5465955" y="5271655"/>
            <a:ext cx="615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4B0CB2-17DB-5F4A-9B9A-818578253C8F}"/>
              </a:ext>
            </a:extLst>
          </p:cNvPr>
          <p:cNvCxnSpPr/>
          <p:nvPr/>
        </p:nvCxnSpPr>
        <p:spPr>
          <a:xfrm>
            <a:off x="5465955" y="3747655"/>
            <a:ext cx="615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F7C1C3-AE81-AA4D-A8D0-F064BB324560}"/>
              </a:ext>
            </a:extLst>
          </p:cNvPr>
          <p:cNvCxnSpPr/>
          <p:nvPr/>
        </p:nvCxnSpPr>
        <p:spPr>
          <a:xfrm>
            <a:off x="5459123" y="4371110"/>
            <a:ext cx="615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3A5767-DF7A-CE4A-B9E8-03F19E226928}"/>
              </a:ext>
            </a:extLst>
          </p:cNvPr>
          <p:cNvCxnSpPr/>
          <p:nvPr/>
        </p:nvCxnSpPr>
        <p:spPr>
          <a:xfrm>
            <a:off x="5437190" y="4079803"/>
            <a:ext cx="615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CF9EE7-3AB8-4F4B-BD22-1BB49EFDCBD7}"/>
              </a:ext>
            </a:extLst>
          </p:cNvPr>
          <p:cNvCxnSpPr/>
          <p:nvPr/>
        </p:nvCxnSpPr>
        <p:spPr>
          <a:xfrm>
            <a:off x="5483105" y="5576455"/>
            <a:ext cx="615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3BE656-8E1C-D04F-8FBE-81E588BDD7FE}"/>
              </a:ext>
            </a:extLst>
          </p:cNvPr>
          <p:cNvCxnSpPr/>
          <p:nvPr/>
        </p:nvCxnSpPr>
        <p:spPr>
          <a:xfrm>
            <a:off x="5483105" y="4939146"/>
            <a:ext cx="615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755BCB-79A0-394B-BD71-E996D8104B0A}"/>
              </a:ext>
            </a:extLst>
          </p:cNvPr>
          <p:cNvCxnSpPr/>
          <p:nvPr/>
        </p:nvCxnSpPr>
        <p:spPr>
          <a:xfrm>
            <a:off x="5437189" y="4634346"/>
            <a:ext cx="615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D06DBC-7E3E-C54C-9D01-D878BBDA540B}"/>
              </a:ext>
            </a:extLst>
          </p:cNvPr>
          <p:cNvCxnSpPr/>
          <p:nvPr/>
        </p:nvCxnSpPr>
        <p:spPr>
          <a:xfrm>
            <a:off x="5465955" y="5881256"/>
            <a:ext cx="615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ED4FEB-C62E-A14E-A5E8-21A5CC2B83D2}"/>
              </a:ext>
            </a:extLst>
          </p:cNvPr>
          <p:cNvSpPr/>
          <p:nvPr/>
        </p:nvSpPr>
        <p:spPr>
          <a:xfrm>
            <a:off x="5452292" y="3144981"/>
            <a:ext cx="600031" cy="290945"/>
          </a:xfrm>
          <a:prstGeom prst="rect">
            <a:avLst/>
          </a:prstGeom>
          <a:solidFill>
            <a:srgbClr val="FFC0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4AF9D-0923-9C48-A25A-036422EFAFF2}"/>
              </a:ext>
            </a:extLst>
          </p:cNvPr>
          <p:cNvSpPr txBox="1"/>
          <p:nvPr/>
        </p:nvSpPr>
        <p:spPr>
          <a:xfrm flipH="1">
            <a:off x="5004492" y="1718326"/>
            <a:ext cx="990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  <a:p>
            <a:r>
              <a:rPr lang="en-US" sz="1600" dirty="0"/>
              <a:t>1</a:t>
            </a:r>
          </a:p>
          <a:p>
            <a:endParaRPr lang="en-US" sz="1600" dirty="0"/>
          </a:p>
          <a:p>
            <a:r>
              <a:rPr lang="en-US" sz="1600" dirty="0"/>
              <a:t>…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k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m-1</a:t>
            </a:r>
          </a:p>
          <a:p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DB0D79-59FC-4246-ACEC-7F7129F0139A}"/>
              </a:ext>
            </a:extLst>
          </p:cNvPr>
          <p:cNvSpPr txBox="1"/>
          <p:nvPr/>
        </p:nvSpPr>
        <p:spPr>
          <a:xfrm>
            <a:off x="1715854" y="3205093"/>
            <a:ext cx="38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80FAC"/>
                </a:solidFill>
                <a:latin typeface="Courier" pitchFamily="2" charset="0"/>
              </a:rPr>
              <a:t>x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0D8579-1C08-BB4F-968B-56DDAE78011D}"/>
              </a:ext>
            </a:extLst>
          </p:cNvPr>
          <p:cNvCxnSpPr>
            <a:cxnSpLocks/>
          </p:cNvCxnSpPr>
          <p:nvPr/>
        </p:nvCxnSpPr>
        <p:spPr>
          <a:xfrm flipV="1">
            <a:off x="1997833" y="3393723"/>
            <a:ext cx="2987675" cy="81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B18096-07B2-114D-81B1-C1AA083C2E5B}"/>
              </a:ext>
            </a:extLst>
          </p:cNvPr>
          <p:cNvSpPr txBox="1"/>
          <p:nvPr/>
        </p:nvSpPr>
        <p:spPr>
          <a:xfrm rot="780000">
            <a:off x="2996371" y="3017832"/>
            <a:ext cx="990601" cy="461665"/>
          </a:xfrm>
          <a:prstGeom prst="rect">
            <a:avLst/>
          </a:prstGeom>
          <a:noFill/>
          <a:scene3d>
            <a:camera prst="orthographicFront">
              <a:rot lat="0" lon="0" rev="9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80FAC"/>
                </a:solidFill>
                <a:latin typeface="Courier" pitchFamily="2" charset="0"/>
              </a:rPr>
              <a:t>h(x)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AE103B-B863-F944-9F15-DFF3B29549E9}"/>
              </a:ext>
            </a:extLst>
          </p:cNvPr>
          <p:cNvSpPr/>
          <p:nvPr/>
        </p:nvSpPr>
        <p:spPr>
          <a:xfrm>
            <a:off x="6684135" y="1718326"/>
            <a:ext cx="2204278" cy="39612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Example: </a:t>
            </a:r>
          </a:p>
          <a:p>
            <a:r>
              <a:rPr lang="en-US" sz="1800" dirty="0"/>
              <a:t>storing a list of &lt;= 100 student records, each student has a unique student number in the range of: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urier" pitchFamily="2" charset="0"/>
              </a:rPr>
              <a:t>1..100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urier" pitchFamily="2" charset="0"/>
              </a:rPr>
              <a:t>5,001..6,000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urier" pitchFamily="2" charset="0"/>
              </a:rPr>
              <a:t>1..10,000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algn="ctr"/>
            <a:r>
              <a:rPr lang="en-US" sz="1800" dirty="0"/>
              <a:t> </a:t>
            </a:r>
          </a:p>
          <a:p>
            <a:pPr algn="ctr"/>
            <a:r>
              <a:rPr lang="en-US" dirty="0"/>
              <a:t>h(x)= ?, m=?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1A9EBC-6C5F-20CD-BB70-19F7BBDCA5E5}"/>
              </a:ext>
            </a:extLst>
          </p:cNvPr>
          <p:cNvSpPr/>
          <p:nvPr/>
        </p:nvSpPr>
        <p:spPr>
          <a:xfrm>
            <a:off x="108858" y="3747655"/>
            <a:ext cx="4679285" cy="3029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hash table</a:t>
            </a:r>
            <a:r>
              <a:rPr lang="en-US" sz="1800" dirty="0"/>
              <a:t> </a:t>
            </a:r>
            <a:r>
              <a:rPr lang="en-US" sz="1800" dirty="0">
                <a:ln w="1905"/>
                <a:solidFill>
                  <a:srgbClr val="080FA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" pitchFamily="2" charset="0"/>
                <a:ea typeface="ＭＳ Ｐゴシック" charset="0"/>
                <a:cs typeface="Calibri"/>
              </a:rPr>
              <a:t>T</a:t>
            </a:r>
            <a:r>
              <a:rPr lang="en-US" sz="1800" dirty="0"/>
              <a:t>: array </a:t>
            </a:r>
            <a:r>
              <a:rPr lang="en-US" sz="1800" dirty="0">
                <a:ln w="1905"/>
                <a:solidFill>
                  <a:srgbClr val="080FA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" pitchFamily="2" charset="0"/>
                <a:ea typeface="ＭＳ Ｐゴシック" charset="0"/>
                <a:cs typeface="Calibri"/>
              </a:rPr>
              <a:t>T</a:t>
            </a:r>
            <a:r>
              <a:rPr lang="en-US" sz="1800" dirty="0"/>
              <a:t> that contain data (or pointers to data)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hash table size</a:t>
            </a:r>
            <a:r>
              <a:rPr lang="en-US" sz="1800" dirty="0"/>
              <a:t> </a:t>
            </a:r>
            <a:r>
              <a:rPr lang="en-US" sz="1800" dirty="0">
                <a:ln w="1905"/>
                <a:solidFill>
                  <a:srgbClr val="080FA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" pitchFamily="2" charset="0"/>
                <a:ea typeface="ＭＳ Ｐゴシック" charset="0"/>
                <a:cs typeface="Calibri"/>
              </a:rPr>
              <a:t>m</a:t>
            </a:r>
            <a:r>
              <a:rPr lang="en-US" sz="1800" dirty="0"/>
              <a:t>: size of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hash slot</a:t>
            </a:r>
            <a:r>
              <a:rPr lang="en-US" sz="1800" dirty="0"/>
              <a:t>, aka. </a:t>
            </a:r>
            <a:r>
              <a:rPr lang="en-US" sz="1800" i="1" dirty="0"/>
              <a:t>hash bucket</a:t>
            </a:r>
            <a:r>
              <a:rPr lang="en-US" sz="1800" dirty="0"/>
              <a:t>: an entry </a:t>
            </a:r>
            <a:r>
              <a:rPr lang="en-US" sz="1800" dirty="0">
                <a:ln w="1905"/>
                <a:solidFill>
                  <a:srgbClr val="080FA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" pitchFamily="2" charset="0"/>
                <a:ea typeface="ＭＳ Ｐゴシック" charset="0"/>
                <a:cs typeface="Calibri"/>
              </a:rPr>
              <a:t>T[</a:t>
            </a:r>
            <a:r>
              <a:rPr lang="en-US" sz="1800" dirty="0" err="1">
                <a:ln w="1905"/>
                <a:solidFill>
                  <a:srgbClr val="080FA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" pitchFamily="2" charset="0"/>
                <a:ea typeface="ＭＳ Ｐゴシック" charset="0"/>
                <a:cs typeface="Calibri"/>
              </a:rPr>
              <a:t>i</a:t>
            </a:r>
            <a:r>
              <a:rPr lang="en-US" sz="1800" dirty="0">
                <a:ln w="1905"/>
                <a:solidFill>
                  <a:srgbClr val="080FA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" pitchFamily="2" charset="0"/>
                <a:ea typeface="ＭＳ Ｐゴシック" charset="0"/>
                <a:cs typeface="Calibri"/>
              </a:rPr>
              <a:t>]</a:t>
            </a:r>
            <a:r>
              <a:rPr lang="en-US" sz="1800" dirty="0"/>
              <a:t> of hash table </a:t>
            </a:r>
            <a:r>
              <a:rPr lang="en-US" sz="1800" dirty="0">
                <a:ln w="1905"/>
                <a:solidFill>
                  <a:srgbClr val="080FA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" pitchFamily="2" charset="0"/>
                <a:ea typeface="ＭＳ Ｐゴシック" charset="0"/>
                <a:cs typeface="Calibri"/>
              </a:rPr>
              <a:t>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hash function </a:t>
            </a:r>
            <a:r>
              <a:rPr lang="en-US" sz="1800" dirty="0">
                <a:ln w="1905"/>
                <a:solidFill>
                  <a:srgbClr val="080FA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" pitchFamily="2" charset="0"/>
                <a:ea typeface="ＭＳ Ｐゴシック" charset="0"/>
                <a:cs typeface="Calibri"/>
              </a:rPr>
              <a:t>h</a:t>
            </a:r>
            <a:r>
              <a:rPr lang="en-US" sz="1800" dirty="0"/>
              <a:t>: a function that converts a key </a:t>
            </a:r>
            <a:r>
              <a:rPr lang="en-US" sz="1800" dirty="0">
                <a:ln w="1905"/>
                <a:solidFill>
                  <a:srgbClr val="080FA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" pitchFamily="2" charset="0"/>
                <a:ea typeface="ＭＳ Ｐゴシック" charset="0"/>
                <a:cs typeface="Calibri"/>
              </a:rPr>
              <a:t>x </a:t>
            </a:r>
            <a:r>
              <a:rPr lang="en-US" sz="1800" dirty="0"/>
              <a:t>to an index </a:t>
            </a:r>
            <a:r>
              <a:rPr lang="en-US" sz="1800" dirty="0">
                <a:ln w="1905"/>
                <a:solidFill>
                  <a:srgbClr val="080FA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" pitchFamily="2" charset="0"/>
                <a:ea typeface="ＭＳ Ｐゴシック" charset="0"/>
                <a:cs typeface="Calibri"/>
              </a:rPr>
              <a:t>h(x)</a:t>
            </a:r>
            <a:r>
              <a:rPr lang="en-US" sz="1800" dirty="0"/>
              <a:t> that  </a:t>
            </a:r>
            <a:r>
              <a:rPr lang="en-US" sz="1800" dirty="0">
                <a:ln w="1905"/>
                <a:solidFill>
                  <a:srgbClr val="080FA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" pitchFamily="2" charset="0"/>
                <a:ea typeface="ＭＳ Ｐゴシック" charset="0"/>
                <a:cs typeface="Calibri"/>
              </a:rPr>
              <a:t>0≤h(x)&lt;m, h(x)</a:t>
            </a:r>
            <a:r>
              <a:rPr lang="en-US" sz="1800" dirty="0"/>
              <a:t> is required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distribute keys evenly (uniformly) along the table,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be efficient  (𝛉(1))</a:t>
            </a:r>
          </a:p>
        </p:txBody>
      </p:sp>
    </p:spTree>
    <p:extLst>
      <p:ext uri="{BB962C8B-B14F-4D97-AF65-F5344CB8AC3E}">
        <p14:creationId xmlns:p14="http://schemas.microsoft.com/office/powerpoint/2010/main" val="143047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846668"/>
            <a:ext cx="8623300" cy="55096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Collision when </a:t>
            </a:r>
            <a:r>
              <a:rPr lang="en-US" sz="2400" dirty="0">
                <a:solidFill>
                  <a:srgbClr val="1507E7"/>
                </a:solidFill>
                <a:latin typeface="Courier" pitchFamily="2" charset="0"/>
                <a:cs typeface="Courier New"/>
              </a:rPr>
              <a:t>h(x1) = h(x2)</a:t>
            </a:r>
            <a:r>
              <a:rPr lang="en-US" dirty="0"/>
              <a:t> for some </a:t>
            </a:r>
            <a:r>
              <a:rPr lang="en-US" sz="2400" dirty="0">
                <a:solidFill>
                  <a:srgbClr val="1507E7"/>
                </a:solidFill>
                <a:latin typeface="Courier" pitchFamily="2" charset="0"/>
                <a:cs typeface="Courier New"/>
              </a:rPr>
              <a:t>x1≠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507E7"/>
                </a:solidFill>
                <a:latin typeface="Courier" pitchFamily="2" charset="0"/>
                <a:cs typeface="Courier New"/>
              </a:rPr>
              <a:t>x2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Collisions are normally unavoidable. 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5346700" y="6275388"/>
            <a:ext cx="21844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AU"/>
              <a:t>Anh Vo    </a:t>
            </a:r>
            <a:fld id="{0D9F4CBC-1FB7-E448-BD63-76E7F2C7366B}" type="datetime4">
              <a:rPr lang="en-AU" smtClean="0"/>
              <a:pPr eaLnBrk="1" hangingPunct="1">
                <a:defRPr/>
              </a:pPr>
              <a:t>10 May 2022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93688" y="6275388"/>
            <a:ext cx="4840287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COMP20003.Worshop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CAF859-D137-4241-BD03-9B477F53FCA2}" type="slidenum">
              <a:rPr lang="en-US" sz="3600">
                <a:solidFill>
                  <a:schemeClr val="bg1"/>
                </a:solidFill>
              </a:rPr>
              <a:pPr eaLnBrk="1" hangingPunct="1"/>
              <a:t>4</a:t>
            </a:fld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8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98"/>
            <a:ext cx="5244353" cy="4685870"/>
          </a:xfrm>
        </p:spPr>
        <p:txBody>
          <a:bodyPr>
            <a:normAutofit/>
          </a:bodyPr>
          <a:lstStyle/>
          <a:p>
            <a:pPr marL="0" indent="0">
              <a:buFont typeface="Wingdings 2" charset="0"/>
              <a:buNone/>
              <a:defRPr/>
            </a:pPr>
            <a:endParaRPr lang="en-US" dirty="0"/>
          </a:p>
          <a:p>
            <a:pPr marL="0" indent="0">
              <a:buFont typeface="Wingdings 2" charset="0"/>
              <a:buNone/>
              <a:defRPr/>
            </a:pPr>
            <a:endParaRPr lang="is-IS" sz="2400" dirty="0"/>
          </a:p>
          <a:p>
            <a:pPr marL="0" indent="0">
              <a:buFont typeface="Wingdings 2" charset="0"/>
              <a:buNone/>
              <a:defRPr/>
            </a:pPr>
            <a:endParaRPr lang="is-IS" sz="2400" dirty="0"/>
          </a:p>
          <a:p>
            <a:pPr marL="0" indent="0">
              <a:buFont typeface="Wingdings 2" charset="0"/>
              <a:buNone/>
              <a:defRPr/>
            </a:pPr>
            <a:endParaRPr lang="en-US" sz="2400" dirty="0"/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5346700" y="6275388"/>
            <a:ext cx="21844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AU"/>
              <a:t>Anh Vo    </a:t>
            </a:r>
            <a:fld id="{0D9F4CBC-1FB7-E448-BD63-76E7F2C7366B}" type="datetime4">
              <a:rPr lang="en-AU" smtClean="0"/>
              <a:pPr eaLnBrk="1" hangingPunct="1">
                <a:defRPr/>
              </a:pPr>
              <a:t>10 May 2022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93688" y="6275388"/>
            <a:ext cx="4840287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/>
              <a:t>COMP2000op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10C774-3444-974C-B53E-A7DB6491DD61}" type="slidenum">
              <a:rPr lang="en-US" sz="3600">
                <a:solidFill>
                  <a:schemeClr val="bg1"/>
                </a:solidFill>
              </a:rPr>
              <a:pPr eaLnBrk="1" hangingPunct="1"/>
              <a:t>5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611C1-F407-7F44-954E-739C5DEF7509}"/>
              </a:ext>
            </a:extLst>
          </p:cNvPr>
          <p:cNvSpPr/>
          <p:nvPr/>
        </p:nvSpPr>
        <p:spPr>
          <a:xfrm>
            <a:off x="7531100" y="2449889"/>
            <a:ext cx="980888" cy="27509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5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13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AC703-B845-414E-BFFD-20951A8A9EAF}"/>
              </a:ext>
            </a:extLst>
          </p:cNvPr>
          <p:cNvSpPr txBox="1"/>
          <p:nvPr/>
        </p:nvSpPr>
        <p:spPr>
          <a:xfrm>
            <a:off x="6925235" y="2407024"/>
            <a:ext cx="356188" cy="2793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0</a:t>
            </a:r>
          </a:p>
          <a:p>
            <a:pPr>
              <a:lnSpc>
                <a:spcPct val="150000"/>
              </a:lnSpc>
            </a:pPr>
            <a:r>
              <a:rPr lang="en-US" dirty="0"/>
              <a:t>1</a:t>
            </a:r>
          </a:p>
          <a:p>
            <a:pPr>
              <a:lnSpc>
                <a:spcPct val="150000"/>
              </a:lnSpc>
            </a:pPr>
            <a:r>
              <a:rPr lang="en-US" dirty="0"/>
              <a:t>2</a:t>
            </a:r>
          </a:p>
          <a:p>
            <a:pPr>
              <a:lnSpc>
                <a:spcPct val="150000"/>
              </a:lnSpc>
            </a:pPr>
            <a:r>
              <a:rPr lang="en-US" dirty="0"/>
              <a:t>3</a:t>
            </a:r>
          </a:p>
          <a:p>
            <a:pPr>
              <a:lnSpc>
                <a:spcPct val="150000"/>
              </a:lnSpc>
            </a:pPr>
            <a:r>
              <a:rPr lang="en-US" dirty="0"/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D01B7D-88F4-C745-BEA2-5496603AC064}"/>
              </a:ext>
            </a:extLst>
          </p:cNvPr>
          <p:cNvCxnSpPr/>
          <p:nvPr/>
        </p:nvCxnSpPr>
        <p:spPr>
          <a:xfrm>
            <a:off x="7531100" y="2958353"/>
            <a:ext cx="98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EF3D60-BA40-834D-9FB1-E3D6DFDCAD7A}"/>
              </a:ext>
            </a:extLst>
          </p:cNvPr>
          <p:cNvCxnSpPr/>
          <p:nvPr/>
        </p:nvCxnSpPr>
        <p:spPr>
          <a:xfrm>
            <a:off x="7531100" y="3567953"/>
            <a:ext cx="98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B62B4-1DFF-654E-A92C-8D642C42E36F}"/>
              </a:ext>
            </a:extLst>
          </p:cNvPr>
          <p:cNvCxnSpPr/>
          <p:nvPr/>
        </p:nvCxnSpPr>
        <p:spPr>
          <a:xfrm>
            <a:off x="7531100" y="4137212"/>
            <a:ext cx="98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842447-5BBD-6F41-B500-1B3413788CF0}"/>
              </a:ext>
            </a:extLst>
          </p:cNvPr>
          <p:cNvCxnSpPr/>
          <p:nvPr/>
        </p:nvCxnSpPr>
        <p:spPr>
          <a:xfrm>
            <a:off x="7531100" y="4693024"/>
            <a:ext cx="98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80829C-844B-124D-9AEF-5F1286B39851}"/>
              </a:ext>
            </a:extLst>
          </p:cNvPr>
          <p:cNvSpPr txBox="1"/>
          <p:nvPr/>
        </p:nvSpPr>
        <p:spPr>
          <a:xfrm>
            <a:off x="5241826" y="4854061"/>
            <a:ext cx="5277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5</a:t>
            </a:r>
          </a:p>
          <a:p>
            <a:r>
              <a:rPr lang="en-US" dirty="0"/>
              <a:t>13</a:t>
            </a:r>
          </a:p>
          <a:p>
            <a:r>
              <a:rPr lang="en-US" dirty="0"/>
              <a:t>14</a:t>
            </a:r>
          </a:p>
          <a:p>
            <a:r>
              <a:rPr lang="en-US" dirty="0"/>
              <a:t> 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103723-F829-1549-A0CE-7F31B035CA3E}"/>
              </a:ext>
            </a:extLst>
          </p:cNvPr>
          <p:cNvCxnSpPr/>
          <p:nvPr/>
        </p:nvCxnSpPr>
        <p:spPr>
          <a:xfrm flipV="1">
            <a:off x="5701553" y="2958353"/>
            <a:ext cx="1223682" cy="199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CEE03F-9CB7-7940-80FB-5110B5D5FC04}"/>
              </a:ext>
            </a:extLst>
          </p:cNvPr>
          <p:cNvCxnSpPr>
            <a:cxnSpLocks/>
          </p:cNvCxnSpPr>
          <p:nvPr/>
        </p:nvCxnSpPr>
        <p:spPr>
          <a:xfrm flipV="1">
            <a:off x="5694456" y="4411024"/>
            <a:ext cx="1230779" cy="105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1878E3-208E-1749-B825-331DF4E80AE3}"/>
              </a:ext>
            </a:extLst>
          </p:cNvPr>
          <p:cNvCxnSpPr>
            <a:cxnSpLocks/>
          </p:cNvCxnSpPr>
          <p:nvPr/>
        </p:nvCxnSpPr>
        <p:spPr>
          <a:xfrm flipV="1">
            <a:off x="5701553" y="4995314"/>
            <a:ext cx="1223682" cy="803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5720488-D39C-2B42-8BBA-69F29596C322}"/>
                  </a:ext>
                </a:extLst>
              </p14:cNvPr>
              <p14:cNvContentPartPr/>
              <p14:nvPr/>
            </p14:nvContentPartPr>
            <p14:xfrm>
              <a:off x="5767306" y="4438249"/>
              <a:ext cx="1009080" cy="1735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5720488-D39C-2B42-8BBA-69F29596C3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8666" y="4429609"/>
                <a:ext cx="1026720" cy="17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2C67DFE-8CBB-A540-8CDA-AA9F83A3805B}"/>
                  </a:ext>
                </a:extLst>
              </p14:cNvPr>
              <p14:cNvContentPartPr/>
              <p14:nvPr/>
            </p14:nvContentPartPr>
            <p14:xfrm>
              <a:off x="6729226" y="4381369"/>
              <a:ext cx="91800" cy="96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2C67DFE-8CBB-A540-8CDA-AA9F83A38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0586" y="4372369"/>
                <a:ext cx="109440" cy="1144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5C1D1CD-83B5-734B-BA71-B8E29D70D31B}"/>
              </a:ext>
            </a:extLst>
          </p:cNvPr>
          <p:cNvSpPr/>
          <p:nvPr/>
        </p:nvSpPr>
        <p:spPr>
          <a:xfrm>
            <a:off x="101012" y="955003"/>
            <a:ext cx="38011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Example: </a:t>
            </a:r>
          </a:p>
          <a:p>
            <a:pPr>
              <a:defRPr/>
            </a:pPr>
            <a:r>
              <a:rPr lang="en-US" sz="2000" dirty="0">
                <a:solidFill>
                  <a:srgbClr val="1507E7"/>
                </a:solidFill>
                <a:latin typeface="Courier" pitchFamily="2" charset="0"/>
                <a:cs typeface="Courier New"/>
              </a:rPr>
              <a:t>m=5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1507E7"/>
                </a:solidFill>
                <a:latin typeface="Courier" pitchFamily="2" charset="0"/>
                <a:cs typeface="Courier New"/>
              </a:rPr>
              <a:t>h(x)= x% m</a:t>
            </a:r>
          </a:p>
          <a:p>
            <a:pPr>
              <a:defRPr/>
            </a:pPr>
            <a:r>
              <a:rPr lang="en-US" sz="2000" dirty="0"/>
              <a:t>Here: </a:t>
            </a:r>
            <a:r>
              <a:rPr lang="en-US" sz="2000" dirty="0">
                <a:solidFill>
                  <a:srgbClr val="1507E7"/>
                </a:solidFill>
                <a:latin typeface="Courier" pitchFamily="2" charset="0"/>
                <a:cs typeface="Courier New"/>
              </a:rPr>
              <a:t>h(8)= h(5)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Methods </a:t>
            </a:r>
            <a:r>
              <a:rPr lang="en-US" sz="2000" i="1" dirty="0"/>
              <a:t>to reduce collisions: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using </a:t>
            </a:r>
            <a:r>
              <a:rPr lang="en-US" sz="2000" i="1" dirty="0">
                <a:solidFill>
                  <a:srgbClr val="080FAC"/>
                </a:solidFill>
              </a:rPr>
              <a:t>a prime number </a:t>
            </a:r>
            <a:r>
              <a:rPr lang="en-US" sz="2000" dirty="0"/>
              <a:t>for hash table size 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m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making the table size 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m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80FAC"/>
                </a:solidFill>
              </a:rPr>
              <a:t>big</a:t>
            </a:r>
            <a:r>
              <a:rPr lang="en-US" sz="2000" dirty="0"/>
              <a:t>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Even though, collisions might still happen</a:t>
            </a:r>
          </a:p>
        </p:txBody>
      </p:sp>
    </p:spTree>
    <p:extLst>
      <p:ext uri="{BB962C8B-B14F-4D97-AF65-F5344CB8AC3E}">
        <p14:creationId xmlns:p14="http://schemas.microsoft.com/office/powerpoint/2010/main" val="412919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107951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Collision Solution 1: Separate Chaining </a:t>
            </a:r>
          </a:p>
        </p:txBody>
      </p:sp>
      <p:pic>
        <p:nvPicPr>
          <p:cNvPr id="7170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43" b="-4643"/>
          <a:stretch>
            <a:fillRect/>
          </a:stretch>
        </p:blipFill>
        <p:spPr>
          <a:xfrm>
            <a:off x="293688" y="1474788"/>
            <a:ext cx="8623300" cy="4800600"/>
          </a:xfrm>
        </p:spPr>
      </p:pic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5346700" y="6275388"/>
            <a:ext cx="21844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AU"/>
              <a:t>Anh Vo    </a:t>
            </a:r>
            <a:fld id="{0D9F4CBC-1FB7-E448-BD63-76E7F2C7366B}" type="datetime4">
              <a:rPr lang="en-AU" smtClean="0"/>
              <a:pPr eaLnBrk="1" hangingPunct="1">
                <a:defRPr/>
              </a:pPr>
              <a:t>10 May 2022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93688" y="6275388"/>
            <a:ext cx="4840287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COMP20003.Worshop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16D609-5E05-0D46-ADAD-A75D7692C845}" type="slidenum">
              <a:rPr lang="en-US" sz="3600">
                <a:solidFill>
                  <a:schemeClr val="bg1"/>
                </a:solidFill>
              </a:rPr>
              <a:pPr eaLnBrk="1" hangingPunct="1"/>
              <a:t>6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113" y="1028701"/>
            <a:ext cx="7661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80FAC"/>
                </a:solidFill>
                <a:latin typeface="Courier"/>
                <a:cs typeface="Courier"/>
              </a:rPr>
              <a:t>h(x) = x % 7, </a:t>
            </a:r>
            <a:r>
              <a:rPr lang="en-US" sz="2200" dirty="0">
                <a:latin typeface="+mn-lt"/>
                <a:cs typeface="Courier"/>
              </a:rPr>
              <a:t>keys entered in decreasing order:</a:t>
            </a:r>
          </a:p>
          <a:p>
            <a:r>
              <a:rPr lang="en-US" sz="2200" dirty="0">
                <a:solidFill>
                  <a:srgbClr val="080FAC"/>
                </a:solidFill>
                <a:latin typeface="Courier"/>
                <a:cs typeface="Courier"/>
              </a:rPr>
              <a:t>        100, 81, 64, 49, 36, 25, 16, 4,2,1,0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2AF643-B82A-EB4C-9ED3-CA6FCC2DCA2B}"/>
              </a:ext>
            </a:extLst>
          </p:cNvPr>
          <p:cNvSpPr/>
          <p:nvPr/>
        </p:nvSpPr>
        <p:spPr>
          <a:xfrm>
            <a:off x="3361766" y="5163670"/>
            <a:ext cx="5488546" cy="1317811"/>
          </a:xfrm>
          <a:prstGeom prst="roundRect">
            <a:avLst/>
          </a:prstGeom>
          <a:solidFill>
            <a:schemeClr val="accent5">
              <a:tint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 separate chaining, buckets contain the link to a data structure (such as linked lists), not the data themselves. </a:t>
            </a:r>
          </a:p>
        </p:txBody>
      </p:sp>
    </p:spTree>
    <p:extLst>
      <p:ext uri="{BB962C8B-B14F-4D97-AF65-F5344CB8AC3E}">
        <p14:creationId xmlns:p14="http://schemas.microsoft.com/office/powerpoint/2010/main" val="63060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20412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Solution 2: Linear Probing (here, data are in the buckets)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28" y="709330"/>
            <a:ext cx="5403612" cy="17249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400" dirty="0"/>
              <a:t>linear probing= </a:t>
            </a:r>
            <a:r>
              <a:rPr lang="en-US" sz="2400" i="1" dirty="0"/>
              <a:t>when colliding, find the successive empty cell</a:t>
            </a:r>
            <a:r>
              <a:rPr lang="en-US" sz="2400" dirty="0"/>
              <a:t>.</a:t>
            </a:r>
          </a:p>
          <a:p>
            <a:pPr marL="0" indent="0">
              <a:buFont typeface="Wingdings 2" charset="0"/>
              <a:buNone/>
              <a:defRPr/>
            </a:pPr>
            <a:r>
              <a:rPr lang="is-IS" sz="2400" dirty="0"/>
              <a:t>Example: </a:t>
            </a:r>
            <a:r>
              <a:rPr lang="is-IS" sz="2400" dirty="0">
                <a:solidFill>
                  <a:srgbClr val="080FAC"/>
                </a:solidFill>
                <a:latin typeface="Courier" pitchFamily="2" charset="0"/>
              </a:rPr>
              <a:t>m=5, h(x)= x mod m</a:t>
            </a:r>
            <a:r>
              <a:rPr lang="is-IS" sz="2000" dirty="0">
                <a:solidFill>
                  <a:srgbClr val="1507E7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spcBef>
                <a:spcPts val="800"/>
              </a:spcBef>
              <a:buFont typeface="Wingdings 2" charset="0"/>
              <a:buNone/>
              <a:defRPr/>
            </a:pPr>
            <a:r>
              <a:rPr lang="is-IS" sz="2400" dirty="0"/>
              <a:t>keys inserted: 5, 13, 4, 8</a:t>
            </a:r>
          </a:p>
          <a:p>
            <a:pPr marL="0" indent="0">
              <a:buFont typeface="Wingdings 2" charset="0"/>
              <a:buNone/>
              <a:defRPr/>
            </a:pPr>
            <a:endParaRPr lang="en-US" sz="2400" dirty="0"/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5346700" y="6275388"/>
            <a:ext cx="21844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AU"/>
              <a:t>Anh Vo    </a:t>
            </a:r>
            <a:fld id="{0D9F4CBC-1FB7-E448-BD63-76E7F2C7366B}" type="datetime4">
              <a:rPr lang="en-AU" smtClean="0"/>
              <a:pPr eaLnBrk="1" hangingPunct="1">
                <a:defRPr/>
              </a:pPr>
              <a:t>10 May 2022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93688" y="6275388"/>
            <a:ext cx="4840287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/>
              <a:t>COMP2000op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10C774-3444-974C-B53E-A7DB6491DD61}" type="slidenum">
              <a:rPr lang="en-US" sz="3600">
                <a:solidFill>
                  <a:schemeClr val="bg1"/>
                </a:solidFill>
              </a:rPr>
              <a:pPr eaLnBrk="1" hangingPunct="1"/>
              <a:t>7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611C1-F407-7F44-954E-739C5DEF7509}"/>
              </a:ext>
            </a:extLst>
          </p:cNvPr>
          <p:cNvSpPr/>
          <p:nvPr/>
        </p:nvSpPr>
        <p:spPr>
          <a:xfrm>
            <a:off x="7635974" y="937612"/>
            <a:ext cx="980888" cy="27509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5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13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AC703-B845-414E-BFFD-20951A8A9EAF}"/>
              </a:ext>
            </a:extLst>
          </p:cNvPr>
          <p:cNvSpPr txBox="1"/>
          <p:nvPr/>
        </p:nvSpPr>
        <p:spPr>
          <a:xfrm>
            <a:off x="7037206" y="894747"/>
            <a:ext cx="598767" cy="2809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?</a:t>
            </a:r>
            <a:r>
              <a:rPr lang="en-US" dirty="0"/>
              <a:t>0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/>
              <a:t>😀</a:t>
            </a:r>
            <a:r>
              <a:rPr lang="en-US" dirty="0"/>
              <a:t>1</a:t>
            </a:r>
            <a:endParaRPr lang="en-US" sz="1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  2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?</a:t>
            </a:r>
            <a:r>
              <a:rPr lang="en-US" dirty="0"/>
              <a:t>3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?</a:t>
            </a:r>
            <a:r>
              <a:rPr lang="en-US" dirty="0"/>
              <a:t>4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D01B7D-88F4-C745-BEA2-5496603AC064}"/>
              </a:ext>
            </a:extLst>
          </p:cNvPr>
          <p:cNvCxnSpPr/>
          <p:nvPr/>
        </p:nvCxnSpPr>
        <p:spPr>
          <a:xfrm>
            <a:off x="7635974" y="1446076"/>
            <a:ext cx="98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EF3D60-BA40-834D-9FB1-E3D6DFDCAD7A}"/>
              </a:ext>
            </a:extLst>
          </p:cNvPr>
          <p:cNvCxnSpPr/>
          <p:nvPr/>
        </p:nvCxnSpPr>
        <p:spPr>
          <a:xfrm>
            <a:off x="7635974" y="2055676"/>
            <a:ext cx="98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B62B4-1DFF-654E-A92C-8D642C42E36F}"/>
              </a:ext>
            </a:extLst>
          </p:cNvPr>
          <p:cNvCxnSpPr/>
          <p:nvPr/>
        </p:nvCxnSpPr>
        <p:spPr>
          <a:xfrm>
            <a:off x="7635974" y="2624935"/>
            <a:ext cx="98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842447-5BBD-6F41-B500-1B3413788CF0}"/>
              </a:ext>
            </a:extLst>
          </p:cNvPr>
          <p:cNvCxnSpPr/>
          <p:nvPr/>
        </p:nvCxnSpPr>
        <p:spPr>
          <a:xfrm>
            <a:off x="7635974" y="3180747"/>
            <a:ext cx="98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80829C-844B-124D-9AEF-5F1286B39851}"/>
              </a:ext>
            </a:extLst>
          </p:cNvPr>
          <p:cNvSpPr txBox="1"/>
          <p:nvPr/>
        </p:nvSpPr>
        <p:spPr>
          <a:xfrm>
            <a:off x="5346700" y="3341784"/>
            <a:ext cx="5277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5</a:t>
            </a:r>
          </a:p>
          <a:p>
            <a:r>
              <a:rPr lang="en-US" dirty="0"/>
              <a:t>13</a:t>
            </a:r>
          </a:p>
          <a:p>
            <a:r>
              <a:rPr lang="en-US" dirty="0"/>
              <a:t>14</a:t>
            </a:r>
          </a:p>
          <a:p>
            <a:r>
              <a:rPr lang="en-US" dirty="0"/>
              <a:t> 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103723-F829-1549-A0CE-7F31B035CA3E}"/>
              </a:ext>
            </a:extLst>
          </p:cNvPr>
          <p:cNvCxnSpPr/>
          <p:nvPr/>
        </p:nvCxnSpPr>
        <p:spPr>
          <a:xfrm flipV="1">
            <a:off x="5806427" y="1446076"/>
            <a:ext cx="1223682" cy="199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CEE03F-9CB7-7940-80FB-5110B5D5FC04}"/>
              </a:ext>
            </a:extLst>
          </p:cNvPr>
          <p:cNvCxnSpPr>
            <a:cxnSpLocks/>
          </p:cNvCxnSpPr>
          <p:nvPr/>
        </p:nvCxnSpPr>
        <p:spPr>
          <a:xfrm flipV="1">
            <a:off x="5799330" y="2898747"/>
            <a:ext cx="1230779" cy="105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1878E3-208E-1749-B825-331DF4E80AE3}"/>
              </a:ext>
            </a:extLst>
          </p:cNvPr>
          <p:cNvCxnSpPr>
            <a:cxnSpLocks/>
          </p:cNvCxnSpPr>
          <p:nvPr/>
        </p:nvCxnSpPr>
        <p:spPr>
          <a:xfrm flipV="1">
            <a:off x="5806427" y="3483037"/>
            <a:ext cx="1223682" cy="803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5720488-D39C-2B42-8BBA-69F29596C322}"/>
                  </a:ext>
                </a:extLst>
              </p14:cNvPr>
              <p14:cNvContentPartPr/>
              <p14:nvPr/>
            </p14:nvContentPartPr>
            <p14:xfrm>
              <a:off x="5872180" y="2925972"/>
              <a:ext cx="1009080" cy="1735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5720488-D39C-2B42-8BBA-69F29596C3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3180" y="2916972"/>
                <a:ext cx="1026720" cy="17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2C67DFE-8CBB-A540-8CDA-AA9F83A3805B}"/>
                  </a:ext>
                </a:extLst>
              </p14:cNvPr>
              <p14:cNvContentPartPr/>
              <p14:nvPr/>
            </p14:nvContentPartPr>
            <p14:xfrm>
              <a:off x="6834100" y="2869092"/>
              <a:ext cx="91800" cy="96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2C67DFE-8CBB-A540-8CDA-AA9F83A38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5100" y="2860092"/>
                <a:ext cx="109440" cy="1144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3BFB812-967D-F20B-F374-F999966A7E81}"/>
              </a:ext>
            </a:extLst>
          </p:cNvPr>
          <p:cNvSpPr/>
          <p:nvPr/>
        </p:nvSpPr>
        <p:spPr>
          <a:xfrm>
            <a:off x="31928" y="2867523"/>
            <a:ext cx="5203037" cy="3772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r>
              <a:rPr lang="en-US" sz="1800" b="1" dirty="0"/>
              <a:t>Hashing with linear probing: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When inserting we do some probes until getting a vacant slot:</a:t>
            </a:r>
          </a:p>
          <a:p>
            <a:pPr>
              <a:defRPr/>
            </a:pPr>
            <a:r>
              <a:rPr lang="en-US" sz="1800" dirty="0">
                <a:solidFill>
                  <a:srgbClr val="1507E7"/>
                </a:solidFill>
                <a:latin typeface="Courier" pitchFamily="2" charset="0"/>
                <a:cs typeface="Courier New"/>
              </a:rPr>
              <a:t>   h(x) </a:t>
            </a:r>
            <a:r>
              <a:rPr lang="en-US" sz="1800" dirty="0">
                <a:sym typeface="Wingdings" pitchFamily="2" charset="2"/>
              </a:rPr>
              <a:t>replaced by </a:t>
            </a:r>
            <a:r>
              <a:rPr lang="en-US" sz="1800" dirty="0"/>
              <a:t> </a:t>
            </a:r>
          </a:p>
          <a:p>
            <a:pPr>
              <a:defRPr/>
            </a:pPr>
            <a:r>
              <a:rPr lang="en-US" sz="1800" dirty="0">
                <a:solidFill>
                  <a:srgbClr val="1507E7"/>
                </a:solidFill>
                <a:latin typeface="Courier" pitchFamily="2" charset="0"/>
                <a:cs typeface="Courier New"/>
              </a:rPr>
              <a:t>   H(x, probe)= (h(x) + probe) mod m</a:t>
            </a:r>
          </a:p>
          <a:p>
            <a:pPr>
              <a:defRPr/>
            </a:pPr>
            <a:r>
              <a:rPr lang="en-US" sz="1800" dirty="0"/>
              <a:t>     where 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probe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1507E7"/>
                </a:solidFill>
                <a:latin typeface="Courier" pitchFamily="2" charset="0"/>
                <a:cs typeface="Courier New"/>
              </a:rPr>
              <a:t>0, 1, 2 </a:t>
            </a:r>
            <a:r>
              <a:rPr lang="is-IS" sz="1800" dirty="0">
                <a:solidFill>
                  <a:srgbClr val="1507E7"/>
                </a:solidFill>
                <a:latin typeface="Courier" pitchFamily="2" charset="0"/>
                <a:cs typeface="Courier New"/>
              </a:rPr>
              <a:t>… </a:t>
            </a:r>
          </a:p>
          <a:p>
            <a:pPr>
              <a:defRPr/>
            </a:pPr>
            <a:r>
              <a:rPr lang="is-IS" sz="1800" dirty="0">
                <a:solidFill>
                  <a:srgbClr val="1507E7"/>
                </a:solidFill>
                <a:latin typeface="Courier" pitchFamily="2" charset="0"/>
                <a:cs typeface="Courier New"/>
              </a:rPr>
              <a:t>   </a:t>
            </a:r>
            <a:r>
              <a:rPr lang="is-IS" sz="1800" dirty="0"/>
              <a:t>until reaching a vacant slot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is-IS" sz="1800" dirty="0"/>
              <a:t>The same procedure for search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is-IS" sz="1800" dirty="0"/>
              <a:t>Deletion is problematic! (why?)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5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20412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Double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632" y="495798"/>
            <a:ext cx="5911473" cy="1295932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300"/>
              </a:spcBef>
              <a:buFont typeface="Wingdings 2" charset="0"/>
              <a:buNone/>
              <a:defRPr/>
            </a:pPr>
            <a:r>
              <a:rPr lang="is-IS" sz="1800" i="1" dirty="0"/>
              <a:t>When colliding, look forward for empty cells at distance  </a:t>
            </a:r>
            <a:r>
              <a:rPr lang="is-IS" sz="1800" dirty="0">
                <a:solidFill>
                  <a:srgbClr val="080FAC"/>
                </a:solidFill>
                <a:latin typeface="Courier" pitchFamily="2" charset="0"/>
              </a:rPr>
              <a:t>h2(x)</a:t>
            </a:r>
            <a:endParaRPr lang="is-IS" sz="1800" i="1" dirty="0"/>
          </a:p>
          <a:p>
            <a:pPr marL="0" indent="0">
              <a:spcBef>
                <a:spcPts val="300"/>
              </a:spcBef>
              <a:buFont typeface="Wingdings 2" charset="0"/>
              <a:buNone/>
              <a:defRPr/>
            </a:pPr>
            <a:r>
              <a:rPr lang="is-IS" sz="1800" dirty="0"/>
              <a:t>Example: </a:t>
            </a:r>
            <a:r>
              <a:rPr lang="is-IS" sz="1800" dirty="0">
                <a:solidFill>
                  <a:srgbClr val="080FAC"/>
                </a:solidFill>
                <a:latin typeface="Courier" pitchFamily="2" charset="0"/>
              </a:rPr>
              <a:t>m=5, h(x)= x mod m</a:t>
            </a:r>
            <a:r>
              <a:rPr lang="is-IS" sz="1800" dirty="0">
                <a:solidFill>
                  <a:srgbClr val="1507E7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spcBef>
                <a:spcPts val="300"/>
              </a:spcBef>
              <a:buFont typeface="Wingdings 2" charset="0"/>
              <a:buNone/>
              <a:defRPr/>
            </a:pPr>
            <a:r>
              <a:rPr lang="is-IS" sz="1800" dirty="0">
                <a:solidFill>
                  <a:srgbClr val="080FAC"/>
                </a:solidFill>
                <a:latin typeface="Courier" pitchFamily="2" charset="0"/>
              </a:rPr>
              <a:t>h2(x)= x mod 3</a:t>
            </a:r>
            <a:r>
              <a:rPr lang="is-IS" sz="1800" dirty="0">
                <a:solidFill>
                  <a:srgbClr val="1507E7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spcBef>
                <a:spcPts val="300"/>
              </a:spcBef>
              <a:buFont typeface="Wingdings 2" charset="0"/>
              <a:buNone/>
              <a:defRPr/>
            </a:pPr>
            <a:r>
              <a:rPr lang="is-IS" sz="1800" dirty="0"/>
              <a:t>keys inserted: 5, 13, 4, 8</a:t>
            </a:r>
          </a:p>
          <a:p>
            <a:pPr marL="0" indent="0">
              <a:buFont typeface="Wingdings 2" charset="0"/>
              <a:buNone/>
              <a:defRPr/>
            </a:pPr>
            <a:endParaRPr lang="en-US" sz="2400" dirty="0"/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5346700" y="6275388"/>
            <a:ext cx="2184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AU"/>
              <a:t>Anh Vo    </a:t>
            </a:r>
            <a:fld id="{0D9F4CBC-1FB7-E448-BD63-76E7F2C7366B}" type="datetime4">
              <a:rPr lang="en-AU" smtClean="0"/>
              <a:pPr eaLnBrk="1" hangingPunct="1">
                <a:defRPr/>
              </a:pPr>
              <a:t>10 May 2022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93688" y="6275388"/>
            <a:ext cx="48402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/>
              <a:t>COMP2000op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10C774-3444-974C-B53E-A7DB6491DD61}" type="slidenum">
              <a:rPr lang="en-US" sz="3600">
                <a:solidFill>
                  <a:schemeClr val="bg1"/>
                </a:solidFill>
              </a:rPr>
              <a:pPr eaLnBrk="1" hangingPunct="1"/>
              <a:t>8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611C1-F407-7F44-954E-739C5DEF7509}"/>
              </a:ext>
            </a:extLst>
          </p:cNvPr>
          <p:cNvSpPr/>
          <p:nvPr/>
        </p:nvSpPr>
        <p:spPr>
          <a:xfrm>
            <a:off x="7635974" y="937612"/>
            <a:ext cx="980888" cy="27509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5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13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AC703-B845-414E-BFFD-20951A8A9EAF}"/>
              </a:ext>
            </a:extLst>
          </p:cNvPr>
          <p:cNvSpPr txBox="1"/>
          <p:nvPr/>
        </p:nvSpPr>
        <p:spPr>
          <a:xfrm>
            <a:off x="7037206" y="894747"/>
            <a:ext cx="598767" cy="2809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?</a:t>
            </a:r>
            <a:r>
              <a:rPr lang="en-US" dirty="0"/>
              <a:t>0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 1</a:t>
            </a:r>
            <a:endParaRPr lang="en-US" sz="1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😀 </a:t>
            </a:r>
            <a:r>
              <a:rPr lang="en-US" dirty="0"/>
              <a:t>2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?</a:t>
            </a:r>
            <a:r>
              <a:rPr lang="en-US" dirty="0"/>
              <a:t>3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</a:t>
            </a:r>
            <a:r>
              <a:rPr lang="en-US" dirty="0"/>
              <a:t>4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D01B7D-88F4-C745-BEA2-5496603AC064}"/>
              </a:ext>
            </a:extLst>
          </p:cNvPr>
          <p:cNvCxnSpPr/>
          <p:nvPr/>
        </p:nvCxnSpPr>
        <p:spPr>
          <a:xfrm>
            <a:off x="7635974" y="1446076"/>
            <a:ext cx="98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EF3D60-BA40-834D-9FB1-E3D6DFDCAD7A}"/>
              </a:ext>
            </a:extLst>
          </p:cNvPr>
          <p:cNvCxnSpPr/>
          <p:nvPr/>
        </p:nvCxnSpPr>
        <p:spPr>
          <a:xfrm>
            <a:off x="7635974" y="2055676"/>
            <a:ext cx="98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B62B4-1DFF-654E-A92C-8D642C42E36F}"/>
              </a:ext>
            </a:extLst>
          </p:cNvPr>
          <p:cNvCxnSpPr/>
          <p:nvPr/>
        </p:nvCxnSpPr>
        <p:spPr>
          <a:xfrm>
            <a:off x="7635974" y="2624935"/>
            <a:ext cx="98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842447-5BBD-6F41-B500-1B3413788CF0}"/>
              </a:ext>
            </a:extLst>
          </p:cNvPr>
          <p:cNvCxnSpPr/>
          <p:nvPr/>
        </p:nvCxnSpPr>
        <p:spPr>
          <a:xfrm>
            <a:off x="7635974" y="3180747"/>
            <a:ext cx="98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80829C-844B-124D-9AEF-5F1286B39851}"/>
              </a:ext>
            </a:extLst>
          </p:cNvPr>
          <p:cNvSpPr txBox="1"/>
          <p:nvPr/>
        </p:nvSpPr>
        <p:spPr>
          <a:xfrm>
            <a:off x="5346700" y="3341784"/>
            <a:ext cx="5277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5</a:t>
            </a:r>
          </a:p>
          <a:p>
            <a:r>
              <a:rPr lang="en-US" dirty="0"/>
              <a:t>13</a:t>
            </a:r>
          </a:p>
          <a:p>
            <a:r>
              <a:rPr lang="en-US" dirty="0"/>
              <a:t>14</a:t>
            </a:r>
          </a:p>
          <a:p>
            <a:r>
              <a:rPr lang="en-US" dirty="0"/>
              <a:t> 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103723-F829-1549-A0CE-7F31B035CA3E}"/>
              </a:ext>
            </a:extLst>
          </p:cNvPr>
          <p:cNvCxnSpPr/>
          <p:nvPr/>
        </p:nvCxnSpPr>
        <p:spPr>
          <a:xfrm flipV="1">
            <a:off x="5806427" y="1446076"/>
            <a:ext cx="1223682" cy="199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CEE03F-9CB7-7940-80FB-5110B5D5FC04}"/>
              </a:ext>
            </a:extLst>
          </p:cNvPr>
          <p:cNvCxnSpPr>
            <a:cxnSpLocks/>
          </p:cNvCxnSpPr>
          <p:nvPr/>
        </p:nvCxnSpPr>
        <p:spPr>
          <a:xfrm flipV="1">
            <a:off x="5799330" y="2898747"/>
            <a:ext cx="1230779" cy="105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1878E3-208E-1749-B825-331DF4E80AE3}"/>
              </a:ext>
            </a:extLst>
          </p:cNvPr>
          <p:cNvCxnSpPr>
            <a:cxnSpLocks/>
          </p:cNvCxnSpPr>
          <p:nvPr/>
        </p:nvCxnSpPr>
        <p:spPr>
          <a:xfrm flipV="1">
            <a:off x="5806427" y="3483037"/>
            <a:ext cx="1223682" cy="803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5720488-D39C-2B42-8BBA-69F29596C322}"/>
                  </a:ext>
                </a:extLst>
              </p14:cNvPr>
              <p14:cNvContentPartPr/>
              <p14:nvPr/>
            </p14:nvContentPartPr>
            <p14:xfrm>
              <a:off x="5872180" y="2925972"/>
              <a:ext cx="1009080" cy="1735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5720488-D39C-2B42-8BBA-69F29596C3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3180" y="2916972"/>
                <a:ext cx="1026720" cy="17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2C67DFE-8CBB-A540-8CDA-AA9F83A3805B}"/>
                  </a:ext>
                </a:extLst>
              </p14:cNvPr>
              <p14:cNvContentPartPr/>
              <p14:nvPr/>
            </p14:nvContentPartPr>
            <p14:xfrm>
              <a:off x="6834100" y="2869092"/>
              <a:ext cx="91800" cy="96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2C67DFE-8CBB-A540-8CDA-AA9F83A38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5100" y="2860092"/>
                <a:ext cx="109440" cy="1144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3BFB812-967D-F20B-F374-F999966A7E81}"/>
              </a:ext>
            </a:extLst>
          </p:cNvPr>
          <p:cNvSpPr/>
          <p:nvPr/>
        </p:nvSpPr>
        <p:spPr>
          <a:xfrm>
            <a:off x="8728" y="1878227"/>
            <a:ext cx="5364542" cy="4919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r>
              <a:rPr lang="en-US" sz="1800" b="1" dirty="0"/>
              <a:t>Hashing with double hashing: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1800" dirty="0"/>
              <a:t>similar to </a:t>
            </a:r>
            <a:r>
              <a:rPr lang="en-US" sz="1800" i="1" dirty="0"/>
              <a:t>linear probing</a:t>
            </a:r>
            <a:r>
              <a:rPr lang="en-US" sz="1800" dirty="0"/>
              <a:t>, but employ a second hash function h2(x):</a:t>
            </a:r>
            <a:endParaRPr lang="en-US" sz="18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H(</a:t>
            </a:r>
            <a:r>
              <a:rPr lang="en-US" sz="1800" dirty="0" err="1">
                <a:solidFill>
                  <a:srgbClr val="3366FF"/>
                </a:solidFill>
                <a:latin typeface="Courier"/>
                <a:cs typeface="Courier"/>
              </a:rPr>
              <a:t>x,probe</a:t>
            </a:r>
            <a:r>
              <a:rPr lang="en-US" sz="1800" dirty="0">
                <a:solidFill>
                  <a:srgbClr val="3366FF"/>
                </a:solidFill>
                <a:latin typeface="Courier"/>
                <a:cs typeface="Courier"/>
              </a:rPr>
              <a:t>)= (h(x)+ probe*h2(x)) mod m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1800" dirty="0"/>
              <a:t>where </a:t>
            </a:r>
            <a:r>
              <a:rPr lang="en-US" sz="1800" dirty="0">
                <a:solidFill>
                  <a:srgbClr val="3366FF"/>
                </a:solidFill>
                <a:latin typeface="Courier"/>
              </a:rPr>
              <a:t>probe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3366FF"/>
                </a:solidFill>
                <a:latin typeface="Courier"/>
              </a:rPr>
              <a:t>0, 1, 2, </a:t>
            </a:r>
            <a:r>
              <a:rPr lang="is-IS" sz="1800" dirty="0">
                <a:solidFill>
                  <a:srgbClr val="3366FF"/>
                </a:solidFill>
                <a:latin typeface="Courier"/>
              </a:rPr>
              <a:t>… </a:t>
            </a:r>
            <a:r>
              <a:rPr lang="is-IS" sz="1800" dirty="0"/>
              <a:t>(until reaching a vacant slot). </a:t>
            </a:r>
          </a:p>
          <a:p>
            <a:pPr marL="0" indent="0">
              <a:buFont typeface="Wingdings 2" charset="0"/>
              <a:buNone/>
              <a:defRPr/>
            </a:pPr>
            <a:endParaRPr lang="is-IS" sz="1800" dirty="0"/>
          </a:p>
          <a:p>
            <a:pPr marL="0" indent="0">
              <a:buFont typeface="Wingdings 2" charset="0"/>
              <a:buNone/>
              <a:defRPr/>
            </a:pPr>
            <a:r>
              <a:rPr lang="is-IS" sz="1800" dirty="0"/>
              <a:t>Note that: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s-IS" sz="1800" dirty="0">
                <a:solidFill>
                  <a:srgbClr val="3366FF"/>
                </a:solidFill>
                <a:latin typeface="Courier" pitchFamily="2" charset="0"/>
                <a:cs typeface="Courier New"/>
              </a:rPr>
              <a:t>h2(x) ≠ 0 for all x</a:t>
            </a:r>
            <a:r>
              <a:rPr lang="is-IS" sz="1800" dirty="0"/>
              <a:t>,      </a:t>
            </a:r>
            <a:r>
              <a:rPr lang="is-IS" sz="1800" dirty="0">
                <a:solidFill>
                  <a:srgbClr val="C00000"/>
                </a:solidFill>
              </a:rPr>
              <a:t>(why?)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s-IS" sz="1800" dirty="0"/>
              <a:t>to be good, </a:t>
            </a:r>
            <a:r>
              <a:rPr lang="is-IS" sz="1800" dirty="0">
                <a:solidFill>
                  <a:srgbClr val="3366FF"/>
                </a:solidFill>
                <a:latin typeface="Courier" pitchFamily="2" charset="0"/>
                <a:cs typeface="Courier New"/>
              </a:rPr>
              <a:t>h2(x)</a:t>
            </a:r>
            <a:r>
              <a:rPr lang="is-IS" sz="1800" dirty="0"/>
              <a:t> should be co-prime with </a:t>
            </a:r>
            <a:r>
              <a:rPr lang="is-IS" sz="1800" dirty="0">
                <a:solidFill>
                  <a:srgbClr val="3366FF"/>
                </a:solidFill>
                <a:latin typeface="Courier" pitchFamily="2" charset="0"/>
                <a:cs typeface="Courier New"/>
              </a:rPr>
              <a:t>m</a:t>
            </a:r>
            <a:r>
              <a:rPr lang="is-IS" sz="1800" dirty="0"/>
              <a:t>,     </a:t>
            </a:r>
            <a:r>
              <a:rPr lang="is-IS" sz="1800" dirty="0">
                <a:solidFill>
                  <a:srgbClr val="C00000"/>
                </a:solidFill>
              </a:rPr>
              <a:t>(how?)</a:t>
            </a:r>
          </a:p>
          <a:p>
            <a:pPr lvl="1">
              <a:defRPr/>
            </a:pPr>
            <a:endParaRPr lang="is-IS" sz="1800" dirty="0"/>
          </a:p>
          <a:p>
            <a:pPr>
              <a:defRPr/>
            </a:pPr>
            <a:r>
              <a:rPr lang="is-IS" sz="1600" dirty="0"/>
              <a:t>Note: </a:t>
            </a:r>
            <a:r>
              <a:rPr lang="is-IS" sz="1600" i="1" dirty="0"/>
              <a:t>linear probing </a:t>
            </a:r>
            <a:r>
              <a:rPr lang="is-IS" sz="1600" dirty="0"/>
              <a:t>is just a special case of </a:t>
            </a:r>
            <a:r>
              <a:rPr lang="is-IS" sz="1600" i="1" dirty="0"/>
              <a:t>double hashing </a:t>
            </a:r>
            <a:r>
              <a:rPr lang="is-IS" sz="1600" dirty="0"/>
              <a:t>when </a:t>
            </a:r>
            <a:r>
              <a:rPr lang="is-IS" sz="1600" dirty="0">
                <a:solidFill>
                  <a:srgbClr val="0000FF"/>
                </a:solidFill>
                <a:latin typeface="Courier"/>
                <a:cs typeface="Courier"/>
              </a:rPr>
              <a:t>h2(x)=1</a:t>
            </a:r>
            <a:r>
              <a:rPr lang="is-IS" sz="1600" dirty="0"/>
              <a:t>.</a:t>
            </a:r>
          </a:p>
          <a:p>
            <a:pPr>
              <a:defRPr/>
            </a:pPr>
            <a:r>
              <a:rPr lang="en-US" sz="1600" dirty="0"/>
              <a:t>Both linear probing and double hashing are referred to as </a:t>
            </a:r>
            <a:r>
              <a:rPr lang="en-US" sz="1600" i="1" dirty="0"/>
              <a:t>Open Addressing methods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56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sz="2400" dirty="0"/>
              <a:t>Q 10.1, 10.2 [Group/Individual]: </a:t>
            </a:r>
            <a:r>
              <a:rPr lang="en-US" sz="2400" dirty="0">
                <a:effectLst/>
              </a:rPr>
              <a:t>Separate chaining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825970"/>
            <a:ext cx="8623300" cy="5449417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n-US" sz="1800" b="1" dirty="0">
                <a:effectLst/>
              </a:rPr>
              <a:t>Q 10.1: </a:t>
            </a:r>
            <a:r>
              <a:rPr lang="en-US" sz="1800" dirty="0">
                <a:effectLst/>
              </a:rPr>
              <a:t>Consider a hash table in which the elements inserted into each slot are stored in a linked list. The table has a fixed number of slots </a:t>
            </a:r>
            <a:r>
              <a:rPr lang="en-US" sz="18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L=2</a:t>
            </a:r>
            <a:r>
              <a:rPr lang="en-US" sz="1800" dirty="0">
                <a:effectLst/>
              </a:rPr>
              <a:t>. The hash function to be used is      </a:t>
            </a:r>
            <a:r>
              <a:rPr lang="en-US" sz="18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h(k)=k</a:t>
            </a:r>
            <a:r>
              <a:rPr lang="en-US" sz="1800" dirty="0">
                <a:effectLst/>
              </a:rPr>
              <a:t> </a:t>
            </a:r>
            <a:r>
              <a:rPr lang="en-US" sz="18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mod L</a:t>
            </a:r>
            <a:r>
              <a:rPr lang="en-US" sz="1800" dirty="0">
                <a:effectLst/>
              </a:rPr>
              <a:t>. </a:t>
            </a:r>
            <a:endParaRPr lang="en-US" sz="1800" dirty="0"/>
          </a:p>
          <a:p>
            <a:pPr marL="457200" indent="-457200">
              <a:spcBef>
                <a:spcPts val="800"/>
              </a:spcBef>
              <a:buFont typeface="+mj-lt"/>
              <a:buAutoNum type="alphaLcParenR"/>
            </a:pPr>
            <a:r>
              <a:rPr lang="en-US" sz="1800" dirty="0">
                <a:effectLst/>
              </a:rPr>
              <a:t>Show the hash table after insertion of records with the keys</a:t>
            </a:r>
            <a:br>
              <a:rPr lang="en-US" sz="1800" dirty="0">
                <a:effectLst/>
              </a:rPr>
            </a:br>
            <a:r>
              <a:rPr lang="en-US" sz="18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17 6 11 21 12 33 5 23 1 8 9 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LcParenR"/>
            </a:pPr>
            <a:r>
              <a:rPr lang="en-US" sz="1800" dirty="0">
                <a:effectLst/>
              </a:rPr>
              <a:t>Can you think of a better data structure to use for storing the records that overflow each slot? </a:t>
            </a:r>
            <a:endParaRPr lang="en-US" sz="1800" dirty="0"/>
          </a:p>
          <a:p>
            <a:pPr marL="0" indent="0">
              <a:spcBef>
                <a:spcPts val="800"/>
              </a:spcBef>
              <a:buNone/>
            </a:pPr>
            <a:endParaRPr lang="en-US" sz="1800" dirty="0">
              <a:effectLst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800" b="1" dirty="0">
                <a:effectLst/>
              </a:rPr>
              <a:t>Q 10.2:</a:t>
            </a:r>
            <a:r>
              <a:rPr lang="en-US" sz="1800" dirty="0">
                <a:effectLst/>
              </a:rPr>
              <a:t> Consider a hash table in which each slot can hold one record and additional records are stored elsewhere in the table using linear probing with steps of size </a:t>
            </a:r>
            <a:r>
              <a:rPr lang="en-US" sz="1800" dirty="0" err="1">
                <a:solidFill>
                  <a:srgbClr val="080FAC"/>
                </a:solidFill>
                <a:effectLst/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=1</a:t>
            </a:r>
            <a:r>
              <a:rPr lang="en-US" sz="1800" dirty="0">
                <a:effectLst/>
              </a:rPr>
              <a:t>. The table has a fixed number of slots </a:t>
            </a:r>
            <a:r>
              <a:rPr lang="en-US" sz="18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L=8</a:t>
            </a:r>
            <a:r>
              <a:rPr lang="en-US" sz="1800" dirty="0">
                <a:effectLst/>
              </a:rPr>
              <a:t>. The hash function to be used is </a:t>
            </a:r>
            <a:r>
              <a:rPr lang="en-US" sz="18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h(k)=k mod L</a:t>
            </a:r>
            <a:r>
              <a:rPr lang="en-US" sz="1800" dirty="0">
                <a:effectLst/>
              </a:rPr>
              <a:t>. </a:t>
            </a:r>
            <a:endParaRPr lang="en-US" sz="1800" dirty="0"/>
          </a:p>
          <a:p>
            <a:pPr marL="457200" indent="-457200">
              <a:spcBef>
                <a:spcPts val="800"/>
              </a:spcBef>
              <a:buFont typeface="+mj-lt"/>
              <a:buAutoNum type="alphaLcParenR"/>
            </a:pPr>
            <a:r>
              <a:rPr lang="en-US" sz="1800" dirty="0">
                <a:effectLst/>
              </a:rPr>
              <a:t>Show the hash table after insertion of records with the keys</a:t>
            </a:r>
            <a:br>
              <a:rPr lang="en-US" sz="1800" dirty="0">
                <a:effectLst/>
              </a:rPr>
            </a:br>
            <a:r>
              <a:rPr lang="en-US" sz="18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17 7 11 33 12 18 9 </a:t>
            </a:r>
          </a:p>
          <a:p>
            <a:pPr marL="457200" indent="-457200">
              <a:spcBef>
                <a:spcPts val="800"/>
              </a:spcBef>
              <a:buFont typeface="+mj-lt"/>
              <a:buAutoNum type="alphaLcParenR"/>
            </a:pPr>
            <a:r>
              <a:rPr lang="en-US" sz="1800" dirty="0">
                <a:effectLst/>
              </a:rPr>
              <a:t>Repeat using linear probing with steps of size </a:t>
            </a:r>
            <a:r>
              <a:rPr lang="en-US" sz="1800" dirty="0" err="1">
                <a:solidFill>
                  <a:srgbClr val="080FAC"/>
                </a:solidFill>
                <a:effectLst/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 = 2</a:t>
            </a:r>
            <a:r>
              <a:rPr lang="en-US" sz="1800" dirty="0">
                <a:effectLst/>
              </a:rPr>
              <a:t>. What problem arises, and what constraints can we place on </a:t>
            </a:r>
            <a:r>
              <a:rPr lang="en-US" sz="1800" dirty="0" err="1">
                <a:solidFill>
                  <a:srgbClr val="080FAC"/>
                </a:solidFill>
                <a:effectLst/>
                <a:latin typeface="Courier"/>
                <a:cs typeface="Courier"/>
              </a:rPr>
              <a:t>i</a:t>
            </a:r>
            <a:r>
              <a:rPr lang="en-US" sz="1800" dirty="0">
                <a:effectLst/>
              </a:rPr>
              <a:t> and </a:t>
            </a:r>
            <a:r>
              <a:rPr lang="en-US" sz="18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L</a:t>
            </a:r>
            <a:r>
              <a:rPr lang="en-US" sz="1800" dirty="0">
                <a:effectLst/>
              </a:rPr>
              <a:t>  to prevent it? </a:t>
            </a:r>
            <a:endParaRPr lang="en-US" sz="1800" dirty="0"/>
          </a:p>
          <a:p>
            <a:pPr marL="457200" indent="-457200">
              <a:spcBef>
                <a:spcPts val="800"/>
              </a:spcBef>
              <a:buFont typeface="+mj-lt"/>
              <a:buAutoNum type="alphaLcParenR"/>
            </a:pPr>
            <a:r>
              <a:rPr lang="en-US" sz="1800" dirty="0">
                <a:effectLst/>
              </a:rPr>
              <a:t>Can you think of a better way to find somewhere else in the table to store overflows?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10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57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207_17S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C207_17S1.potx</Template>
  <TotalTime>47789</TotalTime>
  <Words>2849</Words>
  <Application>Microsoft Macintosh PowerPoint</Application>
  <PresentationFormat>On-screen Show (4:3)</PresentationFormat>
  <Paragraphs>508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Courier</vt:lpstr>
      <vt:lpstr>Courier New</vt:lpstr>
      <vt:lpstr>News Gothic MT</vt:lpstr>
      <vt:lpstr>Wingdings 2</vt:lpstr>
      <vt:lpstr>C207_17S1</vt:lpstr>
      <vt:lpstr>COMP20007 Workshop Week 9</vt:lpstr>
      <vt:lpstr>hashing/hashtable = ?</vt:lpstr>
      <vt:lpstr>Hash Table: dictionary with average 𝛉(1) search/insert/delete</vt:lpstr>
      <vt:lpstr>Collisions</vt:lpstr>
      <vt:lpstr>Collisions</vt:lpstr>
      <vt:lpstr>Collision Solution 1: Separate Chaining </vt:lpstr>
      <vt:lpstr>Solution 2: Linear Probing (here, data are in the buckets)</vt:lpstr>
      <vt:lpstr>Double Hashing</vt:lpstr>
      <vt:lpstr>Q 10.1, 10.2 [Group/Individual]: Separate chaining </vt:lpstr>
      <vt:lpstr>Q 10.1:  Separate chaining </vt:lpstr>
      <vt:lpstr>Q 10.2: Open addressing  </vt:lpstr>
      <vt:lpstr>Coding: used for storage, communication and …</vt:lpstr>
      <vt:lpstr>Coding &amp; Data Compression</vt:lpstr>
      <vt:lpstr>Encoding (Compressing)</vt:lpstr>
      <vt:lpstr>PowerPoint Presentation</vt:lpstr>
      <vt:lpstr>PowerPoint Presentation</vt:lpstr>
      <vt:lpstr>PowerPoint Presentation</vt:lpstr>
      <vt:lpstr>Huffman Coding = a method for building minimum-redundancy code (given a table of frequencies)</vt:lpstr>
      <vt:lpstr>Huffman Coding </vt:lpstr>
      <vt:lpstr>Q 10.3&amp;4: Huffman Code Generation </vt:lpstr>
      <vt:lpstr>Q 10.3: Huffman Code Generation </vt:lpstr>
      <vt:lpstr>Q 10.4: Canonical Huffman decoding  </vt:lpstr>
      <vt:lpstr>Revision 1: Complexity Analysis –  Lec W2, Workshop W3; W4- recurrences, </vt:lpstr>
      <vt:lpstr>Revision exercises: Q 10.5+</vt:lpstr>
      <vt:lpstr>R1 exercises: Q10.5</vt:lpstr>
      <vt:lpstr>R1 exercises: Q10.5+</vt:lpstr>
      <vt:lpstr>Lab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 Vo</cp:lastModifiedBy>
  <cp:revision>346</cp:revision>
  <dcterms:created xsi:type="dcterms:W3CDTF">2016-04-26T09:56:14Z</dcterms:created>
  <dcterms:modified xsi:type="dcterms:W3CDTF">2022-05-09T22:46:21Z</dcterms:modified>
</cp:coreProperties>
</file>