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45" r:id="rId2"/>
    <p:sldId id="541" r:id="rId3"/>
    <p:sldId id="548" r:id="rId4"/>
    <p:sldId id="549" r:id="rId5"/>
    <p:sldId id="547" r:id="rId6"/>
    <p:sldId id="542" r:id="rId7"/>
    <p:sldId id="534" r:id="rId8"/>
    <p:sldId id="551" r:id="rId9"/>
    <p:sldId id="535" r:id="rId10"/>
    <p:sldId id="539" r:id="rId11"/>
    <p:sldId id="544" r:id="rId12"/>
    <p:sldId id="550" r:id="rId13"/>
    <p:sldId id="536" r:id="rId14"/>
    <p:sldId id="537" r:id="rId15"/>
    <p:sldId id="552" r:id="rId16"/>
    <p:sldId id="55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 autoAdjust="0"/>
    <p:restoredTop sz="94785"/>
  </p:normalViewPr>
  <p:slideViewPr>
    <p:cSldViewPr snapToObjects="1">
      <p:cViewPr varScale="1">
        <p:scale>
          <a:sx n="107" d="100"/>
          <a:sy n="107" d="100"/>
        </p:scale>
        <p:origin x="2168" y="160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</a:t>
            </a:r>
            <a:r>
              <a:rPr lang="en-US">
                <a:latin typeface="News Gothic MT" charset="0"/>
              </a:rPr>
              <a:t>Week 6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13 April 2021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54540"/>
              </p:ext>
            </p:extLst>
          </p:nvPr>
        </p:nvGraphicFramePr>
        <p:xfrm>
          <a:off x="265113" y="749350"/>
          <a:ext cx="8623300" cy="551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>
                          <a:solidFill>
                            <a:srgbClr val="080FAC"/>
                          </a:solidFill>
                        </a:rPr>
                        <a:t>Preparation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</a:rPr>
                        <a:t>:</a:t>
                      </a:r>
                      <a:r>
                        <a:rPr lang="en-US" sz="2000" b="0" baseline="0" dirty="0"/>
                        <a:t> download ppt (or pdf) from 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github.com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anhvir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1:</a:t>
                      </a:r>
                      <a:r>
                        <a:rPr lang="en-US" sz="2000" b="0" baseline="0" dirty="0"/>
                        <a:t>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</a:t>
                      </a:r>
                      <a:r>
                        <a:rPr lang="en-US" sz="2000" b="1" i="1" baseline="0" dirty="0"/>
                        <a:t>Group Work:</a:t>
                      </a:r>
                      <a:r>
                        <a:rPr lang="en-US" sz="2000" b="0" baseline="0" dirty="0"/>
                        <a:t> Problems T1 (</a:t>
                      </a:r>
                      <a:r>
                        <a:rPr lang="en-US" sz="2000" b="0" baseline="0" dirty="0" err="1"/>
                        <a:t>toposort</a:t>
                      </a:r>
                      <a:r>
                        <a:rPr lang="en-US" sz="2000" b="0" baseline="0" dirty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2:</a:t>
                      </a:r>
                      <a:r>
                        <a:rPr lang="en-US" sz="2000" b="0" baseline="0" dirty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/>
                        <a:t>  Group Work:</a:t>
                      </a:r>
                      <a:r>
                        <a:rPr lang="en-US" sz="2000" b="0" baseline="0" dirty="0"/>
                        <a:t> Problems 2, 3, 4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Lab: 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ass1 if not yet done, or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lab works of previous weeks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/>
              <a:t>Problem 4: Binary Tree Sum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recursive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Sum(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(Search)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605266" y="1485152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483337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number in increasing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in decreasing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 the tree?</a:t>
            </a:r>
          </a:p>
          <a:p>
            <a:endParaRPr lang="en-US" dirty="0"/>
          </a:p>
          <a:p>
            <a:r>
              <a:rPr lang="en-US" dirty="0"/>
              <a:t>Your notes: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conventional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</a:p>
          <a:p>
            <a:r>
              <a:rPr lang="en-US" dirty="0"/>
              <a:t>the 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In-order: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Pre-order: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Post-order: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2576" y="1257980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A6A6A6"/>
                </a:solidFill>
              </a:rPr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Level-order: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84" y="-243408"/>
            <a:ext cx="8623300" cy="920750"/>
          </a:xfrm>
        </p:spPr>
        <p:txBody>
          <a:bodyPr/>
          <a:lstStyle/>
          <a:p>
            <a:r>
              <a:rPr lang="en-US" sz="2800" dirty="0"/>
              <a:t>Problem 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733471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Write the level-order pseudo-code.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84" y="2420888"/>
            <a:ext cx="842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LevelOrder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045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DEB-FCD2-694A-8BDD-0BDFB24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C563-A357-344F-AE62-F1DC128A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Assignment 1:</a:t>
            </a:r>
          </a:p>
          <a:p>
            <a:pPr lvl="1"/>
            <a:r>
              <a:rPr lang="en-US" dirty="0"/>
              <a:t>check &amp; make sure that you can submit </a:t>
            </a:r>
            <a:r>
              <a:rPr lang="en-US" b="1" dirty="0"/>
              <a:t>right now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note that you can discuss general problems with your friends but please do not reveal or show your solution and code</a:t>
            </a:r>
          </a:p>
          <a:p>
            <a:pPr marL="349250" lvl="1" indent="0">
              <a:buNone/>
            </a:pPr>
            <a:endParaRPr lang="en-US" dirty="0"/>
          </a:p>
          <a:p>
            <a:pPr marL="12700" indent="0">
              <a:buNone/>
            </a:pPr>
            <a:r>
              <a:rPr lang="en-US" sz="2400" dirty="0">
                <a:solidFill>
                  <a:srgbClr val="080FAC"/>
                </a:solidFill>
              </a:rPr>
              <a:t>OR:</a:t>
            </a:r>
          </a:p>
          <a:p>
            <a:pPr marL="469900" indent="-457200"/>
            <a:r>
              <a:rPr lang="en-US" sz="2400" dirty="0"/>
              <a:t>do not-yet-done problems (if any) of previous workshops/lab/lectures</a:t>
            </a:r>
          </a:p>
          <a:p>
            <a:pPr marL="12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72B1-E286-9F4D-B20C-56188D3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E9-27EF-5C40-AAC7-7C14865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3F0-08F1-4B46-B391-4B8A4DB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moved to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3"/>
            <a:ext cx="6264696" cy="481780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T2:</a:t>
            </a:r>
            <a:r>
              <a:rPr lang="en-US" sz="1800" dirty="0"/>
              <a:t> </a:t>
            </a:r>
            <a:r>
              <a:rPr lang="en-US" sz="1800" i="1" dirty="0">
                <a:effectLst/>
              </a:rPr>
              <a:t>Dijkstra’s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Find 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4596"/>
              </p:ext>
            </p:extLst>
          </p:nvPr>
        </p:nvGraphicFramePr>
        <p:xfrm>
          <a:off x="237582" y="4359362"/>
          <a:ext cx="6462736" cy="899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a) Give an example showing that DA can’t handle negative weights.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b) Will your friend’s algorithm work? Give an example.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(for DAG only!)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ordering:</a:t>
            </a:r>
            <a:r>
              <a:rPr lang="en-US" sz="2200" dirty="0">
                <a:effectLst/>
              </a:rPr>
              <a:t> sorting the nodes of the graph such that all edges point in one direction, to nodes later in the ordering. 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70838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effectLst/>
              </a:rPr>
              <a:t>Method 1:</a:t>
            </a:r>
            <a:r>
              <a:rPr lang="en-US" sz="2200" dirty="0">
                <a:effectLst/>
              </a:rPr>
              <a:t> Select a source (node with no incoming edges), then remove this source and all of its incidents (</a:t>
            </a:r>
            <a:r>
              <a:rPr lang="en-US" sz="2200" dirty="0" err="1">
                <a:effectLst/>
              </a:rPr>
              <a:t>ie</a:t>
            </a:r>
            <a:r>
              <a:rPr lang="en-US" sz="2200" dirty="0">
                <a:effectLst/>
              </a:rPr>
              <a:t>. its outgoing edges). Repeat this process until all nodes have been selected.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What’s the complexity of this algorithm if using adjacency matrix? list?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3" y="2924944"/>
            <a:ext cx="3081908" cy="178152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8515CC-7191-664B-96E7-282D792DD509}"/>
              </a:ext>
            </a:extLst>
          </p:cNvPr>
          <p:cNvSpPr/>
          <p:nvPr/>
        </p:nvSpPr>
        <p:spPr>
          <a:xfrm>
            <a:off x="4172681" y="2633053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1" y="685607"/>
            <a:ext cx="8623300" cy="48006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effectLst/>
              </a:rPr>
              <a:t>Another Algorithm</a:t>
            </a:r>
            <a:r>
              <a:rPr lang="en-US" sz="2000" dirty="0">
                <a:effectLst/>
              </a:rPr>
              <a:t> (discussed in lectures) involves running a DFS on the DAG and keeping track of the order in which the vertices are popped from the stack. The topological ordering will be the reverse of this order. </a:t>
            </a:r>
            <a:endParaRPr lang="en-US" sz="20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What’s the complexity if using adjacency lists for graphs? </a:t>
            </a:r>
            <a:r>
              <a:rPr lang="en-US" sz="2000" dirty="0" err="1">
                <a:effectLst/>
              </a:rPr>
              <a:t>adj</a:t>
            </a:r>
            <a:r>
              <a:rPr lang="en-US" sz="2000" dirty="0">
                <a:effectLst/>
              </a:rPr>
              <a:t> matrix?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How to have the pop-order?</a:t>
            </a:r>
            <a:endParaRPr lang="en-US" sz="2000" dirty="0"/>
          </a:p>
          <a:p>
            <a:pPr>
              <a:spcBef>
                <a:spcPts val="800"/>
              </a:spcBef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64187"/>
            <a:ext cx="3081908" cy="178152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A3EF49-7D56-014A-B300-18247BE27130}"/>
              </a:ext>
            </a:extLst>
          </p:cNvPr>
          <p:cNvSpPr/>
          <p:nvPr/>
        </p:nvSpPr>
        <p:spPr>
          <a:xfrm>
            <a:off x="4172681" y="2258312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sz="1800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6719" y="3429000"/>
            <a:ext cx="3760829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2936" y="692696"/>
            <a:ext cx="3593264" cy="2088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36" y="3288330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93764" y="816075"/>
            <a:ext cx="446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Modify the DFS algorithm so that it also builds the arrays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pre[V]</a:t>
            </a:r>
            <a:r>
              <a:rPr lang="en-US" sz="1800" i="1" dirty="0"/>
              <a:t> and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post[V]</a:t>
            </a:r>
            <a:r>
              <a:rPr lang="en-US" sz="1800" i="1" dirty="0"/>
              <a:t>to store the push- and the pop-order of the vertices.</a:t>
            </a:r>
            <a:r>
              <a:rPr lang="en-US" sz="1800" dirty="0"/>
              <a:t> 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D44D6E5-D74F-B64E-9103-F1573508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10774"/>
              </p:ext>
            </p:extLst>
          </p:nvPr>
        </p:nvGraphicFramePr>
        <p:xfrm>
          <a:off x="0" y="951311"/>
          <a:ext cx="4572000" cy="3522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03849519"/>
                    </a:ext>
                  </a:extLst>
                </a:gridCol>
              </a:tblGrid>
              <a:tr h="17849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(&lt;V,E&gt;)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each u in V as unvisited</a:t>
                      </a:r>
                      <a:endParaRPr lang="en-US" b="0" dirty="0">
                        <a:solidFill>
                          <a:srgbClr val="080FAC"/>
                        </a:solidFill>
                        <a:latin typeface="Courier" pitchFamily="2" charset="0"/>
                        <a:sym typeface="Wingdings" pitchFamily="2" charset="2"/>
                      </a:endParaRP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  <a:sym typeface="Wingdings" pitchFamily="2" charset="2"/>
                        </a:rPr>
                        <a:t>  for each u in V do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u is unvisited then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BfsExplore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1094"/>
                  </a:ext>
                </a:extLst>
              </a:tr>
              <a:tr h="52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u as visited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for each edge (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u,v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) do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v is unvisited then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(v)</a:t>
                      </a:r>
                    </a:p>
                    <a:p>
                      <a:endParaRPr lang="en-US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3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problem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2"/>
            <a:ext cx="6264696" cy="6041941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 Finding a topological order for the graph by running a DFS.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YOUR ANSWER: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note: it would be better first to write down the operations with and the content of stack like: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(you can also just draw graph and write down push and pop order on the left and right of each node)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321E9-3D21-CC48-80C1-13E79EBD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89100"/>
              </p:ext>
            </p:extLst>
          </p:nvPr>
        </p:nvGraphicFramePr>
        <p:xfrm>
          <a:off x="293688" y="1780522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8903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10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err="1"/>
                        <a:t>init</a:t>
                      </a:r>
                      <a:r>
                        <a:rPr lang="en-US" sz="1600" dirty="0"/>
                        <a:t> stack      $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push A         $A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Special Graphs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78" b="-8008"/>
          <a:stretch/>
        </p:blipFill>
        <p:spPr>
          <a:xfrm>
            <a:off x="308206" y="1136941"/>
            <a:ext cx="3744416" cy="316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026" y="1194706"/>
            <a:ext cx="44729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graph (V,E) is a tree, then: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digraph?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cyclic?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connected?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sparse/dense?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relationship between n=|V| and m=|E| : 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best representation?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11429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i="1" dirty="0" err="1"/>
              <a:t>inorder</a:t>
            </a:r>
            <a:r>
              <a:rPr lang="en-US" sz="2800" dirty="0"/>
              <a:t>, </a:t>
            </a:r>
            <a:r>
              <a:rPr lang="en-US" sz="2800" i="1" dirty="0"/>
              <a:t>preorder</a:t>
            </a:r>
            <a:r>
              <a:rPr lang="en-US" sz="2800" dirty="0"/>
              <a:t>, </a:t>
            </a:r>
            <a:r>
              <a:rPr lang="en-US" sz="2800" i="1" dirty="0" err="1"/>
              <a:t>postorder</a:t>
            </a:r>
            <a:r>
              <a:rPr lang="en-US" sz="2800" i="1" dirty="0"/>
              <a:t>, </a:t>
            </a:r>
            <a:r>
              <a:rPr lang="en-US" sz="2800" dirty="0"/>
              <a:t>and</a:t>
            </a:r>
            <a:r>
              <a:rPr lang="en-US" sz="2800" i="1" dirty="0"/>
              <a:t> level-order</a:t>
            </a:r>
            <a:r>
              <a:rPr lang="en-US" sz="2800" dirty="0"/>
              <a:t> traversal? Are they BFS or DFS?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" y="2464177"/>
            <a:ext cx="3060102" cy="1758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688" y="5529600"/>
            <a:ext cx="5014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Group Work:</a:t>
            </a:r>
            <a:r>
              <a:rPr lang="en-US" dirty="0"/>
              <a:t> Problems T3, T4, T5.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ED9D9E6-C4A5-4F66-B8DF-3019EAA0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24846" r="-24846"/>
          <a:stretch>
            <a:fillRect/>
          </a:stretch>
        </p:blipFill>
        <p:spPr>
          <a:xfrm>
            <a:off x="4455800" y="2275144"/>
            <a:ext cx="4012883" cy="22339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4572000" y="494116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Inorder</a:t>
            </a:r>
            <a:r>
              <a:rPr lang="en-US" sz="1800" dirty="0"/>
              <a:t>:</a:t>
            </a:r>
          </a:p>
          <a:p>
            <a:r>
              <a:rPr lang="en-US" sz="1800" dirty="0"/>
              <a:t>Preorder:</a:t>
            </a:r>
          </a:p>
          <a:p>
            <a:r>
              <a:rPr lang="en-US" sz="1800" dirty="0" err="1"/>
              <a:t>Postorder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80360</TotalTime>
  <Words>1053</Words>
  <Application>Microsoft Macintosh PowerPoint</Application>
  <PresentationFormat>On-screen Show (4:3)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Courier</vt:lpstr>
      <vt:lpstr>News Gothic MT</vt:lpstr>
      <vt:lpstr>Wingdings 2</vt:lpstr>
      <vt:lpstr>Breeze</vt:lpstr>
      <vt:lpstr>COMP20007 Workshop Week 6</vt:lpstr>
      <vt:lpstr>Topological Sorting (for DAG only!)</vt:lpstr>
      <vt:lpstr>Topological Sorting</vt:lpstr>
      <vt:lpstr>Topological Sorting</vt:lpstr>
      <vt:lpstr>DFS: push- and pop-order (pre- and post-order)  </vt:lpstr>
      <vt:lpstr>Group Work: problem 1 </vt:lpstr>
      <vt:lpstr>Trees as Special Graphs </vt:lpstr>
      <vt:lpstr>Binary Tree: Recursive Definition</vt:lpstr>
      <vt:lpstr>Binary tree traversal </vt:lpstr>
      <vt:lpstr>Problem 4: Binary Tree Sum </vt:lpstr>
      <vt:lpstr>Binary (Search) Tree</vt:lpstr>
      <vt:lpstr>Problem 2: conventional traversal </vt:lpstr>
      <vt:lpstr>Problem 3:  level-order traversal</vt:lpstr>
      <vt:lpstr>Problem 3:  level-order traversal</vt:lpstr>
      <vt:lpstr>LAB</vt:lpstr>
      <vt:lpstr>Group Work: moved to Week 7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411</cp:revision>
  <dcterms:created xsi:type="dcterms:W3CDTF">2016-04-26T09:56:14Z</dcterms:created>
  <dcterms:modified xsi:type="dcterms:W3CDTF">2021-04-13T01:51:26Z</dcterms:modified>
</cp:coreProperties>
</file>