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9"/>
  </p:notesMasterIdLst>
  <p:handoutMasterIdLst>
    <p:handoutMasterId r:id="rId20"/>
  </p:handoutMasterIdLst>
  <p:sldIdLst>
    <p:sldId id="603" r:id="rId2"/>
    <p:sldId id="553" r:id="rId3"/>
    <p:sldId id="607" r:id="rId4"/>
    <p:sldId id="606" r:id="rId5"/>
    <p:sldId id="605" r:id="rId6"/>
    <p:sldId id="581" r:id="rId7"/>
    <p:sldId id="419" r:id="rId8"/>
    <p:sldId id="420" r:id="rId9"/>
    <p:sldId id="585" r:id="rId10"/>
    <p:sldId id="563" r:id="rId11"/>
    <p:sldId id="590" r:id="rId12"/>
    <p:sldId id="589" r:id="rId13"/>
    <p:sldId id="608" r:id="rId14"/>
    <p:sldId id="604" r:id="rId15"/>
    <p:sldId id="609" r:id="rId16"/>
    <p:sldId id="610" r:id="rId17"/>
    <p:sldId id="611" r:id="rId18"/>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148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0FAC"/>
    <a:srgbClr val="1507E7"/>
    <a:srgbClr val="0F19FF"/>
    <a:srgbClr val="030000"/>
    <a:srgbClr val="D285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481" autoAdjust="0"/>
    <p:restoredTop sz="94665"/>
  </p:normalViewPr>
  <p:slideViewPr>
    <p:cSldViewPr snapToObjects="1">
      <p:cViewPr varScale="1">
        <p:scale>
          <a:sx n="82" d="100"/>
          <a:sy n="82" d="100"/>
        </p:scale>
        <p:origin x="168" y="712"/>
      </p:cViewPr>
      <p:guideLst>
        <p:guide orient="horz" pos="2160"/>
        <p:guide pos="1487"/>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snapToObjects="1">
      <p:cViewPr varScale="1">
        <p:scale>
          <a:sx n="83" d="100"/>
          <a:sy n="83" d="100"/>
        </p:scale>
        <p:origin x="-2368" y="-11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0"/>
                <a:cs typeface="ＭＳ Ｐゴシック"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D27B758E-380E-674B-8C4E-3220F752DC53}" type="datetime1">
              <a:rPr lang="en-US"/>
              <a:pPr>
                <a:defRPr/>
              </a:pPr>
              <a:t>4/19/21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ea typeface="ＭＳ Ｐゴシック" charset="0"/>
                <a:cs typeface="ＭＳ Ｐゴシック"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89113BDF-1167-BD47-91D1-EF74F2BB9B2F}" type="slidenum">
              <a:rPr lang="en-US"/>
              <a:pPr>
                <a:defRPr/>
              </a:pPr>
              <a:t>‹#›</a:t>
            </a:fld>
            <a:endParaRPr lang="en-US"/>
          </a:p>
        </p:txBody>
      </p:sp>
    </p:spTree>
    <p:extLst>
      <p:ext uri="{BB962C8B-B14F-4D97-AF65-F5344CB8AC3E}">
        <p14:creationId xmlns:p14="http://schemas.microsoft.com/office/powerpoint/2010/main" val="316881332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ea typeface="ＭＳ Ｐゴシック" charset="-128"/>
                <a:cs typeface="ＭＳ Ｐゴシック" charset="-128"/>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B9559656-7EB7-5F48-B1AB-5E67AEF6F7F9}" type="datetime1">
              <a:rPr lang="en-US"/>
              <a:pPr>
                <a:defRPr/>
              </a:pPr>
              <a:t>4/19/21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ea typeface="ＭＳ Ｐゴシック" charset="-128"/>
                <a:cs typeface="ＭＳ Ｐゴシック" charset="-128"/>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1DDE2622-EEE1-744B-9958-F765315E4C45}" type="slidenum">
              <a:rPr lang="en-US"/>
              <a:pPr>
                <a:defRPr/>
              </a:pPr>
              <a:t>‹#›</a:t>
            </a:fld>
            <a:endParaRPr lang="en-US"/>
          </a:p>
        </p:txBody>
      </p:sp>
    </p:spTree>
    <p:extLst>
      <p:ext uri="{BB962C8B-B14F-4D97-AF65-F5344CB8AC3E}">
        <p14:creationId xmlns:p14="http://schemas.microsoft.com/office/powerpoint/2010/main" val="1682625551"/>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p:cNvSpPr/>
          <p:nvPr/>
        </p:nvSpPr>
        <p:spPr>
          <a:xfrm>
            <a:off x="1328738" y="1295400"/>
            <a:ext cx="7815262" cy="4149725"/>
          </a:xfrm>
          <a:prstGeom prst="rect">
            <a:avLst/>
          </a:prstGeom>
          <a:ln w="3175">
            <a:solidFill>
              <a:schemeClr val="bg1"/>
            </a:solidFill>
          </a:ln>
          <a:effectLst>
            <a:outerShdw blurRad="63500" sx="100500" sy="100500" algn="ctr" rotWithShape="0">
              <a:prstClr val="black">
                <a:alpha val="50000"/>
              </a:prstClr>
            </a:outerShdw>
          </a:effectLst>
        </p:spPr>
        <p:txBody>
          <a:bodyPr>
            <a:normAutofit/>
          </a:bodyPr>
          <a:lstStyle/>
          <a:p>
            <a:pPr algn="ctr" defTabSz="914400">
              <a:spcBef>
                <a:spcPts val="2000"/>
              </a:spcBef>
              <a:buClr>
                <a:srgbClr val="6FB7D7"/>
              </a:buClr>
              <a:buSzPct val="110000"/>
              <a:buFont typeface="Wingdings 2" charset="0"/>
              <a:buNone/>
              <a:defRPr/>
            </a:pPr>
            <a:endParaRPr lang="en-US" sz="3200" dirty="0">
              <a:solidFill>
                <a:srgbClr val="595959"/>
              </a:solidFill>
              <a:latin typeface="News Gothic MT" charset="0"/>
            </a:endParaRPr>
          </a:p>
        </p:txBody>
      </p:sp>
      <p:sp>
        <p:nvSpPr>
          <p:cNvPr id="3" name="Subtitle 2"/>
          <p:cNvSpPr>
            <a:spLocks noGrp="1"/>
          </p:cNvSpPr>
          <p:nvPr>
            <p:ph type="subTitle" idx="1"/>
          </p:nvPr>
        </p:nvSpPr>
        <p:spPr>
          <a:xfrm>
            <a:off x="1322921" y="3299012"/>
            <a:ext cx="6498159" cy="916641"/>
          </a:xfrm>
        </p:spPr>
        <p:txBody>
          <a:bodyPr rtlCol="0">
            <a:normAutofit/>
          </a:bodyPr>
          <a:lstStyle>
            <a:lvl1pPr marL="0" indent="0" algn="ctr" defTabSz="914400" rtl="0" eaLnBrk="1" latinLnBrk="0" hangingPunct="1">
              <a:spcBef>
                <a:spcPts val="300"/>
              </a:spcBef>
              <a:buClr>
                <a:schemeClr val="accent1">
                  <a:lumMod val="60000"/>
                  <a:lumOff val="40000"/>
                </a:schemeClr>
              </a:buClr>
              <a:buSzPct val="110000"/>
              <a:buFont typeface="Wingdings 2" pitchFamily="18" charset="2"/>
              <a:buNone/>
              <a:defRPr sz="1800" kern="1200">
                <a:solidFill>
                  <a:schemeClr val="tx1">
                    <a:tint val="75000"/>
                  </a:schemeClr>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endParaRPr dirty="0"/>
          </a:p>
        </p:txBody>
      </p:sp>
      <p:sp>
        <p:nvSpPr>
          <p:cNvPr id="5" name="Date Placeholder 3"/>
          <p:cNvSpPr>
            <a:spLocks noGrp="1"/>
          </p:cNvSpPr>
          <p:nvPr>
            <p:ph type="dt" sz="half" idx="10"/>
          </p:nvPr>
        </p:nvSpPr>
        <p:spPr/>
        <p:txBody>
          <a:bodyPr/>
          <a:lstStyle>
            <a:lvl1pPr>
              <a:defRPr/>
            </a:lvl1pPr>
          </a:lstStyle>
          <a:p>
            <a:pPr>
              <a:defRPr/>
            </a:pPr>
            <a:r>
              <a:rPr lang="en-AU" dirty="0"/>
              <a:t>Anh </a:t>
            </a:r>
            <a:r>
              <a:rPr lang="en-AU" dirty="0" err="1"/>
              <a:t>Vio</a:t>
            </a:r>
            <a:r>
              <a:rPr lang="en-AU" dirty="0"/>
              <a:t>    </a:t>
            </a:r>
            <a:fld id="{34199234-A25A-904C-9B74-56A4A07707A6}" type="datetime4">
              <a:rPr lang="en-AU" smtClean="0"/>
              <a:t>19 April 2021</a:t>
            </a:fld>
            <a:endParaRPr lang="en-US" dirty="0"/>
          </a:p>
        </p:txBody>
      </p:sp>
      <p:sp>
        <p:nvSpPr>
          <p:cNvPr id="6" name="Footer Placeholder 4"/>
          <p:cNvSpPr>
            <a:spLocks noGrp="1"/>
          </p:cNvSpPr>
          <p:nvPr>
            <p:ph type="ftr" sz="quarter" idx="11"/>
          </p:nvPr>
        </p:nvSpPr>
        <p:spPr/>
        <p:txBody>
          <a:bodyPr/>
          <a:lstStyle>
            <a:lvl1pPr>
              <a:defRPr/>
            </a:lvl1pPr>
          </a:lstStyle>
          <a:p>
            <a:pPr>
              <a:defRPr/>
            </a:pPr>
            <a:r>
              <a:rPr lang="en-US" dirty="0"/>
              <a:t>COMP20007.Workshop</a:t>
            </a:r>
          </a:p>
        </p:txBody>
      </p:sp>
      <p:sp>
        <p:nvSpPr>
          <p:cNvPr id="7" name="Slide Number Placeholder 5"/>
          <p:cNvSpPr>
            <a:spLocks noGrp="1"/>
          </p:cNvSpPr>
          <p:nvPr>
            <p:ph type="sldNum" sz="quarter" idx="12"/>
          </p:nvPr>
        </p:nvSpPr>
        <p:spPr/>
        <p:txBody>
          <a:bodyPr/>
          <a:lstStyle>
            <a:lvl1pPr>
              <a:defRPr/>
            </a:lvl1pPr>
          </a:lstStyle>
          <a:p>
            <a:pPr>
              <a:defRPr/>
            </a:pPr>
            <a:fld id="{5244906F-796F-DF40-BE2B-4D01E12B57F1}" type="slidenum">
              <a:rPr lang="en-US"/>
              <a:pPr>
                <a:defRPr/>
              </a:pPr>
              <a:t>‹#›</a:t>
            </a:fld>
            <a:endParaRPr lang="en-US"/>
          </a:p>
        </p:txBody>
      </p:sp>
    </p:spTree>
    <p:extLst>
      <p:ext uri="{BB962C8B-B14F-4D97-AF65-F5344CB8AC3E}">
        <p14:creationId xmlns:p14="http://schemas.microsoft.com/office/powerpoint/2010/main" val="976246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920750"/>
          </a:xfrm>
        </p:spPr>
        <p:txBody>
          <a:bodyPr/>
          <a:lstStyle>
            <a:lvl1pPr>
              <a:defRPr b="1" cap="none" spc="0">
                <a:ln w="1905"/>
                <a:solidFill>
                  <a:srgbClr val="1507E7"/>
                </a:solidFill>
                <a:effectLst>
                  <a:innerShdw blurRad="69850" dist="43180" dir="5400000">
                    <a:srgbClr val="000000">
                      <a:alpha val="65000"/>
                    </a:srgbClr>
                  </a:innerShdw>
                </a:effectLst>
              </a:defRPr>
            </a:lvl1pPr>
          </a:lstStyle>
          <a:p>
            <a:r>
              <a:rPr lang="en-US" dirty="0"/>
              <a:t>Click to edit Master title style</a:t>
            </a:r>
            <a:endParaRPr dirty="0"/>
          </a:p>
        </p:txBody>
      </p:sp>
      <p:sp>
        <p:nvSpPr>
          <p:cNvPr id="3" name="Content Placeholder 2"/>
          <p:cNvSpPr>
            <a:spLocks noGrp="1"/>
          </p:cNvSpPr>
          <p:nvPr>
            <p:ph idx="1"/>
          </p:nvPr>
        </p:nvSpPr>
        <p:spPr>
          <a:xfrm>
            <a:off x="265113" y="1143000"/>
            <a:ext cx="8623300" cy="4800600"/>
          </a:xfrm>
        </p:spPr>
        <p:txBody>
          <a:bodyPr/>
          <a:lstStyle>
            <a:lvl1pPr>
              <a:defRPr sz="2800" b="0" cap="none" spc="0">
                <a:ln w="1905"/>
                <a:solidFill>
                  <a:schemeClr val="tx1"/>
                </a:solidFill>
                <a:effectLst>
                  <a:innerShdw blurRad="69850" dist="43180" dir="5400000">
                    <a:srgbClr val="000000">
                      <a:alpha val="65000"/>
                    </a:srgbClr>
                  </a:innerShdw>
                </a:effectLst>
              </a:defRPr>
            </a:lvl1pPr>
            <a:lvl2pPr>
              <a:defRPr sz="2400" b="0" cap="none" spc="0">
                <a:ln w="1905"/>
                <a:solidFill>
                  <a:schemeClr val="tx1"/>
                </a:solidFill>
                <a:effectLst>
                  <a:innerShdw blurRad="69850" dist="43180" dir="5400000">
                    <a:srgbClr val="000000">
                      <a:alpha val="65000"/>
                    </a:srgbClr>
                  </a:innerShdw>
                </a:effectLst>
              </a:defRPr>
            </a:lvl2pPr>
            <a:lvl3pPr>
              <a:defRPr sz="2400" b="0" cap="none" spc="0">
                <a:ln w="1905"/>
                <a:solidFill>
                  <a:schemeClr val="tx1"/>
                </a:solidFill>
                <a:effectLst>
                  <a:innerShdw blurRad="69850" dist="43180" dir="5400000">
                    <a:srgbClr val="000000">
                      <a:alpha val="65000"/>
                    </a:srgbClr>
                  </a:innerShdw>
                </a:effectLst>
              </a:defRPr>
            </a:lvl3pPr>
            <a:lvl4pPr>
              <a:defRPr sz="2000" b="0" cap="none" spc="0">
                <a:ln w="1905"/>
                <a:solidFill>
                  <a:schemeClr val="tx1"/>
                </a:solidFill>
                <a:effectLst>
                  <a:innerShdw blurRad="69850" dist="43180" dir="5400000">
                    <a:srgbClr val="000000">
                      <a:alpha val="65000"/>
                    </a:srgbClr>
                  </a:innerShdw>
                </a:effectLst>
              </a:defRPr>
            </a:lvl4pPr>
            <a:lvl5pPr>
              <a:defRPr sz="2000" b="0" cap="none" spc="0">
                <a:ln w="1905"/>
                <a:solidFill>
                  <a:schemeClr val="tx1"/>
                </a:solidFill>
                <a:effectLst>
                  <a:innerShdw blurRad="69850" dist="43180" dir="5400000">
                    <a:srgbClr val="000000">
                      <a:alpha val="65000"/>
                    </a:srgbClr>
                  </a:innerShdw>
                </a:effectLs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4" name="Date Placeholder 3"/>
          <p:cNvSpPr>
            <a:spLocks noGrp="1"/>
          </p:cNvSpPr>
          <p:nvPr>
            <p:ph type="dt" sz="half" idx="10"/>
          </p:nvPr>
        </p:nvSpPr>
        <p:spPr>
          <a:xfrm>
            <a:off x="5346700" y="6275388"/>
            <a:ext cx="2184400" cy="365125"/>
          </a:xfrm>
        </p:spPr>
        <p:txBody>
          <a:bodyPr/>
          <a:lstStyle>
            <a:lvl1pPr>
              <a:defRPr/>
            </a:lvl1pPr>
          </a:lstStyle>
          <a:p>
            <a:pPr>
              <a:defRPr/>
            </a:pPr>
            <a:r>
              <a:rPr lang="en-AU" dirty="0"/>
              <a:t>Anh Vo    </a:t>
            </a:r>
            <a:fld id="{A9DEA08E-4CB3-E742-9AC2-43959A293033}" type="datetime4">
              <a:rPr lang="en-AU" smtClean="0"/>
              <a:t>19 April 2021</a:t>
            </a:fld>
            <a:endParaRPr lang="en-US" dirty="0"/>
          </a:p>
        </p:txBody>
      </p:sp>
      <p:sp>
        <p:nvSpPr>
          <p:cNvPr id="5" name="Footer Placeholder 4"/>
          <p:cNvSpPr>
            <a:spLocks noGrp="1"/>
          </p:cNvSpPr>
          <p:nvPr>
            <p:ph type="ftr" sz="quarter" idx="11"/>
          </p:nvPr>
        </p:nvSpPr>
        <p:spPr/>
        <p:txBody>
          <a:bodyPr/>
          <a:lstStyle>
            <a:lvl1pPr>
              <a:defRPr/>
            </a:lvl1pPr>
          </a:lstStyle>
          <a:p>
            <a:pPr>
              <a:defRPr/>
            </a:pPr>
            <a:r>
              <a:rPr lang="en-US" dirty="0"/>
              <a:t>COMP20007.Worshop</a:t>
            </a:r>
          </a:p>
        </p:txBody>
      </p:sp>
      <p:sp>
        <p:nvSpPr>
          <p:cNvPr id="6" name="Slide Number Placeholder 5"/>
          <p:cNvSpPr>
            <a:spLocks noGrp="1"/>
          </p:cNvSpPr>
          <p:nvPr>
            <p:ph type="sldNum" sz="quarter" idx="12"/>
          </p:nvPr>
        </p:nvSpPr>
        <p:spPr/>
        <p:txBody>
          <a:bodyPr/>
          <a:lstStyle>
            <a:lvl1pPr>
              <a:defRPr/>
            </a:lvl1pPr>
          </a:lstStyle>
          <a:p>
            <a:pPr>
              <a:defRPr/>
            </a:pPr>
            <a:fld id="{F9610808-8E44-6F46-B441-732A53FE435D}" type="slidenum">
              <a:rPr lang="en-US"/>
              <a:pPr>
                <a:defRPr/>
              </a:pPr>
              <a:t>‹#›</a:t>
            </a:fld>
            <a:endParaRPr lang="en-US" dirty="0"/>
          </a:p>
        </p:txBody>
      </p:sp>
    </p:spTree>
    <p:extLst>
      <p:ext uri="{BB962C8B-B14F-4D97-AF65-F5344CB8AC3E}">
        <p14:creationId xmlns:p14="http://schemas.microsoft.com/office/powerpoint/2010/main" val="18578717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549275" y="107950"/>
            <a:ext cx="8042275" cy="882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C </a:t>
            </a:r>
          </a:p>
        </p:txBody>
      </p:sp>
      <p:sp>
        <p:nvSpPr>
          <p:cNvPr id="1027" name="Text Placeholder 2"/>
          <p:cNvSpPr>
            <a:spLocks noGrp="1"/>
          </p:cNvSpPr>
          <p:nvPr>
            <p:ph type="body" idx="1"/>
          </p:nvPr>
        </p:nvSpPr>
        <p:spPr bwMode="auto">
          <a:xfrm>
            <a:off x="549275" y="1244600"/>
            <a:ext cx="8042275" cy="4699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5629275" y="6275388"/>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chemeClr val="bg1"/>
                </a:solidFill>
              </a:defRPr>
            </a:lvl1pPr>
          </a:lstStyle>
          <a:p>
            <a:pPr>
              <a:defRPr/>
            </a:pPr>
            <a:r>
              <a:rPr lang="en-AU" dirty="0"/>
              <a:t>Anh Vo    </a:t>
            </a:r>
            <a:fld id="{C36B4625-443B-BA4A-9C4D-9655F853EDD2}" type="datetime4">
              <a:rPr lang="en-AU" smtClean="0"/>
              <a:t>19 April 2021</a:t>
            </a:fld>
            <a:endParaRPr lang="en-US" dirty="0"/>
          </a:p>
        </p:txBody>
      </p:sp>
      <p:sp>
        <p:nvSpPr>
          <p:cNvPr id="5" name="Footer Placeholder 4"/>
          <p:cNvSpPr>
            <a:spLocks noGrp="1"/>
          </p:cNvSpPr>
          <p:nvPr>
            <p:ph type="ftr" sz="quarter" idx="3"/>
          </p:nvPr>
        </p:nvSpPr>
        <p:spPr>
          <a:xfrm>
            <a:off x="293688" y="6275388"/>
            <a:ext cx="4840287" cy="365125"/>
          </a:xfrm>
          <a:prstGeom prst="rect">
            <a:avLst/>
          </a:prstGeom>
        </p:spPr>
        <p:txBody>
          <a:bodyPr vert="horz" lIns="91440" tIns="45720" rIns="91440" bIns="45720" rtlCol="0" anchor="ctr"/>
          <a:lstStyle>
            <a:lvl1pPr algn="l">
              <a:defRPr sz="1200">
                <a:solidFill>
                  <a:schemeClr val="bg1"/>
                </a:solidFill>
                <a:ea typeface="ＭＳ Ｐゴシック" charset="0"/>
                <a:cs typeface="ＭＳ Ｐゴシック" charset="0"/>
              </a:defRPr>
            </a:lvl1pPr>
          </a:lstStyle>
          <a:p>
            <a:pPr>
              <a:defRPr/>
            </a:pPr>
            <a:r>
              <a:rPr lang="en-US" dirty="0"/>
              <a:t>COMP20007.Workshop</a:t>
            </a:r>
          </a:p>
        </p:txBody>
      </p:sp>
      <p:sp>
        <p:nvSpPr>
          <p:cNvPr id="6" name="Slide Number Placeholder 5"/>
          <p:cNvSpPr>
            <a:spLocks noGrp="1"/>
          </p:cNvSpPr>
          <p:nvPr>
            <p:ph type="sldNum" sz="quarter" idx="4"/>
          </p:nvPr>
        </p:nvSpPr>
        <p:spPr>
          <a:xfrm>
            <a:off x="7897813" y="6275388"/>
            <a:ext cx="990600" cy="365125"/>
          </a:xfrm>
          <a:prstGeom prst="rect">
            <a:avLst/>
          </a:prstGeom>
        </p:spPr>
        <p:txBody>
          <a:bodyPr vert="horz" wrap="square" lIns="91440" tIns="45720" rIns="91440" bIns="45720" numCol="1" anchor="ctr" anchorCtr="0" compatLnSpc="1">
            <a:prstTxWarp prst="textNoShape">
              <a:avLst/>
            </a:prstTxWarp>
          </a:bodyPr>
          <a:lstStyle>
            <a:lvl1pPr algn="r">
              <a:defRPr sz="3600">
                <a:solidFill>
                  <a:schemeClr val="bg1"/>
                </a:solidFill>
              </a:defRPr>
            </a:lvl1pPr>
          </a:lstStyle>
          <a:p>
            <a:pPr>
              <a:defRPr/>
            </a:pPr>
            <a:fld id="{277A591D-BE1D-B04A-BB41-513A4B216AC4}"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88" r:id="rId1"/>
    <p:sldLayoutId id="2147483889" r:id="rId2"/>
  </p:sldLayoutIdLst>
  <p:hf hdr="0"/>
  <p:txStyles>
    <p:titleStyle>
      <a:lvl1pPr algn="ctr" rtl="0" eaLnBrk="0" fontAlgn="base" hangingPunct="0">
        <a:spcBef>
          <a:spcPct val="0"/>
        </a:spcBef>
        <a:spcAft>
          <a:spcPct val="0"/>
        </a:spcAft>
        <a:defRPr sz="3200" b="1" kern="1200">
          <a:ln w="1905"/>
          <a:solidFill>
            <a:srgbClr val="1507E7"/>
          </a:solidFill>
          <a:effectLst>
            <a:innerShdw blurRad="69850" dist="43180" dir="5400000">
              <a:srgbClr val="000000">
                <a:alpha val="65000"/>
              </a:srgbClr>
            </a:innerShdw>
          </a:effectLst>
          <a:latin typeface="+mj-lt"/>
          <a:ea typeface="ＭＳ Ｐゴシック" charset="0"/>
          <a:cs typeface="ＭＳ Ｐゴシック" charset="0"/>
        </a:defRPr>
      </a:lvl1pPr>
      <a:lvl2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2pPr>
      <a:lvl3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3pPr>
      <a:lvl4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4pPr>
      <a:lvl5pPr algn="ctr" rtl="0" eaLnBrk="0" fontAlgn="base" hangingPunct="0">
        <a:spcBef>
          <a:spcPct val="0"/>
        </a:spcBef>
        <a:spcAft>
          <a:spcPct val="0"/>
        </a:spcAft>
        <a:defRPr sz="3200" b="1">
          <a:solidFill>
            <a:srgbClr val="1507E7"/>
          </a:solidFill>
          <a:latin typeface="News Gothic MT" charset="0"/>
          <a:ea typeface="ＭＳ Ｐゴシック" charset="0"/>
          <a:cs typeface="ＭＳ Ｐゴシック" charset="0"/>
        </a:defRPr>
      </a:lvl5pPr>
      <a:lvl6pPr marL="4572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6pPr>
      <a:lvl7pPr marL="9144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7pPr>
      <a:lvl8pPr marL="13716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8pPr>
      <a:lvl9pPr marL="1828800" algn="ctr" rtl="0" fontAlgn="base">
        <a:spcBef>
          <a:spcPct val="0"/>
        </a:spcBef>
        <a:spcAft>
          <a:spcPct val="0"/>
        </a:spcAft>
        <a:defRPr sz="4600">
          <a:solidFill>
            <a:schemeClr val="accent1"/>
          </a:solidFill>
          <a:latin typeface="News Gothic MT" charset="0"/>
          <a:ea typeface="ＭＳ Ｐゴシック" charset="0"/>
          <a:cs typeface="ＭＳ Ｐゴシック" charset="0"/>
        </a:defRPr>
      </a:lvl9pPr>
    </p:titleStyle>
    <p:bodyStyle>
      <a:lvl1pPr marL="349250" indent="-349250" algn="l" rtl="0" eaLnBrk="0" fontAlgn="base" hangingPunct="0">
        <a:spcBef>
          <a:spcPts val="2000"/>
        </a:spcBef>
        <a:spcAft>
          <a:spcPct val="0"/>
        </a:spcAft>
        <a:buClr>
          <a:srgbClr val="6FB7D7"/>
        </a:buClr>
        <a:buSzPct val="110000"/>
        <a:buFont typeface="Wingdings 2" charset="0"/>
        <a:buChar char=""/>
        <a:defRPr sz="28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1pPr>
      <a:lvl2pPr marL="685800" indent="-336550" algn="l" rtl="0" eaLnBrk="0" fontAlgn="base" hangingPunct="0">
        <a:spcBef>
          <a:spcPts val="600"/>
        </a:spcBef>
        <a:spcAft>
          <a:spcPct val="0"/>
        </a:spcAft>
        <a:buClr>
          <a:srgbClr val="215D77"/>
        </a:buClr>
        <a:buSzPct val="110000"/>
        <a:buFont typeface="Wingdings 2" charset="0"/>
        <a:buChar char=""/>
        <a:defRPr sz="24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2pPr>
      <a:lvl3pPr marL="968375" indent="-282575" algn="l" rtl="0" eaLnBrk="0" fontAlgn="base" hangingPunct="0">
        <a:spcBef>
          <a:spcPts val="600"/>
        </a:spcBef>
        <a:spcAft>
          <a:spcPct val="0"/>
        </a:spcAft>
        <a:buClr>
          <a:srgbClr val="6FB7D7"/>
        </a:buClr>
        <a:buSzPct val="110000"/>
        <a:buFont typeface="Wingdings 2" charset="0"/>
        <a:buChar char=""/>
        <a:defRPr sz="24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3pPr>
      <a:lvl4pPr marL="1263650" indent="-295275" algn="l" rtl="0" eaLnBrk="0" fontAlgn="base" hangingPunct="0">
        <a:spcBef>
          <a:spcPts val="600"/>
        </a:spcBef>
        <a:spcAft>
          <a:spcPct val="0"/>
        </a:spcAft>
        <a:buClr>
          <a:srgbClr val="215D77"/>
        </a:buClr>
        <a:buSzPct val="110000"/>
        <a:buFont typeface="Wingdings 2" charset="0"/>
        <a:buChar char=""/>
        <a:defRPr sz="20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4pPr>
      <a:lvl5pPr marL="1546225" indent="-282575" algn="l" rtl="0" eaLnBrk="0" fontAlgn="base" hangingPunct="0">
        <a:spcBef>
          <a:spcPts val="600"/>
        </a:spcBef>
        <a:spcAft>
          <a:spcPct val="0"/>
        </a:spcAft>
        <a:buClr>
          <a:srgbClr val="6FB7D7"/>
        </a:buClr>
        <a:buSzPct val="110000"/>
        <a:buFont typeface="Wingdings 2" charset="0"/>
        <a:buChar char=""/>
        <a:defRPr sz="2000" b="0" kern="1200">
          <a:ln w="1905"/>
          <a:solidFill>
            <a:schemeClr val="tx1"/>
          </a:solidFill>
          <a:effectLst>
            <a:innerShdw blurRad="69850" dist="43180" dir="5400000">
              <a:srgbClr val="000000">
                <a:alpha val="65000"/>
              </a:srgbClr>
            </a:innerShdw>
          </a:effectLst>
          <a:latin typeface="Calibri"/>
          <a:ea typeface="ＭＳ Ｐゴシック" charset="0"/>
          <a:cs typeface="Calibri"/>
        </a:defRPr>
      </a:lvl5pPr>
      <a:lvl6pPr marL="1828800"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6pPr>
      <a:lvl7pPr marL="21177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7pPr>
      <a:lvl8pPr marL="2398713" indent="-282575" algn="l" defTabSz="914400" rtl="0" eaLnBrk="1" latinLnBrk="0" hangingPunct="1">
        <a:spcBef>
          <a:spcPct val="20000"/>
        </a:spcBef>
        <a:buClr>
          <a:schemeClr val="accent2"/>
        </a:buClr>
        <a:buSzPct val="110000"/>
        <a:buFont typeface="Wingdings 2" pitchFamily="18" charset="2"/>
        <a:buChar char=""/>
        <a:defRPr lang="en-US" sz="1800" kern="1200" dirty="0" smtClean="0">
          <a:solidFill>
            <a:schemeClr val="tx1">
              <a:lumMod val="65000"/>
              <a:lumOff val="35000"/>
            </a:schemeClr>
          </a:solidFill>
          <a:latin typeface="+mn-lt"/>
          <a:ea typeface="+mn-ea"/>
          <a:cs typeface="+mn-cs"/>
        </a:defRPr>
      </a:lvl8pPr>
      <a:lvl9pPr marL="2689225" indent="-282575" algn="l" defTabSz="914400" rtl="0" eaLnBrk="1" latinLnBrk="0" hangingPunct="1">
        <a:spcBef>
          <a:spcPct val="20000"/>
        </a:spcBef>
        <a:buClr>
          <a:schemeClr val="accent1">
            <a:lumMod val="60000"/>
            <a:lumOff val="40000"/>
          </a:schemeClr>
        </a:buClr>
        <a:buSzPct val="110000"/>
        <a:buFont typeface="Wingdings 2" pitchFamily="18" charset="2"/>
        <a:buChar char=""/>
        <a:defRPr lang="en-US" sz="1800" kern="1200" dirty="0">
          <a:solidFill>
            <a:schemeClr val="tx1">
              <a:lumMod val="65000"/>
              <a:lumOff val="3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4.png"/><Relationship Id="rId5" Type="http://schemas.openxmlformats.org/officeDocument/2006/relationships/image" Target="../media/image9.emf"/><Relationship Id="rId4" Type="http://schemas.openxmlformats.org/officeDocument/2006/relationships/oleObject" Target="../embeddings/oleObject4.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4.png"/><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emf"/><Relationship Id="rId7"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4.png"/><Relationship Id="rId4" Type="http://schemas.openxmlformats.org/officeDocument/2006/relationships/image" Target="../media/image7.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75732" y="-171400"/>
            <a:ext cx="8623300" cy="920750"/>
          </a:xfrm>
        </p:spPr>
        <p:txBody>
          <a:bodyPr/>
          <a:lstStyle/>
          <a:p>
            <a:pPr>
              <a:defRPr/>
            </a:pPr>
            <a:r>
              <a:rPr lang="en-US" dirty="0">
                <a:latin typeface="News Gothic MT" charset="0"/>
              </a:rPr>
              <a:t>COMP20007 Workshop Week 7</a:t>
            </a:r>
          </a:p>
        </p:txBody>
      </p:sp>
      <p:sp>
        <p:nvSpPr>
          <p:cNvPr id="6146" name="Date Placeholder 3"/>
          <p:cNvSpPr>
            <a:spLocks noGrp="1"/>
          </p:cNvSpPr>
          <p:nvPr>
            <p:ph type="dt" sz="quarter" idx="10"/>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AU" sz="1200" dirty="0">
                <a:solidFill>
                  <a:schemeClr val="bg1"/>
                </a:solidFill>
              </a:rPr>
              <a:t>Anh Vo    </a:t>
            </a:r>
            <a:fld id="{465B1516-81C4-524D-A0C2-C8A80DF0B22D}" type="datetime4">
              <a:rPr lang="en-AU" sz="1200" smtClean="0">
                <a:solidFill>
                  <a:schemeClr val="bg1"/>
                </a:solidFill>
              </a:rPr>
              <a:t>19 April 2021</a:t>
            </a:fld>
            <a:endParaRPr lang="en-US" sz="1200" dirty="0">
              <a:solidFill>
                <a:schemeClr val="bg1"/>
              </a:solidFill>
            </a:endParaRPr>
          </a:p>
        </p:txBody>
      </p:sp>
      <p:sp>
        <p:nvSpPr>
          <p:cNvPr id="6147" name="Footer Placeholder 4"/>
          <p:cNvSpPr>
            <a:spLocks noGrp="1"/>
          </p:cNvSpPr>
          <p:nvPr>
            <p:ph type="ftr" sz="quarter" idx="1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200" dirty="0">
                <a:solidFill>
                  <a:schemeClr val="bg1"/>
                </a:solidFill>
              </a:rPr>
              <a:t>COMP20007.Workshop</a:t>
            </a:r>
          </a:p>
        </p:txBody>
      </p:sp>
      <p:sp>
        <p:nvSpPr>
          <p:cNvPr id="6148" name="Slide Number Placeholder 5"/>
          <p:cNvSpPr>
            <a:spLocks noGrp="1"/>
          </p:cNvSpPr>
          <p:nvPr>
            <p:ph type="sldNum" sz="quarter" idx="12"/>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72722B83-05D9-2C4B-9F78-99A6C46D0F70}" type="slidenum">
              <a:rPr lang="en-US" sz="3600">
                <a:solidFill>
                  <a:schemeClr val="bg1"/>
                </a:solidFill>
              </a:rPr>
              <a:pPr eaLnBrk="1" hangingPunct="1"/>
              <a:t>1</a:t>
            </a:fld>
            <a:endParaRPr lang="en-US" sz="3600">
              <a:solidFill>
                <a:schemeClr val="bg1"/>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20892319"/>
              </p:ext>
            </p:extLst>
          </p:nvPr>
        </p:nvGraphicFramePr>
        <p:xfrm>
          <a:off x="265113" y="749350"/>
          <a:ext cx="8623300" cy="5882640"/>
        </p:xfrm>
        <a:graphic>
          <a:graphicData uri="http://schemas.openxmlformats.org/drawingml/2006/table">
            <a:tbl>
              <a:tblPr firstRow="1" bandRow="1">
                <a:tableStyleId>{D7AC3CCA-C797-4891-BE02-D94E43425B78}</a:tableStyleId>
              </a:tblPr>
              <a:tblGrid>
                <a:gridCol w="706487">
                  <a:extLst>
                    <a:ext uri="{9D8B030D-6E8A-4147-A177-3AD203B41FA5}">
                      <a16:colId xmlns:a16="http://schemas.microsoft.com/office/drawing/2014/main" val="20000"/>
                    </a:ext>
                  </a:extLst>
                </a:gridCol>
                <a:gridCol w="7916813">
                  <a:extLst>
                    <a:ext uri="{9D8B030D-6E8A-4147-A177-3AD203B41FA5}">
                      <a16:colId xmlns:a16="http://schemas.microsoft.com/office/drawing/2014/main" val="20001"/>
                    </a:ext>
                  </a:extLst>
                </a:gridCol>
              </a:tblGrid>
              <a:tr h="370840">
                <a:tc>
                  <a:txBody>
                    <a:bodyPr/>
                    <a:lstStyle/>
                    <a:p>
                      <a:pPr algn="ctr">
                        <a:spcBef>
                          <a:spcPts val="600"/>
                        </a:spcBef>
                      </a:pPr>
                      <a:r>
                        <a:rPr lang="en-US" sz="2000" b="0" dirty="0"/>
                        <a:t>       </a:t>
                      </a:r>
                    </a:p>
                    <a:p>
                      <a:pPr algn="ctr">
                        <a:spcBef>
                          <a:spcPts val="600"/>
                        </a:spcBef>
                      </a:pPr>
                      <a:endParaRPr lang="en-US" sz="2000" b="0" dirty="0"/>
                    </a:p>
                    <a:p>
                      <a:pPr algn="ctr">
                        <a:spcBef>
                          <a:spcPts val="600"/>
                        </a:spcBef>
                      </a:pPr>
                      <a:endParaRPr lang="en-US" sz="2000" b="0" dirty="0"/>
                    </a:p>
                    <a:p>
                      <a:pPr algn="ctr">
                        <a:spcBef>
                          <a:spcPts val="600"/>
                        </a:spcBef>
                      </a:pPr>
                      <a:endParaRPr lang="en-US" sz="2000" b="0" dirty="0"/>
                    </a:p>
                    <a:p>
                      <a:pPr algn="ctr">
                        <a:spcBef>
                          <a:spcPts val="600"/>
                        </a:spcBef>
                      </a:pPr>
                      <a:r>
                        <a:rPr lang="en-US" sz="1200" b="0" dirty="0"/>
                        <a:t> </a:t>
                      </a:r>
                      <a:endParaRPr lang="en-US" sz="2000" b="0" dirty="0"/>
                    </a:p>
                    <a:p>
                      <a:pPr algn="ctr">
                        <a:spcBef>
                          <a:spcPts val="600"/>
                        </a:spcBef>
                      </a:pPr>
                      <a:endParaRPr lang="en-US" sz="2000" b="0" dirty="0"/>
                    </a:p>
                    <a:p>
                      <a:pPr algn="ctr">
                        <a:spcBef>
                          <a:spcPts val="600"/>
                        </a:spcBef>
                      </a:pPr>
                      <a:r>
                        <a:rPr lang="en-US" sz="2000" b="0" dirty="0"/>
                        <a:t>       </a:t>
                      </a:r>
                    </a:p>
                    <a:p>
                      <a:pPr algn="ctr">
                        <a:spcBef>
                          <a:spcPts val="600"/>
                        </a:spcBef>
                      </a:pPr>
                      <a:r>
                        <a:rPr lang="en-US" sz="2000" b="0" dirty="0"/>
                        <a:t>1</a:t>
                      </a:r>
                    </a:p>
                    <a:p>
                      <a:pPr algn="ctr">
                        <a:spcBef>
                          <a:spcPts val="600"/>
                        </a:spcBef>
                      </a:pPr>
                      <a:r>
                        <a:rPr lang="en-US" sz="2000" b="0" dirty="0"/>
                        <a:t>2</a:t>
                      </a:r>
                    </a:p>
                    <a:p>
                      <a:pPr algn="ctr">
                        <a:spcBef>
                          <a:spcPts val="600"/>
                        </a:spcBef>
                      </a:pPr>
                      <a:r>
                        <a:rPr lang="en-US" sz="2000" b="0" dirty="0"/>
                        <a:t>3</a:t>
                      </a:r>
                    </a:p>
                    <a:p>
                      <a:pPr algn="ctr">
                        <a:spcBef>
                          <a:spcPts val="600"/>
                        </a:spcBef>
                      </a:pPr>
                      <a:endParaRPr lang="en-US" sz="2000" b="0" dirty="0"/>
                    </a:p>
                    <a:p>
                      <a:pPr algn="ctr">
                        <a:spcBef>
                          <a:spcPts val="600"/>
                        </a:spcBef>
                      </a:pPr>
                      <a:r>
                        <a:rPr lang="en-US" sz="2000" b="0" dirty="0"/>
                        <a:t>LAB</a:t>
                      </a:r>
                    </a:p>
                  </a:txBody>
                  <a:tcPr/>
                </a:tc>
                <a:tc>
                  <a:txBody>
                    <a:bodyPr/>
                    <a:lstStyle/>
                    <a:p>
                      <a:pPr>
                        <a:spcBef>
                          <a:spcPts val="600"/>
                        </a:spcBef>
                      </a:pPr>
                      <a:r>
                        <a:rPr lang="en-US" sz="2000" b="1" baseline="0" dirty="0">
                          <a:solidFill>
                            <a:srgbClr val="FF6600"/>
                          </a:solidFill>
                        </a:rPr>
                        <a:t>Preparation:</a:t>
                      </a:r>
                    </a:p>
                    <a:p>
                      <a:pPr>
                        <a:spcBef>
                          <a:spcPts val="600"/>
                        </a:spcBef>
                      </a:pPr>
                      <a:r>
                        <a:rPr lang="en-US" sz="2000" b="0" baseline="0" dirty="0"/>
                        <a:t>   - download and open </a:t>
                      </a:r>
                      <a:r>
                        <a:rPr lang="en-US" sz="2000" b="0" baseline="0" dirty="0">
                          <a:solidFill>
                            <a:srgbClr val="000090"/>
                          </a:solidFill>
                          <a:latin typeface="Courier"/>
                        </a:rPr>
                        <a:t>this slide 08…</a:t>
                      </a:r>
                      <a:r>
                        <a:rPr lang="en-US" sz="2000" b="0" baseline="0" dirty="0">
                          <a:solidFill>
                            <a:srgbClr val="000090"/>
                          </a:solidFill>
                          <a:latin typeface="Courier"/>
                          <a:cs typeface="Courier"/>
                        </a:rPr>
                        <a:t>.ppt (or .pdf) </a:t>
                      </a:r>
                      <a:r>
                        <a:rPr lang="en-US" sz="2000" b="0" baseline="0" dirty="0"/>
                        <a:t> from </a:t>
                      </a:r>
                      <a:r>
                        <a:rPr lang="en-US" sz="2000" b="0" kern="1200" baseline="0" dirty="0" err="1">
                          <a:solidFill>
                            <a:srgbClr val="000090"/>
                          </a:solidFill>
                          <a:latin typeface="Courier"/>
                          <a:ea typeface="+mn-ea"/>
                          <a:cs typeface="Courier"/>
                        </a:rPr>
                        <a:t>github.com</a:t>
                      </a:r>
                      <a:r>
                        <a:rPr lang="en-US" sz="2000" b="0" baseline="0" dirty="0"/>
                        <a:t>/</a:t>
                      </a:r>
                      <a:r>
                        <a:rPr lang="en-US" sz="2000" b="0" kern="1200" baseline="0" dirty="0" err="1">
                          <a:solidFill>
                            <a:srgbClr val="000090"/>
                          </a:solidFill>
                          <a:latin typeface="Courier"/>
                          <a:ea typeface="+mn-ea"/>
                          <a:cs typeface="Courier"/>
                        </a:rPr>
                        <a:t>anhvir</a:t>
                      </a:r>
                      <a:r>
                        <a:rPr lang="en-US" sz="2000" b="0" baseline="0" dirty="0"/>
                        <a:t>/</a:t>
                      </a:r>
                      <a:r>
                        <a:rPr lang="en-US" sz="2000" b="0" kern="1200" baseline="0" dirty="0">
                          <a:solidFill>
                            <a:srgbClr val="000090"/>
                          </a:solidFill>
                          <a:latin typeface="Courier"/>
                          <a:ea typeface="+mn-ea"/>
                          <a:cs typeface="Courier"/>
                        </a:rPr>
                        <a:t>c207 and</a:t>
                      </a:r>
                    </a:p>
                    <a:p>
                      <a:pPr>
                        <a:spcBef>
                          <a:spcPts val="600"/>
                        </a:spcBef>
                      </a:pPr>
                      <a:r>
                        <a:rPr lang="en-US" sz="2000" b="0" baseline="0" dirty="0"/>
                        <a:t>   - open </a:t>
                      </a:r>
                      <a:r>
                        <a:rPr lang="en-US" sz="2000" b="0" kern="1200" baseline="0" dirty="0">
                          <a:solidFill>
                            <a:srgbClr val="000090"/>
                          </a:solidFill>
                          <a:latin typeface="Courier"/>
                          <a:ea typeface="+mn-ea"/>
                          <a:cs typeface="Courier"/>
                        </a:rPr>
                        <a:t>wokshop8</a:t>
                      </a:r>
                      <a:r>
                        <a:rPr lang="en-US" sz="2000" b="0" baseline="0" dirty="0"/>
                        <a:t>.</a:t>
                      </a:r>
                      <a:r>
                        <a:rPr lang="en-US" sz="2000" b="0" kern="1200" baseline="0" dirty="0">
                          <a:solidFill>
                            <a:srgbClr val="000090"/>
                          </a:solidFill>
                          <a:latin typeface="Courier"/>
                          <a:ea typeface="+mn-ea"/>
                          <a:cs typeface="Courier"/>
                        </a:rPr>
                        <a:t>pdf</a:t>
                      </a:r>
                      <a:r>
                        <a:rPr lang="en-US" sz="2000" b="0" baseline="0" dirty="0"/>
                        <a:t> (from </a:t>
                      </a:r>
                      <a:r>
                        <a:rPr lang="en-US" sz="2000" b="0" kern="1200" baseline="0" dirty="0">
                          <a:solidFill>
                            <a:srgbClr val="000090"/>
                          </a:solidFill>
                          <a:latin typeface="Courier"/>
                          <a:ea typeface="+mn-ea"/>
                          <a:cs typeface="Courier"/>
                        </a:rPr>
                        <a:t>LMS</a:t>
                      </a:r>
                      <a:r>
                        <a:rPr lang="en-US" sz="2000" b="0" baseline="0" dirty="0"/>
                        <a:t>), and</a:t>
                      </a:r>
                    </a:p>
                    <a:p>
                      <a:pPr>
                        <a:spcBef>
                          <a:spcPts val="600"/>
                        </a:spcBef>
                      </a:pPr>
                      <a:r>
                        <a:rPr lang="en-US" sz="2000" b="0" baseline="0" dirty="0"/>
                        <a:t>   - download and unzip </a:t>
                      </a:r>
                      <a:r>
                        <a:rPr lang="en-US" sz="2000" b="0" baseline="0" dirty="0" err="1"/>
                        <a:t>lab_files.pdf</a:t>
                      </a:r>
                      <a:r>
                        <a:rPr lang="en-US" sz="2000" b="0" baseline="0" dirty="0"/>
                        <a:t> from </a:t>
                      </a:r>
                      <a:r>
                        <a:rPr lang="en-US" sz="2000" b="0" kern="1200" baseline="0" dirty="0">
                          <a:solidFill>
                            <a:srgbClr val="000090"/>
                          </a:solidFill>
                          <a:latin typeface="Courier"/>
                          <a:ea typeface="+mn-ea"/>
                          <a:cs typeface="Courier"/>
                        </a:rPr>
                        <a:t>LMS.Workshop.Week7 </a:t>
                      </a:r>
                      <a:endParaRPr lang="en-US" sz="2000" b="0" baseline="0" dirty="0"/>
                    </a:p>
                    <a:p>
                      <a:pPr>
                        <a:spcBef>
                          <a:spcPts val="600"/>
                        </a:spcBef>
                      </a:pPr>
                      <a:endParaRPr lang="en-US" sz="2000" b="0" baseline="0" dirty="0"/>
                    </a:p>
                    <a:p>
                      <a:pPr>
                        <a:spcBef>
                          <a:spcPts val="600"/>
                        </a:spcBef>
                      </a:pPr>
                      <a:r>
                        <a:rPr lang="en-US" sz="2000" b="0" baseline="0" dirty="0"/>
                        <a:t>More on the Dijkstra’s algorithm: Problem 1</a:t>
                      </a:r>
                    </a:p>
                    <a:p>
                      <a:pPr>
                        <a:spcBef>
                          <a:spcPts val="600"/>
                        </a:spcBef>
                      </a:pPr>
                      <a:r>
                        <a:rPr lang="en-US" sz="2000" b="0" baseline="0" dirty="0"/>
                        <a:t>The Master Theorem: Problem 2 &amp; 3</a:t>
                      </a:r>
                    </a:p>
                    <a:p>
                      <a:pPr>
                        <a:spcBef>
                          <a:spcPts val="600"/>
                        </a:spcBef>
                      </a:pPr>
                      <a:r>
                        <a:rPr lang="en-US" sz="2000" b="0" baseline="0" dirty="0"/>
                        <a:t>Closest Pairs: Problem 4 </a:t>
                      </a:r>
                    </a:p>
                    <a:p>
                      <a:pPr>
                        <a:spcBef>
                          <a:spcPts val="600"/>
                        </a:spcBef>
                      </a:pPr>
                      <a:endParaRPr lang="en-US" sz="2000" b="0" baseline="0" dirty="0"/>
                    </a:p>
                    <a:p>
                      <a:pPr>
                        <a:spcBef>
                          <a:spcPts val="600"/>
                        </a:spcBef>
                      </a:pPr>
                      <a:r>
                        <a:rPr lang="en-US" sz="2000" b="0" baseline="0" dirty="0"/>
                        <a:t>Understand the lab’s graph module and implement some graph algorithms:</a:t>
                      </a:r>
                    </a:p>
                    <a:p>
                      <a:pPr>
                        <a:spcBef>
                          <a:spcPts val="600"/>
                        </a:spcBef>
                      </a:pPr>
                      <a:r>
                        <a:rPr lang="en-US" sz="2000" b="0" baseline="0" dirty="0"/>
                        <a:t>BFS</a:t>
                      </a:r>
                    </a:p>
                    <a:p>
                      <a:pPr>
                        <a:spcBef>
                          <a:spcPts val="600"/>
                        </a:spcBef>
                      </a:pPr>
                      <a:r>
                        <a:rPr lang="en-US" sz="2000" b="0" baseline="0" dirty="0"/>
                        <a:t>Dijkstra’s</a:t>
                      </a:r>
                    </a:p>
                    <a:p>
                      <a:pPr>
                        <a:spcBef>
                          <a:spcPts val="600"/>
                        </a:spcBef>
                      </a:pPr>
                      <a:r>
                        <a:rPr lang="en-US" sz="2000" b="0" baseline="0" dirty="0"/>
                        <a:t>Prim’s [optional]</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062413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T3: </a:t>
            </a:r>
            <a:r>
              <a:rPr lang="en-US" dirty="0" err="1"/>
              <a:t>Mergesort</a:t>
            </a:r>
            <a:r>
              <a:rPr lang="en-US" dirty="0"/>
              <a:t> Time Complexity</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587271809"/>
              </p:ext>
            </p:extLst>
          </p:nvPr>
        </p:nvGraphicFramePr>
        <p:xfrm>
          <a:off x="179509" y="1143000"/>
          <a:ext cx="8964490" cy="5029200"/>
        </p:xfrm>
        <a:graphic>
          <a:graphicData uri="http://schemas.openxmlformats.org/drawingml/2006/table">
            <a:tbl>
              <a:tblPr firstRow="1" bandRow="1">
                <a:tableStyleId>{69CF1AB2-1976-4502-BF36-3FF5EA218861}</a:tableStyleId>
              </a:tblPr>
              <a:tblGrid>
                <a:gridCol w="4482245">
                  <a:extLst>
                    <a:ext uri="{9D8B030D-6E8A-4147-A177-3AD203B41FA5}">
                      <a16:colId xmlns:a16="http://schemas.microsoft.com/office/drawing/2014/main" val="20000"/>
                    </a:ext>
                  </a:extLst>
                </a:gridCol>
                <a:gridCol w="4482245">
                  <a:extLst>
                    <a:ext uri="{9D8B030D-6E8A-4147-A177-3AD203B41FA5}">
                      <a16:colId xmlns:a16="http://schemas.microsoft.com/office/drawing/2014/main" val="20001"/>
                    </a:ext>
                  </a:extLst>
                </a:gridCol>
              </a:tblGrid>
              <a:tr h="370840">
                <a:tc>
                  <a:txBody>
                    <a:bodyPr/>
                    <a:lstStyle/>
                    <a:p>
                      <a:pPr marL="0" indent="0">
                        <a:buNone/>
                      </a:pPr>
                      <a:r>
                        <a:rPr lang="en-US" sz="1800" b="0" i="1" dirty="0" err="1">
                          <a:effectLst/>
                        </a:rPr>
                        <a:t>Mergesort</a:t>
                      </a:r>
                      <a:r>
                        <a:rPr lang="en-US" sz="1800" b="0" dirty="0">
                          <a:effectLst/>
                        </a:rPr>
                        <a:t> is a divide-and-conquer sorting algorithm made up of three steps (in the recursive case): </a:t>
                      </a:r>
                      <a:endParaRPr lang="en-US" sz="1800" b="0" dirty="0"/>
                    </a:p>
                    <a:p>
                      <a:pPr marL="457200" indent="-457200">
                        <a:buFont typeface="+mj-lt"/>
                        <a:buAutoNum type="arabicPeriod"/>
                      </a:pPr>
                      <a:r>
                        <a:rPr lang="en-US" sz="1800" b="0" dirty="0">
                          <a:effectLst/>
                        </a:rPr>
                        <a:t>Sort the left half of the input (using </a:t>
                      </a:r>
                      <a:r>
                        <a:rPr lang="en-US" sz="1800" b="0" dirty="0" err="1">
                          <a:effectLst/>
                        </a:rPr>
                        <a:t>mergesort</a:t>
                      </a:r>
                      <a:r>
                        <a:rPr lang="en-US" sz="1800" b="0" dirty="0">
                          <a:effectLst/>
                        </a:rPr>
                        <a:t>)</a:t>
                      </a:r>
                    </a:p>
                    <a:p>
                      <a:pPr marL="457200" indent="-457200">
                        <a:buFont typeface="+mj-lt"/>
                        <a:buAutoNum type="arabicPeriod"/>
                      </a:pPr>
                      <a:r>
                        <a:rPr lang="en-US" sz="1800" b="0" dirty="0">
                          <a:effectLst/>
                        </a:rPr>
                        <a:t>Sort the right half of the input (using </a:t>
                      </a:r>
                      <a:r>
                        <a:rPr lang="en-US" sz="1800" b="0" dirty="0" err="1">
                          <a:effectLst/>
                        </a:rPr>
                        <a:t>mergesort</a:t>
                      </a:r>
                      <a:r>
                        <a:rPr lang="en-US" sz="1800" b="0" dirty="0">
                          <a:effectLst/>
                        </a:rPr>
                        <a:t>)</a:t>
                      </a:r>
                    </a:p>
                    <a:p>
                      <a:pPr marL="457200" indent="-457200">
                        <a:buFont typeface="+mj-lt"/>
                        <a:buAutoNum type="arabicPeriod"/>
                      </a:pPr>
                      <a:r>
                        <a:rPr lang="en-US" sz="1800" b="0" dirty="0">
                          <a:effectLst/>
                        </a:rPr>
                        <a:t>Merge the two halves together (using a merge operation) </a:t>
                      </a:r>
                      <a:endParaRPr lang="en-US" sz="1800" b="0" dirty="0"/>
                    </a:p>
                    <a:p>
                      <a:pPr marL="285750" indent="-285750">
                        <a:buFont typeface="Arial"/>
                        <a:buChar char="•"/>
                      </a:pPr>
                      <a:endParaRPr lang="en-US" sz="1800" b="0" dirty="0">
                        <a:effectLst/>
                      </a:endParaRPr>
                    </a:p>
                    <a:p>
                      <a:pPr marL="285750" indent="-285750">
                        <a:buFont typeface="Arial"/>
                        <a:buChar char="•"/>
                      </a:pPr>
                      <a:r>
                        <a:rPr lang="en-US" sz="1800" b="0" dirty="0">
                          <a:effectLst/>
                        </a:rPr>
                        <a:t>Construct a recurrence relation to describe the runtime of </a:t>
                      </a:r>
                      <a:r>
                        <a:rPr lang="en-US" sz="1800" b="0" dirty="0" err="1">
                          <a:effectLst/>
                        </a:rPr>
                        <a:t>mergesort</a:t>
                      </a:r>
                      <a:r>
                        <a:rPr lang="en-US" sz="1800" b="0" baseline="0" dirty="0">
                          <a:effectLst/>
                        </a:rPr>
                        <a:t> . </a:t>
                      </a:r>
                      <a:r>
                        <a:rPr lang="en-US" sz="1800" b="0" dirty="0">
                          <a:effectLst/>
                        </a:rPr>
                        <a:t>Explain where each term in the recurrence relation comes from. </a:t>
                      </a:r>
                      <a:endParaRPr lang="en-US" sz="1800" b="0" dirty="0"/>
                    </a:p>
                    <a:p>
                      <a:pPr marL="285750" indent="-285750">
                        <a:buFont typeface="Arial"/>
                        <a:buChar char="•"/>
                      </a:pPr>
                      <a:r>
                        <a:rPr lang="en-US" sz="1800" b="0" dirty="0">
                          <a:effectLst/>
                        </a:rPr>
                        <a:t>Use the Master Theorem to find the time complexity of </a:t>
                      </a:r>
                      <a:r>
                        <a:rPr lang="en-US" sz="1800" b="0" dirty="0" err="1">
                          <a:effectLst/>
                        </a:rPr>
                        <a:t>Mergesort</a:t>
                      </a:r>
                      <a:r>
                        <a:rPr lang="en-US" sz="1800" b="0" dirty="0">
                          <a:effectLst/>
                        </a:rPr>
                        <a:t> in Big-Theta terms. </a:t>
                      </a:r>
                      <a:endParaRPr lang="en-US" b="0" dirty="0"/>
                    </a:p>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19 April 2021</a:t>
            </a:fld>
            <a:endParaRPr lang="en-US" dirty="0"/>
          </a:p>
        </p:txBody>
      </p:sp>
      <p:sp>
        <p:nvSpPr>
          <p:cNvPr id="5" name="Footer Placeholder 4"/>
          <p:cNvSpPr>
            <a:spLocks noGrp="1"/>
          </p:cNvSpPr>
          <p:nvPr>
            <p:ph type="ftr" sz="quarter" idx="11"/>
          </p:nvPr>
        </p:nvSpPr>
        <p:spPr/>
        <p:txBody>
          <a:bodyPr/>
          <a:lstStyle/>
          <a:p>
            <a:pPr>
              <a:defRPr/>
            </a:pPr>
            <a:r>
              <a:rPr lang="en-US"/>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10</a:t>
            </a:fld>
            <a:endParaRPr lang="en-US" dirty="0"/>
          </a:p>
        </p:txBody>
      </p:sp>
      <p:pic>
        <p:nvPicPr>
          <p:cNvPr id="8" name="Content Placeholder 2"/>
          <p:cNvPicPr>
            <a:picLocks noChangeAspect="1"/>
          </p:cNvPicPr>
          <p:nvPr/>
        </p:nvPicPr>
        <p:blipFill>
          <a:blip r:embed="rId2">
            <a:extLst>
              <a:ext uri="{28A0092B-C50C-407E-A947-70E740481C1C}">
                <a14:useLocalDpi xmlns:a14="http://schemas.microsoft.com/office/drawing/2010/main" val="0"/>
              </a:ext>
            </a:extLst>
          </a:blip>
          <a:srcRect t="-5878" b="-5878"/>
          <a:stretch>
            <a:fillRect/>
          </a:stretch>
        </p:blipFill>
        <p:spPr bwMode="auto">
          <a:xfrm>
            <a:off x="4349750" y="833045"/>
            <a:ext cx="4794250" cy="5421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spTree>
    <p:extLst>
      <p:ext uri="{BB962C8B-B14F-4D97-AF65-F5344CB8AC3E}">
        <p14:creationId xmlns:p14="http://schemas.microsoft.com/office/powerpoint/2010/main" val="18246306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512737"/>
          </a:xfrm>
        </p:spPr>
        <p:txBody>
          <a:bodyPr/>
          <a:lstStyle/>
          <a:p>
            <a:r>
              <a:rPr lang="en-US" sz="2400" dirty="0"/>
              <a:t>Problem 3: </a:t>
            </a:r>
            <a:r>
              <a:rPr lang="en-US" sz="2400" dirty="0" err="1"/>
              <a:t>Mergesort</a:t>
            </a:r>
            <a:r>
              <a:rPr lang="en-US" sz="2400" dirty="0"/>
              <a:t> Time Complexity</a:t>
            </a: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861150349"/>
              </p:ext>
            </p:extLst>
          </p:nvPr>
        </p:nvGraphicFramePr>
        <p:xfrm>
          <a:off x="179509" y="620688"/>
          <a:ext cx="8964490" cy="5303520"/>
        </p:xfrm>
        <a:graphic>
          <a:graphicData uri="http://schemas.openxmlformats.org/drawingml/2006/table">
            <a:tbl>
              <a:tblPr firstRow="1" bandRow="1">
                <a:tableStyleId>{69CF1AB2-1976-4502-BF36-3FF5EA218861}</a:tableStyleId>
              </a:tblPr>
              <a:tblGrid>
                <a:gridCol w="4482245">
                  <a:extLst>
                    <a:ext uri="{9D8B030D-6E8A-4147-A177-3AD203B41FA5}">
                      <a16:colId xmlns:a16="http://schemas.microsoft.com/office/drawing/2014/main" val="20000"/>
                    </a:ext>
                  </a:extLst>
                </a:gridCol>
                <a:gridCol w="4482245">
                  <a:extLst>
                    <a:ext uri="{9D8B030D-6E8A-4147-A177-3AD203B41FA5}">
                      <a16:colId xmlns:a16="http://schemas.microsoft.com/office/drawing/2014/main" val="20001"/>
                    </a:ext>
                  </a:extLst>
                </a:gridCol>
              </a:tblGrid>
              <a:tr h="370840">
                <a:tc>
                  <a:txBody>
                    <a:bodyPr/>
                    <a:lstStyle/>
                    <a:p>
                      <a:pPr marL="285750" indent="-285750">
                        <a:buFont typeface="Arial"/>
                        <a:buChar char="•"/>
                      </a:pPr>
                      <a:r>
                        <a:rPr lang="en-US" sz="1800" b="0" dirty="0">
                          <a:effectLst/>
                        </a:rPr>
                        <a:t>Construct a recurrence relation to describe the runtime of </a:t>
                      </a:r>
                      <a:r>
                        <a:rPr lang="en-US" sz="1800" b="0" dirty="0" err="1">
                          <a:effectLst/>
                        </a:rPr>
                        <a:t>mergesort</a:t>
                      </a:r>
                      <a:r>
                        <a:rPr lang="en-US" sz="1800" b="0" baseline="0" dirty="0">
                          <a:effectLst/>
                        </a:rPr>
                        <a:t> . </a:t>
                      </a:r>
                      <a:r>
                        <a:rPr lang="en-US" sz="1800" b="0" dirty="0">
                          <a:effectLst/>
                        </a:rPr>
                        <a:t>Explain where each term in the recurrence relation comes from. </a:t>
                      </a:r>
                    </a:p>
                    <a:p>
                      <a:pPr marL="285750" indent="-285750">
                        <a:buFont typeface="Arial"/>
                        <a:buChar char="•"/>
                      </a:pPr>
                      <a:endParaRPr lang="en-US" sz="1800" b="0" dirty="0">
                        <a:effectLst/>
                      </a:endParaRPr>
                    </a:p>
                    <a:p>
                      <a:pPr marL="0" indent="0">
                        <a:buFont typeface="Arial"/>
                        <a:buNone/>
                      </a:pPr>
                      <a:r>
                        <a:rPr lang="en-US" sz="1800" b="0" dirty="0">
                          <a:effectLst/>
                        </a:rPr>
                        <a:t>    T(n)=</a:t>
                      </a:r>
                    </a:p>
                    <a:p>
                      <a:pPr marL="0" indent="0">
                        <a:buFont typeface="Arial"/>
                        <a:buNone/>
                      </a:pPr>
                      <a:r>
                        <a:rPr lang="en-US" sz="1800" b="0" baseline="0" dirty="0">
                          <a:effectLst/>
                        </a:rPr>
                        <a:t>    T(1)=</a:t>
                      </a:r>
                      <a:endParaRPr lang="en-US" sz="1800" b="0" dirty="0">
                        <a:effectLst/>
                      </a:endParaRPr>
                    </a:p>
                    <a:p>
                      <a:pPr marL="0" indent="0">
                        <a:buFont typeface="Arial"/>
                        <a:buNone/>
                      </a:pPr>
                      <a:endParaRPr lang="en-US" sz="1800" b="0" dirty="0">
                        <a:effectLst/>
                      </a:endParaRPr>
                    </a:p>
                    <a:p>
                      <a:pPr marL="285750" indent="-285750">
                        <a:buFont typeface="Arial"/>
                        <a:buChar char="•"/>
                      </a:pPr>
                      <a:endParaRPr lang="en-US" sz="1800" b="0" dirty="0"/>
                    </a:p>
                    <a:p>
                      <a:pPr marL="285750" indent="-285750">
                        <a:buFont typeface="Arial"/>
                        <a:buChar char="•"/>
                      </a:pPr>
                      <a:r>
                        <a:rPr lang="en-US" sz="1800" b="0" dirty="0">
                          <a:effectLst/>
                        </a:rPr>
                        <a:t>Use the Master Theorem to find the time complexity of </a:t>
                      </a:r>
                      <a:r>
                        <a:rPr lang="en-US" sz="1800" b="0" dirty="0" err="1">
                          <a:effectLst/>
                        </a:rPr>
                        <a:t>Mergesort</a:t>
                      </a:r>
                      <a:r>
                        <a:rPr lang="en-US" sz="1800" b="0" dirty="0">
                          <a:effectLst/>
                        </a:rPr>
                        <a:t> in Big-Theta terms.</a:t>
                      </a:r>
                    </a:p>
                    <a:p>
                      <a:pPr marL="285750" indent="-285750">
                        <a:buFont typeface="Arial"/>
                        <a:buChar char="•"/>
                      </a:pPr>
                      <a:endParaRPr lang="en-US" sz="1800" b="0" dirty="0">
                        <a:effectLst/>
                      </a:endParaRPr>
                    </a:p>
                    <a:p>
                      <a:pPr marL="0" indent="0">
                        <a:buFont typeface="Arial"/>
                        <a:buNone/>
                      </a:pPr>
                      <a:endParaRPr lang="en-US" sz="1800" b="0" dirty="0">
                        <a:effectLst/>
                      </a:endParaRPr>
                    </a:p>
                    <a:p>
                      <a:pPr marL="0" indent="0">
                        <a:buFont typeface="Arial"/>
                        <a:buNone/>
                      </a:pPr>
                      <a:endParaRPr lang="en-US" sz="1800" b="0" dirty="0">
                        <a:effectLst/>
                      </a:endParaRPr>
                    </a:p>
                    <a:p>
                      <a:pPr marL="0" indent="0">
                        <a:buFont typeface="Arial"/>
                        <a:buNone/>
                      </a:pPr>
                      <a:endParaRPr lang="en-US" sz="1800" b="0" dirty="0">
                        <a:effectLst/>
                      </a:endParaRPr>
                    </a:p>
                    <a:p>
                      <a:pPr marL="0" indent="0">
                        <a:buFont typeface="Arial"/>
                        <a:buNone/>
                      </a:pPr>
                      <a:endParaRPr lang="en-US" sz="1800" b="0" dirty="0">
                        <a:effectLst/>
                      </a:endParaRPr>
                    </a:p>
                    <a:p>
                      <a:pPr marL="0" indent="0">
                        <a:buFont typeface="Arial"/>
                        <a:buNone/>
                      </a:pPr>
                      <a:endParaRPr lang="en-US" b="0" dirty="0"/>
                    </a:p>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19 April 2021</a:t>
            </a:fld>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11</a:t>
            </a:fld>
            <a:endParaRPr lang="en-US" dirty="0"/>
          </a:p>
        </p:txBody>
      </p:sp>
      <p:pic>
        <p:nvPicPr>
          <p:cNvPr id="8" name="Content Placeholder 2"/>
          <p:cNvPicPr>
            <a:picLocks noChangeAspect="1"/>
          </p:cNvPicPr>
          <p:nvPr/>
        </p:nvPicPr>
        <p:blipFill>
          <a:blip r:embed="rId3">
            <a:extLst>
              <a:ext uri="{28A0092B-C50C-407E-A947-70E740481C1C}">
                <a14:useLocalDpi xmlns:a14="http://schemas.microsoft.com/office/drawing/2010/main" val="0"/>
              </a:ext>
            </a:extLst>
          </a:blip>
          <a:srcRect t="-5878" b="-5878"/>
          <a:stretch>
            <a:fillRect/>
          </a:stretch>
        </p:blipFill>
        <p:spPr bwMode="auto">
          <a:xfrm>
            <a:off x="4559103" y="332657"/>
            <a:ext cx="4584895" cy="5184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pic>
      <p:graphicFrame>
        <p:nvGraphicFramePr>
          <p:cNvPr id="9" name="Object 8"/>
          <p:cNvGraphicFramePr>
            <a:graphicFrameLocks noChangeAspect="1"/>
          </p:cNvGraphicFramePr>
          <p:nvPr>
            <p:extLst>
              <p:ext uri="{D42A27DB-BD31-4B8C-83A1-F6EECF244321}">
                <p14:modId xmlns:p14="http://schemas.microsoft.com/office/powerpoint/2010/main" val="3568841398"/>
              </p:ext>
            </p:extLst>
          </p:nvPr>
        </p:nvGraphicFramePr>
        <p:xfrm>
          <a:off x="293688" y="6017325"/>
          <a:ext cx="1414709" cy="785238"/>
        </p:xfrm>
        <a:graphic>
          <a:graphicData uri="http://schemas.openxmlformats.org/presentationml/2006/ole">
            <mc:AlternateContent xmlns:mc="http://schemas.openxmlformats.org/markup-compatibility/2006">
              <mc:Choice xmlns:v="urn:schemas-microsoft-com:vml" Requires="v">
                <p:oleObj spid="_x0000_s3094" name="Equation" r:id="rId4" imgW="1397000" imgH="698500" progId="Equation.3">
                  <p:embed/>
                </p:oleObj>
              </mc:Choice>
              <mc:Fallback>
                <p:oleObj name="Equation" r:id="rId4" imgW="1397000" imgH="698500" progId="Equation.3">
                  <p:embed/>
                  <p:pic>
                    <p:nvPicPr>
                      <p:cNvPr id="0" name=""/>
                      <p:cNvPicPr/>
                      <p:nvPr/>
                    </p:nvPicPr>
                    <p:blipFill>
                      <a:blip r:embed="rId5"/>
                      <a:stretch>
                        <a:fillRect/>
                      </a:stretch>
                    </p:blipFill>
                    <p:spPr>
                      <a:xfrm>
                        <a:off x="293688" y="6017325"/>
                        <a:ext cx="1414709" cy="785238"/>
                      </a:xfrm>
                      <a:prstGeom prst="rect">
                        <a:avLst/>
                      </a:prstGeom>
                    </p:spPr>
                  </p:pic>
                </p:oleObj>
              </mc:Fallback>
            </mc:AlternateContent>
          </a:graphicData>
        </a:graphic>
      </p:graphicFrame>
      <p:sp>
        <p:nvSpPr>
          <p:cNvPr id="10" name="Right Arrow 9"/>
          <p:cNvSpPr/>
          <p:nvPr/>
        </p:nvSpPr>
        <p:spPr>
          <a:xfrm>
            <a:off x="1835696" y="6155881"/>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6"/>
          <a:stretch>
            <a:fillRect/>
          </a:stretch>
        </p:blipFill>
        <p:spPr>
          <a:xfrm>
            <a:off x="2886188" y="6037255"/>
            <a:ext cx="2476031" cy="820745"/>
          </a:xfrm>
          <a:prstGeom prst="rect">
            <a:avLst/>
          </a:prstGeom>
        </p:spPr>
      </p:pic>
    </p:spTree>
    <p:extLst>
      <p:ext uri="{BB962C8B-B14F-4D97-AF65-F5344CB8AC3E}">
        <p14:creationId xmlns:p14="http://schemas.microsoft.com/office/powerpoint/2010/main" val="1818159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728761"/>
          </a:xfrm>
        </p:spPr>
        <p:txBody>
          <a:bodyPr/>
          <a:lstStyle/>
          <a:p>
            <a:r>
              <a:rPr lang="en-US" sz="2800" dirty="0"/>
              <a:t>Problem 4: Closest-pair and element-distinction </a:t>
            </a:r>
          </a:p>
        </p:txBody>
      </p:sp>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19 April 2021</a:t>
            </a:fld>
            <a:endParaRPr lang="en-US" dirty="0"/>
          </a:p>
        </p:txBody>
      </p:sp>
      <p:sp>
        <p:nvSpPr>
          <p:cNvPr id="5" name="Footer Placeholder 4"/>
          <p:cNvSpPr>
            <a:spLocks noGrp="1"/>
          </p:cNvSpPr>
          <p:nvPr>
            <p:ph type="ftr" sz="quarter" idx="11"/>
          </p:nvPr>
        </p:nvSpPr>
        <p:spPr/>
        <p:txBody>
          <a:bodyPr/>
          <a:lstStyle/>
          <a:p>
            <a:pPr>
              <a:defRPr/>
            </a:pPr>
            <a:r>
              <a:rPr lang="en-US"/>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12</a:t>
            </a:fld>
            <a:endParaRPr lang="en-US" dirty="0"/>
          </a:p>
        </p:txBody>
      </p:sp>
      <p:sp>
        <p:nvSpPr>
          <p:cNvPr id="3" name="TextBox 2">
            <a:extLst>
              <a:ext uri="{FF2B5EF4-FFF2-40B4-BE49-F238E27FC236}">
                <a16:creationId xmlns:a16="http://schemas.microsoft.com/office/drawing/2014/main" id="{D8518F0C-0AF5-DB48-BC25-D61C219F557A}"/>
              </a:ext>
            </a:extLst>
          </p:cNvPr>
          <p:cNvSpPr txBox="1"/>
          <p:nvPr/>
        </p:nvSpPr>
        <p:spPr>
          <a:xfrm>
            <a:off x="295593" y="921080"/>
            <a:ext cx="8623300" cy="5309146"/>
          </a:xfrm>
          <a:prstGeom prst="rect">
            <a:avLst/>
          </a:prstGeom>
          <a:noFill/>
        </p:spPr>
        <p:txBody>
          <a:bodyPr wrap="square" rtlCol="0">
            <a:spAutoFit/>
          </a:bodyPr>
          <a:lstStyle/>
          <a:p>
            <a:pPr>
              <a:spcBef>
                <a:spcPts val="600"/>
              </a:spcBef>
            </a:pPr>
            <a:r>
              <a:rPr lang="en-AU" sz="2000" b="1" dirty="0"/>
              <a:t>Lower bound for the Closest Pairs problem </a:t>
            </a:r>
            <a:r>
              <a:rPr lang="en-AU" sz="2000" dirty="0"/>
              <a:t>The closest pairs problem takes n points in the plane and computes the Euclidean distance between the closest pair of points. </a:t>
            </a:r>
          </a:p>
          <a:p>
            <a:pPr>
              <a:spcBef>
                <a:spcPts val="600"/>
              </a:spcBef>
            </a:pPr>
            <a:r>
              <a:rPr lang="en-AU" sz="2000" dirty="0"/>
              <a:t>The algorithm provided in lectures to solve the closest pairs problem applies the divide and conquer strategy and has a time complexity of O(n log n). </a:t>
            </a:r>
          </a:p>
          <a:p>
            <a:pPr>
              <a:spcBef>
                <a:spcPts val="600"/>
              </a:spcBef>
            </a:pPr>
            <a:r>
              <a:rPr lang="en-AU" sz="2000" dirty="0"/>
              <a:t>The element distinction problem takes as input a collection of n elements and determines whether or not all elements are distinct. It has been proved that if we disallow the usage of a hash table1 then this problem cannot be solved in less than n log n time (i.e., this class of problems is </a:t>
            </a:r>
            <a:r>
              <a:rPr lang="el-GR" sz="2000" dirty="0"/>
              <a:t>Ω(</a:t>
            </a:r>
            <a:r>
              <a:rPr lang="en-AU" sz="2000" dirty="0"/>
              <a:t>n log n)). </a:t>
            </a:r>
          </a:p>
          <a:p>
            <a:pPr>
              <a:spcBef>
                <a:spcPts val="600"/>
              </a:spcBef>
            </a:pPr>
            <a:r>
              <a:rPr lang="en-AU" sz="2000" dirty="0"/>
              <a:t>Describe how we could use the closest pair algorithm from class to solve the element distinction problem (where the input is a collection of floating point numbers), and hence explain why this proves that the closest pair problem must not be able to be solved in less that </a:t>
            </a:r>
            <a:r>
              <a:rPr lang="en-AU" sz="2000" dirty="0" err="1"/>
              <a:t>nlogn</a:t>
            </a:r>
            <a:r>
              <a:rPr lang="en-AU" sz="2000" dirty="0"/>
              <a:t> time (and is thus </a:t>
            </a:r>
            <a:r>
              <a:rPr lang="el-GR" sz="2000" dirty="0"/>
              <a:t>Ω(</a:t>
            </a:r>
            <a:r>
              <a:rPr lang="en-AU" sz="2000" dirty="0"/>
              <a:t>n log n)). </a:t>
            </a:r>
          </a:p>
          <a:p>
            <a:endParaRPr lang="en-US" dirty="0"/>
          </a:p>
        </p:txBody>
      </p:sp>
    </p:spTree>
    <p:extLst>
      <p:ext uri="{BB962C8B-B14F-4D97-AF65-F5344CB8AC3E}">
        <p14:creationId xmlns:p14="http://schemas.microsoft.com/office/powerpoint/2010/main" val="4001416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8623300" cy="728761"/>
          </a:xfrm>
        </p:spPr>
        <p:txBody>
          <a:bodyPr/>
          <a:lstStyle/>
          <a:p>
            <a:r>
              <a:rPr lang="en-US" sz="2800" dirty="0"/>
              <a:t>Problem 4: Closest-pair and element-distinction </a:t>
            </a:r>
          </a:p>
        </p:txBody>
      </p:sp>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19 April 2021</a:t>
            </a:fld>
            <a:endParaRPr lang="en-US" dirty="0"/>
          </a:p>
        </p:txBody>
      </p:sp>
      <p:sp>
        <p:nvSpPr>
          <p:cNvPr id="5" name="Footer Placeholder 4"/>
          <p:cNvSpPr>
            <a:spLocks noGrp="1"/>
          </p:cNvSpPr>
          <p:nvPr>
            <p:ph type="ftr" sz="quarter" idx="11"/>
          </p:nvPr>
        </p:nvSpPr>
        <p:spPr/>
        <p:txBody>
          <a:bodyPr/>
          <a:lstStyle/>
          <a:p>
            <a:pPr>
              <a:defRPr/>
            </a:pPr>
            <a:r>
              <a:rPr lang="en-US"/>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13</a:t>
            </a:fld>
            <a:endParaRPr lang="en-US" dirty="0"/>
          </a:p>
        </p:txBody>
      </p:sp>
      <p:sp>
        <p:nvSpPr>
          <p:cNvPr id="3" name="TextBox 2">
            <a:extLst>
              <a:ext uri="{FF2B5EF4-FFF2-40B4-BE49-F238E27FC236}">
                <a16:creationId xmlns:a16="http://schemas.microsoft.com/office/drawing/2014/main" id="{D8518F0C-0AF5-DB48-BC25-D61C219F557A}"/>
              </a:ext>
            </a:extLst>
          </p:cNvPr>
          <p:cNvSpPr txBox="1"/>
          <p:nvPr/>
        </p:nvSpPr>
        <p:spPr>
          <a:xfrm>
            <a:off x="293688" y="852014"/>
            <a:ext cx="8623300" cy="4078039"/>
          </a:xfrm>
          <a:prstGeom prst="rect">
            <a:avLst/>
          </a:prstGeom>
          <a:noFill/>
        </p:spPr>
        <p:txBody>
          <a:bodyPr wrap="square" rtlCol="0">
            <a:spAutoFit/>
          </a:bodyPr>
          <a:lstStyle/>
          <a:p>
            <a:pPr>
              <a:spcBef>
                <a:spcPts val="600"/>
              </a:spcBef>
            </a:pPr>
            <a:r>
              <a:rPr lang="en-AU" sz="1800" dirty="0"/>
              <a:t>It has been proved that if we disallow the usage of a hash table1 then the element distinction problem cannot be solved in less than n log n time (i.e., this class of problems is </a:t>
            </a:r>
            <a:r>
              <a:rPr lang="el-GR" sz="1800" dirty="0"/>
              <a:t>Ω(</a:t>
            </a:r>
            <a:r>
              <a:rPr lang="en-AU" sz="1800" dirty="0"/>
              <a:t>n log n)). </a:t>
            </a:r>
          </a:p>
          <a:p>
            <a:pPr>
              <a:spcBef>
                <a:spcPts val="600"/>
              </a:spcBef>
            </a:pPr>
            <a:r>
              <a:rPr lang="en-AU" sz="1800" b="1" dirty="0"/>
              <a:t>a)</a:t>
            </a:r>
            <a:r>
              <a:rPr lang="en-AU" sz="1800" dirty="0"/>
              <a:t> Describe how we could use the closest pair algorithm from class to solve the element distinction problem (where the input is a collection of floating point numbers), and hence </a:t>
            </a:r>
            <a:r>
              <a:rPr lang="en-AU" sz="1800" b="1" dirty="0"/>
              <a:t>b)</a:t>
            </a:r>
            <a:r>
              <a:rPr lang="en-AU" sz="1800" dirty="0"/>
              <a:t> explain why this proves that the closest pair problem must not be able to be solved in less that </a:t>
            </a:r>
            <a:r>
              <a:rPr lang="en-AU" sz="1800" dirty="0" err="1"/>
              <a:t>nlogn</a:t>
            </a:r>
            <a:r>
              <a:rPr lang="en-AU" sz="1800" dirty="0"/>
              <a:t> time (and is thus </a:t>
            </a:r>
            <a:r>
              <a:rPr lang="el-GR" sz="1800" dirty="0"/>
              <a:t>Ω(</a:t>
            </a:r>
            <a:r>
              <a:rPr lang="en-AU" sz="1800" dirty="0"/>
              <a:t>n log n)). </a:t>
            </a:r>
          </a:p>
          <a:p>
            <a:endParaRPr lang="en-US" dirty="0"/>
          </a:p>
          <a:p>
            <a:r>
              <a:rPr lang="en-US" sz="2000" dirty="0"/>
              <a:t># E is a set of numbers, returns YES if all numbers are different</a:t>
            </a:r>
          </a:p>
          <a:p>
            <a:r>
              <a:rPr lang="en-US" sz="2000" dirty="0">
                <a:solidFill>
                  <a:srgbClr val="080FAC"/>
                </a:solidFill>
                <a:latin typeface="Courier" pitchFamily="2" charset="0"/>
              </a:rPr>
              <a:t>function </a:t>
            </a:r>
            <a:r>
              <a:rPr lang="en-US" sz="2000" dirty="0" err="1">
                <a:solidFill>
                  <a:srgbClr val="080FAC"/>
                </a:solidFill>
                <a:latin typeface="Courier" pitchFamily="2" charset="0"/>
              </a:rPr>
              <a:t>ElemDistinction</a:t>
            </a:r>
            <a:r>
              <a:rPr lang="en-US" sz="2000" dirty="0">
                <a:solidFill>
                  <a:srgbClr val="080FAC"/>
                </a:solidFill>
                <a:latin typeface="Courier" pitchFamily="2" charset="0"/>
              </a:rPr>
              <a:t>(E=(e</a:t>
            </a:r>
            <a:r>
              <a:rPr lang="en-US" sz="2000" baseline="-25000" dirty="0">
                <a:solidFill>
                  <a:srgbClr val="080FAC"/>
                </a:solidFill>
                <a:latin typeface="Courier" pitchFamily="2" charset="0"/>
              </a:rPr>
              <a:t>1</a:t>
            </a:r>
            <a:r>
              <a:rPr lang="en-US" sz="2000" dirty="0">
                <a:solidFill>
                  <a:srgbClr val="080FAC"/>
                </a:solidFill>
                <a:latin typeface="Courier" pitchFamily="2" charset="0"/>
              </a:rPr>
              <a:t>, e</a:t>
            </a:r>
            <a:r>
              <a:rPr lang="en-US" sz="2000" baseline="-25000" dirty="0">
                <a:solidFill>
                  <a:srgbClr val="080FAC"/>
                </a:solidFill>
                <a:latin typeface="Courier" pitchFamily="2" charset="0"/>
              </a:rPr>
              <a:t>2</a:t>
            </a:r>
            <a:r>
              <a:rPr lang="en-US" sz="2000" dirty="0">
                <a:solidFill>
                  <a:srgbClr val="080FAC"/>
                </a:solidFill>
                <a:latin typeface="Courier" pitchFamily="2" charset="0"/>
              </a:rPr>
              <a:t>, …, </a:t>
            </a:r>
            <a:r>
              <a:rPr lang="en-US" sz="2000" dirty="0" err="1">
                <a:solidFill>
                  <a:srgbClr val="080FAC"/>
                </a:solidFill>
                <a:latin typeface="Courier" pitchFamily="2" charset="0"/>
              </a:rPr>
              <a:t>e</a:t>
            </a:r>
            <a:r>
              <a:rPr lang="en-US" sz="2000" baseline="-25000" dirty="0" err="1">
                <a:solidFill>
                  <a:srgbClr val="080FAC"/>
                </a:solidFill>
                <a:latin typeface="Courier" pitchFamily="2" charset="0"/>
              </a:rPr>
              <a:t>n</a:t>
            </a:r>
            <a:r>
              <a:rPr lang="en-US" sz="2000" dirty="0">
                <a:solidFill>
                  <a:srgbClr val="080FAC"/>
                </a:solidFill>
                <a:latin typeface="Courier" pitchFamily="2" charset="0"/>
              </a:rPr>
              <a:t>))</a:t>
            </a:r>
          </a:p>
          <a:p>
            <a:r>
              <a:rPr lang="en-US" sz="2000" dirty="0">
                <a:solidFill>
                  <a:srgbClr val="1507E7"/>
                </a:solidFill>
                <a:latin typeface="Courier" pitchFamily="2" charset="0"/>
              </a:rPr>
              <a:t>   </a:t>
            </a:r>
          </a:p>
          <a:p>
            <a:endParaRPr lang="en-US" sz="2000" dirty="0"/>
          </a:p>
          <a:p>
            <a:endParaRPr lang="en-US" dirty="0"/>
          </a:p>
        </p:txBody>
      </p:sp>
    </p:spTree>
    <p:extLst>
      <p:ext uri="{BB962C8B-B14F-4D97-AF65-F5344CB8AC3E}">
        <p14:creationId xmlns:p14="http://schemas.microsoft.com/office/powerpoint/2010/main" val="547164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A60E3-C7A2-E64B-B972-F4DDB911DFE9}"/>
              </a:ext>
            </a:extLst>
          </p:cNvPr>
          <p:cNvSpPr>
            <a:spLocks noGrp="1"/>
          </p:cNvSpPr>
          <p:nvPr>
            <p:ph type="title"/>
          </p:nvPr>
        </p:nvSpPr>
        <p:spPr>
          <a:xfrm>
            <a:off x="265113" y="107951"/>
            <a:ext cx="8623300" cy="413678"/>
          </a:xfrm>
        </p:spPr>
        <p:txBody>
          <a:bodyPr/>
          <a:lstStyle/>
          <a:p>
            <a:r>
              <a:rPr lang="en-US" sz="2400" dirty="0"/>
              <a:t>LAB</a:t>
            </a:r>
          </a:p>
        </p:txBody>
      </p:sp>
      <p:sp>
        <p:nvSpPr>
          <p:cNvPr id="3" name="Content Placeholder 2">
            <a:extLst>
              <a:ext uri="{FF2B5EF4-FFF2-40B4-BE49-F238E27FC236}">
                <a16:creationId xmlns:a16="http://schemas.microsoft.com/office/drawing/2014/main" id="{1977CC0A-1741-EE48-88B5-9A3A231DFE83}"/>
              </a:ext>
            </a:extLst>
          </p:cNvPr>
          <p:cNvSpPr>
            <a:spLocks noGrp="1"/>
          </p:cNvSpPr>
          <p:nvPr>
            <p:ph idx="1"/>
          </p:nvPr>
        </p:nvSpPr>
        <p:spPr>
          <a:xfrm>
            <a:off x="265113" y="641609"/>
            <a:ext cx="8623300" cy="4800600"/>
          </a:xfrm>
        </p:spPr>
        <p:txBody>
          <a:bodyPr/>
          <a:lstStyle/>
          <a:p>
            <a:pPr marL="0" indent="0">
              <a:buNone/>
            </a:pPr>
            <a:r>
              <a:rPr lang="en-US" sz="2000" dirty="0"/>
              <a:t>Download </a:t>
            </a:r>
            <a:r>
              <a:rPr lang="en-US" sz="2000" dirty="0" err="1"/>
              <a:t>lab_files.zip</a:t>
            </a:r>
            <a:r>
              <a:rPr lang="en-US" sz="2000" dirty="0"/>
              <a:t> and unzip. Try:</a:t>
            </a:r>
          </a:p>
          <a:p>
            <a:pPr marL="0" indent="0">
              <a:buNone/>
            </a:pPr>
            <a:endParaRPr lang="en-US" sz="2000" dirty="0"/>
          </a:p>
          <a:p>
            <a:pPr marL="0" indent="0">
              <a:buNone/>
            </a:pPr>
            <a:endParaRPr lang="en-US" sz="2000" dirty="0"/>
          </a:p>
          <a:p>
            <a:pPr marL="0" indent="0">
              <a:buNone/>
            </a:pPr>
            <a:r>
              <a:rPr lang="en-US" sz="2000" dirty="0"/>
              <a:t>Then, read </a:t>
            </a:r>
            <a:r>
              <a:rPr lang="en-US" sz="2000" dirty="0" err="1">
                <a:solidFill>
                  <a:srgbClr val="080FAC"/>
                </a:solidFill>
                <a:latin typeface="Courier" pitchFamily="2" charset="0"/>
                <a:ea typeface="+mn-ea"/>
                <a:cs typeface="+mn-cs"/>
              </a:rPr>
              <a:t>main.c</a:t>
            </a:r>
            <a:r>
              <a:rPr lang="en-US" sz="2000" dirty="0"/>
              <a:t> to understand the overall logic.</a:t>
            </a:r>
          </a:p>
          <a:p>
            <a:pPr marL="0" indent="0">
              <a:buNone/>
            </a:pPr>
            <a:r>
              <a:rPr lang="en-US" sz="2000" b="1" dirty="0"/>
              <a:t>Task 1:  </a:t>
            </a:r>
            <a:r>
              <a:rPr lang="en-US" sz="2000" dirty="0"/>
              <a:t>Write BFS, return the array of visited order, using supplied DFS as a guide.</a:t>
            </a:r>
          </a:p>
          <a:p>
            <a:pPr marL="0" indent="0">
              <a:buNone/>
            </a:pPr>
            <a:endParaRPr lang="en-US" sz="2000" dirty="0"/>
          </a:p>
        </p:txBody>
      </p:sp>
      <p:sp>
        <p:nvSpPr>
          <p:cNvPr id="4" name="Date Placeholder 3">
            <a:extLst>
              <a:ext uri="{FF2B5EF4-FFF2-40B4-BE49-F238E27FC236}">
                <a16:creationId xmlns:a16="http://schemas.microsoft.com/office/drawing/2014/main" id="{894F5C22-E803-954A-8C2D-E8E414B17B69}"/>
              </a:ext>
            </a:extLst>
          </p:cNvPr>
          <p:cNvSpPr>
            <a:spLocks noGrp="1"/>
          </p:cNvSpPr>
          <p:nvPr>
            <p:ph type="dt" sz="half" idx="10"/>
          </p:nvPr>
        </p:nvSpPr>
        <p:spPr/>
        <p:txBody>
          <a:bodyPr/>
          <a:lstStyle/>
          <a:p>
            <a:pPr>
              <a:defRPr/>
            </a:pPr>
            <a:r>
              <a:rPr lang="en-AU"/>
              <a:t>Anh Vo    </a:t>
            </a:r>
            <a:fld id="{A9DEA08E-4CB3-E742-9AC2-43959A293033}" type="datetime4">
              <a:rPr lang="en-AU" smtClean="0"/>
              <a:t>20 April 2021</a:t>
            </a:fld>
            <a:endParaRPr lang="en-US" dirty="0"/>
          </a:p>
        </p:txBody>
      </p:sp>
      <p:sp>
        <p:nvSpPr>
          <p:cNvPr id="5" name="Footer Placeholder 4">
            <a:extLst>
              <a:ext uri="{FF2B5EF4-FFF2-40B4-BE49-F238E27FC236}">
                <a16:creationId xmlns:a16="http://schemas.microsoft.com/office/drawing/2014/main" id="{5E299B08-786D-7845-9397-7C724661F16B}"/>
              </a:ext>
            </a:extLst>
          </p:cNvPr>
          <p:cNvSpPr>
            <a:spLocks noGrp="1"/>
          </p:cNvSpPr>
          <p:nvPr>
            <p:ph type="ftr" sz="quarter" idx="11"/>
          </p:nvPr>
        </p:nvSpPr>
        <p:spPr/>
        <p:txBody>
          <a:bodyPr/>
          <a:lstStyle/>
          <a:p>
            <a:pPr>
              <a:defRPr/>
            </a:pPr>
            <a:r>
              <a:rPr lang="en-US" dirty="0"/>
              <a:t>COMP20007.Worshop</a:t>
            </a:r>
          </a:p>
        </p:txBody>
      </p:sp>
      <p:sp>
        <p:nvSpPr>
          <p:cNvPr id="6" name="Slide Number Placeholder 5">
            <a:extLst>
              <a:ext uri="{FF2B5EF4-FFF2-40B4-BE49-F238E27FC236}">
                <a16:creationId xmlns:a16="http://schemas.microsoft.com/office/drawing/2014/main" id="{BB32BD16-A7C7-E349-B2EA-8392C7AD5A84}"/>
              </a:ext>
            </a:extLst>
          </p:cNvPr>
          <p:cNvSpPr>
            <a:spLocks noGrp="1"/>
          </p:cNvSpPr>
          <p:nvPr>
            <p:ph type="sldNum" sz="quarter" idx="12"/>
          </p:nvPr>
        </p:nvSpPr>
        <p:spPr/>
        <p:txBody>
          <a:bodyPr/>
          <a:lstStyle/>
          <a:p>
            <a:pPr>
              <a:defRPr/>
            </a:pPr>
            <a:fld id="{F9610808-8E44-6F46-B441-732A53FE435D}" type="slidenum">
              <a:rPr lang="en-US" smtClean="0"/>
              <a:pPr>
                <a:defRPr/>
              </a:pPr>
              <a:t>14</a:t>
            </a:fld>
            <a:endParaRPr lang="en-US" dirty="0"/>
          </a:p>
        </p:txBody>
      </p:sp>
      <p:sp>
        <p:nvSpPr>
          <p:cNvPr id="7" name="Rectangle 6">
            <a:extLst>
              <a:ext uri="{FF2B5EF4-FFF2-40B4-BE49-F238E27FC236}">
                <a16:creationId xmlns:a16="http://schemas.microsoft.com/office/drawing/2014/main" id="{16570E1F-EE2D-D343-8EE4-813D644BB3B1}"/>
              </a:ext>
            </a:extLst>
          </p:cNvPr>
          <p:cNvSpPr/>
          <p:nvPr/>
        </p:nvSpPr>
        <p:spPr>
          <a:xfrm>
            <a:off x="344003" y="1088740"/>
            <a:ext cx="8623299" cy="1080120"/>
          </a:xfrm>
          <a:prstGeom prst="rect">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r>
              <a:rPr lang="en-US" sz="2000" dirty="0">
                <a:solidFill>
                  <a:srgbClr val="080FAC"/>
                </a:solidFill>
                <a:latin typeface="Courier" pitchFamily="2" charset="0"/>
              </a:rPr>
              <a:t>make</a:t>
            </a:r>
          </a:p>
          <a:p>
            <a:r>
              <a:rPr lang="en-US" sz="2000" dirty="0">
                <a:solidFill>
                  <a:srgbClr val="080FAC"/>
                </a:solidFill>
                <a:latin typeface="Courier" pitchFamily="2" charset="0"/>
              </a:rPr>
              <a:t>./main &lt; graph-01.txt</a:t>
            </a:r>
          </a:p>
          <a:p>
            <a:r>
              <a:rPr lang="en-US" sz="2000" dirty="0">
                <a:solidFill>
                  <a:srgbClr val="080FAC"/>
                </a:solidFill>
                <a:latin typeface="Courier" pitchFamily="2" charset="0"/>
              </a:rPr>
              <a:t>./main &lt; graph-02.txt</a:t>
            </a:r>
          </a:p>
        </p:txBody>
      </p:sp>
      <p:sp>
        <p:nvSpPr>
          <p:cNvPr id="8" name="Rectangle 7">
            <a:extLst>
              <a:ext uri="{FF2B5EF4-FFF2-40B4-BE49-F238E27FC236}">
                <a16:creationId xmlns:a16="http://schemas.microsoft.com/office/drawing/2014/main" id="{AE8E2BB8-779E-8144-8718-9FBAFCB9FFEC}"/>
              </a:ext>
            </a:extLst>
          </p:cNvPr>
          <p:cNvSpPr/>
          <p:nvPr/>
        </p:nvSpPr>
        <p:spPr>
          <a:xfrm>
            <a:off x="344002" y="3320382"/>
            <a:ext cx="8623299" cy="2688938"/>
          </a:xfrm>
          <a:prstGeom prst="rect">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marL="342900" indent="-342900">
              <a:spcBef>
                <a:spcPts val="600"/>
              </a:spcBef>
              <a:buFont typeface="Arial" panose="020B0604020202020204" pitchFamily="34" charset="0"/>
              <a:buChar char="•"/>
            </a:pPr>
            <a:r>
              <a:rPr lang="en-US" sz="2000" dirty="0">
                <a:solidFill>
                  <a:schemeClr val="tx1"/>
                </a:solidFill>
              </a:rPr>
              <a:t>change </a:t>
            </a:r>
            <a:r>
              <a:rPr lang="en-US" sz="2000" dirty="0" err="1">
                <a:solidFill>
                  <a:srgbClr val="080FAC"/>
                </a:solidFill>
                <a:latin typeface="Courier" pitchFamily="2" charset="0"/>
              </a:rPr>
              <a:t>main.c</a:t>
            </a:r>
            <a:r>
              <a:rPr lang="en-US" sz="2000" dirty="0">
                <a:solidFill>
                  <a:schemeClr val="tx1"/>
                </a:solidFill>
              </a:rPr>
              <a:t> to add a call to, and output for BFS</a:t>
            </a:r>
          </a:p>
          <a:p>
            <a:pPr marL="342900" indent="-342900">
              <a:spcBef>
                <a:spcPts val="600"/>
              </a:spcBef>
              <a:buFont typeface="Arial" panose="020B0604020202020204" pitchFamily="34" charset="0"/>
              <a:buChar char="•"/>
            </a:pPr>
            <a:r>
              <a:rPr lang="en-US" sz="2000" dirty="0">
                <a:solidFill>
                  <a:schemeClr val="tx1"/>
                </a:solidFill>
              </a:rPr>
              <a:t>explore function </a:t>
            </a:r>
            <a:r>
              <a:rPr lang="en-US" sz="2000" dirty="0" err="1">
                <a:solidFill>
                  <a:srgbClr val="080FAC"/>
                </a:solidFill>
                <a:latin typeface="Courier" pitchFamily="2" charset="0"/>
              </a:rPr>
              <a:t>dfs</a:t>
            </a:r>
            <a:r>
              <a:rPr lang="en-US" sz="2000" dirty="0">
                <a:solidFill>
                  <a:schemeClr val="tx1"/>
                </a:solidFill>
              </a:rPr>
              <a:t> in </a:t>
            </a:r>
            <a:r>
              <a:rPr lang="en-US" sz="2000" dirty="0" err="1">
                <a:solidFill>
                  <a:srgbClr val="080FAC"/>
                </a:solidFill>
                <a:latin typeface="Courier" pitchFamily="2" charset="0"/>
              </a:rPr>
              <a:t>graphalgs.c</a:t>
            </a:r>
            <a:r>
              <a:rPr lang="en-US" sz="2000" dirty="0">
                <a:solidFill>
                  <a:schemeClr val="tx1"/>
                </a:solidFill>
              </a:rPr>
              <a:t> and design a similar BFS</a:t>
            </a:r>
          </a:p>
          <a:p>
            <a:pPr marL="342900" indent="-342900">
              <a:spcBef>
                <a:spcPts val="600"/>
              </a:spcBef>
              <a:buFont typeface="Arial" panose="020B0604020202020204" pitchFamily="34" charset="0"/>
              <a:buChar char="•"/>
            </a:pPr>
            <a:r>
              <a:rPr lang="en-US" sz="2000" dirty="0">
                <a:solidFill>
                  <a:schemeClr val="tx1"/>
                </a:solidFill>
              </a:rPr>
              <a:t>your top level of </a:t>
            </a:r>
            <a:r>
              <a:rPr lang="en-US" sz="2000" dirty="0" err="1">
                <a:solidFill>
                  <a:srgbClr val="080FAC"/>
                </a:solidFill>
                <a:latin typeface="Courier" pitchFamily="2" charset="0"/>
              </a:rPr>
              <a:t>bfs</a:t>
            </a:r>
            <a:r>
              <a:rPr lang="en-US" sz="2000" dirty="0">
                <a:solidFill>
                  <a:schemeClr val="tx1"/>
                </a:solidFill>
              </a:rPr>
              <a:t> could be almost similar to that of </a:t>
            </a:r>
            <a:r>
              <a:rPr lang="en-US" sz="2000" dirty="0" err="1">
                <a:solidFill>
                  <a:srgbClr val="080FAC"/>
                </a:solidFill>
                <a:latin typeface="Courier" pitchFamily="2" charset="0"/>
              </a:rPr>
              <a:t>dfs</a:t>
            </a:r>
            <a:r>
              <a:rPr lang="en-US" sz="2000" dirty="0">
                <a:solidFill>
                  <a:schemeClr val="tx1"/>
                </a:solidFill>
              </a:rPr>
              <a:t> </a:t>
            </a:r>
          </a:p>
          <a:p>
            <a:pPr marL="342900" indent="-342900">
              <a:spcBef>
                <a:spcPts val="600"/>
              </a:spcBef>
              <a:buFont typeface="Arial" panose="020B0604020202020204" pitchFamily="34" charset="0"/>
              <a:buChar char="•"/>
            </a:pPr>
            <a:r>
              <a:rPr lang="en-US" sz="2000" dirty="0">
                <a:solidFill>
                  <a:schemeClr val="tx1"/>
                </a:solidFill>
              </a:rPr>
              <a:t>your </a:t>
            </a:r>
            <a:r>
              <a:rPr lang="en-US" sz="2000" dirty="0" err="1">
                <a:solidFill>
                  <a:srgbClr val="080FAC"/>
                </a:solidFill>
                <a:latin typeface="Courier" pitchFamily="2" charset="0"/>
              </a:rPr>
              <a:t>bfs_explore</a:t>
            </a:r>
            <a:r>
              <a:rPr lang="en-US" sz="2000" dirty="0">
                <a:solidFill>
                  <a:srgbClr val="080FAC"/>
                </a:solidFill>
                <a:latin typeface="Courier" pitchFamily="2" charset="0"/>
              </a:rPr>
              <a:t> </a:t>
            </a:r>
            <a:r>
              <a:rPr lang="en-US" sz="2000" dirty="0">
                <a:solidFill>
                  <a:schemeClr val="tx1"/>
                </a:solidFill>
              </a:rPr>
              <a:t>could be similar to </a:t>
            </a:r>
            <a:r>
              <a:rPr lang="en-US" sz="2000" dirty="0" err="1">
                <a:solidFill>
                  <a:srgbClr val="080FAC"/>
                </a:solidFill>
                <a:latin typeface="Courier" pitchFamily="2" charset="0"/>
              </a:rPr>
              <a:t>dfs_explore</a:t>
            </a:r>
            <a:r>
              <a:rPr lang="en-US" sz="2000" dirty="0">
                <a:solidFill>
                  <a:schemeClr val="tx1"/>
                </a:solidFill>
              </a:rPr>
              <a:t>, but note that you need to use a queue instead of a recursive function</a:t>
            </a:r>
          </a:p>
          <a:p>
            <a:pPr marL="342900" indent="-342900">
              <a:spcBef>
                <a:spcPts val="600"/>
              </a:spcBef>
              <a:buFont typeface="Arial" panose="020B0604020202020204" pitchFamily="34" charset="0"/>
              <a:buChar char="•"/>
            </a:pPr>
            <a:r>
              <a:rPr lang="en-US" sz="2000" dirty="0">
                <a:solidFill>
                  <a:schemeClr val="tx1"/>
                </a:solidFill>
              </a:rPr>
              <a:t>you can quickly implement a queue module using the list module</a:t>
            </a:r>
          </a:p>
          <a:p>
            <a:pPr marL="342900" indent="-342900">
              <a:spcBef>
                <a:spcPts val="600"/>
              </a:spcBef>
              <a:buFont typeface="Arial" panose="020B0604020202020204" pitchFamily="34" charset="0"/>
              <a:buChar char="•"/>
            </a:pPr>
            <a:r>
              <a:rPr lang="en-US" sz="2000" dirty="0">
                <a:solidFill>
                  <a:schemeClr val="tx1"/>
                </a:solidFill>
              </a:rPr>
              <a:t>alternatively, you can directly use a linked list as a queue </a:t>
            </a:r>
          </a:p>
        </p:txBody>
      </p:sp>
    </p:spTree>
    <p:extLst>
      <p:ext uri="{BB962C8B-B14F-4D97-AF65-F5344CB8AC3E}">
        <p14:creationId xmlns:p14="http://schemas.microsoft.com/office/powerpoint/2010/main" val="1386566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A60E3-C7A2-E64B-B972-F4DDB911DFE9}"/>
              </a:ext>
            </a:extLst>
          </p:cNvPr>
          <p:cNvSpPr>
            <a:spLocks noGrp="1"/>
          </p:cNvSpPr>
          <p:nvPr>
            <p:ph type="title"/>
          </p:nvPr>
        </p:nvSpPr>
        <p:spPr>
          <a:xfrm>
            <a:off x="265113" y="107951"/>
            <a:ext cx="8623300" cy="413678"/>
          </a:xfrm>
        </p:spPr>
        <p:txBody>
          <a:bodyPr/>
          <a:lstStyle/>
          <a:p>
            <a:r>
              <a:rPr lang="en-US" sz="2400" dirty="0"/>
              <a:t>LAB: the list module</a:t>
            </a:r>
          </a:p>
        </p:txBody>
      </p:sp>
      <p:sp>
        <p:nvSpPr>
          <p:cNvPr id="3" name="Content Placeholder 2">
            <a:extLst>
              <a:ext uri="{FF2B5EF4-FFF2-40B4-BE49-F238E27FC236}">
                <a16:creationId xmlns:a16="http://schemas.microsoft.com/office/drawing/2014/main" id="{1977CC0A-1741-EE48-88B5-9A3A231DFE83}"/>
              </a:ext>
            </a:extLst>
          </p:cNvPr>
          <p:cNvSpPr>
            <a:spLocks noGrp="1"/>
          </p:cNvSpPr>
          <p:nvPr>
            <p:ph idx="1"/>
          </p:nvPr>
        </p:nvSpPr>
        <p:spPr>
          <a:xfrm>
            <a:off x="265113" y="641609"/>
            <a:ext cx="8623300" cy="4800600"/>
          </a:xfrm>
        </p:spPr>
        <p:txBody>
          <a:bodyPr/>
          <a:lstStyle/>
          <a:p>
            <a:pPr marL="0" indent="0">
              <a:buNone/>
            </a:pPr>
            <a:r>
              <a:rPr lang="en-US" sz="2000" dirty="0"/>
              <a:t>The list module (</a:t>
            </a:r>
            <a:r>
              <a:rPr lang="en-US" sz="2000" dirty="0" err="1">
                <a:solidFill>
                  <a:srgbClr val="080FAC"/>
                </a:solidFill>
                <a:latin typeface="Courier" pitchFamily="2" charset="0"/>
                <a:ea typeface="+mn-ea"/>
                <a:cs typeface="+mn-cs"/>
              </a:rPr>
              <a:t>lish.h</a:t>
            </a:r>
            <a:r>
              <a:rPr lang="en-US" sz="2000" dirty="0"/>
              <a:t> and </a:t>
            </a:r>
            <a:r>
              <a:rPr lang="en-US" sz="2000" dirty="0" err="1">
                <a:solidFill>
                  <a:srgbClr val="080FAC"/>
                </a:solidFill>
                <a:latin typeface="Courier" pitchFamily="2" charset="0"/>
                <a:ea typeface="+mn-ea"/>
                <a:cs typeface="+mn-cs"/>
              </a:rPr>
              <a:t>list.c</a:t>
            </a:r>
            <a:r>
              <a:rPr lang="en-US" sz="2000" dirty="0"/>
              <a:t>).</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p:txBody>
      </p:sp>
      <p:sp>
        <p:nvSpPr>
          <p:cNvPr id="4" name="Date Placeholder 3">
            <a:extLst>
              <a:ext uri="{FF2B5EF4-FFF2-40B4-BE49-F238E27FC236}">
                <a16:creationId xmlns:a16="http://schemas.microsoft.com/office/drawing/2014/main" id="{894F5C22-E803-954A-8C2D-E8E414B17B69}"/>
              </a:ext>
            </a:extLst>
          </p:cNvPr>
          <p:cNvSpPr>
            <a:spLocks noGrp="1"/>
          </p:cNvSpPr>
          <p:nvPr>
            <p:ph type="dt" sz="half" idx="10"/>
          </p:nvPr>
        </p:nvSpPr>
        <p:spPr/>
        <p:txBody>
          <a:bodyPr/>
          <a:lstStyle/>
          <a:p>
            <a:pPr>
              <a:defRPr/>
            </a:pPr>
            <a:r>
              <a:rPr lang="en-AU"/>
              <a:t>Anh Vo    </a:t>
            </a:r>
            <a:fld id="{A9DEA08E-4CB3-E742-9AC2-43959A293033}" type="datetime4">
              <a:rPr lang="en-AU" smtClean="0"/>
              <a:t>20 April 2021</a:t>
            </a:fld>
            <a:endParaRPr lang="en-US" dirty="0"/>
          </a:p>
        </p:txBody>
      </p:sp>
      <p:sp>
        <p:nvSpPr>
          <p:cNvPr id="5" name="Footer Placeholder 4">
            <a:extLst>
              <a:ext uri="{FF2B5EF4-FFF2-40B4-BE49-F238E27FC236}">
                <a16:creationId xmlns:a16="http://schemas.microsoft.com/office/drawing/2014/main" id="{5E299B08-786D-7845-9397-7C724661F16B}"/>
              </a:ext>
            </a:extLst>
          </p:cNvPr>
          <p:cNvSpPr>
            <a:spLocks noGrp="1"/>
          </p:cNvSpPr>
          <p:nvPr>
            <p:ph type="ftr" sz="quarter" idx="11"/>
          </p:nvPr>
        </p:nvSpPr>
        <p:spPr/>
        <p:txBody>
          <a:bodyPr/>
          <a:lstStyle/>
          <a:p>
            <a:pPr>
              <a:defRPr/>
            </a:pPr>
            <a:r>
              <a:rPr lang="en-US" dirty="0"/>
              <a:t>COMP20007.Worshop</a:t>
            </a:r>
          </a:p>
        </p:txBody>
      </p:sp>
      <p:sp>
        <p:nvSpPr>
          <p:cNvPr id="6" name="Slide Number Placeholder 5">
            <a:extLst>
              <a:ext uri="{FF2B5EF4-FFF2-40B4-BE49-F238E27FC236}">
                <a16:creationId xmlns:a16="http://schemas.microsoft.com/office/drawing/2014/main" id="{BB32BD16-A7C7-E349-B2EA-8392C7AD5A84}"/>
              </a:ext>
            </a:extLst>
          </p:cNvPr>
          <p:cNvSpPr>
            <a:spLocks noGrp="1"/>
          </p:cNvSpPr>
          <p:nvPr>
            <p:ph type="sldNum" sz="quarter" idx="12"/>
          </p:nvPr>
        </p:nvSpPr>
        <p:spPr/>
        <p:txBody>
          <a:bodyPr/>
          <a:lstStyle/>
          <a:p>
            <a:pPr>
              <a:defRPr/>
            </a:pPr>
            <a:fld id="{F9610808-8E44-6F46-B441-732A53FE435D}" type="slidenum">
              <a:rPr lang="en-US" smtClean="0"/>
              <a:pPr>
                <a:defRPr/>
              </a:pPr>
              <a:t>15</a:t>
            </a:fld>
            <a:endParaRPr lang="en-US" dirty="0"/>
          </a:p>
        </p:txBody>
      </p:sp>
      <p:sp>
        <p:nvSpPr>
          <p:cNvPr id="8" name="Rectangle 7">
            <a:extLst>
              <a:ext uri="{FF2B5EF4-FFF2-40B4-BE49-F238E27FC236}">
                <a16:creationId xmlns:a16="http://schemas.microsoft.com/office/drawing/2014/main" id="{AE8E2BB8-779E-8144-8718-9FBAFCB9FFEC}"/>
              </a:ext>
            </a:extLst>
          </p:cNvPr>
          <p:cNvSpPr/>
          <p:nvPr/>
        </p:nvSpPr>
        <p:spPr>
          <a:xfrm>
            <a:off x="265114" y="1349128"/>
            <a:ext cx="8623299" cy="3888432"/>
          </a:xfrm>
          <a:prstGeom prst="rect">
            <a:avLst/>
          </a:prstGeom>
          <a:solidFill>
            <a:schemeClr val="accent1">
              <a:lumMod val="40000"/>
              <a:lumOff val="60000"/>
            </a:schemeClr>
          </a:solidFill>
        </p:spPr>
        <p:style>
          <a:lnRef idx="1">
            <a:schemeClr val="accent1"/>
          </a:lnRef>
          <a:fillRef idx="2">
            <a:schemeClr val="accent1"/>
          </a:fillRef>
          <a:effectRef idx="1">
            <a:schemeClr val="accent1"/>
          </a:effectRef>
          <a:fontRef idx="minor">
            <a:schemeClr val="dk1"/>
          </a:fontRef>
        </p:style>
        <p:txBody>
          <a:bodyPr rtlCol="0" anchor="ctr"/>
          <a:lstStyle/>
          <a:p>
            <a:pPr>
              <a:spcBef>
                <a:spcPts val="600"/>
              </a:spcBef>
            </a:pPr>
            <a:r>
              <a:rPr lang="en-US" sz="2000" dirty="0">
                <a:solidFill>
                  <a:schemeClr val="tx1"/>
                </a:solidFill>
              </a:rPr>
              <a:t>Read </a:t>
            </a:r>
            <a:r>
              <a:rPr lang="en-US" sz="2000" dirty="0" err="1">
                <a:solidFill>
                  <a:srgbClr val="080FAC"/>
                </a:solidFill>
                <a:latin typeface="Courier" pitchFamily="2" charset="0"/>
              </a:rPr>
              <a:t>list.h</a:t>
            </a:r>
            <a:r>
              <a:rPr lang="en-US" sz="2000" dirty="0">
                <a:solidFill>
                  <a:schemeClr val="tx1"/>
                </a:solidFill>
              </a:rPr>
              <a:t> to know the list interface (</a:t>
            </a:r>
            <a:r>
              <a:rPr lang="en-US" sz="2000" dirty="0" err="1">
                <a:solidFill>
                  <a:schemeClr val="tx1"/>
                </a:solidFill>
              </a:rPr>
              <a:t>ie</a:t>
            </a:r>
            <a:r>
              <a:rPr lang="en-US" sz="2000" dirty="0">
                <a:solidFill>
                  <a:schemeClr val="tx1"/>
                </a:solidFill>
              </a:rPr>
              <a:t>. data types &amp; functions), make sure that you know how to:</a:t>
            </a:r>
          </a:p>
          <a:p>
            <a:pPr marL="342900" indent="-342900">
              <a:spcBef>
                <a:spcPts val="600"/>
              </a:spcBef>
              <a:buFont typeface="Arial" panose="020B0604020202020204" pitchFamily="34" charset="0"/>
              <a:buChar char="•"/>
            </a:pPr>
            <a:r>
              <a:rPr lang="en-US" sz="2000" dirty="0">
                <a:solidFill>
                  <a:schemeClr val="tx1"/>
                </a:solidFill>
              </a:rPr>
              <a:t>declare a list and create an empty list</a:t>
            </a:r>
          </a:p>
          <a:p>
            <a:pPr marL="342900" indent="-342900">
              <a:spcBef>
                <a:spcPts val="600"/>
              </a:spcBef>
              <a:buFont typeface="Arial" panose="020B0604020202020204" pitchFamily="34" charset="0"/>
              <a:buChar char="•"/>
            </a:pPr>
            <a:r>
              <a:rPr lang="en-US" sz="2000" dirty="0">
                <a:solidFill>
                  <a:schemeClr val="tx1"/>
                </a:solidFill>
              </a:rPr>
              <a:t>insert an element to the start or the end of a list</a:t>
            </a:r>
          </a:p>
          <a:p>
            <a:pPr marL="342900" indent="-342900">
              <a:spcBef>
                <a:spcPts val="600"/>
              </a:spcBef>
              <a:buFont typeface="Arial" panose="020B0604020202020204" pitchFamily="34" charset="0"/>
              <a:buChar char="•"/>
            </a:pPr>
            <a:r>
              <a:rPr lang="en-US" sz="2000" dirty="0">
                <a:solidFill>
                  <a:schemeClr val="tx1"/>
                </a:solidFill>
              </a:rPr>
              <a:t>remove the first or the last element of a list</a:t>
            </a:r>
          </a:p>
          <a:p>
            <a:pPr marL="342900" indent="-342900">
              <a:spcBef>
                <a:spcPts val="600"/>
              </a:spcBef>
              <a:buFont typeface="Arial" panose="020B0604020202020204" pitchFamily="34" charset="0"/>
              <a:buChar char="•"/>
            </a:pPr>
            <a:r>
              <a:rPr lang="en-US" sz="2000" dirty="0">
                <a:solidFill>
                  <a:schemeClr val="tx1"/>
                </a:solidFill>
              </a:rPr>
              <a:t>test if a list is empty, if a list contains a specific data</a:t>
            </a:r>
          </a:p>
          <a:p>
            <a:pPr marL="342900" indent="-342900">
              <a:spcBef>
                <a:spcPts val="600"/>
              </a:spcBef>
              <a:buFont typeface="Arial" panose="020B0604020202020204" pitchFamily="34" charset="0"/>
              <a:buChar char="•"/>
            </a:pPr>
            <a:r>
              <a:rPr lang="en-US" sz="2000" dirty="0">
                <a:solidFill>
                  <a:schemeClr val="tx1"/>
                </a:solidFill>
              </a:rPr>
              <a:t>iterate through the list (and, say, print out each element), using a </a:t>
            </a:r>
            <a:r>
              <a:rPr lang="en-US" sz="2000" dirty="0" err="1">
                <a:solidFill>
                  <a:srgbClr val="080FAC"/>
                </a:solidFill>
                <a:latin typeface="Courier" pitchFamily="2" charset="0"/>
              </a:rPr>
              <a:t>ListIterattor</a:t>
            </a:r>
            <a:r>
              <a:rPr lang="en-US" sz="2000" dirty="0">
                <a:solidFill>
                  <a:schemeClr val="tx1"/>
                </a:solidFill>
              </a:rPr>
              <a:t> and related function (you can explore </a:t>
            </a:r>
            <a:r>
              <a:rPr lang="en-US" sz="2000" dirty="0" err="1">
                <a:solidFill>
                  <a:srgbClr val="080FAC"/>
                </a:solidFill>
                <a:latin typeface="Courier" pitchFamily="2" charset="0"/>
              </a:rPr>
              <a:t>graph.</a:t>
            </a:r>
            <a:r>
              <a:rPr lang="en-US" sz="2000" dirty="0" err="1">
                <a:solidFill>
                  <a:schemeClr val="tx1"/>
                </a:solidFill>
              </a:rPr>
              <a:t>c</a:t>
            </a:r>
            <a:r>
              <a:rPr lang="en-US" sz="2000" dirty="0">
                <a:solidFill>
                  <a:schemeClr val="tx1"/>
                </a:solidFill>
              </a:rPr>
              <a:t> to see examples of how to use </a:t>
            </a:r>
            <a:r>
              <a:rPr lang="en-US" sz="2000" dirty="0" err="1">
                <a:solidFill>
                  <a:srgbClr val="080FAC"/>
                </a:solidFill>
                <a:latin typeface="Courier" pitchFamily="2" charset="0"/>
              </a:rPr>
              <a:t>ListIterator</a:t>
            </a:r>
            <a:r>
              <a:rPr lang="en-US" sz="2000" dirty="0">
                <a:solidFill>
                  <a:schemeClr val="tx1"/>
                </a:solidFill>
              </a:rPr>
              <a:t>) </a:t>
            </a:r>
          </a:p>
          <a:p>
            <a:pPr marL="342900" indent="-342900">
              <a:spcBef>
                <a:spcPts val="600"/>
              </a:spcBef>
              <a:buFont typeface="Arial" panose="020B0604020202020204" pitchFamily="34" charset="0"/>
              <a:buChar char="•"/>
            </a:pPr>
            <a:r>
              <a:rPr lang="en-US" sz="2000" dirty="0">
                <a:solidFill>
                  <a:schemeClr val="tx1"/>
                </a:solidFill>
              </a:rPr>
              <a:t>understand why </a:t>
            </a:r>
            <a:r>
              <a:rPr lang="en-US" sz="2000" dirty="0" err="1">
                <a:solidFill>
                  <a:srgbClr val="080FAC"/>
                </a:solidFill>
                <a:latin typeface="Courier" pitchFamily="2" charset="0"/>
              </a:rPr>
              <a:t>ListIterator</a:t>
            </a:r>
            <a:r>
              <a:rPr lang="en-US" sz="2000" dirty="0">
                <a:solidFill>
                  <a:schemeClr val="tx1"/>
                </a:solidFill>
              </a:rPr>
              <a:t> is useful</a:t>
            </a:r>
          </a:p>
        </p:txBody>
      </p:sp>
    </p:spTree>
    <p:extLst>
      <p:ext uri="{BB962C8B-B14F-4D97-AF65-F5344CB8AC3E}">
        <p14:creationId xmlns:p14="http://schemas.microsoft.com/office/powerpoint/2010/main" val="2457501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A60E3-C7A2-E64B-B972-F4DDB911DFE9}"/>
              </a:ext>
            </a:extLst>
          </p:cNvPr>
          <p:cNvSpPr>
            <a:spLocks noGrp="1"/>
          </p:cNvSpPr>
          <p:nvPr>
            <p:ph type="title"/>
          </p:nvPr>
        </p:nvSpPr>
        <p:spPr>
          <a:xfrm>
            <a:off x="265113" y="107951"/>
            <a:ext cx="8623300" cy="413678"/>
          </a:xfrm>
        </p:spPr>
        <p:txBody>
          <a:bodyPr/>
          <a:lstStyle/>
          <a:p>
            <a:r>
              <a:rPr lang="en-US" sz="2400" dirty="0"/>
              <a:t>LAB: building a queue module</a:t>
            </a:r>
          </a:p>
        </p:txBody>
      </p:sp>
      <p:sp>
        <p:nvSpPr>
          <p:cNvPr id="3" name="Content Placeholder 2">
            <a:extLst>
              <a:ext uri="{FF2B5EF4-FFF2-40B4-BE49-F238E27FC236}">
                <a16:creationId xmlns:a16="http://schemas.microsoft.com/office/drawing/2014/main" id="{1977CC0A-1741-EE48-88B5-9A3A231DFE83}"/>
              </a:ext>
            </a:extLst>
          </p:cNvPr>
          <p:cNvSpPr>
            <a:spLocks noGrp="1"/>
          </p:cNvSpPr>
          <p:nvPr>
            <p:ph idx="1"/>
          </p:nvPr>
        </p:nvSpPr>
        <p:spPr>
          <a:xfrm>
            <a:off x="265113" y="641609"/>
            <a:ext cx="8623300" cy="4800600"/>
          </a:xfrm>
        </p:spPr>
        <p:txBody>
          <a:bodyPr/>
          <a:lstStyle/>
          <a:p>
            <a:pPr marL="0" indent="0">
              <a:buNone/>
            </a:pPr>
            <a:r>
              <a:rPr lang="en-US" sz="2000" dirty="0"/>
              <a:t>Suppose we want to </a:t>
            </a:r>
            <a:r>
              <a:rPr lang="en-US" sz="2000" dirty="0" err="1"/>
              <a:t>buils</a:t>
            </a:r>
            <a:r>
              <a:rPr lang="en-US" sz="2000" dirty="0"/>
              <a:t> a queue module (</a:t>
            </a:r>
            <a:r>
              <a:rPr lang="en-US" sz="2000" dirty="0" err="1">
                <a:solidFill>
                  <a:srgbClr val="080FAC"/>
                </a:solidFill>
                <a:latin typeface="Courier" pitchFamily="2" charset="0"/>
                <a:ea typeface="+mn-ea"/>
                <a:cs typeface="+mn-cs"/>
              </a:rPr>
              <a:t>queue.h</a:t>
            </a:r>
            <a:r>
              <a:rPr lang="en-US" sz="2000" dirty="0"/>
              <a:t> and </a:t>
            </a:r>
            <a:r>
              <a:rPr lang="en-US" sz="2000" dirty="0" err="1">
                <a:solidFill>
                  <a:srgbClr val="080FAC"/>
                </a:solidFill>
                <a:latin typeface="Courier" pitchFamily="2" charset="0"/>
                <a:ea typeface="+mn-ea"/>
                <a:cs typeface="+mn-cs"/>
              </a:rPr>
              <a:t>queue.c</a:t>
            </a:r>
            <a:r>
              <a:rPr lang="en-US" sz="2000" dirty="0"/>
              <a:t>) in a least effort manner, using the list module.</a:t>
            </a:r>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The </a:t>
            </a:r>
            <a:r>
              <a:rPr lang="en-US" sz="1800" dirty="0" err="1">
                <a:solidFill>
                  <a:srgbClr val="080FAC"/>
                </a:solidFill>
                <a:latin typeface="Courier" pitchFamily="2" charset="0"/>
                <a:ea typeface="+mn-ea"/>
                <a:cs typeface="+mn-cs"/>
              </a:rPr>
              <a:t>queue.c</a:t>
            </a:r>
            <a:r>
              <a:rPr lang="en-US" sz="2000" dirty="0"/>
              <a:t> should be simple, for example:</a:t>
            </a:r>
          </a:p>
          <a:p>
            <a:pPr marL="0" indent="0">
              <a:buNone/>
            </a:pPr>
            <a:endParaRPr lang="en-US" sz="2000" dirty="0"/>
          </a:p>
        </p:txBody>
      </p:sp>
      <p:sp>
        <p:nvSpPr>
          <p:cNvPr id="4" name="Date Placeholder 3">
            <a:extLst>
              <a:ext uri="{FF2B5EF4-FFF2-40B4-BE49-F238E27FC236}">
                <a16:creationId xmlns:a16="http://schemas.microsoft.com/office/drawing/2014/main" id="{894F5C22-E803-954A-8C2D-E8E414B17B69}"/>
              </a:ext>
            </a:extLst>
          </p:cNvPr>
          <p:cNvSpPr>
            <a:spLocks noGrp="1"/>
          </p:cNvSpPr>
          <p:nvPr>
            <p:ph type="dt" sz="half" idx="10"/>
          </p:nvPr>
        </p:nvSpPr>
        <p:spPr/>
        <p:txBody>
          <a:bodyPr/>
          <a:lstStyle/>
          <a:p>
            <a:pPr>
              <a:defRPr/>
            </a:pPr>
            <a:r>
              <a:rPr lang="en-AU"/>
              <a:t>Anh Vo    </a:t>
            </a:r>
            <a:fld id="{A9DEA08E-4CB3-E742-9AC2-43959A293033}" type="datetime4">
              <a:rPr lang="en-AU" smtClean="0"/>
              <a:t>20 April 2021</a:t>
            </a:fld>
            <a:endParaRPr lang="en-US" dirty="0"/>
          </a:p>
        </p:txBody>
      </p:sp>
      <p:sp>
        <p:nvSpPr>
          <p:cNvPr id="5" name="Footer Placeholder 4">
            <a:extLst>
              <a:ext uri="{FF2B5EF4-FFF2-40B4-BE49-F238E27FC236}">
                <a16:creationId xmlns:a16="http://schemas.microsoft.com/office/drawing/2014/main" id="{5E299B08-786D-7845-9397-7C724661F16B}"/>
              </a:ext>
            </a:extLst>
          </p:cNvPr>
          <p:cNvSpPr>
            <a:spLocks noGrp="1"/>
          </p:cNvSpPr>
          <p:nvPr>
            <p:ph type="ftr" sz="quarter" idx="11"/>
          </p:nvPr>
        </p:nvSpPr>
        <p:spPr/>
        <p:txBody>
          <a:bodyPr/>
          <a:lstStyle/>
          <a:p>
            <a:pPr>
              <a:defRPr/>
            </a:pPr>
            <a:r>
              <a:rPr lang="en-US" dirty="0"/>
              <a:t>COMP20007.Worshop</a:t>
            </a:r>
          </a:p>
        </p:txBody>
      </p:sp>
      <p:sp>
        <p:nvSpPr>
          <p:cNvPr id="6" name="Slide Number Placeholder 5">
            <a:extLst>
              <a:ext uri="{FF2B5EF4-FFF2-40B4-BE49-F238E27FC236}">
                <a16:creationId xmlns:a16="http://schemas.microsoft.com/office/drawing/2014/main" id="{BB32BD16-A7C7-E349-B2EA-8392C7AD5A84}"/>
              </a:ext>
            </a:extLst>
          </p:cNvPr>
          <p:cNvSpPr>
            <a:spLocks noGrp="1"/>
          </p:cNvSpPr>
          <p:nvPr>
            <p:ph type="sldNum" sz="quarter" idx="12"/>
          </p:nvPr>
        </p:nvSpPr>
        <p:spPr/>
        <p:txBody>
          <a:bodyPr/>
          <a:lstStyle/>
          <a:p>
            <a:pPr>
              <a:defRPr/>
            </a:pPr>
            <a:fld id="{F9610808-8E44-6F46-B441-732A53FE435D}" type="slidenum">
              <a:rPr lang="en-US" smtClean="0"/>
              <a:pPr>
                <a:defRPr/>
              </a:pPr>
              <a:t>16</a:t>
            </a:fld>
            <a:endParaRPr lang="en-US" dirty="0"/>
          </a:p>
        </p:txBody>
      </p:sp>
      <p:graphicFrame>
        <p:nvGraphicFramePr>
          <p:cNvPr id="9" name="Table 9">
            <a:extLst>
              <a:ext uri="{FF2B5EF4-FFF2-40B4-BE49-F238E27FC236}">
                <a16:creationId xmlns:a16="http://schemas.microsoft.com/office/drawing/2014/main" id="{FFCB4311-8CE0-0A4F-9ECA-1A2F617F5AB8}"/>
              </a:ext>
            </a:extLst>
          </p:cNvPr>
          <p:cNvGraphicFramePr>
            <a:graphicFrameLocks noGrp="1"/>
          </p:cNvGraphicFramePr>
          <p:nvPr>
            <p:extLst>
              <p:ext uri="{D42A27DB-BD31-4B8C-83A1-F6EECF244321}">
                <p14:modId xmlns:p14="http://schemas.microsoft.com/office/powerpoint/2010/main" val="4195754741"/>
              </p:ext>
            </p:extLst>
          </p:nvPr>
        </p:nvGraphicFramePr>
        <p:xfrm>
          <a:off x="265113" y="1397000"/>
          <a:ext cx="8562804" cy="2656840"/>
        </p:xfrm>
        <a:graphic>
          <a:graphicData uri="http://schemas.openxmlformats.org/drawingml/2006/table">
            <a:tbl>
              <a:tblPr firstRow="1" bandRow="1">
                <a:tableStyleId>{5C22544A-7EE6-4342-B048-85BDC9FD1C3A}</a:tableStyleId>
              </a:tblPr>
              <a:tblGrid>
                <a:gridCol w="5531023">
                  <a:extLst>
                    <a:ext uri="{9D8B030D-6E8A-4147-A177-3AD203B41FA5}">
                      <a16:colId xmlns:a16="http://schemas.microsoft.com/office/drawing/2014/main" val="2536503837"/>
                    </a:ext>
                  </a:extLst>
                </a:gridCol>
                <a:gridCol w="3031781">
                  <a:extLst>
                    <a:ext uri="{9D8B030D-6E8A-4147-A177-3AD203B41FA5}">
                      <a16:colId xmlns:a16="http://schemas.microsoft.com/office/drawing/2014/main" val="2298409318"/>
                    </a:ext>
                  </a:extLst>
                </a:gridCol>
              </a:tblGrid>
              <a:tr h="370840">
                <a:tc>
                  <a:txBody>
                    <a:bodyPr/>
                    <a:lstStyle/>
                    <a:p>
                      <a:r>
                        <a:rPr lang="en-US" dirty="0" err="1"/>
                        <a:t>queue.h</a:t>
                      </a:r>
                      <a:endParaRPr lang="en-US" dirty="0"/>
                    </a:p>
                  </a:txBody>
                  <a:tcPr/>
                </a:tc>
                <a:tc>
                  <a:txBody>
                    <a:bodyPr/>
                    <a:lstStyle/>
                    <a:p>
                      <a:r>
                        <a:rPr lang="en-US" dirty="0"/>
                        <a:t>Notes</a:t>
                      </a:r>
                    </a:p>
                  </a:txBody>
                  <a:tcPr/>
                </a:tc>
                <a:extLst>
                  <a:ext uri="{0D108BD9-81ED-4DB2-BD59-A6C34878D82A}">
                    <a16:rowId xmlns:a16="http://schemas.microsoft.com/office/drawing/2014/main" val="3833094067"/>
                  </a:ext>
                </a:extLst>
              </a:tr>
              <a:tr h="370840">
                <a:tc>
                  <a:txBody>
                    <a:bodyPr/>
                    <a:lstStyle/>
                    <a:p>
                      <a:r>
                        <a:rPr lang="en-US" dirty="0">
                          <a:solidFill>
                            <a:srgbClr val="C00000"/>
                          </a:solidFill>
                          <a:latin typeface="Courier" pitchFamily="2" charset="0"/>
                        </a:rPr>
                        <a:t>#</a:t>
                      </a:r>
                      <a:r>
                        <a:rPr lang="en-US" dirty="0" err="1">
                          <a:solidFill>
                            <a:srgbClr val="C00000"/>
                          </a:solidFill>
                          <a:latin typeface="Courier" pitchFamily="2" charset="0"/>
                        </a:rPr>
                        <a:t>ifndef</a:t>
                      </a:r>
                      <a:r>
                        <a:rPr lang="en-US" dirty="0">
                          <a:solidFill>
                            <a:srgbClr val="C00000"/>
                          </a:solidFill>
                          <a:latin typeface="Courier" pitchFamily="2" charset="0"/>
                        </a:rPr>
                        <a:t> _QUEUE_H_</a:t>
                      </a:r>
                    </a:p>
                    <a:p>
                      <a:r>
                        <a:rPr lang="en-US" dirty="0">
                          <a:solidFill>
                            <a:srgbClr val="C00000"/>
                          </a:solidFill>
                          <a:latin typeface="Courier" pitchFamily="2" charset="0"/>
                        </a:rPr>
                        <a:t>#define _QUEUE_H_</a:t>
                      </a:r>
                    </a:p>
                    <a:p>
                      <a:r>
                        <a:rPr lang="en-US" dirty="0">
                          <a:solidFill>
                            <a:srgbClr val="080FAC"/>
                          </a:solidFill>
                          <a:latin typeface="Courier" pitchFamily="2" charset="0"/>
                        </a:rPr>
                        <a:t>#include “</a:t>
                      </a:r>
                      <a:r>
                        <a:rPr lang="en-US" dirty="0" err="1">
                          <a:solidFill>
                            <a:srgbClr val="080FAC"/>
                          </a:solidFill>
                          <a:latin typeface="Courier" pitchFamily="2" charset="0"/>
                        </a:rPr>
                        <a:t>list.h</a:t>
                      </a:r>
                      <a:r>
                        <a:rPr lang="en-US" dirty="0">
                          <a:solidFill>
                            <a:srgbClr val="080FAC"/>
                          </a:solidFill>
                          <a:latin typeface="Courier" pitchFamily="2" charset="0"/>
                        </a:rPr>
                        <a:t>”</a:t>
                      </a:r>
                    </a:p>
                    <a:p>
                      <a:r>
                        <a:rPr lang="en-US" dirty="0">
                          <a:solidFill>
                            <a:srgbClr val="080FAC"/>
                          </a:solidFill>
                          <a:latin typeface="Courier" pitchFamily="2" charset="0"/>
                        </a:rPr>
                        <a:t>typedef List Queue;</a:t>
                      </a:r>
                    </a:p>
                    <a:p>
                      <a:r>
                        <a:rPr lang="en-US" dirty="0">
                          <a:solidFill>
                            <a:srgbClr val="080FAC"/>
                          </a:solidFill>
                          <a:latin typeface="Courier" pitchFamily="2" charset="0"/>
                        </a:rPr>
                        <a:t>void enqueue(Queue *q, int data);</a:t>
                      </a:r>
                    </a:p>
                    <a:p>
                      <a:r>
                        <a:rPr lang="en-US" dirty="0">
                          <a:solidFill>
                            <a:srgbClr val="080FAC"/>
                          </a:solidFill>
                          <a:latin typeface="Courier" pitchFamily="2" charset="0"/>
                        </a:rPr>
                        <a:t>int dequeue(Queue *q);</a:t>
                      </a:r>
                    </a:p>
                    <a:p>
                      <a:r>
                        <a:rPr lang="en-US" dirty="0">
                          <a:solidFill>
                            <a:srgbClr val="080FAC"/>
                          </a:solidFill>
                          <a:latin typeface="Courier" pitchFamily="2" charset="0"/>
                        </a:rPr>
                        <a:t>int </a:t>
                      </a:r>
                      <a:r>
                        <a:rPr lang="en-US" dirty="0" err="1">
                          <a:solidFill>
                            <a:srgbClr val="080FAC"/>
                          </a:solidFill>
                          <a:latin typeface="Courier" pitchFamily="2" charset="0"/>
                        </a:rPr>
                        <a:t>queue_is_empty</a:t>
                      </a:r>
                      <a:r>
                        <a:rPr lang="en-US" dirty="0">
                          <a:solidFill>
                            <a:srgbClr val="080FAC"/>
                          </a:solidFill>
                          <a:latin typeface="Courier" pitchFamily="2" charset="0"/>
                        </a:rPr>
                        <a:t>(Queue *q);</a:t>
                      </a:r>
                    </a:p>
                    <a:p>
                      <a:r>
                        <a:rPr lang="en-US" dirty="0">
                          <a:solidFill>
                            <a:srgbClr val="C00000"/>
                          </a:solidFill>
                          <a:latin typeface="Courier" pitchFamily="2" charset="0"/>
                        </a:rPr>
                        <a:t>#endif</a:t>
                      </a:r>
                    </a:p>
                  </a:txBody>
                  <a:tcPr/>
                </a:tc>
                <a:tc>
                  <a:txBody>
                    <a:bodyPr/>
                    <a:lstStyle/>
                    <a:p>
                      <a:r>
                        <a:rPr lang="en-US" dirty="0"/>
                        <a:t>Any </a:t>
                      </a:r>
                      <a:r>
                        <a:rPr lang="en-US" sz="1800" kern="1200" dirty="0">
                          <a:solidFill>
                            <a:srgbClr val="080FAC"/>
                          </a:solidFill>
                          <a:latin typeface="Courier" pitchFamily="2" charset="0"/>
                          <a:ea typeface="+mn-ea"/>
                          <a:cs typeface="+mn-cs"/>
                        </a:rPr>
                        <a:t>.h</a:t>
                      </a:r>
                      <a:r>
                        <a:rPr lang="en-US" dirty="0"/>
                        <a:t> file needs to have the first 2 and the last 1 </a:t>
                      </a:r>
                      <a:r>
                        <a:rPr lang="en-US" dirty="0">
                          <a:solidFill>
                            <a:srgbClr val="C00000"/>
                          </a:solidFill>
                        </a:rPr>
                        <a:t>red</a:t>
                      </a:r>
                      <a:r>
                        <a:rPr lang="en-US" dirty="0"/>
                        <a:t> lines. Why?</a:t>
                      </a:r>
                    </a:p>
                    <a:p>
                      <a:endParaRPr lang="en-US" dirty="0"/>
                    </a:p>
                    <a:p>
                      <a:r>
                        <a:rPr lang="en-US" dirty="0"/>
                        <a:t>Using these 3 lines in </a:t>
                      </a:r>
                      <a:r>
                        <a:rPr lang="en-US" sz="1800" kern="1200" dirty="0">
                          <a:solidFill>
                            <a:srgbClr val="080FAC"/>
                          </a:solidFill>
                          <a:latin typeface="Courier" pitchFamily="2" charset="0"/>
                          <a:ea typeface="+mn-ea"/>
                          <a:cs typeface="+mn-cs"/>
                        </a:rPr>
                        <a:t>.h</a:t>
                      </a:r>
                      <a:r>
                        <a:rPr lang="en-US" dirty="0"/>
                        <a:t> files is a good convention.</a:t>
                      </a:r>
                    </a:p>
                  </a:txBody>
                  <a:tcPr/>
                </a:tc>
                <a:extLst>
                  <a:ext uri="{0D108BD9-81ED-4DB2-BD59-A6C34878D82A}">
                    <a16:rowId xmlns:a16="http://schemas.microsoft.com/office/drawing/2014/main" val="4126815734"/>
                  </a:ext>
                </a:extLst>
              </a:tr>
            </a:tbl>
          </a:graphicData>
        </a:graphic>
      </p:graphicFrame>
      <p:graphicFrame>
        <p:nvGraphicFramePr>
          <p:cNvPr id="11" name="Table 9">
            <a:extLst>
              <a:ext uri="{FF2B5EF4-FFF2-40B4-BE49-F238E27FC236}">
                <a16:creationId xmlns:a16="http://schemas.microsoft.com/office/drawing/2014/main" id="{29C73C66-D570-054E-938E-7F319A863EC7}"/>
              </a:ext>
            </a:extLst>
          </p:cNvPr>
          <p:cNvGraphicFramePr>
            <a:graphicFrameLocks noGrp="1"/>
          </p:cNvGraphicFramePr>
          <p:nvPr>
            <p:extLst>
              <p:ext uri="{D42A27DB-BD31-4B8C-83A1-F6EECF244321}">
                <p14:modId xmlns:p14="http://schemas.microsoft.com/office/powerpoint/2010/main" val="3536728295"/>
              </p:ext>
            </p:extLst>
          </p:nvPr>
        </p:nvGraphicFramePr>
        <p:xfrm>
          <a:off x="324469" y="4807974"/>
          <a:ext cx="8562804" cy="1285240"/>
        </p:xfrm>
        <a:graphic>
          <a:graphicData uri="http://schemas.openxmlformats.org/drawingml/2006/table">
            <a:tbl>
              <a:tblPr firstRow="1" bandRow="1">
                <a:tableStyleId>{5C22544A-7EE6-4342-B048-85BDC9FD1C3A}</a:tableStyleId>
              </a:tblPr>
              <a:tblGrid>
                <a:gridCol w="5531023">
                  <a:extLst>
                    <a:ext uri="{9D8B030D-6E8A-4147-A177-3AD203B41FA5}">
                      <a16:colId xmlns:a16="http://schemas.microsoft.com/office/drawing/2014/main" val="2536503837"/>
                    </a:ext>
                  </a:extLst>
                </a:gridCol>
                <a:gridCol w="3031781">
                  <a:extLst>
                    <a:ext uri="{9D8B030D-6E8A-4147-A177-3AD203B41FA5}">
                      <a16:colId xmlns:a16="http://schemas.microsoft.com/office/drawing/2014/main" val="2298409318"/>
                    </a:ext>
                  </a:extLst>
                </a:gridCol>
              </a:tblGrid>
              <a:tr h="370840">
                <a:tc>
                  <a:txBody>
                    <a:bodyPr/>
                    <a:lstStyle/>
                    <a:p>
                      <a:r>
                        <a:rPr lang="en-US" dirty="0" err="1"/>
                        <a:t>queue.c</a:t>
                      </a:r>
                      <a:endParaRPr lang="en-US" dirty="0"/>
                    </a:p>
                  </a:txBody>
                  <a:tcPr/>
                </a:tc>
                <a:tc>
                  <a:txBody>
                    <a:bodyPr/>
                    <a:lstStyle/>
                    <a:p>
                      <a:r>
                        <a:rPr lang="en-US" dirty="0"/>
                        <a:t>Notes</a:t>
                      </a:r>
                    </a:p>
                  </a:txBody>
                  <a:tcPr/>
                </a:tc>
                <a:extLst>
                  <a:ext uri="{0D108BD9-81ED-4DB2-BD59-A6C34878D82A}">
                    <a16:rowId xmlns:a16="http://schemas.microsoft.com/office/drawing/2014/main" val="3833094067"/>
                  </a:ext>
                </a:extLst>
              </a:tr>
              <a:tr h="370840">
                <a:tc>
                  <a:txBody>
                    <a:bodyPr/>
                    <a:lstStyle/>
                    <a:p>
                      <a:r>
                        <a:rPr lang="en-US" dirty="0">
                          <a:solidFill>
                            <a:srgbClr val="080FAC"/>
                          </a:solidFill>
                          <a:latin typeface="Courier" pitchFamily="2" charset="0"/>
                        </a:rPr>
                        <a:t>void enqueue(Queue *q, int data)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80FAC"/>
                          </a:solidFill>
                          <a:latin typeface="Courier" pitchFamily="2" charset="0"/>
                        </a:rPr>
                        <a:t>  </a:t>
                      </a:r>
                      <a:r>
                        <a:rPr lang="en-AU" sz="1800" kern="1200" dirty="0" err="1">
                          <a:solidFill>
                            <a:srgbClr val="080FAC"/>
                          </a:solidFill>
                          <a:latin typeface="Courier" pitchFamily="2" charset="0"/>
                          <a:ea typeface="+mn-ea"/>
                          <a:cs typeface="+mn-cs"/>
                        </a:rPr>
                        <a:t>list_add_end</a:t>
                      </a:r>
                      <a:r>
                        <a:rPr lang="en-AU" sz="1800" kern="1200" dirty="0">
                          <a:solidFill>
                            <a:srgbClr val="080FAC"/>
                          </a:solidFill>
                          <a:latin typeface="Courier" pitchFamily="2" charset="0"/>
                          <a:ea typeface="+mn-ea"/>
                          <a:cs typeface="+mn-cs"/>
                        </a:rPr>
                        <a:t>(q, data);</a:t>
                      </a:r>
                    </a:p>
                    <a:p>
                      <a:r>
                        <a:rPr lang="en-US" sz="1800" kern="1200" dirty="0">
                          <a:solidFill>
                            <a:srgbClr val="080FAC"/>
                          </a:solidFill>
                          <a:latin typeface="Courier" pitchFamily="2" charset="0"/>
                          <a:ea typeface="+mn-ea"/>
                          <a:cs typeface="+mn-cs"/>
                        </a:rPr>
                        <a:t>}</a:t>
                      </a:r>
                    </a:p>
                  </a:txBody>
                  <a:tcPr/>
                </a:tc>
                <a:tc>
                  <a:txBody>
                    <a:bodyPr/>
                    <a:lstStyle/>
                    <a:p>
                      <a:r>
                        <a:rPr lang="en-US" dirty="0"/>
                        <a:t>with the call </a:t>
                      </a:r>
                      <a:r>
                        <a:rPr lang="en-US" sz="1800" kern="1200" dirty="0" err="1">
                          <a:solidFill>
                            <a:srgbClr val="080FAC"/>
                          </a:solidFill>
                          <a:latin typeface="Courier" pitchFamily="2" charset="0"/>
                          <a:ea typeface="+mn-ea"/>
                          <a:cs typeface="+mn-cs"/>
                        </a:rPr>
                        <a:t>list_add_end</a:t>
                      </a:r>
                      <a:r>
                        <a:rPr lang="en-US" dirty="0"/>
                        <a:t>, </a:t>
                      </a:r>
                      <a:r>
                        <a:rPr lang="en-US" sz="1800" kern="1200" dirty="0">
                          <a:solidFill>
                            <a:srgbClr val="080FAC"/>
                          </a:solidFill>
                          <a:latin typeface="Courier" pitchFamily="2" charset="0"/>
                          <a:ea typeface="+mn-ea"/>
                          <a:cs typeface="+mn-cs"/>
                        </a:rPr>
                        <a:t>q</a:t>
                      </a:r>
                      <a:r>
                        <a:rPr lang="en-US" dirty="0"/>
                        <a:t> will be auto-cast to type </a:t>
                      </a:r>
                      <a:r>
                        <a:rPr lang="en-US" sz="1800" kern="1200" dirty="0">
                          <a:solidFill>
                            <a:srgbClr val="080FAC"/>
                          </a:solidFill>
                          <a:latin typeface="Courier" pitchFamily="2" charset="0"/>
                          <a:ea typeface="+mn-ea"/>
                          <a:cs typeface="+mn-cs"/>
                        </a:rPr>
                        <a:t>List</a:t>
                      </a:r>
                      <a:r>
                        <a:rPr lang="en-US" dirty="0"/>
                        <a:t> </a:t>
                      </a:r>
                      <a:r>
                        <a:rPr lang="en-US" sz="1800" kern="1200" dirty="0">
                          <a:solidFill>
                            <a:srgbClr val="080FAC"/>
                          </a:solidFill>
                          <a:latin typeface="Courier" pitchFamily="2" charset="0"/>
                          <a:ea typeface="+mn-ea"/>
                          <a:cs typeface="+mn-cs"/>
                        </a:rPr>
                        <a:t>* </a:t>
                      </a:r>
                    </a:p>
                  </a:txBody>
                  <a:tcPr/>
                </a:tc>
                <a:extLst>
                  <a:ext uri="{0D108BD9-81ED-4DB2-BD59-A6C34878D82A}">
                    <a16:rowId xmlns:a16="http://schemas.microsoft.com/office/drawing/2014/main" val="4126815734"/>
                  </a:ext>
                </a:extLst>
              </a:tr>
            </a:tbl>
          </a:graphicData>
        </a:graphic>
      </p:graphicFrame>
    </p:spTree>
    <p:extLst>
      <p:ext uri="{BB962C8B-B14F-4D97-AF65-F5344CB8AC3E}">
        <p14:creationId xmlns:p14="http://schemas.microsoft.com/office/powerpoint/2010/main" val="3885744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A60E3-C7A2-E64B-B972-F4DDB911DFE9}"/>
              </a:ext>
            </a:extLst>
          </p:cNvPr>
          <p:cNvSpPr>
            <a:spLocks noGrp="1"/>
          </p:cNvSpPr>
          <p:nvPr>
            <p:ph type="title"/>
          </p:nvPr>
        </p:nvSpPr>
        <p:spPr>
          <a:xfrm>
            <a:off x="265113" y="107951"/>
            <a:ext cx="8623300" cy="413678"/>
          </a:xfrm>
        </p:spPr>
        <p:txBody>
          <a:bodyPr/>
          <a:lstStyle/>
          <a:p>
            <a:r>
              <a:rPr lang="en-US" sz="2400" dirty="0"/>
              <a:t>LAB: </a:t>
            </a:r>
            <a:r>
              <a:rPr lang="en-US" sz="2400" dirty="0">
                <a:solidFill>
                  <a:schemeClr val="tx1"/>
                </a:solidFill>
              </a:rPr>
              <a:t>Task 2</a:t>
            </a:r>
            <a:r>
              <a:rPr lang="en-US" sz="2400" dirty="0"/>
              <a:t> – implement Dijkstra’s</a:t>
            </a:r>
          </a:p>
        </p:txBody>
      </p:sp>
      <p:sp>
        <p:nvSpPr>
          <p:cNvPr id="3" name="Content Placeholder 2">
            <a:extLst>
              <a:ext uri="{FF2B5EF4-FFF2-40B4-BE49-F238E27FC236}">
                <a16:creationId xmlns:a16="http://schemas.microsoft.com/office/drawing/2014/main" id="{1977CC0A-1741-EE48-88B5-9A3A231DFE83}"/>
              </a:ext>
            </a:extLst>
          </p:cNvPr>
          <p:cNvSpPr>
            <a:spLocks noGrp="1"/>
          </p:cNvSpPr>
          <p:nvPr>
            <p:ph idx="1"/>
          </p:nvPr>
        </p:nvSpPr>
        <p:spPr>
          <a:xfrm>
            <a:off x="265113" y="641609"/>
            <a:ext cx="8623300" cy="4800600"/>
          </a:xfrm>
        </p:spPr>
        <p:txBody>
          <a:bodyPr/>
          <a:lstStyle/>
          <a:p>
            <a:pPr marL="0" indent="0">
              <a:buNone/>
            </a:pPr>
            <a:r>
              <a:rPr lang="en-US" sz="2000" dirty="0"/>
              <a:t>We need priority queue! Examine </a:t>
            </a:r>
            <a:r>
              <a:rPr lang="en-US" sz="2000" dirty="0" err="1">
                <a:solidFill>
                  <a:srgbClr val="080FAC"/>
                </a:solidFill>
                <a:latin typeface="Courier" pitchFamily="2" charset="0"/>
              </a:rPr>
              <a:t>priorityqueue.h</a:t>
            </a:r>
            <a:r>
              <a:rPr lang="en-US" sz="2000" dirty="0">
                <a:solidFill>
                  <a:srgbClr val="080FAC"/>
                </a:solidFill>
                <a:latin typeface="Courier" pitchFamily="2" charset="0"/>
              </a:rPr>
              <a:t> </a:t>
            </a:r>
            <a:r>
              <a:rPr lang="en-US" sz="2000" dirty="0"/>
              <a:t>to know the interface (the data type, the functions). Then</a:t>
            </a:r>
          </a:p>
          <a:p>
            <a:r>
              <a:rPr lang="en-US" sz="2000" b="1" dirty="0"/>
              <a:t>Step 2.1:</a:t>
            </a:r>
            <a:r>
              <a:rPr lang="en-US" sz="2000" dirty="0"/>
              <a:t> Write </a:t>
            </a:r>
            <a:r>
              <a:rPr lang="en-US" sz="2000" dirty="0" err="1">
                <a:solidFill>
                  <a:srgbClr val="080FAC"/>
                </a:solidFill>
                <a:latin typeface="Courier" pitchFamily="2" charset="0"/>
              </a:rPr>
              <a:t>diskstra</a:t>
            </a:r>
            <a:r>
              <a:rPr lang="en-US" sz="2000" dirty="0">
                <a:solidFill>
                  <a:srgbClr val="080FAC"/>
                </a:solidFill>
                <a:latin typeface="Courier" pitchFamily="2" charset="0"/>
              </a:rPr>
              <a:t>(…) </a:t>
            </a:r>
            <a:r>
              <a:rPr lang="en-US" sz="2000" dirty="0"/>
              <a:t>to find shortest path from a source s, and add a function call in </a:t>
            </a:r>
            <a:r>
              <a:rPr lang="en-US" sz="2000" dirty="0">
                <a:solidFill>
                  <a:srgbClr val="080FAC"/>
                </a:solidFill>
                <a:latin typeface="Courier" pitchFamily="2" charset="0"/>
              </a:rPr>
              <a:t>main().</a:t>
            </a:r>
            <a:r>
              <a:rPr lang="en-US" sz="2000" dirty="0"/>
              <a:t> At first, </a:t>
            </a:r>
            <a:r>
              <a:rPr lang="en-US" sz="2000" dirty="0" err="1">
                <a:solidFill>
                  <a:srgbClr val="080FAC"/>
                </a:solidFill>
                <a:latin typeface="Courier" pitchFamily="2" charset="0"/>
              </a:rPr>
              <a:t>dikstra</a:t>
            </a:r>
            <a:r>
              <a:rPr lang="en-US" sz="2000" dirty="0">
                <a:solidFill>
                  <a:srgbClr val="080FAC"/>
                </a:solidFill>
                <a:latin typeface="Courier" pitchFamily="2" charset="0"/>
              </a:rPr>
              <a:t>(…</a:t>
            </a:r>
            <a:r>
              <a:rPr lang="en-US" sz="2000" dirty="0"/>
              <a:t>) just builds up arrays </a:t>
            </a:r>
            <a:r>
              <a:rPr lang="en-US" sz="2000" dirty="0" err="1">
                <a:solidFill>
                  <a:srgbClr val="080FAC"/>
                </a:solidFill>
                <a:latin typeface="Courier" pitchFamily="2" charset="0"/>
              </a:rPr>
              <a:t>dist</a:t>
            </a:r>
            <a:r>
              <a:rPr lang="en-US" sz="2000" dirty="0">
                <a:solidFill>
                  <a:srgbClr val="080FAC"/>
                </a:solidFill>
                <a:latin typeface="Courier" pitchFamily="2" charset="0"/>
              </a:rPr>
              <a:t>[] </a:t>
            </a:r>
            <a:r>
              <a:rPr lang="en-US" sz="2000" dirty="0"/>
              <a:t>and </a:t>
            </a:r>
            <a:r>
              <a:rPr lang="en-US" sz="2000" dirty="0" err="1">
                <a:solidFill>
                  <a:srgbClr val="080FAC"/>
                </a:solidFill>
                <a:latin typeface="Courier" pitchFamily="2" charset="0"/>
              </a:rPr>
              <a:t>pred</a:t>
            </a:r>
            <a:r>
              <a:rPr lang="en-US" sz="2000" dirty="0">
                <a:solidFill>
                  <a:srgbClr val="080FAC"/>
                </a:solidFill>
                <a:latin typeface="Courier" pitchFamily="2" charset="0"/>
              </a:rPr>
              <a:t>[]. </a:t>
            </a:r>
            <a:r>
              <a:rPr lang="en-US" sz="2000" dirty="0"/>
              <a:t>Note that:</a:t>
            </a:r>
          </a:p>
          <a:p>
            <a:pPr lvl="1"/>
            <a:r>
              <a:rPr lang="en-US" sz="1800" dirty="0"/>
              <a:t> it would be convenient to have an array </a:t>
            </a:r>
            <a:r>
              <a:rPr lang="en-US" sz="1800" dirty="0">
                <a:solidFill>
                  <a:srgbClr val="080FAC"/>
                </a:solidFill>
                <a:latin typeface="Courier" pitchFamily="2" charset="0"/>
              </a:rPr>
              <a:t>visited[] </a:t>
            </a:r>
            <a:r>
              <a:rPr lang="en-US" sz="1800" dirty="0"/>
              <a:t>so that </a:t>
            </a:r>
            <a:r>
              <a:rPr lang="en-US" sz="1800" dirty="0">
                <a:solidFill>
                  <a:srgbClr val="080FAC"/>
                </a:solidFill>
                <a:latin typeface="Courier" pitchFamily="2" charset="0"/>
              </a:rPr>
              <a:t>visited[u]= true </a:t>
            </a:r>
            <a:r>
              <a:rPr lang="en-US" sz="1800" dirty="0" err="1"/>
              <a:t>iif</a:t>
            </a:r>
            <a:r>
              <a:rPr lang="en-US" sz="1800" dirty="0"/>
              <a:t> the the shortest path for u already found,</a:t>
            </a:r>
          </a:p>
          <a:p>
            <a:pPr lvl="1"/>
            <a:r>
              <a:rPr lang="en-US" sz="1800" dirty="0"/>
              <a:t>when inserting to </a:t>
            </a:r>
            <a:r>
              <a:rPr lang="en-US" sz="1800" dirty="0">
                <a:solidFill>
                  <a:srgbClr val="080FAC"/>
                </a:solidFill>
                <a:latin typeface="Courier" pitchFamily="2" charset="0"/>
              </a:rPr>
              <a:t>PQ</a:t>
            </a:r>
            <a:r>
              <a:rPr lang="en-US" sz="1800" dirty="0"/>
              <a:t>, you should insert both node </a:t>
            </a:r>
            <a:r>
              <a:rPr lang="en-US" sz="1800" dirty="0">
                <a:solidFill>
                  <a:srgbClr val="080FAC"/>
                </a:solidFill>
                <a:latin typeface="Courier" pitchFamily="2" charset="0"/>
              </a:rPr>
              <a:t>u </a:t>
            </a:r>
            <a:r>
              <a:rPr lang="en-US" sz="1800" dirty="0"/>
              <a:t>and distance </a:t>
            </a:r>
            <a:r>
              <a:rPr lang="en-US" sz="1800" dirty="0" err="1">
                <a:solidFill>
                  <a:srgbClr val="080FAC"/>
                </a:solidFill>
                <a:latin typeface="Courier" pitchFamily="2" charset="0"/>
              </a:rPr>
              <a:t>dist</a:t>
            </a:r>
            <a:r>
              <a:rPr lang="en-US" sz="1800" dirty="0">
                <a:solidFill>
                  <a:srgbClr val="080FAC"/>
                </a:solidFill>
                <a:latin typeface="Courier" pitchFamily="2" charset="0"/>
              </a:rPr>
              <a:t>[u]</a:t>
            </a:r>
          </a:p>
          <a:p>
            <a:pPr lvl="1"/>
            <a:r>
              <a:rPr lang="en-US" sz="1800" dirty="0"/>
              <a:t>when modifying </a:t>
            </a:r>
            <a:r>
              <a:rPr lang="en-US" sz="1800" dirty="0" err="1">
                <a:solidFill>
                  <a:srgbClr val="080FAC"/>
                </a:solidFill>
                <a:latin typeface="Courier" pitchFamily="2" charset="0"/>
              </a:rPr>
              <a:t>dist</a:t>
            </a:r>
            <a:r>
              <a:rPr lang="en-US" sz="1800" dirty="0">
                <a:solidFill>
                  <a:srgbClr val="080FAC"/>
                </a:solidFill>
                <a:latin typeface="Courier" pitchFamily="2" charset="0"/>
              </a:rPr>
              <a:t>[v]</a:t>
            </a:r>
            <a:r>
              <a:rPr lang="en-US" sz="1800" dirty="0"/>
              <a:t>, remember to modify the corresponding priority in the </a:t>
            </a:r>
            <a:r>
              <a:rPr lang="en-US" sz="1800" dirty="0">
                <a:solidFill>
                  <a:srgbClr val="080FAC"/>
                </a:solidFill>
                <a:latin typeface="Courier" pitchFamily="2" charset="0"/>
              </a:rPr>
              <a:t>PQ</a:t>
            </a:r>
            <a:r>
              <a:rPr lang="en-US" sz="1800" dirty="0"/>
              <a:t>. What is the complexity of that </a:t>
            </a:r>
            <a:r>
              <a:rPr lang="en-AU" sz="1800" dirty="0" err="1">
                <a:solidFill>
                  <a:srgbClr val="080FAC"/>
                </a:solidFill>
                <a:latin typeface="Courier" pitchFamily="2" charset="0"/>
              </a:rPr>
              <a:t>priority_queue_update</a:t>
            </a:r>
            <a:r>
              <a:rPr lang="en-AU" sz="1800" dirty="0"/>
              <a:t> ?</a:t>
            </a:r>
            <a:endParaRPr lang="en-US" sz="1800" dirty="0"/>
          </a:p>
          <a:p>
            <a:r>
              <a:rPr lang="en-US" sz="2000" b="1" dirty="0"/>
              <a:t>Step 2.2:</a:t>
            </a:r>
            <a:r>
              <a:rPr lang="en-US" sz="2000" dirty="0"/>
              <a:t> What should </a:t>
            </a:r>
            <a:r>
              <a:rPr lang="en-US" sz="2000" dirty="0" err="1">
                <a:solidFill>
                  <a:srgbClr val="080FAC"/>
                </a:solidFill>
                <a:latin typeface="Courier" pitchFamily="2" charset="0"/>
              </a:rPr>
              <a:t>dijkstra</a:t>
            </a:r>
            <a:r>
              <a:rPr lang="en-US" sz="2000" dirty="0">
                <a:solidFill>
                  <a:srgbClr val="080FAC"/>
                </a:solidFill>
                <a:latin typeface="Courier" pitchFamily="2" charset="0"/>
              </a:rPr>
              <a:t>()</a:t>
            </a:r>
            <a:r>
              <a:rPr lang="en-US" sz="2000" dirty="0"/>
              <a:t> output? </a:t>
            </a:r>
            <a:r>
              <a:rPr lang="en-AU" sz="2000" dirty="0"/>
              <a:t>Modify your function to store the paths from the start node to each other node in an array of linked lists or an array of arrays. Which data structure will be easier to work with? </a:t>
            </a:r>
          </a:p>
          <a:p>
            <a:pPr marL="0" indent="0">
              <a:buNone/>
            </a:pPr>
            <a:endParaRPr lang="en-US" sz="2000" dirty="0"/>
          </a:p>
          <a:p>
            <a:pPr marL="0" indent="0">
              <a:buNone/>
            </a:pPr>
            <a:endParaRPr lang="en-US" sz="2000" dirty="0"/>
          </a:p>
        </p:txBody>
      </p:sp>
      <p:sp>
        <p:nvSpPr>
          <p:cNvPr id="4" name="Date Placeholder 3">
            <a:extLst>
              <a:ext uri="{FF2B5EF4-FFF2-40B4-BE49-F238E27FC236}">
                <a16:creationId xmlns:a16="http://schemas.microsoft.com/office/drawing/2014/main" id="{894F5C22-E803-954A-8C2D-E8E414B17B69}"/>
              </a:ext>
            </a:extLst>
          </p:cNvPr>
          <p:cNvSpPr>
            <a:spLocks noGrp="1"/>
          </p:cNvSpPr>
          <p:nvPr>
            <p:ph type="dt" sz="half" idx="10"/>
          </p:nvPr>
        </p:nvSpPr>
        <p:spPr/>
        <p:txBody>
          <a:bodyPr/>
          <a:lstStyle/>
          <a:p>
            <a:pPr>
              <a:defRPr/>
            </a:pPr>
            <a:r>
              <a:rPr lang="en-AU"/>
              <a:t>Anh Vo    </a:t>
            </a:r>
            <a:fld id="{A9DEA08E-4CB3-E742-9AC2-43959A293033}" type="datetime4">
              <a:rPr lang="en-AU" smtClean="0"/>
              <a:t>20 April 2021</a:t>
            </a:fld>
            <a:endParaRPr lang="en-US" dirty="0"/>
          </a:p>
        </p:txBody>
      </p:sp>
      <p:sp>
        <p:nvSpPr>
          <p:cNvPr id="5" name="Footer Placeholder 4">
            <a:extLst>
              <a:ext uri="{FF2B5EF4-FFF2-40B4-BE49-F238E27FC236}">
                <a16:creationId xmlns:a16="http://schemas.microsoft.com/office/drawing/2014/main" id="{5E299B08-786D-7845-9397-7C724661F16B}"/>
              </a:ext>
            </a:extLst>
          </p:cNvPr>
          <p:cNvSpPr>
            <a:spLocks noGrp="1"/>
          </p:cNvSpPr>
          <p:nvPr>
            <p:ph type="ftr" sz="quarter" idx="11"/>
          </p:nvPr>
        </p:nvSpPr>
        <p:spPr/>
        <p:txBody>
          <a:bodyPr/>
          <a:lstStyle/>
          <a:p>
            <a:pPr>
              <a:defRPr/>
            </a:pPr>
            <a:r>
              <a:rPr lang="en-US" dirty="0"/>
              <a:t>COMP20007.Worshop</a:t>
            </a:r>
          </a:p>
        </p:txBody>
      </p:sp>
      <p:sp>
        <p:nvSpPr>
          <p:cNvPr id="6" name="Slide Number Placeholder 5">
            <a:extLst>
              <a:ext uri="{FF2B5EF4-FFF2-40B4-BE49-F238E27FC236}">
                <a16:creationId xmlns:a16="http://schemas.microsoft.com/office/drawing/2014/main" id="{BB32BD16-A7C7-E349-B2EA-8392C7AD5A84}"/>
              </a:ext>
            </a:extLst>
          </p:cNvPr>
          <p:cNvSpPr>
            <a:spLocks noGrp="1"/>
          </p:cNvSpPr>
          <p:nvPr>
            <p:ph type="sldNum" sz="quarter" idx="12"/>
          </p:nvPr>
        </p:nvSpPr>
        <p:spPr/>
        <p:txBody>
          <a:bodyPr/>
          <a:lstStyle/>
          <a:p>
            <a:pPr>
              <a:defRPr/>
            </a:pPr>
            <a:fld id="{F9610808-8E44-6F46-B441-732A53FE435D}" type="slidenum">
              <a:rPr lang="en-US" smtClean="0"/>
              <a:pPr>
                <a:defRPr/>
              </a:pPr>
              <a:t>17</a:t>
            </a:fld>
            <a:endParaRPr lang="en-US" dirty="0"/>
          </a:p>
        </p:txBody>
      </p:sp>
    </p:spTree>
    <p:extLst>
      <p:ext uri="{BB962C8B-B14F-4D97-AF65-F5344CB8AC3E}">
        <p14:creationId xmlns:p14="http://schemas.microsoft.com/office/powerpoint/2010/main" val="1034977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243408"/>
            <a:ext cx="8623300" cy="920750"/>
          </a:xfrm>
        </p:spPr>
        <p:txBody>
          <a:bodyPr/>
          <a:lstStyle/>
          <a:p>
            <a:r>
              <a:rPr lang="en-US" sz="2400" dirty="0"/>
              <a:t>Complexity of Dijkstra’s Algorithm [graph=Adj. List] </a:t>
            </a:r>
          </a:p>
        </p:txBody>
      </p:sp>
      <p:sp>
        <p:nvSpPr>
          <p:cNvPr id="3" name="Content Placeholder 2"/>
          <p:cNvSpPr>
            <a:spLocks noGrp="1"/>
          </p:cNvSpPr>
          <p:nvPr>
            <p:ph idx="1"/>
          </p:nvPr>
        </p:nvSpPr>
        <p:spPr>
          <a:xfrm>
            <a:off x="50876" y="4048591"/>
            <a:ext cx="8533830" cy="380472"/>
          </a:xfrm>
        </p:spPr>
        <p:txBody>
          <a:bodyPr/>
          <a:lstStyle/>
          <a:p>
            <a:pPr>
              <a:spcBef>
                <a:spcPts val="600"/>
              </a:spcBef>
            </a:pPr>
            <a:r>
              <a:rPr lang="en-US" sz="2000" i="1" dirty="0">
                <a:effectLst/>
              </a:rPr>
              <a:t>Complexity of Dijkstra’s algorithm? Supposing |V|=n, |E|= m</a:t>
            </a:r>
          </a:p>
          <a:p>
            <a:pPr>
              <a:spcBef>
                <a:spcPts val="600"/>
              </a:spcBef>
            </a:pPr>
            <a:endParaRPr lang="en-US" sz="2000" i="1" dirty="0">
              <a:effectLst/>
            </a:endParaRPr>
          </a:p>
          <a:p>
            <a:pPr marL="0" indent="0">
              <a:buNone/>
            </a:pPr>
            <a:endParaRPr lang="en-US" dirty="0"/>
          </a:p>
        </p:txBody>
      </p:sp>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19 April 2021</a:t>
            </a:fld>
            <a:endParaRPr lang="en-US" dirty="0"/>
          </a:p>
        </p:txBody>
      </p:sp>
      <p:sp>
        <p:nvSpPr>
          <p:cNvPr id="5" name="Footer Placeholder 4"/>
          <p:cNvSpPr>
            <a:spLocks noGrp="1"/>
          </p:cNvSpPr>
          <p:nvPr>
            <p:ph type="ftr" sz="quarter" idx="11"/>
          </p:nvPr>
        </p:nvSpPr>
        <p:spPr/>
        <p:txBody>
          <a:bodyPr/>
          <a:lstStyle/>
          <a:p>
            <a:pPr>
              <a:defRPr/>
            </a:pPr>
            <a:r>
              <a:rPr lang="en-US" dirty="0"/>
              <a:t>COMP20007.Worshop</a:t>
            </a:r>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2</a:t>
            </a:fld>
            <a:endParaRPr lang="en-US" dirty="0"/>
          </a:p>
        </p:txBody>
      </p:sp>
      <p:sp>
        <p:nvSpPr>
          <p:cNvPr id="9" name="Rounded Rectangle 8">
            <a:extLst>
              <a:ext uri="{FF2B5EF4-FFF2-40B4-BE49-F238E27FC236}">
                <a16:creationId xmlns:a16="http://schemas.microsoft.com/office/drawing/2014/main" id="{DFDBFF71-8B90-6E42-96A9-90EDAE157542}"/>
              </a:ext>
            </a:extLst>
          </p:cNvPr>
          <p:cNvSpPr/>
          <p:nvPr/>
        </p:nvSpPr>
        <p:spPr>
          <a:xfrm>
            <a:off x="392075" y="594019"/>
            <a:ext cx="8359850" cy="3261461"/>
          </a:xfrm>
          <a:prstGeom prst="roundRect">
            <a:avLst/>
          </a:prstGeom>
          <a:gradFill>
            <a:gsLst>
              <a:gs pos="31000">
                <a:schemeClr val="bg2">
                  <a:lumMod val="90000"/>
                </a:schemeClr>
              </a:gs>
              <a:gs pos="100000">
                <a:schemeClr val="accent1">
                  <a:tint val="50000"/>
                  <a:satMod val="15000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r>
              <a:rPr lang="en-US" sz="1800" dirty="0">
                <a:solidFill>
                  <a:srgbClr val="080FAC"/>
                </a:solidFill>
                <a:latin typeface="Courier" pitchFamily="2" charset="0"/>
              </a:rPr>
              <a:t>function Dijkstra(&lt;V,E,W&gt;,s)</a:t>
            </a:r>
          </a:p>
          <a:p>
            <a:r>
              <a:rPr lang="en-US" sz="1800" dirty="0">
                <a:solidFill>
                  <a:srgbClr val="080FAC"/>
                </a:solidFill>
                <a:latin typeface="Courier" pitchFamily="2" charset="0"/>
              </a:rPr>
              <a:t>  for each u ∈ U do</a:t>
            </a:r>
          </a:p>
          <a:p>
            <a:r>
              <a:rPr lang="en-US" sz="1800" dirty="0">
                <a:solidFill>
                  <a:srgbClr val="080FAC"/>
                </a:solidFill>
                <a:latin typeface="Courier" pitchFamily="2" charset="0"/>
              </a:rPr>
              <a:t>    </a:t>
            </a:r>
            <a:r>
              <a:rPr lang="en-US" sz="1800" dirty="0" err="1">
                <a:solidFill>
                  <a:srgbClr val="080FAC"/>
                </a:solidFill>
                <a:latin typeface="Courier" pitchFamily="2" charset="0"/>
              </a:rPr>
              <a:t>dist</a:t>
            </a:r>
            <a:r>
              <a:rPr lang="en-US" sz="1800" dirty="0">
                <a:solidFill>
                  <a:srgbClr val="080FAC"/>
                </a:solidFill>
                <a:latin typeface="Courier" pitchFamily="2" charset="0"/>
              </a:rPr>
              <a:t>[u] ← 0, </a:t>
            </a:r>
            <a:r>
              <a:rPr lang="en-US" sz="1800" dirty="0" err="1">
                <a:solidFill>
                  <a:srgbClr val="080FAC"/>
                </a:solidFill>
                <a:latin typeface="Courier" pitchFamily="2" charset="0"/>
              </a:rPr>
              <a:t>pred</a:t>
            </a:r>
            <a:r>
              <a:rPr lang="en-US" sz="1800" dirty="0">
                <a:solidFill>
                  <a:srgbClr val="080FAC"/>
                </a:solidFill>
                <a:latin typeface="Courier" pitchFamily="2" charset="0"/>
              </a:rPr>
              <a:t>[u] ← nil</a:t>
            </a:r>
          </a:p>
          <a:p>
            <a:r>
              <a:rPr lang="en-US" sz="1800" dirty="0">
                <a:solidFill>
                  <a:srgbClr val="080FAC"/>
                </a:solidFill>
                <a:latin typeface="Courier" pitchFamily="2" charset="0"/>
              </a:rPr>
              <a:t>  </a:t>
            </a:r>
            <a:r>
              <a:rPr lang="en-US" sz="1800" dirty="0" err="1">
                <a:solidFill>
                  <a:srgbClr val="080FAC"/>
                </a:solidFill>
                <a:latin typeface="Courier" pitchFamily="2" charset="0"/>
              </a:rPr>
              <a:t>dist</a:t>
            </a:r>
            <a:r>
              <a:rPr lang="en-US" sz="1800" dirty="0">
                <a:solidFill>
                  <a:srgbClr val="080FAC"/>
                </a:solidFill>
                <a:latin typeface="Courier" pitchFamily="2" charset="0"/>
              </a:rPr>
              <a:t>[s] ← 0</a:t>
            </a:r>
          </a:p>
          <a:p>
            <a:r>
              <a:rPr lang="en-US" sz="1800" dirty="0">
                <a:solidFill>
                  <a:srgbClr val="080FAC"/>
                </a:solidFill>
                <a:latin typeface="Courier" pitchFamily="2" charset="0"/>
              </a:rPr>
              <a:t>  build PQ with all (u, </a:t>
            </a:r>
            <a:r>
              <a:rPr lang="en-US" sz="1800" dirty="0" err="1">
                <a:solidFill>
                  <a:srgbClr val="080FAC"/>
                </a:solidFill>
                <a:latin typeface="Courier" pitchFamily="2" charset="0"/>
              </a:rPr>
              <a:t>dist</a:t>
            </a:r>
            <a:r>
              <a:rPr lang="en-US" sz="1800" dirty="0">
                <a:solidFill>
                  <a:srgbClr val="080FAC"/>
                </a:solidFill>
                <a:latin typeface="Courier" pitchFamily="2" charset="0"/>
              </a:rPr>
              <a:t>[u])   #</a:t>
            </a:r>
            <a:r>
              <a:rPr lang="en-US" sz="1800" dirty="0">
                <a:solidFill>
                  <a:schemeClr val="tx1"/>
                </a:solidFill>
              </a:rPr>
              <a:t>cost= O(n)  </a:t>
            </a:r>
            <a:endParaRPr lang="en-US" sz="1800" dirty="0">
              <a:solidFill>
                <a:srgbClr val="080FAC"/>
              </a:solidFill>
              <a:latin typeface="Courier" pitchFamily="2" charset="0"/>
            </a:endParaRPr>
          </a:p>
          <a:p>
            <a:r>
              <a:rPr lang="en-US" sz="1800" dirty="0">
                <a:solidFill>
                  <a:srgbClr val="080FAC"/>
                </a:solidFill>
                <a:latin typeface="Courier" pitchFamily="2" charset="0"/>
              </a:rPr>
              <a:t>  while (PQ is not empty) do</a:t>
            </a:r>
          </a:p>
          <a:p>
            <a:r>
              <a:rPr lang="en-US" sz="1800" dirty="0">
                <a:solidFill>
                  <a:srgbClr val="080FAC"/>
                </a:solidFill>
                <a:latin typeface="Courier" pitchFamily="2" charset="0"/>
              </a:rPr>
              <a:t>    u ← </a:t>
            </a:r>
            <a:r>
              <a:rPr lang="en-US" sz="1800" dirty="0" err="1">
                <a:solidFill>
                  <a:srgbClr val="080FAC"/>
                </a:solidFill>
                <a:latin typeface="Courier" pitchFamily="2" charset="0"/>
              </a:rPr>
              <a:t>deletmin</a:t>
            </a:r>
            <a:r>
              <a:rPr lang="en-US" sz="1800" dirty="0">
                <a:solidFill>
                  <a:srgbClr val="080FAC"/>
                </a:solidFill>
                <a:latin typeface="Courier" pitchFamily="2" charset="0"/>
              </a:rPr>
              <a:t>(PQ)</a:t>
            </a:r>
          </a:p>
          <a:p>
            <a:r>
              <a:rPr lang="en-US" sz="1800" dirty="0">
                <a:solidFill>
                  <a:srgbClr val="080FAC"/>
                </a:solidFill>
                <a:latin typeface="Courier" pitchFamily="2" charset="0"/>
              </a:rPr>
              <a:t>    for each (</a:t>
            </a:r>
            <a:r>
              <a:rPr lang="en-US" sz="1800" dirty="0" err="1">
                <a:solidFill>
                  <a:srgbClr val="080FAC"/>
                </a:solidFill>
                <a:latin typeface="Courier" pitchFamily="2" charset="0"/>
              </a:rPr>
              <a:t>u,v</a:t>
            </a:r>
            <a:r>
              <a:rPr lang="en-US" sz="1800" dirty="0">
                <a:solidFill>
                  <a:srgbClr val="080FAC"/>
                </a:solidFill>
                <a:latin typeface="Courier" pitchFamily="2" charset="0"/>
              </a:rPr>
              <a:t>) ∈ E do</a:t>
            </a:r>
          </a:p>
          <a:p>
            <a:r>
              <a:rPr lang="en-US" sz="1800" dirty="0">
                <a:solidFill>
                  <a:srgbClr val="080FAC"/>
                </a:solidFill>
                <a:latin typeface="Courier" pitchFamily="2" charset="0"/>
              </a:rPr>
              <a:t>      if (</a:t>
            </a:r>
            <a:r>
              <a:rPr lang="en-US" sz="1800" dirty="0" err="1">
                <a:solidFill>
                  <a:srgbClr val="080FAC"/>
                </a:solidFill>
                <a:latin typeface="Courier" pitchFamily="2" charset="0"/>
              </a:rPr>
              <a:t>dist</a:t>
            </a:r>
            <a:r>
              <a:rPr lang="en-US" sz="1800" dirty="0">
                <a:solidFill>
                  <a:srgbClr val="080FAC"/>
                </a:solidFill>
                <a:latin typeface="Courier" pitchFamily="2" charset="0"/>
              </a:rPr>
              <a:t>[u]+w(</a:t>
            </a:r>
            <a:r>
              <a:rPr lang="en-US" sz="1800" dirty="0" err="1">
                <a:solidFill>
                  <a:srgbClr val="080FAC"/>
                </a:solidFill>
                <a:latin typeface="Courier" pitchFamily="2" charset="0"/>
              </a:rPr>
              <a:t>u,v</a:t>
            </a:r>
            <a:r>
              <a:rPr lang="en-US" sz="1800" dirty="0">
                <a:solidFill>
                  <a:srgbClr val="080FAC"/>
                </a:solidFill>
                <a:latin typeface="Courier" pitchFamily="2" charset="0"/>
              </a:rPr>
              <a:t>) &lt; </a:t>
            </a:r>
            <a:r>
              <a:rPr lang="en-US" sz="1800" dirty="0" err="1">
                <a:solidFill>
                  <a:srgbClr val="080FAC"/>
                </a:solidFill>
                <a:latin typeface="Courier" pitchFamily="2" charset="0"/>
              </a:rPr>
              <a:t>dist</a:t>
            </a:r>
            <a:r>
              <a:rPr lang="en-US" sz="1800" dirty="0">
                <a:solidFill>
                  <a:srgbClr val="080FAC"/>
                </a:solidFill>
                <a:latin typeface="Courier" pitchFamily="2" charset="0"/>
              </a:rPr>
              <a:t>[v]) then</a:t>
            </a:r>
          </a:p>
          <a:p>
            <a:r>
              <a:rPr lang="en-US" sz="1800" dirty="0">
                <a:solidFill>
                  <a:srgbClr val="080FAC"/>
                </a:solidFill>
                <a:latin typeface="Courier" pitchFamily="2" charset="0"/>
              </a:rPr>
              <a:t>        </a:t>
            </a:r>
            <a:r>
              <a:rPr lang="en-US" sz="1800" dirty="0" err="1">
                <a:solidFill>
                  <a:srgbClr val="080FAC"/>
                </a:solidFill>
                <a:latin typeface="Courier" pitchFamily="2" charset="0"/>
              </a:rPr>
              <a:t>pred</a:t>
            </a:r>
            <a:r>
              <a:rPr lang="en-US" sz="1800" dirty="0">
                <a:solidFill>
                  <a:srgbClr val="080FAC"/>
                </a:solidFill>
                <a:latin typeface="Courier" pitchFamily="2" charset="0"/>
              </a:rPr>
              <a:t>[v] ← u</a:t>
            </a:r>
          </a:p>
          <a:p>
            <a:r>
              <a:rPr lang="en-US" sz="1800" dirty="0">
                <a:solidFill>
                  <a:srgbClr val="080FAC"/>
                </a:solidFill>
                <a:latin typeface="Courier" pitchFamily="2" charset="0"/>
              </a:rPr>
              <a:t>        </a:t>
            </a:r>
            <a:r>
              <a:rPr lang="en-US" sz="1800" dirty="0" err="1">
                <a:solidFill>
                  <a:srgbClr val="080FAC"/>
                </a:solidFill>
                <a:latin typeface="Courier" pitchFamily="2" charset="0"/>
              </a:rPr>
              <a:t>dist</a:t>
            </a:r>
            <a:r>
              <a:rPr lang="en-US" sz="1800" dirty="0">
                <a:solidFill>
                  <a:srgbClr val="080FAC"/>
                </a:solidFill>
                <a:latin typeface="Courier" pitchFamily="2" charset="0"/>
              </a:rPr>
              <a:t>[v] ← </a:t>
            </a:r>
            <a:r>
              <a:rPr lang="en-US" sz="1800" dirty="0" err="1">
                <a:solidFill>
                  <a:srgbClr val="080FAC"/>
                </a:solidFill>
                <a:latin typeface="Courier" pitchFamily="2" charset="0"/>
              </a:rPr>
              <a:t>dist</a:t>
            </a:r>
            <a:r>
              <a:rPr lang="en-US" sz="1800" dirty="0">
                <a:solidFill>
                  <a:srgbClr val="080FAC"/>
                </a:solidFill>
                <a:latin typeface="Courier" pitchFamily="2" charset="0"/>
              </a:rPr>
              <a:t>[u]+w(</a:t>
            </a:r>
            <a:r>
              <a:rPr lang="en-US" sz="1800" dirty="0" err="1">
                <a:solidFill>
                  <a:srgbClr val="080FAC"/>
                </a:solidFill>
                <a:latin typeface="Courier" pitchFamily="2" charset="0"/>
              </a:rPr>
              <a:t>u,v</a:t>
            </a:r>
            <a:r>
              <a:rPr lang="en-US" sz="1800" dirty="0">
                <a:solidFill>
                  <a:srgbClr val="080FAC"/>
                </a:solidFill>
                <a:latin typeface="Courier" pitchFamily="2" charset="0"/>
              </a:rPr>
              <a:t>)  #</a:t>
            </a:r>
            <a:r>
              <a:rPr lang="en-US" sz="1800" dirty="0">
                <a:solidFill>
                  <a:schemeClr val="tx1"/>
                </a:solidFill>
              </a:rPr>
              <a:t>also change priority in </a:t>
            </a:r>
            <a:r>
              <a:rPr lang="en-US" sz="1800" dirty="0">
                <a:solidFill>
                  <a:srgbClr val="080FAC"/>
                </a:solidFill>
                <a:latin typeface="Courier" pitchFamily="2" charset="0"/>
              </a:rPr>
              <a:t>PQ</a:t>
            </a:r>
            <a:r>
              <a:rPr lang="en-US" sz="1800" dirty="0">
                <a:solidFill>
                  <a:schemeClr val="tx1"/>
                </a:solidFill>
                <a:latin typeface="Courier" pitchFamily="2" charset="0"/>
              </a:rPr>
              <a:t> </a:t>
            </a:r>
          </a:p>
        </p:txBody>
      </p:sp>
      <p:graphicFrame>
        <p:nvGraphicFramePr>
          <p:cNvPr id="11" name="Table 11">
            <a:extLst>
              <a:ext uri="{FF2B5EF4-FFF2-40B4-BE49-F238E27FC236}">
                <a16:creationId xmlns:a16="http://schemas.microsoft.com/office/drawing/2014/main" id="{1621DA2B-65E0-1C43-A328-E6E75A0920BE}"/>
              </a:ext>
            </a:extLst>
          </p:cNvPr>
          <p:cNvGraphicFramePr>
            <a:graphicFrameLocks noGrp="1"/>
          </p:cNvGraphicFramePr>
          <p:nvPr>
            <p:extLst>
              <p:ext uri="{D42A27DB-BD31-4B8C-83A1-F6EECF244321}">
                <p14:modId xmlns:p14="http://schemas.microsoft.com/office/powerpoint/2010/main" val="706052918"/>
              </p:ext>
            </p:extLst>
          </p:nvPr>
        </p:nvGraphicFramePr>
        <p:xfrm>
          <a:off x="67646" y="4444303"/>
          <a:ext cx="9076354" cy="1854200"/>
        </p:xfrm>
        <a:graphic>
          <a:graphicData uri="http://schemas.openxmlformats.org/drawingml/2006/table">
            <a:tbl>
              <a:tblPr firstRow="1" bandRow="1">
                <a:tableStyleId>{5C22544A-7EE6-4342-B048-85BDC9FD1C3A}</a:tableStyleId>
              </a:tblPr>
              <a:tblGrid>
                <a:gridCol w="2592288">
                  <a:extLst>
                    <a:ext uri="{9D8B030D-6E8A-4147-A177-3AD203B41FA5}">
                      <a16:colId xmlns:a16="http://schemas.microsoft.com/office/drawing/2014/main" val="631085906"/>
                    </a:ext>
                  </a:extLst>
                </a:gridCol>
                <a:gridCol w="1944216">
                  <a:extLst>
                    <a:ext uri="{9D8B030D-6E8A-4147-A177-3AD203B41FA5}">
                      <a16:colId xmlns:a16="http://schemas.microsoft.com/office/drawing/2014/main" val="2913847741"/>
                    </a:ext>
                  </a:extLst>
                </a:gridCol>
                <a:gridCol w="2016224">
                  <a:extLst>
                    <a:ext uri="{9D8B030D-6E8A-4147-A177-3AD203B41FA5}">
                      <a16:colId xmlns:a16="http://schemas.microsoft.com/office/drawing/2014/main" val="3752586311"/>
                    </a:ext>
                  </a:extLst>
                </a:gridCol>
                <a:gridCol w="2523626">
                  <a:extLst>
                    <a:ext uri="{9D8B030D-6E8A-4147-A177-3AD203B41FA5}">
                      <a16:colId xmlns:a16="http://schemas.microsoft.com/office/drawing/2014/main" val="457527845"/>
                    </a:ext>
                  </a:extLst>
                </a:gridCol>
              </a:tblGrid>
              <a:tr h="741680">
                <a:tc>
                  <a:txBody>
                    <a:bodyPr/>
                    <a:lstStyle/>
                    <a:p>
                      <a:pPr algn="ctr"/>
                      <a:r>
                        <a:rPr lang="en-US" dirty="0"/>
                        <a:t>PQ </a:t>
                      </a:r>
                    </a:p>
                    <a:p>
                      <a:pPr algn="ctr"/>
                      <a:r>
                        <a:rPr lang="en-US" dirty="0"/>
                        <a:t>Implementation</a:t>
                      </a: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Complexity of PQ operation            </a:t>
                      </a:r>
                    </a:p>
                    <a:p>
                      <a:pPr algn="ctr"/>
                      <a:r>
                        <a:rPr lang="en-US" sz="1800" b="1" kern="1200" dirty="0">
                          <a:solidFill>
                            <a:schemeClr val="lt1"/>
                          </a:solidFill>
                          <a:latin typeface="+mn-lt"/>
                          <a:ea typeface="+mn-ea"/>
                          <a:cs typeface="+mn-cs"/>
                        </a:rPr>
                        <a:t>     </a:t>
                      </a:r>
                      <a:r>
                        <a:rPr lang="en-US" sz="1800" b="1" kern="1200" dirty="0" err="1">
                          <a:solidFill>
                            <a:schemeClr val="lt1"/>
                          </a:solidFill>
                          <a:latin typeface="+mn-lt"/>
                          <a:ea typeface="+mn-ea"/>
                          <a:cs typeface="+mn-cs"/>
                        </a:rPr>
                        <a:t>deletemin</a:t>
                      </a:r>
                      <a:r>
                        <a:rPr lang="en-US" sz="1800" b="1" kern="1200" dirty="0">
                          <a:solidFill>
                            <a:schemeClr val="lt1"/>
                          </a:solidFill>
                          <a:latin typeface="+mn-lt"/>
                          <a:ea typeface="+mn-ea"/>
                          <a:cs typeface="+mn-cs"/>
                        </a:rPr>
                        <a:t>    |  </a:t>
                      </a:r>
                      <a:r>
                        <a:rPr lang="en-US" dirty="0">
                          <a:solidFill>
                            <a:schemeClr val="bg1"/>
                          </a:solidFill>
                        </a:rPr>
                        <a:t>change priority</a:t>
                      </a:r>
                    </a:p>
                  </a:txBody>
                  <a:tcPr/>
                </a:tc>
                <a:tc hMerge="1">
                  <a:txBody>
                    <a:bodyPr/>
                    <a:lstStyle/>
                    <a:p>
                      <a:endParaRPr lang="en-US" dirty="0"/>
                    </a:p>
                  </a:txBody>
                  <a:tcPr/>
                </a:tc>
                <a:tc>
                  <a:txBody>
                    <a:bodyPr/>
                    <a:lstStyle/>
                    <a:p>
                      <a:pPr algn="ctr"/>
                      <a:r>
                        <a:rPr lang="en-US" dirty="0"/>
                        <a:t>Complexity of DA </a:t>
                      </a:r>
                    </a:p>
                    <a:p>
                      <a:pPr algn="ctr"/>
                      <a:r>
                        <a:rPr lang="en-US" dirty="0"/>
                        <a:t>(for </a:t>
                      </a:r>
                      <a:r>
                        <a:rPr lang="en-US" dirty="0" err="1"/>
                        <a:t>AdjList</a:t>
                      </a:r>
                      <a:r>
                        <a:rPr lang="en-US" dirty="0"/>
                        <a:t> graph)</a:t>
                      </a:r>
                    </a:p>
                  </a:txBody>
                  <a:tcPr/>
                </a:tc>
                <a:extLst>
                  <a:ext uri="{0D108BD9-81ED-4DB2-BD59-A6C34878D82A}">
                    <a16:rowId xmlns:a16="http://schemas.microsoft.com/office/drawing/2014/main" val="742487582"/>
                  </a:ext>
                </a:extLst>
              </a:tr>
              <a:tr h="370840">
                <a:tc>
                  <a:txBody>
                    <a:bodyPr/>
                    <a:lstStyle/>
                    <a:p>
                      <a:pPr algn="l"/>
                      <a:r>
                        <a:rPr lang="en-US" dirty="0"/>
                        <a:t>List (array, linked list)</a:t>
                      </a:r>
                    </a:p>
                  </a:txBody>
                  <a:tcPr/>
                </a:tc>
                <a:tc>
                  <a:txBody>
                    <a:bodyPr/>
                    <a:lstStyle/>
                    <a:p>
                      <a:pPr algn="ctr"/>
                      <a:r>
                        <a:rPr lang="en-US" dirty="0"/>
                        <a:t>O(n)</a:t>
                      </a:r>
                    </a:p>
                  </a:txBody>
                  <a:tcPr/>
                </a:tc>
                <a:tc>
                  <a:txBody>
                    <a:bodyPr/>
                    <a:lstStyle/>
                    <a:p>
                      <a:pPr algn="ctr"/>
                      <a:r>
                        <a:rPr lang="en-US" dirty="0"/>
                        <a:t>O(n)</a:t>
                      </a:r>
                    </a:p>
                  </a:txBody>
                  <a:tcPr/>
                </a:tc>
                <a:tc>
                  <a:txBody>
                    <a:bodyPr/>
                    <a:lstStyle/>
                    <a:p>
                      <a:pPr algn="ctr"/>
                      <a:endParaRPr lang="en-US" dirty="0"/>
                    </a:p>
                  </a:txBody>
                  <a:tcPr/>
                </a:tc>
                <a:extLst>
                  <a:ext uri="{0D108BD9-81ED-4DB2-BD59-A6C34878D82A}">
                    <a16:rowId xmlns:a16="http://schemas.microsoft.com/office/drawing/2014/main" val="2932356764"/>
                  </a:ext>
                </a:extLst>
              </a:tr>
              <a:tr h="370840">
                <a:tc>
                  <a:txBody>
                    <a:bodyPr/>
                    <a:lstStyle/>
                    <a:p>
                      <a:pPr algn="l"/>
                      <a:r>
                        <a:rPr lang="en-US" dirty="0"/>
                        <a:t>Binary Heap</a:t>
                      </a:r>
                    </a:p>
                  </a:txBody>
                  <a:tcPr/>
                </a:tc>
                <a:tc>
                  <a:txBody>
                    <a:bodyPr/>
                    <a:lstStyle/>
                    <a:p>
                      <a:pPr algn="ctr"/>
                      <a:r>
                        <a:rPr lang="en-US" dirty="0"/>
                        <a:t>O(log n)</a:t>
                      </a:r>
                    </a:p>
                  </a:txBody>
                  <a:tcPr/>
                </a:tc>
                <a:tc>
                  <a:txBody>
                    <a:bodyPr/>
                    <a:lstStyle/>
                    <a:p>
                      <a:pPr algn="ctr"/>
                      <a:r>
                        <a:rPr lang="en-US" dirty="0"/>
                        <a:t>O(log n)</a:t>
                      </a:r>
                    </a:p>
                  </a:txBody>
                  <a:tcPr/>
                </a:tc>
                <a:tc>
                  <a:txBody>
                    <a:bodyPr/>
                    <a:lstStyle/>
                    <a:p>
                      <a:pPr algn="ctr"/>
                      <a:endParaRPr lang="en-US" dirty="0"/>
                    </a:p>
                  </a:txBody>
                  <a:tcPr/>
                </a:tc>
                <a:extLst>
                  <a:ext uri="{0D108BD9-81ED-4DB2-BD59-A6C34878D82A}">
                    <a16:rowId xmlns:a16="http://schemas.microsoft.com/office/drawing/2014/main" val="243779591"/>
                  </a:ext>
                </a:extLst>
              </a:tr>
              <a:tr h="370840">
                <a:tc>
                  <a:txBody>
                    <a:bodyPr/>
                    <a:lstStyle/>
                    <a:p>
                      <a:pPr algn="l"/>
                      <a:r>
                        <a:rPr lang="en-US" dirty="0"/>
                        <a:t>2-3 or Fibonacci Heap</a:t>
                      </a:r>
                    </a:p>
                  </a:txBody>
                  <a:tcPr/>
                </a:tc>
                <a:tc>
                  <a:txBody>
                    <a:bodyPr/>
                    <a:lstStyle/>
                    <a:p>
                      <a:pPr algn="ctr"/>
                      <a:r>
                        <a:rPr lang="en-US" dirty="0"/>
                        <a:t>O(log n)</a:t>
                      </a:r>
                    </a:p>
                  </a:txBody>
                  <a:tcPr/>
                </a:tc>
                <a:tc>
                  <a:txBody>
                    <a:bodyPr/>
                    <a:lstStyle/>
                    <a:p>
                      <a:pPr algn="ctr"/>
                      <a:r>
                        <a:rPr lang="en-US" dirty="0"/>
                        <a:t>O(1)</a:t>
                      </a:r>
                    </a:p>
                  </a:txBody>
                  <a:tcPr/>
                </a:tc>
                <a:tc>
                  <a:txBody>
                    <a:bodyPr/>
                    <a:lstStyle/>
                    <a:p>
                      <a:pPr algn="ctr"/>
                      <a:endParaRPr lang="en-US" dirty="0"/>
                    </a:p>
                  </a:txBody>
                  <a:tcPr/>
                </a:tc>
                <a:extLst>
                  <a:ext uri="{0D108BD9-81ED-4DB2-BD59-A6C34878D82A}">
                    <a16:rowId xmlns:a16="http://schemas.microsoft.com/office/drawing/2014/main" val="3191416875"/>
                  </a:ext>
                </a:extLst>
              </a:tr>
            </a:tbl>
          </a:graphicData>
        </a:graphic>
      </p:graphicFrame>
    </p:spTree>
    <p:extLst>
      <p:ext uri="{BB962C8B-B14F-4D97-AF65-F5344CB8AC3E}">
        <p14:creationId xmlns:p14="http://schemas.microsoft.com/office/powerpoint/2010/main" val="4235035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243408"/>
            <a:ext cx="8623300" cy="920750"/>
          </a:xfrm>
        </p:spPr>
        <p:txBody>
          <a:bodyPr/>
          <a:lstStyle/>
          <a:p>
            <a:r>
              <a:rPr lang="en-US" sz="2400" dirty="0"/>
              <a:t>Complexity of DA [graph=Adj. List]: check your answer </a:t>
            </a:r>
          </a:p>
        </p:txBody>
      </p:sp>
      <p:sp>
        <p:nvSpPr>
          <p:cNvPr id="3" name="Content Placeholder 2"/>
          <p:cNvSpPr>
            <a:spLocks noGrp="1"/>
          </p:cNvSpPr>
          <p:nvPr>
            <p:ph idx="1"/>
          </p:nvPr>
        </p:nvSpPr>
        <p:spPr>
          <a:xfrm>
            <a:off x="293688" y="4068625"/>
            <a:ext cx="8245798" cy="380472"/>
          </a:xfrm>
        </p:spPr>
        <p:txBody>
          <a:bodyPr/>
          <a:lstStyle/>
          <a:p>
            <a:pPr>
              <a:spcBef>
                <a:spcPts val="600"/>
              </a:spcBef>
            </a:pPr>
            <a:r>
              <a:rPr lang="en-US" sz="2000" i="1" dirty="0">
                <a:effectLst/>
              </a:rPr>
              <a:t>Complexity of Dijkstra’s algorithm? Supposing |V|=n, |E|= m</a:t>
            </a:r>
          </a:p>
          <a:p>
            <a:pPr marL="0" indent="0">
              <a:buNone/>
            </a:pPr>
            <a:endParaRPr lang="en-US" dirty="0"/>
          </a:p>
        </p:txBody>
      </p:sp>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19 April 2021</a:t>
            </a:fld>
            <a:endParaRPr lang="en-US" dirty="0"/>
          </a:p>
        </p:txBody>
      </p:sp>
      <p:sp>
        <p:nvSpPr>
          <p:cNvPr id="5" name="Footer Placeholder 4"/>
          <p:cNvSpPr>
            <a:spLocks noGrp="1"/>
          </p:cNvSpPr>
          <p:nvPr>
            <p:ph type="ftr" sz="quarter" idx="11"/>
          </p:nvPr>
        </p:nvSpPr>
        <p:spPr/>
        <p:txBody>
          <a:bodyPr/>
          <a:lstStyle/>
          <a:p>
            <a:pPr>
              <a:defRPr/>
            </a:pPr>
            <a:r>
              <a:rPr lang="en-US" dirty="0"/>
              <a:t>COMP20007.Worshop</a:t>
            </a:r>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3</a:t>
            </a:fld>
            <a:endParaRPr lang="en-US" dirty="0"/>
          </a:p>
        </p:txBody>
      </p:sp>
      <p:sp>
        <p:nvSpPr>
          <p:cNvPr id="9" name="Rounded Rectangle 8">
            <a:extLst>
              <a:ext uri="{FF2B5EF4-FFF2-40B4-BE49-F238E27FC236}">
                <a16:creationId xmlns:a16="http://schemas.microsoft.com/office/drawing/2014/main" id="{DFDBFF71-8B90-6E42-96A9-90EDAE157542}"/>
              </a:ext>
            </a:extLst>
          </p:cNvPr>
          <p:cNvSpPr/>
          <p:nvPr/>
        </p:nvSpPr>
        <p:spPr>
          <a:xfrm>
            <a:off x="265113" y="724520"/>
            <a:ext cx="8359850" cy="3189453"/>
          </a:xfrm>
          <a:prstGeom prst="roundRect">
            <a:avLst/>
          </a:prstGeom>
          <a:gradFill>
            <a:gsLst>
              <a:gs pos="31000">
                <a:schemeClr val="bg2">
                  <a:lumMod val="90000"/>
                </a:schemeClr>
              </a:gs>
              <a:gs pos="100000">
                <a:schemeClr val="accent1">
                  <a:tint val="50000"/>
                  <a:satMod val="15000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r>
              <a:rPr lang="en-US" sz="1800" dirty="0">
                <a:solidFill>
                  <a:srgbClr val="080FAC"/>
                </a:solidFill>
                <a:latin typeface="Courier" pitchFamily="2" charset="0"/>
              </a:rPr>
              <a:t>function Dijkstra(&lt;V,E,W&gt;,s)</a:t>
            </a:r>
          </a:p>
          <a:p>
            <a:r>
              <a:rPr lang="en-US" sz="1800" dirty="0">
                <a:solidFill>
                  <a:srgbClr val="080FAC"/>
                </a:solidFill>
                <a:latin typeface="Courier" pitchFamily="2" charset="0"/>
              </a:rPr>
              <a:t>  for each u ∈ U do</a:t>
            </a:r>
          </a:p>
          <a:p>
            <a:r>
              <a:rPr lang="en-US" sz="1800" dirty="0">
                <a:solidFill>
                  <a:srgbClr val="080FAC"/>
                </a:solidFill>
                <a:latin typeface="Courier" pitchFamily="2" charset="0"/>
              </a:rPr>
              <a:t>    </a:t>
            </a:r>
            <a:r>
              <a:rPr lang="en-US" sz="1800" dirty="0" err="1">
                <a:solidFill>
                  <a:srgbClr val="080FAC"/>
                </a:solidFill>
                <a:latin typeface="Courier" pitchFamily="2" charset="0"/>
              </a:rPr>
              <a:t>dist</a:t>
            </a:r>
            <a:r>
              <a:rPr lang="en-US" sz="1800" dirty="0">
                <a:solidFill>
                  <a:srgbClr val="080FAC"/>
                </a:solidFill>
                <a:latin typeface="Courier" pitchFamily="2" charset="0"/>
              </a:rPr>
              <a:t>[u] ← 0, </a:t>
            </a:r>
            <a:r>
              <a:rPr lang="en-US" sz="1800" dirty="0" err="1">
                <a:solidFill>
                  <a:srgbClr val="080FAC"/>
                </a:solidFill>
                <a:latin typeface="Courier" pitchFamily="2" charset="0"/>
              </a:rPr>
              <a:t>pred</a:t>
            </a:r>
            <a:r>
              <a:rPr lang="en-US" sz="1800" dirty="0">
                <a:solidFill>
                  <a:srgbClr val="080FAC"/>
                </a:solidFill>
                <a:latin typeface="Courier" pitchFamily="2" charset="0"/>
              </a:rPr>
              <a:t>[u] ← nil</a:t>
            </a:r>
          </a:p>
          <a:p>
            <a:r>
              <a:rPr lang="en-US" sz="1800" dirty="0">
                <a:solidFill>
                  <a:srgbClr val="080FAC"/>
                </a:solidFill>
                <a:latin typeface="Courier" pitchFamily="2" charset="0"/>
              </a:rPr>
              <a:t>  </a:t>
            </a:r>
            <a:r>
              <a:rPr lang="en-US" sz="1800" dirty="0" err="1">
                <a:solidFill>
                  <a:srgbClr val="080FAC"/>
                </a:solidFill>
                <a:latin typeface="Courier" pitchFamily="2" charset="0"/>
              </a:rPr>
              <a:t>dist</a:t>
            </a:r>
            <a:r>
              <a:rPr lang="en-US" sz="1800" dirty="0">
                <a:solidFill>
                  <a:srgbClr val="080FAC"/>
                </a:solidFill>
                <a:latin typeface="Courier" pitchFamily="2" charset="0"/>
              </a:rPr>
              <a:t>[s] ← 0</a:t>
            </a:r>
          </a:p>
          <a:p>
            <a:r>
              <a:rPr lang="en-US" sz="1800" dirty="0">
                <a:solidFill>
                  <a:srgbClr val="080FAC"/>
                </a:solidFill>
                <a:latin typeface="Courier" pitchFamily="2" charset="0"/>
              </a:rPr>
              <a:t>  build PQ with all (u, </a:t>
            </a:r>
            <a:r>
              <a:rPr lang="en-US" sz="1800" dirty="0" err="1">
                <a:solidFill>
                  <a:srgbClr val="080FAC"/>
                </a:solidFill>
                <a:latin typeface="Courier" pitchFamily="2" charset="0"/>
              </a:rPr>
              <a:t>dist</a:t>
            </a:r>
            <a:r>
              <a:rPr lang="en-US" sz="1800" dirty="0">
                <a:solidFill>
                  <a:srgbClr val="080FAC"/>
                </a:solidFill>
                <a:latin typeface="Courier" pitchFamily="2" charset="0"/>
              </a:rPr>
              <a:t>[u])   #</a:t>
            </a:r>
            <a:r>
              <a:rPr lang="en-US" sz="1800" dirty="0">
                <a:solidFill>
                  <a:schemeClr val="tx1"/>
                </a:solidFill>
              </a:rPr>
              <a:t>cost= O(n)  </a:t>
            </a:r>
            <a:endParaRPr lang="en-US" sz="1800" dirty="0">
              <a:solidFill>
                <a:srgbClr val="080FAC"/>
              </a:solidFill>
              <a:latin typeface="Courier" pitchFamily="2" charset="0"/>
            </a:endParaRPr>
          </a:p>
          <a:p>
            <a:r>
              <a:rPr lang="en-US" sz="1800" dirty="0">
                <a:solidFill>
                  <a:srgbClr val="080FAC"/>
                </a:solidFill>
                <a:latin typeface="Courier" pitchFamily="2" charset="0"/>
              </a:rPr>
              <a:t>  while (PQ is not empty) do</a:t>
            </a:r>
          </a:p>
          <a:p>
            <a:r>
              <a:rPr lang="en-US" sz="1800" dirty="0">
                <a:solidFill>
                  <a:srgbClr val="080FAC"/>
                </a:solidFill>
                <a:latin typeface="Courier" pitchFamily="2" charset="0"/>
              </a:rPr>
              <a:t>    u ← </a:t>
            </a:r>
            <a:r>
              <a:rPr lang="en-US" sz="1800" dirty="0" err="1">
                <a:solidFill>
                  <a:srgbClr val="080FAC"/>
                </a:solidFill>
                <a:latin typeface="Courier" pitchFamily="2" charset="0"/>
              </a:rPr>
              <a:t>deletmin</a:t>
            </a:r>
            <a:r>
              <a:rPr lang="en-US" sz="1800" dirty="0">
                <a:solidFill>
                  <a:srgbClr val="080FAC"/>
                </a:solidFill>
                <a:latin typeface="Courier" pitchFamily="2" charset="0"/>
              </a:rPr>
              <a:t>(PQ)</a:t>
            </a:r>
          </a:p>
          <a:p>
            <a:r>
              <a:rPr lang="en-US" sz="1800" dirty="0">
                <a:solidFill>
                  <a:srgbClr val="080FAC"/>
                </a:solidFill>
                <a:latin typeface="Courier" pitchFamily="2" charset="0"/>
              </a:rPr>
              <a:t>    for each (</a:t>
            </a:r>
            <a:r>
              <a:rPr lang="en-US" sz="1800" dirty="0" err="1">
                <a:solidFill>
                  <a:srgbClr val="080FAC"/>
                </a:solidFill>
                <a:latin typeface="Courier" pitchFamily="2" charset="0"/>
              </a:rPr>
              <a:t>u,v</a:t>
            </a:r>
            <a:r>
              <a:rPr lang="en-US" sz="1800" dirty="0">
                <a:solidFill>
                  <a:srgbClr val="080FAC"/>
                </a:solidFill>
                <a:latin typeface="Courier" pitchFamily="2" charset="0"/>
              </a:rPr>
              <a:t>) ∈ E do</a:t>
            </a:r>
          </a:p>
          <a:p>
            <a:r>
              <a:rPr lang="en-US" sz="1800" dirty="0">
                <a:solidFill>
                  <a:srgbClr val="080FAC"/>
                </a:solidFill>
                <a:latin typeface="Courier" pitchFamily="2" charset="0"/>
              </a:rPr>
              <a:t>      if (</a:t>
            </a:r>
            <a:r>
              <a:rPr lang="en-US" sz="1800" dirty="0" err="1">
                <a:solidFill>
                  <a:srgbClr val="080FAC"/>
                </a:solidFill>
                <a:latin typeface="Courier" pitchFamily="2" charset="0"/>
              </a:rPr>
              <a:t>dist</a:t>
            </a:r>
            <a:r>
              <a:rPr lang="en-US" sz="1800" dirty="0">
                <a:solidFill>
                  <a:srgbClr val="080FAC"/>
                </a:solidFill>
                <a:latin typeface="Courier" pitchFamily="2" charset="0"/>
              </a:rPr>
              <a:t>[u]+w(</a:t>
            </a:r>
            <a:r>
              <a:rPr lang="en-US" sz="1800" dirty="0" err="1">
                <a:solidFill>
                  <a:srgbClr val="080FAC"/>
                </a:solidFill>
                <a:latin typeface="Courier" pitchFamily="2" charset="0"/>
              </a:rPr>
              <a:t>u,v</a:t>
            </a:r>
            <a:r>
              <a:rPr lang="en-US" sz="1800" dirty="0">
                <a:solidFill>
                  <a:srgbClr val="080FAC"/>
                </a:solidFill>
                <a:latin typeface="Courier" pitchFamily="2" charset="0"/>
              </a:rPr>
              <a:t>) &lt; </a:t>
            </a:r>
            <a:r>
              <a:rPr lang="en-US" sz="1800" dirty="0" err="1">
                <a:solidFill>
                  <a:srgbClr val="080FAC"/>
                </a:solidFill>
                <a:latin typeface="Courier" pitchFamily="2" charset="0"/>
              </a:rPr>
              <a:t>dist</a:t>
            </a:r>
            <a:r>
              <a:rPr lang="en-US" sz="1800" dirty="0">
                <a:solidFill>
                  <a:srgbClr val="080FAC"/>
                </a:solidFill>
                <a:latin typeface="Courier" pitchFamily="2" charset="0"/>
              </a:rPr>
              <a:t>[v]) then</a:t>
            </a:r>
          </a:p>
          <a:p>
            <a:r>
              <a:rPr lang="en-US" sz="1800" dirty="0">
                <a:solidFill>
                  <a:srgbClr val="080FAC"/>
                </a:solidFill>
                <a:latin typeface="Courier" pitchFamily="2" charset="0"/>
              </a:rPr>
              <a:t>        </a:t>
            </a:r>
            <a:r>
              <a:rPr lang="en-US" sz="1800" dirty="0" err="1">
                <a:solidFill>
                  <a:srgbClr val="080FAC"/>
                </a:solidFill>
                <a:latin typeface="Courier" pitchFamily="2" charset="0"/>
              </a:rPr>
              <a:t>pred</a:t>
            </a:r>
            <a:r>
              <a:rPr lang="en-US" sz="1800" dirty="0">
                <a:solidFill>
                  <a:srgbClr val="080FAC"/>
                </a:solidFill>
                <a:latin typeface="Courier" pitchFamily="2" charset="0"/>
              </a:rPr>
              <a:t>[v] ← u</a:t>
            </a:r>
          </a:p>
          <a:p>
            <a:r>
              <a:rPr lang="en-US" sz="1800" dirty="0">
                <a:solidFill>
                  <a:srgbClr val="080FAC"/>
                </a:solidFill>
                <a:latin typeface="Courier" pitchFamily="2" charset="0"/>
              </a:rPr>
              <a:t>        </a:t>
            </a:r>
            <a:r>
              <a:rPr lang="en-US" sz="1800" dirty="0" err="1">
                <a:solidFill>
                  <a:srgbClr val="080FAC"/>
                </a:solidFill>
                <a:latin typeface="Courier" pitchFamily="2" charset="0"/>
              </a:rPr>
              <a:t>dist</a:t>
            </a:r>
            <a:r>
              <a:rPr lang="en-US" sz="1800" dirty="0">
                <a:solidFill>
                  <a:srgbClr val="080FAC"/>
                </a:solidFill>
                <a:latin typeface="Courier" pitchFamily="2" charset="0"/>
              </a:rPr>
              <a:t>[v] ← </a:t>
            </a:r>
            <a:r>
              <a:rPr lang="en-US" sz="1800" dirty="0" err="1">
                <a:solidFill>
                  <a:srgbClr val="080FAC"/>
                </a:solidFill>
                <a:latin typeface="Courier" pitchFamily="2" charset="0"/>
              </a:rPr>
              <a:t>dist</a:t>
            </a:r>
            <a:r>
              <a:rPr lang="en-US" sz="1800" dirty="0">
                <a:solidFill>
                  <a:srgbClr val="080FAC"/>
                </a:solidFill>
                <a:latin typeface="Courier" pitchFamily="2" charset="0"/>
              </a:rPr>
              <a:t>[u]+w(</a:t>
            </a:r>
            <a:r>
              <a:rPr lang="en-US" sz="1800" dirty="0" err="1">
                <a:solidFill>
                  <a:srgbClr val="080FAC"/>
                </a:solidFill>
                <a:latin typeface="Courier" pitchFamily="2" charset="0"/>
              </a:rPr>
              <a:t>u,v</a:t>
            </a:r>
            <a:r>
              <a:rPr lang="en-US" sz="1800" dirty="0">
                <a:solidFill>
                  <a:srgbClr val="080FAC"/>
                </a:solidFill>
                <a:latin typeface="Courier" pitchFamily="2" charset="0"/>
              </a:rPr>
              <a:t>)  #</a:t>
            </a:r>
            <a:r>
              <a:rPr lang="en-US" sz="1800" dirty="0">
                <a:solidFill>
                  <a:schemeClr val="tx1"/>
                </a:solidFill>
              </a:rPr>
              <a:t>also change priority in </a:t>
            </a:r>
            <a:r>
              <a:rPr lang="en-US" sz="1800" dirty="0">
                <a:solidFill>
                  <a:srgbClr val="080FAC"/>
                </a:solidFill>
                <a:latin typeface="Courier" pitchFamily="2" charset="0"/>
              </a:rPr>
              <a:t>PQ</a:t>
            </a:r>
            <a:r>
              <a:rPr lang="en-US" sz="1800" dirty="0">
                <a:solidFill>
                  <a:schemeClr val="tx1"/>
                </a:solidFill>
                <a:latin typeface="Courier" pitchFamily="2" charset="0"/>
              </a:rPr>
              <a:t> </a:t>
            </a:r>
          </a:p>
        </p:txBody>
      </p:sp>
      <p:graphicFrame>
        <p:nvGraphicFramePr>
          <p:cNvPr id="11" name="Table 11">
            <a:extLst>
              <a:ext uri="{FF2B5EF4-FFF2-40B4-BE49-F238E27FC236}">
                <a16:creationId xmlns:a16="http://schemas.microsoft.com/office/drawing/2014/main" id="{1621DA2B-65E0-1C43-A328-E6E75A0920BE}"/>
              </a:ext>
            </a:extLst>
          </p:cNvPr>
          <p:cNvGraphicFramePr>
            <a:graphicFrameLocks noGrp="1"/>
          </p:cNvGraphicFramePr>
          <p:nvPr>
            <p:extLst>
              <p:ext uri="{D42A27DB-BD31-4B8C-83A1-F6EECF244321}">
                <p14:modId xmlns:p14="http://schemas.microsoft.com/office/powerpoint/2010/main" val="3921900775"/>
              </p:ext>
            </p:extLst>
          </p:nvPr>
        </p:nvGraphicFramePr>
        <p:xfrm>
          <a:off x="-17633" y="4449097"/>
          <a:ext cx="9076354" cy="1752600"/>
        </p:xfrm>
        <a:graphic>
          <a:graphicData uri="http://schemas.openxmlformats.org/drawingml/2006/table">
            <a:tbl>
              <a:tblPr firstRow="1" bandRow="1">
                <a:tableStyleId>{5C22544A-7EE6-4342-B048-85BDC9FD1C3A}</a:tableStyleId>
              </a:tblPr>
              <a:tblGrid>
                <a:gridCol w="2592288">
                  <a:extLst>
                    <a:ext uri="{9D8B030D-6E8A-4147-A177-3AD203B41FA5}">
                      <a16:colId xmlns:a16="http://schemas.microsoft.com/office/drawing/2014/main" val="631085906"/>
                    </a:ext>
                  </a:extLst>
                </a:gridCol>
                <a:gridCol w="1493289">
                  <a:extLst>
                    <a:ext uri="{9D8B030D-6E8A-4147-A177-3AD203B41FA5}">
                      <a16:colId xmlns:a16="http://schemas.microsoft.com/office/drawing/2014/main" val="2913847741"/>
                    </a:ext>
                  </a:extLst>
                </a:gridCol>
                <a:gridCol w="1963095">
                  <a:extLst>
                    <a:ext uri="{9D8B030D-6E8A-4147-A177-3AD203B41FA5}">
                      <a16:colId xmlns:a16="http://schemas.microsoft.com/office/drawing/2014/main" val="3752586311"/>
                    </a:ext>
                  </a:extLst>
                </a:gridCol>
                <a:gridCol w="3027682">
                  <a:extLst>
                    <a:ext uri="{9D8B030D-6E8A-4147-A177-3AD203B41FA5}">
                      <a16:colId xmlns:a16="http://schemas.microsoft.com/office/drawing/2014/main" val="457527845"/>
                    </a:ext>
                  </a:extLst>
                </a:gridCol>
              </a:tblGrid>
              <a:tr h="569060">
                <a:tc>
                  <a:txBody>
                    <a:bodyPr/>
                    <a:lstStyle/>
                    <a:p>
                      <a:pPr algn="ctr"/>
                      <a:r>
                        <a:rPr lang="en-US" dirty="0"/>
                        <a:t>PQ </a:t>
                      </a:r>
                    </a:p>
                    <a:p>
                      <a:pPr algn="ctr"/>
                      <a:r>
                        <a:rPr lang="en-US" dirty="0"/>
                        <a:t>Implementation</a:t>
                      </a:r>
                    </a:p>
                  </a:txBody>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Complexity of PQ operation</a:t>
                      </a:r>
                    </a:p>
                    <a:p>
                      <a:pPr algn="ctr"/>
                      <a:r>
                        <a:rPr lang="en-US" sz="1800" b="1" kern="1200" dirty="0">
                          <a:solidFill>
                            <a:schemeClr val="lt1"/>
                          </a:solidFill>
                          <a:latin typeface="+mn-lt"/>
                          <a:ea typeface="+mn-ea"/>
                          <a:cs typeface="+mn-cs"/>
                        </a:rPr>
                        <a:t> </a:t>
                      </a:r>
                      <a:r>
                        <a:rPr lang="en-US" sz="1800" b="1" kern="1200" dirty="0" err="1">
                          <a:solidFill>
                            <a:schemeClr val="lt1"/>
                          </a:solidFill>
                          <a:latin typeface="+mn-lt"/>
                          <a:ea typeface="+mn-ea"/>
                          <a:cs typeface="+mn-cs"/>
                        </a:rPr>
                        <a:t>deletemin</a:t>
                      </a:r>
                      <a:r>
                        <a:rPr lang="en-US" sz="1800" b="1" kern="1200" dirty="0">
                          <a:solidFill>
                            <a:schemeClr val="lt1"/>
                          </a:solidFill>
                          <a:latin typeface="+mn-lt"/>
                          <a:ea typeface="+mn-ea"/>
                          <a:cs typeface="+mn-cs"/>
                        </a:rPr>
                        <a:t>  |  </a:t>
                      </a:r>
                      <a:r>
                        <a:rPr lang="en-US" dirty="0">
                          <a:solidFill>
                            <a:schemeClr val="bg1"/>
                          </a:solidFill>
                        </a:rPr>
                        <a:t>change priority</a:t>
                      </a:r>
                    </a:p>
                  </a:txBody>
                  <a:tcPr/>
                </a:tc>
                <a:tc hMerge="1">
                  <a:txBody>
                    <a:bodyPr/>
                    <a:lstStyle/>
                    <a:p>
                      <a:endParaRPr lang="en-US" dirty="0"/>
                    </a:p>
                  </a:txBody>
                  <a:tcPr/>
                </a:tc>
                <a:tc>
                  <a:txBody>
                    <a:bodyPr/>
                    <a:lstStyle/>
                    <a:p>
                      <a:pPr algn="ctr"/>
                      <a:r>
                        <a:rPr lang="en-US" dirty="0"/>
                        <a:t>Complexity of DA </a:t>
                      </a:r>
                    </a:p>
                    <a:p>
                      <a:pPr algn="ctr"/>
                      <a:r>
                        <a:rPr lang="en-US" dirty="0"/>
                        <a:t>(for </a:t>
                      </a:r>
                      <a:r>
                        <a:rPr lang="en-US" dirty="0" err="1"/>
                        <a:t>AdjList</a:t>
                      </a:r>
                      <a:r>
                        <a:rPr lang="en-US" dirty="0"/>
                        <a:t> graph)</a:t>
                      </a:r>
                    </a:p>
                  </a:txBody>
                  <a:tcPr/>
                </a:tc>
                <a:extLst>
                  <a:ext uri="{0D108BD9-81ED-4DB2-BD59-A6C34878D82A}">
                    <a16:rowId xmlns:a16="http://schemas.microsoft.com/office/drawing/2014/main" val="742487582"/>
                  </a:ext>
                </a:extLst>
              </a:tr>
              <a:tr h="370840">
                <a:tc>
                  <a:txBody>
                    <a:bodyPr/>
                    <a:lstStyle/>
                    <a:p>
                      <a:pPr algn="l"/>
                      <a:r>
                        <a:rPr lang="en-US" dirty="0"/>
                        <a:t>List (array, linked list)</a:t>
                      </a:r>
                    </a:p>
                  </a:txBody>
                  <a:tcPr/>
                </a:tc>
                <a:tc>
                  <a:txBody>
                    <a:bodyPr/>
                    <a:lstStyle/>
                    <a:p>
                      <a:pPr algn="ctr"/>
                      <a:r>
                        <a:rPr lang="en-US" dirty="0"/>
                        <a:t>O(n)</a:t>
                      </a:r>
                    </a:p>
                  </a:txBody>
                  <a:tcPr/>
                </a:tc>
                <a:tc>
                  <a:txBody>
                    <a:bodyPr/>
                    <a:lstStyle/>
                    <a:p>
                      <a:pPr algn="ctr"/>
                      <a:r>
                        <a:rPr lang="en-US" dirty="0"/>
                        <a:t>O(n)</a:t>
                      </a:r>
                    </a:p>
                  </a:txBody>
                  <a:tcPr/>
                </a:tc>
                <a:tc>
                  <a:txBody>
                    <a:bodyPr/>
                    <a:lstStyle/>
                    <a:p>
                      <a:pPr algn="ctr"/>
                      <a:r>
                        <a:rPr lang="en-US" dirty="0"/>
                        <a:t>O((</a:t>
                      </a:r>
                      <a:r>
                        <a:rPr lang="en-US" dirty="0" err="1"/>
                        <a:t>n+m</a:t>
                      </a:r>
                      <a:r>
                        <a:rPr lang="en-US" dirty="0"/>
                        <a:t>).n)= O(</a:t>
                      </a:r>
                      <a:r>
                        <a:rPr lang="en-US" dirty="0" err="1"/>
                        <a:t>mn</a:t>
                      </a:r>
                      <a:r>
                        <a:rPr lang="en-US" dirty="0"/>
                        <a:t>)</a:t>
                      </a:r>
                    </a:p>
                  </a:txBody>
                  <a:tcPr/>
                </a:tc>
                <a:extLst>
                  <a:ext uri="{0D108BD9-81ED-4DB2-BD59-A6C34878D82A}">
                    <a16:rowId xmlns:a16="http://schemas.microsoft.com/office/drawing/2014/main" val="2932356764"/>
                  </a:ext>
                </a:extLst>
              </a:tr>
              <a:tr h="370840">
                <a:tc>
                  <a:txBody>
                    <a:bodyPr/>
                    <a:lstStyle/>
                    <a:p>
                      <a:pPr algn="l"/>
                      <a:r>
                        <a:rPr lang="en-US" dirty="0"/>
                        <a:t>Binary Heap</a:t>
                      </a:r>
                    </a:p>
                  </a:txBody>
                  <a:tcPr/>
                </a:tc>
                <a:tc>
                  <a:txBody>
                    <a:bodyPr/>
                    <a:lstStyle/>
                    <a:p>
                      <a:pPr algn="ctr"/>
                      <a:r>
                        <a:rPr lang="en-US" dirty="0"/>
                        <a:t>O(log n)</a:t>
                      </a:r>
                    </a:p>
                  </a:txBody>
                  <a:tcPr/>
                </a:tc>
                <a:tc>
                  <a:txBody>
                    <a:bodyPr/>
                    <a:lstStyle/>
                    <a:p>
                      <a:pPr algn="ctr"/>
                      <a:r>
                        <a:rPr lang="en-US" dirty="0"/>
                        <a:t>O(log n)</a:t>
                      </a:r>
                    </a:p>
                  </a:txBody>
                  <a:tcPr/>
                </a:tc>
                <a:tc>
                  <a:txBody>
                    <a:bodyPr/>
                    <a:lstStyle/>
                    <a:p>
                      <a:pPr algn="ctr"/>
                      <a:r>
                        <a:rPr lang="en-US" dirty="0"/>
                        <a:t>O((</a:t>
                      </a:r>
                      <a:r>
                        <a:rPr lang="en-US" dirty="0" err="1"/>
                        <a:t>n+m</a:t>
                      </a:r>
                      <a:r>
                        <a:rPr lang="en-US" dirty="0"/>
                        <a:t>)log n)= O(</a:t>
                      </a:r>
                      <a:r>
                        <a:rPr lang="en-US" dirty="0" err="1"/>
                        <a:t>mlog</a:t>
                      </a:r>
                      <a:r>
                        <a:rPr lang="en-US" dirty="0"/>
                        <a:t> n)</a:t>
                      </a:r>
                    </a:p>
                  </a:txBody>
                  <a:tcPr/>
                </a:tc>
                <a:extLst>
                  <a:ext uri="{0D108BD9-81ED-4DB2-BD59-A6C34878D82A}">
                    <a16:rowId xmlns:a16="http://schemas.microsoft.com/office/drawing/2014/main" val="243779591"/>
                  </a:ext>
                </a:extLst>
              </a:tr>
              <a:tr h="370840">
                <a:tc>
                  <a:txBody>
                    <a:bodyPr/>
                    <a:lstStyle/>
                    <a:p>
                      <a:pPr algn="l"/>
                      <a:r>
                        <a:rPr lang="en-US" dirty="0"/>
                        <a:t>2-3 or Fibonacci Heap</a:t>
                      </a:r>
                    </a:p>
                  </a:txBody>
                  <a:tcPr/>
                </a:tc>
                <a:tc>
                  <a:txBody>
                    <a:bodyPr/>
                    <a:lstStyle/>
                    <a:p>
                      <a:pPr algn="ctr"/>
                      <a:r>
                        <a:rPr lang="en-US" dirty="0"/>
                        <a:t>O(log n)</a:t>
                      </a:r>
                    </a:p>
                  </a:txBody>
                  <a:tcPr/>
                </a:tc>
                <a:tc>
                  <a:txBody>
                    <a:bodyPr/>
                    <a:lstStyle/>
                    <a:p>
                      <a:pPr algn="ctr"/>
                      <a:r>
                        <a:rPr lang="en-US" dirty="0"/>
                        <a:t>O(1)</a:t>
                      </a:r>
                    </a:p>
                  </a:txBody>
                  <a:tcPr/>
                </a:tc>
                <a:tc>
                  <a:txBody>
                    <a:bodyPr/>
                    <a:lstStyle/>
                    <a:p>
                      <a:pPr algn="ctr"/>
                      <a:r>
                        <a:rPr lang="en-US" dirty="0"/>
                        <a:t>O(</a:t>
                      </a:r>
                      <a:r>
                        <a:rPr lang="en-US" dirty="0" err="1"/>
                        <a:t>nlogn</a:t>
                      </a:r>
                      <a:r>
                        <a:rPr lang="en-US" dirty="0"/>
                        <a:t> + m)</a:t>
                      </a:r>
                    </a:p>
                  </a:txBody>
                  <a:tcPr/>
                </a:tc>
                <a:extLst>
                  <a:ext uri="{0D108BD9-81ED-4DB2-BD59-A6C34878D82A}">
                    <a16:rowId xmlns:a16="http://schemas.microsoft.com/office/drawing/2014/main" val="3191416875"/>
                  </a:ext>
                </a:extLst>
              </a:tr>
            </a:tbl>
          </a:graphicData>
        </a:graphic>
      </p:graphicFrame>
    </p:spTree>
    <p:extLst>
      <p:ext uri="{BB962C8B-B14F-4D97-AF65-F5344CB8AC3E}">
        <p14:creationId xmlns:p14="http://schemas.microsoft.com/office/powerpoint/2010/main" val="1624731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243408"/>
            <a:ext cx="8623300" cy="920750"/>
          </a:xfrm>
        </p:spPr>
        <p:txBody>
          <a:bodyPr/>
          <a:lstStyle/>
          <a:p>
            <a:r>
              <a:rPr lang="en-US" sz="2800" dirty="0"/>
              <a:t>More on Dijkstra’s Algorithm</a:t>
            </a:r>
          </a:p>
        </p:txBody>
      </p:sp>
      <p:sp>
        <p:nvSpPr>
          <p:cNvPr id="3" name="Content Placeholder 2"/>
          <p:cNvSpPr>
            <a:spLocks noGrp="1"/>
          </p:cNvSpPr>
          <p:nvPr>
            <p:ph idx="1"/>
          </p:nvPr>
        </p:nvSpPr>
        <p:spPr>
          <a:xfrm>
            <a:off x="107507" y="548680"/>
            <a:ext cx="3201088" cy="2880320"/>
          </a:xfrm>
        </p:spPr>
        <p:txBody>
          <a:bodyPr/>
          <a:lstStyle/>
          <a:p>
            <a:pPr>
              <a:spcBef>
                <a:spcPts val="600"/>
              </a:spcBef>
            </a:pPr>
            <a:r>
              <a:rPr lang="en-US" sz="2000" i="1" dirty="0">
                <a:effectLst/>
              </a:rPr>
              <a:t>Dijkstra’s Algorithm can’t handle negative weight. Why? Give an example.</a:t>
            </a:r>
          </a:p>
          <a:p>
            <a:pPr>
              <a:spcBef>
                <a:spcPts val="600"/>
              </a:spcBef>
            </a:pPr>
            <a:r>
              <a:rPr lang="en-US" sz="2000" i="1" dirty="0">
                <a:effectLst/>
              </a:rPr>
              <a:t>Can Dijkstra’s algorithm work with directed, undirected, cyclic, unconnected graphs?</a:t>
            </a:r>
          </a:p>
          <a:p>
            <a:pPr marL="0" indent="0">
              <a:buNone/>
            </a:pPr>
            <a:endParaRPr lang="en-US" dirty="0"/>
          </a:p>
        </p:txBody>
      </p:sp>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19 April 2021</a:t>
            </a:fld>
            <a:endParaRPr lang="en-US" dirty="0"/>
          </a:p>
        </p:txBody>
      </p:sp>
      <p:sp>
        <p:nvSpPr>
          <p:cNvPr id="5" name="Footer Placeholder 4"/>
          <p:cNvSpPr>
            <a:spLocks noGrp="1"/>
          </p:cNvSpPr>
          <p:nvPr>
            <p:ph type="ftr" sz="quarter" idx="11"/>
          </p:nvPr>
        </p:nvSpPr>
        <p:spPr/>
        <p:txBody>
          <a:bodyPr/>
          <a:lstStyle/>
          <a:p>
            <a:pPr>
              <a:defRPr/>
            </a:pPr>
            <a:r>
              <a:rPr lang="en-US" dirty="0"/>
              <a:t>COMP20007.Worshop</a:t>
            </a:r>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4</a:t>
            </a:fld>
            <a:endParaRPr lang="en-US" dirty="0"/>
          </a:p>
        </p:txBody>
      </p:sp>
      <p:sp>
        <p:nvSpPr>
          <p:cNvPr id="9" name="Rounded Rectangle 8">
            <a:extLst>
              <a:ext uri="{FF2B5EF4-FFF2-40B4-BE49-F238E27FC236}">
                <a16:creationId xmlns:a16="http://schemas.microsoft.com/office/drawing/2014/main" id="{DFDBFF71-8B90-6E42-96A9-90EDAE157542}"/>
              </a:ext>
            </a:extLst>
          </p:cNvPr>
          <p:cNvSpPr/>
          <p:nvPr/>
        </p:nvSpPr>
        <p:spPr>
          <a:xfrm>
            <a:off x="3308595" y="584962"/>
            <a:ext cx="5835406" cy="2880320"/>
          </a:xfrm>
          <a:prstGeom prst="roundRect">
            <a:avLst/>
          </a:prstGeom>
          <a:gradFill>
            <a:gsLst>
              <a:gs pos="31000">
                <a:schemeClr val="bg2">
                  <a:lumMod val="90000"/>
                </a:schemeClr>
              </a:gs>
              <a:gs pos="100000">
                <a:schemeClr val="accent1">
                  <a:tint val="50000"/>
                  <a:satMod val="150000"/>
                </a:schemeClr>
              </a:gs>
            </a:gsLst>
          </a:gradFill>
        </p:spPr>
        <p:style>
          <a:lnRef idx="1">
            <a:schemeClr val="accent1"/>
          </a:lnRef>
          <a:fillRef idx="2">
            <a:schemeClr val="accent1"/>
          </a:fillRef>
          <a:effectRef idx="1">
            <a:schemeClr val="accent1"/>
          </a:effectRef>
          <a:fontRef idx="minor">
            <a:schemeClr val="dk1"/>
          </a:fontRef>
        </p:style>
        <p:txBody>
          <a:bodyPr rtlCol="0" anchor="ctr"/>
          <a:lstStyle/>
          <a:p>
            <a:r>
              <a:rPr lang="en-US" sz="1600" dirty="0">
                <a:solidFill>
                  <a:srgbClr val="080FAC"/>
                </a:solidFill>
                <a:latin typeface="Courier" pitchFamily="2" charset="0"/>
              </a:rPr>
              <a:t>function Dijkstra(&lt;V,E,W&gt;,s)</a:t>
            </a:r>
          </a:p>
          <a:p>
            <a:r>
              <a:rPr lang="en-US" sz="1600" dirty="0">
                <a:solidFill>
                  <a:srgbClr val="080FAC"/>
                </a:solidFill>
                <a:latin typeface="Courier" pitchFamily="2" charset="0"/>
              </a:rPr>
              <a:t>  for each u ∈ U do</a:t>
            </a:r>
          </a:p>
          <a:p>
            <a:r>
              <a:rPr lang="en-US" sz="1600" dirty="0">
                <a:solidFill>
                  <a:srgbClr val="080FAC"/>
                </a:solidFill>
                <a:latin typeface="Courier" pitchFamily="2" charset="0"/>
              </a:rPr>
              <a:t>    </a:t>
            </a:r>
            <a:r>
              <a:rPr lang="en-US" sz="1600" dirty="0" err="1">
                <a:solidFill>
                  <a:srgbClr val="080FAC"/>
                </a:solidFill>
                <a:latin typeface="Courier" pitchFamily="2" charset="0"/>
              </a:rPr>
              <a:t>dist</a:t>
            </a:r>
            <a:r>
              <a:rPr lang="en-US" sz="1600" dirty="0">
                <a:solidFill>
                  <a:srgbClr val="080FAC"/>
                </a:solidFill>
                <a:latin typeface="Courier" pitchFamily="2" charset="0"/>
              </a:rPr>
              <a:t>[u] ← 0, </a:t>
            </a:r>
            <a:r>
              <a:rPr lang="en-US" sz="1600" dirty="0" err="1">
                <a:solidFill>
                  <a:srgbClr val="080FAC"/>
                </a:solidFill>
                <a:latin typeface="Courier" pitchFamily="2" charset="0"/>
              </a:rPr>
              <a:t>pred</a:t>
            </a:r>
            <a:r>
              <a:rPr lang="en-US" sz="1600" dirty="0">
                <a:solidFill>
                  <a:srgbClr val="080FAC"/>
                </a:solidFill>
                <a:latin typeface="Courier" pitchFamily="2" charset="0"/>
              </a:rPr>
              <a:t>[u] ← nil</a:t>
            </a:r>
          </a:p>
          <a:p>
            <a:r>
              <a:rPr lang="en-US" sz="1600" dirty="0">
                <a:solidFill>
                  <a:srgbClr val="080FAC"/>
                </a:solidFill>
                <a:latin typeface="Courier" pitchFamily="2" charset="0"/>
              </a:rPr>
              <a:t>  </a:t>
            </a:r>
            <a:r>
              <a:rPr lang="en-US" sz="1600" dirty="0" err="1">
                <a:solidFill>
                  <a:srgbClr val="080FAC"/>
                </a:solidFill>
                <a:latin typeface="Courier" pitchFamily="2" charset="0"/>
              </a:rPr>
              <a:t>dist</a:t>
            </a:r>
            <a:r>
              <a:rPr lang="en-US" sz="1600" dirty="0">
                <a:solidFill>
                  <a:srgbClr val="080FAC"/>
                </a:solidFill>
                <a:latin typeface="Courier" pitchFamily="2" charset="0"/>
              </a:rPr>
              <a:t>[s] ← 0</a:t>
            </a:r>
          </a:p>
          <a:p>
            <a:r>
              <a:rPr lang="en-US" sz="1600" dirty="0">
                <a:solidFill>
                  <a:srgbClr val="080FAC"/>
                </a:solidFill>
                <a:latin typeface="Courier" pitchFamily="2" charset="0"/>
              </a:rPr>
              <a:t>  build PQ from all (u, </a:t>
            </a:r>
            <a:r>
              <a:rPr lang="en-US" sz="1600" dirty="0" err="1">
                <a:solidFill>
                  <a:srgbClr val="080FAC"/>
                </a:solidFill>
                <a:latin typeface="Courier" pitchFamily="2" charset="0"/>
              </a:rPr>
              <a:t>dist</a:t>
            </a:r>
            <a:r>
              <a:rPr lang="en-US" sz="1600" dirty="0">
                <a:solidFill>
                  <a:srgbClr val="080FAC"/>
                </a:solidFill>
                <a:latin typeface="Courier" pitchFamily="2" charset="0"/>
              </a:rPr>
              <a:t>[u])</a:t>
            </a:r>
          </a:p>
          <a:p>
            <a:r>
              <a:rPr lang="en-US" sz="1600" dirty="0">
                <a:solidFill>
                  <a:srgbClr val="080FAC"/>
                </a:solidFill>
                <a:latin typeface="Courier" pitchFamily="2" charset="0"/>
              </a:rPr>
              <a:t>  while (PQ is not empty) do</a:t>
            </a:r>
          </a:p>
          <a:p>
            <a:r>
              <a:rPr lang="en-US" sz="1600" dirty="0">
                <a:solidFill>
                  <a:srgbClr val="080FAC"/>
                </a:solidFill>
                <a:latin typeface="Courier" pitchFamily="2" charset="0"/>
              </a:rPr>
              <a:t>    u ← </a:t>
            </a:r>
            <a:r>
              <a:rPr lang="en-US" sz="1600" dirty="0" err="1">
                <a:solidFill>
                  <a:srgbClr val="080FAC"/>
                </a:solidFill>
                <a:latin typeface="Courier" pitchFamily="2" charset="0"/>
              </a:rPr>
              <a:t>deletmin</a:t>
            </a:r>
            <a:r>
              <a:rPr lang="en-US" sz="1600" dirty="0">
                <a:solidFill>
                  <a:srgbClr val="080FAC"/>
                </a:solidFill>
                <a:latin typeface="Courier" pitchFamily="2" charset="0"/>
              </a:rPr>
              <a:t>(PQ)</a:t>
            </a:r>
          </a:p>
          <a:p>
            <a:r>
              <a:rPr lang="en-US" sz="1600" dirty="0">
                <a:solidFill>
                  <a:srgbClr val="080FAC"/>
                </a:solidFill>
                <a:latin typeface="Courier" pitchFamily="2" charset="0"/>
              </a:rPr>
              <a:t>    for each (</a:t>
            </a:r>
            <a:r>
              <a:rPr lang="en-US" sz="1600" dirty="0" err="1">
                <a:solidFill>
                  <a:srgbClr val="080FAC"/>
                </a:solidFill>
                <a:latin typeface="Courier" pitchFamily="2" charset="0"/>
              </a:rPr>
              <a:t>u,v</a:t>
            </a:r>
            <a:r>
              <a:rPr lang="en-US" sz="1600" dirty="0">
                <a:solidFill>
                  <a:srgbClr val="080FAC"/>
                </a:solidFill>
                <a:latin typeface="Courier" pitchFamily="2" charset="0"/>
              </a:rPr>
              <a:t>) ∈ E do</a:t>
            </a:r>
          </a:p>
          <a:p>
            <a:r>
              <a:rPr lang="en-US" sz="1600" dirty="0">
                <a:solidFill>
                  <a:srgbClr val="080FAC"/>
                </a:solidFill>
                <a:latin typeface="Courier" pitchFamily="2" charset="0"/>
              </a:rPr>
              <a:t>      if (</a:t>
            </a:r>
            <a:r>
              <a:rPr lang="en-US" sz="1600" dirty="0" err="1">
                <a:solidFill>
                  <a:srgbClr val="080FAC"/>
                </a:solidFill>
                <a:latin typeface="Courier" pitchFamily="2" charset="0"/>
              </a:rPr>
              <a:t>dist</a:t>
            </a:r>
            <a:r>
              <a:rPr lang="en-US" sz="1600" dirty="0">
                <a:solidFill>
                  <a:srgbClr val="080FAC"/>
                </a:solidFill>
                <a:latin typeface="Courier" pitchFamily="2" charset="0"/>
              </a:rPr>
              <a:t>[u]+w(</a:t>
            </a:r>
            <a:r>
              <a:rPr lang="en-US" sz="1600" dirty="0" err="1">
                <a:solidFill>
                  <a:srgbClr val="080FAC"/>
                </a:solidFill>
                <a:latin typeface="Courier" pitchFamily="2" charset="0"/>
              </a:rPr>
              <a:t>u,v</a:t>
            </a:r>
            <a:r>
              <a:rPr lang="en-US" sz="1600" dirty="0">
                <a:solidFill>
                  <a:srgbClr val="080FAC"/>
                </a:solidFill>
                <a:latin typeface="Courier" pitchFamily="2" charset="0"/>
              </a:rPr>
              <a:t>) &lt; </a:t>
            </a:r>
            <a:r>
              <a:rPr lang="en-US" sz="1600" dirty="0" err="1">
                <a:solidFill>
                  <a:srgbClr val="080FAC"/>
                </a:solidFill>
                <a:latin typeface="Courier" pitchFamily="2" charset="0"/>
              </a:rPr>
              <a:t>dist</a:t>
            </a:r>
            <a:r>
              <a:rPr lang="en-US" sz="1600" dirty="0">
                <a:solidFill>
                  <a:srgbClr val="080FAC"/>
                </a:solidFill>
                <a:latin typeface="Courier" pitchFamily="2" charset="0"/>
              </a:rPr>
              <a:t>[v]) then</a:t>
            </a:r>
          </a:p>
          <a:p>
            <a:r>
              <a:rPr lang="en-US" sz="1600" dirty="0">
                <a:solidFill>
                  <a:srgbClr val="080FAC"/>
                </a:solidFill>
                <a:latin typeface="Courier" pitchFamily="2" charset="0"/>
              </a:rPr>
              <a:t>        </a:t>
            </a:r>
            <a:r>
              <a:rPr lang="en-US" sz="1600" dirty="0" err="1">
                <a:solidFill>
                  <a:srgbClr val="080FAC"/>
                </a:solidFill>
                <a:latin typeface="Courier" pitchFamily="2" charset="0"/>
              </a:rPr>
              <a:t>pred</a:t>
            </a:r>
            <a:r>
              <a:rPr lang="en-US" sz="1600" dirty="0">
                <a:solidFill>
                  <a:srgbClr val="080FAC"/>
                </a:solidFill>
                <a:latin typeface="Courier" pitchFamily="2" charset="0"/>
              </a:rPr>
              <a:t>[v] ← u</a:t>
            </a:r>
          </a:p>
          <a:p>
            <a:r>
              <a:rPr lang="en-US" sz="1600" dirty="0">
                <a:solidFill>
                  <a:srgbClr val="080FAC"/>
                </a:solidFill>
                <a:latin typeface="Courier" pitchFamily="2" charset="0"/>
              </a:rPr>
              <a:t>        </a:t>
            </a:r>
            <a:r>
              <a:rPr lang="en-US" sz="1600" dirty="0" err="1">
                <a:solidFill>
                  <a:srgbClr val="080FAC"/>
                </a:solidFill>
                <a:latin typeface="Courier" pitchFamily="2" charset="0"/>
              </a:rPr>
              <a:t>dist</a:t>
            </a:r>
            <a:r>
              <a:rPr lang="en-US" sz="1600" dirty="0">
                <a:solidFill>
                  <a:srgbClr val="080FAC"/>
                </a:solidFill>
                <a:latin typeface="Courier" pitchFamily="2" charset="0"/>
              </a:rPr>
              <a:t>[v] ← </a:t>
            </a:r>
            <a:r>
              <a:rPr lang="en-US" sz="1600" dirty="0" err="1">
                <a:solidFill>
                  <a:srgbClr val="080FAC"/>
                </a:solidFill>
                <a:latin typeface="Courier" pitchFamily="2" charset="0"/>
              </a:rPr>
              <a:t>dist</a:t>
            </a:r>
            <a:r>
              <a:rPr lang="en-US" sz="1600" dirty="0">
                <a:solidFill>
                  <a:srgbClr val="080FAC"/>
                </a:solidFill>
                <a:latin typeface="Courier" pitchFamily="2" charset="0"/>
              </a:rPr>
              <a:t>[u]+w(</a:t>
            </a:r>
            <a:r>
              <a:rPr lang="en-US" sz="1600" dirty="0" err="1">
                <a:solidFill>
                  <a:srgbClr val="080FAC"/>
                </a:solidFill>
                <a:latin typeface="Courier" pitchFamily="2" charset="0"/>
              </a:rPr>
              <a:t>u,v</a:t>
            </a:r>
            <a:r>
              <a:rPr lang="en-US" sz="1600" dirty="0">
                <a:solidFill>
                  <a:srgbClr val="080FAC"/>
                </a:solidFill>
                <a:latin typeface="Courier" pitchFamily="2" charset="0"/>
              </a:rPr>
              <a:t>)  </a:t>
            </a:r>
            <a:r>
              <a:rPr lang="en-US" sz="1600" dirty="0">
                <a:solidFill>
                  <a:schemeClr val="tx1"/>
                </a:solidFill>
                <a:latin typeface="Courier" pitchFamily="2" charset="0"/>
              </a:rPr>
              <a:t>//in PQ </a:t>
            </a:r>
          </a:p>
        </p:txBody>
      </p:sp>
    </p:spTree>
    <p:extLst>
      <p:ext uri="{BB962C8B-B14F-4D97-AF65-F5344CB8AC3E}">
        <p14:creationId xmlns:p14="http://schemas.microsoft.com/office/powerpoint/2010/main" val="4259883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243408"/>
            <a:ext cx="8623300" cy="920750"/>
          </a:xfrm>
        </p:spPr>
        <p:txBody>
          <a:bodyPr/>
          <a:lstStyle/>
          <a:p>
            <a:r>
              <a:rPr lang="en-US" dirty="0"/>
              <a:t>Class Work: Problem 1</a:t>
            </a:r>
          </a:p>
        </p:txBody>
      </p:sp>
      <p:sp>
        <p:nvSpPr>
          <p:cNvPr id="3" name="Content Placeholder 2"/>
          <p:cNvSpPr>
            <a:spLocks noGrp="1"/>
          </p:cNvSpPr>
          <p:nvPr>
            <p:ph idx="1"/>
          </p:nvPr>
        </p:nvSpPr>
        <p:spPr>
          <a:xfrm>
            <a:off x="107504" y="483403"/>
            <a:ext cx="8798913" cy="3593669"/>
          </a:xfrm>
        </p:spPr>
        <p:txBody>
          <a:bodyPr/>
          <a:lstStyle/>
          <a:p>
            <a:pPr marL="0" indent="0">
              <a:spcBef>
                <a:spcPts val="600"/>
              </a:spcBef>
              <a:buNone/>
            </a:pPr>
            <a:r>
              <a:rPr lang="en-US" sz="1800" b="1" dirty="0">
                <a:solidFill>
                  <a:srgbClr val="000090"/>
                </a:solidFill>
              </a:rPr>
              <a:t>T2:</a:t>
            </a:r>
            <a:r>
              <a:rPr lang="en-US" sz="1800" dirty="0"/>
              <a:t> </a:t>
            </a:r>
            <a:r>
              <a:rPr lang="en-US" sz="1800" i="1" dirty="0">
                <a:effectLst/>
              </a:rPr>
              <a:t>Dijkstra’s algorithm, unmodified, can’t handle some graphs with negative edge weights. Your friend has come up with a modified algorithm for finding shortest paths in a graph with negative edge weights: </a:t>
            </a:r>
            <a:endParaRPr lang="en-US" sz="1800" i="1" dirty="0"/>
          </a:p>
          <a:p>
            <a:pPr marL="457200" indent="-457200">
              <a:spcBef>
                <a:spcPts val="600"/>
              </a:spcBef>
              <a:buFont typeface="+mj-lt"/>
              <a:buAutoNum type="arabicPeriod"/>
            </a:pPr>
            <a:r>
              <a:rPr lang="en-US" sz="1800" dirty="0">
                <a:effectLst/>
              </a:rPr>
              <a:t>Find the largest negative edge weight, call this weight </a:t>
            </a:r>
            <a:r>
              <a:rPr lang="en-US" sz="1800" b="1" dirty="0">
                <a:effectLst/>
                <a:latin typeface="Courier"/>
                <a:cs typeface="Courier"/>
              </a:rPr>
              <a:t>−w</a:t>
            </a:r>
            <a:r>
              <a:rPr lang="en-US" sz="1800" dirty="0">
                <a:effectLst/>
              </a:rPr>
              <a:t>. </a:t>
            </a:r>
          </a:p>
          <a:p>
            <a:pPr marL="457200" indent="-457200">
              <a:spcBef>
                <a:spcPts val="600"/>
              </a:spcBef>
              <a:buFont typeface="+mj-lt"/>
              <a:buAutoNum type="arabicPeriod"/>
            </a:pPr>
            <a:r>
              <a:rPr lang="en-US" sz="1800" dirty="0">
                <a:effectLst/>
              </a:rPr>
              <a:t>Add </a:t>
            </a:r>
            <a:r>
              <a:rPr lang="en-US" sz="1800" b="1" dirty="0">
                <a:effectLst/>
                <a:latin typeface="Courier"/>
                <a:cs typeface="Courier"/>
              </a:rPr>
              <a:t>w</a:t>
            </a:r>
            <a:r>
              <a:rPr lang="en-US" sz="1800" dirty="0">
                <a:effectLst/>
              </a:rPr>
              <a:t> to the weight of all edges in the graph. Now, all edges have non-negative weights. </a:t>
            </a:r>
          </a:p>
          <a:p>
            <a:pPr marL="457200" indent="-457200">
              <a:spcBef>
                <a:spcPts val="600"/>
              </a:spcBef>
              <a:buFont typeface="+mj-lt"/>
              <a:buAutoNum type="arabicPeriod"/>
            </a:pPr>
            <a:r>
              <a:rPr lang="en-US" sz="1800" dirty="0">
                <a:effectLst/>
              </a:rPr>
              <a:t>Run </a:t>
            </a:r>
            <a:r>
              <a:rPr lang="en-US" sz="1800" dirty="0" err="1">
                <a:effectLst/>
              </a:rPr>
              <a:t>Dijkstra’s</a:t>
            </a:r>
            <a:r>
              <a:rPr lang="en-US" sz="1800" dirty="0">
                <a:effectLst/>
              </a:rPr>
              <a:t> algorithm on the resulting non-negative-edge-weighted graph. </a:t>
            </a:r>
          </a:p>
          <a:p>
            <a:pPr marL="457200" indent="-457200">
              <a:spcBef>
                <a:spcPts val="600"/>
              </a:spcBef>
              <a:buFont typeface="+mj-lt"/>
              <a:buAutoNum type="arabicPeriod"/>
            </a:pPr>
            <a:r>
              <a:rPr lang="en-US" sz="1800" dirty="0">
                <a:effectLst/>
              </a:rPr>
              <a:t>For each path found by </a:t>
            </a:r>
            <a:r>
              <a:rPr lang="en-US" sz="1800" dirty="0" err="1">
                <a:effectLst/>
              </a:rPr>
              <a:t>Dijkstra’s</a:t>
            </a:r>
            <a:r>
              <a:rPr lang="en-US" sz="1800" dirty="0">
                <a:effectLst/>
              </a:rPr>
              <a:t> algorithm, compute its true cost by subtracting </a:t>
            </a:r>
            <a:r>
              <a:rPr lang="en-US" sz="1800" b="1" dirty="0">
                <a:effectLst/>
                <a:latin typeface="Courier"/>
                <a:cs typeface="Courier"/>
              </a:rPr>
              <a:t>w</a:t>
            </a:r>
            <a:r>
              <a:rPr lang="en-US" sz="1800" dirty="0">
                <a:effectLst/>
              </a:rPr>
              <a:t> from the weight of each of its edges. </a:t>
            </a:r>
            <a:endParaRPr lang="en-US" sz="1800" dirty="0"/>
          </a:p>
          <a:p>
            <a:pPr marL="0" indent="0">
              <a:buNone/>
            </a:pPr>
            <a:endParaRPr lang="en-US" dirty="0"/>
          </a:p>
        </p:txBody>
      </p:sp>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19 April 2021</a:t>
            </a:fld>
            <a:endParaRPr lang="en-US" dirty="0"/>
          </a:p>
        </p:txBody>
      </p:sp>
      <p:sp>
        <p:nvSpPr>
          <p:cNvPr id="5" name="Footer Placeholder 4"/>
          <p:cNvSpPr>
            <a:spLocks noGrp="1"/>
          </p:cNvSpPr>
          <p:nvPr>
            <p:ph type="ftr" sz="quarter" idx="11"/>
          </p:nvPr>
        </p:nvSpPr>
        <p:spPr/>
        <p:txBody>
          <a:bodyPr/>
          <a:lstStyle/>
          <a:p>
            <a:pPr>
              <a:defRPr/>
            </a:pPr>
            <a:r>
              <a:rPr lang="en-US" dirty="0"/>
              <a:t>COMP20007.Worshop</a:t>
            </a:r>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5</a:t>
            </a:fld>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893841681"/>
              </p:ext>
            </p:extLst>
          </p:nvPr>
        </p:nvGraphicFramePr>
        <p:xfrm>
          <a:off x="467544" y="3423555"/>
          <a:ext cx="6462736" cy="370840"/>
        </p:xfrm>
        <a:graphic>
          <a:graphicData uri="http://schemas.openxmlformats.org/drawingml/2006/table">
            <a:tbl>
              <a:tblPr firstRow="1" bandRow="1">
                <a:tableStyleId>{C4B1156A-380E-4F78-BDF5-A606A8083BF9}</a:tableStyleId>
              </a:tblPr>
              <a:tblGrid>
                <a:gridCol w="6462736">
                  <a:extLst>
                    <a:ext uri="{9D8B030D-6E8A-4147-A177-3AD203B41FA5}">
                      <a16:colId xmlns:a16="http://schemas.microsoft.com/office/drawing/2014/main" val="20000"/>
                    </a:ext>
                  </a:extLst>
                </a:gridCol>
              </a:tblGrid>
              <a:tr h="370840">
                <a:tc>
                  <a:txBody>
                    <a:bodyPr/>
                    <a:lstStyle/>
                    <a:p>
                      <a:pPr marL="0" indent="0">
                        <a:spcBef>
                          <a:spcPts val="600"/>
                        </a:spcBef>
                        <a:buNone/>
                      </a:pPr>
                      <a:r>
                        <a:rPr lang="en-US" sz="1600" i="1" dirty="0">
                          <a:effectLst/>
                        </a:rPr>
                        <a:t>Will your friend’s algorithm work? Why? Give an example.</a:t>
                      </a:r>
                      <a:endParaRPr lang="en-US" sz="1600" i="1" dirty="0"/>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6542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Master Theorem</a:t>
            </a:r>
          </a:p>
        </p:txBody>
      </p:sp>
      <p:sp>
        <p:nvSpPr>
          <p:cNvPr id="3" name="Content Placeholder 2"/>
          <p:cNvSpPr>
            <a:spLocks noGrp="1"/>
          </p:cNvSpPr>
          <p:nvPr>
            <p:ph idx="1"/>
          </p:nvPr>
        </p:nvSpPr>
        <p:spPr/>
        <p:txBody>
          <a:bodyPr/>
          <a:lstStyle/>
          <a:p>
            <a:pPr marL="0" indent="0">
              <a:buNone/>
            </a:pPr>
            <a:r>
              <a:rPr lang="en-US" dirty="0"/>
              <a:t>If</a:t>
            </a:r>
          </a:p>
          <a:p>
            <a:pPr marL="0" indent="0">
              <a:buNone/>
            </a:pPr>
            <a:r>
              <a:rPr lang="en-US" dirty="0"/>
              <a:t>               </a:t>
            </a:r>
          </a:p>
          <a:p>
            <a:endParaRPr lang="en-US" dirty="0"/>
          </a:p>
          <a:p>
            <a:pPr marL="0" indent="0">
              <a:buNone/>
            </a:pPr>
            <a:r>
              <a:rPr lang="en-US" dirty="0"/>
              <a:t>where   </a:t>
            </a:r>
            <a:r>
              <a:rPr lang="en-US" dirty="0">
                <a:latin typeface="Lucida Calligraphy"/>
                <a:cs typeface="Lucida Calligraphy"/>
              </a:rPr>
              <a:t>a </a:t>
            </a:r>
            <a:r>
              <a:rPr lang="en-US" dirty="0"/>
              <a:t>≥</a:t>
            </a:r>
            <a:r>
              <a:rPr lang="en-US" dirty="0">
                <a:latin typeface="Lucida Calligraphy"/>
                <a:cs typeface="Lucida Calligraphy"/>
              </a:rPr>
              <a:t> </a:t>
            </a:r>
            <a:r>
              <a:rPr lang="en-US" dirty="0"/>
              <a:t>1, </a:t>
            </a:r>
            <a:r>
              <a:rPr lang="en-US" i="1" dirty="0">
                <a:latin typeface="Cambria Math"/>
                <a:cs typeface="Cambria Math"/>
              </a:rPr>
              <a:t>b</a:t>
            </a:r>
            <a:r>
              <a:rPr lang="en-US" dirty="0"/>
              <a:t> &gt;1,  then</a:t>
            </a:r>
          </a:p>
          <a:p>
            <a:endParaRPr lang="en-US" dirty="0"/>
          </a:p>
          <a:p>
            <a:endParaRPr lang="en-US" dirty="0"/>
          </a:p>
          <a:p>
            <a:endParaRPr lang="en-US" dirty="0"/>
          </a:p>
          <a:p>
            <a:pPr marL="0" indent="0">
              <a:buNone/>
            </a:pPr>
            <a:r>
              <a:rPr lang="en-US" dirty="0"/>
              <a:t> </a:t>
            </a:r>
          </a:p>
          <a:p>
            <a:endParaRPr lang="en-US" i="1" dirty="0">
              <a:latin typeface="Cambria Math"/>
              <a:cs typeface="Cambria Math"/>
            </a:endParaRPr>
          </a:p>
          <a:p>
            <a:endParaRPr lang="en-US" i="1" dirty="0">
              <a:latin typeface="Cambria Math"/>
              <a:cs typeface="Cambria Math"/>
            </a:endParaRPr>
          </a:p>
        </p:txBody>
      </p:sp>
      <p:graphicFrame>
        <p:nvGraphicFramePr>
          <p:cNvPr id="4" name="Object 3"/>
          <p:cNvGraphicFramePr>
            <a:graphicFrameLocks noChangeAspect="1"/>
          </p:cNvGraphicFramePr>
          <p:nvPr>
            <p:extLst>
              <p:ext uri="{D42A27DB-BD31-4B8C-83A1-F6EECF244321}">
                <p14:modId xmlns:p14="http://schemas.microsoft.com/office/powerpoint/2010/main" val="3330237490"/>
              </p:ext>
            </p:extLst>
          </p:nvPr>
        </p:nvGraphicFramePr>
        <p:xfrm>
          <a:off x="4531817" y="3370957"/>
          <a:ext cx="80367" cy="116086"/>
        </p:xfrm>
        <a:graphic>
          <a:graphicData uri="http://schemas.openxmlformats.org/presentationml/2006/ole">
            <mc:AlternateContent xmlns:mc="http://schemas.openxmlformats.org/markup-compatibility/2006">
              <mc:Choice xmlns:v="urn:schemas-microsoft-com:vml" Requires="v">
                <p:oleObj spid="_x0000_s1074" name="Equation" r:id="rId3" imgW="114300" imgH="165100" progId="Equation.3">
                  <p:embed/>
                </p:oleObj>
              </mc:Choice>
              <mc:Fallback>
                <p:oleObj name="Equation" r:id="rId3" imgW="114300" imgH="165100" progId="Equation.3">
                  <p:embed/>
                  <p:pic>
                    <p:nvPicPr>
                      <p:cNvPr id="0" name=""/>
                      <p:cNvPicPr/>
                      <p:nvPr/>
                    </p:nvPicPr>
                    <p:blipFill>
                      <a:blip r:embed="rId4"/>
                      <a:stretch>
                        <a:fillRect/>
                      </a:stretch>
                    </p:blipFill>
                    <p:spPr>
                      <a:xfrm>
                        <a:off x="4531817" y="3370957"/>
                        <a:ext cx="80367" cy="116086"/>
                      </a:xfrm>
                      <a:prstGeom prst="rect">
                        <a:avLst/>
                      </a:prstGeom>
                    </p:spPr>
                  </p:pic>
                </p:oleObj>
              </mc:Fallback>
            </mc:AlternateContent>
          </a:graphicData>
        </a:graphic>
      </p:graphicFrame>
      <p:sp>
        <p:nvSpPr>
          <p:cNvPr id="10" name="Rounded Rectangle 9"/>
          <p:cNvSpPr/>
          <p:nvPr/>
        </p:nvSpPr>
        <p:spPr bwMode="auto">
          <a:xfrm>
            <a:off x="2443393" y="1201253"/>
            <a:ext cx="5566249" cy="3195892"/>
          </a:xfrm>
          <a:prstGeom prst="roundRect">
            <a:avLst/>
          </a:prstGeom>
          <a:noFill/>
          <a:ln w="254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defTabSz="642915"/>
            <a:endParaRPr lang="en-US" sz="3000">
              <a:solidFill>
                <a:srgbClr val="000000"/>
              </a:solidFill>
              <a:latin typeface="Helvetica Neue Light" charset="0"/>
              <a:ea typeface="ヒラギノ角ゴ ProN W3" charset="-128"/>
              <a:cs typeface="ヒラギノ角ゴ ProN W3" charset="-128"/>
              <a:sym typeface="Helvetica Neue Light" charset="0"/>
            </a:endParaRPr>
          </a:p>
        </p:txBody>
      </p:sp>
      <p:sp>
        <p:nvSpPr>
          <p:cNvPr id="11" name="TextBox 10"/>
          <p:cNvSpPr txBox="1"/>
          <p:nvPr/>
        </p:nvSpPr>
        <p:spPr>
          <a:xfrm>
            <a:off x="580395" y="1395321"/>
            <a:ext cx="129838" cy="372696"/>
          </a:xfrm>
          <a:prstGeom prst="rect">
            <a:avLst/>
          </a:prstGeom>
          <a:noFill/>
        </p:spPr>
        <p:txBody>
          <a:bodyPr wrap="none" lIns="64291" tIns="32146" rIns="64291" bIns="32146" rtlCol="0">
            <a:spAutoFit/>
          </a:bodyPr>
          <a:lstStyle/>
          <a:p>
            <a:pPr algn="l"/>
            <a:endParaRPr lang="en-US" sz="2000" dirty="0" err="1">
              <a:latin typeface="Calibri"/>
              <a:cs typeface="Calibri"/>
            </a:endParaRPr>
          </a:p>
        </p:txBody>
      </p:sp>
      <p:pic>
        <p:nvPicPr>
          <p:cNvPr id="6" name="Picture 5"/>
          <p:cNvPicPr>
            <a:picLocks noChangeAspect="1"/>
          </p:cNvPicPr>
          <p:nvPr/>
        </p:nvPicPr>
        <p:blipFill>
          <a:blip r:embed="rId5"/>
          <a:stretch>
            <a:fillRect/>
          </a:stretch>
        </p:blipFill>
        <p:spPr>
          <a:xfrm>
            <a:off x="1547664" y="3933056"/>
            <a:ext cx="4559300" cy="1511300"/>
          </a:xfrm>
          <a:prstGeom prst="rect">
            <a:avLst/>
          </a:prstGeom>
        </p:spPr>
      </p:pic>
      <p:graphicFrame>
        <p:nvGraphicFramePr>
          <p:cNvPr id="7" name="Object 6"/>
          <p:cNvGraphicFramePr>
            <a:graphicFrameLocks noChangeAspect="1"/>
          </p:cNvGraphicFramePr>
          <p:nvPr>
            <p:extLst>
              <p:ext uri="{D42A27DB-BD31-4B8C-83A1-F6EECF244321}">
                <p14:modId xmlns:p14="http://schemas.microsoft.com/office/powerpoint/2010/main" val="1640229777"/>
              </p:ext>
            </p:extLst>
          </p:nvPr>
        </p:nvGraphicFramePr>
        <p:xfrm>
          <a:off x="1881188" y="1201738"/>
          <a:ext cx="3151187" cy="1574800"/>
        </p:xfrm>
        <a:graphic>
          <a:graphicData uri="http://schemas.openxmlformats.org/presentationml/2006/ole">
            <mc:AlternateContent xmlns:mc="http://schemas.openxmlformats.org/markup-compatibility/2006">
              <mc:Choice xmlns:v="urn:schemas-microsoft-com:vml" Requires="v">
                <p:oleObj spid="_x0000_s1075" name="Equation" r:id="rId6" imgW="1397000" imgH="698500" progId="Equation.3">
                  <p:embed/>
                </p:oleObj>
              </mc:Choice>
              <mc:Fallback>
                <p:oleObj name="Equation" r:id="rId6" imgW="1397000" imgH="698500" progId="Equation.3">
                  <p:embed/>
                  <p:pic>
                    <p:nvPicPr>
                      <p:cNvPr id="0" name=""/>
                      <p:cNvPicPr/>
                      <p:nvPr/>
                    </p:nvPicPr>
                    <p:blipFill>
                      <a:blip r:embed="rId7"/>
                      <a:stretch>
                        <a:fillRect/>
                      </a:stretch>
                    </p:blipFill>
                    <p:spPr>
                      <a:xfrm>
                        <a:off x="1881188" y="1201738"/>
                        <a:ext cx="3151187" cy="1574800"/>
                      </a:xfrm>
                      <a:prstGeom prst="rect">
                        <a:avLst/>
                      </a:prstGeom>
                    </p:spPr>
                  </p:pic>
                </p:oleObj>
              </mc:Fallback>
            </mc:AlternateContent>
          </a:graphicData>
        </a:graphic>
      </p:graphicFrame>
    </p:spTree>
    <p:extLst>
      <p:ext uri="{BB962C8B-B14F-4D97-AF65-F5344CB8AC3E}">
        <p14:creationId xmlns:p14="http://schemas.microsoft.com/office/powerpoint/2010/main" val="31213477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5113" y="107951"/>
            <a:ext cx="2722711" cy="428398"/>
          </a:xfrm>
        </p:spPr>
        <p:txBody>
          <a:bodyPr/>
          <a:lstStyle/>
          <a:p>
            <a:pPr algn="l"/>
            <a:r>
              <a:rPr lang="en-US" sz="2400" dirty="0"/>
              <a:t>Master Theorem</a:t>
            </a:r>
          </a:p>
        </p:txBody>
      </p:sp>
      <p:pic>
        <p:nvPicPr>
          <p:cNvPr id="4"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296" t="1711" r="598" b="19657"/>
          <a:stretch/>
        </p:blipFill>
        <p:spPr>
          <a:xfrm>
            <a:off x="521550" y="871589"/>
            <a:ext cx="7088288" cy="3689794"/>
          </a:xfrm>
        </p:spPr>
      </p:pic>
      <p:sp>
        <p:nvSpPr>
          <p:cNvPr id="6" name="TextBox 5"/>
          <p:cNvSpPr txBox="1"/>
          <p:nvPr/>
        </p:nvSpPr>
        <p:spPr>
          <a:xfrm>
            <a:off x="501981" y="5128097"/>
            <a:ext cx="8982377" cy="1603803"/>
          </a:xfrm>
          <a:prstGeom prst="rect">
            <a:avLst/>
          </a:prstGeom>
          <a:noFill/>
        </p:spPr>
        <p:txBody>
          <a:bodyPr wrap="square" lIns="64291" tIns="32146" rIns="64291" bIns="32146" rtlCol="0">
            <a:spAutoFit/>
          </a:bodyPr>
          <a:lstStyle/>
          <a:p>
            <a:pPr>
              <a:lnSpc>
                <a:spcPts val="1519"/>
              </a:lnSpc>
              <a:spcBef>
                <a:spcPts val="0"/>
              </a:spcBef>
            </a:pPr>
            <a:endParaRPr lang="en-US" dirty="0">
              <a:latin typeface="Calibri"/>
              <a:cs typeface="Calibri"/>
            </a:endParaRPr>
          </a:p>
          <a:p>
            <a:pPr>
              <a:lnSpc>
                <a:spcPts val="1519"/>
              </a:lnSpc>
              <a:spcBef>
                <a:spcPts val="0"/>
              </a:spcBef>
            </a:pPr>
            <a:r>
              <a:rPr lang="en-US" dirty="0">
                <a:latin typeface="News Gothic MT" charset="0"/>
              </a:rPr>
              <a:t>     </a:t>
            </a:r>
            <a:r>
              <a:rPr lang="en-US" i="1" dirty="0">
                <a:latin typeface="Calibri"/>
                <a:cs typeface="Calibri"/>
              </a:rPr>
              <a:t>          </a:t>
            </a:r>
            <a:r>
              <a:rPr lang="en-US" sz="2800" i="1" dirty="0">
                <a:latin typeface="Calibri"/>
                <a:cs typeface="Calibri"/>
              </a:rPr>
              <a:t>leaves =  a</a:t>
            </a:r>
            <a:r>
              <a:rPr lang="en-US" sz="2800" i="1" baseline="30000" dirty="0">
                <a:latin typeface="Calibri"/>
                <a:cs typeface="Calibri"/>
              </a:rPr>
              <a:t>h </a:t>
            </a:r>
            <a:r>
              <a:rPr lang="en-US" sz="2800" i="1" dirty="0">
                <a:latin typeface="Calibri"/>
                <a:cs typeface="Calibri"/>
              </a:rPr>
              <a:t> = a </a:t>
            </a:r>
            <a:r>
              <a:rPr lang="en-US" sz="2800" i="1" baseline="30000" dirty="0" err="1">
                <a:latin typeface="Calibri"/>
                <a:cs typeface="Calibri"/>
              </a:rPr>
              <a:t>log</a:t>
            </a:r>
            <a:r>
              <a:rPr lang="en-US" sz="1600" i="1" baseline="30000" dirty="0" err="1">
                <a:latin typeface="Calibri"/>
                <a:cs typeface="Calibri"/>
              </a:rPr>
              <a:t>b</a:t>
            </a:r>
            <a:r>
              <a:rPr lang="en-US" sz="2800" i="1" baseline="30000" dirty="0" err="1">
                <a:latin typeface="Calibri"/>
                <a:cs typeface="Calibri"/>
              </a:rPr>
              <a:t>n</a:t>
            </a:r>
            <a:r>
              <a:rPr lang="en-US" sz="2800" i="1" baseline="30000" dirty="0">
                <a:latin typeface="Calibri"/>
                <a:cs typeface="Calibri"/>
              </a:rPr>
              <a:t> </a:t>
            </a:r>
            <a:r>
              <a:rPr lang="en-US" sz="2800" i="1" dirty="0">
                <a:latin typeface="Calibri"/>
                <a:cs typeface="Calibri"/>
              </a:rPr>
              <a:t>= n </a:t>
            </a:r>
            <a:r>
              <a:rPr lang="en-US" sz="2800" i="1" baseline="30000" dirty="0" err="1">
                <a:latin typeface="Calibri"/>
                <a:cs typeface="Calibri"/>
              </a:rPr>
              <a:t>log</a:t>
            </a:r>
            <a:r>
              <a:rPr lang="en-US" sz="1600" i="1" baseline="30000" dirty="0" err="1">
                <a:latin typeface="Calibri"/>
                <a:cs typeface="Calibri"/>
              </a:rPr>
              <a:t>b</a:t>
            </a:r>
            <a:r>
              <a:rPr lang="en-US" sz="2800" i="1" baseline="30000" dirty="0" err="1">
                <a:latin typeface="Calibri"/>
                <a:cs typeface="Calibri"/>
              </a:rPr>
              <a:t>a</a:t>
            </a:r>
            <a:endParaRPr lang="en-US" i="1" baseline="30000" dirty="0">
              <a:latin typeface="Calibri"/>
              <a:cs typeface="Calibri"/>
            </a:endParaRPr>
          </a:p>
          <a:p>
            <a:pPr>
              <a:lnSpc>
                <a:spcPts val="1519"/>
              </a:lnSpc>
              <a:spcBef>
                <a:spcPts val="0"/>
              </a:spcBef>
            </a:pPr>
            <a:endParaRPr lang="en-US" dirty="0">
              <a:latin typeface="News Gothic MT" charset="0"/>
            </a:endParaRPr>
          </a:p>
          <a:p>
            <a:pPr>
              <a:lnSpc>
                <a:spcPts val="1519"/>
              </a:lnSpc>
              <a:spcBef>
                <a:spcPts val="0"/>
              </a:spcBef>
            </a:pPr>
            <a:r>
              <a:rPr lang="en-US" dirty="0">
                <a:latin typeface="News Gothic MT" charset="0"/>
              </a:rPr>
              <a:t>Total time:</a:t>
            </a:r>
            <a:r>
              <a:rPr lang="en-US" i="1" dirty="0">
                <a:latin typeface="News Gothic MT" charset="0"/>
              </a:rPr>
              <a:t>    </a:t>
            </a:r>
          </a:p>
          <a:p>
            <a:pPr>
              <a:lnSpc>
                <a:spcPts val="1519"/>
              </a:lnSpc>
              <a:spcBef>
                <a:spcPts val="0"/>
              </a:spcBef>
            </a:pPr>
            <a:r>
              <a:rPr lang="en-US" i="1" dirty="0">
                <a:latin typeface="News Gothic MT" charset="0"/>
              </a:rPr>
              <a:t>                    </a:t>
            </a:r>
            <a:r>
              <a:rPr lang="en-US" sz="2800" i="1" dirty="0" err="1">
                <a:latin typeface="Calibri"/>
                <a:cs typeface="Calibri"/>
              </a:rPr>
              <a:t>n</a:t>
            </a:r>
            <a:r>
              <a:rPr lang="en-US" sz="2800" i="1" baseline="30000" dirty="0" err="1">
                <a:latin typeface="Calibri"/>
                <a:cs typeface="Calibri"/>
              </a:rPr>
              <a:t>d</a:t>
            </a:r>
            <a:r>
              <a:rPr lang="en-US" sz="2800" i="1" dirty="0">
                <a:latin typeface="Calibri"/>
                <a:cs typeface="Calibri"/>
              </a:rPr>
              <a:t> +   a (n/b)</a:t>
            </a:r>
            <a:r>
              <a:rPr lang="en-US" sz="2800" i="1" baseline="30000" dirty="0">
                <a:latin typeface="Calibri"/>
                <a:cs typeface="Calibri"/>
              </a:rPr>
              <a:t>d</a:t>
            </a:r>
            <a:r>
              <a:rPr lang="en-US" sz="2800" i="1" dirty="0">
                <a:latin typeface="Calibri"/>
                <a:cs typeface="Calibri"/>
              </a:rPr>
              <a:t>   +     a</a:t>
            </a:r>
            <a:r>
              <a:rPr lang="en-US" sz="2800" i="1" baseline="30000" dirty="0">
                <a:latin typeface="Calibri"/>
                <a:cs typeface="Calibri"/>
              </a:rPr>
              <a:t>2</a:t>
            </a:r>
            <a:r>
              <a:rPr lang="en-US" sz="2800" i="1" dirty="0">
                <a:latin typeface="Calibri"/>
                <a:cs typeface="Calibri"/>
              </a:rPr>
              <a:t> (n/b</a:t>
            </a:r>
            <a:r>
              <a:rPr lang="en-US" sz="2800" i="1" baseline="30000" dirty="0">
                <a:latin typeface="Calibri"/>
                <a:cs typeface="Calibri"/>
              </a:rPr>
              <a:t>2</a:t>
            </a:r>
            <a:r>
              <a:rPr lang="en-US" sz="2800" i="1" dirty="0">
                <a:latin typeface="Calibri"/>
                <a:cs typeface="Calibri"/>
              </a:rPr>
              <a:t>)</a:t>
            </a:r>
            <a:r>
              <a:rPr lang="en-US" sz="2800" i="1" baseline="30000" dirty="0">
                <a:latin typeface="Calibri"/>
                <a:cs typeface="Calibri"/>
              </a:rPr>
              <a:t>d</a:t>
            </a:r>
            <a:r>
              <a:rPr lang="en-US" sz="2800" i="1" dirty="0">
                <a:latin typeface="Calibri"/>
                <a:cs typeface="Calibri"/>
              </a:rPr>
              <a:t>  + ...  + a</a:t>
            </a:r>
            <a:r>
              <a:rPr lang="en-US" sz="2800" i="1" baseline="30000" dirty="0">
                <a:latin typeface="Calibri"/>
                <a:cs typeface="Calibri"/>
              </a:rPr>
              <a:t>h</a:t>
            </a:r>
            <a:r>
              <a:rPr lang="en-US" sz="2800" i="1" dirty="0">
                <a:latin typeface="Calibri"/>
                <a:cs typeface="Calibri"/>
              </a:rPr>
              <a:t> (n/</a:t>
            </a:r>
            <a:r>
              <a:rPr lang="en-US" sz="2800" i="1" dirty="0" err="1">
                <a:latin typeface="Calibri"/>
                <a:cs typeface="Calibri"/>
              </a:rPr>
              <a:t>b</a:t>
            </a:r>
            <a:r>
              <a:rPr lang="en-US" sz="2800" i="1" baseline="30000" dirty="0" err="1">
                <a:latin typeface="Calibri"/>
                <a:cs typeface="Calibri"/>
              </a:rPr>
              <a:t>h</a:t>
            </a:r>
            <a:r>
              <a:rPr lang="en-US" sz="2800" i="1" dirty="0">
                <a:latin typeface="Calibri"/>
                <a:cs typeface="Calibri"/>
              </a:rPr>
              <a:t>)</a:t>
            </a:r>
            <a:r>
              <a:rPr lang="en-US" sz="2800" i="1" baseline="30000" dirty="0">
                <a:latin typeface="Calibri"/>
                <a:cs typeface="Calibri"/>
              </a:rPr>
              <a:t>d</a:t>
            </a:r>
            <a:endParaRPr lang="en-US" sz="2800" i="1" dirty="0">
              <a:latin typeface="News Gothic MT" charset="0"/>
            </a:endParaRPr>
          </a:p>
          <a:p>
            <a:pPr>
              <a:lnSpc>
                <a:spcPts val="1519"/>
              </a:lnSpc>
              <a:spcBef>
                <a:spcPts val="0"/>
              </a:spcBef>
            </a:pPr>
            <a:r>
              <a:rPr lang="en-US" sz="2800" i="1" dirty="0">
                <a:latin typeface="News Gothic MT" charset="0"/>
              </a:rPr>
              <a:t>                                                         </a:t>
            </a:r>
          </a:p>
          <a:p>
            <a:pPr>
              <a:lnSpc>
                <a:spcPts val="1519"/>
              </a:lnSpc>
              <a:spcBef>
                <a:spcPts val="0"/>
              </a:spcBef>
            </a:pPr>
            <a:r>
              <a:rPr lang="en-US" sz="2800" i="1" dirty="0">
                <a:latin typeface="News Gothic MT" charset="0"/>
              </a:rPr>
              <a:t>                                                                    = 1</a:t>
            </a:r>
          </a:p>
          <a:p>
            <a:pPr>
              <a:lnSpc>
                <a:spcPts val="1519"/>
              </a:lnSpc>
              <a:spcBef>
                <a:spcPts val="0"/>
              </a:spcBef>
            </a:pPr>
            <a:endParaRPr lang="en-US" i="1" baseline="30000" dirty="0">
              <a:latin typeface="News Gothic MT" charset="0"/>
              <a:cs typeface="Calibri"/>
            </a:endParaRPr>
          </a:p>
        </p:txBody>
      </p:sp>
      <p:sp>
        <p:nvSpPr>
          <p:cNvPr id="7" name="TextBox 6"/>
          <p:cNvSpPr txBox="1"/>
          <p:nvPr/>
        </p:nvSpPr>
        <p:spPr>
          <a:xfrm>
            <a:off x="7609838" y="4694766"/>
            <a:ext cx="658198" cy="372696"/>
          </a:xfrm>
          <a:prstGeom prst="rect">
            <a:avLst/>
          </a:prstGeom>
          <a:solidFill>
            <a:schemeClr val="bg1"/>
          </a:solidFill>
        </p:spPr>
        <p:txBody>
          <a:bodyPr wrap="square" lIns="64291" tIns="32146" rIns="64291" bIns="32146" rtlCol="0">
            <a:spAutoFit/>
          </a:bodyPr>
          <a:lstStyle/>
          <a:p>
            <a:pPr algn="l"/>
            <a:endParaRPr lang="en-US" sz="2000" dirty="0" err="1">
              <a:latin typeface="Calibri"/>
              <a:cs typeface="Calibri"/>
            </a:endParaRPr>
          </a:p>
        </p:txBody>
      </p:sp>
      <p:sp>
        <p:nvSpPr>
          <p:cNvPr id="3" name="Rectangle 2">
            <a:extLst>
              <a:ext uri="{FF2B5EF4-FFF2-40B4-BE49-F238E27FC236}">
                <a16:creationId xmlns:a16="http://schemas.microsoft.com/office/drawing/2014/main" id="{7EE4CA55-9FC9-8F46-B55F-C6FE1ADD5D92}"/>
              </a:ext>
            </a:extLst>
          </p:cNvPr>
          <p:cNvSpPr/>
          <p:nvPr/>
        </p:nvSpPr>
        <p:spPr>
          <a:xfrm>
            <a:off x="3217350" y="162301"/>
            <a:ext cx="4392488" cy="428398"/>
          </a:xfrm>
          <a:prstGeom prst="rect">
            <a:avLst/>
          </a:prstGeom>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The Conqueror: f(n)=𝛳(</a:t>
            </a:r>
            <a:r>
              <a:rPr lang="en-US" dirty="0" err="1"/>
              <a:t>n</a:t>
            </a:r>
            <a:r>
              <a:rPr lang="en-US" baseline="30000" dirty="0" err="1"/>
              <a:t>d</a:t>
            </a:r>
            <a:r>
              <a:rPr lang="en-US" dirty="0"/>
              <a:t>)</a:t>
            </a:r>
          </a:p>
        </p:txBody>
      </p:sp>
      <p:sp>
        <p:nvSpPr>
          <p:cNvPr id="8" name="Rectangle 7">
            <a:extLst>
              <a:ext uri="{FF2B5EF4-FFF2-40B4-BE49-F238E27FC236}">
                <a16:creationId xmlns:a16="http://schemas.microsoft.com/office/drawing/2014/main" id="{DC8DFA91-EC4F-8941-82EA-341C740D011B}"/>
              </a:ext>
            </a:extLst>
          </p:cNvPr>
          <p:cNvSpPr/>
          <p:nvPr/>
        </p:nvSpPr>
        <p:spPr>
          <a:xfrm>
            <a:off x="4572000" y="4294244"/>
            <a:ext cx="4392488" cy="428398"/>
          </a:xfrm>
          <a:prstGeom prst="rect">
            <a:avLst/>
          </a:prstGeom>
          <a:solidFill>
            <a:schemeClr val="tx2">
              <a:lumMod val="50000"/>
              <a:lumOff val="50000"/>
            </a:schemeClr>
          </a:solidFill>
          <a:ln>
            <a:solidFill>
              <a:srgbClr val="0F19FF"/>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The Divider: 𝛳(</a:t>
            </a:r>
            <a:r>
              <a:rPr lang="en-US" dirty="0" err="1"/>
              <a:t>n</a:t>
            </a:r>
            <a:r>
              <a:rPr lang="en-US" sz="3200" baseline="30000" dirty="0" err="1"/>
              <a:t>log</a:t>
            </a:r>
            <a:r>
              <a:rPr lang="en-US" sz="1800" baseline="-25000" dirty="0" err="1"/>
              <a:t>b</a:t>
            </a:r>
            <a:r>
              <a:rPr lang="en-US" sz="3200" baseline="30000" dirty="0" err="1"/>
              <a:t>a</a:t>
            </a:r>
            <a:r>
              <a:rPr lang="en-US" dirty="0"/>
              <a:t>)</a:t>
            </a:r>
          </a:p>
        </p:txBody>
      </p:sp>
      <p:cxnSp>
        <p:nvCxnSpPr>
          <p:cNvPr id="9" name="Straight Connector 8">
            <a:extLst>
              <a:ext uri="{FF2B5EF4-FFF2-40B4-BE49-F238E27FC236}">
                <a16:creationId xmlns:a16="http://schemas.microsoft.com/office/drawing/2014/main" id="{63934171-D1BB-4A40-A118-63EA3CFD9CB8}"/>
              </a:ext>
            </a:extLst>
          </p:cNvPr>
          <p:cNvCxnSpPr/>
          <p:nvPr/>
        </p:nvCxnSpPr>
        <p:spPr>
          <a:xfrm>
            <a:off x="7380312" y="590699"/>
            <a:ext cx="0" cy="390029"/>
          </a:xfrm>
          <a:prstGeom prst="line">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F8EB5DED-1C35-3C49-84AF-05563DA9E3D6}"/>
              </a:ext>
            </a:extLst>
          </p:cNvPr>
          <p:cNvCxnSpPr>
            <a:cxnSpLocks/>
          </p:cNvCxnSpPr>
          <p:nvPr/>
        </p:nvCxnSpPr>
        <p:spPr>
          <a:xfrm flipH="1">
            <a:off x="541120" y="420899"/>
            <a:ext cx="2695800" cy="409213"/>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14" name="Straight Connector 13">
            <a:extLst>
              <a:ext uri="{FF2B5EF4-FFF2-40B4-BE49-F238E27FC236}">
                <a16:creationId xmlns:a16="http://schemas.microsoft.com/office/drawing/2014/main" id="{2FB064E6-7580-214A-8583-C34404DD6A47}"/>
              </a:ext>
            </a:extLst>
          </p:cNvPr>
          <p:cNvCxnSpPr>
            <a:cxnSpLocks/>
          </p:cNvCxnSpPr>
          <p:nvPr/>
        </p:nvCxnSpPr>
        <p:spPr>
          <a:xfrm>
            <a:off x="521550" y="817239"/>
            <a:ext cx="0" cy="5636097"/>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17" name="Straight Connector 16">
            <a:extLst>
              <a:ext uri="{FF2B5EF4-FFF2-40B4-BE49-F238E27FC236}">
                <a16:creationId xmlns:a16="http://schemas.microsoft.com/office/drawing/2014/main" id="{468ED05A-1038-7045-BB37-D4C5098613CB}"/>
              </a:ext>
            </a:extLst>
          </p:cNvPr>
          <p:cNvCxnSpPr>
            <a:cxnSpLocks/>
          </p:cNvCxnSpPr>
          <p:nvPr/>
        </p:nvCxnSpPr>
        <p:spPr>
          <a:xfrm>
            <a:off x="521550" y="6453336"/>
            <a:ext cx="1981788" cy="60635"/>
          </a:xfrm>
          <a:prstGeom prst="line">
            <a:avLst/>
          </a:prstGeom>
          <a:ln w="38100"/>
        </p:spPr>
        <p:style>
          <a:lnRef idx="1">
            <a:schemeClr val="accent6"/>
          </a:lnRef>
          <a:fillRef idx="0">
            <a:schemeClr val="accent6"/>
          </a:fillRef>
          <a:effectRef idx="0">
            <a:schemeClr val="accent6"/>
          </a:effectRef>
          <a:fontRef idx="minor">
            <a:schemeClr val="tx1"/>
          </a:fontRef>
        </p:style>
      </p:cxnSp>
      <p:cxnSp>
        <p:nvCxnSpPr>
          <p:cNvPr id="21" name="Straight Arrow Connector 20">
            <a:extLst>
              <a:ext uri="{FF2B5EF4-FFF2-40B4-BE49-F238E27FC236}">
                <a16:creationId xmlns:a16="http://schemas.microsoft.com/office/drawing/2014/main" id="{0294600A-FBD8-F44B-8A41-7264707D3AFE}"/>
              </a:ext>
            </a:extLst>
          </p:cNvPr>
          <p:cNvCxnSpPr>
            <a:cxnSpLocks/>
          </p:cNvCxnSpPr>
          <p:nvPr/>
        </p:nvCxnSpPr>
        <p:spPr>
          <a:xfrm flipV="1">
            <a:off x="2503338" y="6297947"/>
            <a:ext cx="0" cy="216024"/>
          </a:xfrm>
          <a:prstGeom prst="straightConnector1">
            <a:avLst/>
          </a:prstGeom>
          <a:ln w="38100">
            <a:solidFill>
              <a:srgbClr val="C00000"/>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29B893D7-3216-9A43-879B-21C38BAC539E}"/>
              </a:ext>
            </a:extLst>
          </p:cNvPr>
          <p:cNvCxnSpPr>
            <a:cxnSpLocks/>
          </p:cNvCxnSpPr>
          <p:nvPr/>
        </p:nvCxnSpPr>
        <p:spPr>
          <a:xfrm>
            <a:off x="7740352" y="4722642"/>
            <a:ext cx="0" cy="944962"/>
          </a:xfrm>
          <a:prstGeom prst="straightConnector1">
            <a:avLst/>
          </a:prstGeom>
          <a:ln w="38100">
            <a:solidFill>
              <a:srgbClr val="080FAC"/>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CE8A50ED-5FCC-B34A-86AC-9C89435E1167}"/>
              </a:ext>
            </a:extLst>
          </p:cNvPr>
          <p:cNvCxnSpPr>
            <a:cxnSpLocks/>
          </p:cNvCxnSpPr>
          <p:nvPr/>
        </p:nvCxnSpPr>
        <p:spPr>
          <a:xfrm flipH="1">
            <a:off x="2195736" y="4561383"/>
            <a:ext cx="2349382" cy="739825"/>
          </a:xfrm>
          <a:prstGeom prst="straightConnector1">
            <a:avLst/>
          </a:prstGeom>
          <a:ln w="38100">
            <a:solidFill>
              <a:srgbClr val="080FAC"/>
            </a:solidFill>
            <a:tailEnd type="triangle"/>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EC1E20BF-BEA8-2940-8998-2324C9075574}"/>
              </a:ext>
            </a:extLst>
          </p:cNvPr>
          <p:cNvCxnSpPr/>
          <p:nvPr/>
        </p:nvCxnSpPr>
        <p:spPr>
          <a:xfrm>
            <a:off x="8014842" y="6165304"/>
            <a:ext cx="864096"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2505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Master Theorem</a:t>
            </a:r>
          </a:p>
        </p:txBody>
      </p:sp>
      <p:sp>
        <p:nvSpPr>
          <p:cNvPr id="3" name="Content Placeholder 2"/>
          <p:cNvSpPr>
            <a:spLocks noGrp="1"/>
          </p:cNvSpPr>
          <p:nvPr>
            <p:ph idx="1"/>
          </p:nvPr>
        </p:nvSpPr>
        <p:spPr>
          <a:ln>
            <a:noFill/>
          </a:ln>
        </p:spPr>
        <p:style>
          <a:lnRef idx="2">
            <a:schemeClr val="accent1"/>
          </a:lnRef>
          <a:fillRef idx="0">
            <a:schemeClr val="accent1"/>
          </a:fillRef>
          <a:effectRef idx="1">
            <a:schemeClr val="accent1"/>
          </a:effectRef>
          <a:fontRef idx="minor">
            <a:schemeClr val="tx1"/>
          </a:fontRef>
        </p:style>
        <p:txBody>
          <a:bodyPr/>
          <a:lstStyle/>
          <a:p>
            <a:pPr>
              <a:lnSpc>
                <a:spcPts val="1519"/>
              </a:lnSpc>
              <a:spcBef>
                <a:spcPts val="0"/>
              </a:spcBef>
            </a:pPr>
            <a:endParaRPr lang="en-US" sz="2400" i="1" dirty="0">
              <a:cs typeface="Calibri"/>
            </a:endParaRPr>
          </a:p>
          <a:p>
            <a:pPr>
              <a:lnSpc>
                <a:spcPts val="1519"/>
              </a:lnSpc>
              <a:spcBef>
                <a:spcPts val="0"/>
              </a:spcBef>
            </a:pPr>
            <a:endParaRPr lang="en-US" sz="2400" i="1" dirty="0">
              <a:cs typeface="Calibri"/>
            </a:endParaRPr>
          </a:p>
          <a:p>
            <a:pPr>
              <a:lnSpc>
                <a:spcPts val="1519"/>
              </a:lnSpc>
              <a:spcBef>
                <a:spcPts val="0"/>
              </a:spcBef>
            </a:pPr>
            <a:endParaRPr lang="en-US" sz="2400" i="1" dirty="0">
              <a:cs typeface="Calibri"/>
            </a:endParaRPr>
          </a:p>
          <a:p>
            <a:pPr marL="0" indent="0">
              <a:lnSpc>
                <a:spcPts val="1519"/>
              </a:lnSpc>
              <a:spcBef>
                <a:spcPts val="0"/>
              </a:spcBef>
              <a:buNone/>
            </a:pPr>
            <a:r>
              <a:rPr lang="en-US" sz="2400" i="1" dirty="0">
                <a:cs typeface="Calibri"/>
              </a:rPr>
              <a:t>          </a:t>
            </a:r>
            <a:r>
              <a:rPr lang="en-US" sz="2400" i="1" dirty="0" err="1">
                <a:solidFill>
                  <a:srgbClr val="FF0000"/>
                </a:solidFill>
                <a:cs typeface="Calibri"/>
              </a:rPr>
              <a:t>n</a:t>
            </a:r>
            <a:r>
              <a:rPr lang="en-US" sz="2400" i="1" baseline="30000" dirty="0" err="1">
                <a:solidFill>
                  <a:srgbClr val="FF0000"/>
                </a:solidFill>
                <a:cs typeface="Calibri"/>
              </a:rPr>
              <a:t>d</a:t>
            </a:r>
            <a:r>
              <a:rPr lang="en-US" sz="2400" i="1" dirty="0">
                <a:cs typeface="Calibri"/>
              </a:rPr>
              <a:t> +   a (n/b)</a:t>
            </a:r>
            <a:r>
              <a:rPr lang="en-US" sz="2400" i="1" baseline="30000" dirty="0">
                <a:cs typeface="Calibri"/>
              </a:rPr>
              <a:t>d</a:t>
            </a:r>
            <a:r>
              <a:rPr lang="en-US" sz="2400" i="1" dirty="0">
                <a:cs typeface="Calibri"/>
              </a:rPr>
              <a:t>   +     a</a:t>
            </a:r>
            <a:r>
              <a:rPr lang="en-US" sz="2400" i="1" baseline="30000" dirty="0">
                <a:cs typeface="Calibri"/>
              </a:rPr>
              <a:t>2</a:t>
            </a:r>
            <a:r>
              <a:rPr lang="en-US" sz="2400" i="1" dirty="0">
                <a:cs typeface="Calibri"/>
              </a:rPr>
              <a:t> (n/b</a:t>
            </a:r>
            <a:r>
              <a:rPr lang="en-US" sz="2400" i="1" baseline="30000" dirty="0">
                <a:cs typeface="Calibri"/>
              </a:rPr>
              <a:t>2</a:t>
            </a:r>
            <a:r>
              <a:rPr lang="en-US" sz="2400" i="1" dirty="0">
                <a:cs typeface="Calibri"/>
              </a:rPr>
              <a:t>)</a:t>
            </a:r>
            <a:r>
              <a:rPr lang="en-US" sz="2400" i="1" baseline="30000" dirty="0">
                <a:cs typeface="Calibri"/>
              </a:rPr>
              <a:t>d</a:t>
            </a:r>
            <a:r>
              <a:rPr lang="en-US" sz="2400" i="1" dirty="0">
                <a:cs typeface="Calibri"/>
              </a:rPr>
              <a:t>  +   ...  + </a:t>
            </a:r>
            <a:r>
              <a:rPr lang="en-US" sz="2400" i="1" dirty="0" err="1">
                <a:solidFill>
                  <a:srgbClr val="080FAC"/>
                </a:solidFill>
                <a:cs typeface="Calibri"/>
              </a:rPr>
              <a:t>n</a:t>
            </a:r>
            <a:r>
              <a:rPr lang="en-US" sz="2400" i="1" baseline="30000" dirty="0" err="1">
                <a:solidFill>
                  <a:srgbClr val="080FAC"/>
                </a:solidFill>
                <a:cs typeface="Calibri"/>
              </a:rPr>
              <a:t>log</a:t>
            </a:r>
            <a:r>
              <a:rPr lang="en-US" sz="1200" i="1" baseline="30000" dirty="0" err="1">
                <a:solidFill>
                  <a:srgbClr val="080FAC"/>
                </a:solidFill>
                <a:cs typeface="Calibri"/>
              </a:rPr>
              <a:t>b</a:t>
            </a:r>
            <a:r>
              <a:rPr lang="en-US" sz="2400" i="1" baseline="30000" dirty="0" err="1">
                <a:solidFill>
                  <a:srgbClr val="080FAC"/>
                </a:solidFill>
                <a:cs typeface="Calibri"/>
              </a:rPr>
              <a:t>a</a:t>
            </a:r>
            <a:endParaRPr lang="en-US" sz="2500" dirty="0">
              <a:solidFill>
                <a:srgbClr val="080FAC"/>
              </a:solidFill>
              <a:latin typeface="News Gothic MT" charset="0"/>
            </a:endParaRPr>
          </a:p>
          <a:p>
            <a:pPr marL="0" indent="0">
              <a:buNone/>
            </a:pPr>
            <a:r>
              <a:rPr lang="en-US" sz="2500" dirty="0">
                <a:latin typeface="News Gothic MT" charset="0"/>
              </a:rPr>
              <a:t>                     </a:t>
            </a:r>
            <a:r>
              <a:rPr lang="en-US" sz="2500" dirty="0" err="1">
                <a:latin typeface="News Gothic MT" charset="0"/>
              </a:rPr>
              <a:t>log</a:t>
            </a:r>
            <a:r>
              <a:rPr lang="en-US" sz="2500" baseline="-25000" dirty="0" err="1">
                <a:latin typeface="News Gothic MT" charset="0"/>
              </a:rPr>
              <a:t>b</a:t>
            </a:r>
            <a:r>
              <a:rPr lang="en-US" sz="2500" dirty="0" err="1">
                <a:latin typeface="News Gothic MT" charset="0"/>
              </a:rPr>
              <a:t>n</a:t>
            </a:r>
            <a:r>
              <a:rPr lang="en-US" sz="2500" dirty="0">
                <a:latin typeface="News Gothic MT" charset="0"/>
              </a:rPr>
              <a:t> + 1= 𝛉(log n) members </a:t>
            </a:r>
          </a:p>
          <a:p>
            <a:pPr marL="0" indent="0">
              <a:buNone/>
            </a:pPr>
            <a:endParaRPr lang="en-US" sz="2500" dirty="0">
              <a:latin typeface="News Gothic MT" charset="0"/>
            </a:endParaRPr>
          </a:p>
          <a:p>
            <a:pPr marL="0" indent="0">
              <a:buNone/>
            </a:pPr>
            <a:r>
              <a:rPr lang="en-US" sz="2500" dirty="0">
                <a:latin typeface="News Gothic MT" charset="0"/>
              </a:rPr>
              <a:t>and the winner is</a:t>
            </a:r>
          </a:p>
          <a:p>
            <a:endParaRPr lang="en-US" sz="2500" dirty="0">
              <a:latin typeface="News Gothic MT" charset="0"/>
            </a:endParaRPr>
          </a:p>
          <a:p>
            <a:pPr lvl="2"/>
            <a:endParaRPr lang="en-US" dirty="0">
              <a:latin typeface="News Gothic MT" charset="0"/>
            </a:endParaRPr>
          </a:p>
          <a:p>
            <a:pPr lvl="2"/>
            <a:endParaRPr lang="en-US" dirty="0">
              <a:latin typeface="News Gothic MT" charset="0"/>
            </a:endParaRP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801814608"/>
              </p:ext>
            </p:extLst>
          </p:nvPr>
        </p:nvGraphicFramePr>
        <p:xfrm>
          <a:off x="445604" y="4293096"/>
          <a:ext cx="8252792" cy="2039432"/>
        </p:xfrm>
        <a:graphic>
          <a:graphicData uri="http://schemas.openxmlformats.org/drawingml/2006/table">
            <a:tbl>
              <a:tblPr firstRow="1" bandRow="1">
                <a:tableStyleId>{69CF1AB2-1976-4502-BF36-3FF5EA218861}</a:tableStyleId>
              </a:tblPr>
              <a:tblGrid>
                <a:gridCol w="2063198">
                  <a:extLst>
                    <a:ext uri="{9D8B030D-6E8A-4147-A177-3AD203B41FA5}">
                      <a16:colId xmlns:a16="http://schemas.microsoft.com/office/drawing/2014/main" val="20000"/>
                    </a:ext>
                  </a:extLst>
                </a:gridCol>
                <a:gridCol w="2063198">
                  <a:extLst>
                    <a:ext uri="{9D8B030D-6E8A-4147-A177-3AD203B41FA5}">
                      <a16:colId xmlns:a16="http://schemas.microsoft.com/office/drawing/2014/main" val="20001"/>
                    </a:ext>
                  </a:extLst>
                </a:gridCol>
                <a:gridCol w="2063198">
                  <a:extLst>
                    <a:ext uri="{9D8B030D-6E8A-4147-A177-3AD203B41FA5}">
                      <a16:colId xmlns:a16="http://schemas.microsoft.com/office/drawing/2014/main" val="20002"/>
                    </a:ext>
                  </a:extLst>
                </a:gridCol>
                <a:gridCol w="2063198">
                  <a:extLst>
                    <a:ext uri="{9D8B030D-6E8A-4147-A177-3AD203B41FA5}">
                      <a16:colId xmlns:a16="http://schemas.microsoft.com/office/drawing/2014/main" val="20003"/>
                    </a:ext>
                  </a:extLst>
                </a:gridCol>
              </a:tblGrid>
              <a:tr h="390319">
                <a:tc>
                  <a:txBody>
                    <a:bodyPr/>
                    <a:lstStyle/>
                    <a:p>
                      <a:pPr algn="ctr">
                        <a:spcBef>
                          <a:spcPts val="600"/>
                        </a:spcBef>
                        <a:spcAft>
                          <a:spcPts val="1200"/>
                        </a:spcAft>
                      </a:pPr>
                      <a:r>
                        <a:rPr lang="en-US" sz="1300" dirty="0"/>
                        <a:t>Winner</a:t>
                      </a:r>
                    </a:p>
                  </a:txBody>
                  <a:tcPr marL="64294" marR="64294" marT="65813" marB="131625"/>
                </a:tc>
                <a:tc>
                  <a:txBody>
                    <a:bodyPr/>
                    <a:lstStyle/>
                    <a:p>
                      <a:pPr algn="ctr">
                        <a:spcBef>
                          <a:spcPts val="600"/>
                        </a:spcBef>
                        <a:spcAft>
                          <a:spcPts val="1200"/>
                        </a:spcAft>
                      </a:pPr>
                      <a:r>
                        <a:rPr lang="en-US" sz="1300" dirty="0"/>
                        <a:t>Condition</a:t>
                      </a:r>
                    </a:p>
                  </a:txBody>
                  <a:tcPr marL="64294" marR="64294" marT="65813" marB="131625"/>
                </a:tc>
                <a:tc>
                  <a:txBody>
                    <a:bodyPr/>
                    <a:lstStyle/>
                    <a:p>
                      <a:pPr algn="ctr">
                        <a:spcBef>
                          <a:spcPts val="600"/>
                        </a:spcBef>
                        <a:spcAft>
                          <a:spcPts val="1200"/>
                        </a:spcAft>
                      </a:pPr>
                      <a:r>
                        <a:rPr lang="en-US" sz="1300" dirty="0"/>
                        <a:t>Equivalent</a:t>
                      </a:r>
                      <a:r>
                        <a:rPr lang="en-US" sz="1300" baseline="0" dirty="0"/>
                        <a:t> condition</a:t>
                      </a:r>
                      <a:endParaRPr lang="en-US" sz="1300" dirty="0"/>
                    </a:p>
                  </a:txBody>
                  <a:tcPr marL="64294" marR="64294" marT="65813" marB="131625"/>
                </a:tc>
                <a:tc>
                  <a:txBody>
                    <a:bodyPr/>
                    <a:lstStyle/>
                    <a:p>
                      <a:pPr algn="ctr">
                        <a:spcBef>
                          <a:spcPts val="600"/>
                        </a:spcBef>
                        <a:spcAft>
                          <a:spcPts val="1200"/>
                        </a:spcAft>
                      </a:pPr>
                      <a:r>
                        <a:rPr lang="en-US" sz="1300" dirty="0"/>
                        <a:t>Time complexity</a:t>
                      </a:r>
                    </a:p>
                  </a:txBody>
                  <a:tcPr marL="64294" marR="64294" marT="65813" marB="131625"/>
                </a:tc>
                <a:extLst>
                  <a:ext uri="{0D108BD9-81ED-4DB2-BD59-A6C34878D82A}">
                    <a16:rowId xmlns:a16="http://schemas.microsoft.com/office/drawing/2014/main" val="10000"/>
                  </a:ext>
                </a:extLst>
              </a:tr>
              <a:tr h="540338">
                <a:tc>
                  <a:txBody>
                    <a:bodyPr/>
                    <a:lstStyle/>
                    <a:p>
                      <a:pPr algn="l">
                        <a:spcBef>
                          <a:spcPts val="600"/>
                        </a:spcBef>
                        <a:spcAft>
                          <a:spcPts val="1200"/>
                        </a:spcAft>
                      </a:pPr>
                      <a:r>
                        <a:rPr lang="en-US" sz="2000" dirty="0"/>
                        <a:t>     Conqueror</a:t>
                      </a:r>
                    </a:p>
                  </a:txBody>
                  <a:tcPr marL="64294" marR="64294" marT="65813" marB="131625"/>
                </a:tc>
                <a:tc>
                  <a:txBody>
                    <a:bodyPr/>
                    <a:lstStyle/>
                    <a:p>
                      <a:pPr algn="ctr">
                        <a:spcBef>
                          <a:spcPts val="600"/>
                        </a:spcBef>
                        <a:spcAft>
                          <a:spcPts val="1200"/>
                        </a:spcAft>
                      </a:pPr>
                      <a:r>
                        <a:rPr lang="en-US" sz="2300" dirty="0">
                          <a:latin typeface="Calibri"/>
                          <a:cs typeface="Calibri"/>
                        </a:rPr>
                        <a:t>a &lt; </a:t>
                      </a:r>
                      <a:r>
                        <a:rPr lang="en-US" sz="2300" dirty="0" err="1">
                          <a:latin typeface="Calibri"/>
                          <a:cs typeface="Calibri"/>
                        </a:rPr>
                        <a:t>b</a:t>
                      </a:r>
                      <a:r>
                        <a:rPr lang="en-US" sz="2300" baseline="30000" dirty="0" err="1">
                          <a:latin typeface="Calibri"/>
                          <a:cs typeface="Calibri"/>
                        </a:rPr>
                        <a:t>d</a:t>
                      </a:r>
                      <a:endParaRPr lang="en-US" sz="2300" dirty="0">
                        <a:latin typeface="Calibri"/>
                        <a:cs typeface="Calibri"/>
                      </a:endParaRPr>
                    </a:p>
                  </a:txBody>
                  <a:tcPr marL="64294" marR="64294" marT="65813" marB="131625"/>
                </a:tc>
                <a:tc>
                  <a:txBody>
                    <a:bodyPr/>
                    <a:lstStyle/>
                    <a:p>
                      <a:pPr algn="ctr">
                        <a:spcBef>
                          <a:spcPts val="600"/>
                        </a:spcBef>
                        <a:spcAft>
                          <a:spcPts val="1200"/>
                        </a:spcAft>
                      </a:pPr>
                      <a:r>
                        <a:rPr lang="en-US" sz="2300" dirty="0" err="1">
                          <a:latin typeface="Calibri"/>
                          <a:cs typeface="Calibri"/>
                        </a:rPr>
                        <a:t>log</a:t>
                      </a:r>
                      <a:r>
                        <a:rPr lang="en-US" sz="2300" baseline="-25000" dirty="0" err="1">
                          <a:latin typeface="Calibri"/>
                          <a:cs typeface="Calibri"/>
                        </a:rPr>
                        <a:t>b</a:t>
                      </a:r>
                      <a:r>
                        <a:rPr lang="en-US" sz="2300" dirty="0" err="1">
                          <a:latin typeface="Calibri"/>
                          <a:cs typeface="Calibri"/>
                        </a:rPr>
                        <a:t>a</a:t>
                      </a:r>
                      <a:r>
                        <a:rPr lang="en-US" sz="2300" dirty="0">
                          <a:latin typeface="Calibri"/>
                          <a:cs typeface="Calibri"/>
                        </a:rPr>
                        <a:t> &lt; d </a:t>
                      </a:r>
                    </a:p>
                  </a:txBody>
                  <a:tcPr marL="64294" marR="64294" marT="65813" marB="131625"/>
                </a:tc>
                <a:tc>
                  <a:txBody>
                    <a:bodyPr/>
                    <a:lstStyle/>
                    <a:p>
                      <a:pPr algn="ctr">
                        <a:spcBef>
                          <a:spcPts val="600"/>
                        </a:spcBef>
                        <a:spcAft>
                          <a:spcPts val="1200"/>
                        </a:spcAft>
                      </a:pPr>
                      <a:r>
                        <a:rPr lang="en-US" sz="2300" i="1" dirty="0" err="1">
                          <a:latin typeface="Calibri"/>
                          <a:cs typeface="Calibri"/>
                        </a:rPr>
                        <a:t>Θ</a:t>
                      </a:r>
                      <a:r>
                        <a:rPr lang="en-US" sz="2300" i="1" dirty="0">
                          <a:latin typeface="Calibri"/>
                          <a:cs typeface="Calibri"/>
                        </a:rPr>
                        <a:t>(</a:t>
                      </a:r>
                      <a:r>
                        <a:rPr lang="en-US" sz="2300" i="1" dirty="0" err="1">
                          <a:latin typeface="Calibri"/>
                          <a:cs typeface="Calibri"/>
                        </a:rPr>
                        <a:t>n</a:t>
                      </a:r>
                      <a:r>
                        <a:rPr lang="en-US" sz="2300" i="1" baseline="30000" dirty="0" err="1">
                          <a:latin typeface="Calibri"/>
                          <a:cs typeface="Calibri"/>
                        </a:rPr>
                        <a:t>d</a:t>
                      </a:r>
                      <a:r>
                        <a:rPr lang="en-US" sz="2300" i="1" dirty="0">
                          <a:latin typeface="Calibri"/>
                          <a:cs typeface="Calibri"/>
                        </a:rPr>
                        <a:t>)</a:t>
                      </a:r>
                      <a:r>
                        <a:rPr lang="en-US" sz="2300" dirty="0">
                          <a:latin typeface="Calibri"/>
                          <a:cs typeface="Calibri"/>
                        </a:rPr>
                        <a:t> </a:t>
                      </a:r>
                    </a:p>
                  </a:txBody>
                  <a:tcPr marL="64294" marR="64294" marT="65813" marB="131625"/>
                </a:tc>
                <a:extLst>
                  <a:ext uri="{0D108BD9-81ED-4DB2-BD59-A6C34878D82A}">
                    <a16:rowId xmlns:a16="http://schemas.microsoft.com/office/drawing/2014/main" val="10001"/>
                  </a:ext>
                </a:extLst>
              </a:tr>
              <a:tr h="540338">
                <a:tc>
                  <a:txBody>
                    <a:bodyPr/>
                    <a:lstStyle/>
                    <a:p>
                      <a:pPr algn="l">
                        <a:spcBef>
                          <a:spcPts val="600"/>
                        </a:spcBef>
                        <a:spcAft>
                          <a:spcPts val="1200"/>
                        </a:spcAft>
                      </a:pPr>
                      <a:r>
                        <a:rPr lang="en-US" sz="2000" dirty="0"/>
                        <a:t>     Divider</a:t>
                      </a:r>
                    </a:p>
                  </a:txBody>
                  <a:tcPr marL="64294" marR="64294" marT="65813" marB="131625"/>
                </a:tc>
                <a:tc>
                  <a:txBody>
                    <a:bodyPr/>
                    <a:lstStyle/>
                    <a:p>
                      <a:pPr algn="ctr">
                        <a:spcBef>
                          <a:spcPts val="600"/>
                        </a:spcBef>
                        <a:spcAft>
                          <a:spcPts val="1200"/>
                        </a:spcAft>
                      </a:pPr>
                      <a:r>
                        <a:rPr lang="en-US" sz="2300" dirty="0">
                          <a:latin typeface="Calibri"/>
                          <a:cs typeface="Calibri"/>
                        </a:rPr>
                        <a:t>a &gt; </a:t>
                      </a:r>
                      <a:r>
                        <a:rPr lang="en-US" sz="2300" dirty="0" err="1">
                          <a:latin typeface="Calibri"/>
                          <a:cs typeface="Calibri"/>
                        </a:rPr>
                        <a:t>b</a:t>
                      </a:r>
                      <a:r>
                        <a:rPr lang="en-US" sz="2300" baseline="30000" dirty="0" err="1">
                          <a:latin typeface="Calibri"/>
                          <a:cs typeface="Calibri"/>
                        </a:rPr>
                        <a:t>d</a:t>
                      </a:r>
                      <a:endParaRPr lang="en-US" sz="2300" dirty="0">
                        <a:latin typeface="Calibri"/>
                        <a:cs typeface="Calibri"/>
                      </a:endParaRPr>
                    </a:p>
                  </a:txBody>
                  <a:tcPr marL="64294" marR="64294" marT="65813" marB="131625"/>
                </a:tc>
                <a:tc>
                  <a:txBody>
                    <a:bodyPr/>
                    <a:lstStyle/>
                    <a:p>
                      <a:pPr algn="ctr">
                        <a:spcBef>
                          <a:spcPts val="600"/>
                        </a:spcBef>
                        <a:spcAft>
                          <a:spcPts val="1200"/>
                        </a:spcAft>
                      </a:pPr>
                      <a:r>
                        <a:rPr lang="en-US" sz="2300" dirty="0" err="1">
                          <a:latin typeface="Calibri"/>
                          <a:cs typeface="Calibri"/>
                        </a:rPr>
                        <a:t>log</a:t>
                      </a:r>
                      <a:r>
                        <a:rPr lang="en-US" sz="2300" baseline="-25000" dirty="0" err="1">
                          <a:latin typeface="Calibri"/>
                          <a:cs typeface="Calibri"/>
                        </a:rPr>
                        <a:t>b</a:t>
                      </a:r>
                      <a:r>
                        <a:rPr lang="en-US" sz="2300" dirty="0" err="1">
                          <a:latin typeface="Calibri"/>
                          <a:cs typeface="Calibri"/>
                        </a:rPr>
                        <a:t>a</a:t>
                      </a:r>
                      <a:r>
                        <a:rPr lang="en-US" sz="2300" dirty="0">
                          <a:latin typeface="Calibri"/>
                          <a:cs typeface="Calibri"/>
                        </a:rPr>
                        <a:t> &gt; d </a:t>
                      </a:r>
                    </a:p>
                  </a:txBody>
                  <a:tcPr marL="64294" marR="64294" marT="65813" marB="131625"/>
                </a:tc>
                <a:tc>
                  <a:txBody>
                    <a:bodyPr/>
                    <a:lstStyle/>
                    <a:p>
                      <a:pPr algn="ctr">
                        <a:spcBef>
                          <a:spcPts val="600"/>
                        </a:spcBef>
                        <a:spcAft>
                          <a:spcPts val="1200"/>
                        </a:spcAft>
                      </a:pPr>
                      <a:r>
                        <a:rPr lang="en-US" sz="2300" i="1" dirty="0" err="1">
                          <a:latin typeface="Calibri"/>
                          <a:cs typeface="Calibri"/>
                        </a:rPr>
                        <a:t>Θ</a:t>
                      </a:r>
                      <a:r>
                        <a:rPr lang="en-US" sz="2300" i="1" dirty="0">
                          <a:latin typeface="Calibri"/>
                          <a:cs typeface="Calibri"/>
                        </a:rPr>
                        <a:t>(</a:t>
                      </a:r>
                      <a:r>
                        <a:rPr lang="en-US" sz="2300" i="1" dirty="0" err="1">
                          <a:latin typeface="Calibri"/>
                          <a:cs typeface="Calibri"/>
                        </a:rPr>
                        <a:t>n</a:t>
                      </a:r>
                      <a:r>
                        <a:rPr lang="en-US" sz="2300" i="1" baseline="30000" dirty="0" err="1">
                          <a:latin typeface="Calibri"/>
                          <a:cs typeface="Calibri"/>
                        </a:rPr>
                        <a:t>log</a:t>
                      </a:r>
                      <a:r>
                        <a:rPr lang="en-US" sz="1100" i="1" baseline="30000" dirty="0" err="1">
                          <a:latin typeface="Calibri"/>
                          <a:cs typeface="Calibri"/>
                        </a:rPr>
                        <a:t>b</a:t>
                      </a:r>
                      <a:r>
                        <a:rPr lang="en-US" sz="2300" i="1" baseline="30000" dirty="0" err="1">
                          <a:latin typeface="Calibri"/>
                          <a:cs typeface="Calibri"/>
                        </a:rPr>
                        <a:t>a</a:t>
                      </a:r>
                      <a:r>
                        <a:rPr lang="en-US" sz="2300" i="1" dirty="0">
                          <a:latin typeface="Calibri"/>
                          <a:cs typeface="Calibri"/>
                        </a:rPr>
                        <a:t>)</a:t>
                      </a:r>
                      <a:r>
                        <a:rPr lang="en-US" sz="2300" dirty="0">
                          <a:latin typeface="Calibri"/>
                          <a:cs typeface="Calibri"/>
                        </a:rPr>
                        <a:t> </a:t>
                      </a:r>
                    </a:p>
                  </a:txBody>
                  <a:tcPr marL="64294" marR="64294" marT="65813" marB="131625"/>
                </a:tc>
                <a:extLst>
                  <a:ext uri="{0D108BD9-81ED-4DB2-BD59-A6C34878D82A}">
                    <a16:rowId xmlns:a16="http://schemas.microsoft.com/office/drawing/2014/main" val="10002"/>
                  </a:ext>
                </a:extLst>
              </a:tr>
              <a:tr h="540338">
                <a:tc>
                  <a:txBody>
                    <a:bodyPr/>
                    <a:lstStyle/>
                    <a:p>
                      <a:pPr algn="l">
                        <a:spcBef>
                          <a:spcPts val="600"/>
                        </a:spcBef>
                        <a:spcAft>
                          <a:spcPts val="1200"/>
                        </a:spcAft>
                      </a:pPr>
                      <a:r>
                        <a:rPr lang="en-US" sz="2000" dirty="0"/>
                        <a:t>     none</a:t>
                      </a:r>
                    </a:p>
                  </a:txBody>
                  <a:tcPr marL="64294" marR="64294" marT="65813" marB="131625"/>
                </a:tc>
                <a:tc>
                  <a:txBody>
                    <a:bodyPr/>
                    <a:lstStyle/>
                    <a:p>
                      <a:pPr algn="ctr">
                        <a:spcBef>
                          <a:spcPts val="600"/>
                        </a:spcBef>
                        <a:spcAft>
                          <a:spcPts val="1200"/>
                        </a:spcAft>
                      </a:pPr>
                      <a:r>
                        <a:rPr lang="en-US" sz="2300" dirty="0">
                          <a:latin typeface="Calibri"/>
                          <a:cs typeface="Calibri"/>
                        </a:rPr>
                        <a:t>a = </a:t>
                      </a:r>
                      <a:r>
                        <a:rPr lang="en-US" sz="2300" dirty="0" err="1">
                          <a:latin typeface="Calibri"/>
                          <a:cs typeface="Calibri"/>
                        </a:rPr>
                        <a:t>b</a:t>
                      </a:r>
                      <a:r>
                        <a:rPr lang="en-US" sz="2300" baseline="30000" dirty="0" err="1">
                          <a:latin typeface="Calibri"/>
                          <a:cs typeface="Calibri"/>
                        </a:rPr>
                        <a:t>d</a:t>
                      </a:r>
                      <a:endParaRPr lang="en-US" sz="2300" dirty="0">
                        <a:latin typeface="Calibri"/>
                        <a:cs typeface="Calibri"/>
                      </a:endParaRPr>
                    </a:p>
                  </a:txBody>
                  <a:tcPr marL="64294" marR="64294" marT="65813" marB="131625"/>
                </a:tc>
                <a:tc>
                  <a:txBody>
                    <a:bodyPr/>
                    <a:lstStyle/>
                    <a:p>
                      <a:pPr algn="ctr">
                        <a:spcBef>
                          <a:spcPts val="600"/>
                        </a:spcBef>
                        <a:spcAft>
                          <a:spcPts val="1200"/>
                        </a:spcAft>
                      </a:pPr>
                      <a:r>
                        <a:rPr lang="en-US" sz="2300" dirty="0" err="1">
                          <a:latin typeface="Calibri"/>
                          <a:cs typeface="Calibri"/>
                        </a:rPr>
                        <a:t>log</a:t>
                      </a:r>
                      <a:r>
                        <a:rPr lang="en-US" sz="2300" baseline="-25000" dirty="0" err="1">
                          <a:latin typeface="Calibri"/>
                          <a:cs typeface="Calibri"/>
                        </a:rPr>
                        <a:t>b</a:t>
                      </a:r>
                      <a:r>
                        <a:rPr lang="en-US" sz="2300" dirty="0" err="1">
                          <a:latin typeface="Calibri"/>
                          <a:cs typeface="Calibri"/>
                        </a:rPr>
                        <a:t>a</a:t>
                      </a:r>
                      <a:r>
                        <a:rPr lang="en-US" sz="2300" dirty="0">
                          <a:latin typeface="Calibri"/>
                          <a:cs typeface="Calibri"/>
                        </a:rPr>
                        <a:t> = d </a:t>
                      </a:r>
                    </a:p>
                  </a:txBody>
                  <a:tcPr marL="64294" marR="64294" marT="65813" marB="131625"/>
                </a:tc>
                <a:tc>
                  <a:txBody>
                    <a:bodyPr/>
                    <a:lstStyle/>
                    <a:p>
                      <a:pPr algn="ctr">
                        <a:spcBef>
                          <a:spcPts val="600"/>
                        </a:spcBef>
                        <a:spcAft>
                          <a:spcPts val="1200"/>
                        </a:spcAft>
                      </a:pPr>
                      <a:r>
                        <a:rPr lang="en-US" sz="2300" i="1" dirty="0" err="1">
                          <a:latin typeface="Calibri"/>
                          <a:cs typeface="Calibri"/>
                        </a:rPr>
                        <a:t>Θ</a:t>
                      </a:r>
                      <a:r>
                        <a:rPr lang="en-US" sz="2300" i="1" dirty="0">
                          <a:latin typeface="Calibri"/>
                          <a:cs typeface="Calibri"/>
                        </a:rPr>
                        <a:t>(</a:t>
                      </a:r>
                      <a:r>
                        <a:rPr lang="en-US" sz="2300" i="1" dirty="0" err="1">
                          <a:latin typeface="Calibri"/>
                          <a:cs typeface="Calibri"/>
                        </a:rPr>
                        <a:t>n</a:t>
                      </a:r>
                      <a:r>
                        <a:rPr lang="en-US" sz="2300" i="1" baseline="30000" dirty="0" err="1">
                          <a:latin typeface="Calibri"/>
                          <a:cs typeface="Calibri"/>
                        </a:rPr>
                        <a:t>d</a:t>
                      </a:r>
                      <a:r>
                        <a:rPr lang="en-US" sz="2300" i="1" dirty="0" err="1">
                          <a:latin typeface="Calibri"/>
                          <a:cs typeface="Calibri"/>
                        </a:rPr>
                        <a:t>log</a:t>
                      </a:r>
                      <a:r>
                        <a:rPr lang="en-US" sz="2300" i="1" baseline="0" dirty="0">
                          <a:latin typeface="Calibri"/>
                          <a:cs typeface="Calibri"/>
                        </a:rPr>
                        <a:t> </a:t>
                      </a:r>
                      <a:r>
                        <a:rPr lang="en-US" sz="2300" i="1" dirty="0">
                          <a:latin typeface="Calibri"/>
                          <a:cs typeface="Calibri"/>
                        </a:rPr>
                        <a:t>n)</a:t>
                      </a:r>
                      <a:r>
                        <a:rPr lang="en-US" sz="2300" dirty="0">
                          <a:latin typeface="Calibri"/>
                          <a:cs typeface="Calibri"/>
                        </a:rPr>
                        <a:t> </a:t>
                      </a:r>
                    </a:p>
                  </a:txBody>
                  <a:tcPr marL="64294" marR="64294" marT="65813" marB="131625"/>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8BEB11AF-0020-E54B-8813-D64B2026AC17}"/>
              </a:ext>
            </a:extLst>
          </p:cNvPr>
          <p:cNvSpPr/>
          <p:nvPr/>
        </p:nvSpPr>
        <p:spPr>
          <a:xfrm>
            <a:off x="253084" y="1055945"/>
            <a:ext cx="2385012" cy="428398"/>
          </a:xfrm>
          <a:prstGeom prst="rect">
            <a:avLst/>
          </a:prstGeom>
          <a:solidFill>
            <a:schemeClr val="accent6">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The Conqueror</a:t>
            </a:r>
          </a:p>
        </p:txBody>
      </p:sp>
      <p:sp>
        <p:nvSpPr>
          <p:cNvPr id="6" name="Rectangle 5">
            <a:extLst>
              <a:ext uri="{FF2B5EF4-FFF2-40B4-BE49-F238E27FC236}">
                <a16:creationId xmlns:a16="http://schemas.microsoft.com/office/drawing/2014/main" id="{68705130-D01B-8F45-9DA2-4252A6B323CF}"/>
              </a:ext>
            </a:extLst>
          </p:cNvPr>
          <p:cNvSpPr/>
          <p:nvPr/>
        </p:nvSpPr>
        <p:spPr>
          <a:xfrm>
            <a:off x="6073401" y="1094770"/>
            <a:ext cx="2098999" cy="428398"/>
          </a:xfrm>
          <a:prstGeom prst="rect">
            <a:avLst/>
          </a:prstGeom>
          <a:solidFill>
            <a:schemeClr val="tx2">
              <a:lumMod val="50000"/>
              <a:lumOff val="50000"/>
            </a:schemeClr>
          </a:solidFill>
          <a:ln>
            <a:solidFill>
              <a:srgbClr val="0F19FF"/>
            </a:solid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The Divider</a:t>
            </a:r>
          </a:p>
        </p:txBody>
      </p:sp>
      <p:cxnSp>
        <p:nvCxnSpPr>
          <p:cNvPr id="8" name="Straight Connector 7">
            <a:extLst>
              <a:ext uri="{FF2B5EF4-FFF2-40B4-BE49-F238E27FC236}">
                <a16:creationId xmlns:a16="http://schemas.microsoft.com/office/drawing/2014/main" id="{463A3DAD-BCB7-D54F-830C-CC484EE6DC3E}"/>
              </a:ext>
            </a:extLst>
          </p:cNvPr>
          <p:cNvCxnSpPr/>
          <p:nvPr/>
        </p:nvCxnSpPr>
        <p:spPr>
          <a:xfrm>
            <a:off x="1355834" y="2133600"/>
            <a:ext cx="294289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C2B332EC-4721-9B42-8014-B24791AA4285}"/>
              </a:ext>
            </a:extLst>
          </p:cNvPr>
          <p:cNvCxnSpPr>
            <a:cxnSpLocks/>
          </p:cNvCxnSpPr>
          <p:nvPr/>
        </p:nvCxnSpPr>
        <p:spPr>
          <a:xfrm>
            <a:off x="4482662" y="2133600"/>
            <a:ext cx="2801007"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796EFB0-FBAF-EC4B-8E36-09ACF2EBCFA8}"/>
              </a:ext>
            </a:extLst>
          </p:cNvPr>
          <p:cNvCxnSpPr>
            <a:cxnSpLocks/>
          </p:cNvCxnSpPr>
          <p:nvPr/>
        </p:nvCxnSpPr>
        <p:spPr>
          <a:xfrm flipH="1" flipV="1">
            <a:off x="4298732" y="2133601"/>
            <a:ext cx="105103" cy="175374"/>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F099BC0B-7645-9748-BC09-CFD89D45F17F}"/>
              </a:ext>
            </a:extLst>
          </p:cNvPr>
          <p:cNvCxnSpPr>
            <a:cxnSpLocks/>
          </p:cNvCxnSpPr>
          <p:nvPr/>
        </p:nvCxnSpPr>
        <p:spPr>
          <a:xfrm flipV="1">
            <a:off x="4351282" y="2133600"/>
            <a:ext cx="131381" cy="175375"/>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76342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br>
              <a:rPr lang="en-US" dirty="0"/>
            </a:br>
            <a:br>
              <a:rPr lang="en-US" dirty="0"/>
            </a:br>
            <a:br>
              <a:rPr lang="en-US" dirty="0"/>
            </a:br>
            <a:br>
              <a:rPr lang="en-US" dirty="0"/>
            </a:br>
            <a:br>
              <a:rPr lang="en-US" dirty="0"/>
            </a:br>
            <a:r>
              <a:rPr lang="en-US" sz="2400" dirty="0"/>
              <a:t>T1: Find time complexity (big- or big-O) for:</a:t>
            </a:r>
            <a:r>
              <a:rPr lang="en-US" sz="2800" dirty="0"/>
              <a:t> </a:t>
            </a:r>
          </a:p>
        </p:txBody>
      </p:sp>
      <p:sp>
        <p:nvSpPr>
          <p:cNvPr id="4" name="Date Placeholder 3"/>
          <p:cNvSpPr>
            <a:spLocks noGrp="1"/>
          </p:cNvSpPr>
          <p:nvPr>
            <p:ph type="dt" sz="half" idx="10"/>
          </p:nvPr>
        </p:nvSpPr>
        <p:spPr/>
        <p:txBody>
          <a:bodyPr/>
          <a:lstStyle/>
          <a:p>
            <a:pPr>
              <a:defRPr/>
            </a:pPr>
            <a:r>
              <a:rPr lang="en-AU"/>
              <a:t>Anh Vo    </a:t>
            </a:r>
            <a:fld id="{A9DEA08E-4CB3-E742-9AC2-43959A293033}" type="datetime4">
              <a:rPr lang="en-AU" smtClean="0"/>
              <a:t>19 April 2021</a:t>
            </a:fld>
            <a:endParaRPr lang="en-US" dirty="0"/>
          </a:p>
        </p:txBody>
      </p:sp>
      <p:sp>
        <p:nvSpPr>
          <p:cNvPr id="5" name="Footer Placeholder 4"/>
          <p:cNvSpPr>
            <a:spLocks noGrp="1"/>
          </p:cNvSpPr>
          <p:nvPr>
            <p:ph type="ftr" sz="quarter" idx="11"/>
          </p:nvPr>
        </p:nvSpPr>
        <p:spPr/>
        <p:txBody>
          <a:bodyPr/>
          <a:lstStyle/>
          <a:p>
            <a:pPr>
              <a:defRPr/>
            </a:pPr>
            <a:r>
              <a:rPr lang="en-US"/>
              <a:t>COMP20007.Worshop</a:t>
            </a:r>
            <a:endParaRPr lang="en-US" dirty="0"/>
          </a:p>
        </p:txBody>
      </p:sp>
      <p:sp>
        <p:nvSpPr>
          <p:cNvPr id="6" name="Slide Number Placeholder 5"/>
          <p:cNvSpPr>
            <a:spLocks noGrp="1"/>
          </p:cNvSpPr>
          <p:nvPr>
            <p:ph type="sldNum" sz="quarter" idx="12"/>
          </p:nvPr>
        </p:nvSpPr>
        <p:spPr/>
        <p:txBody>
          <a:bodyPr/>
          <a:lstStyle/>
          <a:p>
            <a:pPr>
              <a:defRPr/>
            </a:pPr>
            <a:fld id="{F9610808-8E44-6F46-B441-732A53FE435D}" type="slidenum">
              <a:rPr lang="en-US" smtClean="0"/>
              <a:pPr>
                <a:defRPr/>
              </a:pPr>
              <a:t>9</a:t>
            </a:fld>
            <a:endParaRPr lang="en-US" dirty="0"/>
          </a:p>
        </p:txBody>
      </p:sp>
      <p:pic>
        <p:nvPicPr>
          <p:cNvPr id="8" name="Picture 7"/>
          <p:cNvPicPr>
            <a:picLocks noChangeAspect="1"/>
          </p:cNvPicPr>
          <p:nvPr/>
        </p:nvPicPr>
        <p:blipFill>
          <a:blip r:embed="rId3"/>
          <a:stretch>
            <a:fillRect/>
          </a:stretch>
        </p:blipFill>
        <p:spPr>
          <a:xfrm>
            <a:off x="180856" y="2132856"/>
            <a:ext cx="4953119" cy="1296143"/>
          </a:xfrm>
          <a:prstGeom prst="rect">
            <a:avLst/>
          </a:prstGeom>
        </p:spPr>
      </p:pic>
      <p:pic>
        <p:nvPicPr>
          <p:cNvPr id="9" name="Picture 8"/>
          <p:cNvPicPr>
            <a:picLocks noChangeAspect="1"/>
          </p:cNvPicPr>
          <p:nvPr/>
        </p:nvPicPr>
        <p:blipFill>
          <a:blip r:embed="rId4"/>
          <a:stretch>
            <a:fillRect/>
          </a:stretch>
        </p:blipFill>
        <p:spPr>
          <a:xfrm>
            <a:off x="14415" y="3991800"/>
            <a:ext cx="4942736" cy="1235684"/>
          </a:xfrm>
          <a:prstGeom prst="rect">
            <a:avLst/>
          </a:prstGeom>
        </p:spPr>
      </p:pic>
      <p:sp>
        <p:nvSpPr>
          <p:cNvPr id="13" name="Right Arrow 12"/>
          <p:cNvSpPr/>
          <p:nvPr/>
        </p:nvSpPr>
        <p:spPr>
          <a:xfrm>
            <a:off x="3365045" y="584992"/>
            <a:ext cx="978408" cy="484632"/>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p:cNvSpPr txBox="1"/>
          <p:nvPr/>
        </p:nvSpPr>
        <p:spPr>
          <a:xfrm>
            <a:off x="70380" y="5567336"/>
            <a:ext cx="3538306" cy="461665"/>
          </a:xfrm>
          <a:prstGeom prst="rect">
            <a:avLst/>
          </a:prstGeom>
          <a:noFill/>
        </p:spPr>
        <p:txBody>
          <a:bodyPr wrap="square" rtlCol="0">
            <a:spAutoFit/>
          </a:bodyPr>
          <a:lstStyle/>
          <a:p>
            <a:r>
              <a:rPr lang="en-US" i="1" dirty="0">
                <a:latin typeface="Cambria Math"/>
                <a:cs typeface="Cambria Math"/>
              </a:rPr>
              <a:t>(e) T(n) = 2T(n-1) + 1</a:t>
            </a:r>
          </a:p>
        </p:txBody>
      </p:sp>
      <p:pic>
        <p:nvPicPr>
          <p:cNvPr id="16" name="Picture 15"/>
          <p:cNvPicPr>
            <a:picLocks noChangeAspect="1"/>
          </p:cNvPicPr>
          <p:nvPr/>
        </p:nvPicPr>
        <p:blipFill>
          <a:blip r:embed="rId5"/>
          <a:stretch>
            <a:fillRect/>
          </a:stretch>
        </p:blipFill>
        <p:spPr>
          <a:xfrm>
            <a:off x="4712260" y="107951"/>
            <a:ext cx="4176153" cy="1384296"/>
          </a:xfrm>
          <a:prstGeom prst="rect">
            <a:avLst/>
          </a:prstGeom>
        </p:spPr>
      </p:pic>
      <p:graphicFrame>
        <p:nvGraphicFramePr>
          <p:cNvPr id="17" name="Object 16"/>
          <p:cNvGraphicFramePr>
            <a:graphicFrameLocks noChangeAspect="1"/>
          </p:cNvGraphicFramePr>
          <p:nvPr>
            <p:extLst>
              <p:ext uri="{D42A27DB-BD31-4B8C-83A1-F6EECF244321}">
                <p14:modId xmlns:p14="http://schemas.microsoft.com/office/powerpoint/2010/main" val="2000485017"/>
              </p:ext>
            </p:extLst>
          </p:nvPr>
        </p:nvGraphicFramePr>
        <p:xfrm>
          <a:off x="440505" y="207689"/>
          <a:ext cx="2314301" cy="1284558"/>
        </p:xfrm>
        <a:graphic>
          <a:graphicData uri="http://schemas.openxmlformats.org/presentationml/2006/ole">
            <mc:AlternateContent xmlns:mc="http://schemas.openxmlformats.org/markup-compatibility/2006">
              <mc:Choice xmlns:v="urn:schemas-microsoft-com:vml" Requires="v">
                <p:oleObj spid="_x0000_s2072" name="Equation" r:id="rId6" imgW="1397000" imgH="698500" progId="Equation.3">
                  <p:embed/>
                </p:oleObj>
              </mc:Choice>
              <mc:Fallback>
                <p:oleObj name="Equation" r:id="rId6" imgW="1397000" imgH="698500" progId="Equation.3">
                  <p:embed/>
                  <p:pic>
                    <p:nvPicPr>
                      <p:cNvPr id="0" name=""/>
                      <p:cNvPicPr/>
                      <p:nvPr/>
                    </p:nvPicPr>
                    <p:blipFill>
                      <a:blip r:embed="rId7"/>
                      <a:stretch>
                        <a:fillRect/>
                      </a:stretch>
                    </p:blipFill>
                    <p:spPr>
                      <a:xfrm>
                        <a:off x="440505" y="207689"/>
                        <a:ext cx="2314301" cy="1284558"/>
                      </a:xfrm>
                      <a:prstGeom prst="rect">
                        <a:avLst/>
                      </a:prstGeom>
                    </p:spPr>
                  </p:pic>
                </p:oleObj>
              </mc:Fallback>
            </mc:AlternateContent>
          </a:graphicData>
        </a:graphic>
      </p:graphicFrame>
      <p:graphicFrame>
        <p:nvGraphicFramePr>
          <p:cNvPr id="7" name="Table 9">
            <a:extLst>
              <a:ext uri="{FF2B5EF4-FFF2-40B4-BE49-F238E27FC236}">
                <a16:creationId xmlns:a16="http://schemas.microsoft.com/office/drawing/2014/main" id="{A1592CE4-653C-7D4D-95DA-4046CED7F16D}"/>
              </a:ext>
            </a:extLst>
          </p:cNvPr>
          <p:cNvGraphicFramePr>
            <a:graphicFrameLocks noGrp="1"/>
          </p:cNvGraphicFramePr>
          <p:nvPr>
            <p:extLst>
              <p:ext uri="{D42A27DB-BD31-4B8C-83A1-F6EECF244321}">
                <p14:modId xmlns:p14="http://schemas.microsoft.com/office/powerpoint/2010/main" val="2079378829"/>
              </p:ext>
            </p:extLst>
          </p:nvPr>
        </p:nvGraphicFramePr>
        <p:xfrm>
          <a:off x="5133975" y="2132856"/>
          <a:ext cx="4010025" cy="3535484"/>
        </p:xfrm>
        <a:graphic>
          <a:graphicData uri="http://schemas.openxmlformats.org/drawingml/2006/table">
            <a:tbl>
              <a:tblPr firstRow="1" bandRow="1">
                <a:tableStyleId>{7DF18680-E054-41AD-8BC1-D1AEF772440D}</a:tableStyleId>
              </a:tblPr>
              <a:tblGrid>
                <a:gridCol w="4010025">
                  <a:extLst>
                    <a:ext uri="{9D8B030D-6E8A-4147-A177-3AD203B41FA5}">
                      <a16:colId xmlns:a16="http://schemas.microsoft.com/office/drawing/2014/main" val="2361582498"/>
                    </a:ext>
                  </a:extLst>
                </a:gridCol>
              </a:tblGrid>
              <a:tr h="396044">
                <a:tc>
                  <a:txBody>
                    <a:bodyPr/>
                    <a:lstStyle/>
                    <a:p>
                      <a:pPr algn="ctr"/>
                      <a:r>
                        <a:rPr lang="en-US" dirty="0"/>
                        <a:t>Work with your Friend(s)</a:t>
                      </a:r>
                    </a:p>
                  </a:txBody>
                  <a:tcPr/>
                </a:tc>
                <a:extLst>
                  <a:ext uri="{0D108BD9-81ED-4DB2-BD59-A6C34878D82A}">
                    <a16:rowId xmlns:a16="http://schemas.microsoft.com/office/drawing/2014/main" val="3480459991"/>
                  </a:ext>
                </a:extLst>
              </a:tr>
              <a:tr h="253320">
                <a:tc>
                  <a:txBody>
                    <a:bodyPr/>
                    <a:lstStyle/>
                    <a:p>
                      <a:pPr marL="285750" indent="-285750">
                        <a:spcBef>
                          <a:spcPts val="600"/>
                        </a:spcBef>
                        <a:spcAft>
                          <a:spcPts val="600"/>
                        </a:spcAft>
                        <a:buFont typeface="Arial" panose="020B0604020202020204" pitchFamily="34" charset="0"/>
                        <a:buChar char="•"/>
                      </a:pPr>
                      <a:r>
                        <a:rPr lang="en-US" dirty="0"/>
                        <a:t>Do question (a)-(e)</a:t>
                      </a:r>
                    </a:p>
                    <a:p>
                      <a:pPr marL="285750" indent="-285750">
                        <a:spcBef>
                          <a:spcPts val="600"/>
                        </a:spcBef>
                        <a:spcAft>
                          <a:spcPts val="600"/>
                        </a:spcAft>
                        <a:buFont typeface="Arial" panose="020B0604020202020204" pitchFamily="34" charset="0"/>
                        <a:buChar char="•"/>
                      </a:pPr>
                      <a:r>
                        <a:rPr lang="en-US" dirty="0"/>
                        <a:t>Convince your friend that the complexity of Dijkstra’s algorithm for Adj List is </a:t>
                      </a:r>
                      <a:r>
                        <a:rPr lang="en-US" dirty="0">
                          <a:solidFill>
                            <a:srgbClr val="080FAC"/>
                          </a:solidFill>
                        </a:rPr>
                        <a:t>O(n f(n) + m g(n))</a:t>
                      </a:r>
                      <a:r>
                        <a:rPr lang="en-US" dirty="0"/>
                        <a:t> where </a:t>
                      </a:r>
                      <a:r>
                        <a:rPr lang="en-US" sz="1800" kern="1200" dirty="0">
                          <a:solidFill>
                            <a:srgbClr val="080FAC"/>
                          </a:solidFill>
                        </a:rPr>
                        <a:t>f(n)</a:t>
                      </a:r>
                      <a:r>
                        <a:rPr lang="en-US" dirty="0"/>
                        <a:t> and </a:t>
                      </a:r>
                      <a:r>
                        <a:rPr lang="en-US" sz="1800" kern="1200" dirty="0">
                          <a:solidFill>
                            <a:srgbClr val="080FAC"/>
                          </a:solidFill>
                        </a:rPr>
                        <a:t>g(n)</a:t>
                      </a:r>
                      <a:r>
                        <a:rPr lang="en-US" dirty="0"/>
                        <a:t> is complexity of </a:t>
                      </a:r>
                      <a:r>
                        <a:rPr lang="en-US" dirty="0" err="1">
                          <a:solidFill>
                            <a:srgbClr val="080FAC"/>
                          </a:solidFill>
                        </a:rPr>
                        <a:t>deletemin</a:t>
                      </a:r>
                      <a:r>
                        <a:rPr lang="en-US" dirty="0"/>
                        <a:t> and </a:t>
                      </a:r>
                      <a:r>
                        <a:rPr lang="en-US" sz="1800" kern="1200" dirty="0" err="1">
                          <a:solidFill>
                            <a:srgbClr val="080FAC"/>
                          </a:solidFill>
                        </a:rPr>
                        <a:t>changeweight</a:t>
                      </a:r>
                      <a:r>
                        <a:rPr lang="en-US" dirty="0"/>
                        <a:t> in priority queue</a:t>
                      </a:r>
                    </a:p>
                    <a:p>
                      <a:pPr marL="285750" indent="-285750">
                        <a:spcBef>
                          <a:spcPts val="600"/>
                        </a:spcBef>
                        <a:spcAft>
                          <a:spcPts val="600"/>
                        </a:spcAft>
                        <a:buFont typeface="Arial" panose="020B0604020202020204" pitchFamily="34" charset="0"/>
                        <a:buChar char="•"/>
                      </a:pPr>
                      <a:r>
                        <a:rPr lang="en-US" dirty="0"/>
                        <a:t>Work out the complexity of Dijkstra’s for the Adj Matrix case, using the above </a:t>
                      </a:r>
                      <a:r>
                        <a:rPr lang="en-US" sz="1800" kern="1200" dirty="0">
                          <a:solidFill>
                            <a:srgbClr val="080FAC"/>
                          </a:solidFill>
                        </a:rPr>
                        <a:t>f(n)</a:t>
                      </a:r>
                      <a:r>
                        <a:rPr lang="en-US" dirty="0"/>
                        <a:t> and </a:t>
                      </a:r>
                      <a:r>
                        <a:rPr lang="en-US" sz="1800" kern="1200" dirty="0">
                          <a:solidFill>
                            <a:srgbClr val="080FAC"/>
                          </a:solidFill>
                        </a:rPr>
                        <a:t>g(n)</a:t>
                      </a:r>
                      <a:endParaRPr lang="en-US" sz="1800" i="1" kern="1200" dirty="0">
                        <a:solidFill>
                          <a:srgbClr val="080FAC"/>
                        </a:solidFill>
                        <a:latin typeface="+mn-lt"/>
                        <a:ea typeface="+mn-ea"/>
                        <a:cs typeface="+mn-cs"/>
                      </a:endParaRPr>
                    </a:p>
                  </a:txBody>
                  <a:tcPr/>
                </a:tc>
                <a:extLst>
                  <a:ext uri="{0D108BD9-81ED-4DB2-BD59-A6C34878D82A}">
                    <a16:rowId xmlns:a16="http://schemas.microsoft.com/office/drawing/2014/main" val="2403107823"/>
                  </a:ext>
                </a:extLst>
              </a:tr>
            </a:tbl>
          </a:graphicData>
        </a:graphic>
      </p:graphicFrame>
    </p:spTree>
    <p:extLst>
      <p:ext uri="{BB962C8B-B14F-4D97-AF65-F5344CB8AC3E}">
        <p14:creationId xmlns:p14="http://schemas.microsoft.com/office/powerpoint/2010/main" val="29683520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reeze">
  <a:themeElements>
    <a:clrScheme name="Breeze">
      <a:dk1>
        <a:sysClr val="windowText" lastClr="000000"/>
      </a:dk1>
      <a:lt1>
        <a:sysClr val="window" lastClr="FFFFFF"/>
      </a:lt1>
      <a:dk2>
        <a:srgbClr val="09213B"/>
      </a:dk2>
      <a:lt2>
        <a:srgbClr val="D5EDF4"/>
      </a:lt2>
      <a:accent1>
        <a:srgbClr val="2C7C9F"/>
      </a:accent1>
      <a:accent2>
        <a:srgbClr val="244A58"/>
      </a:accent2>
      <a:accent3>
        <a:srgbClr val="E2751D"/>
      </a:accent3>
      <a:accent4>
        <a:srgbClr val="FFB400"/>
      </a:accent4>
      <a:accent5>
        <a:srgbClr val="7EB606"/>
      </a:accent5>
      <a:accent6>
        <a:srgbClr val="C00000"/>
      </a:accent6>
      <a:hlink>
        <a:srgbClr val="7030A0"/>
      </a:hlink>
      <a:folHlink>
        <a:srgbClr val="00B0F0"/>
      </a:folHlink>
    </a:clrScheme>
    <a:fontScheme name="Breeze">
      <a:majorFont>
        <a:latin typeface="News Gothic MT"/>
        <a:ea typeface=""/>
        <a:cs typeface=""/>
        <a:font script="Jpan" typeface="ＭＳ Ｐゴシック"/>
        <a:font script="Hans" typeface="宋体"/>
        <a:font script="Hant" typeface="新細明體"/>
      </a:majorFont>
      <a:minorFont>
        <a:latin typeface="News Gothic MT"/>
        <a:ea typeface=""/>
        <a:cs typeface=""/>
        <a:font script="Jpan" typeface="ＭＳ Ｐゴシック"/>
        <a:font script="Hans" typeface="宋体"/>
        <a:font script="Hant" typeface="新細明體"/>
      </a:minorFont>
    </a:fontScheme>
    <a:fmtScheme name="Breeze">
      <a:fillStyleLst>
        <a:solidFill>
          <a:schemeClr val="phClr"/>
        </a:solidFill>
        <a:gradFill rotWithShape="1">
          <a:gsLst>
            <a:gs pos="31000">
              <a:schemeClr val="phClr">
                <a:tint val="100000"/>
                <a:shade val="100000"/>
                <a:satMod val="120000"/>
              </a:schemeClr>
            </a:gs>
            <a:gs pos="100000">
              <a:schemeClr val="phClr">
                <a:tint val="50000"/>
                <a:satMod val="150000"/>
              </a:schemeClr>
            </a:gs>
          </a:gsLst>
          <a:lin ang="5400000" scaled="1"/>
        </a:gradFill>
        <a:gradFill rotWithShape="1">
          <a:gsLst>
            <a:gs pos="0">
              <a:schemeClr val="phClr">
                <a:shade val="100000"/>
                <a:satMod val="120000"/>
              </a:schemeClr>
            </a:gs>
            <a:gs pos="69000">
              <a:schemeClr val="phClr">
                <a:tint val="80000"/>
                <a:shade val="100000"/>
                <a:satMod val="150000"/>
              </a:schemeClr>
            </a:gs>
            <a:gs pos="100000">
              <a:schemeClr val="phClr">
                <a:tint val="50000"/>
                <a:shade val="100000"/>
                <a:satMod val="150000"/>
              </a:schemeClr>
            </a:gs>
          </a:gsLst>
          <a:path path="circle">
            <a:fillToRect l="100000" t="100000" r="100000" b="100000"/>
          </a:path>
        </a:gradFill>
      </a:fillStyleLst>
      <a:lnStyleLst>
        <a:ln w="12700" cap="flat" cmpd="sng" algn="ctr">
          <a:solidFill>
            <a:schemeClr val="phClr">
              <a:shade val="95000"/>
              <a:satMod val="105000"/>
            </a:schemeClr>
          </a:solidFill>
          <a:prstDash val="solid"/>
        </a:ln>
        <a:ln w="25400" cap="flat" cmpd="dbl" algn="ctr">
          <a:solidFill>
            <a:schemeClr val="phClr"/>
          </a:solidFill>
          <a:prstDash val="solid"/>
        </a:ln>
        <a:ln w="31750" cap="flat" cmpd="dbl" algn="ctr">
          <a:solidFill>
            <a:schemeClr val="phClr"/>
          </a:solidFill>
          <a:prstDash val="solid"/>
        </a:ln>
      </a:lnStyleLst>
      <a:effectStyleLst>
        <a:effectStyle>
          <a:effectLst/>
        </a:effectStyle>
        <a:effectStyle>
          <a:effectLst>
            <a:outerShdw blurRad="63500" dist="25400" dir="5400000" sx="101000" sy="101000" rotWithShape="0">
              <a:srgbClr val="000000">
                <a:alpha val="40000"/>
              </a:srgbClr>
            </a:outerShdw>
          </a:effectLst>
        </a:effectStyle>
        <a:effectStyle>
          <a:effectLst>
            <a:innerShdw blurRad="127000" dist="25400" dir="13500000">
              <a:srgbClr val="C0C0C0">
                <a:alpha val="75000"/>
              </a:srgbClr>
            </a:innerShdw>
            <a:outerShdw blurRad="88900" dist="25400" dir="5400000" sx="102000" sy="102000" algn="ctr" rotWithShape="0">
              <a:srgbClr val="C0C0C0">
                <a:alpha val="40000"/>
              </a:srgbClr>
            </a:outerShdw>
          </a:effectLst>
          <a:scene3d>
            <a:camera prst="perspectiveLeft" fov="300000"/>
            <a:lightRig rig="soft" dir="l">
              <a:rot lat="0" lon="0" rev="4200000"/>
            </a:lightRig>
          </a:scene3d>
          <a:sp3d extrusionH="38100" prstMaterial="powder">
            <a:bevelT w="50800" h="88900" prst="convex"/>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40000"/>
                <a:satMod val="400000"/>
              </a:schemeClr>
              <a:schemeClr val="phClr">
                <a:tint val="10000"/>
                <a:satMod val="20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77548</TotalTime>
  <Words>2345</Words>
  <Application>Microsoft Macintosh PowerPoint</Application>
  <PresentationFormat>On-screen Show (4:3)</PresentationFormat>
  <Paragraphs>293</Paragraphs>
  <Slides>17</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17</vt:i4>
      </vt:variant>
    </vt:vector>
  </HeadingPairs>
  <TitlesOfParts>
    <vt:vector size="27" baseType="lpstr">
      <vt:lpstr>Arial</vt:lpstr>
      <vt:lpstr>Calibri</vt:lpstr>
      <vt:lpstr>Cambria Math</vt:lpstr>
      <vt:lpstr>Courier</vt:lpstr>
      <vt:lpstr>Helvetica Neue Light</vt:lpstr>
      <vt:lpstr>Lucida Calligraphy</vt:lpstr>
      <vt:lpstr>News Gothic MT</vt:lpstr>
      <vt:lpstr>Wingdings 2</vt:lpstr>
      <vt:lpstr>Breeze</vt:lpstr>
      <vt:lpstr>Equation</vt:lpstr>
      <vt:lpstr>COMP20007 Workshop Week 7</vt:lpstr>
      <vt:lpstr>Complexity of Dijkstra’s Algorithm [graph=Adj. List] </vt:lpstr>
      <vt:lpstr>Complexity of DA [graph=Adj. List]: check your answer </vt:lpstr>
      <vt:lpstr>More on Dijkstra’s Algorithm</vt:lpstr>
      <vt:lpstr>Class Work: Problem 1</vt:lpstr>
      <vt:lpstr>The Master Theorem</vt:lpstr>
      <vt:lpstr>Master Theorem</vt:lpstr>
      <vt:lpstr>Master Theorem</vt:lpstr>
      <vt:lpstr>                               T1: Find time complexity (big- or big-O) for: </vt:lpstr>
      <vt:lpstr>T3: Mergesort Time Complexity</vt:lpstr>
      <vt:lpstr>Problem 3: Mergesort Time Complexity</vt:lpstr>
      <vt:lpstr>Problem 4: Closest-pair and element-distinction </vt:lpstr>
      <vt:lpstr>Problem 4: Closest-pair and element-distinction </vt:lpstr>
      <vt:lpstr>LAB</vt:lpstr>
      <vt:lpstr>LAB: the list module</vt:lpstr>
      <vt:lpstr>LAB: building a queue module</vt:lpstr>
      <vt:lpstr>LAB: Task 2 – implement Dijkstra’s</vt:lpstr>
    </vt:vector>
  </TitlesOfParts>
  <Company>The University of Melbourne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Engineering Computation T 2</dc:title>
  <dc:creator>Computer Science</dc:creator>
  <cp:lastModifiedBy>Anh Vo</cp:lastModifiedBy>
  <cp:revision>508</cp:revision>
  <dcterms:created xsi:type="dcterms:W3CDTF">2016-04-26T09:56:14Z</dcterms:created>
  <dcterms:modified xsi:type="dcterms:W3CDTF">2021-04-19T23:16:32Z</dcterms:modified>
</cp:coreProperties>
</file>