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45" r:id="rId2"/>
    <p:sldId id="541" r:id="rId3"/>
    <p:sldId id="548" r:id="rId4"/>
    <p:sldId id="549" r:id="rId5"/>
    <p:sldId id="547" r:id="rId6"/>
    <p:sldId id="534" r:id="rId7"/>
    <p:sldId id="551" r:id="rId8"/>
    <p:sldId id="535" r:id="rId9"/>
    <p:sldId id="544" r:id="rId10"/>
    <p:sldId id="542" r:id="rId11"/>
    <p:sldId id="550" r:id="rId12"/>
    <p:sldId id="536" r:id="rId13"/>
    <p:sldId id="537" r:id="rId14"/>
    <p:sldId id="539" r:id="rId15"/>
    <p:sldId id="552" r:id="rId16"/>
    <p:sldId id="55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785"/>
  </p:normalViewPr>
  <p:slideViewPr>
    <p:cSldViewPr snapToObjects="1">
      <p:cViewPr varScale="1">
        <p:scale>
          <a:sx n="107" d="100"/>
          <a:sy n="107" d="100"/>
        </p:scale>
        <p:origin x="2112" y="80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Week 7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12 April 2021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019128"/>
              </p:ext>
            </p:extLst>
          </p:nvPr>
        </p:nvGraphicFramePr>
        <p:xfrm>
          <a:off x="265113" y="749350"/>
          <a:ext cx="8623300" cy="551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>
                          <a:solidFill>
                            <a:srgbClr val="080FAC"/>
                          </a:solidFill>
                        </a:rPr>
                        <a:t>Preparation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</a:rPr>
                        <a:t>:</a:t>
                      </a:r>
                      <a:r>
                        <a:rPr lang="en-US" sz="2000" b="0" baseline="0" dirty="0"/>
                        <a:t> download ppt (or pdf) from 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github.com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anhvir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Group Work:</a:t>
                      </a:r>
                      <a:r>
                        <a:rPr lang="en-US" sz="2000" b="0" baseline="0" dirty="0"/>
                        <a:t> Problems T1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 Work:</a:t>
                      </a:r>
                      <a:r>
                        <a:rPr lang="en-US" sz="2000" b="0" baseline="0" dirty="0"/>
                        <a:t> Problems T3, T4, T5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lab works of previous weeks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problem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note: it would be better first to write down the operations with and the content of stack like: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(you can also just draw graph and write down push and pop order on the left and right of each node)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9100"/>
              </p:ext>
            </p:extLst>
          </p:nvPr>
        </p:nvGraphicFramePr>
        <p:xfrm>
          <a:off x="293688" y="1780522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Level-order: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/>
              <a:t>T4: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733471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Write the level-order pseudo-code.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T5: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check &amp; make sure that you can submit </a:t>
            </a:r>
            <a:r>
              <a:rPr lang="en-US" b="1" dirty="0"/>
              <a:t>right now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moved to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T2: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Dijkstra’s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4596"/>
              </p:ext>
            </p:extLst>
          </p:nvPr>
        </p:nvGraphicFramePr>
        <p:xfrm>
          <a:off x="237582" y="4359362"/>
          <a:ext cx="6462736" cy="899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b) Will your friend’s algorithm work? Give an example.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</a:rPr>
              <a:t>Method 1:</a:t>
            </a:r>
            <a:r>
              <a:rPr lang="en-US" sz="2200" dirty="0">
                <a:effectLst/>
              </a:rPr>
              <a:t> Select a source (node with no incoming edges), then remove this source and all of its incidents (</a:t>
            </a:r>
            <a:r>
              <a:rPr lang="en-US" sz="2200" dirty="0" err="1">
                <a:effectLst/>
              </a:rPr>
              <a:t>ie</a:t>
            </a:r>
            <a:r>
              <a:rPr lang="en-US" sz="2200" dirty="0">
                <a:effectLst/>
              </a:rPr>
              <a:t>. its outgoing edges). Repeat this process until all nodes have been selected.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What’s the complexity of this algorithm if using adjacency matrix? list?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2924944"/>
            <a:ext cx="3081908" cy="17815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8515CC-7191-664B-96E7-282D792DD509}"/>
              </a:ext>
            </a:extLst>
          </p:cNvPr>
          <p:cNvSpPr/>
          <p:nvPr/>
        </p:nvSpPr>
        <p:spPr>
          <a:xfrm>
            <a:off x="4172681" y="2633053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effectLst/>
              </a:rPr>
              <a:t>Another Algorithm</a:t>
            </a:r>
            <a:r>
              <a:rPr lang="en-US" sz="2000" dirty="0">
                <a:effectLst/>
              </a:rPr>
              <a:t> (discussed in lectures) involves running a DFS on the DAG and keeping track of the order in which the vertices are popped from the stack. The topological ordering will be the reverse of this order. 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What’s the complexity if using adjacency lists for graphs? </a:t>
            </a:r>
            <a:r>
              <a:rPr lang="en-US" sz="2000" dirty="0" err="1">
                <a:effectLst/>
              </a:rPr>
              <a:t>adj</a:t>
            </a:r>
            <a:r>
              <a:rPr lang="en-US" sz="2000" dirty="0">
                <a:effectLst/>
              </a:rPr>
              <a:t> matrix?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How to have the pop-order?</a:t>
            </a:r>
            <a:endParaRPr lang="en-US" sz="2000" dirty="0"/>
          </a:p>
          <a:p>
            <a:pPr>
              <a:spcBef>
                <a:spcPts val="800"/>
              </a:spcBef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64187"/>
            <a:ext cx="3081908" cy="178152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A3EF49-7D56-014A-B300-18247BE27130}"/>
              </a:ext>
            </a:extLst>
          </p:cNvPr>
          <p:cNvSpPr/>
          <p:nvPr/>
        </p:nvSpPr>
        <p:spPr>
          <a:xfrm>
            <a:off x="4172681" y="2258312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sz="1800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6719" y="3429000"/>
            <a:ext cx="3760829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2936" y="692696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36" y="3288330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93764" y="816075"/>
            <a:ext cx="446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Modify the DFS algorithm so that it also builds the arrays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post[V]</a:t>
            </a:r>
            <a:r>
              <a:rPr lang="en-US" sz="1800" i="1" dirty="0"/>
              <a:t>to store the push- and the pop-order of the vertices.</a:t>
            </a:r>
            <a:r>
              <a:rPr lang="en-US" sz="1800" dirty="0"/>
              <a:t> 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D44D6E5-D74F-B64E-9103-F1573508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0774"/>
              </p:ext>
            </p:extLst>
          </p:nvPr>
        </p:nvGraphicFramePr>
        <p:xfrm>
          <a:off x="0" y="951311"/>
          <a:ext cx="4572000" cy="3522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03849519"/>
                    </a:ext>
                  </a:extLst>
                </a:gridCol>
              </a:tblGrid>
              <a:tr h="17849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(&lt;V,E&gt;)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each u in V as unvisited</a:t>
                      </a:r>
                      <a:endParaRPr lang="en-US" b="0" dirty="0">
                        <a:solidFill>
                          <a:srgbClr val="080FAC"/>
                        </a:solidFill>
                        <a:latin typeface="Courier" pitchFamily="2" charset="0"/>
                        <a:sym typeface="Wingdings" pitchFamily="2" charset="2"/>
                      </a:endParaRP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  <a:sym typeface="Wingdings" pitchFamily="2" charset="2"/>
                        </a:rPr>
                        <a:t>  for each u in V do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u is unvisited then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BfsExplore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1094"/>
                  </a:ext>
                </a:extLst>
              </a:tr>
              <a:tr h="52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u as visited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for each edge (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u,v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) do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v is unvisited then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(v)</a:t>
                      </a:r>
                    </a:p>
                    <a:p>
                      <a:endParaRPr lang="en-US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Special Graphs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digraph?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cyclic?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connected?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sparse/dense?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relationship between n=|V| and m=|E| : 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best representation?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i="1" dirty="0" err="1"/>
              <a:t>inorder</a:t>
            </a:r>
            <a:r>
              <a:rPr lang="en-US" sz="2800" dirty="0"/>
              <a:t>, </a:t>
            </a:r>
            <a:r>
              <a:rPr lang="en-US" sz="2800" i="1" dirty="0"/>
              <a:t>preorder</a:t>
            </a:r>
            <a:r>
              <a:rPr lang="en-US" sz="2800" dirty="0"/>
              <a:t>, </a:t>
            </a:r>
            <a:r>
              <a:rPr lang="en-US" sz="2800" i="1" dirty="0" err="1"/>
              <a:t>postorder</a:t>
            </a:r>
            <a:r>
              <a:rPr lang="en-US" sz="2800" i="1" dirty="0"/>
              <a:t>, </a:t>
            </a:r>
            <a:r>
              <a:rPr lang="en-US" sz="2800" dirty="0"/>
              <a:t>and</a:t>
            </a:r>
            <a:r>
              <a:rPr lang="en-US" sz="2800" i="1" dirty="0"/>
              <a:t> level-order</a:t>
            </a:r>
            <a:r>
              <a:rPr lang="en-US" sz="2800" dirty="0"/>
              <a:t> traversal? Are they BFS or DFS?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483870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688" y="5529600"/>
            <a:ext cx="501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Work:</a:t>
            </a:r>
            <a:r>
              <a:rPr lang="en-US" dirty="0"/>
              <a:t> Problems T3, T4, T5.</a:t>
            </a:r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8333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number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notes: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80341</TotalTime>
  <Words>1043</Words>
  <Application>Microsoft Macintosh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</vt:lpstr>
      <vt:lpstr>News Gothic MT</vt:lpstr>
      <vt:lpstr>Wingdings 2</vt:lpstr>
      <vt:lpstr>Breeze</vt:lpstr>
      <vt:lpstr>COMP20007 Workshop Week 7</vt:lpstr>
      <vt:lpstr>Topological Sorting (for DAG only!)</vt:lpstr>
      <vt:lpstr>Topological Sorting</vt:lpstr>
      <vt:lpstr>Topological Sorting</vt:lpstr>
      <vt:lpstr>DFS: push- and pop-order (pre- and post-order)  </vt:lpstr>
      <vt:lpstr>Trees as Special Graphs </vt:lpstr>
      <vt:lpstr>Binary Tree: Recursive Definition</vt:lpstr>
      <vt:lpstr>Binary tree traversal </vt:lpstr>
      <vt:lpstr>Binary (Search) Tree</vt:lpstr>
      <vt:lpstr>Group Work: problem 1 </vt:lpstr>
      <vt:lpstr>T3: conventional traversal </vt:lpstr>
      <vt:lpstr>T4:  level-order traversal</vt:lpstr>
      <vt:lpstr>T4:  level-order traversal</vt:lpstr>
      <vt:lpstr>T5: Binary Tree Sum </vt:lpstr>
      <vt:lpstr>LAB</vt:lpstr>
      <vt:lpstr>Group Work: moved to Week 7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409</cp:revision>
  <dcterms:created xsi:type="dcterms:W3CDTF">2016-04-26T09:56:14Z</dcterms:created>
  <dcterms:modified xsi:type="dcterms:W3CDTF">2021-04-12T23:26:14Z</dcterms:modified>
</cp:coreProperties>
</file>