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Microsoft_Equation1.bin" ContentType="application/vnd.openxmlformats-officedocument.oleObject"/>
  <Override PartName="/ppt/embeddings/oleObject3.bin" ContentType="application/vnd.openxmlformats-officedocument.oleObject"/>
  <Override PartName="/ppt/embeddings/Microsoft_Equation2.bin" ContentType="application/vnd.openxmlformats-officedocument.oleObject"/>
  <Override PartName="/ppt/embeddings/oleObject4.bin" ContentType="application/vnd.openxmlformats-officedocument.oleObject"/>
  <Override PartName="/ppt/embeddings/Microsoft_Equation3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603" r:id="rId2"/>
    <p:sldId id="581" r:id="rId3"/>
    <p:sldId id="585" r:id="rId4"/>
    <p:sldId id="563" r:id="rId5"/>
    <p:sldId id="590" r:id="rId6"/>
    <p:sldId id="561" r:id="rId7"/>
    <p:sldId id="592" r:id="rId8"/>
    <p:sldId id="593" r:id="rId9"/>
    <p:sldId id="595" r:id="rId10"/>
    <p:sldId id="591" r:id="rId11"/>
    <p:sldId id="573" r:id="rId12"/>
    <p:sldId id="564" r:id="rId13"/>
    <p:sldId id="577" r:id="rId14"/>
    <p:sldId id="586" r:id="rId15"/>
    <p:sldId id="596" r:id="rId16"/>
    <p:sldId id="598" r:id="rId17"/>
    <p:sldId id="587" r:id="rId18"/>
    <p:sldId id="599" r:id="rId19"/>
    <p:sldId id="601" r:id="rId20"/>
    <p:sldId id="602" r:id="rId21"/>
    <p:sldId id="589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7E7"/>
    <a:srgbClr val="080FAC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90" d="100"/>
          <a:sy n="90" d="100"/>
        </p:scale>
        <p:origin x="-432" y="-96"/>
      </p:cViewPr>
      <p:guideLst>
        <p:guide orient="horz" pos="2160"/>
        <p:guide pos="1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B6B4532-C9A4-E144-AB96-837617D15E74}" type="datetime1">
              <a:rPr lang="en-US"/>
              <a:pPr>
                <a:defRPr/>
              </a:pPr>
              <a:t>6/5/20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9D6C557-01A2-7746-B0E6-4A1CA13D1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446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C99A609-E1DE-F04F-A761-FFE2ECDB9942}" type="datetime1">
              <a:rPr lang="en-US"/>
              <a:pPr>
                <a:defRPr/>
              </a:pPr>
              <a:t>6/5/20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0E05CC-0158-2B48-A82A-4ED38F0F3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4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E7A7715-0421-1443-98AC-276ACBEF0D56}" type="slidenum">
              <a:rPr lang="en-US" sz="1200"/>
              <a:pPr eaLnBrk="1" hangingPunct="1"/>
              <a:t>12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AU"/>
              <a:t>Anh </a:t>
            </a:r>
            <a:r>
              <a:rPr lang="en-AU" err="1"/>
              <a:t>Vio</a:t>
            </a:r>
            <a:r>
              <a:rPr lang="en-AU"/>
              <a:t>    </a:t>
            </a:r>
            <a:fld id="{E30EF6FD-1215-7C43-A44B-94E4E205EF85}" type="datetime4">
              <a:rPr lang="en-AU" smtClean="0"/>
              <a:pPr>
                <a:defRPr/>
              </a:pPr>
              <a:t>May 6, 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COMP20007.</a:t>
            </a:r>
            <a:r>
              <a:rPr lang="en-US"/>
              <a:t>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A191D-1530-C044-999A-5E4658904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2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sz="28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AU"/>
              <a:t>Anh Vo    </a:t>
            </a:r>
            <a:fld id="{AD919A97-9881-C74E-980F-8DDB09C07234}" type="datetime4">
              <a:rPr lang="en-AU" smtClean="0"/>
              <a:pPr>
                <a:defRPr/>
              </a:pPr>
              <a:t>May 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COMP20007.</a:t>
            </a:r>
            <a:r>
              <a:rPr lang="en-US"/>
              <a:t>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B5351-D6C8-104F-AA30-FA2E82CA6C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 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/>
              <a:t>Anh Vo    </a:t>
            </a:r>
            <a:fld id="{3438BC66-D76D-154E-AF05-02708890AEB4}" type="datetime4">
              <a:rPr lang="en-AU" smtClean="0"/>
              <a:pPr>
                <a:defRPr/>
              </a:pPr>
              <a:t>May 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 smtClean="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COMP20007.</a:t>
            </a:r>
            <a:r>
              <a:rPr lang="en-US"/>
              <a:t>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A34753-01A1-F34C-8E82-16F4426870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80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40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00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image" Target="../media/image4.png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Microsoft_Equation1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4.png"/><Relationship Id="rId6" Type="http://schemas.openxmlformats.org/officeDocument/2006/relationships/oleObject" Target="../embeddings/oleObject3.bin"/><Relationship Id="rId7" Type="http://schemas.openxmlformats.org/officeDocument/2006/relationships/oleObject" Target="../embeddings/Microsoft_Equation2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Microsoft_Equation3.bin"/><Relationship Id="rId6" Type="http://schemas.openxmlformats.org/officeDocument/2006/relationships/image" Target="../media/image8.emf"/><Relationship Id="rId7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75732" y="-171400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News Gothic MT" charset="0"/>
              </a:rPr>
              <a:t>COMP20007 Workshop Week 8</a:t>
            </a:r>
            <a:endParaRPr lang="en-US" dirty="0">
              <a:latin typeface="News Gothic MT" charset="0"/>
            </a:endParaRPr>
          </a:p>
        </p:txBody>
      </p:sp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F723D08E-1A24-214C-8950-A94B6BB4601B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COMP20007.Workshop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7F0716-254D-8544-BBF3-F042970BCA5E}" type="slidenum">
              <a:rPr lang="en-US" sz="3600">
                <a:solidFill>
                  <a:schemeClr val="bg1"/>
                </a:solidFill>
              </a:rPr>
              <a:pPr eaLnBrk="1" hangingPunct="1"/>
              <a:t>1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65113" y="749300"/>
          <a:ext cx="8623300" cy="48926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487"/>
                <a:gridCol w="7916813"/>
              </a:tblGrid>
              <a:tr h="489267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1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2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LAB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 smtClean="0">
                          <a:solidFill>
                            <a:srgbClr val="FF6600"/>
                          </a:solidFill>
                        </a:rPr>
                        <a:t>Preparation: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open </a:t>
                      </a:r>
                      <a:r>
                        <a:rPr lang="en-US" sz="20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ws8.ppt</a:t>
                      </a:r>
                      <a:r>
                        <a:rPr lang="en-US" sz="2000" b="0" baseline="0" dirty="0" smtClean="0"/>
                        <a:t>x from </a:t>
                      </a:r>
                      <a:r>
                        <a:rPr lang="en-US" sz="2000" b="0" kern="1200" baseline="0" dirty="0" err="1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github.com</a:t>
                      </a:r>
                      <a:r>
                        <a:rPr lang="en-US" sz="2000" b="0" baseline="0" dirty="0" smtClean="0"/>
                        <a:t>/</a:t>
                      </a:r>
                      <a:r>
                        <a:rPr lang="en-US" sz="2000" b="0" kern="1200" baseline="0" dirty="0" err="1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anhvir</a:t>
                      </a:r>
                      <a:r>
                        <a:rPr lang="en-US" sz="2000" b="0" baseline="0" dirty="0" smtClean="0"/>
                        <a:t>/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c207 and/or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open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wokshop8</a:t>
                      </a:r>
                      <a:r>
                        <a:rPr lang="en-US" sz="2000" b="0" baseline="0" dirty="0" smtClean="0"/>
                        <a:t>.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pdf</a:t>
                      </a:r>
                      <a:r>
                        <a:rPr lang="en-US" sz="2000" b="0" baseline="0" dirty="0" smtClean="0"/>
                        <a:t> (from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LMS</a:t>
                      </a:r>
                      <a:r>
                        <a:rPr lang="en-US" sz="2000" b="0" baseline="0" dirty="0" smtClean="0"/>
                        <a:t>), and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download lab files from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LMS</a:t>
                      </a: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Master Theorem, Merge Sort, problems 1, 3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Simple Sorting algorithms, problem 2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Quicksort and </a:t>
                      </a:r>
                      <a:r>
                        <a:rPr lang="en-US" sz="2000" b="0" baseline="0" dirty="0" err="1" smtClean="0"/>
                        <a:t>Mergesort</a:t>
                      </a:r>
                      <a:r>
                        <a:rPr lang="en-US" sz="2000" b="0" baseline="0" dirty="0" smtClean="0"/>
                        <a:t>, problem 3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Understand the lab’s graph module and implement some graph algorithms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</a:txBody>
                  <a:tcPr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43000"/>
            <a:ext cx="9036495" cy="48006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Insertion Sort for array A[0..n-1]: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400" dirty="0" smtClean="0"/>
              <a:t>     - process one input at a time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- keeping </a:t>
            </a:r>
            <a:r>
              <a:rPr lang="en-US" sz="2400" i="1" dirty="0" smtClean="0"/>
              <a:t>processed elements</a:t>
            </a:r>
            <a:r>
              <a:rPr lang="en-US" sz="2400" dirty="0" smtClean="0"/>
              <a:t> sorted by inserting </a:t>
            </a:r>
            <a:r>
              <a:rPr lang="en-US" sz="2400" dirty="0">
                <a:solidFill>
                  <a:srgbClr val="000090"/>
                </a:solidFill>
                <a:latin typeface="Courier"/>
                <a:cs typeface="Courier"/>
              </a:rPr>
              <a:t>A[</a:t>
            </a:r>
            <a:r>
              <a:rPr lang="en-US" sz="24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rgbClr val="000090"/>
                </a:solidFill>
                <a:latin typeface="Courier"/>
                <a:cs typeface="Courier"/>
              </a:rPr>
              <a:t>]</a:t>
            </a:r>
            <a:r>
              <a:rPr lang="en-US" sz="2400" dirty="0" smtClean="0"/>
              <a:t> to the left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</a:t>
            </a:r>
            <a:r>
              <a:rPr lang="en-US" sz="2400" dirty="0">
                <a:solidFill>
                  <a:srgbClr val="000090"/>
                </a:solidFill>
                <a:latin typeface="Courier"/>
                <a:cs typeface="Courier"/>
              </a:rPr>
              <a:t>A[</a:t>
            </a:r>
            <a:r>
              <a:rPr lang="en-US" sz="2400" dirty="0" err="1">
                <a:solidFill>
                  <a:srgbClr val="000090"/>
                </a:solidFill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rgbClr val="000090"/>
                </a:solidFill>
                <a:latin typeface="Courier"/>
                <a:cs typeface="Courier"/>
              </a:rPr>
              <a:t>]</a:t>
            </a:r>
            <a:r>
              <a:rPr lang="en-US" sz="2400" dirty="0" smtClean="0"/>
              <a:t> is </a:t>
            </a:r>
            <a:r>
              <a:rPr lang="en-US" sz="2400" i="1" dirty="0" smtClean="0"/>
              <a:t>being processed</a:t>
            </a:r>
            <a:r>
              <a:rPr lang="en-US" sz="2400" dirty="0" smtClean="0"/>
              <a:t>       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 smtClean="0">
                <a:solidFill>
                  <a:srgbClr val="000090"/>
                </a:solidFill>
                <a:latin typeface="Courier"/>
                <a:cs typeface="Courier"/>
              </a:rPr>
              <a:t>A[0</a:t>
            </a:r>
            <a:r>
              <a:rPr lang="en-AU" sz="2400" dirty="0" smtClean="0">
                <a:solidFill>
                  <a:srgbClr val="000090"/>
                </a:solidFill>
                <a:latin typeface="Courier"/>
                <a:cs typeface="Courier"/>
              </a:rPr>
              <a:t>..i-1  i..n-1]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AU" sz="24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AU" sz="2400" dirty="0" smtClean="0">
                <a:solidFill>
                  <a:srgbClr val="000090"/>
                </a:solidFill>
                <a:latin typeface="Courier"/>
                <a:cs typeface="Courier"/>
              </a:rPr>
              <a:t>           </a:t>
            </a:r>
            <a:r>
              <a:rPr lang="en-AU" sz="24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AU" sz="2400" dirty="0" smtClean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AU" sz="2400" dirty="0" smtClean="0">
                <a:latin typeface="+mn-lt"/>
                <a:cs typeface="Courier"/>
              </a:rPr>
              <a:t> </a:t>
            </a:r>
            <a:r>
              <a:rPr lang="en-AU" sz="2400" dirty="0">
                <a:solidFill>
                  <a:srgbClr val="000090"/>
                </a:solidFill>
                <a:latin typeface="Courier"/>
                <a:cs typeface="Courier"/>
              </a:rPr>
              <a:t>right</a:t>
            </a:r>
            <a:r>
              <a:rPr lang="en-AU" sz="2400" dirty="0" smtClean="0">
                <a:latin typeface="+mn-lt"/>
                <a:cs typeface="Courier"/>
              </a:rPr>
              <a:t>: </a:t>
            </a:r>
            <a:r>
              <a:rPr lang="en-AU" sz="2400" i="1" dirty="0" smtClean="0"/>
              <a:t>not </a:t>
            </a:r>
            <a:r>
              <a:rPr lang="en-AU" sz="2400" i="1" dirty="0"/>
              <a:t>yet examined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AU" sz="2400" dirty="0" smtClean="0">
                <a:solidFill>
                  <a:srgbClr val="000090"/>
                </a:solidFill>
                <a:latin typeface="Courier"/>
                <a:cs typeface="Courier"/>
              </a:rPr>
              <a:t>left</a:t>
            </a:r>
            <a:r>
              <a:rPr lang="en-AU" sz="2400" i="1" dirty="0" smtClean="0"/>
              <a:t>: processed, in </a:t>
            </a:r>
            <a:r>
              <a:rPr lang="en-AU" sz="2400" i="1" dirty="0"/>
              <a:t>sorted order    </a:t>
            </a:r>
            <a:endParaRPr lang="en-US" sz="2400" i="1" dirty="0"/>
          </a:p>
        </p:txBody>
      </p:sp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7DF2F0AE-778A-BD45-9FA7-240FE73B22E4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FC28CF0-1085-C34A-9645-4B55A10BC7F0}" type="slidenum">
              <a:rPr lang="en-US" sz="3600">
                <a:solidFill>
                  <a:schemeClr val="bg1"/>
                </a:solidFill>
              </a:rPr>
              <a:pPr eaLnBrk="1" hangingPunct="1"/>
              <a:t>10</a:t>
            </a:fld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771775" y="3465513"/>
            <a:ext cx="431800" cy="358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11250" y="4076700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63825" y="4076700"/>
            <a:ext cx="1079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331913" y="4076700"/>
            <a:ext cx="503237" cy="8651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11525" y="4076700"/>
            <a:ext cx="504825" cy="288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40" y="-120379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Insertion Sort: understanding (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n=5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7200">
              <a:spcBef>
                <a:spcPct val="0"/>
              </a:spcBef>
              <a:buClrTx/>
              <a:buSzTx/>
              <a:buFont typeface="Wingdings 2" charset="0"/>
              <a:buNone/>
              <a:defRPr/>
            </a:pPr>
            <a:endParaRPr lang="en-US" i="1" dirty="0">
              <a:ln>
                <a:noFill/>
              </a:ln>
              <a:effectLst/>
              <a:latin typeface="Cambria" charset="0"/>
              <a:cs typeface="ＭＳ Ｐゴシック" charset="0"/>
            </a:endParaRPr>
          </a:p>
          <a:p>
            <a:pPr marL="0" indent="0">
              <a:buFont typeface="Wingdings 2" charset="0"/>
              <a:buNone/>
              <a:defRPr/>
            </a:pPr>
            <a:endParaRPr lang="en-US" dirty="0"/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92316958-3394-CB44-975B-170D826B21A9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27025" y="6351588"/>
            <a:ext cx="48402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COMP20005.Workshop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51FE77-397D-5D41-907D-CEEE14119362}" type="slidenum">
              <a:rPr lang="en-US" sz="3600">
                <a:solidFill>
                  <a:schemeClr val="bg1"/>
                </a:solidFill>
              </a:rPr>
              <a:pPr eaLnBrk="1" hangingPunct="1"/>
              <a:t>11</a:t>
            </a:fld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14342" name="Group 28"/>
          <p:cNvGrpSpPr>
            <a:grpSpLocks/>
          </p:cNvGrpSpPr>
          <p:nvPr/>
        </p:nvGrpSpPr>
        <p:grpSpPr bwMode="auto">
          <a:xfrm>
            <a:off x="4159250" y="1127125"/>
            <a:ext cx="4541838" cy="1292225"/>
            <a:chOff x="3994043" y="3460626"/>
            <a:chExt cx="4541672" cy="1291800"/>
          </a:xfrm>
        </p:grpSpPr>
        <p:sp>
          <p:nvSpPr>
            <p:cNvPr id="19" name="Curved Up Arrow 18"/>
            <p:cNvSpPr/>
            <p:nvPr/>
          </p:nvSpPr>
          <p:spPr>
            <a:xfrm>
              <a:off x="4359155" y="4585794"/>
              <a:ext cx="1404887" cy="166632"/>
            </a:xfrm>
            <a:prstGeom prst="curvedUpArrow">
              <a:avLst/>
            </a:prstGeom>
            <a:solidFill>
              <a:srgbClr val="1507E7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403" name="Group 11"/>
            <p:cNvGrpSpPr>
              <a:grpSpLocks/>
            </p:cNvGrpSpPr>
            <p:nvPr/>
          </p:nvGrpSpPr>
          <p:grpSpPr bwMode="auto">
            <a:xfrm>
              <a:off x="3994043" y="3479209"/>
              <a:ext cx="1769912" cy="1015278"/>
              <a:chOff x="807212" y="4388617"/>
              <a:chExt cx="1769912" cy="101527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07212" y="4762018"/>
                <a:ext cx="220655" cy="641139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50135" y="5142893"/>
                <a:ext cx="200018" cy="260264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172324" y="4389078"/>
                <a:ext cx="201606" cy="1014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78744" y="4928650"/>
                <a:ext cx="201606" cy="474507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375604" y="4527145"/>
                <a:ext cx="201606" cy="876012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4404" name="Group 12"/>
            <p:cNvGrpSpPr>
              <a:grpSpLocks/>
            </p:cNvGrpSpPr>
            <p:nvPr/>
          </p:nvGrpSpPr>
          <p:grpSpPr bwMode="auto">
            <a:xfrm>
              <a:off x="6770038" y="3460626"/>
              <a:ext cx="1765677" cy="1033861"/>
              <a:chOff x="807212" y="4388617"/>
              <a:chExt cx="1765677" cy="103386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07654" y="4761557"/>
                <a:ext cx="220654" cy="641139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50577" y="5142432"/>
                <a:ext cx="200018" cy="26026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33079" y="4388617"/>
                <a:ext cx="200018" cy="101408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79186" y="4928190"/>
                <a:ext cx="200018" cy="474507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387158" y="4545728"/>
                <a:ext cx="185731" cy="876012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23" name="Right Arrow 22"/>
            <p:cNvSpPr/>
            <p:nvPr/>
          </p:nvSpPr>
          <p:spPr>
            <a:xfrm>
              <a:off x="6035493" y="4019242"/>
              <a:ext cx="506394" cy="379288"/>
            </a:xfrm>
            <a:prstGeom prst="rightArrow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23825" y="766763"/>
          <a:ext cx="8872538" cy="623581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73797"/>
                <a:gridCol w="4998741"/>
              </a:tblGrid>
              <a:tr h="1432521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Round 1: consider </a:t>
                      </a:r>
                      <a:r>
                        <a:rPr lang="en-US" sz="2200" b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A[1]</a:t>
                      </a:r>
                      <a:r>
                        <a:rPr lang="en-US" sz="2200" b="0" dirty="0" smtClean="0"/>
                        <a:t> </a:t>
                      </a:r>
                      <a:endParaRPr lang="en-US" sz="22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2200" b="0" i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A[0..0]</a:t>
                      </a:r>
                      <a:r>
                        <a:rPr lang="en-US" sz="22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is sorted</a:t>
                      </a: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22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insert</a:t>
                      </a:r>
                      <a:r>
                        <a:rPr lang="en-US" sz="22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</a:t>
                      </a:r>
                      <a:r>
                        <a:rPr lang="en-US" sz="2200" b="0" i="0" baseline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A[1]</a:t>
                      </a:r>
                      <a:r>
                        <a:rPr lang="en-US" sz="22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to the left so that </a:t>
                      </a:r>
                      <a:r>
                        <a:rPr lang="en-US" sz="2200" b="0" i="0" baseline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A[0..1]</a:t>
                      </a:r>
                      <a:r>
                        <a:rPr lang="en-US" sz="22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is sorted</a:t>
                      </a: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6" marR="91446" marT="45719" marB="45719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</a:tr>
              <a:tr h="1432521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Round 2: consider </a:t>
                      </a:r>
                      <a:r>
                        <a:rPr lang="en-US" sz="2200" b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A[2]</a:t>
                      </a:r>
                      <a:r>
                        <a:rPr lang="en-US" sz="2200" b="0" dirty="0" smtClean="0"/>
                        <a:t> </a:t>
                      </a:r>
                      <a:endParaRPr lang="en-US" sz="22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2200" b="0" i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A[0..1]</a:t>
                      </a:r>
                      <a:r>
                        <a:rPr lang="en-US" sz="22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is sorted</a:t>
                      </a: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22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insert</a:t>
                      </a:r>
                      <a:r>
                        <a:rPr lang="en-US" sz="22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</a:t>
                      </a:r>
                      <a:r>
                        <a:rPr lang="en-US" sz="2200" b="0" i="0" baseline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A[2]</a:t>
                      </a:r>
                      <a:r>
                        <a:rPr lang="en-US" sz="22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to the left so that </a:t>
                      </a:r>
                      <a:r>
                        <a:rPr lang="en-US" sz="2200" b="0" i="0" baseline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A[0..2]</a:t>
                      </a:r>
                      <a:r>
                        <a:rPr lang="en-US" sz="22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is sorted</a:t>
                      </a: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6" marR="91446" marT="45719" marB="45719"/>
                </a:tc>
              </a:tr>
              <a:tr h="1767792">
                <a:tc>
                  <a:txBody>
                    <a:bodyPr/>
                    <a:lstStyle/>
                    <a:p>
                      <a:endParaRPr lang="en-US" sz="2200" dirty="0" smtClean="0"/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22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22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22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22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6" marR="91446" marT="45719" marB="45719"/>
                </a:tc>
              </a:tr>
              <a:tr h="1602865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Round </a:t>
                      </a:r>
                      <a:r>
                        <a:rPr lang="en-US" sz="2200" b="0" dirty="0" err="1" smtClean="0"/>
                        <a:t>i</a:t>
                      </a:r>
                      <a:r>
                        <a:rPr lang="en-US" sz="2200" b="0" dirty="0" smtClean="0"/>
                        <a:t>: consider </a:t>
                      </a:r>
                      <a:r>
                        <a:rPr lang="en-US" sz="2200" b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A[4]</a:t>
                      </a:r>
                      <a:r>
                        <a:rPr lang="en-US" sz="2200" b="0" dirty="0" smtClean="0"/>
                        <a:t> </a:t>
                      </a:r>
                      <a:endParaRPr lang="en-US" sz="22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2200" b="0" i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A[0..4]</a:t>
                      </a:r>
                      <a:r>
                        <a:rPr lang="en-US" sz="22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is sorted</a:t>
                      </a: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22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insert</a:t>
                      </a:r>
                      <a:r>
                        <a:rPr lang="en-US" sz="22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</a:t>
                      </a:r>
                      <a:r>
                        <a:rPr lang="en-US" sz="2200" b="0" i="0" baseline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</a:t>
                      </a:r>
                      <a:r>
                        <a:rPr lang="en-US" sz="2200" b="0" i="0" baseline="0" dirty="0" err="1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sz="2200" b="0" i="0" baseline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]</a:t>
                      </a:r>
                      <a:r>
                        <a:rPr lang="en-US" sz="22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to the left so that </a:t>
                      </a:r>
                      <a:r>
                        <a:rPr lang="en-US" sz="2200" b="0" i="0" baseline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A[0..4]</a:t>
                      </a:r>
                      <a:r>
                        <a:rPr lang="en-US" sz="22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is sorted</a:t>
                      </a:r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6" marR="91446" marT="45719" marB="45719"/>
                </a:tc>
              </a:tr>
            </a:tbl>
          </a:graphicData>
        </a:graphic>
      </p:graphicFrame>
      <p:grpSp>
        <p:nvGrpSpPr>
          <p:cNvPr id="14360" name="Group 33"/>
          <p:cNvGrpSpPr>
            <a:grpSpLocks/>
          </p:cNvGrpSpPr>
          <p:nvPr/>
        </p:nvGrpSpPr>
        <p:grpSpPr bwMode="auto">
          <a:xfrm>
            <a:off x="6935788" y="2555875"/>
            <a:ext cx="1765300" cy="1014413"/>
            <a:chOff x="841369" y="4388617"/>
            <a:chExt cx="1765677" cy="1015278"/>
          </a:xfrm>
        </p:grpSpPr>
        <p:sp>
          <p:nvSpPr>
            <p:cNvPr id="36" name="Rectangle 35"/>
            <p:cNvSpPr/>
            <p:nvPr/>
          </p:nvSpPr>
          <p:spPr>
            <a:xfrm>
              <a:off x="1206572" y="4761998"/>
              <a:ext cx="220709" cy="641897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41369" y="5143323"/>
              <a:ext cx="201655" cy="260572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51133" y="4388617"/>
              <a:ext cx="201656" cy="1015278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405390" y="4526848"/>
              <a:ext cx="201656" cy="875458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6205538" y="3130550"/>
            <a:ext cx="506412" cy="38100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940696" y="4062669"/>
            <a:ext cx="1746104" cy="1040985"/>
            <a:chOff x="812896" y="4404196"/>
            <a:chExt cx="1746104" cy="1015278"/>
          </a:xfrm>
          <a:solidFill>
            <a:schemeClr val="accent3"/>
          </a:solidFill>
        </p:grpSpPr>
        <p:sp>
          <p:nvSpPr>
            <p:cNvPr id="51" name="Rectangle 50"/>
            <p:cNvSpPr/>
            <p:nvPr/>
          </p:nvSpPr>
          <p:spPr>
            <a:xfrm>
              <a:off x="1555250" y="4754603"/>
              <a:ext cx="221291" cy="64131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12896" y="5158686"/>
              <a:ext cx="201174" cy="26078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47991" y="4404196"/>
              <a:ext cx="201174" cy="101527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91805" y="4935257"/>
              <a:ext cx="201174" cy="47456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357826" y="4532861"/>
              <a:ext cx="201174" cy="8769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6200775" y="4618038"/>
            <a:ext cx="504825" cy="390525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4364" name="Group 78"/>
          <p:cNvGrpSpPr>
            <a:grpSpLocks/>
          </p:cNvGrpSpPr>
          <p:nvPr/>
        </p:nvGrpSpPr>
        <p:grpSpPr bwMode="auto">
          <a:xfrm>
            <a:off x="6972300" y="5514975"/>
            <a:ext cx="1781175" cy="1016000"/>
            <a:chOff x="812896" y="4404196"/>
            <a:chExt cx="1780261" cy="1015278"/>
          </a:xfrm>
        </p:grpSpPr>
        <p:sp>
          <p:nvSpPr>
            <p:cNvPr id="81" name="Rectangle 80"/>
            <p:cNvSpPr/>
            <p:nvPr/>
          </p:nvSpPr>
          <p:spPr>
            <a:xfrm>
              <a:off x="1555465" y="4754785"/>
              <a:ext cx="220550" cy="640894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12896" y="5159309"/>
              <a:ext cx="201510" cy="26016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391648" y="4404196"/>
              <a:ext cx="201509" cy="1015278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192114" y="4935631"/>
              <a:ext cx="201509" cy="474325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968003" y="4542211"/>
              <a:ext cx="201510" cy="877263"/>
            </a:xfrm>
            <a:prstGeom prst="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80" name="Right Arrow 79"/>
          <p:cNvSpPr/>
          <p:nvPr/>
        </p:nvSpPr>
        <p:spPr>
          <a:xfrm>
            <a:off x="6232525" y="6057900"/>
            <a:ext cx="506413" cy="379413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4424363" y="1022350"/>
            <a:ext cx="0" cy="129063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620000" y="1042988"/>
            <a:ext cx="0" cy="129222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935913" y="2573338"/>
            <a:ext cx="0" cy="129222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350250" y="3933825"/>
            <a:ext cx="0" cy="129063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815388" y="5400675"/>
            <a:ext cx="0" cy="129063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128000" y="3074988"/>
            <a:ext cx="201613" cy="4746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24413" y="1139825"/>
            <a:ext cx="1258887" cy="106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075613" y="2484438"/>
            <a:ext cx="739775" cy="11128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156075" y="2941638"/>
            <a:ext cx="222250" cy="64135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900613" y="3321050"/>
            <a:ext cx="201612" cy="2619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481513" y="2566988"/>
            <a:ext cx="201612" cy="10160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330825" y="2519363"/>
            <a:ext cx="752475" cy="11128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715250" y="1093788"/>
            <a:ext cx="1119188" cy="11128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4824413" y="2395538"/>
            <a:ext cx="0" cy="129222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56125" y="4437063"/>
            <a:ext cx="220663" cy="64135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191000" y="4816475"/>
            <a:ext cx="201613" cy="26193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900613" y="4062413"/>
            <a:ext cx="201612" cy="10160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356225" y="4613275"/>
            <a:ext cx="201613" cy="4730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621338" y="4051300"/>
            <a:ext cx="422275" cy="11128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191125" y="3865563"/>
            <a:ext cx="0" cy="129063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937125" y="5848350"/>
            <a:ext cx="222250" cy="657225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195763" y="6262688"/>
            <a:ext cx="200025" cy="26828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330825" y="5489575"/>
            <a:ext cx="200025" cy="10414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573588" y="6034088"/>
            <a:ext cx="201612" cy="485775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807075" y="5630863"/>
            <a:ext cx="200025" cy="9001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5727700" y="5326063"/>
            <a:ext cx="0" cy="129063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450263" y="4010025"/>
            <a:ext cx="349250" cy="11128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28054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052736"/>
            <a:ext cx="8623300" cy="4800600"/>
          </a:xfrm>
        </p:spPr>
        <p:txBody>
          <a:bodyPr/>
          <a:lstStyle/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 smtClean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 smtClean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 smtClean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 smtClean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 smtClean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 smtClean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r>
              <a:rPr lang="en-US" sz="2000" dirty="0" smtClean="0">
                <a:effectLst/>
              </a:rPr>
              <a:t>Run </a:t>
            </a:r>
            <a:r>
              <a:rPr lang="en-US" sz="2000" dirty="0">
                <a:effectLst/>
              </a:rPr>
              <a:t>the algorithm on the input array: </a:t>
            </a:r>
            <a:r>
              <a:rPr lang="en-US" sz="20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[􏰑A N A L Y S I S􏰒] </a:t>
            </a:r>
            <a:r>
              <a:rPr lang="en-US" sz="2000" dirty="0" smtClean="0">
                <a:solidFill>
                  <a:srgbClr val="080FAC"/>
                </a:solidFill>
                <a:effectLst/>
                <a:latin typeface="Courier"/>
                <a:cs typeface="Courier"/>
              </a:rPr>
              <a:t>, </a:t>
            </a:r>
            <a:r>
              <a:rPr lang="en-US" sz="2000" dirty="0" smtClean="0">
                <a:effectLst/>
              </a:rPr>
              <a:t>Suppose: </a:t>
            </a:r>
            <a:r>
              <a:rPr lang="en-US" sz="2000" b="1" dirty="0" smtClean="0">
                <a:effectLst/>
              </a:rPr>
              <a:t>Sort </a:t>
            </a:r>
            <a:r>
              <a:rPr lang="en-US" sz="2000" b="1" dirty="0">
                <a:effectLst/>
              </a:rPr>
              <a:t>in increasing </a:t>
            </a:r>
            <a:r>
              <a:rPr lang="en-US" sz="2000" b="1" dirty="0" smtClean="0">
                <a:effectLst/>
              </a:rPr>
              <a:t>order</a:t>
            </a:r>
            <a:r>
              <a:rPr lang="en-US" sz="2000" b="1" dirty="0">
                <a:effectLst/>
              </a:rPr>
              <a:t>.</a:t>
            </a:r>
            <a:endParaRPr lang="en-US" sz="2000" b="1" dirty="0" smtClean="0">
              <a:solidFill>
                <a:srgbClr val="080FAC"/>
              </a:solidFill>
              <a:effectLst/>
              <a:latin typeface="Courier"/>
              <a:cs typeface="Courier"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r>
              <a:rPr lang="en-US" sz="2000" dirty="0" smtClean="0">
                <a:effectLst/>
              </a:rPr>
              <a:t>What </a:t>
            </a:r>
            <a:r>
              <a:rPr lang="en-US" sz="2000" dirty="0">
                <a:effectLst/>
              </a:rPr>
              <a:t>is the time complexity of the algorithm</a:t>
            </a:r>
            <a:r>
              <a:rPr lang="en-US" sz="2000" dirty="0" smtClean="0">
                <a:effectLst/>
              </a:rPr>
              <a:t>?</a:t>
            </a: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endParaRPr lang="en-US" sz="2000" dirty="0" smtClean="0">
              <a:effectLst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r>
              <a:rPr lang="en-US" sz="2000" dirty="0" smtClean="0">
                <a:effectLst/>
              </a:rPr>
              <a:t>Is </a:t>
            </a:r>
            <a:r>
              <a:rPr lang="en-US" sz="2000" dirty="0">
                <a:effectLst/>
              </a:rPr>
              <a:t>the sorting algorithm </a:t>
            </a:r>
            <a:r>
              <a:rPr lang="en-US" sz="2000" dirty="0" smtClean="0">
                <a:effectLst/>
              </a:rPr>
              <a:t>stable? </a:t>
            </a: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r>
              <a:rPr lang="en-US" sz="2000" dirty="0" smtClean="0">
                <a:effectLst/>
              </a:rPr>
              <a:t>Does the algorithm sort in-place? </a:t>
            </a: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r>
              <a:rPr lang="en-US" sz="2000" dirty="0" smtClean="0">
                <a:effectLst/>
              </a:rPr>
              <a:t>Is the algorithm input sensitive? </a:t>
            </a:r>
            <a:endParaRPr lang="en-US" sz="2400" dirty="0"/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8C8629E0-9D0E-424C-8890-DE4CD8EC274F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CCCF97-317C-754D-B0F9-F89C2403DCE7}" type="slidenum">
              <a:rPr lang="en-US" sz="3600">
                <a:solidFill>
                  <a:schemeClr val="bg1"/>
                </a:solidFill>
              </a:rPr>
              <a:pPr eaLnBrk="1" hangingPunct="1"/>
              <a:t>12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46700" y="863600"/>
          <a:ext cx="3717925" cy="249078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6206"/>
                <a:gridCol w="3361719"/>
              </a:tblGrid>
              <a:tr h="24907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</a:p>
                    <a:p>
                      <a:r>
                        <a:rPr lang="en-US" sz="1800" dirty="0" smtClean="0"/>
                        <a:t>2</a:t>
                      </a:r>
                    </a:p>
                    <a:p>
                      <a:endParaRPr lang="en-US" sz="1800" dirty="0"/>
                    </a:p>
                  </a:txBody>
                  <a:tcPr marL="91448" marR="91448" marT="45740" marB="45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 </a:t>
                      </a:r>
                      <a:r>
                        <a:rPr lang="en-US" sz="1800" b="1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N</a:t>
                      </a:r>
                      <a:r>
                        <a:rPr lang="en-US" sz="1800" b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A L Y S I 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dirty="0" smtClean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</a:txBody>
                  <a:tcPr marL="91448" marR="91448" marT="45740" marB="45740"/>
                </a:tc>
              </a:tr>
            </a:tbl>
          </a:graphicData>
        </a:graphic>
      </p:graphicFrame>
      <p:pic>
        <p:nvPicPr>
          <p:cNvPr id="15374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839788"/>
            <a:ext cx="5110163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728761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Quicksort </a:t>
            </a:r>
            <a:r>
              <a:rPr lang="en-US" sz="2800" b="0" dirty="0" smtClean="0">
                <a:solidFill>
                  <a:schemeClr val="tx1"/>
                </a:solidFill>
              </a:rPr>
              <a:t>(usage: </a:t>
            </a:r>
            <a:r>
              <a:rPr lang="en-US" sz="2800" b="0" dirty="0" smtClean="0">
                <a:solidFill>
                  <a:srgbClr val="000090"/>
                </a:solidFill>
                <a:latin typeface="Courier"/>
                <a:cs typeface="Courier"/>
              </a:rPr>
              <a:t>Quicksort(A[0..n-1])</a:t>
            </a:r>
            <a:endParaRPr lang="en-US" sz="2800" b="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pic>
        <p:nvPicPr>
          <p:cNvPr id="16386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r="2036"/>
          <a:stretch>
            <a:fillRect/>
          </a:stretch>
        </p:blipFill>
        <p:spPr>
          <a:xfrm>
            <a:off x="468313" y="1122363"/>
            <a:ext cx="3367087" cy="1874837"/>
          </a:xfrm>
        </p:spPr>
      </p:pic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D48147DA-4B95-F646-B32C-8047DB50E3B2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2C0E07-A0A5-FB4E-B3E3-550ACD0FCA71}" type="slidenum">
              <a:rPr lang="en-US" sz="3600">
                <a:solidFill>
                  <a:schemeClr val="bg1"/>
                </a:solidFill>
              </a:rPr>
              <a:pPr eaLnBrk="1" hangingPunct="1"/>
              <a:t>13</a:t>
            </a:fld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6390" name="TextBox 7"/>
          <p:cNvSpPr txBox="1">
            <a:spLocks noChangeArrowheads="1"/>
          </p:cNvSpPr>
          <p:nvPr/>
        </p:nvSpPr>
        <p:spPr bwMode="auto">
          <a:xfrm>
            <a:off x="468313" y="3584575"/>
            <a:ext cx="43402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Partition(A[l..r])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     &lt;=A[s]        &gt;=A[s]   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 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   A[l..s-1  s   s+1..r  ]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  return 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476375" y="4508500"/>
            <a:ext cx="863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6600" y="4508500"/>
            <a:ext cx="12239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835150" y="4221163"/>
            <a:ext cx="73025" cy="287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835400" y="4221163"/>
            <a:ext cx="160338" cy="287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728761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Quicksort: </a:t>
            </a:r>
            <a:r>
              <a:rPr lang="en-US" sz="2800" dirty="0" err="1" smtClean="0"/>
              <a:t>Lomuto</a:t>
            </a:r>
            <a:r>
              <a:rPr lang="en-US" sz="2800" dirty="0" smtClean="0"/>
              <a:t> Partitioning</a:t>
            </a:r>
            <a:endParaRPr lang="en-US" sz="2800" dirty="0"/>
          </a:p>
        </p:txBody>
      </p:sp>
      <p:pic>
        <p:nvPicPr>
          <p:cNvPr id="17410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67" r="-20367"/>
          <a:stretch>
            <a:fillRect/>
          </a:stretch>
        </p:blipFill>
        <p:spPr>
          <a:xfrm>
            <a:off x="-323850" y="1412875"/>
            <a:ext cx="4281488" cy="2384425"/>
          </a:xfrm>
        </p:spPr>
      </p:pic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07588AC3-D93E-6F44-9BFC-6860DD33EB17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E3AB85-98CF-6349-9584-9A3B6EDE5811}" type="slidenum">
              <a:rPr lang="en-US" sz="3600">
                <a:solidFill>
                  <a:schemeClr val="bg1"/>
                </a:solidFill>
              </a:rPr>
              <a:pPr eaLnBrk="1" hangingPunct="1"/>
              <a:t>14</a:t>
            </a:fld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7414" name="TextBox 7"/>
          <p:cNvSpPr txBox="1">
            <a:spLocks noChangeArrowheads="1"/>
          </p:cNvSpPr>
          <p:nvPr/>
        </p:nvSpPr>
        <p:spPr bwMode="auto">
          <a:xfrm>
            <a:off x="3276600" y="1412875"/>
            <a:ext cx="599281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Using </a:t>
            </a:r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p= A[l]</a:t>
            </a:r>
            <a:r>
              <a:rPr lang="en-US" sz="2000"/>
              <a:t> as the </a:t>
            </a:r>
            <a:r>
              <a:rPr lang="en-US" sz="2000" i="1"/>
              <a:t>pivot</a:t>
            </a:r>
          </a:p>
          <a:p>
            <a:pPr eaLnBrk="1" hangingPunct="1"/>
            <a:r>
              <a:rPr lang="en-US" sz="2000"/>
              <a:t>Loop: processing </a:t>
            </a:r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A[i] with i=l+1,...</a:t>
            </a:r>
            <a:r>
              <a:rPr lang="en-AU" sz="2000">
                <a:solidFill>
                  <a:srgbClr val="000090"/>
                </a:solidFill>
                <a:latin typeface="Courier" charset="0"/>
                <a:cs typeface="Courier" charset="0"/>
              </a:rPr>
              <a:t>,r</a:t>
            </a:r>
            <a:r>
              <a:rPr lang="en-US" sz="2000"/>
              <a:t> </a:t>
            </a:r>
          </a:p>
          <a:p>
            <a:pPr eaLnBrk="1" hangingPunct="1"/>
            <a:r>
              <a:rPr lang="en-US" sz="2000"/>
              <a:t>During the loop, maintaining </a:t>
            </a:r>
            <a:r>
              <a:rPr lang="en-US" sz="2000" i="1"/>
              <a:t>loop invariants</a:t>
            </a:r>
            <a:r>
              <a:rPr lang="en-US" sz="2000"/>
              <a:t>:</a:t>
            </a:r>
          </a:p>
          <a:p>
            <a:pPr eaLnBrk="1" hangingPunct="1"/>
            <a:r>
              <a:rPr lang="en-US" sz="2000"/>
              <a:t>  </a:t>
            </a:r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A[l  l+1 .. s  </a:t>
            </a:r>
            <a:r>
              <a:rPr lang="en-US" sz="2000">
                <a:solidFill>
                  <a:srgbClr val="FF0000"/>
                </a:solidFill>
                <a:latin typeface="Courier" charset="0"/>
                <a:cs typeface="Courier" charset="0"/>
              </a:rPr>
              <a:t>s+1 .. i</a:t>
            </a:r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 </a:t>
            </a:r>
            <a:r>
              <a:rPr lang="en-US" sz="2000">
                <a:solidFill>
                  <a:srgbClr val="030000"/>
                </a:solidFill>
                <a:latin typeface="Courier" charset="0"/>
                <a:cs typeface="Courier" charset="0"/>
              </a:rPr>
              <a:t>i+1 .. r</a:t>
            </a:r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]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                    &lt;</a:t>
            </a:r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p</a:t>
            </a:r>
            <a:r>
              <a:rPr lang="en-US" sz="2000"/>
              <a:t>               </a:t>
            </a:r>
            <a:r>
              <a:rPr lang="en-US" sz="2000">
                <a:solidFill>
                  <a:srgbClr val="FF0000"/>
                </a:solidFill>
              </a:rPr>
              <a:t>&gt;=</a:t>
            </a:r>
            <a:r>
              <a:rPr lang="en-US" sz="2000">
                <a:solidFill>
                  <a:srgbClr val="FF0000"/>
                </a:solidFill>
                <a:latin typeface="Courier" charset="0"/>
                <a:cs typeface="Courier" charset="0"/>
              </a:rPr>
              <a:t>p</a:t>
            </a:r>
            <a:r>
              <a:rPr lang="en-US" sz="2000"/>
              <a:t>        </a:t>
            </a:r>
            <a:r>
              <a:rPr lang="en-US" sz="2000">
                <a:latin typeface="Cambria" charset="0"/>
                <a:cs typeface="Cambria" charset="0"/>
              </a:rPr>
              <a:t>not yet processed</a:t>
            </a:r>
          </a:p>
          <a:p>
            <a:pPr eaLnBrk="1" hangingPunct="1"/>
            <a:r>
              <a:rPr lang="en-US" sz="2000">
                <a:latin typeface="Cambria" charset="0"/>
                <a:cs typeface="Cambria" charset="0"/>
              </a:rPr>
              <a:t>After the loop: swap A[l] with A[s]</a:t>
            </a:r>
          </a:p>
          <a:p>
            <a:pPr eaLnBrk="1" hangingPunct="1"/>
            <a:r>
              <a:rPr lang="en-US" sz="2000"/>
              <a:t>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27538" y="2708275"/>
            <a:ext cx="12239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11863" y="2708275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31100" y="2708275"/>
            <a:ext cx="1144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932363" y="2708275"/>
            <a:ext cx="714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16688" y="2708275"/>
            <a:ext cx="714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027988" y="2708275"/>
            <a:ext cx="73025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6063" y="3797300"/>
            <a:ext cx="4872037" cy="2676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Example: partitioning for  4 2 5 1 6</a:t>
            </a:r>
          </a:p>
          <a:p>
            <a:pPr>
              <a:defRPr/>
            </a:pPr>
            <a:endParaRPr lang="en-US" dirty="0">
              <a:latin typeface="Courier"/>
              <a:cs typeface="Courier"/>
            </a:endParaRPr>
          </a:p>
          <a:p>
            <a:pPr>
              <a:defRPr/>
            </a:pPr>
            <a:r>
              <a:rPr lang="en-US" dirty="0">
                <a:latin typeface="Courier"/>
                <a:cs typeface="Courier"/>
              </a:rPr>
              <a:t>s=0,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=1    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4</a:t>
            </a:r>
            <a:r>
              <a:rPr lang="en-US" baseline="-25000" dirty="0">
                <a:solidFill>
                  <a:srgbClr val="000090"/>
                </a:solidFill>
                <a:latin typeface="Courier"/>
                <a:cs typeface="Courier"/>
              </a:rPr>
              <a:t>s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2</a:t>
            </a:r>
            <a:r>
              <a:rPr lang="en-US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/>
                <a:cs typeface="Courier"/>
              </a:rPr>
              <a:t> 5 1 6</a:t>
            </a:r>
          </a:p>
          <a:p>
            <a:pPr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/>
              <a:cs typeface="Courier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40729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Quicksort: </a:t>
            </a:r>
            <a:r>
              <a:rPr lang="en-US" sz="2400" dirty="0" err="1" smtClean="0"/>
              <a:t>Lomuto</a:t>
            </a:r>
            <a:r>
              <a:rPr lang="en-US" sz="2400" dirty="0" smtClean="0"/>
              <a:t> Partitioning</a:t>
            </a:r>
            <a:endParaRPr lang="en-US" sz="2400" dirty="0"/>
          </a:p>
        </p:txBody>
      </p:sp>
      <p:pic>
        <p:nvPicPr>
          <p:cNvPr id="18434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67" r="-20367"/>
          <a:stretch>
            <a:fillRect/>
          </a:stretch>
        </p:blipFill>
        <p:spPr>
          <a:xfrm>
            <a:off x="-541338" y="549275"/>
            <a:ext cx="4283076" cy="2382838"/>
          </a:xfrm>
        </p:spPr>
      </p:pic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AB0F7674-2A4C-9E42-B4F0-3A51B9E66B81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751EF5-A27E-CB4E-93F8-CE28A07CAD5F}" type="slidenum">
              <a:rPr lang="en-US" sz="3600">
                <a:solidFill>
                  <a:schemeClr val="bg1"/>
                </a:solidFill>
              </a:rPr>
              <a:pPr eaLnBrk="1" hangingPunct="1"/>
              <a:t>15</a:t>
            </a:fld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3217863" y="417513"/>
            <a:ext cx="59928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Using </a:t>
            </a:r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p= A[l]</a:t>
            </a:r>
            <a:r>
              <a:rPr lang="en-US" sz="2000"/>
              <a:t> as the </a:t>
            </a:r>
            <a:r>
              <a:rPr lang="en-US" sz="2000" i="1"/>
              <a:t>pivot</a:t>
            </a:r>
          </a:p>
          <a:p>
            <a:pPr eaLnBrk="1" hangingPunct="1"/>
            <a:r>
              <a:rPr lang="en-US" sz="2000"/>
              <a:t>Loop: processing </a:t>
            </a:r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A[i]</a:t>
            </a:r>
            <a:r>
              <a:rPr lang="en-US" sz="2000"/>
              <a:t> </a:t>
            </a:r>
          </a:p>
          <a:p>
            <a:pPr eaLnBrk="1" hangingPunct="1"/>
            <a:r>
              <a:rPr lang="en-US" sz="2000"/>
              <a:t>During the loop, maintaining </a:t>
            </a:r>
            <a:r>
              <a:rPr lang="en-US" sz="2000" i="1"/>
              <a:t>loop invariants</a:t>
            </a:r>
            <a:r>
              <a:rPr lang="en-US" sz="2000"/>
              <a:t>:</a:t>
            </a:r>
          </a:p>
          <a:p>
            <a:pPr eaLnBrk="1" hangingPunct="1"/>
            <a:r>
              <a:rPr lang="en-US" sz="2000"/>
              <a:t>  </a:t>
            </a:r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A[l  l+1 .. s  s+1 .. i  i+1 .. r]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                   &lt;</a:t>
            </a:r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p</a:t>
            </a:r>
            <a:r>
              <a:rPr lang="en-US" sz="2000"/>
              <a:t>                 &gt;=</a:t>
            </a:r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p</a:t>
            </a:r>
            <a:r>
              <a:rPr lang="en-US" sz="2000"/>
              <a:t>        </a:t>
            </a:r>
            <a:r>
              <a:rPr lang="en-US" sz="2000">
                <a:latin typeface="Cambria" charset="0"/>
                <a:cs typeface="Cambria" charset="0"/>
              </a:rPr>
              <a:t>not yet processed</a:t>
            </a:r>
          </a:p>
          <a:p>
            <a:pPr eaLnBrk="1" hangingPunct="1"/>
            <a:r>
              <a:rPr lang="en-US" sz="2000">
                <a:latin typeface="Cambria" charset="0"/>
                <a:cs typeface="Cambria" charset="0"/>
              </a:rPr>
              <a:t>After the loop: swap A[l] with A[s]</a:t>
            </a:r>
          </a:p>
          <a:p>
            <a:pPr eaLnBrk="1" hangingPunct="1"/>
            <a:r>
              <a:rPr lang="en-US" sz="2000"/>
              <a:t>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351338" y="1700213"/>
            <a:ext cx="12239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40425" y="1700213"/>
            <a:ext cx="1152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27925" y="1700213"/>
            <a:ext cx="1144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932363" y="1662113"/>
            <a:ext cx="71437" cy="574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16688" y="1700213"/>
            <a:ext cx="71437" cy="5762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027988" y="1662113"/>
            <a:ext cx="73025" cy="5746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45" name="TextBox 20"/>
          <p:cNvSpPr txBox="1">
            <a:spLocks noChangeArrowheads="1"/>
          </p:cNvSpPr>
          <p:nvPr/>
        </p:nvSpPr>
        <p:spPr bwMode="auto">
          <a:xfrm>
            <a:off x="273050" y="3279775"/>
            <a:ext cx="4762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Exercise: quicksort for ANALYSIS</a:t>
            </a:r>
          </a:p>
          <a:p>
            <a:pPr eaLnBrk="1" hangingPunct="1"/>
            <a:r>
              <a:rPr lang="en-US"/>
              <a:t>    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20688" y="3784600"/>
          <a:ext cx="8251826" cy="201295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25913"/>
                <a:gridCol w="4125913"/>
              </a:tblGrid>
              <a:tr h="2012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800" b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  </a:t>
                      </a:r>
                      <a:r>
                        <a:rPr lang="en-US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urier"/>
                          <a:cs typeface="Courier"/>
                        </a:rPr>
                        <a:t>N  A  L  Y  S  I  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</a:txBody>
                  <a:tcPr marL="91429" marR="91429" marT="45749" marB="4574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 marT="45749" marB="45749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728761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Quicksort </a:t>
            </a:r>
            <a:r>
              <a:rPr lang="en-US" sz="2800" b="0" dirty="0" smtClean="0">
                <a:solidFill>
                  <a:schemeClr val="tx1"/>
                </a:solidFill>
              </a:rPr>
              <a:t>(usage: </a:t>
            </a:r>
            <a:r>
              <a:rPr lang="en-US" sz="2800" b="0" dirty="0" smtClean="0">
                <a:solidFill>
                  <a:srgbClr val="000090"/>
                </a:solidFill>
                <a:latin typeface="Courier"/>
                <a:cs typeface="Courier"/>
              </a:rPr>
              <a:t>Quicksort(A[0..n-1])</a:t>
            </a:r>
            <a:endParaRPr lang="en-US" sz="2800" b="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pic>
        <p:nvPicPr>
          <p:cNvPr id="19458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r="2036"/>
          <a:stretch>
            <a:fillRect/>
          </a:stretch>
        </p:blipFill>
        <p:spPr>
          <a:xfrm>
            <a:off x="468313" y="1122363"/>
            <a:ext cx="3367087" cy="1874837"/>
          </a:xfrm>
        </p:spPr>
      </p:pic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74E84217-4A4C-C247-BA57-E89EEAF82683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9DF69F8-7678-6942-9B82-931023201CF7}" type="slidenum">
              <a:rPr lang="en-US" sz="3600">
                <a:solidFill>
                  <a:schemeClr val="bg1"/>
                </a:solidFill>
              </a:rPr>
              <a:pPr eaLnBrk="1" hangingPunct="1"/>
              <a:t>16</a:t>
            </a:fld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9462" name="TextBox 7"/>
          <p:cNvSpPr txBox="1">
            <a:spLocks noChangeArrowheads="1"/>
          </p:cNvSpPr>
          <p:nvPr/>
        </p:nvSpPr>
        <p:spPr bwMode="auto">
          <a:xfrm>
            <a:off x="468313" y="3584575"/>
            <a:ext cx="43402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Partition(A[l..r])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     &lt;=A[s]        &gt;=A[s]   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 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   A[l..s-1  s   s+1..r  ]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  return 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476375" y="4508500"/>
            <a:ext cx="863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6600" y="4508500"/>
            <a:ext cx="12239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835150" y="4221163"/>
            <a:ext cx="73025" cy="287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835400" y="4221163"/>
            <a:ext cx="160338" cy="287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7" name="TextBox 2"/>
          <p:cNvSpPr txBox="1">
            <a:spLocks noChangeArrowheads="1"/>
          </p:cNvSpPr>
          <p:nvPr/>
        </p:nvSpPr>
        <p:spPr bwMode="auto">
          <a:xfrm>
            <a:off x="4808538" y="1341438"/>
            <a:ext cx="38671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input-sensitive?</a:t>
            </a:r>
          </a:p>
          <a:p>
            <a:pPr eaLnBrk="1" hangingPunct="1"/>
            <a:r>
              <a:rPr lang="en-US"/>
              <a:t>complexity=?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stable?</a:t>
            </a:r>
          </a:p>
          <a:p>
            <a:pPr eaLnBrk="1" hangingPunct="1"/>
            <a:r>
              <a:rPr lang="en-US"/>
              <a:t>in-place?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47" y="-51867"/>
            <a:ext cx="8623300" cy="625029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                                          Quicksort: Hoare Partitioning</a:t>
            </a:r>
            <a:endParaRPr lang="en-US" sz="2400" dirty="0"/>
          </a:p>
        </p:txBody>
      </p:sp>
      <p:pic>
        <p:nvPicPr>
          <p:cNvPr id="20482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43" r="-609"/>
          <a:stretch>
            <a:fillRect/>
          </a:stretch>
        </p:blipFill>
        <p:spPr>
          <a:xfrm>
            <a:off x="-1331913" y="333375"/>
            <a:ext cx="5719763" cy="3965575"/>
          </a:xfrm>
        </p:spPr>
      </p:pic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8CEC75A7-6A56-FA43-BD9F-78B2E9ED7264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FAA093-140B-1648-863D-B3AB121BD9DA}" type="slidenum">
              <a:rPr lang="en-US" sz="3600">
                <a:solidFill>
                  <a:schemeClr val="bg1"/>
                </a:solidFill>
              </a:rPr>
              <a:pPr eaLnBrk="1" hangingPunct="1"/>
              <a:t>17</a:t>
            </a:fld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0486" name="TextBox 7"/>
          <p:cNvSpPr txBox="1">
            <a:spLocks noChangeArrowheads="1"/>
          </p:cNvSpPr>
          <p:nvPr/>
        </p:nvSpPr>
        <p:spPr bwMode="auto">
          <a:xfrm>
            <a:off x="4500563" y="476250"/>
            <a:ext cx="4532312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</a:t>
            </a:r>
          </a:p>
          <a:p>
            <a:pPr eaLnBrk="1" hangingPunct="1"/>
            <a:endParaRPr lang="en-US" sz="2000">
              <a:solidFill>
                <a:srgbClr val="000090"/>
              </a:solidFill>
              <a:latin typeface="Courier" charset="0"/>
              <a:cs typeface="Courier" charset="0"/>
            </a:endParaRPr>
          </a:p>
          <a:p>
            <a:pPr eaLnBrk="1" hangingPunct="1"/>
            <a:endParaRPr lang="en-US" sz="2000">
              <a:solidFill>
                <a:srgbClr val="000090"/>
              </a:solidFill>
              <a:latin typeface="Courier" charset="0"/>
              <a:cs typeface="Courier" charset="0"/>
            </a:endParaRPr>
          </a:p>
          <a:p>
            <a:pPr eaLnBrk="1" hangingPunct="1"/>
            <a:r>
              <a:rPr lang="en-US" sz="2000" i="1">
                <a:latin typeface="Cambria" charset="0"/>
                <a:cs typeface="Cambria" charset="0"/>
              </a:rPr>
              <a:t>moving</a:t>
            </a:r>
            <a:r>
              <a:rPr lang="en-US" sz="2000">
                <a:solidFill>
                  <a:srgbClr val="000090"/>
                </a:solidFill>
                <a:latin typeface="Cambria" charset="0"/>
                <a:cs typeface="Cambria" charset="0"/>
              </a:rPr>
              <a:t> </a:t>
            </a:r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i</a:t>
            </a:r>
            <a:r>
              <a:rPr lang="en-US" sz="2000">
                <a:solidFill>
                  <a:srgbClr val="000090"/>
                </a:solidFill>
                <a:latin typeface="Cambria" charset="0"/>
                <a:cs typeface="Cambria" charset="0"/>
              </a:rPr>
              <a:t> </a:t>
            </a:r>
            <a:r>
              <a:rPr lang="en-US" sz="2000" i="1">
                <a:latin typeface="Cambria" charset="0"/>
                <a:cs typeface="Cambria" charset="0"/>
              </a:rPr>
              <a:t>forward</a:t>
            </a:r>
            <a:r>
              <a:rPr lang="en-US" sz="2000">
                <a:solidFill>
                  <a:srgbClr val="000090"/>
                </a:solidFill>
                <a:latin typeface="Cambria" charset="0"/>
                <a:cs typeface="Cambria" charset="0"/>
              </a:rPr>
              <a:t>, </a:t>
            </a:r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j</a:t>
            </a:r>
            <a:r>
              <a:rPr lang="en-US" sz="2000">
                <a:solidFill>
                  <a:srgbClr val="000090"/>
                </a:solidFill>
                <a:latin typeface="Cambria" charset="0"/>
                <a:cs typeface="Cambria" charset="0"/>
              </a:rPr>
              <a:t> </a:t>
            </a:r>
            <a:r>
              <a:rPr lang="en-US" sz="2000" i="1">
                <a:latin typeface="Cambria" charset="0"/>
                <a:cs typeface="Cambria" charset="0"/>
              </a:rPr>
              <a:t>backward</a:t>
            </a:r>
            <a:r>
              <a:rPr lang="en-US" sz="2000">
                <a:solidFill>
                  <a:srgbClr val="000090"/>
                </a:solidFill>
                <a:latin typeface="Cambria" charset="0"/>
                <a:cs typeface="Cambria" charset="0"/>
              </a:rPr>
              <a:t> </a:t>
            </a:r>
            <a:r>
              <a:rPr lang="en-US" sz="2000" i="1">
                <a:latin typeface="Cambria" charset="0"/>
                <a:cs typeface="Cambria" charset="0"/>
              </a:rPr>
              <a:t>so</a:t>
            </a:r>
            <a:r>
              <a:rPr lang="en-US" sz="2000">
                <a:solidFill>
                  <a:srgbClr val="000090"/>
                </a:solidFill>
                <a:latin typeface="Cambria" charset="0"/>
                <a:cs typeface="Cambria" charset="0"/>
              </a:rPr>
              <a:t> </a:t>
            </a:r>
            <a:r>
              <a:rPr lang="en-US" sz="2000" i="1">
                <a:latin typeface="Cambria" charset="0"/>
                <a:cs typeface="Cambria" charset="0"/>
              </a:rPr>
              <a:t>that</a:t>
            </a:r>
            <a:r>
              <a:rPr lang="en-US" sz="2000">
                <a:solidFill>
                  <a:srgbClr val="000090"/>
                </a:solidFill>
                <a:latin typeface="Cambria" charset="0"/>
                <a:cs typeface="Cambria" charset="0"/>
              </a:rPr>
              <a:t>: 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A[l+1..i-1]&lt;=p, A[i]&gt;=p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A[j+1..r]&gt;=p,   A[j]&lt;=p</a:t>
            </a:r>
          </a:p>
          <a:p>
            <a:pPr eaLnBrk="1" hangingPunct="1"/>
            <a:endParaRPr lang="en-US" sz="2000">
              <a:solidFill>
                <a:srgbClr val="000090"/>
              </a:solidFill>
              <a:latin typeface="Courier" charset="0"/>
              <a:cs typeface="Courier" charset="0"/>
            </a:endParaRPr>
          </a:p>
          <a:p>
            <a:pPr eaLnBrk="1" hangingPunct="1"/>
            <a:endParaRPr lang="en-US" sz="2000">
              <a:solidFill>
                <a:srgbClr val="000090"/>
              </a:solidFill>
              <a:latin typeface="Courier" charset="0"/>
              <a:cs typeface="Courier" charset="0"/>
            </a:endParaRP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A[l..j .. i ..r]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undo last swap (why?)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</a:t>
            </a:r>
          </a:p>
          <a:p>
            <a:pPr eaLnBrk="1" hangingPunct="1"/>
            <a:endParaRPr lang="en-US" sz="2000">
              <a:solidFill>
                <a:srgbClr val="000090"/>
              </a:solidFill>
              <a:latin typeface="Courier" charset="0"/>
              <a:cs typeface="Courier" charset="0"/>
            </a:endParaRP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------during the loop------</a:t>
            </a: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A[l l+1..i-1 </a:t>
            </a:r>
            <a:r>
              <a:rPr lang="en-US" sz="2000">
                <a:latin typeface="Courier" charset="0"/>
                <a:cs typeface="Courier" charset="0"/>
              </a:rPr>
              <a:t>i .. j</a:t>
            </a:r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urier" charset="0"/>
                <a:cs typeface="Courier" charset="0"/>
              </a:rPr>
              <a:t>j+1..r</a:t>
            </a:r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]  </a:t>
            </a:r>
          </a:p>
          <a:p>
            <a:pPr eaLnBrk="1" hangingPunct="1"/>
            <a:endParaRPr lang="en-US" sz="2000">
              <a:solidFill>
                <a:srgbClr val="000090"/>
              </a:solidFill>
              <a:latin typeface="Courier" charset="0"/>
              <a:cs typeface="Courier" charset="0"/>
            </a:endParaRPr>
          </a:p>
          <a:p>
            <a:pPr eaLnBrk="1" hangingPunct="1"/>
            <a:endParaRPr lang="en-US" sz="2000">
              <a:solidFill>
                <a:srgbClr val="000090"/>
              </a:solidFill>
              <a:latin typeface="Courier" charset="0"/>
              <a:cs typeface="Courier" charset="0"/>
            </a:endParaRP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    &lt;=p             </a:t>
            </a:r>
            <a:r>
              <a:rPr lang="en-US" sz="2000">
                <a:solidFill>
                  <a:srgbClr val="FF0000"/>
                </a:solidFill>
                <a:latin typeface="Courier" charset="0"/>
                <a:cs typeface="Courier" charset="0"/>
              </a:rPr>
              <a:t>&gt;=p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25" y="4784725"/>
            <a:ext cx="10969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02538" y="4784725"/>
            <a:ext cx="936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835650" y="4759325"/>
            <a:ext cx="144463" cy="79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388350" y="4784725"/>
            <a:ext cx="71438" cy="79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91" name="TextBox 16"/>
          <p:cNvSpPr txBox="1">
            <a:spLocks noChangeArrowheads="1"/>
          </p:cNvSpPr>
          <p:nvPr/>
        </p:nvSpPr>
        <p:spPr bwMode="auto">
          <a:xfrm>
            <a:off x="265113" y="4784725"/>
            <a:ext cx="38020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Example:</a:t>
            </a:r>
          </a:p>
          <a:p>
            <a:pPr eaLnBrk="1" hangingPunct="1"/>
            <a:r>
              <a:rPr lang="en-US"/>
              <a:t>   </a:t>
            </a:r>
            <a:r>
              <a:rPr lang="en-US" sz="2000" b="1">
                <a:solidFill>
                  <a:srgbClr val="000090"/>
                </a:solidFill>
                <a:latin typeface="Courier" charset="0"/>
                <a:cs typeface="Courier" charset="0"/>
              </a:rPr>
              <a:t>4</a:t>
            </a:r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</a:t>
            </a:r>
            <a:r>
              <a:rPr lang="en-US" sz="2000">
                <a:latin typeface="Courier" charset="0"/>
                <a:cs typeface="Courier" charset="0"/>
              </a:rPr>
              <a:t>2 5 1 6 </a:t>
            </a:r>
            <a:endParaRPr lang="en-US" b="1" baseline="-25000">
              <a:solidFill>
                <a:srgbClr val="FF0000"/>
              </a:solidFill>
              <a:latin typeface="Courier" charset="0"/>
              <a:cs typeface="Courier" charset="0"/>
            </a:endParaRP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47" y="-51867"/>
            <a:ext cx="8623300" cy="625029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                                          Quicksort: Hoare Partitioning</a:t>
            </a:r>
            <a:endParaRPr lang="en-US" sz="2400" dirty="0"/>
          </a:p>
        </p:txBody>
      </p:sp>
      <p:pic>
        <p:nvPicPr>
          <p:cNvPr id="21506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43" r="-609"/>
          <a:stretch>
            <a:fillRect/>
          </a:stretch>
        </p:blipFill>
        <p:spPr>
          <a:xfrm>
            <a:off x="-1331913" y="333375"/>
            <a:ext cx="5719763" cy="3965575"/>
          </a:xfrm>
        </p:spPr>
      </p:pic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666D8A79-3EC8-3A43-A16B-ECF4DAAD7449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903D68-6CA5-224D-B457-F0F5DB78B128}" type="slidenum">
              <a:rPr lang="en-US" sz="3600">
                <a:solidFill>
                  <a:schemeClr val="bg1"/>
                </a:solidFill>
              </a:rPr>
              <a:pPr eaLnBrk="1" hangingPunct="1"/>
              <a:t>18</a:t>
            </a:fld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1510" name="TextBox 7"/>
          <p:cNvSpPr txBox="1">
            <a:spLocks noChangeArrowheads="1"/>
          </p:cNvSpPr>
          <p:nvPr/>
        </p:nvSpPr>
        <p:spPr bwMode="auto">
          <a:xfrm>
            <a:off x="4500563" y="476250"/>
            <a:ext cx="453231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Exercise: run Quicksort</a:t>
            </a:r>
          </a:p>
          <a:p>
            <a:pPr eaLnBrk="1" hangingPunct="1"/>
            <a:endParaRPr lang="en-US" sz="2000">
              <a:solidFill>
                <a:srgbClr val="000090"/>
              </a:solidFill>
              <a:latin typeface="Courier" charset="0"/>
              <a:cs typeface="Courier" charset="0"/>
            </a:endParaRPr>
          </a:p>
          <a:p>
            <a:pPr eaLnBrk="1" hangingPunct="1"/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 </a:t>
            </a:r>
            <a:r>
              <a:rPr lang="en-US" sz="2000" b="1">
                <a:solidFill>
                  <a:srgbClr val="000090"/>
                </a:solidFill>
                <a:latin typeface="Courier" charset="0"/>
                <a:cs typeface="Courier" charset="0"/>
              </a:rPr>
              <a:t>A</a:t>
            </a:r>
            <a:r>
              <a:rPr lang="en-US" sz="2000">
                <a:solidFill>
                  <a:srgbClr val="000090"/>
                </a:solidFill>
                <a:latin typeface="Courier" charset="0"/>
                <a:cs typeface="Courier" charset="0"/>
              </a:rPr>
              <a:t> </a:t>
            </a:r>
            <a:r>
              <a:rPr lang="en-US" sz="2000">
                <a:latin typeface="Courier" charset="0"/>
                <a:cs typeface="Courier" charset="0"/>
              </a:rPr>
              <a:t>N A L Y S I S    p=</a:t>
            </a:r>
            <a:r>
              <a:rPr lang="en-US" sz="2000" b="1">
                <a:solidFill>
                  <a:srgbClr val="000090"/>
                </a:solidFill>
                <a:latin typeface="Courier" charset="0"/>
                <a:cs typeface="Courier" charset="0"/>
              </a:rPr>
              <a:t>A</a:t>
            </a:r>
          </a:p>
          <a:p>
            <a:pPr eaLnBrk="1" hangingPunct="1"/>
            <a:endParaRPr lang="en-US" sz="2000">
              <a:latin typeface="Courier" charset="0"/>
              <a:cs typeface="Courier" charset="0"/>
            </a:endParaRPr>
          </a:p>
          <a:p>
            <a:pPr eaLnBrk="1" hangingPunct="1"/>
            <a:endParaRPr lang="en-US" sz="2000">
              <a:solidFill>
                <a:srgbClr val="000090"/>
              </a:solidFill>
              <a:latin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40729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T3: </a:t>
            </a:r>
            <a:r>
              <a:rPr lang="en-US" sz="2400" dirty="0" err="1" smtClean="0"/>
              <a:t>Mergesort</a:t>
            </a:r>
            <a:r>
              <a:rPr lang="en-US" sz="2400" dirty="0" smtClean="0"/>
              <a:t>: Top-Down &amp; Bottom-Up Algorithms</a:t>
            </a:r>
            <a:endParaRPr lang="en-US" sz="2400" dirty="0"/>
          </a:p>
        </p:txBody>
      </p:sp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7F9BDEE5-058E-4F46-A2DB-39AD4D312786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58CB18-B50E-FE45-8CD4-813C031C3857}" type="slidenum">
              <a:rPr lang="en-US" sz="3600">
                <a:solidFill>
                  <a:schemeClr val="bg1"/>
                </a:solidFill>
              </a:rPr>
              <a:pPr eaLnBrk="1" hangingPunct="1"/>
              <a:t>19</a:t>
            </a:fld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22533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78" b="-5878"/>
          <a:stretch>
            <a:fillRect/>
          </a:stretch>
        </p:blipFill>
        <p:spPr bwMode="auto">
          <a:xfrm>
            <a:off x="4349750" y="833438"/>
            <a:ext cx="4794250" cy="542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2253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4089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Box 9"/>
          <p:cNvSpPr txBox="1">
            <a:spLocks noChangeArrowheads="1"/>
          </p:cNvSpPr>
          <p:nvPr/>
        </p:nvSpPr>
        <p:spPr bwMode="auto">
          <a:xfrm>
            <a:off x="0" y="3213100"/>
            <a:ext cx="4478338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function BottomUpMS(A[0..n-1])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create_empty_queue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enqueue singleton array A[0],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 A[1],..., A[n-1] into Q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while queue.size&gt;1 do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 dequeue arrays A and B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 merge A and B to C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 enqueue C 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dequeue A </a:t>
            </a:r>
          </a:p>
          <a:p>
            <a:pPr eaLnBrk="1" hangingPunct="1"/>
            <a:endParaRPr lang="en-US" sz="1800">
              <a:latin typeface="Courier" charset="0"/>
              <a:cs typeface="Courier" charset="0"/>
            </a:endParaRPr>
          </a:p>
          <a:p>
            <a:pPr eaLnBrk="1" hangingPunct="1"/>
            <a:r>
              <a:rPr lang="en-US" sz="2000"/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Master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If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               </a:t>
            </a: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where   </a:t>
            </a:r>
            <a:r>
              <a:rPr lang="en-US" dirty="0" smtClean="0">
                <a:latin typeface="Lucida Calligraphy"/>
                <a:cs typeface="Lucida Calligraphy"/>
              </a:rPr>
              <a:t>a </a:t>
            </a:r>
            <a:r>
              <a:rPr lang="en-US" dirty="0"/>
              <a:t>≥</a:t>
            </a:r>
            <a:r>
              <a:rPr lang="en-US" dirty="0" smtClean="0">
                <a:latin typeface="Lucida Calligraphy"/>
                <a:cs typeface="Lucida Calligraphy"/>
              </a:rPr>
              <a:t> </a:t>
            </a:r>
            <a:r>
              <a:rPr lang="en-US" dirty="0"/>
              <a:t>1</a:t>
            </a:r>
            <a:r>
              <a:rPr lang="en-US" dirty="0" smtClean="0"/>
              <a:t>, </a:t>
            </a:r>
            <a:r>
              <a:rPr lang="en-US" i="1" dirty="0">
                <a:latin typeface="Cambria Math"/>
                <a:cs typeface="Cambria Math"/>
              </a:rPr>
              <a:t>b</a:t>
            </a:r>
            <a:r>
              <a:rPr lang="en-US" dirty="0" smtClean="0"/>
              <a:t> &gt;1, and </a:t>
            </a:r>
            <a:r>
              <a:rPr lang="en-US" i="1" dirty="0">
                <a:latin typeface="Cambria Math"/>
                <a:cs typeface="Cambria Math"/>
              </a:rPr>
              <a:t>d</a:t>
            </a:r>
            <a:r>
              <a:rPr lang="en-US" dirty="0" smtClean="0"/>
              <a:t> ≥ 0, then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 marL="0" indent="0">
              <a:buFont typeface="Wingdings 2" charset="0"/>
              <a:buNone/>
              <a:defRPr/>
            </a:pPr>
            <a:r>
              <a:rPr lang="en-US" dirty="0" smtClean="0"/>
              <a:t>you can also replace </a:t>
            </a:r>
            <a:r>
              <a:rPr lang="en-US" i="1" dirty="0" smtClean="0"/>
              <a:t>all</a:t>
            </a:r>
            <a:r>
              <a:rPr lang="en-US" dirty="0" smtClean="0"/>
              <a:t> big-</a:t>
            </a:r>
            <a:r>
              <a:rPr lang="en-US" dirty="0" err="1" smtClean="0"/>
              <a:t>θ</a:t>
            </a:r>
            <a:r>
              <a:rPr lang="en-US" dirty="0" smtClean="0"/>
              <a:t> by big-O </a:t>
            </a:r>
          </a:p>
          <a:p>
            <a:pPr>
              <a:defRPr/>
            </a:pPr>
            <a:endParaRPr lang="en-US" i="1" dirty="0" smtClean="0">
              <a:latin typeface="Cambria Math"/>
              <a:cs typeface="Cambria Math"/>
            </a:endParaRPr>
          </a:p>
          <a:p>
            <a:pPr>
              <a:defRPr/>
            </a:pPr>
            <a:endParaRPr lang="en-US" i="1" dirty="0">
              <a:latin typeface="Cambria Math"/>
              <a:cs typeface="Cambria Math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532313" y="3370263"/>
          <a:ext cx="79375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370263"/>
                        <a:ext cx="79375" cy="11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ounded Rectangle 9"/>
          <p:cNvSpPr>
            <a:spLocks noChangeArrowheads="1"/>
          </p:cNvSpPr>
          <p:nvPr/>
        </p:nvSpPr>
        <p:spPr bwMode="auto">
          <a:xfrm>
            <a:off x="2443163" y="1201738"/>
            <a:ext cx="5565775" cy="31956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defTabSz="641350"/>
            <a:endParaRPr lang="en-US" sz="3000">
              <a:solidFill>
                <a:srgbClr val="000000"/>
              </a:solidFill>
              <a:latin typeface="Helvetica Neue Light" charset="0"/>
              <a:ea typeface="ヒラギノ角ゴ ProN W3" charset="0"/>
              <a:cs typeface="ヒラギノ角ゴ ProN W3" charset="0"/>
              <a:sym typeface="Helvetica Neue Light" charset="0"/>
            </a:endParaRPr>
          </a:p>
        </p:txBody>
      </p:sp>
      <p:sp>
        <p:nvSpPr>
          <p:cNvPr id="1029" name="TextBox 10"/>
          <p:cNvSpPr txBox="1">
            <a:spLocks noChangeArrowheads="1"/>
          </p:cNvSpPr>
          <p:nvPr/>
        </p:nvSpPr>
        <p:spPr bwMode="auto">
          <a:xfrm>
            <a:off x="581025" y="1395413"/>
            <a:ext cx="128588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4291" tIns="32146" rIns="64291" bIns="32146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2000">
              <a:latin typeface="Calibri" charset="0"/>
              <a:cs typeface="Calibri" charset="0"/>
            </a:endParaRPr>
          </a:p>
        </p:txBody>
      </p:sp>
      <p:pic>
        <p:nvPicPr>
          <p:cNvPr id="1030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933825"/>
            <a:ext cx="45593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1" name="Object 6"/>
          <p:cNvGraphicFramePr>
            <a:graphicFrameLocks noChangeAspect="1"/>
          </p:cNvGraphicFramePr>
          <p:nvPr/>
        </p:nvGraphicFramePr>
        <p:xfrm>
          <a:off x="1881188" y="1201738"/>
          <a:ext cx="3151187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7" imgW="1397000" imgH="698500" progId="Equation.3">
                  <p:embed/>
                </p:oleObj>
              </mc:Choice>
              <mc:Fallback>
                <p:oleObj name="Equation" r:id="rId7" imgW="1397000" imgH="698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1201738"/>
                        <a:ext cx="3151187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40729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T3: </a:t>
            </a:r>
            <a:r>
              <a:rPr lang="en-US" sz="2400" dirty="0" err="1" smtClean="0"/>
              <a:t>Mergesort</a:t>
            </a:r>
            <a:r>
              <a:rPr lang="en-US" sz="2400" dirty="0" smtClean="0"/>
              <a:t>: Top-Down &amp; Bottom-Up Algorithms</a:t>
            </a:r>
            <a:endParaRPr lang="en-US" sz="2400" dirty="0"/>
          </a:p>
        </p:txBody>
      </p:sp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D3CC447B-9CC8-554B-8017-AC56A67C6C86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DB04B4-7693-2549-A1DA-7CDA0B129718}" type="slidenum">
              <a:rPr lang="en-US" sz="3600">
                <a:solidFill>
                  <a:schemeClr val="bg1"/>
                </a:solidFill>
              </a:rPr>
              <a:pPr eaLnBrk="1" hangingPunct="1"/>
              <a:t>20</a:t>
            </a:fld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2355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4089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9"/>
          <p:cNvSpPr txBox="1">
            <a:spLocks noChangeArrowheads="1"/>
          </p:cNvSpPr>
          <p:nvPr/>
        </p:nvSpPr>
        <p:spPr bwMode="auto">
          <a:xfrm>
            <a:off x="0" y="3213100"/>
            <a:ext cx="4478338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function BottomUpMS(A[0..n-1])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create_empty_queue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enqueue singleton array A[0],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 A[1],..., A[n-1] into Q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while queue.size&gt;1 do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 dequeue arrays A and B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 merge A and B to C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 enqueue C 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dequeue A </a:t>
            </a:r>
          </a:p>
          <a:p>
            <a:pPr eaLnBrk="1" hangingPunct="1"/>
            <a:endParaRPr lang="en-US" sz="1800">
              <a:latin typeface="Courier" charset="0"/>
              <a:cs typeface="Courier" charset="0"/>
            </a:endParaRPr>
          </a:p>
          <a:p>
            <a:pPr eaLnBrk="1" hangingPunct="1"/>
            <a:r>
              <a:rPr lang="en-US" sz="2000"/>
              <a:t>    </a:t>
            </a:r>
          </a:p>
        </p:txBody>
      </p:sp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4446588" y="1585913"/>
            <a:ext cx="4589462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Exercise: run bottum-up:</a:t>
            </a:r>
          </a:p>
          <a:p>
            <a:pPr eaLnBrk="1" hangingPunct="1"/>
            <a:r>
              <a:rPr lang="en-US" sz="1800">
                <a:latin typeface="Courier" charset="0"/>
                <a:cs typeface="Courier" charset="0"/>
              </a:rPr>
              <a:t>  ANALYSIS</a:t>
            </a:r>
          </a:p>
          <a:p>
            <a:pPr eaLnBrk="1" hangingPunct="1"/>
            <a:r>
              <a:rPr lang="en-US" sz="1800">
                <a:latin typeface="Courier" charset="0"/>
                <a:cs typeface="Courier" charset="0"/>
              </a:rPr>
              <a:t>[A] [N] [A] [L] [Y] [S] [I] [S]</a:t>
            </a:r>
          </a:p>
          <a:p>
            <a:pPr eaLnBrk="1" hangingPunct="1"/>
            <a:endParaRPr lang="en-US" sz="1800">
              <a:latin typeface="Courier" charset="0"/>
              <a:cs typeface="Courier" charset="0"/>
            </a:endParaRPr>
          </a:p>
          <a:p>
            <a:pPr eaLnBrk="1" hangingPunct="1"/>
            <a:endParaRPr lang="en-US" sz="1800">
              <a:latin typeface="Courier" charset="0"/>
              <a:cs typeface="Courier" charset="0"/>
            </a:endParaRPr>
          </a:p>
          <a:p>
            <a:pPr eaLnBrk="1" hangingPunct="1"/>
            <a:endParaRPr lang="en-US" sz="1800">
              <a:latin typeface="Courier" charset="0"/>
              <a:cs typeface="Courier" charset="0"/>
            </a:endParaRPr>
          </a:p>
          <a:p>
            <a:pPr eaLnBrk="1" hangingPunct="1"/>
            <a:endParaRPr 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728761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T3: Closest-pair and element-distinction </a:t>
            </a:r>
            <a:endParaRPr lang="en-US" sz="2800" dirty="0"/>
          </a:p>
        </p:txBody>
      </p:sp>
      <p:pic>
        <p:nvPicPr>
          <p:cNvPr id="24578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205" b="-29205"/>
          <a:stretch>
            <a:fillRect/>
          </a:stretch>
        </p:blipFill>
        <p:spPr>
          <a:xfrm>
            <a:off x="265113" y="620713"/>
            <a:ext cx="8623300" cy="4800600"/>
          </a:xfrm>
        </p:spPr>
      </p:pic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6E0D84AC-07CC-7B42-A742-33303A960F51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F11215-DC3A-4343-8365-12E028A535E5}" type="slidenum">
              <a:rPr lang="en-US" sz="3600">
                <a:solidFill>
                  <a:schemeClr val="bg1"/>
                </a:solidFill>
              </a:rPr>
              <a:pPr eaLnBrk="1" hangingPunct="1"/>
              <a:t>21</a:t>
            </a:fld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         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T1: Find time complexity (big- or big-O) for: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BE2C8AFD-9B5E-7A46-A5E2-C13388E47C42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9792C4-A41E-F946-9B7C-DA511B2D67CB}" type="slidenum">
              <a:rPr lang="en-US" sz="3600">
                <a:solidFill>
                  <a:schemeClr val="bg1"/>
                </a:solidFill>
              </a:rPr>
              <a:pPr eaLnBrk="1" hangingPunct="1"/>
              <a:t>3</a:t>
            </a:fld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2053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133600"/>
            <a:ext cx="4953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3992563"/>
            <a:ext cx="494347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3365045" y="58499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8" name="TextBox 13"/>
          <p:cNvSpPr txBox="1">
            <a:spLocks noChangeArrowheads="1"/>
          </p:cNvSpPr>
          <p:nvPr/>
        </p:nvSpPr>
        <p:spPr bwMode="auto">
          <a:xfrm>
            <a:off x="69850" y="5567363"/>
            <a:ext cx="3538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Cambria Math" charset="0"/>
                <a:cs typeface="Cambria Math" charset="0"/>
              </a:rPr>
              <a:t>(e) T(n) = 2T(n-1) + 1</a:t>
            </a:r>
          </a:p>
        </p:txBody>
      </p:sp>
      <p:pic>
        <p:nvPicPr>
          <p:cNvPr id="2059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00" y="107950"/>
            <a:ext cx="41767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60" name="Object 16"/>
          <p:cNvGraphicFramePr>
            <a:graphicFrameLocks noChangeAspect="1"/>
          </p:cNvGraphicFramePr>
          <p:nvPr/>
        </p:nvGraphicFramePr>
        <p:xfrm>
          <a:off x="439738" y="207963"/>
          <a:ext cx="2314575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7" imgW="1397000" imgH="698500" progId="Equation.3">
                  <p:embed/>
                </p:oleObj>
              </mc:Choice>
              <mc:Fallback>
                <p:oleObj name="Equation" r:id="rId7" imgW="1397000" imgH="698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207963"/>
                        <a:ext cx="2314575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T3: </a:t>
            </a:r>
            <a:r>
              <a:rPr lang="en-US" dirty="0" err="1"/>
              <a:t>Mergesort</a:t>
            </a:r>
            <a:r>
              <a:rPr lang="en-US" dirty="0"/>
              <a:t> Time Complexity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79388" y="1143000"/>
          <a:ext cx="8964612" cy="5029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82306"/>
                <a:gridCol w="4482306"/>
              </a:tblGrid>
              <a:tr h="50292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1" dirty="0" err="1" smtClean="0">
                          <a:effectLst/>
                        </a:rPr>
                        <a:t>Mergesort</a:t>
                      </a:r>
                      <a:r>
                        <a:rPr lang="en-US" sz="1800" b="0" dirty="0" smtClean="0">
                          <a:effectLst/>
                        </a:rPr>
                        <a:t> is a divide-and-conquer sorting algorithm made up of three steps (in the recursive case): </a:t>
                      </a:r>
                      <a:endParaRPr lang="en-US" sz="1800" b="0" dirty="0" smtClean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b="0" dirty="0" smtClean="0">
                          <a:effectLst/>
                        </a:rPr>
                        <a:t>Sort the left half of the input (using </a:t>
                      </a:r>
                      <a:r>
                        <a:rPr lang="en-US" sz="1800" b="0" dirty="0" err="1" smtClean="0">
                          <a:effectLst/>
                        </a:rPr>
                        <a:t>mergesort</a:t>
                      </a:r>
                      <a:r>
                        <a:rPr lang="en-US" sz="1800" b="0" dirty="0" smtClean="0">
                          <a:effectLst/>
                        </a:rPr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b="0" dirty="0" smtClean="0">
                          <a:effectLst/>
                        </a:rPr>
                        <a:t>Sort the right half of the input (using </a:t>
                      </a:r>
                      <a:r>
                        <a:rPr lang="en-US" sz="1800" b="0" dirty="0" err="1" smtClean="0">
                          <a:effectLst/>
                        </a:rPr>
                        <a:t>mergesort</a:t>
                      </a:r>
                      <a:r>
                        <a:rPr lang="en-US" sz="1800" b="0" dirty="0" smtClean="0">
                          <a:effectLst/>
                        </a:rPr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b="0" dirty="0" smtClean="0">
                          <a:effectLst/>
                        </a:rPr>
                        <a:t>Merge the two halves together (using a merge operation) </a:t>
                      </a:r>
                      <a:endParaRPr lang="en-US" sz="1800" b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800" b="0" dirty="0" smtClean="0">
                        <a:effectLst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0" dirty="0" smtClean="0">
                          <a:effectLst/>
                        </a:rPr>
                        <a:t>Construct a recurrence relation to describe the runtime of </a:t>
                      </a:r>
                      <a:r>
                        <a:rPr lang="en-US" sz="1800" b="0" dirty="0" err="1" smtClean="0">
                          <a:effectLst/>
                        </a:rPr>
                        <a:t>mergesort</a:t>
                      </a:r>
                      <a:r>
                        <a:rPr lang="en-US" sz="1800" b="0" baseline="0" dirty="0" smtClean="0">
                          <a:effectLst/>
                        </a:rPr>
                        <a:t> . </a:t>
                      </a:r>
                      <a:r>
                        <a:rPr lang="en-US" sz="1800" b="0" dirty="0" smtClean="0">
                          <a:effectLst/>
                        </a:rPr>
                        <a:t>Explain where each term in the recurrence relation comes from. </a:t>
                      </a:r>
                      <a:endParaRPr lang="en-US" sz="1800" b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0" dirty="0" smtClean="0">
                          <a:effectLst/>
                        </a:rPr>
                        <a:t>Use the Master Theorem to find the time complexity of </a:t>
                      </a:r>
                      <a:r>
                        <a:rPr lang="en-US" sz="1800" b="0" dirty="0" err="1" smtClean="0">
                          <a:effectLst/>
                        </a:rPr>
                        <a:t>Mergesort</a:t>
                      </a:r>
                      <a:r>
                        <a:rPr lang="en-US" sz="1800" b="0" dirty="0" smtClean="0">
                          <a:effectLst/>
                        </a:rPr>
                        <a:t> in Big-Theta terms. </a:t>
                      </a:r>
                      <a:endParaRPr lang="en-US" sz="1800" b="0" dirty="0" smtClean="0"/>
                    </a:p>
                    <a:p>
                      <a:endParaRPr lang="en-US" sz="18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1" marR="91441"/>
                </a:tc>
              </a:tr>
            </a:tbl>
          </a:graphicData>
        </a:graphic>
      </p:graphicFrame>
      <p:sp>
        <p:nvSpPr>
          <p:cNvPr id="922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0A01624E-9B9C-CF48-B98A-D7CDFC290817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22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9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03CF29-1F35-8A46-8A77-3BEC06C1F606}" type="slidenum">
              <a:rPr lang="en-US" sz="3600">
                <a:solidFill>
                  <a:schemeClr val="bg1"/>
                </a:solidFill>
              </a:rPr>
              <a:pPr eaLnBrk="1" hangingPunct="1"/>
              <a:t>4</a:t>
            </a:fld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9229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78" b="-5878"/>
          <a:stretch>
            <a:fillRect/>
          </a:stretch>
        </p:blipFill>
        <p:spPr bwMode="auto">
          <a:xfrm>
            <a:off x="4349750" y="833438"/>
            <a:ext cx="4794250" cy="542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2737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T3: </a:t>
            </a:r>
            <a:r>
              <a:rPr lang="en-US" sz="2400" dirty="0" err="1"/>
              <a:t>Mergesort</a:t>
            </a:r>
            <a:r>
              <a:rPr lang="en-US" sz="2400" dirty="0"/>
              <a:t> Time Complexity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79388" y="620713"/>
          <a:ext cx="8964612" cy="53038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82306"/>
                <a:gridCol w="4482306"/>
              </a:tblGrid>
              <a:tr h="5303837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0" dirty="0" smtClean="0">
                          <a:effectLst/>
                        </a:rPr>
                        <a:t>Construct a recurrence relation to describe the runtime of </a:t>
                      </a:r>
                      <a:r>
                        <a:rPr lang="en-US" sz="1800" b="0" dirty="0" err="1" smtClean="0">
                          <a:effectLst/>
                        </a:rPr>
                        <a:t>mergesort</a:t>
                      </a:r>
                      <a:r>
                        <a:rPr lang="en-US" sz="1800" b="0" baseline="0" dirty="0" smtClean="0">
                          <a:effectLst/>
                        </a:rPr>
                        <a:t> . </a:t>
                      </a:r>
                      <a:r>
                        <a:rPr lang="en-US" sz="1800" b="0" dirty="0" smtClean="0">
                          <a:effectLst/>
                        </a:rPr>
                        <a:t>Explain where each term in the recurrence relation comes from.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800" b="0" dirty="0" smtClean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800" b="0" dirty="0" smtClean="0">
                          <a:effectLst/>
                        </a:rPr>
                        <a:t>    T(n)=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800" b="0" baseline="0" dirty="0" smtClean="0">
                          <a:effectLst/>
                        </a:rPr>
                        <a:t>    T(1)=</a:t>
                      </a:r>
                      <a:endParaRPr lang="en-US" sz="1800" b="0" dirty="0" smtClean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800" b="0" dirty="0" smtClean="0">
                        <a:effectLst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800" b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0" dirty="0" smtClean="0">
                          <a:effectLst/>
                        </a:rPr>
                        <a:t>Use the Master Theorem to find the time complexity of </a:t>
                      </a:r>
                      <a:r>
                        <a:rPr lang="en-US" sz="1800" b="0" dirty="0" err="1" smtClean="0">
                          <a:effectLst/>
                        </a:rPr>
                        <a:t>Mergesort</a:t>
                      </a:r>
                      <a:r>
                        <a:rPr lang="en-US" sz="1800" b="0" dirty="0" smtClean="0">
                          <a:effectLst/>
                        </a:rPr>
                        <a:t> in Big-Theta terms.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800" b="0" dirty="0" smtClean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800" b="0" dirty="0" smtClean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800" b="0" dirty="0" smtClean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800" b="0" dirty="0" smtClean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800" b="0" dirty="0" smtClean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800" b="0" dirty="0" smtClean="0"/>
                    </a:p>
                    <a:p>
                      <a:endParaRPr lang="en-US" sz="1800" dirty="0"/>
                    </a:p>
                  </a:txBody>
                  <a:tcPr marL="91441" marR="91441" marT="45723" marB="4572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1" marR="91441" marT="45723" marB="45723"/>
                </a:tc>
              </a:tr>
            </a:tbl>
          </a:graphicData>
        </a:graphic>
      </p:graphicFrame>
      <p:sp>
        <p:nvSpPr>
          <p:cNvPr id="308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C79529C6-E6F1-FE42-ACB2-6EC2D71330BE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0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8835A2-8133-6046-9E87-FC327AF7A118}" type="slidenum">
              <a:rPr lang="en-US" sz="3600">
                <a:solidFill>
                  <a:schemeClr val="bg1"/>
                </a:solidFill>
              </a:rPr>
              <a:pPr eaLnBrk="1" hangingPunct="1"/>
              <a:t>5</a:t>
            </a:fld>
            <a:endParaRPr lang="en-US" sz="3600">
              <a:solidFill>
                <a:schemeClr val="bg1"/>
              </a:solidFill>
            </a:endParaRPr>
          </a:p>
        </p:txBody>
      </p:sp>
      <p:pic>
        <p:nvPicPr>
          <p:cNvPr id="308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78" b="-5878"/>
          <a:stretch>
            <a:fillRect/>
          </a:stretch>
        </p:blipFill>
        <p:spPr bwMode="auto">
          <a:xfrm>
            <a:off x="4559300" y="333375"/>
            <a:ext cx="4584700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graphicFrame>
        <p:nvGraphicFramePr>
          <p:cNvPr id="3085" name="Object 8"/>
          <p:cNvGraphicFramePr>
            <a:graphicFrameLocks noChangeAspect="1"/>
          </p:cNvGraphicFramePr>
          <p:nvPr/>
        </p:nvGraphicFramePr>
        <p:xfrm>
          <a:off x="293688" y="6016625"/>
          <a:ext cx="141446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1397000" imgH="698500" progId="Equation.3">
                  <p:embed/>
                </p:oleObj>
              </mc:Choice>
              <mc:Fallback>
                <p:oleObj name="Equation" r:id="rId5" imgW="1397000" imgH="698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6016625"/>
                        <a:ext cx="141446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1835696" y="615588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89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6037263"/>
            <a:ext cx="247650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Any problem with Insertion Sort and Selection Sort?</a:t>
            </a:r>
            <a:endParaRPr lang="en-US" dirty="0"/>
          </a:p>
        </p:txBody>
      </p:sp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E28881D9-C559-0141-98B5-C40F35287526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1F4AE3-626E-3F49-B246-ECE56188059C}" type="slidenum">
              <a:rPr lang="en-US" sz="3600">
                <a:solidFill>
                  <a:schemeClr val="bg1"/>
                </a:solidFill>
              </a:rPr>
              <a:pPr eaLnBrk="1" hangingPunct="1"/>
              <a:t>6</a:t>
            </a:fld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Selection Sort =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charset="0"/>
              <a:buNone/>
              <a:defRPr/>
            </a:pPr>
            <a:r>
              <a:rPr lang="en-US" sz="2400" dirty="0" smtClean="0"/>
              <a:t>In each round, </a:t>
            </a:r>
            <a:r>
              <a:rPr lang="en-US" sz="2400" dirty="0" err="1" smtClean="0"/>
              <a:t>finalise</a:t>
            </a:r>
            <a:r>
              <a:rPr lang="en-US" sz="2400" dirty="0" smtClean="0"/>
              <a:t> the position of 1 element for the sorted array:</a:t>
            </a:r>
          </a:p>
          <a:p>
            <a:pPr marL="0" indent="0">
              <a:buFont typeface="Wingdings 2" charset="0"/>
              <a:buNone/>
              <a:defRPr/>
            </a:pPr>
            <a:r>
              <a:rPr lang="en-US" sz="2400" dirty="0" smtClean="0"/>
              <a:t>find the location of the smallest (or largest) element</a:t>
            </a:r>
            <a:endParaRPr lang="en-US" sz="2400" dirty="0"/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26393E8E-DD06-504A-BFC1-813A148D01F6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7EE2735-4322-2449-8CCB-A9133B0505CA}" type="slidenum">
              <a:rPr lang="en-US" sz="3600">
                <a:solidFill>
                  <a:schemeClr val="bg1"/>
                </a:solidFill>
              </a:rPr>
              <a:pPr eaLnBrk="1" hangingPunct="1"/>
              <a:t>7</a:t>
            </a:fld>
            <a:endParaRPr 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57240" cy="620688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Selection Sort: 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n=5, increasing order, select the smallest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7200">
              <a:spcBef>
                <a:spcPct val="0"/>
              </a:spcBef>
              <a:buClrTx/>
              <a:buSzTx/>
              <a:buFont typeface="Wingdings 2" charset="0"/>
              <a:buNone/>
              <a:defRPr/>
            </a:pPr>
            <a:endParaRPr lang="en-US" i="1" dirty="0">
              <a:ln>
                <a:noFill/>
              </a:ln>
              <a:effectLst/>
              <a:latin typeface="Cambria" charset="0"/>
              <a:cs typeface="ＭＳ Ｐゴシック" charset="0"/>
            </a:endParaRPr>
          </a:p>
          <a:p>
            <a:pPr marL="0" indent="0">
              <a:buFont typeface="Wingdings 2" charset="0"/>
              <a:buNone/>
              <a:defRPr/>
            </a:pPr>
            <a:endParaRPr lang="en-US" dirty="0"/>
          </a:p>
        </p:txBody>
      </p:sp>
      <p:sp>
        <p:nvSpPr>
          <p:cNvPr id="4099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BA278106-B937-9C46-9182-AA595BAC1524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27025" y="6351588"/>
            <a:ext cx="48402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COMP20005.Workshop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55185AD-B3A2-1942-9D12-B7E8EAA9B692}" type="slidenum">
              <a:rPr lang="en-US" sz="3600">
                <a:solidFill>
                  <a:schemeClr val="bg1"/>
                </a:solidFill>
              </a:rPr>
              <a:pPr eaLnBrk="1" hangingPunct="1"/>
              <a:t>8</a:t>
            </a:fld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19" name="Curved Up Arrow 18"/>
          <p:cNvSpPr/>
          <p:nvPr/>
        </p:nvSpPr>
        <p:spPr>
          <a:xfrm>
            <a:off x="4191000" y="2252663"/>
            <a:ext cx="741363" cy="166687"/>
          </a:xfrm>
          <a:prstGeom prst="curvedUpArrow">
            <a:avLst/>
          </a:prstGeom>
          <a:solidFill>
            <a:srgbClr val="1507E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9017" y="1519966"/>
            <a:ext cx="221291" cy="6413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00613" y="1900238"/>
            <a:ext cx="201612" cy="2603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24169" y="1146004"/>
            <a:ext cx="201174" cy="1015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0385" y="1686722"/>
            <a:ext cx="201174" cy="474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27755" y="1284327"/>
            <a:ext cx="201174" cy="876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15321" y="1519966"/>
            <a:ext cx="221291" cy="6413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00863" y="1876425"/>
            <a:ext cx="201612" cy="26193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68449" y="1171245"/>
            <a:ext cx="201174" cy="1015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106380" y="1668139"/>
            <a:ext cx="201174" cy="474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85626" y="1273232"/>
            <a:ext cx="201174" cy="876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6200775" y="1685925"/>
            <a:ext cx="504825" cy="379413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65113" y="984250"/>
          <a:ext cx="8691562" cy="585211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96748"/>
                <a:gridCol w="4894814"/>
              </a:tblGrid>
              <a:tr h="14628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Round 1: consider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A[0..4]</a:t>
                      </a:r>
                      <a:endParaRPr lang="en-US" sz="1800" b="0" dirty="0" smtClean="0">
                        <a:solidFill>
                          <a:srgbClr val="080FAC"/>
                        </a:solidFill>
                        <a:latin typeface="Courier"/>
                        <a:cs typeface="Courier"/>
                      </a:endParaRP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determine</a:t>
                      </a:r>
                      <a:r>
                        <a:rPr lang="en-US" sz="18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position of 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the largest </a:t>
                      </a:r>
                      <a:endParaRPr lang="en-US" sz="1800" b="0" i="0" dirty="0" smtClean="0">
                        <a:ln>
                          <a:noFill/>
                        </a:ln>
                        <a:solidFill>
                          <a:srgbClr val="080FAC"/>
                        </a:solidFill>
                        <a:effectLst/>
                        <a:latin typeface="Courier"/>
                        <a:cs typeface="Courier"/>
                      </a:endParaRP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swap with the</a:t>
                      </a:r>
                      <a:r>
                        <a:rPr lang="en-US" sz="18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last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, </a:t>
                      </a:r>
                      <a:r>
                        <a:rPr lang="en-US" sz="1800" b="0" i="1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ie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. </a:t>
                      </a:r>
                      <a:r>
                        <a:rPr lang="en-US" sz="1800" b="0" i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A[4]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</a:t>
                      </a: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</a:txBody>
                  <a:tcPr marL="91434" marR="91434"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15" marB="45715">
                    <a:solidFill>
                      <a:schemeClr val="accent1">
                        <a:tint val="20000"/>
                        <a:alpha val="0"/>
                      </a:schemeClr>
                    </a:solidFill>
                  </a:tcPr>
                </a:tc>
              </a:tr>
              <a:tr h="14628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Round 2: consider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A[0..3]</a:t>
                      </a:r>
                      <a:endParaRPr lang="en-US" sz="1800" b="0" dirty="0" smtClean="0">
                        <a:solidFill>
                          <a:srgbClr val="080FAC"/>
                        </a:solidFill>
                        <a:latin typeface="Courier"/>
                        <a:cs typeface="Courier"/>
                      </a:endParaRP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determine</a:t>
                      </a:r>
                      <a:r>
                        <a:rPr lang="en-US" sz="18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position of 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the largest </a:t>
                      </a:r>
                      <a:endParaRPr lang="en-US" sz="1800" b="0" i="0" dirty="0" smtClean="0">
                        <a:ln>
                          <a:noFill/>
                        </a:ln>
                        <a:solidFill>
                          <a:srgbClr val="080FAC"/>
                        </a:solidFill>
                        <a:effectLst/>
                        <a:latin typeface="Courier"/>
                        <a:cs typeface="Courier"/>
                      </a:endParaRP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swap with the</a:t>
                      </a:r>
                      <a:r>
                        <a:rPr lang="en-US" sz="18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last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, </a:t>
                      </a:r>
                      <a:r>
                        <a:rPr lang="en-US" sz="1800" b="0" i="1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ie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. </a:t>
                      </a:r>
                      <a:r>
                        <a:rPr lang="en-US" sz="1800" b="0" i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A[3]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</a:t>
                      </a: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</a:txBody>
                  <a:tcPr marL="91434" marR="91434"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15" marB="45715"/>
                </a:tc>
              </a:tr>
              <a:tr h="1462881">
                <a:tc>
                  <a:txBody>
                    <a:bodyPr/>
                    <a:lstStyle/>
                    <a:p>
                      <a:endParaRPr lang="en-US" sz="1800" dirty="0" smtClean="0"/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</a:txBody>
                  <a:tcPr marL="91434" marR="91434"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15" marB="45715"/>
                </a:tc>
              </a:tr>
              <a:tr h="1462881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Round 4: consider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A[0..1]</a:t>
                      </a:r>
                      <a:endParaRPr lang="en-US" sz="1800" b="0" dirty="0" smtClean="0">
                        <a:solidFill>
                          <a:srgbClr val="080FAC"/>
                        </a:solidFill>
                        <a:latin typeface="Courier"/>
                        <a:cs typeface="Courier"/>
                      </a:endParaRP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determine</a:t>
                      </a:r>
                      <a:r>
                        <a:rPr lang="en-US" sz="18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position of 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the largest </a:t>
                      </a:r>
                      <a:endParaRPr lang="en-US" sz="1800" b="0" i="0" dirty="0" smtClean="0">
                        <a:ln>
                          <a:noFill/>
                        </a:ln>
                        <a:solidFill>
                          <a:srgbClr val="080FAC"/>
                        </a:solidFill>
                        <a:effectLst/>
                        <a:latin typeface="Courier"/>
                        <a:cs typeface="Courier"/>
                      </a:endParaRPr>
                    </a:p>
                    <a:p>
                      <a:pPr marL="285750" lvl="0" indent="-28575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swap with the</a:t>
                      </a:r>
                      <a:r>
                        <a:rPr lang="en-US" sz="1800" b="0" i="1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last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, </a:t>
                      </a:r>
                      <a:r>
                        <a:rPr lang="en-US" sz="1800" b="0" i="1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ie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. </a:t>
                      </a:r>
                      <a:r>
                        <a:rPr lang="en-US" sz="1800" b="0" i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latin typeface="Courier"/>
                          <a:cs typeface="Courier"/>
                        </a:rPr>
                        <a:t>A[1]</a:t>
                      </a:r>
                      <a:r>
                        <a:rPr lang="en-US" sz="1800" b="0" i="1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cs typeface="ＭＳ Ｐゴシック" charset="0"/>
                        </a:rPr>
                        <a:t> </a:t>
                      </a: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  <a:p>
                      <a:pPr marL="0" lvl="0" indent="0" defTabSz="457200">
                        <a:spcBef>
                          <a:spcPct val="0"/>
                        </a:spcBef>
                        <a:buClrTx/>
                        <a:buSzTx/>
                        <a:buFont typeface="Arial"/>
                        <a:buNone/>
                      </a:pPr>
                      <a:endParaRPr lang="en-US" sz="1800" b="0" i="1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cs typeface="ＭＳ Ｐゴシック" charset="0"/>
                      </a:endParaRPr>
                    </a:p>
                  </a:txBody>
                  <a:tcPr marL="91434" marR="91434" marT="45715" marB="45715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4" marR="91434" marT="45715" marB="45715"/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7676522" y="2927269"/>
            <a:ext cx="221291" cy="6413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918325" y="3343275"/>
            <a:ext cx="201613" cy="26035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074317" y="2612769"/>
            <a:ext cx="201174" cy="1015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4725" y="3119438"/>
            <a:ext cx="201613" cy="47466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451467" y="2688077"/>
            <a:ext cx="201174" cy="876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6205538" y="3130550"/>
            <a:ext cx="506412" cy="38100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683500" y="4421188"/>
            <a:ext cx="220663" cy="65881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940550" y="4835525"/>
            <a:ext cx="201613" cy="26828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074317" y="4098288"/>
            <a:ext cx="201174" cy="10409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319963" y="4606925"/>
            <a:ext cx="200025" cy="487363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451467" y="4204494"/>
            <a:ext cx="201174" cy="899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6200775" y="4618038"/>
            <a:ext cx="504825" cy="390525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715250" y="5865813"/>
            <a:ext cx="220663" cy="64135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972300" y="6269038"/>
            <a:ext cx="201613" cy="26193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552054" y="5514992"/>
            <a:ext cx="201174" cy="1015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7351713" y="6046788"/>
            <a:ext cx="201612" cy="473075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8128000" y="5653088"/>
            <a:ext cx="201613" cy="87788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0" name="Right Arrow 79"/>
          <p:cNvSpPr/>
          <p:nvPr/>
        </p:nvSpPr>
        <p:spPr>
          <a:xfrm>
            <a:off x="6232525" y="6057900"/>
            <a:ext cx="506413" cy="379413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4067175" y="923925"/>
            <a:ext cx="0" cy="129222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248525" y="1041400"/>
            <a:ext cx="0" cy="129063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621588" y="2332038"/>
            <a:ext cx="0" cy="129063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001000" y="3973513"/>
            <a:ext cx="0" cy="129063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451850" y="5502275"/>
            <a:ext cx="0" cy="129063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974918" y="2917071"/>
            <a:ext cx="221291" cy="6413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65092" y="3319823"/>
            <a:ext cx="201174" cy="260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592076" y="2565333"/>
            <a:ext cx="201174" cy="1015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362575" y="3090863"/>
            <a:ext cx="200025" cy="47466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52790" y="2703656"/>
            <a:ext cx="201174" cy="876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4411663" y="2486025"/>
            <a:ext cx="0" cy="129063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932363" y="4419600"/>
            <a:ext cx="222250" cy="6413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188188" y="4809451"/>
            <a:ext cx="201174" cy="2607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67886" y="4064618"/>
            <a:ext cx="201174" cy="1015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567708" y="4595679"/>
            <a:ext cx="201174" cy="4745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344162" y="4202941"/>
            <a:ext cx="201174" cy="8769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916488" y="5848350"/>
            <a:ext cx="220662" cy="657225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173538" y="6262688"/>
            <a:ext cx="201612" cy="268287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342164" y="5453891"/>
            <a:ext cx="201174" cy="10409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552950" y="6034088"/>
            <a:ext cx="201613" cy="485775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724525" y="5595938"/>
            <a:ext cx="201613" cy="900112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4900613" y="3848100"/>
            <a:ext cx="0" cy="129063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286375" y="5349875"/>
            <a:ext cx="0" cy="129063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8" name="Footer Placeholder 4"/>
          <p:cNvSpPr txBox="1">
            <a:spLocks/>
          </p:cNvSpPr>
          <p:nvPr/>
        </p:nvSpPr>
        <p:spPr bwMode="auto">
          <a:xfrm>
            <a:off x="293688" y="6275388"/>
            <a:ext cx="48402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4219" name="Footer Placeholder 4"/>
          <p:cNvSpPr txBox="1">
            <a:spLocks/>
          </p:cNvSpPr>
          <p:nvPr/>
        </p:nvSpPr>
        <p:spPr bwMode="auto">
          <a:xfrm>
            <a:off x="446088" y="6427788"/>
            <a:ext cx="48402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93" name="Curved Up Arrow 92"/>
          <p:cNvSpPr/>
          <p:nvPr/>
        </p:nvSpPr>
        <p:spPr>
          <a:xfrm>
            <a:off x="4714875" y="3668713"/>
            <a:ext cx="741363" cy="165100"/>
          </a:xfrm>
          <a:prstGeom prst="curvedUpArrow">
            <a:avLst/>
          </a:prstGeom>
          <a:solidFill>
            <a:srgbClr val="1507E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Curved Up Arrow 93"/>
          <p:cNvSpPr/>
          <p:nvPr/>
        </p:nvSpPr>
        <p:spPr>
          <a:xfrm>
            <a:off x="4900613" y="5103813"/>
            <a:ext cx="295275" cy="328612"/>
          </a:xfrm>
          <a:prstGeom prst="curvedUpArrow">
            <a:avLst/>
          </a:prstGeom>
          <a:solidFill>
            <a:srgbClr val="1507E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Curved Up Arrow 94"/>
          <p:cNvSpPr/>
          <p:nvPr/>
        </p:nvSpPr>
        <p:spPr>
          <a:xfrm>
            <a:off x="5370513" y="6640513"/>
            <a:ext cx="555625" cy="152400"/>
          </a:xfrm>
          <a:prstGeom prst="curvedUpArrow">
            <a:avLst/>
          </a:prstGeom>
          <a:solidFill>
            <a:srgbClr val="1507E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28054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18" y="3897052"/>
            <a:ext cx="8623300" cy="2376264"/>
          </a:xfrm>
        </p:spPr>
        <p:txBody>
          <a:bodyPr/>
          <a:lstStyle/>
          <a:p>
            <a:pPr marL="0" indent="0">
              <a:spcBef>
                <a:spcPts val="200"/>
              </a:spcBef>
              <a:buFont typeface="Wingdings 2" charset="0"/>
              <a:buNone/>
              <a:defRPr/>
            </a:pPr>
            <a:r>
              <a:rPr lang="en-US" sz="2000" dirty="0" smtClean="0">
                <a:effectLst/>
              </a:rPr>
              <a:t>Run </a:t>
            </a:r>
            <a:r>
              <a:rPr lang="en-US" sz="2000" dirty="0">
                <a:effectLst/>
              </a:rPr>
              <a:t>the algorithm on the input array: </a:t>
            </a:r>
            <a:r>
              <a:rPr lang="en-US" sz="20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[􏰑A N A L Y S I S􏰒] </a:t>
            </a:r>
            <a:r>
              <a:rPr lang="en-US" sz="2000" dirty="0" smtClean="0">
                <a:solidFill>
                  <a:srgbClr val="080FAC"/>
                </a:solidFill>
                <a:effectLst/>
                <a:latin typeface="Courier"/>
                <a:cs typeface="Courier"/>
              </a:rPr>
              <a:t>, </a:t>
            </a:r>
            <a:r>
              <a:rPr lang="en-US" sz="2000" dirty="0" smtClean="0">
                <a:effectLst/>
              </a:rPr>
              <a:t>Suppose: </a:t>
            </a:r>
            <a:r>
              <a:rPr lang="en-US" sz="2000" b="1" dirty="0" smtClean="0">
                <a:effectLst/>
              </a:rPr>
              <a:t>Sort </a:t>
            </a:r>
            <a:r>
              <a:rPr lang="en-US" sz="2000" b="1" dirty="0">
                <a:effectLst/>
              </a:rPr>
              <a:t>in increasing </a:t>
            </a:r>
            <a:r>
              <a:rPr lang="en-US" sz="2000" b="1" dirty="0" smtClean="0">
                <a:effectLst/>
              </a:rPr>
              <a:t>order</a:t>
            </a:r>
            <a:r>
              <a:rPr lang="en-US" sz="2000" b="1" dirty="0">
                <a:effectLst/>
              </a:rPr>
              <a:t>.</a:t>
            </a:r>
            <a:endParaRPr lang="en-US" sz="2000" b="1" dirty="0" smtClean="0">
              <a:solidFill>
                <a:srgbClr val="080FAC"/>
              </a:solidFill>
              <a:effectLst/>
              <a:latin typeface="Courier"/>
              <a:cs typeface="Courier"/>
            </a:endParaRP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r>
              <a:rPr lang="en-US" sz="2000" dirty="0" smtClean="0">
                <a:effectLst/>
              </a:rPr>
              <a:t>What </a:t>
            </a:r>
            <a:r>
              <a:rPr lang="en-US" sz="2000" dirty="0">
                <a:effectLst/>
              </a:rPr>
              <a:t>is the time complexity of the algorithm</a:t>
            </a:r>
            <a:r>
              <a:rPr lang="en-US" sz="2000" dirty="0" smtClean="0">
                <a:effectLst/>
              </a:rPr>
              <a:t>?</a:t>
            </a: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r>
              <a:rPr lang="en-US" sz="2000" dirty="0" smtClean="0">
                <a:effectLst/>
              </a:rPr>
              <a:t>Is </a:t>
            </a:r>
            <a:r>
              <a:rPr lang="en-US" sz="2000" dirty="0">
                <a:effectLst/>
              </a:rPr>
              <a:t>the sorting algorithm </a:t>
            </a:r>
            <a:r>
              <a:rPr lang="en-US" sz="2000" dirty="0" smtClean="0">
                <a:effectLst/>
              </a:rPr>
              <a:t>stable? </a:t>
            </a:r>
            <a:endParaRPr lang="en-US" sz="2000" dirty="0"/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r>
              <a:rPr lang="en-US" sz="2000" dirty="0" smtClean="0">
                <a:effectLst/>
              </a:rPr>
              <a:t>Does </a:t>
            </a:r>
            <a:r>
              <a:rPr lang="en-US" sz="2000" dirty="0">
                <a:effectLst/>
              </a:rPr>
              <a:t>the algorithm sort in-</a:t>
            </a:r>
            <a:r>
              <a:rPr lang="en-US" sz="2000" dirty="0" smtClean="0">
                <a:effectLst/>
              </a:rPr>
              <a:t>place? </a:t>
            </a:r>
          </a:p>
          <a:p>
            <a:pPr marL="571500" indent="-571500">
              <a:spcBef>
                <a:spcPts val="200"/>
              </a:spcBef>
              <a:buFont typeface="+mj-lt"/>
              <a:buAutoNum type="romanLcPeriod"/>
              <a:defRPr/>
            </a:pPr>
            <a:r>
              <a:rPr lang="en-US" sz="2000" dirty="0" smtClean="0">
                <a:effectLst/>
              </a:rPr>
              <a:t>Is </a:t>
            </a:r>
            <a:r>
              <a:rPr lang="en-US" sz="2000" dirty="0">
                <a:effectLst/>
              </a:rPr>
              <a:t>the algorithm input </a:t>
            </a:r>
            <a:r>
              <a:rPr lang="en-US" sz="2000" dirty="0" smtClean="0">
                <a:effectLst/>
              </a:rPr>
              <a:t>sensitive? </a:t>
            </a:r>
            <a:endParaRPr lang="en-US" sz="2400" dirty="0"/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DE3674BF-F672-BD47-B387-E4592C17F59D}" type="datetime4">
              <a:rPr lang="en-AU" sz="1200">
                <a:solidFill>
                  <a:schemeClr val="bg1"/>
                </a:solidFill>
              </a:rPr>
              <a:pPr eaLnBrk="1" hangingPunct="1"/>
              <a:t>May 6,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COMP20007.Worshop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1FB6C1-3814-744A-91DA-71CD8B227ACF}" type="slidenum">
              <a:rPr lang="en-US" sz="3600">
                <a:solidFill>
                  <a:schemeClr val="bg1"/>
                </a:solidFill>
              </a:rPr>
              <a:pPr eaLnBrk="1" hangingPunct="1"/>
              <a:t>9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46700" y="863600"/>
          <a:ext cx="3717925" cy="249078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6206"/>
                <a:gridCol w="3361719"/>
              </a:tblGrid>
              <a:tr h="249078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</a:p>
                    <a:p>
                      <a:r>
                        <a:rPr lang="en-US" sz="1800" dirty="0" smtClean="0"/>
                        <a:t>2</a:t>
                      </a:r>
                    </a:p>
                    <a:p>
                      <a:endParaRPr lang="en-US" sz="1800" dirty="0"/>
                    </a:p>
                  </a:txBody>
                  <a:tcPr marL="91448" marR="91448" marT="45740" marB="457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</a:t>
                      </a:r>
                      <a:r>
                        <a:rPr lang="en-US" sz="1800" b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N A L Y S I 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dirty="0" smtClean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</a:txBody>
                  <a:tcPr marL="91448" marR="91448" marT="45740" marB="45740"/>
                </a:tc>
              </a:tr>
            </a:tbl>
          </a:graphicData>
        </a:graphic>
      </p:graphicFrame>
      <p:sp>
        <p:nvSpPr>
          <p:cNvPr id="12302" name="TextBox 6"/>
          <p:cNvSpPr txBox="1">
            <a:spLocks noChangeArrowheads="1"/>
          </p:cNvSpPr>
          <p:nvPr/>
        </p:nvSpPr>
        <p:spPr bwMode="auto">
          <a:xfrm>
            <a:off x="107950" y="863600"/>
            <a:ext cx="46164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function SelectionSort(A[0..n-1]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</a:t>
            </a:r>
          </a:p>
          <a:p>
            <a:pPr eaLnBrk="1" hangingPunct="1"/>
            <a:r>
              <a:rPr lang="en-US" sz="1800">
                <a:solidFill>
                  <a:srgbClr val="000090"/>
                </a:solidFill>
                <a:latin typeface="Courier" charset="0"/>
                <a:cs typeface="Courier" charset="0"/>
              </a:rPr>
              <a:t> 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75667</TotalTime>
  <Words>1593</Words>
  <Application>Microsoft Macintosh PowerPoint</Application>
  <PresentationFormat>On-screen Show (4:3)</PresentationFormat>
  <Paragraphs>295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ＭＳ Ｐゴシック</vt:lpstr>
      <vt:lpstr>News Gothic MT</vt:lpstr>
      <vt:lpstr>Calibri</vt:lpstr>
      <vt:lpstr>Wingdings 2</vt:lpstr>
      <vt:lpstr>Courier</vt:lpstr>
      <vt:lpstr>Helvetica Neue Light</vt:lpstr>
      <vt:lpstr>ヒラギノ角ゴ ProN W3</vt:lpstr>
      <vt:lpstr>Cambria Math</vt:lpstr>
      <vt:lpstr>Cambria</vt:lpstr>
      <vt:lpstr>Breeze</vt:lpstr>
      <vt:lpstr>Equation</vt:lpstr>
      <vt:lpstr>Microsoft Equation</vt:lpstr>
      <vt:lpstr>COMP20007 Workshop Week 8</vt:lpstr>
      <vt:lpstr>The Master Theorem</vt:lpstr>
      <vt:lpstr>                               T1: Find time complexity (big- or big-O) for: </vt:lpstr>
      <vt:lpstr>T3: Mergesort Time Complexity</vt:lpstr>
      <vt:lpstr>T3: Mergesort Time Complexity</vt:lpstr>
      <vt:lpstr>Simple Sorting Algorithms</vt:lpstr>
      <vt:lpstr>Selection Sort = ?</vt:lpstr>
      <vt:lpstr>Selection Sort: n=5, increasing order, select the smallest </vt:lpstr>
      <vt:lpstr>Selection Sort</vt:lpstr>
      <vt:lpstr>Insertion Sort</vt:lpstr>
      <vt:lpstr>Insertion Sort: understanding (n=5) </vt:lpstr>
      <vt:lpstr>Insertion Sort</vt:lpstr>
      <vt:lpstr>Quicksort (usage: Quicksort(A[0..n-1])</vt:lpstr>
      <vt:lpstr>Quicksort: Lomuto Partitioning</vt:lpstr>
      <vt:lpstr>Quicksort: Lomuto Partitioning</vt:lpstr>
      <vt:lpstr>Quicksort (usage: Quicksort(A[0..n-1])</vt:lpstr>
      <vt:lpstr>                                          Quicksort: Hoare Partitioning</vt:lpstr>
      <vt:lpstr>                                          Quicksort: Hoare Partitioning</vt:lpstr>
      <vt:lpstr>T3: Mergesort: Top-Down &amp; Bottom-Up Algorithms</vt:lpstr>
      <vt:lpstr>T3: Mergesort: Top-Down &amp; Bottom-Up Algorithms</vt:lpstr>
      <vt:lpstr>T3: Closest-pair and element-distinction 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</cp:lastModifiedBy>
  <cp:revision>474</cp:revision>
  <dcterms:created xsi:type="dcterms:W3CDTF">2016-04-26T09:56:14Z</dcterms:created>
  <dcterms:modified xsi:type="dcterms:W3CDTF">2020-05-06T06:58:02Z</dcterms:modified>
</cp:coreProperties>
</file>