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450" r:id="rId2"/>
    <p:sldId id="473" r:id="rId3"/>
    <p:sldId id="490" r:id="rId4"/>
    <p:sldId id="510" r:id="rId5"/>
    <p:sldId id="493" r:id="rId6"/>
    <p:sldId id="474" r:id="rId7"/>
    <p:sldId id="517" r:id="rId8"/>
    <p:sldId id="518" r:id="rId9"/>
    <p:sldId id="492" r:id="rId10"/>
    <p:sldId id="498" r:id="rId11"/>
    <p:sldId id="508" r:id="rId12"/>
    <p:sldId id="480" r:id="rId13"/>
    <p:sldId id="519" r:id="rId14"/>
    <p:sldId id="516" r:id="rId15"/>
    <p:sldId id="501" r:id="rId16"/>
    <p:sldId id="467" r:id="rId17"/>
    <p:sldId id="500" r:id="rId18"/>
    <p:sldId id="511" r:id="rId19"/>
    <p:sldId id="514" r:id="rId20"/>
    <p:sldId id="512" r:id="rId21"/>
    <p:sldId id="515" r:id="rId22"/>
    <p:sldId id="513" r:id="rId23"/>
    <p:sldId id="520" r:id="rId2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FAC"/>
    <a:srgbClr val="1507E7"/>
    <a:srgbClr val="030000"/>
    <a:srgbClr val="0F19FF"/>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75" autoAdjust="0"/>
    <p:restoredTop sz="95395" autoAdjust="0"/>
  </p:normalViewPr>
  <p:slideViewPr>
    <p:cSldViewPr snapToGrid="0" snapToObjects="1">
      <p:cViewPr varScale="1">
        <p:scale>
          <a:sx n="125" d="100"/>
          <a:sy n="125" d="100"/>
        </p:scale>
        <p:origin x="184" y="424"/>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5/17/22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5/17/22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17 May 2022</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AU"/>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17 May 2022</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1" fontAlgn="base" hangingPunct="1">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1" fontAlgn="base" hangingPunct="1">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1" fontAlgn="base" hangingPunct="1">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1" fontAlgn="base" hangingPunct="1">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1" fontAlgn="base" hangingPunct="1">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1" fontAlgn="base" hangingPunct="1">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11</a:t>
            </a:r>
          </a:p>
        </p:txBody>
      </p:sp>
      <p:sp>
        <p:nvSpPr>
          <p:cNvPr id="8194"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723D08E-1A24-214C-8950-A94B6BB4601B}" type="datetime4">
              <a:rPr lang="en-AU" sz="1200">
                <a:solidFill>
                  <a:schemeClr val="bg1"/>
                </a:solidFill>
              </a:rPr>
              <a:pPr eaLnBrk="1" hangingPunct="1"/>
              <a:t>17 May 2022</a:t>
            </a:fld>
            <a:endParaRPr lang="en-US" sz="1200">
              <a:solidFill>
                <a:schemeClr val="bg1"/>
              </a:solidFill>
            </a:endParaRPr>
          </a:p>
        </p:txBody>
      </p:sp>
      <p:sp>
        <p:nvSpPr>
          <p:cNvPr id="8195"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7F0716-254D-8544-BBF3-F042970BCA5E}"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51479928"/>
              </p:ext>
            </p:extLst>
          </p:nvPr>
        </p:nvGraphicFramePr>
        <p:xfrm>
          <a:off x="431800" y="749300"/>
          <a:ext cx="8456613" cy="4892675"/>
        </p:xfrm>
        <a:graphic>
          <a:graphicData uri="http://schemas.openxmlformats.org/drawingml/2006/table">
            <a:tbl>
              <a:tblPr firstRow="1" bandRow="1">
                <a:tableStyleId>{D7AC3CCA-C797-4891-BE02-D94E43425B78}</a:tableStyleId>
              </a:tblPr>
              <a:tblGrid>
                <a:gridCol w="787400">
                  <a:extLst>
                    <a:ext uri="{9D8B030D-6E8A-4147-A177-3AD203B41FA5}">
                      <a16:colId xmlns:a16="http://schemas.microsoft.com/office/drawing/2014/main" val="20000"/>
                    </a:ext>
                  </a:extLst>
                </a:gridCol>
                <a:gridCol w="7669213">
                  <a:extLst>
                    <a:ext uri="{9D8B030D-6E8A-4147-A177-3AD203B41FA5}">
                      <a16:colId xmlns:a16="http://schemas.microsoft.com/office/drawing/2014/main" val="20001"/>
                    </a:ext>
                  </a:extLst>
                </a:gridCol>
              </a:tblGrid>
              <a:tr h="4892675">
                <a:tc>
                  <a:txBody>
                    <a:bodyPr/>
                    <a:lstStyle/>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solidFill>
                          <a:schemeClr val="tx1">
                            <a:lumMod val="50000"/>
                            <a:lumOff val="50000"/>
                          </a:schemeClr>
                        </a:solidFill>
                      </a:endParaRPr>
                    </a:p>
                    <a:p>
                      <a:pPr algn="ctr">
                        <a:spcBef>
                          <a:spcPts val="600"/>
                        </a:spcBef>
                      </a:pPr>
                      <a:endParaRPr lang="en-US" sz="2000" b="0" dirty="0">
                        <a:solidFill>
                          <a:schemeClr val="tx1">
                            <a:lumMod val="50000"/>
                            <a:lumOff val="50000"/>
                          </a:schemeClr>
                        </a:solidFill>
                      </a:endParaRPr>
                    </a:p>
                    <a:p>
                      <a:pPr algn="ctr">
                        <a:spcBef>
                          <a:spcPts val="600"/>
                        </a:spcBef>
                      </a:pPr>
                      <a:r>
                        <a:rPr lang="en-US" sz="2000" b="0" dirty="0"/>
                        <a:t>LAB</a:t>
                      </a:r>
                    </a:p>
                  </a:txBody>
                  <a:tcPr marT="45726" marB="45726"/>
                </a:tc>
                <a:tc>
                  <a:txBody>
                    <a:bodyPr/>
                    <a:lstStyle/>
                    <a:p>
                      <a:pPr>
                        <a:spcBef>
                          <a:spcPts val="600"/>
                        </a:spcBef>
                      </a:pPr>
                      <a:r>
                        <a:rPr lang="en-US" sz="2000" b="1" baseline="0" dirty="0">
                          <a:solidFill>
                            <a:srgbClr val="FF6600"/>
                          </a:solidFill>
                        </a:rPr>
                        <a:t>Preparation:</a:t>
                      </a:r>
                    </a:p>
                    <a:p>
                      <a:pPr>
                        <a:spcBef>
                          <a:spcPts val="600"/>
                        </a:spcBef>
                      </a:pPr>
                      <a:r>
                        <a:rPr lang="en-US" sz="2000" b="0" baseline="0" dirty="0"/>
                        <a:t>   - </a:t>
                      </a:r>
                      <a:r>
                        <a:rPr lang="en-US" sz="2000" b="0" i="1" baseline="0" dirty="0"/>
                        <a:t>have draft papers and pen ready</a:t>
                      </a:r>
                    </a:p>
                    <a:p>
                      <a:pPr>
                        <a:spcBef>
                          <a:spcPts val="600"/>
                        </a:spcBef>
                      </a:pPr>
                      <a:r>
                        <a:rPr lang="en-US" sz="2000" b="0" baseline="0" dirty="0"/>
                        <a:t>   - ready to work with assignment 2 </a:t>
                      </a:r>
                    </a:p>
                    <a:p>
                      <a:pPr>
                        <a:spcBef>
                          <a:spcPts val="600"/>
                        </a:spcBef>
                      </a:pPr>
                      <a:endParaRPr lang="en-US" sz="2000" b="0" baseline="0" dirty="0"/>
                    </a:p>
                    <a:p>
                      <a:pPr>
                        <a:spcBef>
                          <a:spcPts val="1200"/>
                        </a:spcBef>
                      </a:pPr>
                      <a:r>
                        <a:rPr lang="en-US" sz="2000" b="0" dirty="0"/>
                        <a:t>Counting</a:t>
                      </a:r>
                      <a:r>
                        <a:rPr lang="en-US" sz="2000" b="0" baseline="0" dirty="0"/>
                        <a:t> &amp; Radix sort</a:t>
                      </a:r>
                      <a:r>
                        <a:rPr lang="en-US" sz="2000" b="0" dirty="0"/>
                        <a:t>:</a:t>
                      </a:r>
                      <a:r>
                        <a:rPr lang="en-US" sz="2000" b="0" baseline="0" dirty="0"/>
                        <a:t> Questions 11.1-11.3</a:t>
                      </a:r>
                    </a:p>
                    <a:p>
                      <a:pPr>
                        <a:spcBef>
                          <a:spcPts val="1200"/>
                        </a:spcBef>
                      </a:pPr>
                      <a:r>
                        <a:rPr lang="en-US" sz="2000" b="0" dirty="0" err="1"/>
                        <a:t>Horspool’s</a:t>
                      </a:r>
                      <a:r>
                        <a:rPr lang="en-US" sz="2000" b="0" dirty="0"/>
                        <a:t> Algorithm:</a:t>
                      </a:r>
                      <a:r>
                        <a:rPr lang="en-US" sz="2000" b="0" baseline="0" dirty="0"/>
                        <a:t> Questions 11.4-11.6</a:t>
                      </a:r>
                    </a:p>
                    <a:p>
                      <a:pPr>
                        <a:spcBef>
                          <a:spcPts val="600"/>
                        </a:spcBef>
                      </a:pPr>
                      <a:r>
                        <a:rPr lang="en-US" sz="2000" b="0" baseline="0" dirty="0"/>
                        <a:t>Assignment 2: Q&amp;A</a:t>
                      </a:r>
                    </a:p>
                    <a:p>
                      <a:pPr>
                        <a:spcBef>
                          <a:spcPts val="600"/>
                        </a:spcBef>
                      </a:pPr>
                      <a:endParaRPr lang="en-US" sz="2000" b="0" baseline="0" dirty="0"/>
                    </a:p>
                    <a:p>
                      <a:pPr>
                        <a:spcBef>
                          <a:spcPts val="600"/>
                        </a:spcBef>
                      </a:pPr>
                      <a:r>
                        <a:rPr lang="en-US" sz="2000" b="0" baseline="0" dirty="0"/>
                        <a:t>Assignment 2</a:t>
                      </a:r>
                    </a:p>
                    <a:p>
                      <a:pPr>
                        <a:spcBef>
                          <a:spcPts val="600"/>
                        </a:spcBef>
                      </a:pPr>
                      <a:r>
                        <a:rPr lang="en-US" sz="2000" b="0" baseline="0" dirty="0"/>
                        <a:t>Revision on demands: complexity, recurrences, master theorem</a:t>
                      </a:r>
                    </a:p>
                    <a:p>
                      <a:pPr>
                        <a:spcBef>
                          <a:spcPts val="600"/>
                        </a:spcBef>
                      </a:pPr>
                      <a:endParaRPr lang="en-US" sz="2000" b="0" baseline="0" dirty="0"/>
                    </a:p>
                  </a:txBody>
                  <a:tcPr marT="45726" marB="45726"/>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5887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84C32-0725-9343-81C6-470021B097BC}"/>
              </a:ext>
            </a:extLst>
          </p:cNvPr>
          <p:cNvSpPr>
            <a:spLocks noGrp="1"/>
          </p:cNvSpPr>
          <p:nvPr>
            <p:ph type="title"/>
          </p:nvPr>
        </p:nvSpPr>
        <p:spPr>
          <a:xfrm>
            <a:off x="265113" y="107951"/>
            <a:ext cx="8623300" cy="342208"/>
          </a:xfrm>
        </p:spPr>
        <p:txBody>
          <a:bodyPr/>
          <a:lstStyle/>
          <a:p>
            <a:r>
              <a:rPr lang="en-US" dirty="0"/>
              <a:t>How to run </a:t>
            </a:r>
            <a:r>
              <a:rPr lang="en-US" dirty="0" err="1"/>
              <a:t>Horspool’s</a:t>
            </a:r>
            <a:r>
              <a:rPr lang="en-US" dirty="0"/>
              <a:t> </a:t>
            </a:r>
            <a:r>
              <a:rPr lang="en-US" i="1" dirty="0"/>
              <a:t>manually</a:t>
            </a:r>
          </a:p>
        </p:txBody>
      </p:sp>
      <p:sp>
        <p:nvSpPr>
          <p:cNvPr id="3" name="Content Placeholder 2">
            <a:extLst>
              <a:ext uri="{FF2B5EF4-FFF2-40B4-BE49-F238E27FC236}">
                <a16:creationId xmlns:a16="http://schemas.microsoft.com/office/drawing/2014/main" id="{1383436D-650F-3B46-AD4D-5B3D62678249}"/>
              </a:ext>
            </a:extLst>
          </p:cNvPr>
          <p:cNvSpPr>
            <a:spLocks noGrp="1"/>
          </p:cNvSpPr>
          <p:nvPr>
            <p:ph idx="1"/>
          </p:nvPr>
        </p:nvSpPr>
        <p:spPr>
          <a:xfrm>
            <a:off x="265113" y="1143000"/>
            <a:ext cx="7632700" cy="4800600"/>
          </a:xfrm>
        </p:spPr>
        <p:txBody>
          <a:bodyPr/>
          <a:lstStyle/>
          <a:p>
            <a:endParaRPr lang="en-US" dirty="0"/>
          </a:p>
          <a:p>
            <a:endParaRPr lang="en-US" dirty="0"/>
          </a:p>
          <a:p>
            <a:endParaRPr lang="en-US" dirty="0"/>
          </a:p>
          <a:p>
            <a:endParaRPr lang="en-US" dirty="0"/>
          </a:p>
        </p:txBody>
      </p:sp>
      <p:graphicFrame>
        <p:nvGraphicFramePr>
          <p:cNvPr id="7" name="Table 6">
            <a:extLst>
              <a:ext uri="{FF2B5EF4-FFF2-40B4-BE49-F238E27FC236}">
                <a16:creationId xmlns:a16="http://schemas.microsoft.com/office/drawing/2014/main" id="{68270243-3B4D-CF40-9C1F-E65715659912}"/>
              </a:ext>
            </a:extLst>
          </p:cNvPr>
          <p:cNvGraphicFramePr>
            <a:graphicFrameLocks noGrp="1"/>
          </p:cNvGraphicFramePr>
          <p:nvPr>
            <p:extLst>
              <p:ext uri="{D42A27DB-BD31-4B8C-83A1-F6EECF244321}">
                <p14:modId xmlns:p14="http://schemas.microsoft.com/office/powerpoint/2010/main" val="3891237704"/>
              </p:ext>
            </p:extLst>
          </p:nvPr>
        </p:nvGraphicFramePr>
        <p:xfrm>
          <a:off x="141601" y="800792"/>
          <a:ext cx="6096000" cy="342208"/>
        </p:xfrm>
        <a:graphic>
          <a:graphicData uri="http://schemas.openxmlformats.org/drawingml/2006/table">
            <a:tbl>
              <a:tblPr firstRow="1" bandRow="1">
                <a:tableStyleId>{16D9F66E-5EB9-4882-86FB-DCBF35E3C3E4}</a:tableStyleId>
              </a:tblPr>
              <a:tblGrid>
                <a:gridCol w="381000">
                  <a:extLst>
                    <a:ext uri="{9D8B030D-6E8A-4147-A177-3AD203B41FA5}">
                      <a16:colId xmlns:a16="http://schemas.microsoft.com/office/drawing/2014/main" val="1074837623"/>
                    </a:ext>
                  </a:extLst>
                </a:gridCol>
                <a:gridCol w="381000">
                  <a:extLst>
                    <a:ext uri="{9D8B030D-6E8A-4147-A177-3AD203B41FA5}">
                      <a16:colId xmlns:a16="http://schemas.microsoft.com/office/drawing/2014/main" val="4210274975"/>
                    </a:ext>
                  </a:extLst>
                </a:gridCol>
                <a:gridCol w="381000">
                  <a:extLst>
                    <a:ext uri="{9D8B030D-6E8A-4147-A177-3AD203B41FA5}">
                      <a16:colId xmlns:a16="http://schemas.microsoft.com/office/drawing/2014/main" val="1862669896"/>
                    </a:ext>
                  </a:extLst>
                </a:gridCol>
                <a:gridCol w="381000">
                  <a:extLst>
                    <a:ext uri="{9D8B030D-6E8A-4147-A177-3AD203B41FA5}">
                      <a16:colId xmlns:a16="http://schemas.microsoft.com/office/drawing/2014/main" val="3379901299"/>
                    </a:ext>
                  </a:extLst>
                </a:gridCol>
                <a:gridCol w="381000">
                  <a:extLst>
                    <a:ext uri="{9D8B030D-6E8A-4147-A177-3AD203B41FA5}">
                      <a16:colId xmlns:a16="http://schemas.microsoft.com/office/drawing/2014/main" val="3996154226"/>
                    </a:ext>
                  </a:extLst>
                </a:gridCol>
                <a:gridCol w="381000">
                  <a:extLst>
                    <a:ext uri="{9D8B030D-6E8A-4147-A177-3AD203B41FA5}">
                      <a16:colId xmlns:a16="http://schemas.microsoft.com/office/drawing/2014/main" val="2330900634"/>
                    </a:ext>
                  </a:extLst>
                </a:gridCol>
                <a:gridCol w="381000">
                  <a:extLst>
                    <a:ext uri="{9D8B030D-6E8A-4147-A177-3AD203B41FA5}">
                      <a16:colId xmlns:a16="http://schemas.microsoft.com/office/drawing/2014/main" val="2401226431"/>
                    </a:ext>
                  </a:extLst>
                </a:gridCol>
                <a:gridCol w="381000">
                  <a:extLst>
                    <a:ext uri="{9D8B030D-6E8A-4147-A177-3AD203B41FA5}">
                      <a16:colId xmlns:a16="http://schemas.microsoft.com/office/drawing/2014/main" val="1903660077"/>
                    </a:ext>
                  </a:extLst>
                </a:gridCol>
                <a:gridCol w="381000">
                  <a:extLst>
                    <a:ext uri="{9D8B030D-6E8A-4147-A177-3AD203B41FA5}">
                      <a16:colId xmlns:a16="http://schemas.microsoft.com/office/drawing/2014/main" val="3918866950"/>
                    </a:ext>
                  </a:extLst>
                </a:gridCol>
                <a:gridCol w="381000">
                  <a:extLst>
                    <a:ext uri="{9D8B030D-6E8A-4147-A177-3AD203B41FA5}">
                      <a16:colId xmlns:a16="http://schemas.microsoft.com/office/drawing/2014/main" val="3838017234"/>
                    </a:ext>
                  </a:extLst>
                </a:gridCol>
                <a:gridCol w="381000">
                  <a:extLst>
                    <a:ext uri="{9D8B030D-6E8A-4147-A177-3AD203B41FA5}">
                      <a16:colId xmlns:a16="http://schemas.microsoft.com/office/drawing/2014/main" val="1393987044"/>
                    </a:ext>
                  </a:extLst>
                </a:gridCol>
                <a:gridCol w="381000">
                  <a:extLst>
                    <a:ext uri="{9D8B030D-6E8A-4147-A177-3AD203B41FA5}">
                      <a16:colId xmlns:a16="http://schemas.microsoft.com/office/drawing/2014/main" val="3393725700"/>
                    </a:ext>
                  </a:extLst>
                </a:gridCol>
                <a:gridCol w="381000">
                  <a:extLst>
                    <a:ext uri="{9D8B030D-6E8A-4147-A177-3AD203B41FA5}">
                      <a16:colId xmlns:a16="http://schemas.microsoft.com/office/drawing/2014/main" val="3550242073"/>
                    </a:ext>
                  </a:extLst>
                </a:gridCol>
                <a:gridCol w="381000">
                  <a:extLst>
                    <a:ext uri="{9D8B030D-6E8A-4147-A177-3AD203B41FA5}">
                      <a16:colId xmlns:a16="http://schemas.microsoft.com/office/drawing/2014/main" val="1855398680"/>
                    </a:ext>
                  </a:extLst>
                </a:gridCol>
                <a:gridCol w="381000">
                  <a:extLst>
                    <a:ext uri="{9D8B030D-6E8A-4147-A177-3AD203B41FA5}">
                      <a16:colId xmlns:a16="http://schemas.microsoft.com/office/drawing/2014/main" val="563826197"/>
                    </a:ext>
                  </a:extLst>
                </a:gridCol>
                <a:gridCol w="381000">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rgbClr val="FF0000"/>
                          </a:solidFill>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dirty="0"/>
                    </a:p>
                  </a:txBody>
                  <a:tcPr marT="41564" marB="41564"/>
                </a:tc>
                <a:tc>
                  <a:txBody>
                    <a:bodyPr/>
                    <a:lstStyle/>
                    <a:p>
                      <a:pPr algn="ctr"/>
                      <a:r>
                        <a:rPr lang="en-US" sz="1700" dirty="0"/>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8" name="Table 6">
            <a:extLst>
              <a:ext uri="{FF2B5EF4-FFF2-40B4-BE49-F238E27FC236}">
                <a16:creationId xmlns:a16="http://schemas.microsoft.com/office/drawing/2014/main" id="{D35294E8-F959-1C4F-8BA7-28E317A9D51D}"/>
              </a:ext>
            </a:extLst>
          </p:cNvPr>
          <p:cNvGraphicFramePr>
            <a:graphicFrameLocks noGrp="1"/>
          </p:cNvGraphicFramePr>
          <p:nvPr>
            <p:extLst>
              <p:ext uri="{D42A27DB-BD31-4B8C-83A1-F6EECF244321}">
                <p14:modId xmlns:p14="http://schemas.microsoft.com/office/powerpoint/2010/main" val="1495854118"/>
              </p:ext>
            </p:extLst>
          </p:nvPr>
        </p:nvGraphicFramePr>
        <p:xfrm>
          <a:off x="141602" y="1243879"/>
          <a:ext cx="1922585" cy="337127"/>
        </p:xfrm>
        <a:graphic>
          <a:graphicData uri="http://schemas.openxmlformats.org/drawingml/2006/table">
            <a:tbl>
              <a:tblPr firstRow="1" bandRow="1">
                <a:tableStyleId>{22838BEF-8BB2-4498-84A7-C5851F593DF1}</a:tableStyleId>
              </a:tblPr>
              <a:tblGrid>
                <a:gridCol w="372794">
                  <a:extLst>
                    <a:ext uri="{9D8B030D-6E8A-4147-A177-3AD203B41FA5}">
                      <a16:colId xmlns:a16="http://schemas.microsoft.com/office/drawing/2014/main" val="3136674870"/>
                    </a:ext>
                  </a:extLst>
                </a:gridCol>
                <a:gridCol w="372794">
                  <a:extLst>
                    <a:ext uri="{9D8B030D-6E8A-4147-A177-3AD203B41FA5}">
                      <a16:colId xmlns:a16="http://schemas.microsoft.com/office/drawing/2014/main" val="3908117661"/>
                    </a:ext>
                  </a:extLst>
                </a:gridCol>
                <a:gridCol w="372794">
                  <a:extLst>
                    <a:ext uri="{9D8B030D-6E8A-4147-A177-3AD203B41FA5}">
                      <a16:colId xmlns:a16="http://schemas.microsoft.com/office/drawing/2014/main" val="3712110691"/>
                    </a:ext>
                  </a:extLst>
                </a:gridCol>
                <a:gridCol w="372794">
                  <a:extLst>
                    <a:ext uri="{9D8B030D-6E8A-4147-A177-3AD203B41FA5}">
                      <a16:colId xmlns:a16="http://schemas.microsoft.com/office/drawing/2014/main" val="3659369965"/>
                    </a:ext>
                  </a:extLst>
                </a:gridCol>
                <a:gridCol w="431409">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c</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sp>
        <p:nvSpPr>
          <p:cNvPr id="10" name="TextBox 9">
            <a:extLst>
              <a:ext uri="{FF2B5EF4-FFF2-40B4-BE49-F238E27FC236}">
                <a16:creationId xmlns:a16="http://schemas.microsoft.com/office/drawing/2014/main" id="{8D844745-F0FB-1B4F-A946-773C8B5CCB76}"/>
              </a:ext>
            </a:extLst>
          </p:cNvPr>
          <p:cNvSpPr txBox="1"/>
          <p:nvPr/>
        </p:nvSpPr>
        <p:spPr>
          <a:xfrm>
            <a:off x="2805359" y="1177843"/>
            <a:ext cx="5990492" cy="923330"/>
          </a:xfrm>
          <a:prstGeom prst="rect">
            <a:avLst/>
          </a:prstGeom>
          <a:noFill/>
        </p:spPr>
        <p:txBody>
          <a:bodyPr wrap="square" rtlCol="0">
            <a:spAutoFit/>
          </a:bodyPr>
          <a:lstStyle/>
          <a:p>
            <a:r>
              <a:rPr lang="en-US" sz="1800" dirty="0"/>
              <a:t>mismatch found at the first comparison</a:t>
            </a:r>
          </a:p>
          <a:p>
            <a:r>
              <a:rPr lang="en-US" sz="1800" dirty="0"/>
              <a:t>no matter where mismatch happens, the shift is totally decided by the rightmost examined char of T,  </a:t>
            </a:r>
            <a:r>
              <a:rPr lang="en-US" sz="1700" b="1" dirty="0">
                <a:solidFill>
                  <a:srgbClr val="FF0000"/>
                </a:solidFill>
                <a:latin typeface="+mn-lt"/>
                <a:ea typeface="+mn-ea"/>
                <a:cs typeface="+mn-cs"/>
              </a:rPr>
              <a:t>y</a:t>
            </a:r>
          </a:p>
        </p:txBody>
      </p:sp>
      <p:sp>
        <p:nvSpPr>
          <p:cNvPr id="11" name="TextBox 10">
            <a:extLst>
              <a:ext uri="{FF2B5EF4-FFF2-40B4-BE49-F238E27FC236}">
                <a16:creationId xmlns:a16="http://schemas.microsoft.com/office/drawing/2014/main" id="{3992026D-B6C5-0143-83D2-82CFA2157C4C}"/>
              </a:ext>
            </a:extLst>
          </p:cNvPr>
          <p:cNvSpPr txBox="1"/>
          <p:nvPr/>
        </p:nvSpPr>
        <p:spPr>
          <a:xfrm>
            <a:off x="2384189" y="2184084"/>
            <a:ext cx="4660250" cy="584775"/>
          </a:xfrm>
          <a:prstGeom prst="rect">
            <a:avLst/>
          </a:prstGeom>
          <a:noFill/>
        </p:spPr>
        <p:txBody>
          <a:bodyPr wrap="square" rtlCol="0">
            <a:spAutoFit/>
          </a:bodyPr>
          <a:lstStyle/>
          <a:p>
            <a:r>
              <a:rPr lang="en-US" sz="1600" dirty="0"/>
              <a:t>Shift until having the </a:t>
            </a:r>
            <a:r>
              <a:rPr lang="en-US" sz="1600" dirty="0">
                <a:solidFill>
                  <a:srgbClr val="080FAC"/>
                </a:solidFill>
              </a:rPr>
              <a:t>first match </a:t>
            </a:r>
            <a:r>
              <a:rPr lang="en-US" sz="1600" dirty="0"/>
              <a:t>of character on P</a:t>
            </a:r>
          </a:p>
          <a:p>
            <a:r>
              <a:rPr lang="en-US" sz="1600" dirty="0"/>
              <a:t>with that rightmost </a:t>
            </a:r>
            <a:r>
              <a:rPr lang="en-US" sz="1600" b="1" dirty="0">
                <a:solidFill>
                  <a:srgbClr val="FF0000"/>
                </a:solidFill>
                <a:latin typeface="+mn-lt"/>
                <a:ea typeface="+mn-ea"/>
                <a:cs typeface="+mn-cs"/>
              </a:rPr>
              <a:t>y </a:t>
            </a:r>
            <a:r>
              <a:rPr lang="en-US" sz="1600" dirty="0"/>
              <a:t>(here, no match found)</a:t>
            </a:r>
          </a:p>
        </p:txBody>
      </p:sp>
      <p:graphicFrame>
        <p:nvGraphicFramePr>
          <p:cNvPr id="12" name="Table 11">
            <a:extLst>
              <a:ext uri="{FF2B5EF4-FFF2-40B4-BE49-F238E27FC236}">
                <a16:creationId xmlns:a16="http://schemas.microsoft.com/office/drawing/2014/main" id="{6C007E99-B857-D349-99FA-FA09A4AAF8F4}"/>
              </a:ext>
            </a:extLst>
          </p:cNvPr>
          <p:cNvGraphicFramePr>
            <a:graphicFrameLocks noGrp="1"/>
          </p:cNvGraphicFramePr>
          <p:nvPr>
            <p:extLst>
              <p:ext uri="{D42A27DB-BD31-4B8C-83A1-F6EECF244321}">
                <p14:modId xmlns:p14="http://schemas.microsoft.com/office/powerpoint/2010/main" val="2929494592"/>
              </p:ext>
            </p:extLst>
          </p:nvPr>
        </p:nvGraphicFramePr>
        <p:xfrm>
          <a:off x="141601" y="2989303"/>
          <a:ext cx="6096000" cy="342208"/>
        </p:xfrm>
        <a:graphic>
          <a:graphicData uri="http://schemas.openxmlformats.org/drawingml/2006/table">
            <a:tbl>
              <a:tblPr firstRow="1" bandRow="1">
                <a:tableStyleId>{16D9F66E-5EB9-4882-86FB-DCBF35E3C3E4}</a:tableStyleId>
              </a:tblPr>
              <a:tblGrid>
                <a:gridCol w="381000">
                  <a:extLst>
                    <a:ext uri="{9D8B030D-6E8A-4147-A177-3AD203B41FA5}">
                      <a16:colId xmlns:a16="http://schemas.microsoft.com/office/drawing/2014/main" val="1074837623"/>
                    </a:ext>
                  </a:extLst>
                </a:gridCol>
                <a:gridCol w="381000">
                  <a:extLst>
                    <a:ext uri="{9D8B030D-6E8A-4147-A177-3AD203B41FA5}">
                      <a16:colId xmlns:a16="http://schemas.microsoft.com/office/drawing/2014/main" val="4210274975"/>
                    </a:ext>
                  </a:extLst>
                </a:gridCol>
                <a:gridCol w="381000">
                  <a:extLst>
                    <a:ext uri="{9D8B030D-6E8A-4147-A177-3AD203B41FA5}">
                      <a16:colId xmlns:a16="http://schemas.microsoft.com/office/drawing/2014/main" val="1862669896"/>
                    </a:ext>
                  </a:extLst>
                </a:gridCol>
                <a:gridCol w="381000">
                  <a:extLst>
                    <a:ext uri="{9D8B030D-6E8A-4147-A177-3AD203B41FA5}">
                      <a16:colId xmlns:a16="http://schemas.microsoft.com/office/drawing/2014/main" val="3379901299"/>
                    </a:ext>
                  </a:extLst>
                </a:gridCol>
                <a:gridCol w="381000">
                  <a:extLst>
                    <a:ext uri="{9D8B030D-6E8A-4147-A177-3AD203B41FA5}">
                      <a16:colId xmlns:a16="http://schemas.microsoft.com/office/drawing/2014/main" val="3996154226"/>
                    </a:ext>
                  </a:extLst>
                </a:gridCol>
                <a:gridCol w="381000">
                  <a:extLst>
                    <a:ext uri="{9D8B030D-6E8A-4147-A177-3AD203B41FA5}">
                      <a16:colId xmlns:a16="http://schemas.microsoft.com/office/drawing/2014/main" val="2330900634"/>
                    </a:ext>
                  </a:extLst>
                </a:gridCol>
                <a:gridCol w="381000">
                  <a:extLst>
                    <a:ext uri="{9D8B030D-6E8A-4147-A177-3AD203B41FA5}">
                      <a16:colId xmlns:a16="http://schemas.microsoft.com/office/drawing/2014/main" val="2401226431"/>
                    </a:ext>
                  </a:extLst>
                </a:gridCol>
                <a:gridCol w="381000">
                  <a:extLst>
                    <a:ext uri="{9D8B030D-6E8A-4147-A177-3AD203B41FA5}">
                      <a16:colId xmlns:a16="http://schemas.microsoft.com/office/drawing/2014/main" val="1903660077"/>
                    </a:ext>
                  </a:extLst>
                </a:gridCol>
                <a:gridCol w="381000">
                  <a:extLst>
                    <a:ext uri="{9D8B030D-6E8A-4147-A177-3AD203B41FA5}">
                      <a16:colId xmlns:a16="http://schemas.microsoft.com/office/drawing/2014/main" val="3918866950"/>
                    </a:ext>
                  </a:extLst>
                </a:gridCol>
                <a:gridCol w="381000">
                  <a:extLst>
                    <a:ext uri="{9D8B030D-6E8A-4147-A177-3AD203B41FA5}">
                      <a16:colId xmlns:a16="http://schemas.microsoft.com/office/drawing/2014/main" val="3838017234"/>
                    </a:ext>
                  </a:extLst>
                </a:gridCol>
                <a:gridCol w="381000">
                  <a:extLst>
                    <a:ext uri="{9D8B030D-6E8A-4147-A177-3AD203B41FA5}">
                      <a16:colId xmlns:a16="http://schemas.microsoft.com/office/drawing/2014/main" val="1393987044"/>
                    </a:ext>
                  </a:extLst>
                </a:gridCol>
                <a:gridCol w="381000">
                  <a:extLst>
                    <a:ext uri="{9D8B030D-6E8A-4147-A177-3AD203B41FA5}">
                      <a16:colId xmlns:a16="http://schemas.microsoft.com/office/drawing/2014/main" val="3393725700"/>
                    </a:ext>
                  </a:extLst>
                </a:gridCol>
                <a:gridCol w="381000">
                  <a:extLst>
                    <a:ext uri="{9D8B030D-6E8A-4147-A177-3AD203B41FA5}">
                      <a16:colId xmlns:a16="http://schemas.microsoft.com/office/drawing/2014/main" val="3550242073"/>
                    </a:ext>
                  </a:extLst>
                </a:gridCol>
                <a:gridCol w="381000">
                  <a:extLst>
                    <a:ext uri="{9D8B030D-6E8A-4147-A177-3AD203B41FA5}">
                      <a16:colId xmlns:a16="http://schemas.microsoft.com/office/drawing/2014/main" val="1855398680"/>
                    </a:ext>
                  </a:extLst>
                </a:gridCol>
                <a:gridCol w="381000">
                  <a:extLst>
                    <a:ext uri="{9D8B030D-6E8A-4147-A177-3AD203B41FA5}">
                      <a16:colId xmlns:a16="http://schemas.microsoft.com/office/drawing/2014/main" val="563826197"/>
                    </a:ext>
                  </a:extLst>
                </a:gridCol>
                <a:gridCol w="381000">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y</a:t>
                      </a:r>
                    </a:p>
                  </a:txBody>
                  <a:tcPr marT="41564" marB="41564"/>
                </a:tc>
                <a:tc>
                  <a:txBody>
                    <a:bodyPr/>
                    <a:lstStyle/>
                    <a:p>
                      <a:pPr algn="ctr"/>
                      <a:r>
                        <a:rPr lang="en-US" sz="1700" dirty="0">
                          <a:solidFill>
                            <a:schemeClr val="tx1"/>
                          </a:solidFill>
                        </a:rPr>
                        <a:t>b</a:t>
                      </a:r>
                    </a:p>
                  </a:txBody>
                  <a:tcPr marT="41564" marB="41564"/>
                </a:tc>
                <a:tc>
                  <a:txBody>
                    <a:bodyPr/>
                    <a:lstStyle/>
                    <a:p>
                      <a:pPr algn="ctr"/>
                      <a:endParaRPr lang="en-US" sz="1700">
                        <a:solidFill>
                          <a:schemeClr val="tx1"/>
                        </a:solidFill>
                      </a:endParaRPr>
                    </a:p>
                  </a:txBody>
                  <a:tcPr marT="41564" marB="41564"/>
                </a:tc>
                <a:tc>
                  <a:txBody>
                    <a:bodyPr/>
                    <a:lstStyle/>
                    <a:p>
                      <a:pPr marL="0" algn="ctr" defTabSz="914400" rtl="0" eaLnBrk="1" latinLnBrk="0" hangingPunct="1"/>
                      <a:r>
                        <a:rPr lang="en-US" sz="1700" b="1" kern="1200" dirty="0">
                          <a:solidFill>
                            <a:srgbClr val="FF0000"/>
                          </a:solidFill>
                          <a:latin typeface="+mn-lt"/>
                          <a:ea typeface="+mn-ea"/>
                          <a:cs typeface="+mn-cs"/>
                        </a:rPr>
                        <a:t>a</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3" name="Table 6">
            <a:extLst>
              <a:ext uri="{FF2B5EF4-FFF2-40B4-BE49-F238E27FC236}">
                <a16:creationId xmlns:a16="http://schemas.microsoft.com/office/drawing/2014/main" id="{918CF863-A1D7-F641-A0FF-30D0EACF82AE}"/>
              </a:ext>
            </a:extLst>
          </p:cNvPr>
          <p:cNvGraphicFramePr>
            <a:graphicFrameLocks noGrp="1"/>
          </p:cNvGraphicFramePr>
          <p:nvPr>
            <p:extLst>
              <p:ext uri="{D42A27DB-BD31-4B8C-83A1-F6EECF244321}">
                <p14:modId xmlns:p14="http://schemas.microsoft.com/office/powerpoint/2010/main" val="4028660837"/>
              </p:ext>
            </p:extLst>
          </p:nvPr>
        </p:nvGraphicFramePr>
        <p:xfrm>
          <a:off x="2064187" y="3427309"/>
          <a:ext cx="1922585" cy="337127"/>
        </p:xfrm>
        <a:graphic>
          <a:graphicData uri="http://schemas.openxmlformats.org/drawingml/2006/table">
            <a:tbl>
              <a:tblPr firstRow="1" bandRow="1">
                <a:tableStyleId>{22838BEF-8BB2-4498-84A7-C5851F593DF1}</a:tableStyleId>
              </a:tblPr>
              <a:tblGrid>
                <a:gridCol w="372794">
                  <a:extLst>
                    <a:ext uri="{9D8B030D-6E8A-4147-A177-3AD203B41FA5}">
                      <a16:colId xmlns:a16="http://schemas.microsoft.com/office/drawing/2014/main" val="3136674870"/>
                    </a:ext>
                  </a:extLst>
                </a:gridCol>
                <a:gridCol w="372794">
                  <a:extLst>
                    <a:ext uri="{9D8B030D-6E8A-4147-A177-3AD203B41FA5}">
                      <a16:colId xmlns:a16="http://schemas.microsoft.com/office/drawing/2014/main" val="3908117661"/>
                    </a:ext>
                  </a:extLst>
                </a:gridCol>
                <a:gridCol w="372794">
                  <a:extLst>
                    <a:ext uri="{9D8B030D-6E8A-4147-A177-3AD203B41FA5}">
                      <a16:colId xmlns:a16="http://schemas.microsoft.com/office/drawing/2014/main" val="3712110691"/>
                    </a:ext>
                  </a:extLst>
                </a:gridCol>
                <a:gridCol w="372794">
                  <a:extLst>
                    <a:ext uri="{9D8B030D-6E8A-4147-A177-3AD203B41FA5}">
                      <a16:colId xmlns:a16="http://schemas.microsoft.com/office/drawing/2014/main" val="3659369965"/>
                    </a:ext>
                  </a:extLst>
                </a:gridCol>
                <a:gridCol w="431409">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solidFill>
                      <a:schemeClr val="accent4">
                        <a:lumMod val="20000"/>
                        <a:lumOff val="80000"/>
                      </a:schemeClr>
                    </a:solidFill>
                  </a:tcPr>
                </a:tc>
                <a:tc>
                  <a:txBody>
                    <a:bodyPr/>
                    <a:lstStyle/>
                    <a:p>
                      <a:pPr algn="ctr"/>
                      <a:r>
                        <a:rPr lang="en-US" sz="1600" dirty="0">
                          <a:solidFill>
                            <a:schemeClr val="tx1"/>
                          </a:solidFill>
                        </a:rPr>
                        <a:t>b</a:t>
                      </a:r>
                    </a:p>
                  </a:txBody>
                  <a:tcPr marT="41564" marB="41564">
                    <a:solidFill>
                      <a:schemeClr val="accent4">
                        <a:lumMod val="20000"/>
                        <a:lumOff val="80000"/>
                      </a:schemeClr>
                    </a:solidFill>
                  </a:tcPr>
                </a:tc>
                <a:tc>
                  <a:txBody>
                    <a:bodyPr/>
                    <a:lstStyle/>
                    <a:p>
                      <a:pPr marL="0" algn="ctr" defTabSz="914400" rtl="0" eaLnBrk="1" latinLnBrk="0" hangingPunct="1"/>
                      <a:r>
                        <a:rPr lang="en-US" sz="1600" b="1" kern="1200" dirty="0">
                          <a:solidFill>
                            <a:schemeClr val="tx1"/>
                          </a:solidFill>
                          <a:latin typeface="+mn-lt"/>
                          <a:ea typeface="+mn-ea"/>
                          <a:cs typeface="+mn-cs"/>
                        </a:rPr>
                        <a:t>a</a:t>
                      </a:r>
                    </a:p>
                  </a:txBody>
                  <a:tcPr marT="41564" marB="41564">
                    <a:solidFill>
                      <a:schemeClr val="accent4">
                        <a:lumMod val="20000"/>
                        <a:lumOff val="80000"/>
                      </a:schemeClr>
                    </a:solidFill>
                  </a:tcPr>
                </a:tc>
                <a:tc>
                  <a:txBody>
                    <a:bodyPr/>
                    <a:lstStyle/>
                    <a:p>
                      <a:pPr marL="0" algn="ctr" defTabSz="914400" rtl="0" eaLnBrk="1" latinLnBrk="0" hangingPunct="1"/>
                      <a:r>
                        <a:rPr lang="en-US" sz="1600" b="1" kern="1200" dirty="0">
                          <a:solidFill>
                            <a:schemeClr val="tx1"/>
                          </a:solidFill>
                          <a:latin typeface="+mn-lt"/>
                          <a:ea typeface="+mn-ea"/>
                          <a:cs typeface="+mn-cs"/>
                        </a:rPr>
                        <a:t>b</a:t>
                      </a:r>
                    </a:p>
                  </a:txBody>
                  <a:tcPr marT="41564" marB="41564">
                    <a:solidFill>
                      <a:schemeClr val="accent4">
                        <a:lumMod val="20000"/>
                        <a:lumOff val="80000"/>
                      </a:schemeClr>
                    </a:solidFill>
                  </a:tcPr>
                </a:tc>
                <a:tc>
                  <a:txBody>
                    <a:bodyPr/>
                    <a:lstStyle/>
                    <a:p>
                      <a:pPr marL="0" algn="ctr" defTabSz="914400" rtl="0" eaLnBrk="1" latinLnBrk="0" hangingPunct="1"/>
                      <a:r>
                        <a:rPr lang="en-US" sz="1600" b="1" kern="1200" dirty="0">
                          <a:solidFill>
                            <a:schemeClr val="tx1"/>
                          </a:solidFill>
                          <a:latin typeface="+mn-lt"/>
                          <a:ea typeface="+mn-ea"/>
                          <a:cs typeface="+mn-cs"/>
                        </a:rPr>
                        <a:t>c</a:t>
                      </a:r>
                    </a:p>
                  </a:txBody>
                  <a:tcPr marT="41564" marB="41564">
                    <a:solidFill>
                      <a:schemeClr val="accent4">
                        <a:lumMod val="20000"/>
                        <a:lumOff val="80000"/>
                      </a:schemeClr>
                    </a:solidFill>
                  </a:tcPr>
                </a:tc>
                <a:extLst>
                  <a:ext uri="{0D108BD9-81ED-4DB2-BD59-A6C34878D82A}">
                    <a16:rowId xmlns:a16="http://schemas.microsoft.com/office/drawing/2014/main" val="3664969262"/>
                  </a:ext>
                </a:extLst>
              </a:tr>
            </a:tbl>
          </a:graphicData>
        </a:graphic>
      </p:graphicFrame>
      <p:sp>
        <p:nvSpPr>
          <p:cNvPr id="5" name="Rectangle 4">
            <a:extLst>
              <a:ext uri="{FF2B5EF4-FFF2-40B4-BE49-F238E27FC236}">
                <a16:creationId xmlns:a16="http://schemas.microsoft.com/office/drawing/2014/main" id="{2186FC01-4E49-9949-8D86-6FF9AE7E1857}"/>
              </a:ext>
            </a:extLst>
          </p:cNvPr>
          <p:cNvSpPr/>
          <p:nvPr/>
        </p:nvSpPr>
        <p:spPr>
          <a:xfrm>
            <a:off x="141602" y="1712589"/>
            <a:ext cx="1922585" cy="53376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SHIFT m because </a:t>
            </a:r>
            <a:r>
              <a:rPr lang="en-US" sz="1700" b="1" dirty="0">
                <a:solidFill>
                  <a:srgbClr val="FF0000"/>
                </a:solidFill>
              </a:rPr>
              <a:t>y</a:t>
            </a:r>
            <a:r>
              <a:rPr lang="en-US" sz="1600" dirty="0">
                <a:solidFill>
                  <a:schemeClr val="tx1"/>
                </a:solidFill>
              </a:rPr>
              <a:t> not in P </a:t>
            </a:r>
            <a:endParaRPr lang="en-US" sz="2000" dirty="0">
              <a:solidFill>
                <a:schemeClr val="tx1"/>
              </a:solidFill>
            </a:endParaRPr>
          </a:p>
        </p:txBody>
      </p:sp>
      <p:sp>
        <p:nvSpPr>
          <p:cNvPr id="4" name="Rectangle 3">
            <a:extLst>
              <a:ext uri="{FF2B5EF4-FFF2-40B4-BE49-F238E27FC236}">
                <a16:creationId xmlns:a16="http://schemas.microsoft.com/office/drawing/2014/main" id="{546C2061-6345-DAB6-0D3E-4B69F177CBCC}"/>
              </a:ext>
            </a:extLst>
          </p:cNvPr>
          <p:cNvSpPr/>
          <p:nvPr/>
        </p:nvSpPr>
        <p:spPr>
          <a:xfrm>
            <a:off x="720332" y="5356618"/>
            <a:ext cx="6532880" cy="1173964"/>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The number of positions to shift totally depend on the pattern </a:t>
            </a:r>
            <a:r>
              <a:rPr lang="en-US" sz="2000" dirty="0">
                <a:solidFill>
                  <a:srgbClr val="080FAC"/>
                </a:solidFill>
                <a:latin typeface="Courier" pitchFamily="2" charset="0"/>
              </a:rPr>
              <a:t>P</a:t>
            </a:r>
            <a:r>
              <a:rPr lang="en-US" sz="2000" dirty="0"/>
              <a:t> and can be easily pre-computed!</a:t>
            </a:r>
          </a:p>
        </p:txBody>
      </p:sp>
    </p:spTree>
    <p:extLst>
      <p:ext uri="{BB962C8B-B14F-4D97-AF65-F5344CB8AC3E}">
        <p14:creationId xmlns:p14="http://schemas.microsoft.com/office/powerpoint/2010/main" val="243687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1307"/>
            <a:ext cx="8623300" cy="610645"/>
          </a:xfrm>
        </p:spPr>
        <p:txBody>
          <a:bodyPr/>
          <a:lstStyle/>
          <a:p>
            <a:r>
              <a:rPr lang="en-US" sz="2400" dirty="0" err="1"/>
              <a:t>Horspool’s</a:t>
            </a:r>
            <a:r>
              <a:rPr lang="en-US" sz="2400" dirty="0"/>
              <a:t> Algorithm Review</a:t>
            </a:r>
          </a:p>
        </p:txBody>
      </p:sp>
      <p:sp>
        <p:nvSpPr>
          <p:cNvPr id="3" name="Content Placeholder 2"/>
          <p:cNvSpPr>
            <a:spLocks noGrp="1"/>
          </p:cNvSpPr>
          <p:nvPr>
            <p:ph idx="1"/>
          </p:nvPr>
        </p:nvSpPr>
        <p:spPr>
          <a:xfrm>
            <a:off x="265113" y="333244"/>
            <a:ext cx="8904455" cy="610645"/>
          </a:xfrm>
        </p:spPr>
        <p:txBody>
          <a:bodyPr/>
          <a:lstStyle/>
          <a:p>
            <a:pPr marL="0" indent="0">
              <a:spcBef>
                <a:spcPts val="800"/>
              </a:spcBef>
              <a:buNone/>
            </a:pPr>
            <a:r>
              <a:rPr lang="en-US" sz="1800" b="1" dirty="0"/>
              <a:t>The task:</a:t>
            </a:r>
            <a:r>
              <a:rPr lang="en-US" sz="1800" dirty="0"/>
              <a:t> Searching for a pattern </a:t>
            </a:r>
            <a:r>
              <a:rPr lang="en-US" sz="1800" dirty="0">
                <a:solidFill>
                  <a:srgbClr val="000090"/>
                </a:solidFill>
                <a:latin typeface="Courier"/>
                <a:cs typeface="Courier"/>
              </a:rPr>
              <a:t>P</a:t>
            </a:r>
            <a:r>
              <a:rPr lang="en-US" sz="1800" dirty="0"/>
              <a:t> (such as “</a:t>
            </a:r>
            <a:r>
              <a:rPr lang="en-US" sz="1800" dirty="0" err="1"/>
              <a:t>ababa</a:t>
            </a:r>
            <a:r>
              <a:rPr lang="en-US" sz="1800" dirty="0"/>
              <a:t>” that has length m=5) in a text </a:t>
            </a:r>
            <a:r>
              <a:rPr lang="en-US" sz="1800" dirty="0">
                <a:solidFill>
                  <a:srgbClr val="000090"/>
                </a:solidFill>
                <a:latin typeface="Courier"/>
                <a:cs typeface="Courier"/>
              </a:rPr>
              <a:t>T</a:t>
            </a:r>
            <a:r>
              <a:rPr lang="en-US" sz="1800" dirty="0">
                <a:solidFill>
                  <a:srgbClr val="000090"/>
                </a:solidFill>
              </a:rPr>
              <a:t> </a:t>
            </a:r>
            <a:r>
              <a:rPr lang="en-US" sz="1800" dirty="0"/>
              <a:t>(such as “</a:t>
            </a:r>
            <a:r>
              <a:rPr lang="en-US" sz="1800" dirty="0" err="1"/>
              <a:t>ababyayb</a:t>
            </a:r>
            <a:r>
              <a:rPr lang="en-US" sz="1800" dirty="0"/>
              <a:t> </a:t>
            </a:r>
            <a:r>
              <a:rPr lang="en-US" sz="1800" dirty="0" err="1"/>
              <a:t>aababca</a:t>
            </a:r>
            <a:r>
              <a:rPr lang="en-US" sz="1800" dirty="0"/>
              <a:t>”, having length n=16).</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sp>
        <p:nvSpPr>
          <p:cNvPr id="7" name="Rectangle 6">
            <a:extLst>
              <a:ext uri="{FF2B5EF4-FFF2-40B4-BE49-F238E27FC236}">
                <a16:creationId xmlns:a16="http://schemas.microsoft.com/office/drawing/2014/main" id="{9A043F0D-D285-BEAC-F407-774B146207A4}"/>
              </a:ext>
            </a:extLst>
          </p:cNvPr>
          <p:cNvSpPr/>
          <p:nvPr/>
        </p:nvSpPr>
        <p:spPr>
          <a:xfrm>
            <a:off x="2924" y="1131886"/>
            <a:ext cx="4569076" cy="5726114"/>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spcBef>
                <a:spcPts val="800"/>
              </a:spcBef>
              <a:buNone/>
            </a:pPr>
            <a:r>
              <a:rPr lang="en-US" sz="1800" b="1" i="1" dirty="0"/>
              <a:t>Stage 1</a:t>
            </a:r>
            <a:r>
              <a:rPr lang="en-US" sz="1800" i="1" dirty="0"/>
              <a:t>:</a:t>
            </a:r>
            <a:r>
              <a:rPr lang="en-US" sz="1800" dirty="0"/>
              <a:t> build </a:t>
            </a:r>
            <a:r>
              <a:rPr lang="en-US" sz="1800" dirty="0">
                <a:solidFill>
                  <a:srgbClr val="000090"/>
                </a:solidFill>
                <a:latin typeface="Courier"/>
                <a:cs typeface="Courier"/>
              </a:rPr>
              <a:t>SHIFT[x]</a:t>
            </a:r>
            <a:r>
              <a:rPr lang="en-US" sz="1800" dirty="0"/>
              <a:t> for all </a:t>
            </a:r>
            <a:r>
              <a:rPr lang="en-US" sz="1800" dirty="0">
                <a:solidFill>
                  <a:srgbClr val="000090"/>
                </a:solidFill>
                <a:latin typeface="Courier"/>
                <a:cs typeface="Courier"/>
              </a:rPr>
              <a:t>x</a:t>
            </a:r>
            <a:r>
              <a:rPr lang="en-US" sz="1800" dirty="0"/>
              <a:t>, by:</a:t>
            </a:r>
          </a:p>
          <a:p>
            <a:pPr marL="457200" indent="-457200">
              <a:spcBef>
                <a:spcPts val="800"/>
              </a:spcBef>
              <a:buFont typeface="+mj-lt"/>
              <a:buAutoNum type="arabicPeriod"/>
            </a:pPr>
            <a:r>
              <a:rPr lang="en-US" sz="1800" dirty="0"/>
              <a:t>set </a:t>
            </a:r>
            <a:r>
              <a:rPr lang="en-US" sz="1800" dirty="0">
                <a:solidFill>
                  <a:srgbClr val="000090"/>
                </a:solidFill>
                <a:latin typeface="Courier"/>
                <a:cs typeface="Courier"/>
              </a:rPr>
              <a:t>SHIFT[x]= m </a:t>
            </a:r>
            <a:r>
              <a:rPr lang="en-US" sz="1800" dirty="0"/>
              <a:t>for all </a:t>
            </a:r>
            <a:r>
              <a:rPr lang="en-US" sz="1800" dirty="0">
                <a:solidFill>
                  <a:srgbClr val="000090"/>
                </a:solidFill>
                <a:latin typeface="Courier"/>
                <a:cs typeface="Courier"/>
              </a:rPr>
              <a:t>x</a:t>
            </a:r>
            <a:r>
              <a:rPr lang="en-US" sz="1800" dirty="0"/>
              <a:t>, then</a:t>
            </a:r>
          </a:p>
          <a:p>
            <a:pPr marL="457200" indent="-457200">
              <a:spcBef>
                <a:spcPts val="800"/>
              </a:spcBef>
              <a:buFont typeface="+mj-lt"/>
              <a:buAutoNum type="arabicPeriod"/>
            </a:pPr>
            <a:r>
              <a:rPr lang="en-US" sz="1800" dirty="0"/>
              <a:t>for each </a:t>
            </a:r>
            <a:r>
              <a:rPr lang="en-US" sz="1800" dirty="0">
                <a:solidFill>
                  <a:srgbClr val="000090"/>
                </a:solidFill>
                <a:latin typeface="Courier"/>
                <a:cs typeface="Courier"/>
              </a:rPr>
              <a:t>x</a:t>
            </a:r>
            <a:r>
              <a:rPr lang="en-US" sz="1800" dirty="0"/>
              <a:t> in </a:t>
            </a:r>
            <a:r>
              <a:rPr lang="en-US" sz="1800" dirty="0">
                <a:solidFill>
                  <a:srgbClr val="000090"/>
                </a:solidFill>
                <a:latin typeface="Courier"/>
                <a:cs typeface="Courier"/>
              </a:rPr>
              <a:t>P</a:t>
            </a:r>
            <a:r>
              <a:rPr lang="en-US" sz="1800" dirty="0"/>
              <a:t>, </a:t>
            </a:r>
            <a:r>
              <a:rPr lang="en-US" sz="1800" i="1" dirty="0"/>
              <a:t>except for the last one</a:t>
            </a:r>
            <a:r>
              <a:rPr lang="en-US" sz="1800" dirty="0"/>
              <a:t>:  </a:t>
            </a:r>
            <a:r>
              <a:rPr lang="en-US" sz="1800" dirty="0">
                <a:solidFill>
                  <a:srgbClr val="000090"/>
                </a:solidFill>
                <a:latin typeface="Courier"/>
                <a:cs typeface="Courier"/>
              </a:rPr>
              <a:t>SHIFT(x)</a:t>
            </a:r>
            <a:r>
              <a:rPr lang="en-US" sz="1800" dirty="0"/>
              <a:t>= distance from the last appearance of </a:t>
            </a:r>
            <a:r>
              <a:rPr lang="en-US" sz="1800" dirty="0">
                <a:solidFill>
                  <a:srgbClr val="000090"/>
                </a:solidFill>
                <a:latin typeface="Courier"/>
                <a:cs typeface="Courier"/>
              </a:rPr>
              <a:t>x </a:t>
            </a:r>
            <a:r>
              <a:rPr lang="en-US" sz="1800" dirty="0"/>
              <a:t>to the end of </a:t>
            </a:r>
            <a:r>
              <a:rPr lang="en-US" sz="1800" dirty="0">
                <a:solidFill>
                  <a:srgbClr val="000090"/>
                </a:solidFill>
                <a:latin typeface="Courier"/>
                <a:cs typeface="Courier"/>
              </a:rPr>
              <a:t>P</a:t>
            </a:r>
          </a:p>
          <a:p>
            <a:pPr>
              <a:spcBef>
                <a:spcPts val="800"/>
              </a:spcBef>
            </a:pPr>
            <a:endParaRPr lang="en-US" sz="1800" dirty="0">
              <a:solidFill>
                <a:srgbClr val="000090"/>
              </a:solidFill>
              <a:latin typeface="Courier"/>
              <a:cs typeface="Courier"/>
            </a:endParaRPr>
          </a:p>
          <a:p>
            <a:pPr marL="0" indent="0">
              <a:spcBef>
                <a:spcPts val="800"/>
              </a:spcBef>
              <a:buNone/>
            </a:pPr>
            <a:r>
              <a:rPr lang="en-US" sz="1800" b="1" i="1" dirty="0"/>
              <a:t>Stage 2:</a:t>
            </a:r>
            <a:r>
              <a:rPr lang="en-US" sz="1800" dirty="0"/>
              <a:t> searching, by first set  </a:t>
            </a:r>
            <a:r>
              <a:rPr lang="en-US" sz="1800" dirty="0" err="1">
                <a:solidFill>
                  <a:srgbClr val="000090"/>
                </a:solidFill>
                <a:latin typeface="Courier"/>
                <a:cs typeface="Courier"/>
              </a:rPr>
              <a:t>i</a:t>
            </a:r>
            <a:r>
              <a:rPr lang="en-US" sz="1800" dirty="0">
                <a:solidFill>
                  <a:srgbClr val="000090"/>
                </a:solidFill>
                <a:latin typeface="Courier"/>
                <a:cs typeface="Courier"/>
              </a:rPr>
              <a:t>=m-1</a:t>
            </a:r>
            <a:r>
              <a:rPr lang="en-US" sz="1800" dirty="0"/>
              <a:t>, then</a:t>
            </a:r>
          </a:p>
          <a:p>
            <a:pPr marL="457200" indent="-457200">
              <a:spcBef>
                <a:spcPts val="800"/>
              </a:spcBef>
              <a:buFont typeface="+mj-lt"/>
              <a:buAutoNum type="arabicPeriod"/>
            </a:pPr>
            <a:r>
              <a:rPr lang="en-US" sz="1800" dirty="0"/>
              <a:t>set </a:t>
            </a:r>
            <a:r>
              <a:rPr lang="en-US" sz="1800" b="1" dirty="0">
                <a:solidFill>
                  <a:srgbClr val="FF0000"/>
                </a:solidFill>
                <a:latin typeface="Courier"/>
                <a:cs typeface="Courier"/>
              </a:rPr>
              <a:t>c</a:t>
            </a:r>
            <a:r>
              <a:rPr lang="en-US" sz="1800" dirty="0">
                <a:solidFill>
                  <a:srgbClr val="000090"/>
                </a:solidFill>
                <a:latin typeface="Courier"/>
                <a:cs typeface="Courier"/>
              </a:rPr>
              <a:t>= T[</a:t>
            </a:r>
            <a:r>
              <a:rPr lang="en-US" sz="1800" dirty="0" err="1">
                <a:solidFill>
                  <a:srgbClr val="000090"/>
                </a:solidFill>
                <a:latin typeface="Courier"/>
                <a:cs typeface="Courier"/>
              </a:rPr>
              <a:t>i</a:t>
            </a:r>
            <a:r>
              <a:rPr lang="en-US" sz="1800" dirty="0">
                <a:solidFill>
                  <a:srgbClr val="000090"/>
                </a:solidFill>
                <a:latin typeface="Courier"/>
                <a:cs typeface="Courier"/>
              </a:rPr>
              <a:t>]</a:t>
            </a:r>
            <a:r>
              <a:rPr lang="en-US" sz="1800" dirty="0"/>
              <a:t>, align </a:t>
            </a:r>
            <a:r>
              <a:rPr lang="en-US" sz="1800" dirty="0">
                <a:solidFill>
                  <a:srgbClr val="000090"/>
                </a:solidFill>
                <a:latin typeface="Courier"/>
                <a:cs typeface="Courier"/>
              </a:rPr>
              <a:t>P</a:t>
            </a:r>
            <a:r>
              <a:rPr lang="en-US" sz="1800" dirty="0"/>
              <a:t> with </a:t>
            </a:r>
            <a:r>
              <a:rPr lang="en-US" sz="1800" dirty="0">
                <a:solidFill>
                  <a:srgbClr val="000090"/>
                </a:solidFill>
                <a:latin typeface="Courier"/>
                <a:cs typeface="Courier"/>
              </a:rPr>
              <a:t>T</a:t>
            </a:r>
            <a:r>
              <a:rPr lang="en-US" sz="1800" dirty="0"/>
              <a:t> so that </a:t>
            </a:r>
            <a:r>
              <a:rPr lang="en-US" sz="1800" dirty="0">
                <a:solidFill>
                  <a:srgbClr val="000090"/>
                </a:solidFill>
                <a:latin typeface="Courier"/>
                <a:cs typeface="Courier"/>
              </a:rPr>
              <a:t>P[m-1]</a:t>
            </a:r>
            <a:r>
              <a:rPr lang="en-US" sz="1800" dirty="0"/>
              <a:t> aligned with </a:t>
            </a:r>
            <a:r>
              <a:rPr lang="en-US" sz="1800" dirty="0">
                <a:solidFill>
                  <a:srgbClr val="000090"/>
                </a:solidFill>
                <a:latin typeface="Courier"/>
                <a:cs typeface="Courier"/>
              </a:rPr>
              <a:t>T[</a:t>
            </a:r>
            <a:r>
              <a:rPr lang="en-US" sz="1800" dirty="0" err="1">
                <a:solidFill>
                  <a:srgbClr val="000090"/>
                </a:solidFill>
                <a:latin typeface="Courier"/>
                <a:cs typeface="Courier"/>
              </a:rPr>
              <a:t>i</a:t>
            </a:r>
            <a:r>
              <a:rPr lang="en-US" sz="1800" dirty="0">
                <a:solidFill>
                  <a:srgbClr val="000090"/>
                </a:solidFill>
                <a:latin typeface="Courier"/>
                <a:cs typeface="Courier"/>
              </a:rPr>
              <a:t>];</a:t>
            </a:r>
          </a:p>
          <a:p>
            <a:pPr marL="457200" indent="-457200">
              <a:spcBef>
                <a:spcPts val="800"/>
              </a:spcBef>
              <a:buFont typeface="+mj-lt"/>
              <a:buAutoNum type="arabicPeriod"/>
            </a:pPr>
            <a:r>
              <a:rPr lang="en-US" sz="1800" dirty="0"/>
              <a:t>compare characters </a:t>
            </a:r>
            <a:r>
              <a:rPr lang="en-US" sz="1800" i="1" dirty="0"/>
              <a:t>backwardly</a:t>
            </a:r>
            <a:r>
              <a:rPr lang="en-US" sz="1800" dirty="0"/>
              <a:t> from the last character of </a:t>
            </a:r>
            <a:r>
              <a:rPr lang="en-US" sz="1800" dirty="0">
                <a:solidFill>
                  <a:srgbClr val="000090"/>
                </a:solidFill>
                <a:latin typeface="Courier"/>
                <a:cs typeface="Courier"/>
              </a:rPr>
              <a:t>P</a:t>
            </a:r>
            <a:r>
              <a:rPr lang="en-US" sz="1800" dirty="0"/>
              <a:t> until the start or until finding a mismatch:</a:t>
            </a:r>
          </a:p>
          <a:p>
            <a:pPr marL="457200" indent="-457200">
              <a:spcBef>
                <a:spcPts val="800"/>
              </a:spcBef>
              <a:buFont typeface="+mj-lt"/>
              <a:buAutoNum type="arabicPeriod"/>
            </a:pPr>
            <a:r>
              <a:rPr lang="en-US" sz="1800" dirty="0"/>
              <a:t>if no mismatch found: return solution which is </a:t>
            </a:r>
            <a:r>
              <a:rPr lang="en-US" sz="1800" dirty="0">
                <a:solidFill>
                  <a:srgbClr val="000090"/>
                </a:solidFill>
                <a:latin typeface="Courier"/>
                <a:cs typeface="Courier"/>
              </a:rPr>
              <a:t>i-m+1</a:t>
            </a:r>
          </a:p>
          <a:p>
            <a:pPr marL="457200" indent="-457200">
              <a:spcBef>
                <a:spcPts val="800"/>
              </a:spcBef>
              <a:buFont typeface="+mj-lt"/>
              <a:buAutoNum type="arabicPeriod"/>
            </a:pPr>
            <a:r>
              <a:rPr lang="en-US" sz="1800" dirty="0"/>
              <a:t>otherwise, set </a:t>
            </a:r>
            <a:r>
              <a:rPr lang="en-US" sz="1800" dirty="0" err="1">
                <a:solidFill>
                  <a:srgbClr val="000090"/>
                </a:solidFill>
                <a:latin typeface="Courier"/>
                <a:cs typeface="Courier"/>
              </a:rPr>
              <a:t>i</a:t>
            </a:r>
            <a:r>
              <a:rPr lang="en-US" sz="1800" dirty="0">
                <a:solidFill>
                  <a:srgbClr val="000090"/>
                </a:solidFill>
                <a:latin typeface="Courier"/>
                <a:cs typeface="Courier"/>
              </a:rPr>
              <a:t>= </a:t>
            </a:r>
            <a:r>
              <a:rPr lang="en-US" sz="1800" dirty="0" err="1">
                <a:solidFill>
                  <a:srgbClr val="000090"/>
                </a:solidFill>
                <a:latin typeface="Courier"/>
                <a:cs typeface="Courier"/>
              </a:rPr>
              <a:t>i</a:t>
            </a:r>
            <a:r>
              <a:rPr lang="en-US" sz="1800" dirty="0">
                <a:solidFill>
                  <a:srgbClr val="000090"/>
                </a:solidFill>
                <a:latin typeface="Courier"/>
                <a:cs typeface="Courier"/>
              </a:rPr>
              <a:t>+ SHIFT[</a:t>
            </a:r>
            <a:r>
              <a:rPr lang="en-US" sz="1800" b="1" dirty="0">
                <a:solidFill>
                  <a:srgbClr val="FF0000"/>
                </a:solidFill>
                <a:latin typeface="Courier"/>
                <a:cs typeface="Courier"/>
              </a:rPr>
              <a:t>c</a:t>
            </a:r>
            <a:r>
              <a:rPr lang="en-US" sz="1800" dirty="0">
                <a:solidFill>
                  <a:srgbClr val="000090"/>
                </a:solidFill>
                <a:latin typeface="Courier"/>
                <a:cs typeface="Courier"/>
              </a:rPr>
              <a:t>]</a:t>
            </a:r>
            <a:r>
              <a:rPr lang="en-US" sz="1800" dirty="0"/>
              <a:t>, back to step 1</a:t>
            </a:r>
          </a:p>
        </p:txBody>
      </p:sp>
      <p:graphicFrame>
        <p:nvGraphicFramePr>
          <p:cNvPr id="8" name="Table 7">
            <a:extLst>
              <a:ext uri="{FF2B5EF4-FFF2-40B4-BE49-F238E27FC236}">
                <a16:creationId xmlns:a16="http://schemas.microsoft.com/office/drawing/2014/main" id="{C16F7013-2C8B-6807-26EE-7F4BDFBA909D}"/>
              </a:ext>
            </a:extLst>
          </p:cNvPr>
          <p:cNvGraphicFramePr>
            <a:graphicFrameLocks noGrp="1"/>
          </p:cNvGraphicFramePr>
          <p:nvPr>
            <p:extLst>
              <p:ext uri="{D42A27DB-BD31-4B8C-83A1-F6EECF244321}">
                <p14:modId xmlns:p14="http://schemas.microsoft.com/office/powerpoint/2010/main" val="3228145946"/>
              </p:ext>
            </p:extLst>
          </p:nvPr>
        </p:nvGraphicFramePr>
        <p:xfrm>
          <a:off x="5060375" y="779986"/>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rgbClr val="FF0000"/>
                          </a:solidFill>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dirty="0"/>
                    </a:p>
                  </a:txBody>
                  <a:tcPr marT="41564" marB="41564"/>
                </a:tc>
                <a:tc>
                  <a:txBody>
                    <a:bodyPr/>
                    <a:lstStyle/>
                    <a:p>
                      <a:pPr algn="ctr"/>
                      <a:r>
                        <a:rPr lang="en-US" sz="1700" dirty="0"/>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9" name="Table 6">
            <a:extLst>
              <a:ext uri="{FF2B5EF4-FFF2-40B4-BE49-F238E27FC236}">
                <a16:creationId xmlns:a16="http://schemas.microsoft.com/office/drawing/2014/main" id="{5D0517D9-FE6D-C80E-9E61-126CFE2DFBD3}"/>
              </a:ext>
            </a:extLst>
          </p:cNvPr>
          <p:cNvGraphicFramePr>
            <a:graphicFrameLocks noGrp="1"/>
          </p:cNvGraphicFramePr>
          <p:nvPr>
            <p:extLst>
              <p:ext uri="{D42A27DB-BD31-4B8C-83A1-F6EECF244321}">
                <p14:modId xmlns:p14="http://schemas.microsoft.com/office/powerpoint/2010/main" val="877672581"/>
              </p:ext>
            </p:extLst>
          </p:nvPr>
        </p:nvGraphicFramePr>
        <p:xfrm>
          <a:off x="5060376" y="1330492"/>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t>a</a:t>
                      </a:r>
                    </a:p>
                  </a:txBody>
                  <a:tcPr marT="41564" marB="41564">
                    <a:solidFill>
                      <a:schemeClr val="accent5">
                        <a:lumMod val="20000"/>
                        <a:lumOff val="80000"/>
                      </a:schemeClr>
                    </a:solidFill>
                  </a:tcPr>
                </a:tc>
                <a:tc>
                  <a:txBody>
                    <a:bodyPr/>
                    <a:lstStyle/>
                    <a:p>
                      <a:pPr algn="ctr"/>
                      <a:r>
                        <a:rPr lang="en-US" sz="1600" dirty="0"/>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0" name="Table 9">
            <a:extLst>
              <a:ext uri="{FF2B5EF4-FFF2-40B4-BE49-F238E27FC236}">
                <a16:creationId xmlns:a16="http://schemas.microsoft.com/office/drawing/2014/main" id="{CDE95FA8-E32C-BD6B-5433-4172241F772D}"/>
              </a:ext>
            </a:extLst>
          </p:cNvPr>
          <p:cNvGraphicFramePr>
            <a:graphicFrameLocks noGrp="1"/>
          </p:cNvGraphicFramePr>
          <p:nvPr>
            <p:extLst>
              <p:ext uri="{D42A27DB-BD31-4B8C-83A1-F6EECF244321}">
                <p14:modId xmlns:p14="http://schemas.microsoft.com/office/powerpoint/2010/main" val="3645865198"/>
              </p:ext>
            </p:extLst>
          </p:nvPr>
        </p:nvGraphicFramePr>
        <p:xfrm>
          <a:off x="5060374" y="2480010"/>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dirty="0">
                        <a:solidFill>
                          <a:schemeClr val="tx1"/>
                        </a:solidFill>
                      </a:endParaRPr>
                    </a:p>
                  </a:txBody>
                  <a:tcPr marT="41564" marB="41564"/>
                </a:tc>
                <a:tc>
                  <a:txBody>
                    <a:bodyPr/>
                    <a:lstStyle/>
                    <a:p>
                      <a:pPr marL="0" algn="ctr" defTabSz="914400" rtl="0" eaLnBrk="1" latinLnBrk="0" hangingPunct="1"/>
                      <a:r>
                        <a:rPr lang="en-US" sz="1700" b="1" kern="1200" dirty="0">
                          <a:solidFill>
                            <a:srgbClr val="FF0000"/>
                          </a:solidFill>
                          <a:latin typeface="+mn-lt"/>
                          <a:ea typeface="+mn-ea"/>
                          <a:cs typeface="+mn-cs"/>
                        </a:rPr>
                        <a:t>a</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1" name="Table 6">
            <a:extLst>
              <a:ext uri="{FF2B5EF4-FFF2-40B4-BE49-F238E27FC236}">
                <a16:creationId xmlns:a16="http://schemas.microsoft.com/office/drawing/2014/main" id="{D9290F6F-981B-B65C-9137-E045BADB2E10}"/>
              </a:ext>
            </a:extLst>
          </p:cNvPr>
          <p:cNvGraphicFramePr>
            <a:graphicFrameLocks noGrp="1"/>
          </p:cNvGraphicFramePr>
          <p:nvPr>
            <p:extLst>
              <p:ext uri="{D42A27DB-BD31-4B8C-83A1-F6EECF244321}">
                <p14:modId xmlns:p14="http://schemas.microsoft.com/office/powerpoint/2010/main" val="170693828"/>
              </p:ext>
            </p:extLst>
          </p:nvPr>
        </p:nvGraphicFramePr>
        <p:xfrm>
          <a:off x="6264678" y="2915778"/>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rgbClr val="1507E7"/>
                          </a:solidFill>
                        </a:rPr>
                        <a:t>a</a:t>
                      </a:r>
                    </a:p>
                  </a:txBody>
                  <a:tcPr marT="41564" marB="41564">
                    <a:solidFill>
                      <a:schemeClr val="accent5">
                        <a:lumMod val="20000"/>
                        <a:lumOff val="80000"/>
                      </a:schemeClr>
                    </a:solidFill>
                  </a:tcPr>
                </a:tc>
                <a:tc>
                  <a:txBody>
                    <a:bodyPr/>
                    <a:lstStyle/>
                    <a:p>
                      <a:pPr algn="ctr"/>
                      <a:r>
                        <a:rPr lang="en-US" sz="1600" dirty="0"/>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2" name="Table 11">
            <a:extLst>
              <a:ext uri="{FF2B5EF4-FFF2-40B4-BE49-F238E27FC236}">
                <a16:creationId xmlns:a16="http://schemas.microsoft.com/office/drawing/2014/main" id="{3F31795F-02A8-C5FF-49CA-691E8340E019}"/>
              </a:ext>
            </a:extLst>
          </p:cNvPr>
          <p:cNvGraphicFramePr>
            <a:graphicFrameLocks noGrp="1"/>
          </p:cNvGraphicFramePr>
          <p:nvPr>
            <p:extLst>
              <p:ext uri="{D42A27DB-BD31-4B8C-83A1-F6EECF244321}">
                <p14:modId xmlns:p14="http://schemas.microsoft.com/office/powerpoint/2010/main" val="4228482416"/>
              </p:ext>
            </p:extLst>
          </p:nvPr>
        </p:nvGraphicFramePr>
        <p:xfrm>
          <a:off x="5060374" y="3584693"/>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rgbClr val="FF0000"/>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3" name="Table 6">
            <a:extLst>
              <a:ext uri="{FF2B5EF4-FFF2-40B4-BE49-F238E27FC236}">
                <a16:creationId xmlns:a16="http://schemas.microsoft.com/office/drawing/2014/main" id="{CDED06B9-7300-C557-E970-E36E8F21F7A5}"/>
              </a:ext>
            </a:extLst>
          </p:cNvPr>
          <p:cNvGraphicFramePr>
            <a:graphicFrameLocks noGrp="1"/>
          </p:cNvGraphicFramePr>
          <p:nvPr>
            <p:extLst>
              <p:ext uri="{D42A27DB-BD31-4B8C-83A1-F6EECF244321}">
                <p14:modId xmlns:p14="http://schemas.microsoft.com/office/powerpoint/2010/main" val="1749213325"/>
              </p:ext>
            </p:extLst>
          </p:nvPr>
        </p:nvGraphicFramePr>
        <p:xfrm>
          <a:off x="6758679" y="3991504"/>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tc>
                  <a:txBody>
                    <a:bodyPr/>
                    <a:lstStyle/>
                    <a:p>
                      <a:pPr algn="ctr"/>
                      <a:r>
                        <a:rPr lang="en-US" sz="1600" dirty="0">
                          <a:solidFill>
                            <a:srgbClr val="1507E7"/>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4" name="Table 6">
            <a:extLst>
              <a:ext uri="{FF2B5EF4-FFF2-40B4-BE49-F238E27FC236}">
                <a16:creationId xmlns:a16="http://schemas.microsoft.com/office/drawing/2014/main" id="{D836F37A-5373-82DA-CB17-7C48543E836F}"/>
              </a:ext>
            </a:extLst>
          </p:cNvPr>
          <p:cNvGraphicFramePr>
            <a:graphicFrameLocks noGrp="1"/>
          </p:cNvGraphicFramePr>
          <p:nvPr>
            <p:extLst>
              <p:ext uri="{D42A27DB-BD31-4B8C-83A1-F6EECF244321}">
                <p14:modId xmlns:p14="http://schemas.microsoft.com/office/powerpoint/2010/main" val="3211254604"/>
              </p:ext>
            </p:extLst>
          </p:nvPr>
        </p:nvGraphicFramePr>
        <p:xfrm>
          <a:off x="6969630" y="4881696"/>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rgbClr val="1507E7"/>
                          </a:solidFill>
                        </a:rPr>
                        <a:t>a</a:t>
                      </a:r>
                    </a:p>
                  </a:txBody>
                  <a:tcPr marT="41564" marB="41564">
                    <a:solidFill>
                      <a:schemeClr val="accent5">
                        <a:lumMod val="20000"/>
                        <a:lumOff val="80000"/>
                      </a:schemeClr>
                    </a:solidFill>
                  </a:tcPr>
                </a:tc>
                <a:tc>
                  <a:txBody>
                    <a:bodyPr/>
                    <a:lstStyle/>
                    <a:p>
                      <a:pPr algn="ctr"/>
                      <a:r>
                        <a:rPr lang="en-US" sz="1600" dirty="0">
                          <a:solidFill>
                            <a:schemeClr val="tx1"/>
                          </a:solidFill>
                        </a:rPr>
                        <a:t>b</a:t>
                      </a:r>
                    </a:p>
                  </a:txBody>
                  <a:tcPr marT="41564" marB="41564">
                    <a:solidFill>
                      <a:schemeClr val="accent5">
                        <a:lumMod val="20000"/>
                        <a:lumOff val="80000"/>
                      </a:schemeClr>
                    </a:solidFill>
                  </a:tcPr>
                </a:tc>
                <a:tc>
                  <a:txBody>
                    <a:bodyPr/>
                    <a:lstStyle/>
                    <a:p>
                      <a:pPr algn="ctr"/>
                      <a:r>
                        <a:rPr lang="en-US" sz="1600" dirty="0">
                          <a:solidFill>
                            <a:schemeClr val="tx1"/>
                          </a:solidFill>
                        </a:rPr>
                        <a:t>a</a:t>
                      </a:r>
                    </a:p>
                  </a:txBody>
                  <a:tcPr marT="41564" marB="41564">
                    <a:solidFill>
                      <a:schemeClr val="accent5">
                        <a:lumMod val="20000"/>
                        <a:lumOff val="80000"/>
                      </a:schemeClr>
                    </a:solidFill>
                  </a:tcPr>
                </a:tc>
                <a:extLst>
                  <a:ext uri="{0D108BD9-81ED-4DB2-BD59-A6C34878D82A}">
                    <a16:rowId xmlns:a16="http://schemas.microsoft.com/office/drawing/2014/main" val="3664969262"/>
                  </a:ext>
                </a:extLst>
              </a:tr>
            </a:tbl>
          </a:graphicData>
        </a:graphic>
      </p:graphicFrame>
      <p:graphicFrame>
        <p:nvGraphicFramePr>
          <p:cNvPr id="15" name="Table 6">
            <a:extLst>
              <a:ext uri="{FF2B5EF4-FFF2-40B4-BE49-F238E27FC236}">
                <a16:creationId xmlns:a16="http://schemas.microsoft.com/office/drawing/2014/main" id="{8245A540-60E3-2F3F-A3FA-9B11E35C819F}"/>
              </a:ext>
            </a:extLst>
          </p:cNvPr>
          <p:cNvGraphicFramePr>
            <a:graphicFrameLocks noGrp="1"/>
          </p:cNvGraphicFramePr>
          <p:nvPr>
            <p:extLst>
              <p:ext uri="{D42A27DB-BD31-4B8C-83A1-F6EECF244321}">
                <p14:modId xmlns:p14="http://schemas.microsoft.com/office/powerpoint/2010/main" val="3721466763"/>
              </p:ext>
            </p:extLst>
          </p:nvPr>
        </p:nvGraphicFramePr>
        <p:xfrm>
          <a:off x="7468980" y="5759955"/>
          <a:ext cx="1204302" cy="337127"/>
        </p:xfrm>
        <a:graphic>
          <a:graphicData uri="http://schemas.openxmlformats.org/drawingml/2006/table">
            <a:tbl>
              <a:tblPr firstRow="1" bandRow="1">
                <a:tableStyleId>{22838BEF-8BB2-4498-84A7-C5851F593DF1}</a:tableStyleId>
              </a:tblPr>
              <a:tblGrid>
                <a:gridCol w="233517">
                  <a:extLst>
                    <a:ext uri="{9D8B030D-6E8A-4147-A177-3AD203B41FA5}">
                      <a16:colId xmlns:a16="http://schemas.microsoft.com/office/drawing/2014/main" val="3136674870"/>
                    </a:ext>
                  </a:extLst>
                </a:gridCol>
                <a:gridCol w="233517">
                  <a:extLst>
                    <a:ext uri="{9D8B030D-6E8A-4147-A177-3AD203B41FA5}">
                      <a16:colId xmlns:a16="http://schemas.microsoft.com/office/drawing/2014/main" val="3908117661"/>
                    </a:ext>
                  </a:extLst>
                </a:gridCol>
                <a:gridCol w="233517">
                  <a:extLst>
                    <a:ext uri="{9D8B030D-6E8A-4147-A177-3AD203B41FA5}">
                      <a16:colId xmlns:a16="http://schemas.microsoft.com/office/drawing/2014/main" val="3712110691"/>
                    </a:ext>
                  </a:extLst>
                </a:gridCol>
                <a:gridCol w="233517">
                  <a:extLst>
                    <a:ext uri="{9D8B030D-6E8A-4147-A177-3AD203B41FA5}">
                      <a16:colId xmlns:a16="http://schemas.microsoft.com/office/drawing/2014/main" val="3659369965"/>
                    </a:ext>
                  </a:extLst>
                </a:gridCol>
                <a:gridCol w="270234">
                  <a:extLst>
                    <a:ext uri="{9D8B030D-6E8A-4147-A177-3AD203B41FA5}">
                      <a16:colId xmlns:a16="http://schemas.microsoft.com/office/drawing/2014/main" val="1008510451"/>
                    </a:ext>
                  </a:extLst>
                </a:gridCol>
              </a:tblGrid>
              <a:tr h="337127">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tc>
                  <a:txBody>
                    <a:bodyPr/>
                    <a:lstStyle/>
                    <a:p>
                      <a:pPr algn="ctr"/>
                      <a:r>
                        <a:rPr lang="en-US" sz="1600" dirty="0">
                          <a:solidFill>
                            <a:schemeClr val="tx1"/>
                          </a:solidFill>
                        </a:rPr>
                        <a:t>b</a:t>
                      </a:r>
                    </a:p>
                  </a:txBody>
                  <a:tcPr marT="41564" marB="41564"/>
                </a:tc>
                <a:tc>
                  <a:txBody>
                    <a:bodyPr/>
                    <a:lstStyle/>
                    <a:p>
                      <a:pPr algn="ctr"/>
                      <a:r>
                        <a:rPr lang="en-US" sz="1600" dirty="0">
                          <a:solidFill>
                            <a:schemeClr val="tx1"/>
                          </a:solidFill>
                        </a:rPr>
                        <a:t>a</a:t>
                      </a:r>
                    </a:p>
                  </a:txBody>
                  <a:tcPr marT="41564" marB="41564"/>
                </a:tc>
                <a:extLst>
                  <a:ext uri="{0D108BD9-81ED-4DB2-BD59-A6C34878D82A}">
                    <a16:rowId xmlns:a16="http://schemas.microsoft.com/office/drawing/2014/main" val="3664969262"/>
                  </a:ext>
                </a:extLst>
              </a:tr>
            </a:tbl>
          </a:graphicData>
        </a:graphic>
      </p:graphicFrame>
      <p:sp>
        <p:nvSpPr>
          <p:cNvPr id="16" name="Rectangle 15">
            <a:extLst>
              <a:ext uri="{FF2B5EF4-FFF2-40B4-BE49-F238E27FC236}">
                <a16:creationId xmlns:a16="http://schemas.microsoft.com/office/drawing/2014/main" id="{D38831A4-988E-AB47-92F3-E21C6DD086BD}"/>
              </a:ext>
            </a:extLst>
          </p:cNvPr>
          <p:cNvSpPr/>
          <p:nvPr/>
        </p:nvSpPr>
        <p:spPr>
          <a:xfrm>
            <a:off x="6619544" y="1259202"/>
            <a:ext cx="2053738" cy="889019"/>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SHIFT[</a:t>
            </a:r>
            <a:r>
              <a:rPr lang="en-US" sz="1600" dirty="0">
                <a:solidFill>
                  <a:srgbClr val="FF0000"/>
                </a:solidFill>
              </a:rPr>
              <a:t>?</a:t>
            </a:r>
            <a:r>
              <a:rPr lang="en-US" sz="1600" dirty="0">
                <a:solidFill>
                  <a:schemeClr val="tx1"/>
                </a:solidFill>
              </a:rPr>
              <a:t>]= 4   SHIFT[</a:t>
            </a:r>
            <a:r>
              <a:rPr lang="en-US" sz="1600" dirty="0">
                <a:solidFill>
                  <a:srgbClr val="FF0000"/>
                </a:solidFill>
              </a:rPr>
              <a:t>a</a:t>
            </a:r>
            <a:r>
              <a:rPr lang="en-US" sz="1600" dirty="0">
                <a:solidFill>
                  <a:schemeClr val="tx1"/>
                </a:solidFill>
              </a:rPr>
              <a:t>]= 2 SHIFT[</a:t>
            </a:r>
            <a:r>
              <a:rPr lang="en-US" sz="1600" dirty="0">
                <a:solidFill>
                  <a:srgbClr val="FF0000"/>
                </a:solidFill>
              </a:rPr>
              <a:t>b</a:t>
            </a:r>
            <a:r>
              <a:rPr lang="en-US" sz="1600" dirty="0">
                <a:solidFill>
                  <a:schemeClr val="tx1"/>
                </a:solidFill>
              </a:rPr>
              <a:t>]= 1 </a:t>
            </a:r>
            <a:endParaRPr lang="en-US" sz="2000" dirty="0">
              <a:solidFill>
                <a:schemeClr val="tx1"/>
              </a:solidFill>
            </a:endParaRPr>
          </a:p>
        </p:txBody>
      </p:sp>
      <p:graphicFrame>
        <p:nvGraphicFramePr>
          <p:cNvPr id="17" name="Table 16">
            <a:extLst>
              <a:ext uri="{FF2B5EF4-FFF2-40B4-BE49-F238E27FC236}">
                <a16:creationId xmlns:a16="http://schemas.microsoft.com/office/drawing/2014/main" id="{57668F52-E81E-6448-73CE-C429E317E772}"/>
              </a:ext>
            </a:extLst>
          </p:cNvPr>
          <p:cNvGraphicFramePr>
            <a:graphicFrameLocks noGrp="1"/>
          </p:cNvGraphicFramePr>
          <p:nvPr>
            <p:extLst>
              <p:ext uri="{D42A27DB-BD31-4B8C-83A1-F6EECF244321}">
                <p14:modId xmlns:p14="http://schemas.microsoft.com/office/powerpoint/2010/main" val="1913345236"/>
              </p:ext>
            </p:extLst>
          </p:nvPr>
        </p:nvGraphicFramePr>
        <p:xfrm>
          <a:off x="5060374" y="4491856"/>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rgbClr val="FF0000"/>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graphicFrame>
        <p:nvGraphicFramePr>
          <p:cNvPr id="18" name="Table 17">
            <a:extLst>
              <a:ext uri="{FF2B5EF4-FFF2-40B4-BE49-F238E27FC236}">
                <a16:creationId xmlns:a16="http://schemas.microsoft.com/office/drawing/2014/main" id="{F2A116A3-FB50-884A-5737-07C957943237}"/>
              </a:ext>
            </a:extLst>
          </p:cNvPr>
          <p:cNvGraphicFramePr>
            <a:graphicFrameLocks noGrp="1"/>
          </p:cNvGraphicFramePr>
          <p:nvPr>
            <p:extLst>
              <p:ext uri="{D42A27DB-BD31-4B8C-83A1-F6EECF244321}">
                <p14:modId xmlns:p14="http://schemas.microsoft.com/office/powerpoint/2010/main" val="1737893753"/>
              </p:ext>
            </p:extLst>
          </p:nvPr>
        </p:nvGraphicFramePr>
        <p:xfrm>
          <a:off x="5060374" y="5375196"/>
          <a:ext cx="3818512" cy="342208"/>
        </p:xfrm>
        <a:graphic>
          <a:graphicData uri="http://schemas.openxmlformats.org/drawingml/2006/table">
            <a:tbl>
              <a:tblPr firstRow="1" bandRow="1">
                <a:tableStyleId>{16D9F66E-5EB9-4882-86FB-DCBF35E3C3E4}</a:tableStyleId>
              </a:tblPr>
              <a:tblGrid>
                <a:gridCol w="238657">
                  <a:extLst>
                    <a:ext uri="{9D8B030D-6E8A-4147-A177-3AD203B41FA5}">
                      <a16:colId xmlns:a16="http://schemas.microsoft.com/office/drawing/2014/main" val="1074837623"/>
                    </a:ext>
                  </a:extLst>
                </a:gridCol>
                <a:gridCol w="238657">
                  <a:extLst>
                    <a:ext uri="{9D8B030D-6E8A-4147-A177-3AD203B41FA5}">
                      <a16:colId xmlns:a16="http://schemas.microsoft.com/office/drawing/2014/main" val="4210274975"/>
                    </a:ext>
                  </a:extLst>
                </a:gridCol>
                <a:gridCol w="238657">
                  <a:extLst>
                    <a:ext uri="{9D8B030D-6E8A-4147-A177-3AD203B41FA5}">
                      <a16:colId xmlns:a16="http://schemas.microsoft.com/office/drawing/2014/main" val="1862669896"/>
                    </a:ext>
                  </a:extLst>
                </a:gridCol>
                <a:gridCol w="238657">
                  <a:extLst>
                    <a:ext uri="{9D8B030D-6E8A-4147-A177-3AD203B41FA5}">
                      <a16:colId xmlns:a16="http://schemas.microsoft.com/office/drawing/2014/main" val="3379901299"/>
                    </a:ext>
                  </a:extLst>
                </a:gridCol>
                <a:gridCol w="238657">
                  <a:extLst>
                    <a:ext uri="{9D8B030D-6E8A-4147-A177-3AD203B41FA5}">
                      <a16:colId xmlns:a16="http://schemas.microsoft.com/office/drawing/2014/main" val="3996154226"/>
                    </a:ext>
                  </a:extLst>
                </a:gridCol>
                <a:gridCol w="238657">
                  <a:extLst>
                    <a:ext uri="{9D8B030D-6E8A-4147-A177-3AD203B41FA5}">
                      <a16:colId xmlns:a16="http://schemas.microsoft.com/office/drawing/2014/main" val="2330900634"/>
                    </a:ext>
                  </a:extLst>
                </a:gridCol>
                <a:gridCol w="238657">
                  <a:extLst>
                    <a:ext uri="{9D8B030D-6E8A-4147-A177-3AD203B41FA5}">
                      <a16:colId xmlns:a16="http://schemas.microsoft.com/office/drawing/2014/main" val="2401226431"/>
                    </a:ext>
                  </a:extLst>
                </a:gridCol>
                <a:gridCol w="238657">
                  <a:extLst>
                    <a:ext uri="{9D8B030D-6E8A-4147-A177-3AD203B41FA5}">
                      <a16:colId xmlns:a16="http://schemas.microsoft.com/office/drawing/2014/main" val="1903660077"/>
                    </a:ext>
                  </a:extLst>
                </a:gridCol>
                <a:gridCol w="238657">
                  <a:extLst>
                    <a:ext uri="{9D8B030D-6E8A-4147-A177-3AD203B41FA5}">
                      <a16:colId xmlns:a16="http://schemas.microsoft.com/office/drawing/2014/main" val="3918866950"/>
                    </a:ext>
                  </a:extLst>
                </a:gridCol>
                <a:gridCol w="238657">
                  <a:extLst>
                    <a:ext uri="{9D8B030D-6E8A-4147-A177-3AD203B41FA5}">
                      <a16:colId xmlns:a16="http://schemas.microsoft.com/office/drawing/2014/main" val="3838017234"/>
                    </a:ext>
                  </a:extLst>
                </a:gridCol>
                <a:gridCol w="238657">
                  <a:extLst>
                    <a:ext uri="{9D8B030D-6E8A-4147-A177-3AD203B41FA5}">
                      <a16:colId xmlns:a16="http://schemas.microsoft.com/office/drawing/2014/main" val="1393987044"/>
                    </a:ext>
                  </a:extLst>
                </a:gridCol>
                <a:gridCol w="238657">
                  <a:extLst>
                    <a:ext uri="{9D8B030D-6E8A-4147-A177-3AD203B41FA5}">
                      <a16:colId xmlns:a16="http://schemas.microsoft.com/office/drawing/2014/main" val="3393725700"/>
                    </a:ext>
                  </a:extLst>
                </a:gridCol>
                <a:gridCol w="238657">
                  <a:extLst>
                    <a:ext uri="{9D8B030D-6E8A-4147-A177-3AD203B41FA5}">
                      <a16:colId xmlns:a16="http://schemas.microsoft.com/office/drawing/2014/main" val="3550242073"/>
                    </a:ext>
                  </a:extLst>
                </a:gridCol>
                <a:gridCol w="238657">
                  <a:extLst>
                    <a:ext uri="{9D8B030D-6E8A-4147-A177-3AD203B41FA5}">
                      <a16:colId xmlns:a16="http://schemas.microsoft.com/office/drawing/2014/main" val="1855398680"/>
                    </a:ext>
                  </a:extLst>
                </a:gridCol>
                <a:gridCol w="238657">
                  <a:extLst>
                    <a:ext uri="{9D8B030D-6E8A-4147-A177-3AD203B41FA5}">
                      <a16:colId xmlns:a16="http://schemas.microsoft.com/office/drawing/2014/main" val="563826197"/>
                    </a:ext>
                  </a:extLst>
                </a:gridCol>
                <a:gridCol w="238657">
                  <a:extLst>
                    <a:ext uri="{9D8B030D-6E8A-4147-A177-3AD203B41FA5}">
                      <a16:colId xmlns:a16="http://schemas.microsoft.com/office/drawing/2014/main" val="2932797989"/>
                    </a:ext>
                  </a:extLst>
                </a:gridCol>
              </a:tblGrid>
              <a:tr h="337127">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algn="ctr"/>
                      <a:r>
                        <a:rPr lang="en-US" sz="1700" dirty="0">
                          <a:solidFill>
                            <a:schemeClr val="tx1"/>
                          </a:solidFill>
                        </a:rPr>
                        <a:t>a</a:t>
                      </a:r>
                    </a:p>
                  </a:txBody>
                  <a:tcPr marT="41564" marB="41564"/>
                </a:tc>
                <a:tc>
                  <a:txBody>
                    <a:bodyPr/>
                    <a:lstStyle/>
                    <a:p>
                      <a:pPr algn="ctr"/>
                      <a:r>
                        <a:rPr lang="en-US" sz="1700" dirty="0">
                          <a:solidFill>
                            <a:schemeClr val="tx1"/>
                          </a:solidFill>
                        </a:rPr>
                        <a:t>b</a:t>
                      </a:r>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y</a:t>
                      </a:r>
                    </a:p>
                  </a:txBody>
                  <a:tcPr marT="41564" marB="41564"/>
                </a:tc>
                <a:tc>
                  <a:txBody>
                    <a:bodyPr/>
                    <a:lstStyle/>
                    <a:p>
                      <a:pPr algn="ctr"/>
                      <a:r>
                        <a:rPr lang="en-US" sz="1700" dirty="0"/>
                        <a:t>a</a:t>
                      </a:r>
                    </a:p>
                  </a:txBody>
                  <a:tcPr marT="41564" marB="41564"/>
                </a:tc>
                <a:tc>
                  <a:txBody>
                    <a:bodyPr/>
                    <a:lstStyle/>
                    <a:p>
                      <a:pPr algn="ctr"/>
                      <a:r>
                        <a:rPr lang="en-US" sz="1700" dirty="0"/>
                        <a:t>y</a:t>
                      </a:r>
                    </a:p>
                  </a:txBody>
                  <a:tcPr marT="41564" marB="41564"/>
                </a:tc>
                <a:tc>
                  <a:txBody>
                    <a:bodyPr/>
                    <a:lstStyle/>
                    <a:p>
                      <a:pPr algn="ctr"/>
                      <a:r>
                        <a:rPr lang="en-US" sz="1700" dirty="0"/>
                        <a:t>b</a:t>
                      </a:r>
                    </a:p>
                  </a:txBody>
                  <a:tcPr marT="41564" marB="41564"/>
                </a:tc>
                <a:tc>
                  <a:txBody>
                    <a:bodyPr/>
                    <a:lstStyle/>
                    <a:p>
                      <a:pPr algn="ctr"/>
                      <a:endParaRPr lang="en-US" sz="1700"/>
                    </a:p>
                  </a:txBody>
                  <a:tcPr marT="41564" marB="41564"/>
                </a:tc>
                <a:tc>
                  <a:txBody>
                    <a:bodyPr/>
                    <a:lstStyle/>
                    <a:p>
                      <a:pPr marL="0" algn="ctr" defTabSz="914400" rtl="0" eaLnBrk="1" latinLnBrk="0" hangingPunct="1"/>
                      <a:r>
                        <a:rPr lang="en-US" sz="1700" b="1" kern="1200" dirty="0">
                          <a:solidFill>
                            <a:schemeClr val="tx1"/>
                          </a:solidFill>
                          <a:latin typeface="+mn-lt"/>
                          <a:ea typeface="+mn-ea"/>
                          <a:cs typeface="+mn-cs"/>
                        </a:rPr>
                        <a:t>a</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t>a</a:t>
                      </a:r>
                    </a:p>
                  </a:txBody>
                  <a:tcPr marT="41564" marB="41564"/>
                </a:tc>
                <a:tc>
                  <a:txBody>
                    <a:bodyPr/>
                    <a:lstStyle/>
                    <a:p>
                      <a:pPr algn="ctr"/>
                      <a:r>
                        <a:rPr lang="en-US" sz="1700" dirty="0"/>
                        <a:t>b</a:t>
                      </a:r>
                    </a:p>
                  </a:txBody>
                  <a:tcPr marT="41564" marB="41564"/>
                </a:tc>
                <a:tc>
                  <a:txBody>
                    <a:bodyPr/>
                    <a:lstStyle/>
                    <a:p>
                      <a:pPr algn="ctr"/>
                      <a:r>
                        <a:rPr lang="en-US" sz="1700" dirty="0">
                          <a:solidFill>
                            <a:srgbClr val="FF0000"/>
                          </a:solidFill>
                        </a:rPr>
                        <a:t>c</a:t>
                      </a:r>
                    </a:p>
                  </a:txBody>
                  <a:tcPr marT="41564" marB="41564"/>
                </a:tc>
                <a:tc>
                  <a:txBody>
                    <a:bodyPr/>
                    <a:lstStyle/>
                    <a:p>
                      <a:pPr algn="ctr"/>
                      <a:r>
                        <a:rPr lang="en-US" sz="1700" dirty="0"/>
                        <a:t>a</a:t>
                      </a:r>
                    </a:p>
                  </a:txBody>
                  <a:tcPr marT="41564" marB="41564"/>
                </a:tc>
                <a:extLst>
                  <a:ext uri="{0D108BD9-81ED-4DB2-BD59-A6C34878D82A}">
                    <a16:rowId xmlns:a16="http://schemas.microsoft.com/office/drawing/2014/main" val="1107677781"/>
                  </a:ext>
                </a:extLst>
              </a:tr>
            </a:tbl>
          </a:graphicData>
        </a:graphic>
      </p:graphicFrame>
    </p:spTree>
    <p:extLst>
      <p:ext uri="{BB962C8B-B14F-4D97-AF65-F5344CB8AC3E}">
        <p14:creationId xmlns:p14="http://schemas.microsoft.com/office/powerpoint/2010/main" val="2209694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a:t>Horspool’s</a:t>
            </a:r>
            <a:r>
              <a:rPr lang="en-US" sz="2400" dirty="0"/>
              <a:t> Algorithm</a:t>
            </a:r>
          </a:p>
        </p:txBody>
      </p:sp>
      <p:sp>
        <p:nvSpPr>
          <p:cNvPr id="3" name="Content Placeholder 2"/>
          <p:cNvSpPr>
            <a:spLocks noGrp="1"/>
          </p:cNvSpPr>
          <p:nvPr>
            <p:ph idx="1"/>
          </p:nvPr>
        </p:nvSpPr>
        <p:spPr>
          <a:xfrm>
            <a:off x="231695" y="718596"/>
            <a:ext cx="8623300" cy="5225004"/>
          </a:xfrm>
        </p:spPr>
        <p:txBody>
          <a:bodyPr/>
          <a:lstStyle/>
          <a:p>
            <a:pPr marL="0" indent="0">
              <a:spcBef>
                <a:spcPts val="800"/>
              </a:spcBef>
              <a:buNone/>
            </a:pPr>
            <a:r>
              <a:rPr lang="en-US" sz="2000" b="1" dirty="0">
                <a:solidFill>
                  <a:srgbClr val="080FAC"/>
                </a:solidFill>
              </a:rPr>
              <a:t>Q11.4:</a:t>
            </a:r>
            <a:r>
              <a:rPr lang="en-US" sz="2000" dirty="0"/>
              <a:t> Use </a:t>
            </a:r>
            <a:r>
              <a:rPr lang="en-US" sz="2000" dirty="0" err="1"/>
              <a:t>Horspool’s</a:t>
            </a:r>
            <a:r>
              <a:rPr lang="en-US" sz="2000" dirty="0"/>
              <a:t> algorithm to search for the pattern </a:t>
            </a:r>
            <a:r>
              <a:rPr lang="en-US" sz="2000" dirty="0">
                <a:solidFill>
                  <a:srgbClr val="000090"/>
                </a:solidFill>
                <a:latin typeface="Courier"/>
                <a:cs typeface="Courier"/>
              </a:rPr>
              <a:t>GORE</a:t>
            </a:r>
            <a:r>
              <a:rPr lang="en-US" sz="2000" dirty="0"/>
              <a:t> in the string </a:t>
            </a:r>
            <a:r>
              <a:rPr lang="en-US" sz="2000" dirty="0">
                <a:solidFill>
                  <a:srgbClr val="000090"/>
                </a:solidFill>
                <a:latin typeface="Courier"/>
                <a:cs typeface="Courier"/>
              </a:rPr>
              <a:t>ALGORITHM</a:t>
            </a:r>
            <a:endParaRPr lang="en-US" sz="2000" dirty="0"/>
          </a:p>
          <a:p>
            <a:pPr marL="0" indent="0">
              <a:spcBef>
                <a:spcPts val="800"/>
              </a:spcBef>
              <a:buNone/>
            </a:pPr>
            <a:endParaRPr lang="en-US" sz="2000" b="1" dirty="0">
              <a:solidFill>
                <a:srgbClr val="080FAC"/>
              </a:solidFill>
            </a:endParaRPr>
          </a:p>
          <a:p>
            <a:pPr marL="0" indent="0">
              <a:spcBef>
                <a:spcPts val="800"/>
              </a:spcBef>
              <a:buNone/>
            </a:pPr>
            <a:r>
              <a:rPr lang="en-US" sz="2000" b="1" dirty="0">
                <a:solidFill>
                  <a:srgbClr val="080FAC"/>
                </a:solidFill>
              </a:rPr>
              <a:t>Q11.5: </a:t>
            </a:r>
            <a:r>
              <a:rPr lang="en-US" sz="2000" dirty="0"/>
              <a:t>How many character comparisons will be made by </a:t>
            </a:r>
            <a:r>
              <a:rPr lang="en-US" sz="2000" dirty="0" err="1"/>
              <a:t>Hor</a:t>
            </a:r>
            <a:r>
              <a:rPr lang="en-US" sz="2000" dirty="0"/>
              <a:t>-spool’s algorithm in searching for each of the following patterns it the binary text of one million zeros?</a:t>
            </a:r>
          </a:p>
          <a:p>
            <a:pPr marL="0" indent="0">
              <a:spcBef>
                <a:spcPts val="800"/>
              </a:spcBef>
              <a:buNone/>
            </a:pPr>
            <a:r>
              <a:rPr lang="en-AU" sz="2000" dirty="0">
                <a:solidFill>
                  <a:srgbClr val="000090"/>
                </a:solidFill>
                <a:latin typeface="Courier"/>
                <a:cs typeface="Courier"/>
              </a:rPr>
              <a:t>  (a) </a:t>
            </a:r>
            <a:r>
              <a:rPr lang="mr-IN" sz="2000" dirty="0">
                <a:solidFill>
                  <a:srgbClr val="000090"/>
                </a:solidFill>
                <a:latin typeface="Courier"/>
                <a:cs typeface="Courier"/>
              </a:rPr>
              <a:t>01001</a:t>
            </a:r>
            <a:r>
              <a:rPr lang="en-AU" sz="2000" dirty="0">
                <a:solidFill>
                  <a:srgbClr val="000090"/>
                </a:solidFill>
                <a:latin typeface="Courier"/>
                <a:cs typeface="Courier"/>
              </a:rPr>
              <a:t>     (b) </a:t>
            </a:r>
            <a:r>
              <a:rPr lang="is-IS" sz="2000" dirty="0">
                <a:solidFill>
                  <a:srgbClr val="000090"/>
                </a:solidFill>
                <a:latin typeface="Courier"/>
                <a:cs typeface="Courier"/>
              </a:rPr>
              <a:t>00010       (c) </a:t>
            </a:r>
            <a:r>
              <a:rPr lang="cs-CZ" sz="2000" dirty="0">
                <a:solidFill>
                  <a:srgbClr val="000090"/>
                </a:solidFill>
                <a:latin typeface="Courier"/>
                <a:cs typeface="Courier"/>
              </a:rPr>
              <a:t>01111</a:t>
            </a:r>
            <a:endParaRPr lang="en-US" sz="2000" b="1" dirty="0">
              <a:solidFill>
                <a:srgbClr val="080FAC"/>
              </a:solidFill>
              <a:latin typeface="Courier"/>
              <a:cs typeface="Courier"/>
            </a:endParaRPr>
          </a:p>
          <a:p>
            <a:pPr marL="0" indent="0">
              <a:spcBef>
                <a:spcPts val="800"/>
              </a:spcBef>
              <a:buNone/>
            </a:pPr>
            <a:endParaRPr lang="en-US" sz="1800" b="1" dirty="0">
              <a:solidFill>
                <a:schemeClr val="bg1">
                  <a:lumMod val="75000"/>
                </a:schemeClr>
              </a:solidFill>
            </a:endParaRPr>
          </a:p>
          <a:p>
            <a:pPr marL="0" indent="0">
              <a:spcBef>
                <a:spcPts val="800"/>
              </a:spcBef>
              <a:buNone/>
            </a:pPr>
            <a:r>
              <a:rPr lang="en-US" sz="1800" b="1" dirty="0">
                <a:solidFill>
                  <a:schemeClr val="bg1">
                    <a:lumMod val="75000"/>
                  </a:schemeClr>
                </a:solidFill>
              </a:rPr>
              <a:t>Q11.6 - </a:t>
            </a:r>
            <a:r>
              <a:rPr lang="en-US" sz="1800" b="1" dirty="0" err="1">
                <a:solidFill>
                  <a:schemeClr val="bg1">
                    <a:lumMod val="75000"/>
                  </a:schemeClr>
                </a:solidFill>
              </a:rPr>
              <a:t>Horspool’s</a:t>
            </a:r>
            <a:r>
              <a:rPr lang="en-US" sz="1800" b="1" dirty="0">
                <a:solidFill>
                  <a:schemeClr val="bg1">
                    <a:lumMod val="75000"/>
                  </a:schemeClr>
                </a:solidFill>
              </a:rPr>
              <a:t> Worst-Case Time </a:t>
            </a:r>
            <a:r>
              <a:rPr lang="en-US" sz="1800" b="1" dirty="0" err="1">
                <a:solidFill>
                  <a:schemeClr val="bg1">
                    <a:lumMod val="75000"/>
                  </a:schemeClr>
                </a:solidFill>
              </a:rPr>
              <a:t>Complextity</a:t>
            </a:r>
            <a:r>
              <a:rPr lang="en-US" sz="1800" b="1" dirty="0">
                <a:solidFill>
                  <a:schemeClr val="bg1">
                    <a:lumMod val="75000"/>
                  </a:schemeClr>
                </a:solidFill>
              </a:rPr>
              <a:t>:</a:t>
            </a:r>
            <a:r>
              <a:rPr lang="en-US" sz="1800" dirty="0">
                <a:solidFill>
                  <a:schemeClr val="bg1">
                    <a:lumMod val="75000"/>
                  </a:schemeClr>
                </a:solidFill>
              </a:rPr>
              <a:t> Using </a:t>
            </a:r>
            <a:r>
              <a:rPr lang="en-US" sz="1800" dirty="0" err="1">
                <a:solidFill>
                  <a:schemeClr val="bg1">
                    <a:lumMod val="75000"/>
                  </a:schemeClr>
                </a:solidFill>
              </a:rPr>
              <a:t>Horspool’s</a:t>
            </a:r>
            <a:r>
              <a:rPr lang="en-US" sz="1800" dirty="0">
                <a:solidFill>
                  <a:schemeClr val="bg1">
                    <a:lumMod val="75000"/>
                  </a:schemeClr>
                </a:solidFill>
              </a:rPr>
              <a:t> method to search in a text of length n for a pattern of length m, what does a worst-case example look like?</a:t>
            </a:r>
            <a:endParaRPr lang="en-US" sz="1800" b="1" dirty="0">
              <a:solidFill>
                <a:schemeClr val="bg1">
                  <a:lumMod val="75000"/>
                </a:schemeClr>
              </a:solidFill>
            </a:endParaRPr>
          </a:p>
          <a:p>
            <a:pPr marL="0" indent="0">
              <a:spcBef>
                <a:spcPts val="800"/>
              </a:spcBef>
              <a:buNone/>
            </a:pPr>
            <a:endParaRPr lang="en-US" sz="2000" dirty="0"/>
          </a:p>
          <a:p>
            <a:pPr marL="0" indent="0">
              <a:spcBef>
                <a:spcPts val="800"/>
              </a:spcBef>
              <a:buNone/>
            </a:pPr>
            <a:endParaRPr lang="en-US" sz="2200" dirty="0"/>
          </a:p>
        </p:txBody>
      </p:sp>
      <p:sp>
        <p:nvSpPr>
          <p:cNvPr id="4" name="Date Placeholder 3"/>
          <p:cNvSpPr>
            <a:spLocks noGrp="1"/>
          </p:cNvSpPr>
          <p:nvPr>
            <p:ph type="dt" sz="half" idx="10"/>
          </p:nvPr>
        </p:nvSpPr>
        <p:spPr/>
        <p:txBody>
          <a:bodyPr/>
          <a:lstStyle/>
          <a:p>
            <a:pPr>
              <a:defRPr/>
            </a:pPr>
            <a:r>
              <a:rPr lang="en-AU" dirty="0"/>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Tree>
    <p:extLst>
      <p:ext uri="{BB962C8B-B14F-4D97-AF65-F5344CB8AC3E}">
        <p14:creationId xmlns:p14="http://schemas.microsoft.com/office/powerpoint/2010/main" val="239981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a:t>Horspool’s</a:t>
            </a:r>
            <a:r>
              <a:rPr lang="en-US" sz="2400" dirty="0"/>
              <a:t> Algorithm – Your Solutions</a:t>
            </a:r>
          </a:p>
        </p:txBody>
      </p:sp>
      <p:sp>
        <p:nvSpPr>
          <p:cNvPr id="3" name="Content Placeholder 2"/>
          <p:cNvSpPr>
            <a:spLocks noGrp="1"/>
          </p:cNvSpPr>
          <p:nvPr>
            <p:ph idx="1"/>
          </p:nvPr>
        </p:nvSpPr>
        <p:spPr>
          <a:xfrm>
            <a:off x="231695" y="718596"/>
            <a:ext cx="8623300" cy="5225004"/>
          </a:xfrm>
        </p:spPr>
        <p:txBody>
          <a:bodyPr/>
          <a:lstStyle/>
          <a:p>
            <a:pPr marL="0" indent="0">
              <a:spcBef>
                <a:spcPts val="800"/>
              </a:spcBef>
              <a:buNone/>
            </a:pPr>
            <a:r>
              <a:rPr lang="en-US" sz="2000" b="1" dirty="0">
                <a:solidFill>
                  <a:srgbClr val="080FAC"/>
                </a:solidFill>
              </a:rPr>
              <a:t>Q11.4:</a:t>
            </a:r>
            <a:r>
              <a:rPr lang="en-US" sz="2000" dirty="0"/>
              <a:t> Use </a:t>
            </a:r>
            <a:r>
              <a:rPr lang="en-US" sz="2000" dirty="0" err="1"/>
              <a:t>Horspool’s</a:t>
            </a:r>
            <a:r>
              <a:rPr lang="en-US" sz="2000" dirty="0"/>
              <a:t> algorithm to search for the pattern </a:t>
            </a:r>
            <a:r>
              <a:rPr lang="en-US" sz="2000" dirty="0">
                <a:solidFill>
                  <a:srgbClr val="000090"/>
                </a:solidFill>
                <a:latin typeface="Courier"/>
                <a:cs typeface="Courier"/>
              </a:rPr>
              <a:t>GORE</a:t>
            </a:r>
            <a:r>
              <a:rPr lang="en-US" sz="2000" dirty="0"/>
              <a:t> in the string </a:t>
            </a:r>
            <a:r>
              <a:rPr lang="en-US" sz="2000" dirty="0">
                <a:solidFill>
                  <a:srgbClr val="000090"/>
                </a:solidFill>
                <a:latin typeface="Courier"/>
                <a:cs typeface="Courier"/>
              </a:rPr>
              <a:t>ALGORITHM</a:t>
            </a:r>
            <a:endParaRPr lang="en-US" sz="2000" dirty="0"/>
          </a:p>
          <a:p>
            <a:pPr marL="0" indent="0">
              <a:spcBef>
                <a:spcPts val="800"/>
              </a:spcBef>
              <a:buNone/>
            </a:pPr>
            <a:endParaRPr lang="en-US" sz="2000" b="1" dirty="0">
              <a:solidFill>
                <a:srgbClr val="080FAC"/>
              </a:solidFill>
            </a:endParaRPr>
          </a:p>
          <a:p>
            <a:pPr marL="0" indent="0">
              <a:spcBef>
                <a:spcPts val="800"/>
              </a:spcBef>
              <a:buNone/>
            </a:pPr>
            <a:endParaRPr lang="en-US" sz="2000" b="1" dirty="0">
              <a:solidFill>
                <a:srgbClr val="080FAC"/>
              </a:solidFill>
            </a:endParaRPr>
          </a:p>
          <a:p>
            <a:pPr marL="0" indent="0">
              <a:spcBef>
                <a:spcPts val="800"/>
              </a:spcBef>
              <a:buNone/>
            </a:pPr>
            <a:endParaRPr lang="en-US" sz="2000" b="1" dirty="0">
              <a:solidFill>
                <a:srgbClr val="080FAC"/>
              </a:solidFill>
            </a:endParaRPr>
          </a:p>
          <a:p>
            <a:pPr marL="0" indent="0">
              <a:spcBef>
                <a:spcPts val="800"/>
              </a:spcBef>
              <a:buNone/>
            </a:pPr>
            <a:r>
              <a:rPr lang="en-US" sz="2000" b="1" dirty="0">
                <a:solidFill>
                  <a:srgbClr val="080FAC"/>
                </a:solidFill>
              </a:rPr>
              <a:t>Q11.5: </a:t>
            </a:r>
            <a:r>
              <a:rPr lang="en-US" sz="2000" dirty="0"/>
              <a:t>How many character comparisons will be made by </a:t>
            </a:r>
            <a:r>
              <a:rPr lang="en-US" sz="2000" dirty="0" err="1"/>
              <a:t>Hor</a:t>
            </a:r>
            <a:r>
              <a:rPr lang="en-US" sz="2000" dirty="0"/>
              <a:t>-spool’s algorithm in searching for each of the following patterns it the binary text of one million zeros?</a:t>
            </a:r>
          </a:p>
          <a:p>
            <a:pPr marL="0" indent="0">
              <a:spcBef>
                <a:spcPts val="800"/>
              </a:spcBef>
              <a:buNone/>
            </a:pPr>
            <a:r>
              <a:rPr lang="en-AU" sz="2000" dirty="0">
                <a:solidFill>
                  <a:srgbClr val="000090"/>
                </a:solidFill>
                <a:latin typeface="Courier"/>
                <a:cs typeface="Courier"/>
              </a:rPr>
              <a:t>  (a) </a:t>
            </a:r>
            <a:r>
              <a:rPr lang="mr-IN" sz="2000" dirty="0">
                <a:solidFill>
                  <a:srgbClr val="000090"/>
                </a:solidFill>
                <a:latin typeface="Courier"/>
                <a:cs typeface="Courier"/>
              </a:rPr>
              <a:t>01001</a:t>
            </a:r>
            <a:r>
              <a:rPr lang="en-AU" sz="2000" dirty="0">
                <a:solidFill>
                  <a:srgbClr val="000090"/>
                </a:solidFill>
                <a:latin typeface="Courier"/>
                <a:cs typeface="Courier"/>
              </a:rPr>
              <a:t>     (b) </a:t>
            </a:r>
            <a:r>
              <a:rPr lang="is-IS" sz="2000" dirty="0">
                <a:solidFill>
                  <a:srgbClr val="000090"/>
                </a:solidFill>
                <a:latin typeface="Courier"/>
                <a:cs typeface="Courier"/>
              </a:rPr>
              <a:t>00010       (c) </a:t>
            </a:r>
            <a:r>
              <a:rPr lang="cs-CZ" sz="2000" dirty="0">
                <a:solidFill>
                  <a:srgbClr val="000090"/>
                </a:solidFill>
                <a:latin typeface="Courier"/>
                <a:cs typeface="Courier"/>
              </a:rPr>
              <a:t>01111</a:t>
            </a:r>
            <a:endParaRPr lang="en-US" sz="2000" b="1" dirty="0">
              <a:solidFill>
                <a:srgbClr val="080FAC"/>
              </a:solidFill>
              <a:latin typeface="Courier"/>
              <a:cs typeface="Courier"/>
            </a:endParaRPr>
          </a:p>
          <a:p>
            <a:pPr marL="0" indent="0">
              <a:spcBef>
                <a:spcPts val="800"/>
              </a:spcBef>
              <a:buNone/>
            </a:pPr>
            <a:endParaRPr lang="en-US" sz="2200" dirty="0"/>
          </a:p>
        </p:txBody>
      </p:sp>
      <p:sp>
        <p:nvSpPr>
          <p:cNvPr id="4" name="Date Placeholder 3"/>
          <p:cNvSpPr>
            <a:spLocks noGrp="1"/>
          </p:cNvSpPr>
          <p:nvPr>
            <p:ph type="dt" sz="half" idx="10"/>
          </p:nvPr>
        </p:nvSpPr>
        <p:spPr/>
        <p:txBody>
          <a:bodyPr/>
          <a:lstStyle/>
          <a:p>
            <a:pPr>
              <a:defRPr/>
            </a:pPr>
            <a:r>
              <a:rPr lang="en-AU" dirty="0"/>
              <a:t>Anh Vo    </a:t>
            </a:r>
            <a:fld id="{A9DEA08E-4CB3-E742-9AC2-43959A293033}" type="datetime4">
              <a:rPr lang="en-AU" smtClean="0"/>
              <a:t>18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Tree>
    <p:extLst>
      <p:ext uri="{BB962C8B-B14F-4D97-AF65-F5344CB8AC3E}">
        <p14:creationId xmlns:p14="http://schemas.microsoft.com/office/powerpoint/2010/main" val="271042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4401-1977-1E99-0DAD-E4F904819959}"/>
              </a:ext>
            </a:extLst>
          </p:cNvPr>
          <p:cNvSpPr>
            <a:spLocks noGrp="1"/>
          </p:cNvSpPr>
          <p:nvPr>
            <p:ph type="title"/>
          </p:nvPr>
        </p:nvSpPr>
        <p:spPr/>
        <p:txBody>
          <a:bodyPr/>
          <a:lstStyle/>
          <a:p>
            <a:r>
              <a:rPr lang="en-US" dirty="0"/>
              <a:t>Q11.7: Review on recurrences</a:t>
            </a:r>
          </a:p>
        </p:txBody>
      </p:sp>
      <p:sp>
        <p:nvSpPr>
          <p:cNvPr id="3" name="Content Placeholder 2">
            <a:extLst>
              <a:ext uri="{FF2B5EF4-FFF2-40B4-BE49-F238E27FC236}">
                <a16:creationId xmlns:a16="http://schemas.microsoft.com/office/drawing/2014/main" id="{1CBA7DCF-DC28-7132-C2CE-E550C6E715CC}"/>
              </a:ext>
            </a:extLst>
          </p:cNvPr>
          <p:cNvSpPr>
            <a:spLocks noGrp="1"/>
          </p:cNvSpPr>
          <p:nvPr>
            <p:ph idx="1"/>
          </p:nvPr>
        </p:nvSpPr>
        <p:spPr/>
        <p:txBody>
          <a:bodyPr/>
          <a:lstStyle/>
          <a:p>
            <a:r>
              <a:rPr lang="en-US" dirty="0"/>
              <a:t>done last week</a:t>
            </a:r>
          </a:p>
          <a:p>
            <a:r>
              <a:rPr lang="en-US" dirty="0"/>
              <a:t>ask questions later (if any)</a:t>
            </a:r>
          </a:p>
        </p:txBody>
      </p:sp>
      <p:sp>
        <p:nvSpPr>
          <p:cNvPr id="4" name="Date Placeholder 3">
            <a:extLst>
              <a:ext uri="{FF2B5EF4-FFF2-40B4-BE49-F238E27FC236}">
                <a16:creationId xmlns:a16="http://schemas.microsoft.com/office/drawing/2014/main" id="{5BBCA507-0D33-1458-82B9-EA85977C88ED}"/>
              </a:ext>
            </a:extLst>
          </p:cNvPr>
          <p:cNvSpPr>
            <a:spLocks noGrp="1"/>
          </p:cNvSpPr>
          <p:nvPr>
            <p:ph type="dt" sz="half" idx="10"/>
          </p:nvPr>
        </p:nvSpPr>
        <p:spPr/>
        <p:txBody>
          <a:bodyPr/>
          <a:lstStyle/>
          <a:p>
            <a:pPr>
              <a:defRPr/>
            </a:pPr>
            <a:r>
              <a:rPr lang="en-AU"/>
              <a:t>Anh Vo    </a:t>
            </a:r>
            <a:fld id="{A9DEA08E-4CB3-E742-9AC2-43959A293033}" type="datetime4">
              <a:rPr lang="en-AU" smtClean="0"/>
              <a:t>18 May 2022</a:t>
            </a:fld>
            <a:endParaRPr lang="en-US" dirty="0"/>
          </a:p>
        </p:txBody>
      </p:sp>
      <p:sp>
        <p:nvSpPr>
          <p:cNvPr id="5" name="Footer Placeholder 4">
            <a:extLst>
              <a:ext uri="{FF2B5EF4-FFF2-40B4-BE49-F238E27FC236}">
                <a16:creationId xmlns:a16="http://schemas.microsoft.com/office/drawing/2014/main" id="{0CA65431-4980-D4C2-2723-6D237ECC4C58}"/>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467690AC-D73C-B140-EA9E-5319CB348AAD}"/>
              </a:ext>
            </a:extLst>
          </p:cNvPr>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Tree>
    <p:extLst>
      <p:ext uri="{BB962C8B-B14F-4D97-AF65-F5344CB8AC3E}">
        <p14:creationId xmlns:p14="http://schemas.microsoft.com/office/powerpoint/2010/main" val="168493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86AC-B2AB-15DD-5EC6-2830BAED36B6}"/>
              </a:ext>
            </a:extLst>
          </p:cNvPr>
          <p:cNvSpPr>
            <a:spLocks noGrp="1"/>
          </p:cNvSpPr>
          <p:nvPr>
            <p:ph type="title"/>
          </p:nvPr>
        </p:nvSpPr>
        <p:spPr/>
        <p:txBody>
          <a:bodyPr/>
          <a:lstStyle/>
          <a:p>
            <a:r>
              <a:rPr lang="en-US" dirty="0"/>
              <a:t>Assignment 2: Q&amp;A (Part 1, Part 2, Part 3)</a:t>
            </a:r>
          </a:p>
        </p:txBody>
      </p:sp>
      <p:sp>
        <p:nvSpPr>
          <p:cNvPr id="3" name="Content Placeholder 2">
            <a:extLst>
              <a:ext uri="{FF2B5EF4-FFF2-40B4-BE49-F238E27FC236}">
                <a16:creationId xmlns:a16="http://schemas.microsoft.com/office/drawing/2014/main" id="{9AC245CE-CF75-86AB-CD40-A0792FE4139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A10F49E-77E3-D4F1-52C8-DAD1119E921B}"/>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A4A23592-3171-1690-CB6B-35F4C054AF6D}"/>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9E5B14D6-CFD3-73C8-667B-08510AC4FBF0}"/>
              </a:ext>
            </a:extLst>
          </p:cNvPr>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Tree>
    <p:extLst>
      <p:ext uri="{BB962C8B-B14F-4D97-AF65-F5344CB8AC3E}">
        <p14:creationId xmlns:p14="http://schemas.microsoft.com/office/powerpoint/2010/main" val="245674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Lab: Assignment 2</a:t>
            </a:r>
          </a:p>
        </p:txBody>
      </p:sp>
      <p:sp>
        <p:nvSpPr>
          <p:cNvPr id="3" name="Content Placeholder 2"/>
          <p:cNvSpPr>
            <a:spLocks noGrp="1"/>
          </p:cNvSpPr>
          <p:nvPr>
            <p:ph idx="1"/>
          </p:nvPr>
        </p:nvSpPr>
        <p:spPr/>
        <p:txBody>
          <a:bodyPr/>
          <a:lstStyle/>
          <a:p>
            <a:r>
              <a:rPr lang="en-US" dirty="0"/>
              <a:t>Make sure that you understand the tasks of A2, know what to do, ask questions if in doubt.</a:t>
            </a:r>
          </a:p>
          <a:p>
            <a:r>
              <a:rPr lang="en-US" dirty="0"/>
              <a:t>Do assignment 2, further questions, and/or</a:t>
            </a:r>
          </a:p>
          <a:p>
            <a:r>
              <a:rPr lang="en-US" dirty="0"/>
              <a:t>Review complexity, recurrences, and other parts.</a:t>
            </a:r>
          </a:p>
          <a:p>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spTree>
    <p:extLst>
      <p:ext uri="{BB962C8B-B14F-4D97-AF65-F5344CB8AC3E}">
        <p14:creationId xmlns:p14="http://schemas.microsoft.com/office/powerpoint/2010/main" val="180277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a:xfrm>
            <a:off x="265113" y="107951"/>
            <a:ext cx="8623300" cy="703261"/>
          </a:xfrm>
        </p:spPr>
        <p:txBody>
          <a:bodyPr/>
          <a:lstStyle/>
          <a:p>
            <a:r>
              <a:rPr lang="en-US" sz="2800" dirty="0"/>
              <a:t>A2.P3 and A2.P2: Questions? </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a:xfrm>
            <a:off x="265113" y="894080"/>
            <a:ext cx="8623300" cy="5283200"/>
          </a:xfrm>
        </p:spPr>
        <p:txBody>
          <a:bodyPr/>
          <a:lstStyle/>
          <a:p>
            <a:pPr marL="0" indent="0">
              <a:spcBef>
                <a:spcPts val="800"/>
              </a:spcBef>
              <a:buNone/>
            </a:pPr>
            <a:r>
              <a:rPr lang="en-US" sz="1800" b="1" dirty="0"/>
              <a:t>Pseudocode in A2.P2</a:t>
            </a:r>
            <a:r>
              <a:rPr lang="en-US" sz="1800" dirty="0"/>
              <a:t>:</a:t>
            </a:r>
          </a:p>
          <a:p>
            <a:pPr marL="0" indent="0">
              <a:spcBef>
                <a:spcPts val="800"/>
              </a:spcBef>
              <a:buNone/>
            </a:pPr>
            <a:r>
              <a:rPr lang="en-US" sz="1800" dirty="0"/>
              <a:t>For simplicity you can suppose that a tree node include</a:t>
            </a:r>
          </a:p>
          <a:p>
            <a:pPr marL="622300" lvl="1" indent="-285750">
              <a:spcBef>
                <a:spcPts val="800"/>
              </a:spcBef>
            </a:pPr>
            <a:r>
              <a:rPr lang="en-US" sz="1400" dirty="0"/>
              <a:t>array </a:t>
            </a:r>
            <a:r>
              <a:rPr lang="en-US" sz="1400" dirty="0">
                <a:solidFill>
                  <a:srgbClr val="080FAC"/>
                </a:solidFill>
                <a:latin typeface="Courier" pitchFamily="2" charset="0"/>
              </a:rPr>
              <a:t>child[0..3] </a:t>
            </a:r>
            <a:r>
              <a:rPr lang="en-US" sz="1400" dirty="0"/>
              <a:t>of children</a:t>
            </a:r>
          </a:p>
          <a:p>
            <a:pPr marL="622300" lvl="1" indent="-285750">
              <a:spcBef>
                <a:spcPts val="800"/>
              </a:spcBef>
            </a:pPr>
            <a:r>
              <a:rPr lang="en-US" sz="1400" dirty="0"/>
              <a:t>array </a:t>
            </a:r>
            <a:r>
              <a:rPr lang="en-US" sz="1400" dirty="0" err="1">
                <a:solidFill>
                  <a:srgbClr val="080FAC"/>
                </a:solidFill>
                <a:latin typeface="Courier" pitchFamily="2" charset="0"/>
              </a:rPr>
              <a:t>val</a:t>
            </a:r>
            <a:r>
              <a:rPr lang="en-US" sz="1400" dirty="0">
                <a:solidFill>
                  <a:srgbClr val="080FAC"/>
                </a:solidFill>
                <a:latin typeface="Courier" pitchFamily="2" charset="0"/>
              </a:rPr>
              <a:t>[1..3]</a:t>
            </a:r>
            <a:r>
              <a:rPr lang="en-US" sz="1400" dirty="0"/>
              <a:t> of keys</a:t>
            </a:r>
          </a:p>
          <a:p>
            <a:pPr marL="0" indent="0">
              <a:spcBef>
                <a:spcPts val="800"/>
              </a:spcBef>
              <a:buNone/>
            </a:pPr>
            <a:r>
              <a:rPr lang="en-US" sz="1800" dirty="0"/>
              <a:t>(but if you do so, you should clearly state the supposition).</a:t>
            </a:r>
          </a:p>
          <a:p>
            <a:pPr marL="0" indent="0">
              <a:spcBef>
                <a:spcPts val="800"/>
              </a:spcBef>
              <a:buNone/>
            </a:pPr>
            <a:endParaRPr lang="en-US" sz="1800" dirty="0"/>
          </a:p>
          <a:p>
            <a:pPr marL="0" indent="0">
              <a:spcBef>
                <a:spcPts val="800"/>
              </a:spcBef>
              <a:buNone/>
            </a:pPr>
            <a:r>
              <a:rPr lang="en-US" sz="1800" dirty="0"/>
              <a:t>Pseudocode should be clear, but also be concise (</a:t>
            </a:r>
            <a:r>
              <a:rPr lang="en-US" sz="1800" dirty="0" err="1"/>
              <a:t>ie</a:t>
            </a:r>
            <a:r>
              <a:rPr lang="en-US" sz="1800" dirty="0"/>
              <a:t>. with no/minimal redundancy). </a:t>
            </a:r>
          </a:p>
          <a:p>
            <a:pPr marL="0" indent="0">
              <a:spcBef>
                <a:spcPts val="800"/>
              </a:spcBef>
              <a:buNone/>
            </a:pPr>
            <a:endParaRPr lang="en-US" sz="1800" dirty="0"/>
          </a:p>
          <a:p>
            <a:pPr marL="0" indent="0">
              <a:spcBef>
                <a:spcPts val="800"/>
              </a:spcBef>
              <a:buNone/>
            </a:pPr>
            <a:endParaRPr lang="en-US" sz="1800" dirty="0"/>
          </a:p>
          <a:p>
            <a:pPr marL="0" indent="0">
              <a:spcBef>
                <a:spcPts val="800"/>
              </a:spcBef>
              <a:buNone/>
            </a:pPr>
            <a:r>
              <a:rPr lang="en-US" sz="1800" b="1" dirty="0"/>
              <a:t>Other questions?</a:t>
            </a:r>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spTree>
    <p:extLst>
      <p:ext uri="{BB962C8B-B14F-4D97-AF65-F5344CB8AC3E}">
        <p14:creationId xmlns:p14="http://schemas.microsoft.com/office/powerpoint/2010/main" val="97348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a:xfrm>
            <a:off x="265113" y="-120649"/>
            <a:ext cx="8623300" cy="703261"/>
          </a:xfrm>
        </p:spPr>
        <p:txBody>
          <a:bodyPr/>
          <a:lstStyle/>
          <a:p>
            <a:r>
              <a:rPr lang="en-US" sz="2800" dirty="0"/>
              <a:t>A2.P1: more on C </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a:xfrm>
            <a:off x="265113" y="619760"/>
            <a:ext cx="8623300" cy="5655628"/>
          </a:xfrm>
        </p:spPr>
        <p:txBody>
          <a:bodyPr/>
          <a:lstStyle/>
          <a:p>
            <a:pPr marL="0" indent="0">
              <a:spcBef>
                <a:spcPts val="400"/>
              </a:spcBef>
              <a:buNone/>
            </a:pPr>
            <a:r>
              <a:rPr lang="en-US" sz="1800" b="1" dirty="0"/>
              <a:t>C bitwise operators</a:t>
            </a:r>
            <a:r>
              <a:rPr lang="en-US" sz="1800" dirty="0"/>
              <a:t>: AND </a:t>
            </a:r>
            <a:r>
              <a:rPr lang="en-US" sz="1800" dirty="0">
                <a:solidFill>
                  <a:srgbClr val="080FAC"/>
                </a:solidFill>
                <a:latin typeface="Courier" pitchFamily="2" charset="0"/>
              </a:rPr>
              <a:t>&amp;</a:t>
            </a:r>
            <a:r>
              <a:rPr lang="en-US" sz="1800" dirty="0"/>
              <a:t>,  OR </a:t>
            </a:r>
            <a:r>
              <a:rPr lang="en-US" sz="1800" dirty="0">
                <a:solidFill>
                  <a:srgbClr val="080FAC"/>
                </a:solidFill>
                <a:latin typeface="Courier" pitchFamily="2" charset="0"/>
              </a:rPr>
              <a:t>|</a:t>
            </a:r>
            <a:r>
              <a:rPr lang="en-US" sz="1800" dirty="0"/>
              <a:t>, XOR </a:t>
            </a:r>
            <a:r>
              <a:rPr lang="en-US" sz="1800" dirty="0">
                <a:solidFill>
                  <a:srgbClr val="080FAC"/>
                </a:solidFill>
                <a:latin typeface="Courier" pitchFamily="2" charset="0"/>
              </a:rPr>
              <a:t>^</a:t>
            </a:r>
            <a:r>
              <a:rPr lang="en-US" sz="1800" dirty="0"/>
              <a:t>, … operate on integers or unsigned integers at binary level, </a:t>
            </a:r>
            <a:r>
              <a:rPr lang="en-US" sz="1800" dirty="0" err="1"/>
              <a:t>ie</a:t>
            </a:r>
            <a:r>
              <a:rPr lang="en-US" sz="1800" dirty="0"/>
              <a:t>. by processing each bit of the binary representations.</a:t>
            </a:r>
          </a:p>
          <a:p>
            <a:pPr marL="0" indent="0">
              <a:spcBef>
                <a:spcPts val="400"/>
              </a:spcBef>
              <a:buNone/>
            </a:pPr>
            <a:r>
              <a:rPr lang="en-US" sz="1800" dirty="0"/>
              <a:t>With unsigned integers there are less confusion. Example of unsigned int datatypes in C:</a:t>
            </a:r>
          </a:p>
          <a:p>
            <a:pPr>
              <a:spcBef>
                <a:spcPts val="400"/>
              </a:spcBef>
            </a:pPr>
            <a:r>
              <a:rPr lang="en-US" sz="1800" dirty="0">
                <a:solidFill>
                  <a:srgbClr val="080FAC"/>
                </a:solidFill>
                <a:latin typeface="Courier" pitchFamily="2" charset="0"/>
              </a:rPr>
              <a:t>uint64_t </a:t>
            </a:r>
            <a:r>
              <a:rPr lang="en-US" sz="1800" dirty="0"/>
              <a:t>: 8-byte non-negative int, convenient for very big numbers (up to </a:t>
            </a:r>
            <a:r>
              <a:rPr lang="en-US" sz="1800" dirty="0">
                <a:latin typeface="Courier" pitchFamily="2" charset="0"/>
              </a:rPr>
              <a:t>2</a:t>
            </a:r>
            <a:r>
              <a:rPr lang="en-US" sz="1800" baseline="30000" dirty="0">
                <a:latin typeface="Courier" pitchFamily="2" charset="0"/>
              </a:rPr>
              <a:t>64</a:t>
            </a:r>
            <a:r>
              <a:rPr lang="en-US" sz="1800" dirty="0">
                <a:latin typeface="Courier" pitchFamily="2" charset="0"/>
              </a:rPr>
              <a:t>-1</a:t>
            </a:r>
            <a:r>
              <a:rPr lang="en-US" sz="1800" dirty="0"/>
              <a:t>) </a:t>
            </a:r>
            <a:endParaRPr lang="en-US" sz="1800" dirty="0">
              <a:solidFill>
                <a:srgbClr val="080FAC"/>
              </a:solidFill>
              <a:latin typeface="Courier" pitchFamily="2" charset="0"/>
            </a:endParaRPr>
          </a:p>
          <a:p>
            <a:pPr>
              <a:spcBef>
                <a:spcPts val="400"/>
              </a:spcBef>
            </a:pPr>
            <a:r>
              <a:rPr lang="en-US" sz="1800" dirty="0">
                <a:solidFill>
                  <a:srgbClr val="080FAC"/>
                </a:solidFill>
                <a:latin typeface="Courier" pitchFamily="2" charset="0"/>
              </a:rPr>
              <a:t>uint8_t</a:t>
            </a:r>
            <a:r>
              <a:rPr lang="en-US" sz="1800" dirty="0"/>
              <a:t>     : 1-byte non-negative int. A text of </a:t>
            </a:r>
            <a:r>
              <a:rPr lang="en-US" sz="1800" dirty="0">
                <a:solidFill>
                  <a:srgbClr val="080FAC"/>
                </a:solidFill>
                <a:latin typeface="Courier" pitchFamily="2" charset="0"/>
              </a:rPr>
              <a:t>N</a:t>
            </a:r>
            <a:r>
              <a:rPr lang="en-US" sz="1800" dirty="0"/>
              <a:t> characters can be declared as</a:t>
            </a:r>
          </a:p>
          <a:p>
            <a:pPr marL="0" indent="0">
              <a:spcBef>
                <a:spcPts val="400"/>
              </a:spcBef>
              <a:buNone/>
            </a:pPr>
            <a:r>
              <a:rPr lang="en-US" sz="1800" dirty="0"/>
              <a:t>                              </a:t>
            </a:r>
            <a:r>
              <a:rPr lang="en-US" sz="1800" dirty="0">
                <a:solidFill>
                  <a:srgbClr val="080FAC"/>
                </a:solidFill>
                <a:latin typeface="Courier" pitchFamily="2" charset="0"/>
              </a:rPr>
              <a:t>uint8_t text[N];   </a:t>
            </a:r>
          </a:p>
          <a:p>
            <a:pPr marL="0" indent="0">
              <a:spcBef>
                <a:spcPts val="400"/>
              </a:spcBef>
              <a:buNone/>
            </a:pPr>
            <a:r>
              <a:rPr lang="en-US" sz="1800" dirty="0"/>
              <a:t>and represented as a pair </a:t>
            </a:r>
            <a:r>
              <a:rPr lang="en-US" sz="1800" dirty="0">
                <a:solidFill>
                  <a:srgbClr val="080FAC"/>
                </a:solidFill>
                <a:latin typeface="Courier" pitchFamily="2" charset="0"/>
              </a:rPr>
              <a:t>(uint8_t *text, unit64_t N) </a:t>
            </a:r>
            <a:r>
              <a:rPr lang="en-US" sz="1800" dirty="0"/>
              <a:t>[no \0 at the end].</a:t>
            </a:r>
          </a:p>
          <a:p>
            <a:pPr marL="0" indent="0">
              <a:spcBef>
                <a:spcPts val="400"/>
              </a:spcBef>
              <a:buNone/>
            </a:pPr>
            <a:endParaRPr lang="en-US" sz="800" dirty="0"/>
          </a:p>
          <a:p>
            <a:pPr marL="0" indent="0" algn="ctr">
              <a:spcBef>
                <a:spcPts val="400"/>
              </a:spcBef>
              <a:buNone/>
            </a:pPr>
            <a:r>
              <a:rPr lang="en-US" sz="1800" b="1" dirty="0"/>
              <a:t>Exclusive OR </a:t>
            </a:r>
            <a:r>
              <a:rPr lang="en-US" sz="1800" dirty="0">
                <a:solidFill>
                  <a:srgbClr val="080FAC"/>
                </a:solidFill>
                <a:latin typeface="Courier" pitchFamily="2" charset="0"/>
              </a:rPr>
              <a:t>^</a:t>
            </a:r>
            <a:r>
              <a:rPr lang="en-US" sz="1800" b="1" dirty="0"/>
              <a:t> and some important properties:</a:t>
            </a:r>
          </a:p>
          <a:p>
            <a:pPr marL="0" indent="0">
              <a:spcBef>
                <a:spcPts val="400"/>
              </a:spcBef>
              <a:buNone/>
            </a:pPr>
            <a:r>
              <a:rPr lang="en-US" sz="1800" dirty="0">
                <a:solidFill>
                  <a:srgbClr val="080FAC"/>
                </a:solidFill>
                <a:latin typeface="Courier" pitchFamily="2" charset="0"/>
              </a:rPr>
              <a:t>a ^ a  =  0</a:t>
            </a:r>
          </a:p>
          <a:p>
            <a:pPr marL="0" indent="0">
              <a:spcBef>
                <a:spcPts val="400"/>
              </a:spcBef>
              <a:buNone/>
            </a:pPr>
            <a:r>
              <a:rPr lang="en-US" sz="1800" dirty="0">
                <a:solidFill>
                  <a:srgbClr val="080FAC"/>
                </a:solidFill>
                <a:latin typeface="Courier" pitchFamily="2" charset="0"/>
              </a:rPr>
              <a:t>a ^ b  =  b ^ a</a:t>
            </a:r>
          </a:p>
          <a:p>
            <a:pPr marL="0" indent="0">
              <a:spcBef>
                <a:spcPts val="400"/>
              </a:spcBef>
              <a:buNone/>
            </a:pPr>
            <a:r>
              <a:rPr lang="en-US" sz="1800" dirty="0">
                <a:solidFill>
                  <a:srgbClr val="080FAC"/>
                </a:solidFill>
                <a:latin typeface="Courier" pitchFamily="2" charset="0"/>
              </a:rPr>
              <a:t>(a ^ b) ^ c  =  a ^ (b ^ c)</a:t>
            </a:r>
          </a:p>
          <a:p>
            <a:pPr marL="0" indent="0">
              <a:spcBef>
                <a:spcPts val="400"/>
              </a:spcBef>
              <a:buNone/>
            </a:pPr>
            <a:endParaRPr lang="en-US" sz="1800" dirty="0">
              <a:solidFill>
                <a:srgbClr val="080FAC"/>
              </a:solidFill>
              <a:latin typeface="Courier" pitchFamily="2" charset="0"/>
            </a:endParaRPr>
          </a:p>
          <a:p>
            <a:pPr marL="0" indent="0">
              <a:spcBef>
                <a:spcPts val="400"/>
              </a:spcBef>
              <a:buNone/>
            </a:pPr>
            <a:r>
              <a:rPr lang="en-US" sz="1800" dirty="0"/>
              <a:t>So:</a:t>
            </a:r>
          </a:p>
          <a:p>
            <a:pPr marL="0" indent="0">
              <a:spcBef>
                <a:spcPts val="400"/>
              </a:spcBef>
              <a:buNone/>
            </a:pPr>
            <a:r>
              <a:rPr lang="en-US" sz="1800" dirty="0">
                <a:solidFill>
                  <a:srgbClr val="080FAC"/>
                </a:solidFill>
                <a:latin typeface="Courier" pitchFamily="2" charset="0"/>
              </a:rPr>
              <a:t>c  =  s ^ t   </a:t>
            </a:r>
            <a:r>
              <a:rPr lang="en-US" sz="1800" dirty="0">
                <a:sym typeface="Wingdings" pitchFamily="2" charset="2"/>
              </a:rPr>
              <a:t>  </a:t>
            </a:r>
            <a:r>
              <a:rPr lang="en-US" sz="1800" dirty="0">
                <a:solidFill>
                  <a:srgbClr val="080FAC"/>
                </a:solidFill>
                <a:latin typeface="Courier" pitchFamily="2" charset="0"/>
                <a:sym typeface="Wingdings" pitchFamily="2" charset="2"/>
              </a:rPr>
              <a:t>  </a:t>
            </a:r>
            <a:r>
              <a:rPr lang="en-US" sz="1800" dirty="0">
                <a:sym typeface="Wingdings" pitchFamily="2" charset="2"/>
              </a:rPr>
              <a:t> </a:t>
            </a:r>
            <a:r>
              <a:rPr lang="en-US" sz="1800" dirty="0">
                <a:solidFill>
                  <a:srgbClr val="080FAC"/>
                </a:solidFill>
                <a:latin typeface="Courier" pitchFamily="2" charset="0"/>
                <a:sym typeface="Wingdings" pitchFamily="2" charset="2"/>
              </a:rPr>
              <a:t>t  =  s ^ c  </a:t>
            </a:r>
          </a:p>
          <a:p>
            <a:pPr marL="0" indent="0">
              <a:spcBef>
                <a:spcPts val="400"/>
              </a:spcBef>
              <a:buNone/>
            </a:pPr>
            <a:endParaRPr lang="en-US" sz="800" dirty="0">
              <a:solidFill>
                <a:srgbClr val="080FAC"/>
              </a:solidFill>
              <a:latin typeface="Courier" pitchFamily="2" charset="0"/>
              <a:sym typeface="Wingdings" pitchFamily="2" charset="2"/>
            </a:endParaRPr>
          </a:p>
          <a:p>
            <a:pPr marL="0" indent="0">
              <a:spcBef>
                <a:spcPts val="400"/>
              </a:spcBef>
              <a:buNone/>
            </a:pPr>
            <a:r>
              <a:rPr lang="en-US" sz="1800" b="1" dirty="0">
                <a:sym typeface="Wingdings" pitchFamily="2" charset="2"/>
              </a:rPr>
              <a:t>Other C facilities</a:t>
            </a:r>
            <a:r>
              <a:rPr lang="en-US" sz="1800" dirty="0">
                <a:sym typeface="Wingdings" pitchFamily="2" charset="2"/>
              </a:rPr>
              <a:t>: not crucial, but it would be better if you</a:t>
            </a:r>
            <a:r>
              <a:rPr lang="en-US" sz="1800" dirty="0">
                <a:solidFill>
                  <a:srgbClr val="080FAC"/>
                </a:solidFill>
                <a:latin typeface="Courier" pitchFamily="2" charset="0"/>
                <a:sym typeface="Wingdings" pitchFamily="2" charset="2"/>
              </a:rPr>
              <a:t> google </a:t>
            </a:r>
            <a:r>
              <a:rPr lang="en-US" sz="1800" dirty="0">
                <a:sym typeface="Wingdings" pitchFamily="2" charset="2"/>
              </a:rPr>
              <a:t>or use </a:t>
            </a:r>
            <a:r>
              <a:rPr lang="en-US" sz="1800" dirty="0">
                <a:solidFill>
                  <a:srgbClr val="080FAC"/>
                </a:solidFill>
                <a:latin typeface="Courier" pitchFamily="2" charset="0"/>
                <a:sym typeface="Wingdings" pitchFamily="2" charset="2"/>
              </a:rPr>
              <a:t>man </a:t>
            </a:r>
            <a:r>
              <a:rPr lang="en-US" sz="1800" dirty="0">
                <a:sym typeface="Wingdings" pitchFamily="2" charset="2"/>
              </a:rPr>
              <a:t>to know about </a:t>
            </a:r>
            <a:r>
              <a:rPr lang="en-US" sz="1800" dirty="0">
                <a:solidFill>
                  <a:srgbClr val="080FAC"/>
                </a:solidFill>
                <a:latin typeface="Courier" pitchFamily="2" charset="0"/>
                <a:sym typeface="Wingdings" pitchFamily="2" charset="2"/>
              </a:rPr>
              <a:t> </a:t>
            </a:r>
            <a:r>
              <a:rPr lang="en-US" sz="1800" dirty="0" err="1">
                <a:solidFill>
                  <a:srgbClr val="080FAC"/>
                </a:solidFill>
                <a:latin typeface="Courier" pitchFamily="2" charset="0"/>
                <a:sym typeface="Wingdings" pitchFamily="2" charset="2"/>
              </a:rPr>
              <a:t>memset</a:t>
            </a:r>
            <a:r>
              <a:rPr lang="en-US" sz="1800" dirty="0">
                <a:solidFill>
                  <a:srgbClr val="080FAC"/>
                </a:solidFill>
                <a:latin typeface="Courier" pitchFamily="2" charset="0"/>
                <a:sym typeface="Wingdings" pitchFamily="2" charset="2"/>
              </a:rPr>
              <a:t> </a:t>
            </a:r>
            <a:r>
              <a:rPr lang="en-US" sz="1800" dirty="0">
                <a:sym typeface="Wingdings" pitchFamily="2" charset="2"/>
              </a:rPr>
              <a:t>and</a:t>
            </a:r>
            <a:r>
              <a:rPr lang="en-US" sz="1800" dirty="0">
                <a:solidFill>
                  <a:srgbClr val="080FAC"/>
                </a:solidFill>
                <a:latin typeface="Courier" pitchFamily="2" charset="0"/>
                <a:sym typeface="Wingdings" pitchFamily="2" charset="2"/>
              </a:rPr>
              <a:t> </a:t>
            </a:r>
            <a:r>
              <a:rPr lang="en-US" sz="1800" dirty="0" err="1">
                <a:solidFill>
                  <a:srgbClr val="080FAC"/>
                </a:solidFill>
                <a:latin typeface="Courier" pitchFamily="2" charset="0"/>
                <a:sym typeface="Wingdings" pitchFamily="2" charset="2"/>
              </a:rPr>
              <a:t>memcpy</a:t>
            </a:r>
            <a:r>
              <a:rPr lang="en-US" sz="1800" dirty="0">
                <a:sym typeface="Wingdings" pitchFamily="2" charset="2"/>
              </a:rPr>
              <a:t>. </a:t>
            </a:r>
            <a:endParaRPr lang="en-US" sz="1800" dirty="0"/>
          </a:p>
          <a:p>
            <a:pPr marL="0" indent="0">
              <a:spcBef>
                <a:spcPts val="800"/>
              </a:spcBef>
              <a:buNone/>
            </a:pPr>
            <a:endParaRPr lang="en-US" sz="1800" dirty="0"/>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18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18</a:t>
            </a:fld>
            <a:endParaRPr lang="en-US" dirty="0"/>
          </a:p>
        </p:txBody>
      </p:sp>
      <p:graphicFrame>
        <p:nvGraphicFramePr>
          <p:cNvPr id="7" name="Table 7">
            <a:extLst>
              <a:ext uri="{FF2B5EF4-FFF2-40B4-BE49-F238E27FC236}">
                <a16:creationId xmlns:a16="http://schemas.microsoft.com/office/drawing/2014/main" id="{C9F0A564-37D3-909B-2E7A-16A835675BFC}"/>
              </a:ext>
            </a:extLst>
          </p:cNvPr>
          <p:cNvGraphicFramePr>
            <a:graphicFrameLocks noGrp="1"/>
          </p:cNvGraphicFramePr>
          <p:nvPr>
            <p:extLst>
              <p:ext uri="{D42A27DB-BD31-4B8C-83A1-F6EECF244321}">
                <p14:modId xmlns:p14="http://schemas.microsoft.com/office/powerpoint/2010/main" val="1018908956"/>
              </p:ext>
            </p:extLst>
          </p:nvPr>
        </p:nvGraphicFramePr>
        <p:xfrm>
          <a:off x="5028246" y="3622040"/>
          <a:ext cx="3850641" cy="1559560"/>
        </p:xfrm>
        <a:graphic>
          <a:graphicData uri="http://schemas.openxmlformats.org/drawingml/2006/table">
            <a:tbl>
              <a:tblPr firstRow="1" bandRow="1">
                <a:tableStyleId>{8A107856-5554-42FB-B03E-39F5DBC370BA}</a:tableStyleId>
              </a:tblPr>
              <a:tblGrid>
                <a:gridCol w="468471">
                  <a:extLst>
                    <a:ext uri="{9D8B030D-6E8A-4147-A177-3AD203B41FA5}">
                      <a16:colId xmlns:a16="http://schemas.microsoft.com/office/drawing/2014/main" val="3000170103"/>
                    </a:ext>
                  </a:extLst>
                </a:gridCol>
                <a:gridCol w="520522">
                  <a:extLst>
                    <a:ext uri="{9D8B030D-6E8A-4147-A177-3AD203B41FA5}">
                      <a16:colId xmlns:a16="http://schemas.microsoft.com/office/drawing/2014/main" val="1370879784"/>
                    </a:ext>
                  </a:extLst>
                </a:gridCol>
                <a:gridCol w="819822">
                  <a:extLst>
                    <a:ext uri="{9D8B030D-6E8A-4147-A177-3AD203B41FA5}">
                      <a16:colId xmlns:a16="http://schemas.microsoft.com/office/drawing/2014/main" val="1815241597"/>
                    </a:ext>
                  </a:extLst>
                </a:gridCol>
                <a:gridCol w="2041826">
                  <a:extLst>
                    <a:ext uri="{9D8B030D-6E8A-4147-A177-3AD203B41FA5}">
                      <a16:colId xmlns:a16="http://schemas.microsoft.com/office/drawing/2014/main" val="2929134406"/>
                    </a:ext>
                  </a:extLst>
                </a:gridCol>
              </a:tblGrid>
              <a:tr h="370840">
                <a:tc>
                  <a:txBody>
                    <a:bodyPr/>
                    <a:lstStyle/>
                    <a:p>
                      <a:pPr algn="ctr"/>
                      <a:r>
                        <a:rPr lang="en-US" dirty="0">
                          <a:solidFill>
                            <a:srgbClr val="080FAC"/>
                          </a:solidFill>
                          <a:latin typeface="Courier" pitchFamily="2" charset="0"/>
                        </a:rPr>
                        <a:t>a</a:t>
                      </a:r>
                    </a:p>
                  </a:txBody>
                  <a:tcPr/>
                </a:tc>
                <a:tc>
                  <a:txBody>
                    <a:bodyPr/>
                    <a:lstStyle/>
                    <a:p>
                      <a:pPr algn="ctr"/>
                      <a:r>
                        <a:rPr lang="en-US" dirty="0">
                          <a:solidFill>
                            <a:srgbClr val="080FAC"/>
                          </a:solidFill>
                          <a:latin typeface="Courier" pitchFamily="2" charset="0"/>
                        </a:rPr>
                        <a:t>b</a:t>
                      </a:r>
                    </a:p>
                  </a:txBody>
                  <a:tcPr/>
                </a:tc>
                <a:tc>
                  <a:txBody>
                    <a:bodyPr/>
                    <a:lstStyle/>
                    <a:p>
                      <a:pPr algn="ctr"/>
                      <a:r>
                        <a:rPr lang="en-US" dirty="0" err="1">
                          <a:solidFill>
                            <a:srgbClr val="080FAC"/>
                          </a:solidFill>
                          <a:latin typeface="Courier" pitchFamily="2" charset="0"/>
                        </a:rPr>
                        <a:t>a^b</a:t>
                      </a:r>
                      <a:endParaRPr lang="en-US" dirty="0">
                        <a:solidFill>
                          <a:srgbClr val="080FAC"/>
                        </a:solidFill>
                        <a:latin typeface="Courier" pitchFamily="2" charset="0"/>
                      </a:endParaRPr>
                    </a:p>
                  </a:txBody>
                  <a:tcPr/>
                </a:tc>
                <a:tc>
                  <a:txBody>
                    <a:bodyPr/>
                    <a:lstStyle/>
                    <a:p>
                      <a:pPr algn="ctr"/>
                      <a:r>
                        <a:rPr lang="en-US" dirty="0"/>
                        <a:t>example</a:t>
                      </a:r>
                    </a:p>
                  </a:txBody>
                  <a:tcPr/>
                </a:tc>
                <a:extLst>
                  <a:ext uri="{0D108BD9-81ED-4DB2-BD59-A6C34878D82A}">
                    <a16:rowId xmlns:a16="http://schemas.microsoft.com/office/drawing/2014/main" val="3779095066"/>
                  </a:ext>
                </a:extLst>
              </a:tr>
              <a:tr h="370840">
                <a:tc>
                  <a:txBody>
                    <a:bodyPr/>
                    <a:lstStyle/>
                    <a:p>
                      <a:pPr algn="ctr"/>
                      <a:r>
                        <a:rPr lang="en-US" dirty="0"/>
                        <a:t>0</a:t>
                      </a:r>
                    </a:p>
                    <a:p>
                      <a:pPr algn="ctr"/>
                      <a:r>
                        <a:rPr lang="en-US" dirty="0"/>
                        <a:t>0</a:t>
                      </a:r>
                    </a:p>
                    <a:p>
                      <a:pPr algn="ctr"/>
                      <a:r>
                        <a:rPr lang="en-US" dirty="0"/>
                        <a:t>1</a:t>
                      </a:r>
                    </a:p>
                    <a:p>
                      <a:pPr algn="ctr"/>
                      <a:r>
                        <a:rPr lang="en-US" dirty="0"/>
                        <a:t>1</a:t>
                      </a:r>
                    </a:p>
                  </a:txBody>
                  <a:tcPr/>
                </a:tc>
                <a:tc>
                  <a:txBody>
                    <a:bodyPr/>
                    <a:lstStyle/>
                    <a:p>
                      <a:pPr algn="ctr"/>
                      <a:r>
                        <a:rPr lang="en-US" dirty="0"/>
                        <a:t>0</a:t>
                      </a:r>
                    </a:p>
                    <a:p>
                      <a:pPr algn="ctr"/>
                      <a:r>
                        <a:rPr lang="en-US" dirty="0"/>
                        <a:t>1</a:t>
                      </a:r>
                    </a:p>
                    <a:p>
                      <a:pPr algn="ctr"/>
                      <a:r>
                        <a:rPr lang="en-US" dirty="0"/>
                        <a:t>0</a:t>
                      </a:r>
                    </a:p>
                    <a:p>
                      <a:pPr algn="ctr"/>
                      <a:r>
                        <a:rPr lang="en-US" dirty="0"/>
                        <a:t>1</a:t>
                      </a:r>
                    </a:p>
                  </a:txBody>
                  <a:tcPr/>
                </a:tc>
                <a:tc>
                  <a:txBody>
                    <a:bodyPr/>
                    <a:lstStyle/>
                    <a:p>
                      <a:pPr algn="ctr"/>
                      <a:r>
                        <a:rPr lang="en-US" dirty="0"/>
                        <a:t>0</a:t>
                      </a:r>
                    </a:p>
                    <a:p>
                      <a:pPr algn="ctr"/>
                      <a:r>
                        <a:rPr lang="en-US" dirty="0"/>
                        <a:t>1</a:t>
                      </a:r>
                    </a:p>
                    <a:p>
                      <a:pPr algn="ctr"/>
                      <a:r>
                        <a:rPr lang="en-US" dirty="0"/>
                        <a:t>1</a:t>
                      </a:r>
                    </a:p>
                    <a:p>
                      <a:pPr algn="ctr"/>
                      <a:r>
                        <a:rPr lang="en-US" dirty="0"/>
                        <a:t>0</a:t>
                      </a:r>
                    </a:p>
                  </a:txBody>
                  <a:tcPr/>
                </a:tc>
                <a:tc>
                  <a:txBody>
                    <a:bodyPr/>
                    <a:lstStyle/>
                    <a:p>
                      <a:pPr algn="ctr"/>
                      <a:r>
                        <a:rPr lang="en-US" dirty="0"/>
                        <a:t>10001101   151</a:t>
                      </a:r>
                    </a:p>
                    <a:p>
                      <a:pPr algn="ctr"/>
                      <a:r>
                        <a:rPr lang="en-US" dirty="0"/>
                        <a:t>10001010   138</a:t>
                      </a:r>
                    </a:p>
                    <a:p>
                      <a:pPr algn="ctr"/>
                      <a:r>
                        <a:rPr lang="en-US" dirty="0"/>
                        <a:t>--------------    -----</a:t>
                      </a:r>
                    </a:p>
                    <a:p>
                      <a:pPr algn="ctr"/>
                      <a:r>
                        <a:rPr lang="en-US" dirty="0"/>
                        <a:t>00000111       7</a:t>
                      </a:r>
                    </a:p>
                  </a:txBody>
                  <a:tcPr/>
                </a:tc>
                <a:extLst>
                  <a:ext uri="{0D108BD9-81ED-4DB2-BD59-A6C34878D82A}">
                    <a16:rowId xmlns:a16="http://schemas.microsoft.com/office/drawing/2014/main" val="4290170385"/>
                  </a:ext>
                </a:extLst>
              </a:tr>
            </a:tbl>
          </a:graphicData>
        </a:graphic>
      </p:graphicFrame>
    </p:spTree>
    <p:extLst>
      <p:ext uri="{BB962C8B-B14F-4D97-AF65-F5344CB8AC3E}">
        <p14:creationId xmlns:p14="http://schemas.microsoft.com/office/powerpoint/2010/main" val="252744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a:xfrm>
            <a:off x="265113" y="107951"/>
            <a:ext cx="8623300" cy="703261"/>
          </a:xfrm>
        </p:spPr>
        <p:txBody>
          <a:bodyPr/>
          <a:lstStyle/>
          <a:p>
            <a:r>
              <a:rPr lang="en-US" sz="2800" dirty="0"/>
              <a:t>A2.P1: Sponge</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a:xfrm>
            <a:off x="360045" y="920057"/>
            <a:ext cx="8623300" cy="5283200"/>
          </a:xfrm>
        </p:spPr>
        <p:txBody>
          <a:bodyPr/>
          <a:lstStyle/>
          <a:p>
            <a:pPr marL="0" indent="0">
              <a:spcBef>
                <a:spcPts val="800"/>
              </a:spcBef>
              <a:buNone/>
            </a:pPr>
            <a:r>
              <a:rPr lang="en-US" sz="1800" dirty="0"/>
              <a:t>A sponge is defined by its state, which is array of SPONGE_STATTE_SIZE  bytes:</a:t>
            </a:r>
          </a:p>
          <a:p>
            <a:pPr marL="0" indent="0">
              <a:spcBef>
                <a:spcPts val="800"/>
              </a:spcBef>
              <a:buNone/>
            </a:pPr>
            <a:r>
              <a:rPr lang="en-US" sz="1800" dirty="0"/>
              <a:t>uint8_t state[SPONGE_STATE_SIZE];</a:t>
            </a:r>
          </a:p>
          <a:p>
            <a:pPr marL="0" indent="0">
              <a:spcBef>
                <a:spcPts val="800"/>
              </a:spcBef>
              <a:buNone/>
            </a:pPr>
            <a:endParaRPr lang="en-US" sz="1800" dirty="0"/>
          </a:p>
          <a:p>
            <a:pPr marL="0" indent="0">
              <a:spcBef>
                <a:spcPts val="800"/>
              </a:spcBef>
              <a:buNone/>
            </a:pPr>
            <a:endParaRPr lang="en-US" sz="1800" dirty="0"/>
          </a:p>
          <a:p>
            <a:pPr marL="0" indent="0">
              <a:spcBef>
                <a:spcPts val="800"/>
              </a:spcBef>
              <a:buNone/>
            </a:pPr>
            <a:endParaRPr lang="en-US" sz="1800" dirty="0"/>
          </a:p>
          <a:p>
            <a:pPr marL="0" indent="0">
              <a:spcBef>
                <a:spcPts val="800"/>
              </a:spcBef>
              <a:buNone/>
            </a:pPr>
            <a:endParaRPr lang="en-US" sz="1800" dirty="0"/>
          </a:p>
          <a:p>
            <a:pPr marL="0" indent="0">
              <a:spcBef>
                <a:spcPts val="800"/>
              </a:spcBef>
              <a:buNone/>
            </a:pPr>
            <a:endParaRPr lang="en-US" sz="1800" dirty="0"/>
          </a:p>
          <a:p>
            <a:pPr marL="0" indent="0">
              <a:spcBef>
                <a:spcPts val="800"/>
              </a:spcBef>
              <a:buNone/>
            </a:pPr>
            <a:endParaRPr lang="en-US" sz="1800" dirty="0"/>
          </a:p>
          <a:p>
            <a:pPr marL="0" indent="0">
              <a:spcBef>
                <a:spcPts val="800"/>
              </a:spcBef>
              <a:buNone/>
            </a:pPr>
            <a:endParaRPr lang="en-US" sz="1800" dirty="0"/>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18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19</a:t>
            </a:fld>
            <a:endParaRPr lang="en-US" dirty="0"/>
          </a:p>
        </p:txBody>
      </p:sp>
      <p:graphicFrame>
        <p:nvGraphicFramePr>
          <p:cNvPr id="7" name="Table 7">
            <a:extLst>
              <a:ext uri="{FF2B5EF4-FFF2-40B4-BE49-F238E27FC236}">
                <a16:creationId xmlns:a16="http://schemas.microsoft.com/office/drawing/2014/main" id="{620D73DC-3AF5-21DD-64CF-FE415501F868}"/>
              </a:ext>
            </a:extLst>
          </p:cNvPr>
          <p:cNvGraphicFramePr>
            <a:graphicFrameLocks noGrp="1"/>
          </p:cNvGraphicFramePr>
          <p:nvPr>
            <p:extLst>
              <p:ext uri="{D42A27DB-BD31-4B8C-83A1-F6EECF244321}">
                <p14:modId xmlns:p14="http://schemas.microsoft.com/office/powerpoint/2010/main" val="2701078771"/>
              </p:ext>
            </p:extLst>
          </p:nvPr>
        </p:nvGraphicFramePr>
        <p:xfrm>
          <a:off x="667702" y="2151400"/>
          <a:ext cx="3725545" cy="370840"/>
        </p:xfrm>
        <a:graphic>
          <a:graphicData uri="http://schemas.openxmlformats.org/drawingml/2006/table">
            <a:tbl>
              <a:tblPr firstRow="1" bandRow="1">
                <a:tableStyleId>{0505E3EF-67EA-436B-97B2-0124C06EBD24}</a:tableStyleId>
              </a:tblPr>
              <a:tblGrid>
                <a:gridCol w="1409065">
                  <a:extLst>
                    <a:ext uri="{9D8B030D-6E8A-4147-A177-3AD203B41FA5}">
                      <a16:colId xmlns:a16="http://schemas.microsoft.com/office/drawing/2014/main" val="826417105"/>
                    </a:ext>
                  </a:extLst>
                </a:gridCol>
                <a:gridCol w="2316480">
                  <a:extLst>
                    <a:ext uri="{9D8B030D-6E8A-4147-A177-3AD203B41FA5}">
                      <a16:colId xmlns:a16="http://schemas.microsoft.com/office/drawing/2014/main" val="1520364114"/>
                    </a:ext>
                  </a:extLst>
                </a:gridCol>
              </a:tblGrid>
              <a:tr h="370840">
                <a:tc>
                  <a:txBody>
                    <a:bodyPr/>
                    <a:lstStyle/>
                    <a:p>
                      <a:endParaRPr lang="en-US" dirty="0"/>
                    </a:p>
                  </a:txBody>
                  <a:tcPr>
                    <a:solidFill>
                      <a:schemeClr val="accent6">
                        <a:lumMod val="20000"/>
                        <a:lumOff val="80000"/>
                      </a:schemeClr>
                    </a:solidFill>
                  </a:tcPr>
                </a:tc>
                <a:tc>
                  <a:txBody>
                    <a:bodyPr/>
                    <a:lstStyle/>
                    <a:p>
                      <a:endParaRPr lang="en-US" dirty="0"/>
                    </a:p>
                  </a:txBody>
                  <a:tcPr/>
                </a:tc>
                <a:extLst>
                  <a:ext uri="{0D108BD9-81ED-4DB2-BD59-A6C34878D82A}">
                    <a16:rowId xmlns:a16="http://schemas.microsoft.com/office/drawing/2014/main" val="275055531"/>
                  </a:ext>
                </a:extLst>
              </a:tr>
            </a:tbl>
          </a:graphicData>
        </a:graphic>
      </p:graphicFrame>
      <p:cxnSp>
        <p:nvCxnSpPr>
          <p:cNvPr id="9" name="Straight Arrow Connector 8">
            <a:extLst>
              <a:ext uri="{FF2B5EF4-FFF2-40B4-BE49-F238E27FC236}">
                <a16:creationId xmlns:a16="http://schemas.microsoft.com/office/drawing/2014/main" id="{19BA8FF6-8722-B2C1-EF08-E8FAF7DFC5F1}"/>
              </a:ext>
            </a:extLst>
          </p:cNvPr>
          <p:cNvCxnSpPr/>
          <p:nvPr/>
        </p:nvCxnSpPr>
        <p:spPr>
          <a:xfrm>
            <a:off x="667702" y="2034560"/>
            <a:ext cx="140208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BA7C21C0-7DB3-8C9B-1255-AF7DA5A01551}"/>
              </a:ext>
            </a:extLst>
          </p:cNvPr>
          <p:cNvSpPr/>
          <p:nvPr/>
        </p:nvSpPr>
        <p:spPr>
          <a:xfrm>
            <a:off x="1085532" y="1927880"/>
            <a:ext cx="566420" cy="213360"/>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RATE</a:t>
            </a:r>
            <a:endParaRPr lang="en-US" dirty="0"/>
          </a:p>
        </p:txBody>
      </p:sp>
      <p:cxnSp>
        <p:nvCxnSpPr>
          <p:cNvPr id="12" name="Straight Arrow Connector 11">
            <a:extLst>
              <a:ext uri="{FF2B5EF4-FFF2-40B4-BE49-F238E27FC236}">
                <a16:creationId xmlns:a16="http://schemas.microsoft.com/office/drawing/2014/main" id="{CCF424B7-6AC8-A81A-FC14-2077571BA2D0}"/>
              </a:ext>
            </a:extLst>
          </p:cNvPr>
          <p:cNvCxnSpPr>
            <a:cxnSpLocks/>
          </p:cNvCxnSpPr>
          <p:nvPr/>
        </p:nvCxnSpPr>
        <p:spPr>
          <a:xfrm>
            <a:off x="667702" y="1821200"/>
            <a:ext cx="3725545" cy="6977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93D0377-CE68-76CF-B070-AA5734FEC721}"/>
              </a:ext>
            </a:extLst>
          </p:cNvPr>
          <p:cNvSpPr/>
          <p:nvPr/>
        </p:nvSpPr>
        <p:spPr>
          <a:xfrm>
            <a:off x="1874203" y="1761849"/>
            <a:ext cx="1943100" cy="184135"/>
          </a:xfrm>
          <a:prstGeom prst="rect">
            <a:avLst/>
          </a:prstGeom>
          <a:solidFill>
            <a:schemeClr val="accent5">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SPONGE_STATTE_SIZE</a:t>
            </a:r>
            <a:endParaRPr lang="en-US" dirty="0"/>
          </a:p>
        </p:txBody>
      </p:sp>
      <p:sp>
        <p:nvSpPr>
          <p:cNvPr id="16" name="Rectangle 15">
            <a:extLst>
              <a:ext uri="{FF2B5EF4-FFF2-40B4-BE49-F238E27FC236}">
                <a16:creationId xmlns:a16="http://schemas.microsoft.com/office/drawing/2014/main" id="{8D571628-6512-5DC5-E199-88985A19556C}"/>
              </a:ext>
            </a:extLst>
          </p:cNvPr>
          <p:cNvSpPr/>
          <p:nvPr/>
        </p:nvSpPr>
        <p:spPr>
          <a:xfrm>
            <a:off x="265113" y="3123801"/>
            <a:ext cx="8623299" cy="2917206"/>
          </a:xfrm>
          <a:prstGeom prst="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t"/>
          <a:lstStyle/>
          <a:p>
            <a:pPr>
              <a:spcBef>
                <a:spcPts val="600"/>
              </a:spcBef>
            </a:pPr>
            <a:r>
              <a:rPr lang="en-US" sz="1800" i="1" dirty="0" err="1">
                <a:solidFill>
                  <a:srgbClr val="080FAC"/>
                </a:solidFill>
                <a:latin typeface="Courier" pitchFamily="2" charset="0"/>
              </a:rPr>
              <a:t>init</a:t>
            </a:r>
            <a:r>
              <a:rPr lang="en-US" sz="1800" dirty="0"/>
              <a:t>: zeroing the whole </a:t>
            </a:r>
            <a:r>
              <a:rPr lang="en-US" sz="1800" dirty="0">
                <a:solidFill>
                  <a:srgbClr val="080FAC"/>
                </a:solidFill>
                <a:latin typeface="Courier" pitchFamily="2" charset="0"/>
              </a:rPr>
              <a:t>state</a:t>
            </a:r>
          </a:p>
          <a:p>
            <a:pPr>
              <a:spcBef>
                <a:spcPts val="600"/>
              </a:spcBef>
            </a:pPr>
            <a:r>
              <a:rPr lang="en-US" sz="1800" i="1" dirty="0">
                <a:solidFill>
                  <a:srgbClr val="080FAC"/>
                </a:solidFill>
                <a:latin typeface="Courier" pitchFamily="2" charset="0"/>
              </a:rPr>
              <a:t>read</a:t>
            </a:r>
            <a:r>
              <a:rPr lang="en-US" sz="1800" dirty="0"/>
              <a:t>: copying the first </a:t>
            </a:r>
            <a:r>
              <a:rPr lang="en-US" sz="1800" dirty="0">
                <a:solidFill>
                  <a:srgbClr val="080FAC"/>
                </a:solidFill>
                <a:latin typeface="Courier" pitchFamily="2" charset="0"/>
              </a:rPr>
              <a:t>num</a:t>
            </a:r>
            <a:r>
              <a:rPr lang="en-US" sz="1800" dirty="0"/>
              <a:t> bytes of state into a buffer </a:t>
            </a:r>
            <a:r>
              <a:rPr lang="en-US" sz="1800" dirty="0">
                <a:solidFill>
                  <a:srgbClr val="080FAC"/>
                </a:solidFill>
                <a:latin typeface="Courier" pitchFamily="2" charset="0"/>
              </a:rPr>
              <a:t>uint8_t *</a:t>
            </a:r>
            <a:r>
              <a:rPr lang="en-US" sz="1800" dirty="0" err="1">
                <a:solidFill>
                  <a:srgbClr val="080FAC"/>
                </a:solidFill>
                <a:latin typeface="Courier" pitchFamily="2" charset="0"/>
              </a:rPr>
              <a:t>dest</a:t>
            </a:r>
            <a:endParaRPr lang="en-US" sz="1800" dirty="0">
              <a:solidFill>
                <a:srgbClr val="080FAC"/>
              </a:solidFill>
              <a:latin typeface="Courier" pitchFamily="2" charset="0"/>
            </a:endParaRPr>
          </a:p>
          <a:p>
            <a:pPr>
              <a:spcBef>
                <a:spcPts val="600"/>
              </a:spcBef>
            </a:pPr>
            <a:r>
              <a:rPr lang="en-US" sz="1800" i="1" dirty="0">
                <a:solidFill>
                  <a:srgbClr val="080FAC"/>
                </a:solidFill>
                <a:latin typeface="Courier" pitchFamily="2" charset="0"/>
              </a:rPr>
              <a:t>write</a:t>
            </a:r>
            <a:r>
              <a:rPr lang="en-US" sz="1800" dirty="0"/>
              <a:t>: using the first </a:t>
            </a:r>
            <a:r>
              <a:rPr lang="en-US" sz="1800" dirty="0">
                <a:solidFill>
                  <a:srgbClr val="080FAC"/>
                </a:solidFill>
                <a:latin typeface="Courier" pitchFamily="2" charset="0"/>
              </a:rPr>
              <a:t>num</a:t>
            </a:r>
            <a:r>
              <a:rPr lang="en-US" sz="1800" dirty="0"/>
              <a:t> bytes of the text </a:t>
            </a:r>
            <a:r>
              <a:rPr lang="en-US" sz="1800" dirty="0">
                <a:solidFill>
                  <a:srgbClr val="080FAC"/>
                </a:solidFill>
                <a:latin typeface="Courier" pitchFamily="2" charset="0"/>
              </a:rPr>
              <a:t>uint8_t *</a:t>
            </a:r>
            <a:r>
              <a:rPr lang="en-US" sz="1800" dirty="0" err="1">
                <a:solidFill>
                  <a:srgbClr val="080FAC"/>
                </a:solidFill>
                <a:latin typeface="Courier" pitchFamily="2" charset="0"/>
              </a:rPr>
              <a:t>src</a:t>
            </a:r>
            <a:r>
              <a:rPr lang="en-US" sz="1800" dirty="0">
                <a:solidFill>
                  <a:srgbClr val="080FAC"/>
                </a:solidFill>
                <a:latin typeface="Courier" pitchFamily="2" charset="0"/>
              </a:rPr>
              <a:t> </a:t>
            </a:r>
            <a:r>
              <a:rPr lang="en-US" sz="1800" dirty="0"/>
              <a:t>and </a:t>
            </a:r>
          </a:p>
          <a:p>
            <a:pPr marL="742950" lvl="1" indent="-285750">
              <a:spcBef>
                <a:spcPts val="600"/>
              </a:spcBef>
              <a:buFont typeface="Arial" panose="020B0604020202020204" pitchFamily="34" charset="0"/>
              <a:buChar char="•"/>
            </a:pPr>
            <a:r>
              <a:rPr lang="en-US" sz="1800" dirty="0"/>
              <a:t>copying it into </a:t>
            </a:r>
            <a:r>
              <a:rPr lang="en-US" sz="1800" dirty="0">
                <a:solidFill>
                  <a:srgbClr val="080FAC"/>
                </a:solidFill>
                <a:latin typeface="Courier" pitchFamily="2" charset="0"/>
              </a:rPr>
              <a:t>state[0..num-1] </a:t>
            </a:r>
            <a:r>
              <a:rPr lang="en-US" sz="1800" dirty="0"/>
              <a:t>if the flag </a:t>
            </a:r>
            <a:r>
              <a:rPr lang="en-US" sz="1800" dirty="0" err="1">
                <a:solidFill>
                  <a:srgbClr val="080FAC"/>
                </a:solidFill>
                <a:latin typeface="Courier" pitchFamily="2" charset="0"/>
              </a:rPr>
              <a:t>bw_xor</a:t>
            </a:r>
            <a:r>
              <a:rPr lang="en-US" sz="1800" dirty="0"/>
              <a:t> is </a:t>
            </a:r>
            <a:r>
              <a:rPr lang="en-US" sz="1800" dirty="0">
                <a:solidFill>
                  <a:srgbClr val="080FAC"/>
                </a:solidFill>
                <a:latin typeface="Courier" pitchFamily="2" charset="0"/>
              </a:rPr>
              <a:t>false</a:t>
            </a:r>
          </a:p>
          <a:p>
            <a:pPr marL="742950" lvl="1" indent="-285750">
              <a:spcBef>
                <a:spcPts val="600"/>
              </a:spcBef>
              <a:buFont typeface="Arial" panose="020B0604020202020204" pitchFamily="34" charset="0"/>
              <a:buChar char="•"/>
            </a:pPr>
            <a:r>
              <a:rPr lang="en-US" sz="1800" dirty="0">
                <a:solidFill>
                  <a:srgbClr val="080FAC"/>
                </a:solidFill>
                <a:latin typeface="Courier" pitchFamily="2" charset="0"/>
              </a:rPr>
              <a:t>XOR </a:t>
            </a:r>
            <a:r>
              <a:rPr lang="en-US" sz="1800" dirty="0"/>
              <a:t>it into </a:t>
            </a:r>
            <a:r>
              <a:rPr lang="en-US" sz="1800" dirty="0">
                <a:solidFill>
                  <a:srgbClr val="080FAC"/>
                </a:solidFill>
                <a:latin typeface="Courier" pitchFamily="2" charset="0"/>
              </a:rPr>
              <a:t>state[0..num-1] </a:t>
            </a:r>
            <a:r>
              <a:rPr lang="en-US" sz="1800" dirty="0"/>
              <a:t>if the flag </a:t>
            </a:r>
            <a:r>
              <a:rPr lang="en-US" sz="1800" dirty="0" err="1">
                <a:solidFill>
                  <a:srgbClr val="080FAC"/>
                </a:solidFill>
                <a:latin typeface="Courier" pitchFamily="2" charset="0"/>
              </a:rPr>
              <a:t>bw_xor</a:t>
            </a:r>
            <a:r>
              <a:rPr lang="en-US" sz="1800" dirty="0">
                <a:solidFill>
                  <a:srgbClr val="080FAC"/>
                </a:solidFill>
                <a:latin typeface="Courier" pitchFamily="2" charset="0"/>
              </a:rPr>
              <a:t> </a:t>
            </a:r>
            <a:r>
              <a:rPr lang="en-US" sz="1800" dirty="0"/>
              <a:t>is </a:t>
            </a:r>
            <a:r>
              <a:rPr lang="en-US" sz="1800" dirty="0">
                <a:solidFill>
                  <a:srgbClr val="080FAC"/>
                </a:solidFill>
                <a:latin typeface="Courier" pitchFamily="2" charset="0"/>
              </a:rPr>
              <a:t>true</a:t>
            </a:r>
          </a:p>
          <a:p>
            <a:pPr>
              <a:spcBef>
                <a:spcPts val="600"/>
              </a:spcBef>
            </a:pPr>
            <a:r>
              <a:rPr lang="en-US" sz="1800" i="1" dirty="0">
                <a:solidFill>
                  <a:srgbClr val="080FAC"/>
                </a:solidFill>
                <a:latin typeface="Courier" pitchFamily="2" charset="0"/>
              </a:rPr>
              <a:t>demarcate</a:t>
            </a:r>
            <a:r>
              <a:rPr lang="en-US" sz="1800" dirty="0"/>
              <a:t>: XOR a byte </a:t>
            </a:r>
            <a:r>
              <a:rPr lang="en-US" sz="1800" dirty="0">
                <a:solidFill>
                  <a:srgbClr val="080FAC"/>
                </a:solidFill>
                <a:latin typeface="Courier" pitchFamily="2" charset="0"/>
              </a:rPr>
              <a:t>uint8_t delimiter </a:t>
            </a:r>
            <a:r>
              <a:rPr lang="en-US" sz="1800" dirty="0"/>
              <a:t>into </a:t>
            </a:r>
            <a:r>
              <a:rPr lang="en-US" sz="1800" dirty="0">
                <a:solidFill>
                  <a:srgbClr val="080FAC"/>
                </a:solidFill>
                <a:latin typeface="Courier" pitchFamily="2" charset="0"/>
              </a:rPr>
              <a:t>state[</a:t>
            </a:r>
            <a:r>
              <a:rPr lang="en-US" sz="1800" dirty="0" err="1">
                <a:solidFill>
                  <a:srgbClr val="080FAC"/>
                </a:solidFill>
                <a:latin typeface="Courier" pitchFamily="2" charset="0"/>
              </a:rPr>
              <a:t>i</a:t>
            </a:r>
            <a:r>
              <a:rPr lang="en-US" sz="1800" dirty="0">
                <a:solidFill>
                  <a:srgbClr val="080FAC"/>
                </a:solidFill>
                <a:latin typeface="Courier" pitchFamily="2" charset="0"/>
              </a:rPr>
              <a:t>]</a:t>
            </a:r>
          </a:p>
          <a:p>
            <a:pPr>
              <a:spcBef>
                <a:spcPts val="600"/>
              </a:spcBef>
            </a:pPr>
            <a:r>
              <a:rPr lang="en-US" sz="1800" i="1" dirty="0">
                <a:solidFill>
                  <a:srgbClr val="080FAC"/>
                </a:solidFill>
                <a:latin typeface="Courier" pitchFamily="2" charset="0"/>
              </a:rPr>
              <a:t>permute</a:t>
            </a:r>
            <a:r>
              <a:rPr lang="en-US" sz="1800" dirty="0"/>
              <a:t>: using function </a:t>
            </a:r>
            <a:r>
              <a:rPr lang="en-US" sz="1800" i="1" dirty="0">
                <a:solidFill>
                  <a:srgbClr val="080FAC"/>
                </a:solidFill>
                <a:latin typeface="Courier" pitchFamily="2" charset="0"/>
              </a:rPr>
              <a:t>permutation_384 </a:t>
            </a:r>
            <a:r>
              <a:rPr lang="en-US" sz="1800" dirty="0"/>
              <a:t>to replace state with a sequence of </a:t>
            </a:r>
            <a:r>
              <a:rPr lang="en-US" sz="1800" dirty="0">
                <a:solidFill>
                  <a:srgbClr val="080FAC"/>
                </a:solidFill>
                <a:latin typeface="Courier" pitchFamily="2" charset="0"/>
              </a:rPr>
              <a:t>SPONGE_STATTE_SIZE </a:t>
            </a:r>
            <a:r>
              <a:rPr lang="en-US" sz="1800" dirty="0"/>
              <a:t>bytes in a deterministic and reversible way</a:t>
            </a:r>
          </a:p>
        </p:txBody>
      </p:sp>
    </p:spTree>
    <p:extLst>
      <p:ext uri="{BB962C8B-B14F-4D97-AF65-F5344CB8AC3E}">
        <p14:creationId xmlns:p14="http://schemas.microsoft.com/office/powerpoint/2010/main" val="145630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a:t>Counting Sort </a:t>
            </a:r>
          </a:p>
        </p:txBody>
      </p:sp>
      <p:sp>
        <p:nvSpPr>
          <p:cNvPr id="3" name="Content Placeholder 2"/>
          <p:cNvSpPr>
            <a:spLocks noGrp="1"/>
          </p:cNvSpPr>
          <p:nvPr>
            <p:ph idx="1"/>
          </p:nvPr>
        </p:nvSpPr>
        <p:spPr>
          <a:xfrm>
            <a:off x="265113" y="876543"/>
            <a:ext cx="8623300" cy="4800600"/>
          </a:xfrm>
        </p:spPr>
        <p:txBody>
          <a:bodyPr/>
          <a:lstStyle/>
          <a:p>
            <a:pPr marL="0" indent="0">
              <a:spcBef>
                <a:spcPts val="800"/>
              </a:spcBef>
              <a:buNone/>
            </a:pPr>
            <a:r>
              <a:rPr lang="en-US" sz="1800" dirty="0"/>
              <a:t>Simple Distribution Sort = Counting Sort</a:t>
            </a:r>
          </a:p>
          <a:p>
            <a:pPr marL="0" indent="0">
              <a:spcBef>
                <a:spcPts val="800"/>
              </a:spcBef>
              <a:buNone/>
            </a:pPr>
            <a:r>
              <a:rPr lang="en-US" sz="1800" dirty="0"/>
              <a:t>Conditions:</a:t>
            </a:r>
          </a:p>
          <a:p>
            <a:pPr>
              <a:spcBef>
                <a:spcPts val="800"/>
              </a:spcBef>
            </a:pPr>
            <a:r>
              <a:rPr lang="en-US" sz="1800" dirty="0"/>
              <a:t>keys are integers in a small range (small in comparison with n), for example: array of positive integers, each ≤ 2: </a:t>
            </a:r>
          </a:p>
          <a:p>
            <a:pPr marL="0" indent="0">
              <a:spcBef>
                <a:spcPts val="800"/>
              </a:spcBef>
              <a:buNone/>
            </a:pPr>
            <a:r>
              <a:rPr lang="en-US" sz="1800" dirty="0">
                <a:solidFill>
                  <a:srgbClr val="080FAC"/>
                </a:solidFill>
                <a:latin typeface="Courier" pitchFamily="2" charset="0"/>
              </a:rPr>
              <a:t>   input array: {0,1,2,0,0,1,2,1,1,0,0,0}</a:t>
            </a:r>
          </a:p>
          <a:p>
            <a:pPr marL="0" indent="0">
              <a:spcBef>
                <a:spcPts val="800"/>
              </a:spcBef>
              <a:buNone/>
            </a:pPr>
            <a:endParaRPr lang="en-US" sz="1800" dirty="0"/>
          </a:p>
          <a:p>
            <a:pPr marL="0" indent="0">
              <a:spcBef>
                <a:spcPts val="800"/>
              </a:spcBef>
              <a:buNone/>
            </a:pPr>
            <a:r>
              <a:rPr lang="en-US" sz="1800" dirty="0"/>
              <a:t>                                         </a:t>
            </a:r>
            <a:r>
              <a:rPr lang="en-US" sz="1800" dirty="0" err="1"/>
              <a:t>freq</a:t>
            </a:r>
            <a:r>
              <a:rPr lang="en-US" sz="1800" dirty="0"/>
              <a:t>(0) =6                               </a:t>
            </a:r>
            <a:r>
              <a:rPr lang="en-US" sz="1800" dirty="0" err="1"/>
              <a:t>freq</a:t>
            </a:r>
            <a:r>
              <a:rPr lang="en-US" sz="1800" dirty="0"/>
              <a:t>(1)= 4             </a:t>
            </a:r>
            <a:r>
              <a:rPr lang="en-US" sz="1800" dirty="0" err="1"/>
              <a:t>freq</a:t>
            </a:r>
            <a:r>
              <a:rPr lang="en-US" sz="1800" dirty="0"/>
              <a:t>(2)=2</a:t>
            </a:r>
          </a:p>
          <a:p>
            <a:pPr marL="0" indent="0">
              <a:spcBef>
                <a:spcPts val="800"/>
              </a:spcBef>
              <a:buNone/>
            </a:pPr>
            <a:r>
              <a:rPr lang="en-US" sz="1800" dirty="0"/>
              <a:t>   Sorted array:         </a:t>
            </a:r>
            <a:r>
              <a:rPr lang="en-US" sz="1800" dirty="0">
                <a:solidFill>
                  <a:srgbClr val="080FAC"/>
                </a:solidFill>
                <a:latin typeface="Courier" pitchFamily="2" charset="0"/>
              </a:rPr>
              <a:t>{ </a:t>
            </a:r>
            <a:r>
              <a:rPr lang="en-US" sz="1800" dirty="0">
                <a:solidFill>
                  <a:srgbClr val="FF0000"/>
                </a:solidFill>
                <a:latin typeface="Courier" pitchFamily="2" charset="0"/>
              </a:rPr>
              <a:t>0</a:t>
            </a:r>
            <a:r>
              <a:rPr lang="en-US" sz="1800" dirty="0">
                <a:solidFill>
                  <a:srgbClr val="080FAC"/>
                </a:solidFill>
                <a:latin typeface="Courier" pitchFamily="2" charset="0"/>
              </a:rPr>
              <a:t>,0,0,0,0,0,      </a:t>
            </a:r>
            <a:r>
              <a:rPr lang="en-US" sz="1800" dirty="0">
                <a:solidFill>
                  <a:srgbClr val="FF0000"/>
                </a:solidFill>
                <a:latin typeface="Courier" pitchFamily="2" charset="0"/>
              </a:rPr>
              <a:t>1</a:t>
            </a:r>
            <a:r>
              <a:rPr lang="en-US" sz="1800" dirty="0">
                <a:solidFill>
                  <a:srgbClr val="080FAC"/>
                </a:solidFill>
                <a:latin typeface="Courier" pitchFamily="2" charset="0"/>
              </a:rPr>
              <a:t>,1,1,1,    </a:t>
            </a:r>
            <a:r>
              <a:rPr lang="en-US" sz="1800" dirty="0">
                <a:solidFill>
                  <a:srgbClr val="FF0000"/>
                </a:solidFill>
                <a:latin typeface="Courier" pitchFamily="2" charset="0"/>
              </a:rPr>
              <a:t>2</a:t>
            </a:r>
            <a:r>
              <a:rPr lang="en-US" sz="1800" dirty="0">
                <a:solidFill>
                  <a:srgbClr val="080FAC"/>
                </a:solidFill>
                <a:latin typeface="Courier" pitchFamily="2" charset="0"/>
              </a:rPr>
              <a:t>, 2 }</a:t>
            </a:r>
          </a:p>
          <a:p>
            <a:pPr marL="0" indent="0">
              <a:spcBef>
                <a:spcPts val="800"/>
              </a:spcBef>
              <a:buNone/>
            </a:pPr>
            <a:r>
              <a:rPr lang="en-US" sz="1800" dirty="0">
                <a:solidFill>
                  <a:srgbClr val="080FAC"/>
                </a:solidFill>
                <a:latin typeface="Courier" pitchFamily="2" charset="0"/>
              </a:rPr>
              <a:t>        </a:t>
            </a:r>
          </a:p>
          <a:p>
            <a:pPr marL="0" indent="0">
              <a:spcBef>
                <a:spcPts val="800"/>
              </a:spcBef>
              <a:buNone/>
            </a:pPr>
            <a:endParaRPr lang="en-US" sz="1800" dirty="0">
              <a:solidFill>
                <a:srgbClr val="080FAC"/>
              </a:solidFill>
              <a:latin typeface="Courier" pitchFamily="2" charset="0"/>
            </a:endParaRPr>
          </a:p>
          <a:p>
            <a:pPr marL="0" indent="0">
              <a:spcBef>
                <a:spcPts val="800"/>
              </a:spcBef>
              <a:buNone/>
            </a:pPr>
            <a:endParaRPr lang="en-US" sz="2000" dirty="0">
              <a:solidFill>
                <a:srgbClr val="080FAC"/>
              </a:solidFill>
              <a:latin typeface="Courier" pitchFamily="2" charset="0"/>
            </a:endParaRP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
        <p:nvSpPr>
          <p:cNvPr id="7" name="Rectangle 6">
            <a:extLst>
              <a:ext uri="{FF2B5EF4-FFF2-40B4-BE49-F238E27FC236}">
                <a16:creationId xmlns:a16="http://schemas.microsoft.com/office/drawing/2014/main" id="{51D70F27-209A-8C48-8863-845E468DB5BD}"/>
              </a:ext>
            </a:extLst>
          </p:cNvPr>
          <p:cNvSpPr/>
          <p:nvPr/>
        </p:nvSpPr>
        <p:spPr>
          <a:xfrm>
            <a:off x="2094120" y="4032735"/>
            <a:ext cx="914400" cy="9144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keys 0 start from index 0</a:t>
            </a:r>
            <a:endParaRPr lang="en-US" dirty="0">
              <a:solidFill>
                <a:schemeClr val="tx1"/>
              </a:solidFill>
            </a:endParaRPr>
          </a:p>
        </p:txBody>
      </p:sp>
      <p:sp>
        <p:nvSpPr>
          <p:cNvPr id="11" name="Rectangle 10">
            <a:extLst>
              <a:ext uri="{FF2B5EF4-FFF2-40B4-BE49-F238E27FC236}">
                <a16:creationId xmlns:a16="http://schemas.microsoft.com/office/drawing/2014/main" id="{7440D4ED-8445-2045-9925-E63B7ACE5465}"/>
              </a:ext>
            </a:extLst>
          </p:cNvPr>
          <p:cNvSpPr/>
          <p:nvPr/>
        </p:nvSpPr>
        <p:spPr>
          <a:xfrm>
            <a:off x="4837527" y="3885130"/>
            <a:ext cx="1470653" cy="120961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keys 1 starts from index </a:t>
            </a:r>
            <a:r>
              <a:rPr lang="en-US" sz="1400" b="1" dirty="0">
                <a:solidFill>
                  <a:srgbClr val="080FAC"/>
                </a:solidFill>
              </a:rPr>
              <a:t>6</a:t>
            </a:r>
          </a:p>
          <a:p>
            <a:pPr algn="ctr"/>
            <a:endParaRPr lang="en-US" sz="1400" dirty="0">
              <a:solidFill>
                <a:schemeClr val="tx1"/>
              </a:solidFill>
            </a:endParaRPr>
          </a:p>
          <a:p>
            <a:r>
              <a:rPr lang="en-US" sz="1400" b="1" dirty="0">
                <a:solidFill>
                  <a:srgbClr val="080FAC"/>
                </a:solidFill>
              </a:rPr>
              <a:t>6</a:t>
            </a:r>
            <a:r>
              <a:rPr lang="en-US" sz="1400" dirty="0">
                <a:solidFill>
                  <a:schemeClr val="tx1"/>
                </a:solidFill>
              </a:rPr>
              <a:t> = </a:t>
            </a:r>
            <a:r>
              <a:rPr lang="en-US" sz="1400" dirty="0" err="1">
                <a:solidFill>
                  <a:schemeClr val="tx1"/>
                </a:solidFill>
              </a:rPr>
              <a:t>freq</a:t>
            </a:r>
            <a:r>
              <a:rPr lang="en-US" sz="1400" dirty="0">
                <a:solidFill>
                  <a:schemeClr val="tx1"/>
                </a:solidFill>
              </a:rPr>
              <a:t>(0)</a:t>
            </a:r>
          </a:p>
          <a:p>
            <a:r>
              <a:rPr lang="en-US" sz="1400" dirty="0">
                <a:solidFill>
                  <a:schemeClr val="tx1"/>
                </a:solidFill>
              </a:rPr>
              <a:t>   = </a:t>
            </a:r>
            <a:r>
              <a:rPr lang="en-US" sz="1400" dirty="0" err="1">
                <a:solidFill>
                  <a:schemeClr val="tx1"/>
                </a:solidFill>
              </a:rPr>
              <a:t>freq</a:t>
            </a:r>
            <a:r>
              <a:rPr lang="en-US" sz="1400" dirty="0">
                <a:solidFill>
                  <a:schemeClr val="tx1"/>
                </a:solidFill>
              </a:rPr>
              <a:t>( </a:t>
            </a:r>
            <a:r>
              <a:rPr lang="en-US" sz="1400" b="1" dirty="0">
                <a:solidFill>
                  <a:schemeClr val="tx1"/>
                </a:solidFill>
              </a:rPr>
              <a:t>&lt;</a:t>
            </a:r>
            <a:r>
              <a:rPr lang="en-US" sz="2000" dirty="0">
                <a:solidFill>
                  <a:srgbClr val="FF0000"/>
                </a:solidFill>
                <a:latin typeface="Courier" pitchFamily="2" charset="0"/>
              </a:rPr>
              <a:t>1)</a:t>
            </a:r>
            <a:endParaRPr lang="en-US" dirty="0">
              <a:solidFill>
                <a:srgbClr val="FF0000"/>
              </a:solidFill>
              <a:latin typeface="Courier" pitchFamily="2" charset="0"/>
            </a:endParaRPr>
          </a:p>
        </p:txBody>
      </p:sp>
      <p:sp>
        <p:nvSpPr>
          <p:cNvPr id="12" name="Rectangle 11">
            <a:extLst>
              <a:ext uri="{FF2B5EF4-FFF2-40B4-BE49-F238E27FC236}">
                <a16:creationId xmlns:a16="http://schemas.microsoft.com/office/drawing/2014/main" id="{48A4AA5D-9E74-364E-9FB4-4893FFB5B62F}"/>
              </a:ext>
            </a:extLst>
          </p:cNvPr>
          <p:cNvSpPr/>
          <p:nvPr/>
        </p:nvSpPr>
        <p:spPr>
          <a:xfrm>
            <a:off x="6601941" y="3892476"/>
            <a:ext cx="1661125" cy="1202264"/>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keys 2 starts from index 10</a:t>
            </a:r>
          </a:p>
          <a:p>
            <a:pPr algn="ctr"/>
            <a:endParaRPr lang="en-US" sz="1400" dirty="0">
              <a:solidFill>
                <a:schemeClr val="tx1"/>
              </a:solidFill>
            </a:endParaRPr>
          </a:p>
          <a:p>
            <a:r>
              <a:rPr lang="en-US" sz="1400" dirty="0">
                <a:solidFill>
                  <a:schemeClr val="tx1"/>
                </a:solidFill>
              </a:rPr>
              <a:t>10 = </a:t>
            </a:r>
            <a:r>
              <a:rPr lang="en-US" sz="1400" dirty="0" err="1">
                <a:solidFill>
                  <a:schemeClr val="tx1"/>
                </a:solidFill>
              </a:rPr>
              <a:t>freq</a:t>
            </a:r>
            <a:r>
              <a:rPr lang="en-US" sz="1400" dirty="0">
                <a:solidFill>
                  <a:schemeClr val="tx1"/>
                </a:solidFill>
              </a:rPr>
              <a:t>(0 &amp; 1)</a:t>
            </a:r>
          </a:p>
          <a:p>
            <a:r>
              <a:rPr lang="en-US" sz="1400" dirty="0">
                <a:solidFill>
                  <a:schemeClr val="tx1"/>
                </a:solidFill>
              </a:rPr>
              <a:t>     = </a:t>
            </a:r>
            <a:r>
              <a:rPr lang="en-US" sz="1400" dirty="0" err="1">
                <a:solidFill>
                  <a:schemeClr val="tx1"/>
                </a:solidFill>
              </a:rPr>
              <a:t>freq</a:t>
            </a:r>
            <a:r>
              <a:rPr lang="en-US" sz="1400" dirty="0">
                <a:solidFill>
                  <a:schemeClr val="tx1"/>
                </a:solidFill>
              </a:rPr>
              <a:t>( </a:t>
            </a:r>
            <a:r>
              <a:rPr lang="en-US" sz="1400" b="1" dirty="0">
                <a:solidFill>
                  <a:schemeClr val="tx1"/>
                </a:solidFill>
              </a:rPr>
              <a:t>&lt;</a:t>
            </a:r>
            <a:r>
              <a:rPr lang="en-US" sz="2000" b="1" dirty="0">
                <a:solidFill>
                  <a:srgbClr val="FF0000"/>
                </a:solidFill>
                <a:latin typeface="Courier" pitchFamily="2" charset="0"/>
              </a:rPr>
              <a:t>2</a:t>
            </a:r>
            <a:r>
              <a:rPr lang="en-US" sz="2000" dirty="0">
                <a:solidFill>
                  <a:srgbClr val="FF0000"/>
                </a:solidFill>
                <a:latin typeface="Courier" pitchFamily="2" charset="0"/>
              </a:rPr>
              <a:t>)</a:t>
            </a:r>
            <a:endParaRPr lang="en-US" dirty="0">
              <a:solidFill>
                <a:srgbClr val="FF0000"/>
              </a:solidFill>
              <a:latin typeface="Courier" pitchFamily="2" charset="0"/>
            </a:endParaRPr>
          </a:p>
        </p:txBody>
      </p:sp>
    </p:spTree>
    <p:extLst>
      <p:ext uri="{BB962C8B-B14F-4D97-AF65-F5344CB8AC3E}">
        <p14:creationId xmlns:p14="http://schemas.microsoft.com/office/powerpoint/2010/main" val="335794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a:xfrm>
            <a:off x="265113" y="107951"/>
            <a:ext cx="8623300" cy="703261"/>
          </a:xfrm>
        </p:spPr>
        <p:txBody>
          <a:bodyPr/>
          <a:lstStyle/>
          <a:p>
            <a:r>
              <a:rPr lang="en-US" sz="2800" dirty="0"/>
              <a:t>A2.P1: Hashing</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a:xfrm>
            <a:off x="255587" y="629920"/>
            <a:ext cx="8623300" cy="5283200"/>
          </a:xfrm>
        </p:spPr>
        <p:txBody>
          <a:bodyPr/>
          <a:lstStyle/>
          <a:p>
            <a:pPr marL="0" indent="0">
              <a:spcBef>
                <a:spcPts val="800"/>
              </a:spcBef>
              <a:buNone/>
            </a:pPr>
            <a:r>
              <a:rPr lang="en-US" sz="1800" dirty="0"/>
              <a:t>// Hashes an input text </a:t>
            </a:r>
            <a:r>
              <a:rPr lang="en-US" sz="1800" dirty="0">
                <a:solidFill>
                  <a:srgbClr val="080FAC"/>
                </a:solidFill>
                <a:latin typeface="Courier" pitchFamily="2" charset="0"/>
              </a:rPr>
              <a:t>T</a:t>
            </a:r>
            <a:r>
              <a:rPr lang="en-US" sz="1800" dirty="0"/>
              <a:t> of </a:t>
            </a:r>
            <a:r>
              <a:rPr lang="en-US" sz="1800" dirty="0" err="1">
                <a:solidFill>
                  <a:srgbClr val="080FAC"/>
                </a:solidFill>
                <a:latin typeface="Courier" pitchFamily="2" charset="0"/>
              </a:rPr>
              <a:t>len</a:t>
            </a:r>
            <a:r>
              <a:rPr lang="en-US" sz="1800" dirty="0"/>
              <a:t> bytes to produce the hash value </a:t>
            </a:r>
            <a:r>
              <a:rPr lang="en-US" sz="1800" dirty="0">
                <a:solidFill>
                  <a:srgbClr val="080FAC"/>
                </a:solidFill>
                <a:latin typeface="Courier" pitchFamily="2" charset="0"/>
              </a:rPr>
              <a:t>H</a:t>
            </a:r>
            <a:r>
              <a:rPr lang="en-US" sz="1800" dirty="0"/>
              <a:t> of </a:t>
            </a:r>
            <a:r>
              <a:rPr lang="en-US" sz="1800" dirty="0" err="1">
                <a:solidFill>
                  <a:srgbClr val="080FAC"/>
                </a:solidFill>
                <a:latin typeface="Courier" pitchFamily="2" charset="0"/>
              </a:rPr>
              <a:t>H_len</a:t>
            </a:r>
            <a:r>
              <a:rPr lang="en-US" sz="1400" dirty="0">
                <a:solidFill>
                  <a:srgbClr val="080FAC"/>
                </a:solidFill>
                <a:latin typeface="Courier" pitchFamily="2" charset="0"/>
              </a:rPr>
              <a:t>  </a:t>
            </a:r>
            <a:r>
              <a:rPr lang="en-US" sz="1800" dirty="0"/>
              <a:t>bytes.</a:t>
            </a:r>
          </a:p>
          <a:p>
            <a:pPr marL="0" indent="0">
              <a:spcBef>
                <a:spcPts val="800"/>
              </a:spcBef>
              <a:buNone/>
            </a:pPr>
            <a:r>
              <a:rPr lang="en-US" sz="1400" dirty="0">
                <a:solidFill>
                  <a:srgbClr val="080FAC"/>
                </a:solidFill>
                <a:latin typeface="Courier" pitchFamily="2" charset="0"/>
              </a:rPr>
              <a:t>void hash(uint8_t *H, uint64_t </a:t>
            </a:r>
            <a:r>
              <a:rPr lang="en-US" sz="1400" dirty="0" err="1">
                <a:solidFill>
                  <a:srgbClr val="080FAC"/>
                </a:solidFill>
                <a:latin typeface="Courier" pitchFamily="2" charset="0"/>
              </a:rPr>
              <a:t>H_len</a:t>
            </a:r>
            <a:r>
              <a:rPr lang="en-US" sz="1400" dirty="0">
                <a:solidFill>
                  <a:srgbClr val="080FAC"/>
                </a:solidFill>
                <a:latin typeface="Courier" pitchFamily="2" charset="0"/>
              </a:rPr>
              <a:t>, uint8_t const *T, uint64_t </a:t>
            </a:r>
            <a:r>
              <a:rPr lang="en-US" sz="1400" dirty="0" err="1">
                <a:solidFill>
                  <a:srgbClr val="080FAC"/>
                </a:solidFill>
                <a:latin typeface="Courier" pitchFamily="2" charset="0"/>
              </a:rPr>
              <a:t>len</a:t>
            </a:r>
            <a:r>
              <a:rPr lang="en-US" sz="1400" dirty="0">
                <a:solidFill>
                  <a:srgbClr val="080FAC"/>
                </a:solidFill>
                <a:latin typeface="Courier" pitchFamily="2" charset="0"/>
              </a:rPr>
              <a:t>);</a:t>
            </a:r>
          </a:p>
          <a:p>
            <a:pPr marL="0" indent="0">
              <a:spcBef>
                <a:spcPts val="800"/>
              </a:spcBef>
              <a:buNone/>
            </a:pPr>
            <a:endParaRPr lang="en-US" sz="600" dirty="0"/>
          </a:p>
          <a:p>
            <a:pPr marL="0" indent="0">
              <a:spcBef>
                <a:spcPts val="800"/>
              </a:spcBef>
              <a:buNone/>
            </a:pPr>
            <a:r>
              <a:rPr lang="en-US" sz="1800" b="1" dirty="0"/>
              <a:t>Step 0: </a:t>
            </a:r>
            <a:r>
              <a:rPr lang="en-US" sz="1800" dirty="0"/>
              <a:t>start with a zeroed sponge </a:t>
            </a:r>
            <a:r>
              <a:rPr lang="en-US" sz="1800" dirty="0">
                <a:solidFill>
                  <a:srgbClr val="080FAC"/>
                </a:solidFill>
                <a:latin typeface="Courier" pitchFamily="2" charset="0"/>
              </a:rPr>
              <a:t>s</a:t>
            </a:r>
            <a:r>
              <a:rPr lang="en-US" sz="1800" dirty="0"/>
              <a:t> </a:t>
            </a:r>
            <a:endParaRPr lang="en-US" sz="1800" b="1" dirty="0"/>
          </a:p>
          <a:p>
            <a:pPr marL="0" indent="0">
              <a:spcBef>
                <a:spcPts val="800"/>
              </a:spcBef>
              <a:buNone/>
            </a:pPr>
            <a:endParaRPr lang="en-US" sz="300" b="1" dirty="0"/>
          </a:p>
          <a:p>
            <a:pPr marL="0" indent="0">
              <a:spcBef>
                <a:spcPts val="800"/>
              </a:spcBef>
              <a:buNone/>
            </a:pPr>
            <a:r>
              <a:rPr lang="en-US" sz="1800" b="1" dirty="0"/>
              <a:t>Step 1 – Absorb </a:t>
            </a:r>
            <a:r>
              <a:rPr lang="en-US" sz="1800" dirty="0">
                <a:solidFill>
                  <a:srgbClr val="080FAC"/>
                </a:solidFill>
                <a:latin typeface="Courier" pitchFamily="2" charset="0"/>
              </a:rPr>
              <a:t>T</a:t>
            </a:r>
            <a:r>
              <a:rPr lang="en-US" sz="1800" b="1" dirty="0"/>
              <a:t> into </a:t>
            </a:r>
            <a:r>
              <a:rPr lang="en-US" sz="1800" dirty="0">
                <a:solidFill>
                  <a:srgbClr val="080FAC"/>
                </a:solidFill>
                <a:latin typeface="Courier" pitchFamily="2" charset="0"/>
              </a:rPr>
              <a:t>s</a:t>
            </a:r>
            <a:r>
              <a:rPr lang="en-US" sz="1800" dirty="0"/>
              <a:t>:</a:t>
            </a:r>
          </a:p>
          <a:p>
            <a:pPr marL="0" indent="0">
              <a:spcBef>
                <a:spcPts val="400"/>
              </a:spcBef>
              <a:buNone/>
            </a:pPr>
            <a:r>
              <a:rPr lang="en-US" sz="1800" dirty="0"/>
              <a:t>divide </a:t>
            </a:r>
            <a:r>
              <a:rPr lang="en-US" sz="1800" dirty="0">
                <a:solidFill>
                  <a:srgbClr val="080FAC"/>
                </a:solidFill>
                <a:latin typeface="Courier" pitchFamily="2" charset="0"/>
              </a:rPr>
              <a:t>T</a:t>
            </a:r>
            <a:r>
              <a:rPr lang="en-US" sz="1800" dirty="0"/>
              <a:t> into blocks </a:t>
            </a:r>
            <a:r>
              <a:rPr lang="en-US" sz="1800" dirty="0">
                <a:solidFill>
                  <a:srgbClr val="080FAC"/>
                </a:solidFill>
                <a:latin typeface="Courier" pitchFamily="2" charset="0"/>
              </a:rPr>
              <a:t>T</a:t>
            </a:r>
            <a:r>
              <a:rPr lang="en-US" sz="1800" baseline="-25000" dirty="0">
                <a:solidFill>
                  <a:srgbClr val="080FAC"/>
                </a:solidFill>
                <a:latin typeface="Courier" pitchFamily="2" charset="0"/>
              </a:rPr>
              <a:t>0</a:t>
            </a:r>
            <a:r>
              <a:rPr lang="en-US" sz="1800" dirty="0"/>
              <a:t>, </a:t>
            </a:r>
            <a:r>
              <a:rPr lang="en-US" sz="1800" dirty="0">
                <a:solidFill>
                  <a:srgbClr val="080FAC"/>
                </a:solidFill>
                <a:latin typeface="Courier" pitchFamily="2" charset="0"/>
              </a:rPr>
              <a:t>T</a:t>
            </a:r>
            <a:r>
              <a:rPr lang="en-US" sz="1800" baseline="-25000" dirty="0">
                <a:solidFill>
                  <a:srgbClr val="080FAC"/>
                </a:solidFill>
                <a:latin typeface="Courier" pitchFamily="2" charset="0"/>
              </a:rPr>
              <a:t>1</a:t>
            </a:r>
            <a:r>
              <a:rPr lang="en-US" sz="1800" dirty="0"/>
              <a:t>, </a:t>
            </a:r>
            <a:r>
              <a:rPr lang="en-US" sz="1800" dirty="0">
                <a:solidFill>
                  <a:srgbClr val="080FAC"/>
                </a:solidFill>
                <a:latin typeface="Courier" pitchFamily="2" charset="0"/>
              </a:rPr>
              <a:t>T</a:t>
            </a:r>
            <a:r>
              <a:rPr lang="en-US" sz="1800" baseline="-25000" dirty="0">
                <a:solidFill>
                  <a:srgbClr val="080FAC"/>
                </a:solidFill>
                <a:latin typeface="Courier" pitchFamily="2" charset="0"/>
              </a:rPr>
              <a:t>2</a:t>
            </a:r>
            <a:r>
              <a:rPr lang="en-US" sz="1800" dirty="0"/>
              <a:t>, … </a:t>
            </a:r>
            <a:r>
              <a:rPr lang="en-US" sz="1800" dirty="0">
                <a:solidFill>
                  <a:srgbClr val="080FAC"/>
                </a:solidFill>
                <a:latin typeface="Courier" pitchFamily="2" charset="0"/>
              </a:rPr>
              <a:t>T</a:t>
            </a:r>
            <a:r>
              <a:rPr lang="en-US" sz="1800" baseline="-25000" dirty="0">
                <a:solidFill>
                  <a:srgbClr val="080FAC"/>
                </a:solidFill>
                <a:latin typeface="Courier" pitchFamily="2" charset="0"/>
              </a:rPr>
              <a:t>k</a:t>
            </a:r>
            <a:r>
              <a:rPr lang="en-US" sz="1800" dirty="0"/>
              <a:t> of </a:t>
            </a:r>
            <a:r>
              <a:rPr lang="en-US" sz="1800" dirty="0">
                <a:solidFill>
                  <a:srgbClr val="080FAC"/>
                </a:solidFill>
                <a:latin typeface="Courier" pitchFamily="2" charset="0"/>
              </a:rPr>
              <a:t>RATE</a:t>
            </a:r>
            <a:r>
              <a:rPr lang="en-US" sz="1800" dirty="0"/>
              <a:t> bytes (</a:t>
            </a:r>
            <a:r>
              <a:rPr lang="en-US" sz="1800" dirty="0">
                <a:solidFill>
                  <a:srgbClr val="080FAC"/>
                </a:solidFill>
                <a:latin typeface="Courier" pitchFamily="2" charset="0"/>
              </a:rPr>
              <a:t>T</a:t>
            </a:r>
            <a:r>
              <a:rPr lang="en-US" sz="1800" baseline="-25000" dirty="0">
                <a:solidFill>
                  <a:srgbClr val="080FAC"/>
                </a:solidFill>
                <a:latin typeface="Courier" pitchFamily="2" charset="0"/>
              </a:rPr>
              <a:t>k</a:t>
            </a:r>
            <a:r>
              <a:rPr lang="en-US" sz="1800" dirty="0"/>
              <a:t> has </a:t>
            </a:r>
            <a:r>
              <a:rPr lang="en-US" sz="1800" dirty="0">
                <a:solidFill>
                  <a:srgbClr val="080FAC"/>
                </a:solidFill>
                <a:latin typeface="Courier" pitchFamily="2" charset="0"/>
              </a:rPr>
              <a:t>0 ≤ r ≤ RATE-1 </a:t>
            </a:r>
            <a:r>
              <a:rPr lang="en-US" sz="1800" dirty="0"/>
              <a:t>bytes)</a:t>
            </a:r>
          </a:p>
          <a:p>
            <a:pPr marL="0" indent="0">
              <a:spcBef>
                <a:spcPts val="400"/>
              </a:spcBef>
              <a:buNone/>
            </a:pPr>
            <a:r>
              <a:rPr lang="en-US" sz="1800" dirty="0"/>
              <a:t>for each block </a:t>
            </a:r>
            <a:r>
              <a:rPr lang="en-US" sz="1800" dirty="0" err="1">
                <a:solidFill>
                  <a:srgbClr val="080FAC"/>
                </a:solidFill>
                <a:latin typeface="Courier" pitchFamily="2" charset="0"/>
              </a:rPr>
              <a:t>T</a:t>
            </a:r>
            <a:r>
              <a:rPr lang="en-US" sz="1800" baseline="-25000" dirty="0" err="1">
                <a:solidFill>
                  <a:srgbClr val="080FAC"/>
                </a:solidFill>
                <a:latin typeface="Courier" pitchFamily="2" charset="0"/>
              </a:rPr>
              <a:t>i</a:t>
            </a:r>
            <a:r>
              <a:rPr lang="en-US" sz="1800" dirty="0"/>
              <a:t> in that order:</a:t>
            </a:r>
          </a:p>
          <a:p>
            <a:pPr marL="0" indent="0">
              <a:spcBef>
                <a:spcPts val="400"/>
              </a:spcBef>
              <a:buNone/>
            </a:pPr>
            <a:r>
              <a:rPr lang="en-US" sz="1800" dirty="0"/>
              <a:t>    absorb </a:t>
            </a:r>
            <a:r>
              <a:rPr lang="en-US" sz="1800" dirty="0" err="1">
                <a:solidFill>
                  <a:srgbClr val="080FAC"/>
                </a:solidFill>
                <a:latin typeface="Courier" pitchFamily="2" charset="0"/>
              </a:rPr>
              <a:t>T</a:t>
            </a:r>
            <a:r>
              <a:rPr lang="en-US" sz="1800" baseline="-25000" dirty="0" err="1">
                <a:solidFill>
                  <a:srgbClr val="080FAC"/>
                </a:solidFill>
                <a:latin typeface="Courier" pitchFamily="2" charset="0"/>
              </a:rPr>
              <a:t>i</a:t>
            </a:r>
            <a:r>
              <a:rPr lang="en-US" sz="1800" dirty="0"/>
              <a:t> into  </a:t>
            </a:r>
            <a:r>
              <a:rPr lang="en-US" sz="1800" dirty="0">
                <a:solidFill>
                  <a:srgbClr val="080FAC"/>
                </a:solidFill>
                <a:latin typeface="Courier" pitchFamily="2" charset="0"/>
              </a:rPr>
              <a:t>s</a:t>
            </a:r>
            <a:r>
              <a:rPr lang="en-US" sz="1800" dirty="0"/>
              <a:t> using </a:t>
            </a:r>
            <a:r>
              <a:rPr lang="en-US" sz="1800" dirty="0" err="1">
                <a:solidFill>
                  <a:srgbClr val="080FAC"/>
                </a:solidFill>
                <a:latin typeface="Courier" pitchFamily="2" charset="0"/>
              </a:rPr>
              <a:t>sponge_write</a:t>
            </a:r>
            <a:r>
              <a:rPr lang="en-US" sz="1800" dirty="0">
                <a:solidFill>
                  <a:srgbClr val="080FAC"/>
                </a:solidFill>
                <a:latin typeface="Courier" pitchFamily="2" charset="0"/>
              </a:rPr>
              <a:t> </a:t>
            </a:r>
            <a:r>
              <a:rPr lang="en-US" sz="1800" dirty="0"/>
              <a:t>with </a:t>
            </a:r>
            <a:r>
              <a:rPr lang="en-US" sz="1800" dirty="0" err="1">
                <a:solidFill>
                  <a:srgbClr val="080FAC"/>
                </a:solidFill>
                <a:latin typeface="Courier" pitchFamily="2" charset="0"/>
              </a:rPr>
              <a:t>bw_xor</a:t>
            </a:r>
            <a:r>
              <a:rPr lang="en-US" sz="1800" dirty="0"/>
              <a:t>= </a:t>
            </a:r>
            <a:r>
              <a:rPr lang="en-US" sz="1800" dirty="0">
                <a:solidFill>
                  <a:srgbClr val="080FAC"/>
                </a:solidFill>
                <a:latin typeface="Courier" pitchFamily="2" charset="0"/>
              </a:rPr>
              <a:t>true</a:t>
            </a:r>
          </a:p>
          <a:p>
            <a:pPr marL="0" indent="0">
              <a:spcBef>
                <a:spcPts val="400"/>
              </a:spcBef>
              <a:buNone/>
            </a:pPr>
            <a:r>
              <a:rPr lang="en-US" sz="1800" dirty="0"/>
              <a:t>    permute </a:t>
            </a:r>
            <a:r>
              <a:rPr lang="en-US" sz="1800" dirty="0">
                <a:solidFill>
                  <a:srgbClr val="080FAC"/>
                </a:solidFill>
                <a:latin typeface="Courier" pitchFamily="2" charset="0"/>
              </a:rPr>
              <a:t>s</a:t>
            </a:r>
            <a:r>
              <a:rPr lang="en-US" sz="1800" dirty="0"/>
              <a:t> (note: special treatment for the last block)</a:t>
            </a:r>
          </a:p>
          <a:p>
            <a:pPr marL="0" indent="0">
              <a:spcBef>
                <a:spcPts val="800"/>
              </a:spcBef>
              <a:buNone/>
            </a:pPr>
            <a:endParaRPr lang="en-US" sz="300" b="1" dirty="0"/>
          </a:p>
          <a:p>
            <a:pPr marL="0" indent="0">
              <a:spcBef>
                <a:spcPts val="800"/>
              </a:spcBef>
              <a:buNone/>
            </a:pPr>
            <a:r>
              <a:rPr lang="en-US" sz="1800" b="1" dirty="0"/>
              <a:t>Step 2 – Demarcation</a:t>
            </a:r>
            <a:r>
              <a:rPr lang="en-US" sz="1800" dirty="0"/>
              <a:t>: do 2 specific demarcations</a:t>
            </a:r>
          </a:p>
          <a:p>
            <a:pPr marL="0" indent="0">
              <a:spcBef>
                <a:spcPts val="800"/>
              </a:spcBef>
              <a:buNone/>
            </a:pPr>
            <a:endParaRPr lang="en-US" sz="300" b="1" dirty="0"/>
          </a:p>
          <a:p>
            <a:pPr marL="0" indent="0">
              <a:spcBef>
                <a:spcPts val="800"/>
              </a:spcBef>
              <a:buNone/>
            </a:pPr>
            <a:r>
              <a:rPr lang="en-US" sz="1800" b="1" dirty="0"/>
              <a:t>Step 3 – Squeezing</a:t>
            </a:r>
            <a:r>
              <a:rPr lang="en-US" sz="1800" dirty="0"/>
              <a:t>: getting value for H block-by-block</a:t>
            </a:r>
          </a:p>
          <a:p>
            <a:pPr marL="0" indent="0">
              <a:spcBef>
                <a:spcPts val="800"/>
              </a:spcBef>
              <a:buNone/>
            </a:pPr>
            <a:r>
              <a:rPr lang="en-US" sz="1800" dirty="0"/>
              <a:t> while (</a:t>
            </a:r>
            <a:r>
              <a:rPr lang="en-US" sz="1800" dirty="0">
                <a:solidFill>
                  <a:srgbClr val="080FAC"/>
                </a:solidFill>
                <a:latin typeface="Courier" pitchFamily="2" charset="0"/>
              </a:rPr>
              <a:t>H</a:t>
            </a:r>
            <a:r>
              <a:rPr lang="en-US" sz="1800" dirty="0"/>
              <a:t> is not full)</a:t>
            </a:r>
          </a:p>
          <a:p>
            <a:pPr marL="0" indent="0">
              <a:spcBef>
                <a:spcPts val="800"/>
              </a:spcBef>
              <a:buNone/>
            </a:pPr>
            <a:r>
              <a:rPr lang="en-US" sz="1800" dirty="0"/>
              <a:t>     read </a:t>
            </a:r>
            <a:r>
              <a:rPr lang="en-US" sz="1800" dirty="0">
                <a:solidFill>
                  <a:srgbClr val="080FAC"/>
                </a:solidFill>
                <a:latin typeface="Courier" pitchFamily="2" charset="0"/>
              </a:rPr>
              <a:t>RATE</a:t>
            </a:r>
            <a:r>
              <a:rPr lang="en-US" sz="1800" dirty="0"/>
              <a:t> bytes from </a:t>
            </a:r>
            <a:r>
              <a:rPr lang="en-US" sz="1800" dirty="0">
                <a:solidFill>
                  <a:srgbClr val="080FAC"/>
                </a:solidFill>
                <a:latin typeface="Courier" pitchFamily="2" charset="0"/>
              </a:rPr>
              <a:t>s</a:t>
            </a:r>
            <a:r>
              <a:rPr lang="en-US" sz="1800" dirty="0"/>
              <a:t> and append it to </a:t>
            </a:r>
            <a:r>
              <a:rPr lang="en-US" sz="1800" dirty="0">
                <a:solidFill>
                  <a:srgbClr val="080FAC"/>
                </a:solidFill>
                <a:latin typeface="Courier" pitchFamily="2" charset="0"/>
              </a:rPr>
              <a:t>H</a:t>
            </a:r>
          </a:p>
          <a:p>
            <a:pPr marL="0" indent="0">
              <a:spcBef>
                <a:spcPts val="800"/>
              </a:spcBef>
              <a:buNone/>
            </a:pPr>
            <a:r>
              <a:rPr lang="en-US" sz="1800" dirty="0"/>
              <a:t>     permute </a:t>
            </a:r>
            <a:r>
              <a:rPr lang="en-US" sz="1800" dirty="0">
                <a:solidFill>
                  <a:srgbClr val="080FAC"/>
                </a:solidFill>
                <a:latin typeface="Courier" pitchFamily="2" charset="0"/>
              </a:rPr>
              <a:t>s</a:t>
            </a:r>
          </a:p>
          <a:p>
            <a:pPr marL="0" indent="0">
              <a:spcBef>
                <a:spcPts val="800"/>
              </a:spcBef>
              <a:buNone/>
            </a:pPr>
            <a:r>
              <a:rPr lang="en-US" sz="1800" dirty="0"/>
              <a:t>  </a:t>
            </a:r>
          </a:p>
          <a:p>
            <a:pPr marL="0" indent="0">
              <a:spcBef>
                <a:spcPts val="800"/>
              </a:spcBef>
              <a:buNone/>
            </a:pPr>
            <a:endParaRPr lang="en-US" sz="1800" dirty="0"/>
          </a:p>
          <a:p>
            <a:pPr marL="0" indent="0">
              <a:spcBef>
                <a:spcPts val="800"/>
              </a:spcBef>
              <a:buNone/>
            </a:pPr>
            <a:endParaRPr lang="en-US" sz="1800" dirty="0"/>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18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spTree>
    <p:extLst>
      <p:ext uri="{BB962C8B-B14F-4D97-AF65-F5344CB8AC3E}">
        <p14:creationId xmlns:p14="http://schemas.microsoft.com/office/powerpoint/2010/main" val="406221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a:xfrm>
            <a:off x="265113" y="107951"/>
            <a:ext cx="8623300" cy="703261"/>
          </a:xfrm>
        </p:spPr>
        <p:txBody>
          <a:bodyPr/>
          <a:lstStyle/>
          <a:p>
            <a:r>
              <a:rPr lang="en-US" sz="2800" dirty="0"/>
              <a:t>A2.P1: MAC</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a:xfrm>
            <a:off x="260350" y="901700"/>
            <a:ext cx="8623300" cy="5283200"/>
          </a:xfrm>
        </p:spPr>
        <p:txBody>
          <a:bodyPr/>
          <a:lstStyle/>
          <a:p>
            <a:pPr marL="0" indent="0">
              <a:spcBef>
                <a:spcPts val="800"/>
              </a:spcBef>
              <a:buNone/>
            </a:pPr>
            <a:r>
              <a:rPr lang="en-US" sz="1800" dirty="0"/>
              <a:t>// Creates authentication tag of size </a:t>
            </a:r>
            <a:r>
              <a:rPr lang="en-US" sz="1800" dirty="0" err="1"/>
              <a:t>tag_len</a:t>
            </a:r>
            <a:r>
              <a:rPr lang="en-US" sz="1800" dirty="0"/>
              <a:t> bytes from key of size CRYPTO_KEY_SIZE bytes and an input text T  msg </a:t>
            </a:r>
            <a:r>
              <a:rPr lang="en-US" sz="1800" dirty="0" err="1"/>
              <a:t>len</a:t>
            </a:r>
            <a:r>
              <a:rPr lang="en-US" sz="1800" dirty="0"/>
              <a:t> bytes. </a:t>
            </a:r>
          </a:p>
          <a:p>
            <a:pPr marL="0" indent="0">
              <a:spcBef>
                <a:spcPts val="800"/>
              </a:spcBef>
              <a:buNone/>
            </a:pPr>
            <a:r>
              <a:rPr lang="en-US" sz="1400" dirty="0">
                <a:solidFill>
                  <a:srgbClr val="080FAC"/>
                </a:solidFill>
                <a:latin typeface="Courier" pitchFamily="2" charset="0"/>
              </a:rPr>
              <a:t>void mac(uint8_t *tag, uint64_t </a:t>
            </a:r>
            <a:r>
              <a:rPr lang="en-US" sz="1400" dirty="0" err="1">
                <a:solidFill>
                  <a:srgbClr val="080FAC"/>
                </a:solidFill>
                <a:latin typeface="Courier" pitchFamily="2" charset="0"/>
              </a:rPr>
              <a:t>tag_len</a:t>
            </a:r>
            <a:r>
              <a:rPr lang="en-US" sz="1400" dirty="0">
                <a:solidFill>
                  <a:srgbClr val="080FAC"/>
                </a:solidFill>
                <a:latin typeface="Courier" pitchFamily="2" charset="0"/>
              </a:rPr>
              <a:t>, uint8_t const *key, </a:t>
            </a:r>
          </a:p>
          <a:p>
            <a:pPr marL="0" indent="0">
              <a:spcBef>
                <a:spcPts val="800"/>
              </a:spcBef>
              <a:buNone/>
            </a:pPr>
            <a:r>
              <a:rPr lang="en-US" sz="1400" dirty="0">
                <a:solidFill>
                  <a:srgbClr val="080FAC"/>
                </a:solidFill>
                <a:latin typeface="Courier" pitchFamily="2" charset="0"/>
              </a:rPr>
              <a:t>            uint8_t const *T, uint64_t </a:t>
            </a:r>
            <a:r>
              <a:rPr lang="en-US" sz="1400" dirty="0" err="1">
                <a:solidFill>
                  <a:srgbClr val="080FAC"/>
                </a:solidFill>
                <a:latin typeface="Courier" pitchFamily="2" charset="0"/>
              </a:rPr>
              <a:t>len</a:t>
            </a:r>
            <a:r>
              <a:rPr lang="en-US" sz="1400" dirty="0">
                <a:solidFill>
                  <a:srgbClr val="080FAC"/>
                </a:solidFill>
                <a:latin typeface="Courier" pitchFamily="2" charset="0"/>
              </a:rPr>
              <a:t>);</a:t>
            </a:r>
          </a:p>
          <a:p>
            <a:pPr marL="0" indent="0">
              <a:spcBef>
                <a:spcPts val="800"/>
              </a:spcBef>
              <a:buNone/>
            </a:pPr>
            <a:r>
              <a:rPr lang="en-US" sz="1400" dirty="0">
                <a:solidFill>
                  <a:srgbClr val="080FAC"/>
                </a:solidFill>
                <a:latin typeface="Courier" pitchFamily="2" charset="0"/>
              </a:rPr>
              <a:t>void hash(uint8_t *H, uint64_t </a:t>
            </a:r>
            <a:r>
              <a:rPr lang="en-US" sz="1400" dirty="0" err="1">
                <a:solidFill>
                  <a:srgbClr val="080FAC"/>
                </a:solidFill>
                <a:latin typeface="Courier" pitchFamily="2" charset="0"/>
              </a:rPr>
              <a:t>H_len</a:t>
            </a:r>
            <a:r>
              <a:rPr lang="en-US" sz="1400" dirty="0">
                <a:solidFill>
                  <a:srgbClr val="080FAC"/>
                </a:solidFill>
                <a:latin typeface="Courier" pitchFamily="2" charset="0"/>
              </a:rPr>
              <a:t>, uint8_t const *T, uint64_t </a:t>
            </a:r>
            <a:r>
              <a:rPr lang="en-US" sz="1400" dirty="0" err="1">
                <a:solidFill>
                  <a:srgbClr val="080FAC"/>
                </a:solidFill>
                <a:latin typeface="Courier" pitchFamily="2" charset="0"/>
              </a:rPr>
              <a:t>len</a:t>
            </a:r>
            <a:r>
              <a:rPr lang="en-US" sz="1400" dirty="0">
                <a:solidFill>
                  <a:srgbClr val="080FAC"/>
                </a:solidFill>
                <a:latin typeface="Courier" pitchFamily="2" charset="0"/>
              </a:rPr>
              <a:t>);</a:t>
            </a:r>
          </a:p>
          <a:p>
            <a:pPr marL="0" indent="0">
              <a:spcBef>
                <a:spcPts val="800"/>
              </a:spcBef>
              <a:buNone/>
            </a:pPr>
            <a:endParaRPr lang="en-US" sz="600" dirty="0"/>
          </a:p>
          <a:p>
            <a:pPr marL="0" indent="0">
              <a:spcBef>
                <a:spcPts val="800"/>
              </a:spcBef>
              <a:buNone/>
            </a:pPr>
            <a:r>
              <a:rPr lang="en-US" sz="1800" b="1" dirty="0"/>
              <a:t>Step 0: </a:t>
            </a:r>
          </a:p>
          <a:p>
            <a:pPr marL="0" indent="0">
              <a:spcBef>
                <a:spcPts val="800"/>
              </a:spcBef>
              <a:buNone/>
            </a:pPr>
            <a:r>
              <a:rPr lang="en-US" sz="1800" dirty="0"/>
              <a:t>    start with a zeroed sponge </a:t>
            </a:r>
            <a:r>
              <a:rPr lang="en-US" sz="1800" dirty="0">
                <a:solidFill>
                  <a:srgbClr val="080FAC"/>
                </a:solidFill>
                <a:latin typeface="Courier" pitchFamily="2" charset="0"/>
              </a:rPr>
              <a:t>s</a:t>
            </a:r>
            <a:r>
              <a:rPr lang="en-US" sz="1800" dirty="0"/>
              <a:t> </a:t>
            </a:r>
          </a:p>
          <a:p>
            <a:pPr marL="0" indent="0">
              <a:spcBef>
                <a:spcPts val="800"/>
              </a:spcBef>
              <a:buNone/>
            </a:pPr>
            <a:r>
              <a:rPr lang="en-US" sz="1800" dirty="0"/>
              <a:t>    absorb key (of </a:t>
            </a:r>
            <a:r>
              <a:rPr lang="en-US" sz="1800" dirty="0">
                <a:solidFill>
                  <a:srgbClr val="080FAC"/>
                </a:solidFill>
                <a:latin typeface="Courier" pitchFamily="2" charset="0"/>
              </a:rPr>
              <a:t>CRYPTO_KEY_SIZE  </a:t>
            </a:r>
            <a:r>
              <a:rPr lang="en-US" sz="1800" dirty="0"/>
              <a:t>bytes) into </a:t>
            </a:r>
            <a:r>
              <a:rPr lang="en-US" sz="1800" dirty="0">
                <a:solidFill>
                  <a:srgbClr val="080FAC"/>
                </a:solidFill>
                <a:latin typeface="Courier" pitchFamily="2" charset="0"/>
              </a:rPr>
              <a:t>s</a:t>
            </a:r>
          </a:p>
          <a:p>
            <a:pPr marL="0" indent="0">
              <a:spcBef>
                <a:spcPts val="800"/>
              </a:spcBef>
              <a:buNone/>
            </a:pPr>
            <a:endParaRPr lang="en-US" sz="300" b="1" dirty="0"/>
          </a:p>
          <a:p>
            <a:pPr marL="0" indent="0">
              <a:spcBef>
                <a:spcPts val="800"/>
              </a:spcBef>
              <a:buNone/>
            </a:pPr>
            <a:r>
              <a:rPr lang="en-US" sz="1800" b="1" dirty="0"/>
              <a:t>Step 1,2,3: </a:t>
            </a:r>
          </a:p>
          <a:p>
            <a:pPr marL="0" indent="0">
              <a:spcBef>
                <a:spcPts val="800"/>
              </a:spcBef>
              <a:buNone/>
            </a:pPr>
            <a:r>
              <a:rPr lang="en-US" sz="1800" dirty="0"/>
              <a:t>same as hashing,</a:t>
            </a:r>
          </a:p>
          <a:p>
            <a:pPr marL="0" indent="0">
              <a:spcBef>
                <a:spcPts val="800"/>
              </a:spcBef>
              <a:buNone/>
            </a:pPr>
            <a:r>
              <a:rPr lang="en-US" sz="1800" dirty="0"/>
              <a:t>but in Step 3, squeeze into </a:t>
            </a:r>
            <a:r>
              <a:rPr lang="en-US" sz="1800" dirty="0">
                <a:solidFill>
                  <a:srgbClr val="080FAC"/>
                </a:solidFill>
                <a:latin typeface="Courier" pitchFamily="2" charset="0"/>
              </a:rPr>
              <a:t>tag</a:t>
            </a:r>
            <a:r>
              <a:rPr lang="en-US" sz="1800" dirty="0"/>
              <a:t> (of </a:t>
            </a:r>
            <a:r>
              <a:rPr lang="en-US" sz="1800" dirty="0" err="1">
                <a:solidFill>
                  <a:srgbClr val="080FAC"/>
                </a:solidFill>
                <a:latin typeface="Courier" pitchFamily="2" charset="0"/>
              </a:rPr>
              <a:t>tag_len</a:t>
            </a:r>
            <a:r>
              <a:rPr lang="en-US" sz="1800" dirty="0">
                <a:solidFill>
                  <a:srgbClr val="080FAC"/>
                </a:solidFill>
                <a:latin typeface="Courier" pitchFamily="2" charset="0"/>
              </a:rPr>
              <a:t> </a:t>
            </a:r>
            <a:r>
              <a:rPr lang="en-US" sz="1800" dirty="0"/>
              <a:t>bytes) instead of </a:t>
            </a:r>
            <a:r>
              <a:rPr lang="en-US" sz="1800" dirty="0">
                <a:solidFill>
                  <a:srgbClr val="080FAC"/>
                </a:solidFill>
                <a:latin typeface="Courier" pitchFamily="2" charset="0"/>
              </a:rPr>
              <a:t>H</a:t>
            </a:r>
          </a:p>
          <a:p>
            <a:pPr marL="0" indent="0">
              <a:spcBef>
                <a:spcPts val="800"/>
              </a:spcBef>
              <a:buNone/>
            </a:pPr>
            <a:r>
              <a:rPr lang="en-US" sz="1800" dirty="0"/>
              <a:t>  </a:t>
            </a:r>
          </a:p>
          <a:p>
            <a:pPr marL="0" indent="0">
              <a:spcBef>
                <a:spcPts val="800"/>
              </a:spcBef>
              <a:buNone/>
            </a:pPr>
            <a:endParaRPr lang="en-US" sz="1800" dirty="0"/>
          </a:p>
          <a:p>
            <a:pPr marL="0" indent="0">
              <a:spcBef>
                <a:spcPts val="800"/>
              </a:spcBef>
              <a:buNone/>
            </a:pPr>
            <a:endParaRPr lang="en-US" sz="1800" dirty="0"/>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18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21</a:t>
            </a:fld>
            <a:endParaRPr lang="en-US" dirty="0"/>
          </a:p>
        </p:txBody>
      </p:sp>
    </p:spTree>
    <p:extLst>
      <p:ext uri="{BB962C8B-B14F-4D97-AF65-F5344CB8AC3E}">
        <p14:creationId xmlns:p14="http://schemas.microsoft.com/office/powerpoint/2010/main" val="331636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a:xfrm>
            <a:off x="265113" y="107951"/>
            <a:ext cx="8623300" cy="703261"/>
          </a:xfrm>
        </p:spPr>
        <p:txBody>
          <a:bodyPr/>
          <a:lstStyle/>
          <a:p>
            <a:r>
              <a:rPr lang="en-US" sz="2800" dirty="0"/>
              <a:t>A2.P1: encrypt is similar to MAC</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a:xfrm>
            <a:off x="265113" y="894080"/>
            <a:ext cx="8623300" cy="5283200"/>
          </a:xfrm>
        </p:spPr>
        <p:txBody>
          <a:bodyPr/>
          <a:lstStyle/>
          <a:p>
            <a:pPr marL="0" indent="0">
              <a:spcBef>
                <a:spcPts val="800"/>
              </a:spcBef>
              <a:buNone/>
            </a:pPr>
            <a:r>
              <a:rPr lang="en-US" sz="1800" dirty="0"/>
              <a:t>For simplicity you can suppose</a:t>
            </a:r>
          </a:p>
          <a:p>
            <a:pPr marL="0" indent="0">
              <a:spcBef>
                <a:spcPts val="800"/>
              </a:spcBef>
              <a:buNone/>
            </a:pPr>
            <a:r>
              <a:rPr lang="en-US" sz="1600" dirty="0">
                <a:solidFill>
                  <a:srgbClr val="080FAC"/>
                </a:solidFill>
                <a:latin typeface="Courier" pitchFamily="2" charset="0"/>
              </a:rPr>
              <a:t>void mac(                  tag, </a:t>
            </a:r>
            <a:r>
              <a:rPr lang="en-US" sz="1600" dirty="0" err="1">
                <a:solidFill>
                  <a:srgbClr val="080FAC"/>
                </a:solidFill>
                <a:latin typeface="Courier" pitchFamily="2" charset="0"/>
              </a:rPr>
              <a:t>tag_len</a:t>
            </a:r>
            <a:r>
              <a:rPr lang="en-US" sz="1600" dirty="0">
                <a:solidFill>
                  <a:srgbClr val="080FAC"/>
                </a:solidFill>
                <a:latin typeface="Courier" pitchFamily="2" charset="0"/>
              </a:rPr>
              <a:t>, key, msg,       </a:t>
            </a:r>
            <a:r>
              <a:rPr lang="en-US" sz="1600" dirty="0" err="1">
                <a:solidFill>
                  <a:srgbClr val="080FAC"/>
                </a:solidFill>
                <a:latin typeface="Courier" pitchFamily="2" charset="0"/>
              </a:rPr>
              <a:t>msg_len</a:t>
            </a:r>
            <a:r>
              <a:rPr lang="en-US" sz="1600" dirty="0">
                <a:solidFill>
                  <a:srgbClr val="080FAC"/>
                </a:solidFill>
                <a:latin typeface="Courier" pitchFamily="2" charset="0"/>
              </a:rPr>
              <a:t>);</a:t>
            </a:r>
          </a:p>
          <a:p>
            <a:pPr marL="0" indent="0">
              <a:spcBef>
                <a:spcPts val="800"/>
              </a:spcBef>
              <a:buNone/>
            </a:pPr>
            <a:r>
              <a:rPr lang="en-US" sz="1600" dirty="0">
                <a:solidFill>
                  <a:srgbClr val="080FAC"/>
                </a:solidFill>
                <a:latin typeface="Courier" pitchFamily="2" charset="0"/>
              </a:rPr>
              <a:t>void </a:t>
            </a:r>
            <a:r>
              <a:rPr lang="en-US" sz="1600" dirty="0" err="1">
                <a:solidFill>
                  <a:srgbClr val="080FAC"/>
                </a:solidFill>
                <a:latin typeface="Courier" pitchFamily="2" charset="0"/>
              </a:rPr>
              <a:t>auth_encr</a:t>
            </a:r>
            <a:r>
              <a:rPr lang="en-US" sz="1600" dirty="0">
                <a:solidFill>
                  <a:srgbClr val="080FAC"/>
                </a:solidFill>
                <a:latin typeface="Courier" pitchFamily="2" charset="0"/>
              </a:rPr>
              <a:t>(ciphertext, tag, </a:t>
            </a:r>
            <a:r>
              <a:rPr lang="en-US" sz="1600" dirty="0" err="1">
                <a:solidFill>
                  <a:srgbClr val="080FAC"/>
                </a:solidFill>
                <a:latin typeface="Courier" pitchFamily="2" charset="0"/>
              </a:rPr>
              <a:t>tag_len</a:t>
            </a:r>
            <a:r>
              <a:rPr lang="en-US" sz="1600" dirty="0">
                <a:solidFill>
                  <a:srgbClr val="080FAC"/>
                </a:solidFill>
                <a:latin typeface="Courier" pitchFamily="2" charset="0"/>
              </a:rPr>
              <a:t>, key, plaintext, </a:t>
            </a:r>
            <a:r>
              <a:rPr lang="en-US" sz="1600" dirty="0" err="1">
                <a:solidFill>
                  <a:srgbClr val="080FAC"/>
                </a:solidFill>
                <a:latin typeface="Courier" pitchFamily="2" charset="0"/>
              </a:rPr>
              <a:t>text_len</a:t>
            </a:r>
            <a:r>
              <a:rPr lang="en-US" sz="1600" dirty="0">
                <a:solidFill>
                  <a:srgbClr val="080FAC"/>
                </a:solidFill>
                <a:latin typeface="Courier" pitchFamily="2" charset="0"/>
              </a:rPr>
              <a:t>);</a:t>
            </a:r>
          </a:p>
          <a:p>
            <a:pPr marL="0" indent="0">
              <a:spcBef>
                <a:spcPts val="800"/>
              </a:spcBef>
              <a:buNone/>
            </a:pPr>
            <a:endParaRPr lang="en-US" sz="1800" dirty="0"/>
          </a:p>
          <a:p>
            <a:pPr marL="0" indent="0">
              <a:spcBef>
                <a:spcPts val="800"/>
              </a:spcBef>
              <a:buNone/>
            </a:pPr>
            <a:r>
              <a:rPr lang="en-US" sz="1800" dirty="0"/>
              <a:t>the only difference is in Step 1 (absorbing), when we build the encrypted </a:t>
            </a:r>
            <a:r>
              <a:rPr lang="en-US" sz="1600" dirty="0">
                <a:solidFill>
                  <a:srgbClr val="080FAC"/>
                </a:solidFill>
                <a:latin typeface="Courier" pitchFamily="2" charset="0"/>
              </a:rPr>
              <a:t>ciphertext</a:t>
            </a:r>
            <a:r>
              <a:rPr lang="en-US" sz="1800" dirty="0"/>
              <a:t> which also has length of </a:t>
            </a:r>
            <a:r>
              <a:rPr lang="en-US" sz="1600" dirty="0" err="1">
                <a:solidFill>
                  <a:srgbClr val="080FAC"/>
                </a:solidFill>
                <a:latin typeface="Courier" pitchFamily="2" charset="0"/>
              </a:rPr>
              <a:t>text_len</a:t>
            </a:r>
            <a:r>
              <a:rPr lang="en-US" sz="1600" dirty="0">
                <a:solidFill>
                  <a:srgbClr val="080FAC"/>
                </a:solidFill>
                <a:latin typeface="Courier" pitchFamily="2" charset="0"/>
              </a:rPr>
              <a:t> </a:t>
            </a:r>
            <a:r>
              <a:rPr lang="en-US" sz="1800" dirty="0"/>
              <a:t>bytes</a:t>
            </a:r>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18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22</a:t>
            </a:fld>
            <a:endParaRPr lang="en-US" dirty="0"/>
          </a:p>
        </p:txBody>
      </p:sp>
    </p:spTree>
    <p:extLst>
      <p:ext uri="{BB962C8B-B14F-4D97-AF65-F5344CB8AC3E}">
        <p14:creationId xmlns:p14="http://schemas.microsoft.com/office/powerpoint/2010/main" val="153873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28C5-15A0-124B-92F3-CFF36802C4A9}"/>
              </a:ext>
            </a:extLst>
          </p:cNvPr>
          <p:cNvSpPr>
            <a:spLocks noGrp="1"/>
          </p:cNvSpPr>
          <p:nvPr>
            <p:ph type="title"/>
          </p:nvPr>
        </p:nvSpPr>
        <p:spPr>
          <a:xfrm>
            <a:off x="265113" y="107951"/>
            <a:ext cx="8623300" cy="703261"/>
          </a:xfrm>
        </p:spPr>
        <p:txBody>
          <a:bodyPr/>
          <a:lstStyle/>
          <a:p>
            <a:r>
              <a:rPr lang="en-US" sz="2800" dirty="0"/>
              <a:t>A2.P1: decrypt should mimic the encrypt</a:t>
            </a:r>
          </a:p>
        </p:txBody>
      </p:sp>
      <p:sp>
        <p:nvSpPr>
          <p:cNvPr id="3" name="Content Placeholder 2">
            <a:extLst>
              <a:ext uri="{FF2B5EF4-FFF2-40B4-BE49-F238E27FC236}">
                <a16:creationId xmlns:a16="http://schemas.microsoft.com/office/drawing/2014/main" id="{C031EFE0-F3E5-EB4C-A742-935A30D13427}"/>
              </a:ext>
            </a:extLst>
          </p:cNvPr>
          <p:cNvSpPr>
            <a:spLocks noGrp="1"/>
          </p:cNvSpPr>
          <p:nvPr>
            <p:ph idx="1"/>
          </p:nvPr>
        </p:nvSpPr>
        <p:spPr>
          <a:xfrm>
            <a:off x="265113" y="894080"/>
            <a:ext cx="8623300" cy="5283200"/>
          </a:xfrm>
        </p:spPr>
        <p:txBody>
          <a:bodyPr/>
          <a:lstStyle/>
          <a:p>
            <a:pPr marL="0" indent="0">
              <a:spcBef>
                <a:spcPts val="800"/>
              </a:spcBef>
              <a:buNone/>
            </a:pPr>
            <a:r>
              <a:rPr lang="en-US" sz="1800" dirty="0"/>
              <a:t>and you should make sure that the sponge is the same in both encryption and decryption before each permutation. Read the XOR properties again and figure out how to get back the original </a:t>
            </a:r>
            <a:r>
              <a:rPr lang="en-US" sz="1800" dirty="0" err="1"/>
              <a:t>plain_text</a:t>
            </a:r>
            <a:r>
              <a:rPr lang="en-US" sz="1800" dirty="0"/>
              <a:t>.</a:t>
            </a:r>
          </a:p>
          <a:p>
            <a:pPr marL="0" indent="0">
              <a:spcBef>
                <a:spcPts val="800"/>
              </a:spcBef>
              <a:buNone/>
            </a:pPr>
            <a:endParaRPr lang="en-US" sz="1800" dirty="0"/>
          </a:p>
          <a:p>
            <a:pPr marL="0" indent="0">
              <a:spcBef>
                <a:spcPts val="800"/>
              </a:spcBef>
              <a:buNone/>
            </a:pPr>
            <a:r>
              <a:rPr lang="en-US" sz="1600" dirty="0">
                <a:solidFill>
                  <a:srgbClr val="080FAC"/>
                </a:solidFill>
                <a:latin typeface="Courier" pitchFamily="2" charset="0"/>
              </a:rPr>
              <a:t>void </a:t>
            </a:r>
            <a:r>
              <a:rPr lang="en-US" sz="1600" dirty="0" err="1">
                <a:solidFill>
                  <a:srgbClr val="080FAC"/>
                </a:solidFill>
                <a:latin typeface="Courier" pitchFamily="2" charset="0"/>
              </a:rPr>
              <a:t>auth_encr</a:t>
            </a:r>
            <a:r>
              <a:rPr lang="en-US" sz="1600" dirty="0">
                <a:solidFill>
                  <a:srgbClr val="080FAC"/>
                </a:solidFill>
                <a:latin typeface="Courier" pitchFamily="2" charset="0"/>
              </a:rPr>
              <a:t>(ciphertext, tag, </a:t>
            </a:r>
            <a:r>
              <a:rPr lang="en-US" sz="1600" dirty="0" err="1">
                <a:solidFill>
                  <a:srgbClr val="080FAC"/>
                </a:solidFill>
                <a:latin typeface="Courier" pitchFamily="2" charset="0"/>
              </a:rPr>
              <a:t>tag_len</a:t>
            </a:r>
            <a:r>
              <a:rPr lang="en-US" sz="1600" dirty="0">
                <a:solidFill>
                  <a:srgbClr val="080FAC"/>
                </a:solidFill>
                <a:latin typeface="Courier" pitchFamily="2" charset="0"/>
              </a:rPr>
              <a:t>, key, plaintext, </a:t>
            </a:r>
            <a:r>
              <a:rPr lang="en-US" sz="1600" dirty="0" err="1">
                <a:solidFill>
                  <a:srgbClr val="080FAC"/>
                </a:solidFill>
                <a:latin typeface="Courier" pitchFamily="2" charset="0"/>
              </a:rPr>
              <a:t>text_len</a:t>
            </a:r>
            <a:r>
              <a:rPr lang="en-US" sz="1600" dirty="0">
                <a:solidFill>
                  <a:srgbClr val="080FAC"/>
                </a:solidFill>
                <a:latin typeface="Courier" pitchFamily="2" charset="0"/>
              </a:rPr>
              <a:t>);</a:t>
            </a:r>
          </a:p>
          <a:p>
            <a:pPr marL="0" indent="0">
              <a:spcBef>
                <a:spcPts val="800"/>
              </a:spcBef>
              <a:buNone/>
            </a:pPr>
            <a:r>
              <a:rPr lang="en-US" sz="1600" dirty="0">
                <a:solidFill>
                  <a:srgbClr val="080FAC"/>
                </a:solidFill>
                <a:latin typeface="Courier" pitchFamily="2" charset="0"/>
              </a:rPr>
              <a:t>int </a:t>
            </a:r>
            <a:r>
              <a:rPr lang="en-US" sz="1600" dirty="0" err="1">
                <a:solidFill>
                  <a:srgbClr val="080FAC"/>
                </a:solidFill>
                <a:latin typeface="Courier" pitchFamily="2" charset="0"/>
              </a:rPr>
              <a:t>auth_decr</a:t>
            </a:r>
            <a:r>
              <a:rPr lang="en-US" sz="1600" dirty="0">
                <a:solidFill>
                  <a:srgbClr val="080FAC"/>
                </a:solidFill>
                <a:latin typeface="Courier" pitchFamily="2" charset="0"/>
              </a:rPr>
              <a:t> (plaintext, key, ciphertext, </a:t>
            </a:r>
            <a:r>
              <a:rPr lang="en-US" sz="1600" dirty="0" err="1">
                <a:solidFill>
                  <a:srgbClr val="080FAC"/>
                </a:solidFill>
                <a:latin typeface="Courier" pitchFamily="2" charset="0"/>
              </a:rPr>
              <a:t>text_len</a:t>
            </a:r>
            <a:r>
              <a:rPr lang="en-US" sz="1600" dirty="0">
                <a:solidFill>
                  <a:srgbClr val="080FAC"/>
                </a:solidFill>
                <a:latin typeface="Courier" pitchFamily="2" charset="0"/>
              </a:rPr>
              <a:t>, tag, </a:t>
            </a:r>
            <a:r>
              <a:rPr lang="en-US" sz="1600" dirty="0" err="1">
                <a:solidFill>
                  <a:srgbClr val="080FAC"/>
                </a:solidFill>
                <a:latin typeface="Courier" pitchFamily="2" charset="0"/>
              </a:rPr>
              <a:t>tag_len</a:t>
            </a:r>
            <a:r>
              <a:rPr lang="en-US" sz="1600" dirty="0">
                <a:solidFill>
                  <a:srgbClr val="080FAC"/>
                </a:solidFill>
                <a:latin typeface="Courier" pitchFamily="2" charset="0"/>
              </a:rPr>
              <a:t>);</a:t>
            </a:r>
          </a:p>
          <a:p>
            <a:pPr marL="0" indent="0">
              <a:spcBef>
                <a:spcPts val="800"/>
              </a:spcBef>
              <a:buNone/>
            </a:pPr>
            <a:endParaRPr lang="en-US" sz="1800" dirty="0"/>
          </a:p>
        </p:txBody>
      </p:sp>
      <p:sp>
        <p:nvSpPr>
          <p:cNvPr id="4" name="Date Placeholder 3">
            <a:extLst>
              <a:ext uri="{FF2B5EF4-FFF2-40B4-BE49-F238E27FC236}">
                <a16:creationId xmlns:a16="http://schemas.microsoft.com/office/drawing/2014/main" id="{281B2EBD-3A27-EE41-966D-191A1F2CB086}"/>
              </a:ext>
            </a:extLst>
          </p:cNvPr>
          <p:cNvSpPr>
            <a:spLocks noGrp="1"/>
          </p:cNvSpPr>
          <p:nvPr>
            <p:ph type="dt" sz="half" idx="10"/>
          </p:nvPr>
        </p:nvSpPr>
        <p:spPr/>
        <p:txBody>
          <a:bodyPr/>
          <a:lstStyle/>
          <a:p>
            <a:pPr>
              <a:defRPr/>
            </a:pPr>
            <a:r>
              <a:rPr lang="en-AU"/>
              <a:t>Anh Vo    </a:t>
            </a:r>
            <a:fld id="{A9DEA08E-4CB3-E742-9AC2-43959A293033}" type="datetime4">
              <a:rPr lang="en-AU" smtClean="0"/>
              <a:t>18 May 2022</a:t>
            </a:fld>
            <a:endParaRPr lang="en-US" dirty="0"/>
          </a:p>
        </p:txBody>
      </p:sp>
      <p:sp>
        <p:nvSpPr>
          <p:cNvPr id="5" name="Footer Placeholder 4">
            <a:extLst>
              <a:ext uri="{FF2B5EF4-FFF2-40B4-BE49-F238E27FC236}">
                <a16:creationId xmlns:a16="http://schemas.microsoft.com/office/drawing/2014/main" id="{6C029626-12B4-0741-8EB9-15812FB783BB}"/>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7A93DC34-7543-F847-83FE-087842BBB3B5}"/>
              </a:ext>
            </a:extLst>
          </p:cNvPr>
          <p:cNvSpPr>
            <a:spLocks noGrp="1"/>
          </p:cNvSpPr>
          <p:nvPr>
            <p:ph type="sldNum" sz="quarter" idx="12"/>
          </p:nvPr>
        </p:nvSpPr>
        <p:spPr/>
        <p:txBody>
          <a:bodyPr/>
          <a:lstStyle/>
          <a:p>
            <a:pPr>
              <a:defRPr/>
            </a:pPr>
            <a:fld id="{F9610808-8E44-6F46-B441-732A53FE435D}" type="slidenum">
              <a:rPr lang="en-US" smtClean="0"/>
              <a:pPr>
                <a:defRPr/>
              </a:pPr>
              <a:t>23</a:t>
            </a:fld>
            <a:endParaRPr lang="en-US" dirty="0"/>
          </a:p>
        </p:txBody>
      </p:sp>
    </p:spTree>
    <p:extLst>
      <p:ext uri="{BB962C8B-B14F-4D97-AF65-F5344CB8AC3E}">
        <p14:creationId xmlns:p14="http://schemas.microsoft.com/office/powerpoint/2010/main" val="427213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0"/>
            <a:ext cx="8623300" cy="610645"/>
          </a:xfrm>
        </p:spPr>
        <p:txBody>
          <a:bodyPr/>
          <a:lstStyle/>
          <a:p>
            <a:r>
              <a:rPr lang="en-US" sz="2400" dirty="0"/>
              <a:t>Counting Sort for sorting array A[0..n-1] </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sp>
        <p:nvSpPr>
          <p:cNvPr id="4" name="Rectangle 3">
            <a:extLst>
              <a:ext uri="{FF2B5EF4-FFF2-40B4-BE49-F238E27FC236}">
                <a16:creationId xmlns:a16="http://schemas.microsoft.com/office/drawing/2014/main" id="{E76E42B2-AAE3-C7BA-C696-2B36FE2FA475}"/>
              </a:ext>
            </a:extLst>
          </p:cNvPr>
          <p:cNvSpPr/>
          <p:nvPr/>
        </p:nvSpPr>
        <p:spPr>
          <a:xfrm>
            <a:off x="105528" y="600814"/>
            <a:ext cx="4129605" cy="5857136"/>
          </a:xfrm>
          <a:prstGeom prst="rect">
            <a:avLst/>
          </a:prstGeom>
          <a:solidFill>
            <a:schemeClr val="accent3">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marL="0" indent="0">
              <a:spcBef>
                <a:spcPts val="300"/>
              </a:spcBef>
              <a:buNone/>
            </a:pPr>
            <a:r>
              <a:rPr lang="en-US" sz="1600" b="1" dirty="0"/>
              <a:t>Input:</a:t>
            </a:r>
            <a:r>
              <a:rPr lang="en-US" sz="1600" dirty="0"/>
              <a:t>  </a:t>
            </a:r>
            <a:r>
              <a:rPr lang="en-US" sz="1600" dirty="0">
                <a:solidFill>
                  <a:srgbClr val="000090"/>
                </a:solidFill>
                <a:latin typeface="Courier"/>
              </a:rPr>
              <a:t>A[0..n-1]</a:t>
            </a:r>
            <a:r>
              <a:rPr lang="en-US" sz="1600" dirty="0"/>
              <a:t> where    </a:t>
            </a:r>
          </a:p>
          <a:p>
            <a:pPr marL="0" indent="0">
              <a:spcBef>
                <a:spcPts val="300"/>
              </a:spcBef>
              <a:buNone/>
            </a:pPr>
            <a:r>
              <a:rPr lang="en-US" sz="1600" dirty="0">
                <a:solidFill>
                  <a:srgbClr val="000090"/>
                </a:solidFill>
                <a:latin typeface="Courier"/>
              </a:rPr>
              <a:t>    0 ≤ A[</a:t>
            </a:r>
            <a:r>
              <a:rPr lang="en-US" sz="1600" dirty="0" err="1">
                <a:solidFill>
                  <a:srgbClr val="000090"/>
                </a:solidFill>
                <a:latin typeface="Courier"/>
              </a:rPr>
              <a:t>i</a:t>
            </a:r>
            <a:r>
              <a:rPr lang="en-US" sz="1600" dirty="0">
                <a:solidFill>
                  <a:srgbClr val="000090"/>
                </a:solidFill>
                <a:latin typeface="Courier"/>
              </a:rPr>
              <a:t>] ≤ k</a:t>
            </a:r>
            <a:r>
              <a:rPr lang="en-US" sz="1600" dirty="0"/>
              <a:t>, and </a:t>
            </a:r>
          </a:p>
          <a:p>
            <a:pPr marL="0" indent="0">
              <a:spcBef>
                <a:spcPts val="300"/>
              </a:spcBef>
              <a:buNone/>
            </a:pPr>
            <a:r>
              <a:rPr lang="en-US" sz="1600" dirty="0">
                <a:solidFill>
                  <a:srgbClr val="000090"/>
                </a:solidFill>
                <a:latin typeface="Courier"/>
              </a:rPr>
              <a:t>    k</a:t>
            </a:r>
            <a:r>
              <a:rPr lang="en-US" sz="1600" dirty="0"/>
              <a:t> is small ( </a:t>
            </a:r>
            <a:r>
              <a:rPr lang="en-US" sz="1600" dirty="0">
                <a:solidFill>
                  <a:srgbClr val="000090"/>
                </a:solidFill>
                <a:latin typeface="Courier"/>
              </a:rPr>
              <a:t>k</a:t>
            </a:r>
            <a:r>
              <a:rPr lang="en-US" sz="1600" dirty="0"/>
              <a:t> ≪ </a:t>
            </a:r>
            <a:r>
              <a:rPr lang="en-US" sz="1600" dirty="0">
                <a:solidFill>
                  <a:srgbClr val="000090"/>
                </a:solidFill>
                <a:latin typeface="Courier"/>
              </a:rPr>
              <a:t>n</a:t>
            </a:r>
            <a:r>
              <a:rPr lang="en-US" sz="1600" dirty="0"/>
              <a:t>) </a:t>
            </a:r>
          </a:p>
          <a:p>
            <a:pPr marL="0" indent="0">
              <a:spcBef>
                <a:spcPts val="300"/>
              </a:spcBef>
              <a:buNone/>
            </a:pPr>
            <a:r>
              <a:rPr lang="en-US" sz="1600" b="1" dirty="0"/>
              <a:t>Output:</a:t>
            </a:r>
            <a:r>
              <a:rPr lang="en-US" sz="1600" dirty="0"/>
              <a:t> </a:t>
            </a:r>
            <a:r>
              <a:rPr lang="en-US" sz="1600" dirty="0">
                <a:solidFill>
                  <a:srgbClr val="000090"/>
                </a:solidFill>
                <a:latin typeface="Courier"/>
              </a:rPr>
              <a:t>B[0..n-1] </a:t>
            </a:r>
            <a:r>
              <a:rPr lang="en-US" sz="1600" dirty="0"/>
              <a:t>which is the sorted version of </a:t>
            </a:r>
            <a:r>
              <a:rPr lang="en-US" sz="1600" dirty="0">
                <a:solidFill>
                  <a:srgbClr val="000090"/>
                </a:solidFill>
                <a:latin typeface="Courier"/>
              </a:rPr>
              <a:t>A[]</a:t>
            </a:r>
          </a:p>
          <a:p>
            <a:pPr marL="0" indent="0">
              <a:spcBef>
                <a:spcPts val="300"/>
              </a:spcBef>
              <a:buNone/>
            </a:pPr>
            <a:endParaRPr lang="en-US" sz="1600" dirty="0"/>
          </a:p>
          <a:p>
            <a:pPr marL="0" indent="0">
              <a:spcBef>
                <a:spcPts val="300"/>
              </a:spcBef>
              <a:buNone/>
            </a:pPr>
            <a:r>
              <a:rPr lang="en-US" sz="1600" dirty="0"/>
              <a:t>Step 1:  build array </a:t>
            </a:r>
            <a:r>
              <a:rPr lang="en-US" sz="1600" dirty="0">
                <a:solidFill>
                  <a:srgbClr val="000090"/>
                </a:solidFill>
                <a:latin typeface="Courier"/>
                <a:cs typeface="Courier"/>
              </a:rPr>
              <a:t>C[0..k] </a:t>
            </a:r>
            <a:r>
              <a:rPr lang="en-US" sz="1600" dirty="0"/>
              <a:t>such that </a:t>
            </a:r>
            <a:r>
              <a:rPr lang="en-US" sz="1600" dirty="0">
                <a:solidFill>
                  <a:srgbClr val="000090"/>
                </a:solidFill>
                <a:latin typeface="Courier"/>
                <a:cs typeface="Courier"/>
              </a:rPr>
              <a:t>C[</a:t>
            </a:r>
            <a:r>
              <a:rPr lang="en-US" sz="1600" dirty="0" err="1">
                <a:solidFill>
                  <a:srgbClr val="000090"/>
                </a:solidFill>
                <a:latin typeface="Courier"/>
                <a:cs typeface="Courier"/>
              </a:rPr>
              <a:t>i</a:t>
            </a:r>
            <a:r>
              <a:rPr lang="en-US" sz="1600" dirty="0">
                <a:solidFill>
                  <a:srgbClr val="000090"/>
                </a:solidFill>
                <a:latin typeface="Courier"/>
                <a:cs typeface="Courier"/>
              </a:rPr>
              <a:t>]=</a:t>
            </a:r>
            <a:r>
              <a:rPr lang="en-US" sz="1600" dirty="0"/>
              <a:t> starting index of keys  </a:t>
            </a:r>
            <a:r>
              <a:rPr lang="en-US" sz="1600" dirty="0" err="1">
                <a:solidFill>
                  <a:srgbClr val="000090"/>
                </a:solidFill>
                <a:latin typeface="Courier"/>
              </a:rPr>
              <a:t>i</a:t>
            </a:r>
            <a:r>
              <a:rPr lang="en-US" sz="1600" dirty="0"/>
              <a:t>, by:</a:t>
            </a:r>
          </a:p>
          <a:p>
            <a:pPr marL="285750" indent="-285750">
              <a:spcBef>
                <a:spcPts val="300"/>
              </a:spcBef>
              <a:buFont typeface="Arial" panose="020B0604020202020204" pitchFamily="34" charset="0"/>
              <a:buChar char="•"/>
            </a:pPr>
            <a:r>
              <a:rPr lang="en-US" sz="1600" dirty="0"/>
              <a:t>First, </a:t>
            </a:r>
            <a:r>
              <a:rPr lang="en-US" sz="1600" dirty="0">
                <a:solidFill>
                  <a:srgbClr val="000090"/>
                </a:solidFill>
                <a:latin typeface="Courier"/>
              </a:rPr>
              <a:t>C[</a:t>
            </a:r>
            <a:r>
              <a:rPr lang="en-US" sz="1600" dirty="0">
                <a:solidFill>
                  <a:srgbClr val="FF0000"/>
                </a:solidFill>
                <a:latin typeface="Courier"/>
              </a:rPr>
              <a:t>i+1</a:t>
            </a:r>
            <a:r>
              <a:rPr lang="en-US" sz="1600" dirty="0">
                <a:solidFill>
                  <a:srgbClr val="000090"/>
                </a:solidFill>
                <a:latin typeface="Courier"/>
              </a:rPr>
              <a:t>]←</a:t>
            </a:r>
            <a:r>
              <a:rPr lang="en-US" sz="1600" dirty="0"/>
              <a:t> </a:t>
            </a:r>
            <a:r>
              <a:rPr lang="en-US" sz="1600" dirty="0" err="1"/>
              <a:t>freq</a:t>
            </a:r>
            <a:r>
              <a:rPr lang="en-US" sz="1600" dirty="0"/>
              <a:t>(</a:t>
            </a:r>
            <a:r>
              <a:rPr lang="en-US" sz="1600" b="1" dirty="0" err="1">
                <a:solidFill>
                  <a:srgbClr val="FF0000"/>
                </a:solidFill>
                <a:latin typeface="Courier"/>
              </a:rPr>
              <a:t>i</a:t>
            </a:r>
            <a:r>
              <a:rPr lang="en-US" sz="1600" b="1" dirty="0">
                <a:solidFill>
                  <a:srgbClr val="FF0000"/>
                </a:solidFill>
                <a:latin typeface="Courier"/>
              </a:rPr>
              <a:t>)</a:t>
            </a:r>
            <a:r>
              <a:rPr lang="en-US" sz="1600" dirty="0"/>
              <a:t> </a:t>
            </a:r>
            <a:endParaRPr lang="en-US" sz="1600" dirty="0">
              <a:solidFill>
                <a:srgbClr val="000090"/>
              </a:solidFill>
              <a:latin typeface="Courier"/>
            </a:endParaRPr>
          </a:p>
          <a:p>
            <a:pPr marL="285750" indent="-285750">
              <a:spcBef>
                <a:spcPts val="300"/>
              </a:spcBef>
              <a:buFont typeface="Arial" panose="020B0604020202020204" pitchFamily="34" charset="0"/>
              <a:buChar char="•"/>
            </a:pPr>
            <a:r>
              <a:rPr lang="en-US" sz="1600" dirty="0"/>
              <a:t>Then accumulate:  </a:t>
            </a:r>
          </a:p>
          <a:p>
            <a:pPr>
              <a:spcBef>
                <a:spcPts val="300"/>
              </a:spcBef>
            </a:pPr>
            <a:r>
              <a:rPr lang="en-US" sz="1600" dirty="0">
                <a:solidFill>
                  <a:srgbClr val="000090"/>
                </a:solidFill>
                <a:latin typeface="Courier"/>
              </a:rPr>
              <a:t>  for </a:t>
            </a:r>
            <a:r>
              <a:rPr lang="en-US" sz="1600" dirty="0" err="1">
                <a:solidFill>
                  <a:srgbClr val="000090"/>
                </a:solidFill>
                <a:latin typeface="Courier"/>
              </a:rPr>
              <a:t>i</a:t>
            </a:r>
            <a:r>
              <a:rPr lang="en-US" sz="1600" dirty="0">
                <a:solidFill>
                  <a:srgbClr val="000090"/>
                </a:solidFill>
                <a:latin typeface="Courier"/>
              </a:rPr>
              <a:t> := 1 to k do</a:t>
            </a:r>
          </a:p>
          <a:p>
            <a:pPr>
              <a:spcBef>
                <a:spcPts val="300"/>
              </a:spcBef>
            </a:pPr>
            <a:r>
              <a:rPr lang="en-US" sz="1600" dirty="0">
                <a:solidFill>
                  <a:srgbClr val="000090"/>
                </a:solidFill>
                <a:latin typeface="Courier"/>
              </a:rPr>
              <a:t>     C[</a:t>
            </a:r>
            <a:r>
              <a:rPr lang="en-US" sz="1600" dirty="0" err="1">
                <a:solidFill>
                  <a:srgbClr val="000090"/>
                </a:solidFill>
                <a:latin typeface="Courier"/>
              </a:rPr>
              <a:t>i</a:t>
            </a:r>
            <a:r>
              <a:rPr lang="en-US" sz="1600" dirty="0">
                <a:solidFill>
                  <a:srgbClr val="000090"/>
                </a:solidFill>
                <a:latin typeface="Courier"/>
              </a:rPr>
              <a:t>] := C[i-1] + C[</a:t>
            </a:r>
            <a:r>
              <a:rPr lang="en-US" sz="1600" dirty="0" err="1">
                <a:solidFill>
                  <a:srgbClr val="000090"/>
                </a:solidFill>
                <a:latin typeface="Courier"/>
              </a:rPr>
              <a:t>i</a:t>
            </a:r>
            <a:r>
              <a:rPr lang="en-US" sz="1600" dirty="0">
                <a:solidFill>
                  <a:srgbClr val="000090"/>
                </a:solidFill>
                <a:latin typeface="Courier"/>
              </a:rPr>
              <a:t>] </a:t>
            </a:r>
          </a:p>
          <a:p>
            <a:pPr marL="349250" lvl="1" indent="0">
              <a:spcBef>
                <a:spcPts val="300"/>
              </a:spcBef>
              <a:buNone/>
            </a:pPr>
            <a:endParaRPr lang="en-US" sz="1600" dirty="0"/>
          </a:p>
          <a:p>
            <a:pPr>
              <a:spcBef>
                <a:spcPts val="300"/>
              </a:spcBef>
            </a:pPr>
            <a:r>
              <a:rPr lang="en-US" sz="1600" dirty="0"/>
              <a:t>Step 2: scan </a:t>
            </a:r>
            <a:r>
              <a:rPr lang="en-US" sz="1600" dirty="0">
                <a:solidFill>
                  <a:srgbClr val="000090"/>
                </a:solidFill>
                <a:latin typeface="Courier"/>
                <a:cs typeface="Courier"/>
              </a:rPr>
              <a:t>A[] </a:t>
            </a:r>
            <a:r>
              <a:rPr lang="en-US" sz="1600" dirty="0"/>
              <a:t>again and copy to</a:t>
            </a:r>
            <a:r>
              <a:rPr lang="en-US" sz="1600" dirty="0">
                <a:solidFill>
                  <a:srgbClr val="000090"/>
                </a:solidFill>
                <a:latin typeface="Courier"/>
                <a:cs typeface="Courier"/>
              </a:rPr>
              <a:t> B.</a:t>
            </a:r>
            <a:r>
              <a:rPr lang="en-US" sz="1600" dirty="0"/>
              <a:t> For </a:t>
            </a:r>
            <a:r>
              <a:rPr lang="en-US" sz="1600" dirty="0">
                <a:solidFill>
                  <a:srgbClr val="000090"/>
                </a:solidFill>
                <a:latin typeface="Courier"/>
              </a:rPr>
              <a:t>A[j]</a:t>
            </a:r>
            <a:r>
              <a:rPr lang="en-US" sz="1600" dirty="0"/>
              <a:t> :</a:t>
            </a:r>
          </a:p>
          <a:p>
            <a:pPr lvl="1">
              <a:spcBef>
                <a:spcPts val="300"/>
              </a:spcBef>
            </a:pPr>
            <a:r>
              <a:rPr lang="en-US" sz="1600" dirty="0">
                <a:solidFill>
                  <a:srgbClr val="000090"/>
                </a:solidFill>
                <a:latin typeface="Courier"/>
                <a:cs typeface="Courier"/>
              </a:rPr>
              <a:t>x := A[j]</a:t>
            </a:r>
          </a:p>
          <a:p>
            <a:pPr lvl="1">
              <a:spcBef>
                <a:spcPts val="300"/>
              </a:spcBef>
            </a:pPr>
            <a:r>
              <a:rPr lang="en-US" sz="1600" dirty="0">
                <a:solidFill>
                  <a:srgbClr val="000090"/>
                </a:solidFill>
                <a:latin typeface="Courier"/>
                <a:cs typeface="Courier"/>
              </a:rPr>
              <a:t>B[  C[x] ] := x </a:t>
            </a:r>
          </a:p>
          <a:p>
            <a:pPr lvl="1">
              <a:spcBef>
                <a:spcPts val="300"/>
              </a:spcBef>
            </a:pPr>
            <a:r>
              <a:rPr lang="en-US" sz="1600" dirty="0">
                <a:solidFill>
                  <a:srgbClr val="000090"/>
                </a:solidFill>
                <a:latin typeface="Courier"/>
                <a:cs typeface="Courier"/>
              </a:rPr>
              <a:t>C[x]= C[x]+1    </a:t>
            </a:r>
            <a:endParaRPr lang="en-US" sz="1600" dirty="0"/>
          </a:p>
          <a:p>
            <a:pPr algn="ctr"/>
            <a:endParaRPr lang="en-US" dirty="0"/>
          </a:p>
        </p:txBody>
      </p:sp>
      <p:sp>
        <p:nvSpPr>
          <p:cNvPr id="8" name="Rectangle 7">
            <a:extLst>
              <a:ext uri="{FF2B5EF4-FFF2-40B4-BE49-F238E27FC236}">
                <a16:creationId xmlns:a16="http://schemas.microsoft.com/office/drawing/2014/main" id="{036F5662-4886-7F3A-EB8F-72ADA5767FEB}"/>
              </a:ext>
            </a:extLst>
          </p:cNvPr>
          <p:cNvSpPr/>
          <p:nvPr/>
        </p:nvSpPr>
        <p:spPr>
          <a:xfrm>
            <a:off x="4490720" y="610645"/>
            <a:ext cx="4653280" cy="5847305"/>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r>
              <a:rPr lang="en-US" sz="1600" dirty="0">
                <a:solidFill>
                  <a:srgbClr val="080FAC"/>
                </a:solidFill>
                <a:latin typeface="Courier" pitchFamily="2" charset="0"/>
              </a:rPr>
              <a:t>A[0..11]= {2,0,1,0,3,1,2,1,1,0,0,0}</a:t>
            </a:r>
          </a:p>
          <a:p>
            <a:r>
              <a:rPr lang="en-US" sz="1600" dirty="0">
                <a:solidFill>
                  <a:srgbClr val="080FAC"/>
                </a:solidFill>
                <a:latin typeface="Courier" pitchFamily="2" charset="0"/>
              </a:rPr>
              <a:t>       k= 3</a:t>
            </a: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C[]= table of frequencies</a:t>
            </a:r>
          </a:p>
          <a:p>
            <a:r>
              <a:rPr lang="en-US" sz="1600" dirty="0" err="1">
                <a:solidFill>
                  <a:srgbClr val="080FAC"/>
                </a:solidFill>
                <a:latin typeface="Courier" pitchFamily="2" charset="0"/>
              </a:rPr>
              <a:t>idx</a:t>
            </a:r>
            <a:r>
              <a:rPr lang="en-US" sz="1600" dirty="0">
                <a:solidFill>
                  <a:srgbClr val="080FAC"/>
                </a:solidFill>
                <a:latin typeface="Courier" pitchFamily="2" charset="0"/>
              </a:rPr>
              <a:t>      0    1    2   3    4=k+1</a:t>
            </a: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C </a:t>
            </a:r>
            <a:r>
              <a:rPr lang="en-US" sz="1600" dirty="0">
                <a:solidFill>
                  <a:srgbClr val="080FAC"/>
                </a:solidFill>
                <a:latin typeface="Courier" pitchFamily="2" charset="0"/>
                <a:sym typeface="Wingdings" pitchFamily="2" charset="2"/>
              </a:rPr>
              <a:t></a:t>
            </a:r>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A[]= {2,0,1,0,3,1,2,1,1,0,0,0}</a:t>
            </a:r>
          </a:p>
          <a:p>
            <a:endParaRPr lang="en-US" sz="1600" dirty="0">
              <a:solidFill>
                <a:srgbClr val="080FAC"/>
              </a:solidFill>
              <a:latin typeface="Courier" pitchFamily="2" charset="0"/>
            </a:endParaRPr>
          </a:p>
          <a:p>
            <a:endParaRPr lang="en-US" sz="1600" dirty="0">
              <a:solidFill>
                <a:srgbClr val="080FAC"/>
              </a:solidFill>
              <a:latin typeface="Courier" pitchFamily="2" charset="0"/>
            </a:endParaRPr>
          </a:p>
          <a:p>
            <a:r>
              <a:rPr lang="en-US" sz="1600" dirty="0">
                <a:solidFill>
                  <a:srgbClr val="080FAC"/>
                </a:solidFill>
                <a:latin typeface="Courier" pitchFamily="2" charset="0"/>
              </a:rPr>
              <a:t>B:</a:t>
            </a:r>
          </a:p>
          <a:p>
            <a:endParaRPr lang="en-US" sz="1600" dirty="0">
              <a:solidFill>
                <a:srgbClr val="080FAC"/>
              </a:solidFill>
              <a:latin typeface="Courier" pitchFamily="2" charset="0"/>
            </a:endParaRPr>
          </a:p>
        </p:txBody>
      </p:sp>
      <p:graphicFrame>
        <p:nvGraphicFramePr>
          <p:cNvPr id="11" name="Table 11">
            <a:extLst>
              <a:ext uri="{FF2B5EF4-FFF2-40B4-BE49-F238E27FC236}">
                <a16:creationId xmlns:a16="http://schemas.microsoft.com/office/drawing/2014/main" id="{656C123A-288D-FBD4-AFE2-3DA3B51712AB}"/>
              </a:ext>
            </a:extLst>
          </p:cNvPr>
          <p:cNvGraphicFramePr>
            <a:graphicFrameLocks noGrp="1"/>
          </p:cNvGraphicFramePr>
          <p:nvPr>
            <p:extLst>
              <p:ext uri="{D42A27DB-BD31-4B8C-83A1-F6EECF244321}">
                <p14:modId xmlns:p14="http://schemas.microsoft.com/office/powerpoint/2010/main" val="923468099"/>
              </p:ext>
            </p:extLst>
          </p:nvPr>
        </p:nvGraphicFramePr>
        <p:xfrm>
          <a:off x="4917953" y="5249228"/>
          <a:ext cx="4060512" cy="370840"/>
        </p:xfrm>
        <a:graphic>
          <a:graphicData uri="http://schemas.openxmlformats.org/drawingml/2006/table">
            <a:tbl>
              <a:tblPr firstRow="1" bandRow="1">
                <a:tableStyleId>{16D9F66E-5EB9-4882-86FB-DCBF35E3C3E4}</a:tableStyleId>
              </a:tblPr>
              <a:tblGrid>
                <a:gridCol w="338376">
                  <a:extLst>
                    <a:ext uri="{9D8B030D-6E8A-4147-A177-3AD203B41FA5}">
                      <a16:colId xmlns:a16="http://schemas.microsoft.com/office/drawing/2014/main" val="283623687"/>
                    </a:ext>
                  </a:extLst>
                </a:gridCol>
                <a:gridCol w="338376">
                  <a:extLst>
                    <a:ext uri="{9D8B030D-6E8A-4147-A177-3AD203B41FA5}">
                      <a16:colId xmlns:a16="http://schemas.microsoft.com/office/drawing/2014/main" val="3877444093"/>
                    </a:ext>
                  </a:extLst>
                </a:gridCol>
                <a:gridCol w="338376">
                  <a:extLst>
                    <a:ext uri="{9D8B030D-6E8A-4147-A177-3AD203B41FA5}">
                      <a16:colId xmlns:a16="http://schemas.microsoft.com/office/drawing/2014/main" val="919490907"/>
                    </a:ext>
                  </a:extLst>
                </a:gridCol>
                <a:gridCol w="338376">
                  <a:extLst>
                    <a:ext uri="{9D8B030D-6E8A-4147-A177-3AD203B41FA5}">
                      <a16:colId xmlns:a16="http://schemas.microsoft.com/office/drawing/2014/main" val="3946816794"/>
                    </a:ext>
                  </a:extLst>
                </a:gridCol>
                <a:gridCol w="338376">
                  <a:extLst>
                    <a:ext uri="{9D8B030D-6E8A-4147-A177-3AD203B41FA5}">
                      <a16:colId xmlns:a16="http://schemas.microsoft.com/office/drawing/2014/main" val="783533422"/>
                    </a:ext>
                  </a:extLst>
                </a:gridCol>
                <a:gridCol w="338376">
                  <a:extLst>
                    <a:ext uri="{9D8B030D-6E8A-4147-A177-3AD203B41FA5}">
                      <a16:colId xmlns:a16="http://schemas.microsoft.com/office/drawing/2014/main" val="933317193"/>
                    </a:ext>
                  </a:extLst>
                </a:gridCol>
                <a:gridCol w="338376">
                  <a:extLst>
                    <a:ext uri="{9D8B030D-6E8A-4147-A177-3AD203B41FA5}">
                      <a16:colId xmlns:a16="http://schemas.microsoft.com/office/drawing/2014/main" val="3579233772"/>
                    </a:ext>
                  </a:extLst>
                </a:gridCol>
                <a:gridCol w="338376">
                  <a:extLst>
                    <a:ext uri="{9D8B030D-6E8A-4147-A177-3AD203B41FA5}">
                      <a16:colId xmlns:a16="http://schemas.microsoft.com/office/drawing/2014/main" val="2120306943"/>
                    </a:ext>
                  </a:extLst>
                </a:gridCol>
                <a:gridCol w="338376">
                  <a:extLst>
                    <a:ext uri="{9D8B030D-6E8A-4147-A177-3AD203B41FA5}">
                      <a16:colId xmlns:a16="http://schemas.microsoft.com/office/drawing/2014/main" val="1538440124"/>
                    </a:ext>
                  </a:extLst>
                </a:gridCol>
                <a:gridCol w="338376">
                  <a:extLst>
                    <a:ext uri="{9D8B030D-6E8A-4147-A177-3AD203B41FA5}">
                      <a16:colId xmlns:a16="http://schemas.microsoft.com/office/drawing/2014/main" val="475716171"/>
                    </a:ext>
                  </a:extLst>
                </a:gridCol>
                <a:gridCol w="338376">
                  <a:extLst>
                    <a:ext uri="{9D8B030D-6E8A-4147-A177-3AD203B41FA5}">
                      <a16:colId xmlns:a16="http://schemas.microsoft.com/office/drawing/2014/main" val="3818160877"/>
                    </a:ext>
                  </a:extLst>
                </a:gridCol>
                <a:gridCol w="338376">
                  <a:extLst>
                    <a:ext uri="{9D8B030D-6E8A-4147-A177-3AD203B41FA5}">
                      <a16:colId xmlns:a16="http://schemas.microsoft.com/office/drawing/2014/main" val="104948775"/>
                    </a:ext>
                  </a:extLst>
                </a:gridCol>
              </a:tblGrid>
              <a:tr h="370840">
                <a:tc>
                  <a:txBody>
                    <a:bodyPr/>
                    <a:lstStyle/>
                    <a:p>
                      <a:endParaRPr lang="en-US" dirty="0">
                        <a:solidFill>
                          <a:srgbClr val="080FAC"/>
                        </a:solidFill>
                      </a:endParaRPr>
                    </a:p>
                  </a:txBody>
                  <a:tcPr/>
                </a:tc>
                <a:tc>
                  <a:txBody>
                    <a:bodyPr/>
                    <a:lstStyle/>
                    <a:p>
                      <a:endParaRPr lang="en-US" dirty="0">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a:solidFill>
                          <a:srgbClr val="080FAC"/>
                        </a:solidFill>
                      </a:endParaRPr>
                    </a:p>
                  </a:txBody>
                  <a:tcPr/>
                </a:tc>
                <a:tc>
                  <a:txBody>
                    <a:bodyPr/>
                    <a:lstStyle/>
                    <a:p>
                      <a:endParaRPr lang="en-US" dirty="0">
                        <a:solidFill>
                          <a:srgbClr val="080FAC"/>
                        </a:solidFill>
                      </a:endParaRPr>
                    </a:p>
                  </a:txBody>
                  <a:tcPr/>
                </a:tc>
                <a:tc>
                  <a:txBody>
                    <a:bodyPr/>
                    <a:lstStyle/>
                    <a:p>
                      <a:endParaRPr lang="en-US">
                        <a:solidFill>
                          <a:srgbClr val="080FAC"/>
                        </a:solidFill>
                      </a:endParaRPr>
                    </a:p>
                  </a:txBody>
                  <a:tcPr/>
                </a:tc>
                <a:tc>
                  <a:txBody>
                    <a:bodyPr/>
                    <a:lstStyle/>
                    <a:p>
                      <a:endParaRPr lang="en-US" dirty="0">
                        <a:solidFill>
                          <a:srgbClr val="080FAC"/>
                        </a:solidFill>
                      </a:endParaRPr>
                    </a:p>
                  </a:txBody>
                  <a:tcPr/>
                </a:tc>
                <a:extLst>
                  <a:ext uri="{0D108BD9-81ED-4DB2-BD59-A6C34878D82A}">
                    <a16:rowId xmlns:a16="http://schemas.microsoft.com/office/drawing/2014/main" val="2979520628"/>
                  </a:ext>
                </a:extLst>
              </a:tr>
            </a:tbl>
          </a:graphicData>
        </a:graphic>
      </p:graphicFrame>
      <p:sp>
        <p:nvSpPr>
          <p:cNvPr id="12" name="Rectangle 11">
            <a:extLst>
              <a:ext uri="{FF2B5EF4-FFF2-40B4-BE49-F238E27FC236}">
                <a16:creationId xmlns:a16="http://schemas.microsoft.com/office/drawing/2014/main" id="{7F81E62E-151B-9AAA-0508-FEE48772A3CF}"/>
              </a:ext>
            </a:extLst>
          </p:cNvPr>
          <p:cNvSpPr/>
          <p:nvPr/>
        </p:nvSpPr>
        <p:spPr>
          <a:xfrm>
            <a:off x="2679265" y="6115050"/>
            <a:ext cx="6299200" cy="670560"/>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800" dirty="0"/>
              <a:t>complexity=? is stable? is in-place?</a:t>
            </a:r>
          </a:p>
          <a:p>
            <a:pPr marL="285750" indent="-285750">
              <a:buFont typeface="Arial" panose="020B0604020202020204" pitchFamily="34" charset="0"/>
              <a:buChar char="•"/>
            </a:pPr>
            <a:r>
              <a:rPr lang="en-US" sz="1800" dirty="0"/>
              <a:t>What if: </a:t>
            </a:r>
            <a:r>
              <a:rPr lang="en-US" sz="1800" dirty="0">
                <a:solidFill>
                  <a:srgbClr val="000090"/>
                </a:solidFill>
                <a:latin typeface="Courier"/>
              </a:rPr>
              <a:t>min ≤ A[</a:t>
            </a:r>
            <a:r>
              <a:rPr lang="en-US" sz="1800" dirty="0" err="1">
                <a:solidFill>
                  <a:srgbClr val="000090"/>
                </a:solidFill>
                <a:latin typeface="Courier"/>
              </a:rPr>
              <a:t>i</a:t>
            </a:r>
            <a:r>
              <a:rPr lang="en-US" sz="1800" dirty="0">
                <a:solidFill>
                  <a:srgbClr val="000090"/>
                </a:solidFill>
                <a:latin typeface="Courier"/>
              </a:rPr>
              <a:t>] ≤ max &amp; max-min is small</a:t>
            </a:r>
            <a:endParaRPr lang="en-US" sz="1800" dirty="0"/>
          </a:p>
        </p:txBody>
      </p:sp>
      <p:graphicFrame>
        <p:nvGraphicFramePr>
          <p:cNvPr id="13" name="Table 13">
            <a:extLst>
              <a:ext uri="{FF2B5EF4-FFF2-40B4-BE49-F238E27FC236}">
                <a16:creationId xmlns:a16="http://schemas.microsoft.com/office/drawing/2014/main" id="{9FDB8E52-3255-9FB0-1613-9678EBF2AE60}"/>
              </a:ext>
            </a:extLst>
          </p:cNvPr>
          <p:cNvGraphicFramePr>
            <a:graphicFrameLocks noGrp="1"/>
          </p:cNvGraphicFramePr>
          <p:nvPr>
            <p:extLst>
              <p:ext uri="{D42A27DB-BD31-4B8C-83A1-F6EECF244321}">
                <p14:modId xmlns:p14="http://schemas.microsoft.com/office/powerpoint/2010/main" val="4083576625"/>
              </p:ext>
            </p:extLst>
          </p:nvPr>
        </p:nvGraphicFramePr>
        <p:xfrm>
          <a:off x="5556289" y="2373676"/>
          <a:ext cx="2783840" cy="370840"/>
        </p:xfrm>
        <a:graphic>
          <a:graphicData uri="http://schemas.openxmlformats.org/drawingml/2006/table">
            <a:tbl>
              <a:tblPr firstRow="1" bandRow="1">
                <a:tableStyleId>{5C22544A-7EE6-4342-B048-85BDC9FD1C3A}</a:tableStyleId>
              </a:tblPr>
              <a:tblGrid>
                <a:gridCol w="556768">
                  <a:extLst>
                    <a:ext uri="{9D8B030D-6E8A-4147-A177-3AD203B41FA5}">
                      <a16:colId xmlns:a16="http://schemas.microsoft.com/office/drawing/2014/main" val="611438396"/>
                    </a:ext>
                  </a:extLst>
                </a:gridCol>
                <a:gridCol w="556768">
                  <a:extLst>
                    <a:ext uri="{9D8B030D-6E8A-4147-A177-3AD203B41FA5}">
                      <a16:colId xmlns:a16="http://schemas.microsoft.com/office/drawing/2014/main" val="1513812763"/>
                    </a:ext>
                  </a:extLst>
                </a:gridCol>
                <a:gridCol w="556768">
                  <a:extLst>
                    <a:ext uri="{9D8B030D-6E8A-4147-A177-3AD203B41FA5}">
                      <a16:colId xmlns:a16="http://schemas.microsoft.com/office/drawing/2014/main" val="998051713"/>
                    </a:ext>
                  </a:extLst>
                </a:gridCol>
                <a:gridCol w="556768">
                  <a:extLst>
                    <a:ext uri="{9D8B030D-6E8A-4147-A177-3AD203B41FA5}">
                      <a16:colId xmlns:a16="http://schemas.microsoft.com/office/drawing/2014/main" val="2363040297"/>
                    </a:ext>
                  </a:extLst>
                </a:gridCol>
                <a:gridCol w="556768">
                  <a:extLst>
                    <a:ext uri="{9D8B030D-6E8A-4147-A177-3AD203B41FA5}">
                      <a16:colId xmlns:a16="http://schemas.microsoft.com/office/drawing/2014/main" val="4155990841"/>
                    </a:ext>
                  </a:extLst>
                </a:gridCol>
              </a:tblGrid>
              <a:tr h="370840">
                <a:tc>
                  <a:txBody>
                    <a:bodyPr/>
                    <a:lstStyle/>
                    <a:p>
                      <a:pPr algn="l"/>
                      <a:endParaRPr lang="en-US"/>
                    </a:p>
                  </a:txBody>
                  <a:tcPr/>
                </a:tc>
                <a:tc>
                  <a:txBody>
                    <a:bodyPr/>
                    <a:lstStyle/>
                    <a:p>
                      <a:pPr algn="l"/>
                      <a:r>
                        <a:rPr lang="en-US" dirty="0"/>
                        <a:t>5</a:t>
                      </a:r>
                    </a:p>
                  </a:txBody>
                  <a:tcPr/>
                </a:tc>
                <a:tc>
                  <a:txBody>
                    <a:bodyPr/>
                    <a:lstStyle/>
                    <a:p>
                      <a:pPr algn="l"/>
                      <a:r>
                        <a:rPr lang="en-US" dirty="0"/>
                        <a:t>4</a:t>
                      </a:r>
                    </a:p>
                  </a:txBody>
                  <a:tcPr/>
                </a:tc>
                <a:tc>
                  <a:txBody>
                    <a:bodyPr/>
                    <a:lstStyle/>
                    <a:p>
                      <a:pPr algn="l"/>
                      <a:r>
                        <a:rPr lang="en-US" dirty="0"/>
                        <a:t>2</a:t>
                      </a:r>
                    </a:p>
                  </a:txBody>
                  <a:tcPr/>
                </a:tc>
                <a:tc>
                  <a:txBody>
                    <a:bodyPr/>
                    <a:lstStyle/>
                    <a:p>
                      <a:pPr algn="l"/>
                      <a:r>
                        <a:rPr lang="en-US" dirty="0"/>
                        <a:t>1</a:t>
                      </a:r>
                    </a:p>
                  </a:txBody>
                  <a:tcPr/>
                </a:tc>
                <a:extLst>
                  <a:ext uri="{0D108BD9-81ED-4DB2-BD59-A6C34878D82A}">
                    <a16:rowId xmlns:a16="http://schemas.microsoft.com/office/drawing/2014/main" val="845423408"/>
                  </a:ext>
                </a:extLst>
              </a:tr>
            </a:tbl>
          </a:graphicData>
        </a:graphic>
      </p:graphicFrame>
      <p:graphicFrame>
        <p:nvGraphicFramePr>
          <p:cNvPr id="15" name="Table 13">
            <a:extLst>
              <a:ext uri="{FF2B5EF4-FFF2-40B4-BE49-F238E27FC236}">
                <a16:creationId xmlns:a16="http://schemas.microsoft.com/office/drawing/2014/main" id="{0F89ED0A-DA4E-C600-D485-EF13661DE98E}"/>
              </a:ext>
            </a:extLst>
          </p:cNvPr>
          <p:cNvGraphicFramePr>
            <a:graphicFrameLocks noGrp="1"/>
          </p:cNvGraphicFramePr>
          <p:nvPr>
            <p:extLst>
              <p:ext uri="{D42A27DB-BD31-4B8C-83A1-F6EECF244321}">
                <p14:modId xmlns:p14="http://schemas.microsoft.com/office/powerpoint/2010/main" val="704542690"/>
              </p:ext>
            </p:extLst>
          </p:nvPr>
        </p:nvGraphicFramePr>
        <p:xfrm>
          <a:off x="5556289" y="3578958"/>
          <a:ext cx="2783840" cy="370840"/>
        </p:xfrm>
        <a:graphic>
          <a:graphicData uri="http://schemas.openxmlformats.org/drawingml/2006/table">
            <a:tbl>
              <a:tblPr firstRow="1" bandRow="1">
                <a:tableStyleId>{5C22544A-7EE6-4342-B048-85BDC9FD1C3A}</a:tableStyleId>
              </a:tblPr>
              <a:tblGrid>
                <a:gridCol w="556768">
                  <a:extLst>
                    <a:ext uri="{9D8B030D-6E8A-4147-A177-3AD203B41FA5}">
                      <a16:colId xmlns:a16="http://schemas.microsoft.com/office/drawing/2014/main" val="611438396"/>
                    </a:ext>
                  </a:extLst>
                </a:gridCol>
                <a:gridCol w="556768">
                  <a:extLst>
                    <a:ext uri="{9D8B030D-6E8A-4147-A177-3AD203B41FA5}">
                      <a16:colId xmlns:a16="http://schemas.microsoft.com/office/drawing/2014/main" val="1513812763"/>
                    </a:ext>
                  </a:extLst>
                </a:gridCol>
                <a:gridCol w="556768">
                  <a:extLst>
                    <a:ext uri="{9D8B030D-6E8A-4147-A177-3AD203B41FA5}">
                      <a16:colId xmlns:a16="http://schemas.microsoft.com/office/drawing/2014/main" val="998051713"/>
                    </a:ext>
                  </a:extLst>
                </a:gridCol>
                <a:gridCol w="556768">
                  <a:extLst>
                    <a:ext uri="{9D8B030D-6E8A-4147-A177-3AD203B41FA5}">
                      <a16:colId xmlns:a16="http://schemas.microsoft.com/office/drawing/2014/main" val="2363040297"/>
                    </a:ext>
                  </a:extLst>
                </a:gridCol>
                <a:gridCol w="556768">
                  <a:extLst>
                    <a:ext uri="{9D8B030D-6E8A-4147-A177-3AD203B41FA5}">
                      <a16:colId xmlns:a16="http://schemas.microsoft.com/office/drawing/2014/main" val="4155990841"/>
                    </a:ext>
                  </a:extLst>
                </a:gridCol>
              </a:tblGrid>
              <a:tr h="370840">
                <a:tc>
                  <a:txBody>
                    <a:bodyPr/>
                    <a:lstStyle/>
                    <a:p>
                      <a:pPr algn="l"/>
                      <a:r>
                        <a:rPr lang="en-US" dirty="0"/>
                        <a:t>0</a:t>
                      </a:r>
                    </a:p>
                  </a:txBody>
                  <a:tcPr/>
                </a:tc>
                <a:tc>
                  <a:txBody>
                    <a:bodyPr/>
                    <a:lstStyle/>
                    <a:p>
                      <a:pPr algn="l"/>
                      <a:r>
                        <a:rPr lang="en-US" dirty="0"/>
                        <a:t>5</a:t>
                      </a:r>
                    </a:p>
                  </a:txBody>
                  <a:tcPr/>
                </a:tc>
                <a:tc>
                  <a:txBody>
                    <a:bodyPr/>
                    <a:lstStyle/>
                    <a:p>
                      <a:pPr algn="l"/>
                      <a:r>
                        <a:rPr lang="en-US" dirty="0"/>
                        <a:t>9</a:t>
                      </a:r>
                    </a:p>
                  </a:txBody>
                  <a:tcPr/>
                </a:tc>
                <a:tc>
                  <a:txBody>
                    <a:bodyPr/>
                    <a:lstStyle/>
                    <a:p>
                      <a:pPr algn="l"/>
                      <a:r>
                        <a:rPr lang="en-US" dirty="0"/>
                        <a:t>11</a:t>
                      </a:r>
                    </a:p>
                  </a:txBody>
                  <a:tcPr/>
                </a:tc>
                <a:tc>
                  <a:txBody>
                    <a:bodyPr/>
                    <a:lstStyle/>
                    <a:p>
                      <a:pPr algn="l"/>
                      <a:endParaRPr lang="en-US" dirty="0"/>
                    </a:p>
                  </a:txBody>
                  <a:tcPr/>
                </a:tc>
                <a:extLst>
                  <a:ext uri="{0D108BD9-81ED-4DB2-BD59-A6C34878D82A}">
                    <a16:rowId xmlns:a16="http://schemas.microsoft.com/office/drawing/2014/main" val="845423408"/>
                  </a:ext>
                </a:extLst>
              </a:tr>
            </a:tbl>
          </a:graphicData>
        </a:graphic>
      </p:graphicFrame>
    </p:spTree>
    <p:extLst>
      <p:ext uri="{BB962C8B-B14F-4D97-AF65-F5344CB8AC3E}">
        <p14:creationId xmlns:p14="http://schemas.microsoft.com/office/powerpoint/2010/main" val="19334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276-C99E-AC9A-4E52-4C592BB40889}"/>
              </a:ext>
            </a:extLst>
          </p:cNvPr>
          <p:cNvSpPr>
            <a:spLocks noGrp="1"/>
          </p:cNvSpPr>
          <p:nvPr>
            <p:ph type="title"/>
          </p:nvPr>
        </p:nvSpPr>
        <p:spPr>
          <a:xfrm>
            <a:off x="265113" y="107951"/>
            <a:ext cx="8623300" cy="703261"/>
          </a:xfrm>
        </p:spPr>
        <p:txBody>
          <a:bodyPr/>
          <a:lstStyle/>
          <a:p>
            <a:r>
              <a:rPr lang="en-US" sz="2800" dirty="0"/>
              <a:t>Counting Sort</a:t>
            </a:r>
          </a:p>
        </p:txBody>
      </p:sp>
      <p:sp>
        <p:nvSpPr>
          <p:cNvPr id="3" name="Content Placeholder 2">
            <a:extLst>
              <a:ext uri="{FF2B5EF4-FFF2-40B4-BE49-F238E27FC236}">
                <a16:creationId xmlns:a16="http://schemas.microsoft.com/office/drawing/2014/main" id="{62D4FAD7-9E76-4FF8-50B5-3D23F741BDC7}"/>
              </a:ext>
            </a:extLst>
          </p:cNvPr>
          <p:cNvSpPr>
            <a:spLocks noGrp="1"/>
          </p:cNvSpPr>
          <p:nvPr>
            <p:ph idx="1"/>
          </p:nvPr>
        </p:nvSpPr>
        <p:spPr>
          <a:xfrm>
            <a:off x="260350" y="977106"/>
            <a:ext cx="8623300" cy="5413534"/>
          </a:xfrm>
        </p:spPr>
        <p:txBody>
          <a:bodyPr/>
          <a:lstStyle/>
          <a:p>
            <a:pPr>
              <a:spcBef>
                <a:spcPts val="800"/>
              </a:spcBef>
            </a:pPr>
            <a:r>
              <a:rPr lang="en-US" sz="2000" dirty="0">
                <a:cs typeface="Courier"/>
              </a:rPr>
              <a:t>Can be applied when A[</a:t>
            </a:r>
            <a:r>
              <a:rPr lang="en-US" sz="2000" dirty="0" err="1">
                <a:cs typeface="Courier"/>
              </a:rPr>
              <a:t>i</a:t>
            </a:r>
            <a:r>
              <a:rPr lang="en-US" sz="2000" dirty="0">
                <a:cs typeface="Courier"/>
              </a:rPr>
              <a:t>] in range </a:t>
            </a:r>
            <a:r>
              <a:rPr lang="en-US" sz="2000" dirty="0" err="1">
                <a:cs typeface="Courier"/>
              </a:rPr>
              <a:t>min..max</a:t>
            </a:r>
            <a:r>
              <a:rPr lang="en-US" sz="2000" dirty="0">
                <a:cs typeface="Courier"/>
              </a:rPr>
              <a:t>, where k= max-min+1 is small</a:t>
            </a:r>
          </a:p>
          <a:p>
            <a:pPr>
              <a:spcBef>
                <a:spcPts val="800"/>
              </a:spcBef>
            </a:pPr>
            <a:r>
              <a:rPr lang="en-US" sz="2000" dirty="0">
                <a:cs typeface="Courier"/>
              </a:rPr>
              <a:t>Time complexity: </a:t>
            </a:r>
            <a:r>
              <a:rPr lang="en-US" sz="2000" i="1" dirty="0">
                <a:latin typeface="Cambria Math"/>
                <a:cs typeface="Cambria Math"/>
              </a:rPr>
              <a:t>𝞠(</a:t>
            </a:r>
            <a:r>
              <a:rPr lang="en-US" sz="2000" i="1" dirty="0" err="1">
                <a:latin typeface="Cambria Math"/>
                <a:cs typeface="Cambria Math"/>
              </a:rPr>
              <a:t>n+k</a:t>
            </a:r>
            <a:r>
              <a:rPr lang="en-US" sz="2000" i="1" dirty="0">
                <a:latin typeface="Cambria Math"/>
                <a:cs typeface="Cambria Math"/>
              </a:rPr>
              <a:t>)</a:t>
            </a:r>
            <a:r>
              <a:rPr lang="en-US" sz="2000" dirty="0">
                <a:cs typeface="Courier"/>
              </a:rPr>
              <a:t>, or</a:t>
            </a:r>
            <a:r>
              <a:rPr lang="en-US" sz="2000" i="1" dirty="0">
                <a:latin typeface="Cambria Math"/>
                <a:cs typeface="Cambria Math"/>
              </a:rPr>
              <a:t> 𝞠(n) </a:t>
            </a:r>
            <a:r>
              <a:rPr lang="en-US" sz="2000" dirty="0">
                <a:cs typeface="Courier"/>
              </a:rPr>
              <a:t>if </a:t>
            </a:r>
            <a:r>
              <a:rPr lang="en-US" sz="2000" i="1" dirty="0">
                <a:latin typeface="Cambria Math"/>
                <a:cs typeface="Cambria Math"/>
              </a:rPr>
              <a:t>k</a:t>
            </a:r>
            <a:r>
              <a:rPr lang="en-US" sz="2000" dirty="0">
                <a:cs typeface="Courier"/>
              </a:rPr>
              <a:t>  could be considered as a small constant</a:t>
            </a:r>
          </a:p>
          <a:p>
            <a:pPr>
              <a:spcBef>
                <a:spcPts val="800"/>
              </a:spcBef>
            </a:pPr>
            <a:r>
              <a:rPr lang="en-US" sz="2000" dirty="0">
                <a:cs typeface="Courier"/>
              </a:rPr>
              <a:t>In-place: NO  additional memory:</a:t>
            </a:r>
            <a:r>
              <a:rPr lang="en-US" sz="2000" i="1" dirty="0">
                <a:latin typeface="Cambria Math"/>
                <a:cs typeface="Cambria Math"/>
              </a:rPr>
              <a:t> 𝞠(</a:t>
            </a:r>
            <a:r>
              <a:rPr lang="en-US" sz="2000" i="1" dirty="0" err="1">
                <a:latin typeface="Cambria Math"/>
                <a:cs typeface="Cambria Math"/>
              </a:rPr>
              <a:t>n+k</a:t>
            </a:r>
            <a:r>
              <a:rPr lang="en-US" sz="2000" i="1" dirty="0">
                <a:latin typeface="Cambria Math"/>
                <a:cs typeface="Cambria Math"/>
              </a:rPr>
              <a:t>)</a:t>
            </a:r>
            <a:r>
              <a:rPr lang="en-US" sz="2000" dirty="0">
                <a:cs typeface="Courier"/>
              </a:rPr>
              <a:t>, or</a:t>
            </a:r>
            <a:r>
              <a:rPr lang="en-US" sz="2000" i="1" dirty="0">
                <a:latin typeface="Cambria Math"/>
                <a:cs typeface="Cambria Math"/>
              </a:rPr>
              <a:t> 𝞠(n) </a:t>
            </a:r>
            <a:r>
              <a:rPr lang="en-US" sz="2000" dirty="0">
                <a:cs typeface="Courier"/>
              </a:rPr>
              <a:t>if </a:t>
            </a:r>
            <a:r>
              <a:rPr lang="en-US" sz="2000" i="1" dirty="0">
                <a:latin typeface="Cambria Math"/>
                <a:cs typeface="Cambria Math"/>
              </a:rPr>
              <a:t>k</a:t>
            </a:r>
            <a:r>
              <a:rPr lang="en-US" sz="2000" dirty="0">
                <a:cs typeface="Courier"/>
              </a:rPr>
              <a:t>  small     </a:t>
            </a:r>
          </a:p>
          <a:p>
            <a:pPr>
              <a:spcBef>
                <a:spcPts val="800"/>
              </a:spcBef>
            </a:pPr>
            <a:r>
              <a:rPr lang="en-US" sz="2000" dirty="0">
                <a:cs typeface="Courier"/>
              </a:rPr>
              <a:t>Stable: YES </a:t>
            </a:r>
          </a:p>
          <a:p>
            <a:pPr marL="0" indent="0">
              <a:spcBef>
                <a:spcPts val="800"/>
              </a:spcBef>
              <a:buNone/>
            </a:pPr>
            <a:endParaRPr lang="en-US" sz="2000" dirty="0">
              <a:cs typeface="Courier"/>
            </a:endParaRPr>
          </a:p>
          <a:p>
            <a:pPr marL="0" indent="0">
              <a:spcBef>
                <a:spcPts val="800"/>
              </a:spcBef>
              <a:buNone/>
            </a:pPr>
            <a:r>
              <a:rPr lang="en-US" sz="2000" b="1" dirty="0">
                <a:cs typeface="Courier"/>
              </a:rPr>
              <a:t>Bucket Sort:</a:t>
            </a:r>
          </a:p>
          <a:p>
            <a:pPr>
              <a:spcBef>
                <a:spcPts val="800"/>
              </a:spcBef>
            </a:pPr>
            <a:r>
              <a:rPr lang="en-US" sz="2000" dirty="0">
                <a:cs typeface="Courier"/>
              </a:rPr>
              <a:t>counting sort is a special case of bucket sort, where k is the number of buckets</a:t>
            </a:r>
          </a:p>
          <a:p>
            <a:pPr lvl="1">
              <a:spcBef>
                <a:spcPts val="800"/>
              </a:spcBef>
            </a:pPr>
            <a:r>
              <a:rPr lang="en-US" sz="1600" dirty="0">
                <a:cs typeface="Courier"/>
              </a:rPr>
              <a:t>gather keys into buckets, 1 bucket for each distinct value of keys</a:t>
            </a:r>
          </a:p>
          <a:p>
            <a:pPr lvl="1">
              <a:spcBef>
                <a:spcPts val="800"/>
              </a:spcBef>
            </a:pPr>
            <a:r>
              <a:rPr lang="en-US" sz="1600" dirty="0">
                <a:cs typeface="Courier"/>
              </a:rPr>
              <a:t>concatenate the buckets (in order of key values)</a:t>
            </a:r>
          </a:p>
          <a:p>
            <a:pPr>
              <a:spcBef>
                <a:spcPts val="800"/>
              </a:spcBef>
            </a:pPr>
            <a:r>
              <a:rPr lang="en-US" sz="2000" dirty="0">
                <a:cs typeface="Courier"/>
              </a:rPr>
              <a:t>general bucket sort</a:t>
            </a:r>
            <a:endParaRPr lang="en-US" sz="1600" dirty="0">
              <a:cs typeface="Courier"/>
            </a:endParaRPr>
          </a:p>
          <a:p>
            <a:pPr lvl="1">
              <a:spcBef>
                <a:spcPts val="800"/>
              </a:spcBef>
            </a:pPr>
            <a:r>
              <a:rPr lang="en-US" sz="1600" dirty="0">
                <a:cs typeface="Courier"/>
              </a:rPr>
              <a:t>gather keys into </a:t>
            </a:r>
            <a:r>
              <a:rPr lang="en-US" sz="1600" dirty="0" err="1">
                <a:cs typeface="Courier"/>
              </a:rPr>
              <a:t>K≤k</a:t>
            </a:r>
            <a:r>
              <a:rPr lang="en-US" sz="1600" dirty="0">
                <a:cs typeface="Courier"/>
              </a:rPr>
              <a:t> buckets</a:t>
            </a:r>
          </a:p>
          <a:p>
            <a:pPr lvl="1">
              <a:spcBef>
                <a:spcPts val="800"/>
              </a:spcBef>
            </a:pPr>
            <a:r>
              <a:rPr lang="en-US" sz="1600" dirty="0">
                <a:cs typeface="Courier"/>
              </a:rPr>
              <a:t>sort each bucket using a stable auxiliary sort</a:t>
            </a:r>
          </a:p>
          <a:p>
            <a:pPr lvl="1">
              <a:spcBef>
                <a:spcPts val="800"/>
              </a:spcBef>
            </a:pPr>
            <a:r>
              <a:rPr lang="en-US" sz="1600" dirty="0">
                <a:cs typeface="Courier"/>
              </a:rPr>
              <a:t>concatenate the sorted buckets</a:t>
            </a:r>
          </a:p>
          <a:p>
            <a:pPr marL="0" indent="0">
              <a:spcBef>
                <a:spcPts val="800"/>
              </a:spcBef>
              <a:buNone/>
            </a:pPr>
            <a:endParaRPr lang="en-US" sz="2000" dirty="0">
              <a:cs typeface="Courier"/>
            </a:endParaRPr>
          </a:p>
          <a:p>
            <a:pPr marL="0" indent="0">
              <a:buNone/>
            </a:pPr>
            <a:endParaRPr lang="en-US" dirty="0"/>
          </a:p>
        </p:txBody>
      </p:sp>
      <p:sp>
        <p:nvSpPr>
          <p:cNvPr id="4" name="Date Placeholder 3">
            <a:extLst>
              <a:ext uri="{FF2B5EF4-FFF2-40B4-BE49-F238E27FC236}">
                <a16:creationId xmlns:a16="http://schemas.microsoft.com/office/drawing/2014/main" id="{9E70E6FF-95BA-B6C4-4D85-5AF3D1B412B1}"/>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81F35D57-E0A3-E0FE-2CD6-42BDBB4654A0}"/>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A562AC4C-C165-B27F-8A81-3C994DC2C8F5}"/>
              </a:ext>
            </a:extLst>
          </p:cNvPr>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Tree>
    <p:extLst>
      <p:ext uri="{BB962C8B-B14F-4D97-AF65-F5344CB8AC3E}">
        <p14:creationId xmlns:p14="http://schemas.microsoft.com/office/powerpoint/2010/main" val="210389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39BA-610F-E049-902C-618181E569CE}"/>
              </a:ext>
            </a:extLst>
          </p:cNvPr>
          <p:cNvSpPr>
            <a:spLocks noGrp="1"/>
          </p:cNvSpPr>
          <p:nvPr>
            <p:ph type="title"/>
          </p:nvPr>
        </p:nvSpPr>
        <p:spPr>
          <a:xfrm>
            <a:off x="265113" y="107951"/>
            <a:ext cx="8623300" cy="488397"/>
          </a:xfrm>
        </p:spPr>
        <p:txBody>
          <a:bodyPr/>
          <a:lstStyle/>
          <a:p>
            <a:r>
              <a:rPr lang="en-US" sz="2400" dirty="0"/>
              <a:t>Radix Sort</a:t>
            </a:r>
          </a:p>
        </p:txBody>
      </p:sp>
      <p:sp>
        <p:nvSpPr>
          <p:cNvPr id="3" name="Content Placeholder 2">
            <a:extLst>
              <a:ext uri="{FF2B5EF4-FFF2-40B4-BE49-F238E27FC236}">
                <a16:creationId xmlns:a16="http://schemas.microsoft.com/office/drawing/2014/main" id="{B462F0B7-AF2D-0141-A014-FC7E73A02692}"/>
              </a:ext>
            </a:extLst>
          </p:cNvPr>
          <p:cNvSpPr>
            <a:spLocks noGrp="1"/>
          </p:cNvSpPr>
          <p:nvPr>
            <p:ph idx="1"/>
          </p:nvPr>
        </p:nvSpPr>
        <p:spPr>
          <a:xfrm>
            <a:off x="265113" y="725557"/>
            <a:ext cx="8623300" cy="5218043"/>
          </a:xfrm>
        </p:spPr>
        <p:txBody>
          <a:bodyPr/>
          <a:lstStyle/>
          <a:p>
            <a:pPr marL="0" indent="0">
              <a:spcBef>
                <a:spcPts val="800"/>
              </a:spcBef>
              <a:buNone/>
            </a:pPr>
            <a:r>
              <a:rPr lang="en-US" sz="2000" dirty="0"/>
              <a:t>Applied when all keys can be represented as same-size strings over a small alphabet 𝜎. Examples:</a:t>
            </a:r>
          </a:p>
          <a:p>
            <a:pPr marL="0" indent="0">
              <a:spcBef>
                <a:spcPts val="800"/>
              </a:spcBef>
              <a:buNone/>
            </a:pPr>
            <a:r>
              <a:rPr lang="en-US" sz="2000" dirty="0"/>
              <a:t>  {1, 12, 7, 10, 6, 9, 8, 3}  </a:t>
            </a:r>
          </a:p>
          <a:p>
            <a:pPr marL="0" indent="0">
              <a:spcBef>
                <a:spcPts val="800"/>
              </a:spcBef>
              <a:buNone/>
            </a:pPr>
            <a:r>
              <a:rPr lang="en-US" sz="2000" dirty="0"/>
              <a:t>      </a:t>
            </a:r>
            <a:r>
              <a:rPr lang="en-US" sz="2000" dirty="0">
                <a:sym typeface="Wingdings" pitchFamily="2" charset="2"/>
              </a:rPr>
              <a:t> {0001, 1100, 0111, 1010, 0110, 1001, 1000, 0011}    𝜎= {0,1}</a:t>
            </a:r>
          </a:p>
          <a:p>
            <a:pPr marL="0" indent="0">
              <a:spcBef>
                <a:spcPts val="800"/>
              </a:spcBef>
              <a:buNone/>
            </a:pPr>
            <a:endParaRPr lang="en-US" sz="2000" dirty="0">
              <a:sym typeface="Wingdings" pitchFamily="2" charset="2"/>
            </a:endParaRPr>
          </a:p>
          <a:p>
            <a:pPr marL="0" indent="0">
              <a:spcBef>
                <a:spcPts val="800"/>
              </a:spcBef>
              <a:buNone/>
            </a:pPr>
            <a:r>
              <a:rPr lang="en-US" sz="2000" dirty="0">
                <a:sym typeface="Wingdings" pitchFamily="2" charset="2"/>
              </a:rPr>
              <a:t>  {1,22,17,167,26,19,28,173,…} </a:t>
            </a:r>
          </a:p>
          <a:p>
            <a:pPr marL="0" indent="0">
              <a:spcBef>
                <a:spcPts val="800"/>
              </a:spcBef>
              <a:buNone/>
            </a:pPr>
            <a:r>
              <a:rPr lang="en-US" sz="2000" dirty="0">
                <a:sym typeface="Wingdings" pitchFamily="2" charset="2"/>
              </a:rPr>
              <a:t>       {001, 022, 017, 167, 026, 019, 028, 173,…}        𝜎= {0,1,…,9}</a:t>
            </a:r>
          </a:p>
          <a:p>
            <a:pPr marL="0" indent="0">
              <a:spcBef>
                <a:spcPts val="800"/>
              </a:spcBef>
              <a:buNone/>
            </a:pPr>
            <a:r>
              <a:rPr lang="en-US" sz="2000" dirty="0">
                <a:sym typeface="Wingdings" pitchFamily="2" charset="2"/>
              </a:rPr>
              <a:t>        {01, 16, 11, A7, 1A, 13, 1C, AD…}                       𝜎= {0,1,…,9,A,B,..F}</a:t>
            </a:r>
          </a:p>
          <a:p>
            <a:pPr marL="0" indent="0">
              <a:spcBef>
                <a:spcPts val="800"/>
              </a:spcBef>
              <a:buNone/>
            </a:pPr>
            <a:endParaRPr lang="en-US" sz="2000" dirty="0">
              <a:sym typeface="Wingdings" pitchFamily="2" charset="2"/>
            </a:endParaRPr>
          </a:p>
          <a:p>
            <a:pPr marL="0" indent="0">
              <a:spcBef>
                <a:spcPts val="800"/>
              </a:spcBef>
              <a:buNone/>
            </a:pPr>
            <a:r>
              <a:rPr lang="en-US" sz="2000" dirty="0">
                <a:sym typeface="Wingdings" pitchFamily="2" charset="2"/>
              </a:rPr>
              <a:t>Radix Sort:</a:t>
            </a:r>
          </a:p>
          <a:p>
            <a:pPr marL="0" indent="0">
              <a:spcBef>
                <a:spcPts val="800"/>
              </a:spcBef>
              <a:buNone/>
            </a:pPr>
            <a:r>
              <a:rPr lang="en-US" sz="2000" dirty="0">
                <a:sym typeface="Wingdings" pitchFamily="2" charset="2"/>
              </a:rPr>
              <a:t>From </a:t>
            </a:r>
            <a:r>
              <a:rPr lang="en-US" sz="2000" b="1" dirty="0">
                <a:solidFill>
                  <a:srgbClr val="FF0000"/>
                </a:solidFill>
                <a:sym typeface="Wingdings" pitchFamily="2" charset="2"/>
              </a:rPr>
              <a:t>rightmost to leftmost position</a:t>
            </a:r>
            <a:r>
              <a:rPr lang="en-US" sz="2000" dirty="0">
                <a:sym typeface="Wingdings" pitchFamily="2" charset="2"/>
              </a:rPr>
              <a:t> of strings: sort the string by that position by: </a:t>
            </a:r>
          </a:p>
          <a:p>
            <a:pPr>
              <a:spcBef>
                <a:spcPts val="800"/>
              </a:spcBef>
              <a:buFontTx/>
              <a:buChar char="-"/>
            </a:pPr>
            <a:r>
              <a:rPr lang="en-US" sz="2000" dirty="0">
                <a:sym typeface="Wingdings" pitchFamily="2" charset="2"/>
              </a:rPr>
              <a:t>Put items into buckets defined by the symbol at that position </a:t>
            </a:r>
          </a:p>
          <a:p>
            <a:pPr>
              <a:spcBef>
                <a:spcPts val="800"/>
              </a:spcBef>
              <a:buFontTx/>
              <a:buChar char="-"/>
            </a:pPr>
            <a:r>
              <a:rPr lang="en-US" sz="2000" dirty="0">
                <a:sym typeface="Wingdings" pitchFamily="2" charset="2"/>
              </a:rPr>
              <a:t>Concatenate (join) buckets in increasing order of symbols</a:t>
            </a:r>
          </a:p>
          <a:p>
            <a:pPr marL="0" indent="0">
              <a:spcBef>
                <a:spcPts val="800"/>
              </a:spcBef>
              <a:buNone/>
            </a:pPr>
            <a:r>
              <a:rPr lang="en-US" sz="2000" dirty="0">
                <a:sym typeface="Wingdings" pitchFamily="2" charset="2"/>
              </a:rPr>
              <a:t>Complexity:  n * </a:t>
            </a:r>
            <a:r>
              <a:rPr lang="en-US" sz="2000" dirty="0" err="1">
                <a:sym typeface="Wingdings" pitchFamily="2" charset="2"/>
              </a:rPr>
              <a:t>string_size</a:t>
            </a:r>
            <a:endParaRPr lang="en-US" sz="2000" dirty="0"/>
          </a:p>
        </p:txBody>
      </p:sp>
      <p:sp>
        <p:nvSpPr>
          <p:cNvPr id="4" name="Date Placeholder 3">
            <a:extLst>
              <a:ext uri="{FF2B5EF4-FFF2-40B4-BE49-F238E27FC236}">
                <a16:creationId xmlns:a16="http://schemas.microsoft.com/office/drawing/2014/main" id="{AAE5F49A-D83B-A74E-A4A1-5B998F550B37}"/>
              </a:ext>
            </a:extLst>
          </p:cNvPr>
          <p:cNvSpPr>
            <a:spLocks noGrp="1"/>
          </p:cNvSpPr>
          <p:nvPr>
            <p:ph type="dt" sz="half" idx="10"/>
          </p:nvPr>
        </p:nvSpPr>
        <p:spPr/>
        <p:txBody>
          <a:bodyPr/>
          <a:lstStyle/>
          <a:p>
            <a:pPr>
              <a:defRPr/>
            </a:pPr>
            <a:r>
              <a:rPr lang="en-AU"/>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28BA562D-845B-7346-92F7-CDB902DD5237}"/>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F84AF99D-7D64-7B48-BE2B-B7ED5962F2FA}"/>
              </a:ext>
            </a:extLst>
          </p:cNvPr>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spTree>
    <p:extLst>
      <p:ext uri="{BB962C8B-B14F-4D97-AF65-F5344CB8AC3E}">
        <p14:creationId xmlns:p14="http://schemas.microsoft.com/office/powerpoint/2010/main" val="317146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350" y="308112"/>
            <a:ext cx="8623300" cy="5967275"/>
          </a:xfrm>
        </p:spPr>
        <p:txBody>
          <a:bodyPr/>
          <a:lstStyle/>
          <a:p>
            <a:pPr marL="0" indent="0">
              <a:spcBef>
                <a:spcPts val="800"/>
              </a:spcBef>
              <a:buNone/>
            </a:pPr>
            <a:r>
              <a:rPr lang="en-US" sz="1800" b="1" dirty="0">
                <a:solidFill>
                  <a:srgbClr val="080FAC"/>
                </a:solidFill>
              </a:rPr>
              <a:t>Q11.1 - Counting Sort:</a:t>
            </a:r>
            <a:r>
              <a:rPr lang="en-US" sz="1800" dirty="0"/>
              <a:t> Use counting sort to sort the following array of characters:</a:t>
            </a:r>
          </a:p>
          <a:p>
            <a:pPr marL="0" indent="0">
              <a:spcBef>
                <a:spcPts val="800"/>
              </a:spcBef>
              <a:buNone/>
            </a:pPr>
            <a:r>
              <a:rPr lang="en-US" sz="1800" dirty="0"/>
              <a:t>                             [ a, b, a, a, c, d, a, a, f, c, b ]</a:t>
            </a:r>
          </a:p>
          <a:p>
            <a:pPr marL="0" indent="0">
              <a:spcBef>
                <a:spcPts val="800"/>
              </a:spcBef>
              <a:buNone/>
            </a:pPr>
            <a:r>
              <a:rPr lang="en-US" sz="1800" dirty="0"/>
              <a:t>How much space is required if the array has n characters and our alphabet has k possible letters.</a:t>
            </a:r>
          </a:p>
          <a:p>
            <a:pPr marL="0" indent="0">
              <a:spcBef>
                <a:spcPts val="800"/>
              </a:spcBef>
              <a:buNone/>
            </a:pPr>
            <a:endParaRPr lang="en-US" sz="1050" b="1" dirty="0"/>
          </a:p>
          <a:p>
            <a:pPr marL="0" indent="0">
              <a:spcBef>
                <a:spcPts val="800"/>
              </a:spcBef>
              <a:buNone/>
            </a:pPr>
            <a:r>
              <a:rPr lang="en-US" sz="1800" b="1" dirty="0">
                <a:solidFill>
                  <a:srgbClr val="080FAC"/>
                </a:solidFill>
              </a:rPr>
              <a:t>Q11.2 - Radix Sort: </a:t>
            </a:r>
            <a:r>
              <a:rPr lang="en-US" sz="1800" dirty="0"/>
              <a:t>Use radix sort to sort the following strings:</a:t>
            </a:r>
          </a:p>
          <a:p>
            <a:pPr marL="0" indent="0">
              <a:spcBef>
                <a:spcPts val="800"/>
              </a:spcBef>
              <a:buNone/>
            </a:pPr>
            <a:r>
              <a:rPr lang="en-US" sz="1800" dirty="0" err="1">
                <a:solidFill>
                  <a:srgbClr val="000090"/>
                </a:solidFill>
                <a:latin typeface="Courier"/>
                <a:cs typeface="Courier"/>
              </a:rPr>
              <a:t>abc</a:t>
            </a:r>
            <a:r>
              <a:rPr lang="en-US" sz="1800" dirty="0">
                <a:solidFill>
                  <a:srgbClr val="000090"/>
                </a:solidFill>
                <a:latin typeface="Courier"/>
                <a:cs typeface="Courier"/>
              </a:rPr>
              <a:t> </a:t>
            </a:r>
            <a:r>
              <a:rPr lang="en-US" sz="1800" dirty="0" err="1">
                <a:solidFill>
                  <a:srgbClr val="000090"/>
                </a:solidFill>
                <a:latin typeface="Courier"/>
                <a:cs typeface="Courier"/>
              </a:rPr>
              <a:t>bab</a:t>
            </a:r>
            <a:r>
              <a:rPr lang="en-US" sz="1800" dirty="0">
                <a:solidFill>
                  <a:srgbClr val="000090"/>
                </a:solidFill>
                <a:latin typeface="Courier"/>
                <a:cs typeface="Courier"/>
              </a:rPr>
              <a:t> cba ccc </a:t>
            </a:r>
            <a:r>
              <a:rPr lang="en-US" sz="1800" dirty="0" err="1">
                <a:solidFill>
                  <a:srgbClr val="000090"/>
                </a:solidFill>
                <a:latin typeface="Courier"/>
                <a:cs typeface="Courier"/>
              </a:rPr>
              <a:t>bbb</a:t>
            </a:r>
            <a:r>
              <a:rPr lang="en-US" sz="1800" dirty="0">
                <a:solidFill>
                  <a:srgbClr val="000090"/>
                </a:solidFill>
                <a:latin typeface="Courier"/>
                <a:cs typeface="Courier"/>
              </a:rPr>
              <a:t> </a:t>
            </a:r>
            <a:r>
              <a:rPr lang="en-US" sz="1800" dirty="0" err="1">
                <a:solidFill>
                  <a:srgbClr val="000090"/>
                </a:solidFill>
                <a:latin typeface="Courier"/>
                <a:cs typeface="Courier"/>
              </a:rPr>
              <a:t>aac</a:t>
            </a:r>
            <a:r>
              <a:rPr lang="en-US" sz="1800" dirty="0">
                <a:solidFill>
                  <a:srgbClr val="000090"/>
                </a:solidFill>
                <a:latin typeface="Courier"/>
                <a:cs typeface="Courier"/>
              </a:rPr>
              <a:t> abb bac bcc cab aba</a:t>
            </a:r>
          </a:p>
          <a:p>
            <a:pPr marL="0" indent="0">
              <a:spcBef>
                <a:spcPts val="800"/>
              </a:spcBef>
              <a:buNone/>
            </a:pPr>
            <a:r>
              <a:rPr lang="en-US" sz="1800" dirty="0"/>
              <a:t>As a reminder radix sort works on strings of length k by doing k passes of some other (stable) sorting algorithm, each pass sorting by the next most signiﬁcant element in the string. For example in this case you would ﬁrst sort by the 3rd character, then the 2nd character and then the 1st character.</a:t>
            </a:r>
          </a:p>
          <a:p>
            <a:pPr marL="0" indent="0">
              <a:spcBef>
                <a:spcPts val="800"/>
              </a:spcBef>
              <a:buNone/>
            </a:pPr>
            <a:endParaRPr lang="en-US" sz="1050" b="1" dirty="0"/>
          </a:p>
          <a:p>
            <a:pPr marL="0" indent="0">
              <a:spcBef>
                <a:spcPts val="800"/>
              </a:spcBef>
              <a:buNone/>
            </a:pPr>
            <a:r>
              <a:rPr lang="en-US" sz="1800" b="1" dirty="0">
                <a:solidFill>
                  <a:schemeClr val="bg1">
                    <a:lumMod val="75000"/>
                  </a:schemeClr>
                </a:solidFill>
              </a:rPr>
              <a:t>Q11.3: </a:t>
            </a:r>
            <a:r>
              <a:rPr lang="en-US" sz="1800" dirty="0">
                <a:solidFill>
                  <a:schemeClr val="bg1">
                    <a:lumMod val="75000"/>
                  </a:schemeClr>
                </a:solidFill>
              </a:rPr>
              <a:t>Which property is required to use counting sort to sort an array of tuples by only the ﬁrst element, leaving the original order for tuples with the same ﬁrst element. For example the input may be:</a:t>
            </a:r>
          </a:p>
          <a:p>
            <a:pPr marL="0" indent="0">
              <a:spcBef>
                <a:spcPts val="800"/>
              </a:spcBef>
              <a:buNone/>
            </a:pPr>
            <a:r>
              <a:rPr lang="en-US" sz="1800" dirty="0">
                <a:solidFill>
                  <a:schemeClr val="bg1">
                    <a:lumMod val="75000"/>
                  </a:schemeClr>
                </a:solidFill>
              </a:rPr>
              <a:t>(8, </a:t>
            </a:r>
            <a:r>
              <a:rPr lang="en-US" sz="1800" dirty="0" err="1">
                <a:solidFill>
                  <a:schemeClr val="bg1">
                    <a:lumMod val="75000"/>
                  </a:schemeClr>
                </a:solidFill>
              </a:rPr>
              <a:t>campbell</a:t>
            </a:r>
            <a:r>
              <a:rPr lang="en-US" sz="1800" dirty="0">
                <a:solidFill>
                  <a:schemeClr val="bg1">
                    <a:lumMod val="75000"/>
                  </a:schemeClr>
                </a:solidFill>
              </a:rPr>
              <a:t>), (6, </a:t>
            </a:r>
            <a:r>
              <a:rPr lang="en-US" sz="1800" dirty="0" err="1">
                <a:solidFill>
                  <a:schemeClr val="bg1">
                    <a:lumMod val="75000"/>
                  </a:schemeClr>
                </a:solidFill>
              </a:rPr>
              <a:t>tal</a:t>
            </a:r>
            <a:r>
              <a:rPr lang="en-US" sz="1800" dirty="0">
                <a:solidFill>
                  <a:schemeClr val="bg1">
                    <a:lumMod val="75000"/>
                  </a:schemeClr>
                </a:solidFill>
              </a:rPr>
              <a:t>), (3, </a:t>
            </a:r>
            <a:r>
              <a:rPr lang="en-US" sz="1800" dirty="0" err="1">
                <a:solidFill>
                  <a:schemeClr val="bg1">
                    <a:lumMod val="75000"/>
                  </a:schemeClr>
                </a:solidFill>
              </a:rPr>
              <a:t>keir</a:t>
            </a:r>
            <a:r>
              <a:rPr lang="en-US" sz="1800" dirty="0">
                <a:solidFill>
                  <a:schemeClr val="bg1">
                    <a:lumMod val="75000"/>
                  </a:schemeClr>
                </a:solidFill>
              </a:rPr>
              <a:t>), . . . (6, </a:t>
            </a:r>
            <a:r>
              <a:rPr lang="en-US" sz="1800" dirty="0" err="1">
                <a:solidFill>
                  <a:schemeClr val="bg1">
                    <a:lumMod val="75000"/>
                  </a:schemeClr>
                </a:solidFill>
              </a:rPr>
              <a:t>gus</a:t>
            </a:r>
            <a:r>
              <a:rPr lang="en-US" sz="1800" dirty="0">
                <a:solidFill>
                  <a:schemeClr val="bg1">
                    <a:lumMod val="75000"/>
                  </a:schemeClr>
                </a:solidFill>
              </a:rPr>
              <a:t>), (0, nick), (8, tom)</a:t>
            </a:r>
          </a:p>
          <a:p>
            <a:pPr marL="0" indent="0">
              <a:spcBef>
                <a:spcPts val="800"/>
              </a:spcBef>
              <a:buNone/>
            </a:pPr>
            <a:r>
              <a:rPr lang="en-US" sz="1800" dirty="0">
                <a:solidFill>
                  <a:schemeClr val="bg1">
                    <a:lumMod val="75000"/>
                  </a:schemeClr>
                </a:solidFill>
              </a:rPr>
              <a:t>Discuss how you would ensure that counting sort satisﬁes this property. Can you achieve this using only arrays? How about using </a:t>
            </a:r>
            <a:r>
              <a:rPr lang="en-US" sz="1800" dirty="0" err="1">
                <a:solidFill>
                  <a:schemeClr val="bg1">
                    <a:lumMod val="75000"/>
                  </a:schemeClr>
                </a:solidFill>
              </a:rPr>
              <a:t>auxiliarry</a:t>
            </a:r>
            <a:r>
              <a:rPr lang="en-US" sz="1800" dirty="0">
                <a:solidFill>
                  <a:schemeClr val="bg1">
                    <a:lumMod val="75000"/>
                  </a:schemeClr>
                </a:solidFill>
              </a:rPr>
              <a:t> linked data structures?</a:t>
            </a:r>
          </a:p>
          <a:p>
            <a:pPr marL="0" indent="0">
              <a:buNone/>
            </a:pPr>
            <a:endParaRPr lang="en-US" sz="1800" dirty="0"/>
          </a:p>
          <a:p>
            <a:pPr marL="0" indent="0">
              <a:spcBef>
                <a:spcPts val="800"/>
              </a:spcBef>
              <a:buNone/>
            </a:pPr>
            <a:endParaRPr lang="en-US" sz="1800" dirty="0"/>
          </a:p>
        </p:txBody>
      </p:sp>
      <p:sp>
        <p:nvSpPr>
          <p:cNvPr id="4" name="Date Placeholder 3"/>
          <p:cNvSpPr>
            <a:spLocks noGrp="1"/>
          </p:cNvSpPr>
          <p:nvPr>
            <p:ph type="dt" sz="half" idx="10"/>
          </p:nvPr>
        </p:nvSpPr>
        <p:spPr/>
        <p:txBody>
          <a:bodyPr/>
          <a:lstStyle/>
          <a:p>
            <a:pPr>
              <a:defRPr/>
            </a:pPr>
            <a:r>
              <a:rPr lang="en-AU" dirty="0"/>
              <a:t>Anh Vo    </a:t>
            </a:r>
            <a:fld id="{A9DEA08E-4CB3-E742-9AC2-43959A293033}" type="datetime4">
              <a:rPr lang="en-AU" smtClean="0"/>
              <a:t>17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6</a:t>
            </a:fld>
            <a:endParaRPr lang="en-US" dirty="0"/>
          </a:p>
        </p:txBody>
      </p:sp>
    </p:spTree>
    <p:extLst>
      <p:ext uri="{BB962C8B-B14F-4D97-AF65-F5344CB8AC3E}">
        <p14:creationId xmlns:p14="http://schemas.microsoft.com/office/powerpoint/2010/main" val="105373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350" y="308112"/>
            <a:ext cx="8623300" cy="5967275"/>
          </a:xfrm>
        </p:spPr>
        <p:txBody>
          <a:bodyPr/>
          <a:lstStyle/>
          <a:p>
            <a:pPr marL="0" indent="0">
              <a:spcBef>
                <a:spcPts val="800"/>
              </a:spcBef>
              <a:buNone/>
            </a:pPr>
            <a:r>
              <a:rPr lang="en-US" sz="1800" b="1" dirty="0">
                <a:solidFill>
                  <a:srgbClr val="080FAC"/>
                </a:solidFill>
              </a:rPr>
              <a:t>Q11.1 - Counting Sort:</a:t>
            </a:r>
            <a:r>
              <a:rPr lang="en-US" sz="1800" dirty="0"/>
              <a:t> Use counting sort to sort the following array of characters:</a:t>
            </a:r>
          </a:p>
          <a:p>
            <a:pPr marL="0" indent="0">
              <a:spcBef>
                <a:spcPts val="800"/>
              </a:spcBef>
              <a:buNone/>
            </a:pPr>
            <a:r>
              <a:rPr lang="en-US" sz="1800" dirty="0"/>
              <a:t>                             [ a, b, a, a, c, d, a, a, f, c, b ]</a:t>
            </a:r>
          </a:p>
          <a:p>
            <a:pPr marL="0" indent="0">
              <a:spcBef>
                <a:spcPts val="800"/>
              </a:spcBef>
              <a:buNone/>
            </a:pPr>
            <a:r>
              <a:rPr lang="en-US" sz="1800" dirty="0"/>
              <a:t>How much space is required if the array has n characters and our alphabet has k possible letters.</a:t>
            </a:r>
          </a:p>
          <a:p>
            <a:pPr marL="0" indent="0">
              <a:spcBef>
                <a:spcPts val="800"/>
              </a:spcBef>
              <a:buNone/>
            </a:pPr>
            <a:endParaRPr lang="en-US" sz="1050" b="1" dirty="0"/>
          </a:p>
          <a:p>
            <a:pPr marL="0" indent="0">
              <a:spcBef>
                <a:spcPts val="800"/>
              </a:spcBef>
              <a:buNone/>
            </a:pPr>
            <a:r>
              <a:rPr lang="en-US" sz="1800" b="1" dirty="0"/>
              <a:t>Your Solution:</a:t>
            </a:r>
          </a:p>
          <a:p>
            <a:pPr marL="0" indent="0">
              <a:spcBef>
                <a:spcPts val="800"/>
              </a:spcBef>
              <a:buNone/>
            </a:pPr>
            <a:endParaRPr lang="en-US" sz="1800" dirty="0"/>
          </a:p>
          <a:p>
            <a:pPr marL="0" indent="0">
              <a:spcBef>
                <a:spcPts val="800"/>
              </a:spcBef>
              <a:buNone/>
            </a:pPr>
            <a:endParaRPr lang="en-US" sz="1800" dirty="0"/>
          </a:p>
        </p:txBody>
      </p:sp>
      <p:sp>
        <p:nvSpPr>
          <p:cNvPr id="4" name="Date Placeholder 3"/>
          <p:cNvSpPr>
            <a:spLocks noGrp="1"/>
          </p:cNvSpPr>
          <p:nvPr>
            <p:ph type="dt" sz="half" idx="10"/>
          </p:nvPr>
        </p:nvSpPr>
        <p:spPr/>
        <p:txBody>
          <a:bodyPr/>
          <a:lstStyle/>
          <a:p>
            <a:pPr>
              <a:defRPr/>
            </a:pPr>
            <a:r>
              <a:rPr lang="en-AU" dirty="0"/>
              <a:t>Anh Vo    </a:t>
            </a:r>
            <a:fld id="{A9DEA08E-4CB3-E742-9AC2-43959A293033}" type="datetime4">
              <a:rPr lang="en-AU" smtClean="0"/>
              <a:t>18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7</a:t>
            </a:fld>
            <a:endParaRPr lang="en-US" dirty="0"/>
          </a:p>
        </p:txBody>
      </p:sp>
    </p:spTree>
    <p:extLst>
      <p:ext uri="{BB962C8B-B14F-4D97-AF65-F5344CB8AC3E}">
        <p14:creationId xmlns:p14="http://schemas.microsoft.com/office/powerpoint/2010/main" val="3885086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0350" y="308112"/>
            <a:ext cx="8623300" cy="5967275"/>
          </a:xfrm>
        </p:spPr>
        <p:txBody>
          <a:bodyPr/>
          <a:lstStyle/>
          <a:p>
            <a:pPr marL="0" indent="0">
              <a:spcBef>
                <a:spcPts val="800"/>
              </a:spcBef>
              <a:buNone/>
            </a:pPr>
            <a:endParaRPr lang="en-US" sz="1050" b="1" dirty="0"/>
          </a:p>
          <a:p>
            <a:pPr marL="0" indent="0">
              <a:spcBef>
                <a:spcPts val="800"/>
              </a:spcBef>
              <a:buNone/>
            </a:pPr>
            <a:r>
              <a:rPr lang="en-US" sz="1800" b="1" dirty="0">
                <a:solidFill>
                  <a:srgbClr val="080FAC"/>
                </a:solidFill>
              </a:rPr>
              <a:t>Q11.2 - Radix Sort: </a:t>
            </a:r>
            <a:r>
              <a:rPr lang="en-US" sz="1800" dirty="0"/>
              <a:t>Use radix sort to sort the following strings:</a:t>
            </a:r>
          </a:p>
          <a:p>
            <a:pPr marL="0" indent="0">
              <a:spcBef>
                <a:spcPts val="800"/>
              </a:spcBef>
              <a:buNone/>
            </a:pPr>
            <a:r>
              <a:rPr lang="en-US" sz="1800" dirty="0" err="1">
                <a:solidFill>
                  <a:srgbClr val="000090"/>
                </a:solidFill>
                <a:latin typeface="Courier"/>
                <a:cs typeface="Courier"/>
              </a:rPr>
              <a:t>abc</a:t>
            </a:r>
            <a:r>
              <a:rPr lang="en-US" sz="1800" dirty="0">
                <a:solidFill>
                  <a:srgbClr val="000090"/>
                </a:solidFill>
                <a:latin typeface="Courier"/>
                <a:cs typeface="Courier"/>
              </a:rPr>
              <a:t> </a:t>
            </a:r>
            <a:r>
              <a:rPr lang="en-US" sz="1800" dirty="0" err="1">
                <a:solidFill>
                  <a:srgbClr val="000090"/>
                </a:solidFill>
                <a:latin typeface="Courier"/>
                <a:cs typeface="Courier"/>
              </a:rPr>
              <a:t>bab</a:t>
            </a:r>
            <a:r>
              <a:rPr lang="en-US" sz="1800" dirty="0">
                <a:solidFill>
                  <a:srgbClr val="000090"/>
                </a:solidFill>
                <a:latin typeface="Courier"/>
                <a:cs typeface="Courier"/>
              </a:rPr>
              <a:t> cba ccc </a:t>
            </a:r>
            <a:r>
              <a:rPr lang="en-US" sz="1800" dirty="0" err="1">
                <a:solidFill>
                  <a:srgbClr val="000090"/>
                </a:solidFill>
                <a:latin typeface="Courier"/>
                <a:cs typeface="Courier"/>
              </a:rPr>
              <a:t>bbb</a:t>
            </a:r>
            <a:r>
              <a:rPr lang="en-US" sz="1800" dirty="0">
                <a:solidFill>
                  <a:srgbClr val="000090"/>
                </a:solidFill>
                <a:latin typeface="Courier"/>
                <a:cs typeface="Courier"/>
              </a:rPr>
              <a:t> </a:t>
            </a:r>
            <a:r>
              <a:rPr lang="en-US" sz="1800" dirty="0" err="1">
                <a:solidFill>
                  <a:srgbClr val="000090"/>
                </a:solidFill>
                <a:latin typeface="Courier"/>
                <a:cs typeface="Courier"/>
              </a:rPr>
              <a:t>aac</a:t>
            </a:r>
            <a:r>
              <a:rPr lang="en-US" sz="1800" dirty="0">
                <a:solidFill>
                  <a:srgbClr val="000090"/>
                </a:solidFill>
                <a:latin typeface="Courier"/>
                <a:cs typeface="Courier"/>
              </a:rPr>
              <a:t> abb bac bcc cab aba</a:t>
            </a:r>
          </a:p>
          <a:p>
            <a:pPr marL="0" indent="0">
              <a:spcBef>
                <a:spcPts val="800"/>
              </a:spcBef>
              <a:buNone/>
            </a:pPr>
            <a:r>
              <a:rPr lang="en-US" sz="1800" dirty="0"/>
              <a:t>As a reminder radix sort works on strings of length k by doing k passes of some other (stable) sorting algorithm, each pass sorting by the next most signiﬁcant element in the string. For example in this case you would ﬁrst sort by the 3rd character, then the 2nd character and then the 1st character.</a:t>
            </a:r>
          </a:p>
          <a:p>
            <a:pPr marL="0" indent="0">
              <a:spcBef>
                <a:spcPts val="800"/>
              </a:spcBef>
              <a:buNone/>
            </a:pPr>
            <a:endParaRPr lang="en-US" sz="1800" dirty="0"/>
          </a:p>
          <a:p>
            <a:pPr marL="0" indent="0">
              <a:spcBef>
                <a:spcPts val="800"/>
              </a:spcBef>
              <a:buNone/>
            </a:pPr>
            <a:r>
              <a:rPr lang="en-US" sz="1800" b="1" dirty="0"/>
              <a:t>Your Solution:</a:t>
            </a:r>
          </a:p>
          <a:p>
            <a:pPr marL="0" indent="0">
              <a:spcBef>
                <a:spcPts val="800"/>
              </a:spcBef>
              <a:buNone/>
            </a:pPr>
            <a:endParaRPr lang="en-US" sz="1800" dirty="0"/>
          </a:p>
          <a:p>
            <a:pPr marL="0" indent="0">
              <a:spcBef>
                <a:spcPts val="800"/>
              </a:spcBef>
              <a:buNone/>
            </a:pPr>
            <a:endParaRPr lang="en-US" sz="1800" dirty="0"/>
          </a:p>
          <a:p>
            <a:pPr marL="0" indent="0">
              <a:spcBef>
                <a:spcPts val="800"/>
              </a:spcBef>
              <a:buNone/>
            </a:pPr>
            <a:endParaRPr lang="en-US" sz="1050" b="1" dirty="0"/>
          </a:p>
          <a:p>
            <a:pPr marL="0" indent="0">
              <a:spcBef>
                <a:spcPts val="800"/>
              </a:spcBef>
              <a:buNone/>
            </a:pPr>
            <a:endParaRPr lang="en-US" sz="1800" dirty="0"/>
          </a:p>
        </p:txBody>
      </p:sp>
      <p:sp>
        <p:nvSpPr>
          <p:cNvPr id="4" name="Date Placeholder 3"/>
          <p:cNvSpPr>
            <a:spLocks noGrp="1"/>
          </p:cNvSpPr>
          <p:nvPr>
            <p:ph type="dt" sz="half" idx="10"/>
          </p:nvPr>
        </p:nvSpPr>
        <p:spPr/>
        <p:txBody>
          <a:bodyPr/>
          <a:lstStyle/>
          <a:p>
            <a:pPr>
              <a:defRPr/>
            </a:pPr>
            <a:r>
              <a:rPr lang="en-AU" dirty="0"/>
              <a:t>Anh Vo    </a:t>
            </a:r>
            <a:fld id="{A9DEA08E-4CB3-E742-9AC2-43959A293033}" type="datetime4">
              <a:rPr lang="en-AU" smtClean="0"/>
              <a:t>18 May 2022</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8</a:t>
            </a:fld>
            <a:endParaRPr lang="en-US" dirty="0"/>
          </a:p>
        </p:txBody>
      </p:sp>
    </p:spTree>
    <p:extLst>
      <p:ext uri="{BB962C8B-B14F-4D97-AF65-F5344CB8AC3E}">
        <p14:creationId xmlns:p14="http://schemas.microsoft.com/office/powerpoint/2010/main" val="33194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8924-9051-1A41-BC3B-682FBA4D8C23}"/>
              </a:ext>
            </a:extLst>
          </p:cNvPr>
          <p:cNvSpPr>
            <a:spLocks noGrp="1"/>
          </p:cNvSpPr>
          <p:nvPr>
            <p:ph type="title"/>
          </p:nvPr>
        </p:nvSpPr>
        <p:spPr>
          <a:xfrm>
            <a:off x="265113" y="107951"/>
            <a:ext cx="8623300" cy="518214"/>
          </a:xfrm>
        </p:spPr>
        <p:txBody>
          <a:bodyPr/>
          <a:lstStyle/>
          <a:p>
            <a:r>
              <a:rPr lang="en-US" sz="2400" dirty="0"/>
              <a:t>String Searching</a:t>
            </a:r>
            <a:endParaRPr lang="en-US" dirty="0"/>
          </a:p>
        </p:txBody>
      </p:sp>
      <p:sp>
        <p:nvSpPr>
          <p:cNvPr id="3" name="Content Placeholder 2">
            <a:extLst>
              <a:ext uri="{FF2B5EF4-FFF2-40B4-BE49-F238E27FC236}">
                <a16:creationId xmlns:a16="http://schemas.microsoft.com/office/drawing/2014/main" id="{AB7BC4B5-92AC-6B40-B6C3-435C30367100}"/>
              </a:ext>
            </a:extLst>
          </p:cNvPr>
          <p:cNvSpPr>
            <a:spLocks noGrp="1"/>
          </p:cNvSpPr>
          <p:nvPr>
            <p:ph idx="1"/>
          </p:nvPr>
        </p:nvSpPr>
        <p:spPr>
          <a:xfrm>
            <a:off x="165722" y="626164"/>
            <a:ext cx="8623300" cy="5649223"/>
          </a:xfrm>
        </p:spPr>
        <p:txBody>
          <a:bodyPr/>
          <a:lstStyle/>
          <a:p>
            <a:pPr marL="0" indent="0">
              <a:spcBef>
                <a:spcPts val="800"/>
              </a:spcBef>
              <a:buNone/>
            </a:pPr>
            <a:r>
              <a:rPr lang="en-US" sz="2000" b="1" dirty="0">
                <a:solidFill>
                  <a:srgbClr val="080FAC"/>
                </a:solidFill>
              </a:rPr>
              <a:t>Input:</a:t>
            </a:r>
            <a:r>
              <a:rPr lang="en-US" sz="2000" dirty="0"/>
              <a:t> </a:t>
            </a:r>
          </a:p>
          <a:p>
            <a:pPr>
              <a:spcBef>
                <a:spcPts val="800"/>
              </a:spcBef>
            </a:pPr>
            <a:r>
              <a:rPr lang="en-US" sz="2000" dirty="0"/>
              <a:t>A  (long) text </a:t>
            </a:r>
            <a:r>
              <a:rPr lang="en-US" sz="2000" dirty="0">
                <a:solidFill>
                  <a:srgbClr val="080FAC"/>
                </a:solidFill>
                <a:latin typeface="Courier" pitchFamily="2" charset="0"/>
              </a:rPr>
              <a:t>T[0..n-1]</a:t>
            </a:r>
            <a:r>
              <a:rPr lang="en-US" sz="2000" dirty="0"/>
              <a:t>.  Example: </a:t>
            </a:r>
            <a:r>
              <a:rPr lang="en-US" sz="2000" dirty="0">
                <a:solidFill>
                  <a:srgbClr val="080FAC"/>
                </a:solidFill>
                <a:latin typeface="Courier" pitchFamily="2" charset="0"/>
              </a:rPr>
              <a:t>T</a:t>
            </a:r>
            <a:r>
              <a:rPr lang="en-US" sz="2000" dirty="0"/>
              <a:t>= “SHE SELLS SEA SHELLS”, with </a:t>
            </a:r>
            <a:r>
              <a:rPr lang="en-US" sz="2000" dirty="0">
                <a:solidFill>
                  <a:srgbClr val="080FAC"/>
                </a:solidFill>
                <a:latin typeface="Courier" pitchFamily="2" charset="0"/>
              </a:rPr>
              <a:t>n</a:t>
            </a:r>
            <a:r>
              <a:rPr lang="en-US" sz="2000" dirty="0"/>
              <a:t>=20</a:t>
            </a:r>
          </a:p>
          <a:p>
            <a:pPr>
              <a:spcBef>
                <a:spcPts val="800"/>
              </a:spcBef>
            </a:pPr>
            <a:r>
              <a:rPr lang="en-US" sz="2000" dirty="0"/>
              <a:t>A (short) pattern </a:t>
            </a:r>
            <a:r>
              <a:rPr lang="en-US" sz="2000" dirty="0">
                <a:solidFill>
                  <a:srgbClr val="080FAC"/>
                </a:solidFill>
                <a:latin typeface="Courier" pitchFamily="2" charset="0"/>
              </a:rPr>
              <a:t>P[0..m-1]</a:t>
            </a:r>
            <a:r>
              <a:rPr lang="en-US" sz="2000" dirty="0"/>
              <a:t>.  Example: </a:t>
            </a:r>
            <a:r>
              <a:rPr lang="en-US" sz="2000" dirty="0">
                <a:solidFill>
                  <a:srgbClr val="080FAC"/>
                </a:solidFill>
                <a:latin typeface="Courier" pitchFamily="2" charset="0"/>
              </a:rPr>
              <a:t>P</a:t>
            </a:r>
            <a:r>
              <a:rPr lang="en-US" sz="2000" dirty="0"/>
              <a:t>=“HELL”, </a:t>
            </a:r>
            <a:r>
              <a:rPr lang="en-US" sz="2000" dirty="0">
                <a:solidFill>
                  <a:srgbClr val="080FAC"/>
                </a:solidFill>
                <a:latin typeface="Courier" pitchFamily="2" charset="0"/>
              </a:rPr>
              <a:t>m</a:t>
            </a:r>
            <a:r>
              <a:rPr lang="en-US" sz="2000" dirty="0"/>
              <a:t>=4.</a:t>
            </a:r>
          </a:p>
          <a:p>
            <a:pPr marL="0" indent="0">
              <a:spcBef>
                <a:spcPts val="800"/>
              </a:spcBef>
              <a:buNone/>
            </a:pPr>
            <a:endParaRPr lang="en-US" sz="800" b="1" dirty="0">
              <a:solidFill>
                <a:srgbClr val="080FAC"/>
              </a:solidFill>
            </a:endParaRPr>
          </a:p>
          <a:p>
            <a:pPr marL="0" indent="0">
              <a:spcBef>
                <a:spcPts val="800"/>
              </a:spcBef>
              <a:buNone/>
            </a:pPr>
            <a:r>
              <a:rPr lang="en-US" sz="2000" b="1" dirty="0">
                <a:solidFill>
                  <a:srgbClr val="080FAC"/>
                </a:solidFill>
              </a:rPr>
              <a:t>Output: </a:t>
            </a:r>
          </a:p>
          <a:p>
            <a:pPr>
              <a:spcBef>
                <a:spcPts val="800"/>
              </a:spcBef>
            </a:pPr>
            <a:r>
              <a:rPr lang="en-US" sz="2000" dirty="0"/>
              <a:t>index </a:t>
            </a:r>
            <a:r>
              <a:rPr lang="en-US" sz="2000" dirty="0">
                <a:solidFill>
                  <a:srgbClr val="080FAC"/>
                </a:solidFill>
                <a:latin typeface="Courier" pitchFamily="2" charset="0"/>
              </a:rPr>
              <a:t>i</a:t>
            </a:r>
            <a:r>
              <a:rPr lang="en-US" sz="2000" dirty="0"/>
              <a:t> such that </a:t>
            </a:r>
            <a:r>
              <a:rPr lang="en-US" sz="2000" dirty="0">
                <a:solidFill>
                  <a:srgbClr val="080FAC"/>
                </a:solidFill>
                <a:latin typeface="Courier" pitchFamily="2" charset="0"/>
              </a:rPr>
              <a:t>T[i..i+m-1]</a:t>
            </a:r>
            <a:r>
              <a:rPr lang="en-US" sz="2000" dirty="0"/>
              <a:t>=</a:t>
            </a:r>
            <a:r>
              <a:rPr lang="en-US" sz="2000" dirty="0">
                <a:solidFill>
                  <a:srgbClr val="080FAC"/>
                </a:solidFill>
                <a:latin typeface="Courier" pitchFamily="2" charset="0"/>
              </a:rPr>
              <a:t>P[0..m-1], </a:t>
            </a:r>
            <a:r>
              <a:rPr lang="en-US" sz="2000" dirty="0"/>
              <a:t>or NOTFOUND </a:t>
            </a:r>
          </a:p>
          <a:p>
            <a:pPr marL="0" indent="0">
              <a:spcBef>
                <a:spcPts val="800"/>
              </a:spcBef>
              <a:buNone/>
            </a:pPr>
            <a:endParaRPr lang="en-US" sz="800" b="1" dirty="0">
              <a:solidFill>
                <a:srgbClr val="080FAC"/>
              </a:solidFill>
            </a:endParaRPr>
          </a:p>
          <a:p>
            <a:pPr marL="0" indent="0">
              <a:spcBef>
                <a:spcPts val="800"/>
              </a:spcBef>
              <a:buNone/>
            </a:pPr>
            <a:r>
              <a:rPr lang="en-US" sz="2000" b="1" dirty="0">
                <a:solidFill>
                  <a:srgbClr val="080FAC"/>
                </a:solidFill>
              </a:rPr>
              <a:t>Algorithms:</a:t>
            </a:r>
          </a:p>
          <a:p>
            <a:pPr>
              <a:spcBef>
                <a:spcPts val="800"/>
              </a:spcBef>
            </a:pPr>
            <a:r>
              <a:rPr lang="en-US" sz="2000" dirty="0"/>
              <a:t>Naïve: brute force, complexity O(nm)  (max= (n-m+1)*m character comparison): </a:t>
            </a:r>
          </a:p>
          <a:p>
            <a:pPr lvl="1">
              <a:spcBef>
                <a:spcPts val="800"/>
              </a:spcBef>
            </a:pPr>
            <a:r>
              <a:rPr lang="en-US" sz="1600" dirty="0"/>
              <a:t>shift pattern left to right on the text, 1 position each time</a:t>
            </a:r>
          </a:p>
          <a:p>
            <a:pPr lvl="1">
              <a:spcBef>
                <a:spcPts val="800"/>
              </a:spcBef>
            </a:pPr>
            <a:r>
              <a:rPr lang="en-US" sz="1600" dirty="0"/>
              <a:t>compare pattern with text from left to right</a:t>
            </a:r>
          </a:p>
          <a:p>
            <a:pPr>
              <a:spcBef>
                <a:spcPts val="800"/>
              </a:spcBef>
            </a:pPr>
            <a:r>
              <a:rPr lang="en-US" sz="2000" dirty="0" err="1"/>
              <a:t>Horspool’s</a:t>
            </a:r>
            <a:r>
              <a:rPr lang="en-US" sz="2000" dirty="0"/>
              <a:t>: also O(</a:t>
            </a:r>
            <a:r>
              <a:rPr lang="en-US" sz="2000" dirty="0" err="1"/>
              <a:t>mn</a:t>
            </a:r>
            <a:r>
              <a:rPr lang="en-US" sz="2000" dirty="0"/>
              <a:t>) but practically fast:</a:t>
            </a:r>
          </a:p>
          <a:p>
            <a:pPr lvl="1">
              <a:spcBef>
                <a:spcPts val="800"/>
              </a:spcBef>
            </a:pPr>
            <a:r>
              <a:rPr lang="en-US" sz="1600" dirty="0"/>
              <a:t>shift pattern left to right on the text, </a:t>
            </a:r>
            <a:r>
              <a:rPr lang="en-US" sz="1600" i="1" dirty="0"/>
              <a:t>at least</a:t>
            </a:r>
            <a:r>
              <a:rPr lang="en-US" sz="1600" dirty="0"/>
              <a:t> 1 position each time</a:t>
            </a:r>
          </a:p>
          <a:p>
            <a:pPr lvl="1">
              <a:spcBef>
                <a:spcPts val="800"/>
              </a:spcBef>
            </a:pPr>
            <a:r>
              <a:rPr lang="en-US" sz="1600" dirty="0"/>
              <a:t>compare pattern with text </a:t>
            </a:r>
            <a:r>
              <a:rPr lang="en-US" sz="1600" b="1" dirty="0"/>
              <a:t>from right to left</a:t>
            </a:r>
          </a:p>
          <a:p>
            <a:pPr marL="0" indent="0">
              <a:spcBef>
                <a:spcPts val="800"/>
              </a:spcBef>
              <a:buNone/>
            </a:pPr>
            <a:r>
              <a:rPr lang="en-US" sz="2000" dirty="0"/>
              <a:t> </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9B783826-DB11-F34A-B58F-6EAA6E996AB2}"/>
              </a:ext>
            </a:extLst>
          </p:cNvPr>
          <p:cNvSpPr>
            <a:spLocks noGrp="1"/>
          </p:cNvSpPr>
          <p:nvPr>
            <p:ph type="dt" sz="half" idx="10"/>
          </p:nvPr>
        </p:nvSpPr>
        <p:spPr/>
        <p:txBody>
          <a:bodyPr/>
          <a:lstStyle/>
          <a:p>
            <a:pPr>
              <a:defRPr/>
            </a:pPr>
            <a:r>
              <a:rPr lang="en-AU" dirty="0"/>
              <a:t>Anh Vo    </a:t>
            </a:r>
            <a:fld id="{A9DEA08E-4CB3-E742-9AC2-43959A293033}" type="datetime4">
              <a:rPr lang="en-AU" smtClean="0"/>
              <a:t>17 May 2022</a:t>
            </a:fld>
            <a:endParaRPr lang="en-US" dirty="0"/>
          </a:p>
        </p:txBody>
      </p:sp>
      <p:sp>
        <p:nvSpPr>
          <p:cNvPr id="5" name="Footer Placeholder 4">
            <a:extLst>
              <a:ext uri="{FF2B5EF4-FFF2-40B4-BE49-F238E27FC236}">
                <a16:creationId xmlns:a16="http://schemas.microsoft.com/office/drawing/2014/main" id="{6EB16F54-3861-7345-A88D-D44719F9EA84}"/>
              </a:ext>
            </a:extLst>
          </p:cNvPr>
          <p:cNvSpPr>
            <a:spLocks noGrp="1"/>
          </p:cNvSpPr>
          <p:nvPr>
            <p:ph type="ftr" sz="quarter" idx="11"/>
          </p:nvPr>
        </p:nvSpPr>
        <p:spPr/>
        <p:txBody>
          <a:bodyPr/>
          <a:lstStyle/>
          <a:p>
            <a:pPr>
              <a:defRPr/>
            </a:pPr>
            <a:r>
              <a:rPr lang="en-US"/>
              <a:t>COMP20007.Worshop</a:t>
            </a:r>
            <a:endParaRPr lang="en-US" dirty="0"/>
          </a:p>
        </p:txBody>
      </p:sp>
      <p:sp>
        <p:nvSpPr>
          <p:cNvPr id="6" name="Slide Number Placeholder 5">
            <a:extLst>
              <a:ext uri="{FF2B5EF4-FFF2-40B4-BE49-F238E27FC236}">
                <a16:creationId xmlns:a16="http://schemas.microsoft.com/office/drawing/2014/main" id="{0D53CA3A-1AC1-164B-A8A8-22E4AE541FF9}"/>
              </a:ext>
            </a:extLst>
          </p:cNvPr>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spTree>
    <p:extLst>
      <p:ext uri="{BB962C8B-B14F-4D97-AF65-F5344CB8AC3E}">
        <p14:creationId xmlns:p14="http://schemas.microsoft.com/office/powerpoint/2010/main" val="882579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207_17S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C207_17S1.potx</Template>
  <TotalTime>53861</TotalTime>
  <Words>2984</Words>
  <Application>Microsoft Macintosh PowerPoint</Application>
  <PresentationFormat>On-screen Show (4:3)</PresentationFormat>
  <Paragraphs>510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Courier</vt:lpstr>
      <vt:lpstr>News Gothic MT</vt:lpstr>
      <vt:lpstr>Wingdings 2</vt:lpstr>
      <vt:lpstr>C207_17S1</vt:lpstr>
      <vt:lpstr>COMP20007 Workshop Week 11</vt:lpstr>
      <vt:lpstr>Counting Sort </vt:lpstr>
      <vt:lpstr>Counting Sort for sorting array A[0..n-1] </vt:lpstr>
      <vt:lpstr>Counting Sort</vt:lpstr>
      <vt:lpstr>Radix Sort</vt:lpstr>
      <vt:lpstr>PowerPoint Presentation</vt:lpstr>
      <vt:lpstr>PowerPoint Presentation</vt:lpstr>
      <vt:lpstr>PowerPoint Presentation</vt:lpstr>
      <vt:lpstr>String Searching</vt:lpstr>
      <vt:lpstr>How to run Horspool’s manually</vt:lpstr>
      <vt:lpstr>Horspool’s Algorithm Review</vt:lpstr>
      <vt:lpstr>Horspool’s Algorithm</vt:lpstr>
      <vt:lpstr>Horspool’s Algorithm – Your Solutions</vt:lpstr>
      <vt:lpstr>Q11.7: Review on recurrences</vt:lpstr>
      <vt:lpstr>Assignment 2: Q&amp;A (Part 1, Part 2, Part 3)</vt:lpstr>
      <vt:lpstr>Lab: Assignment 2</vt:lpstr>
      <vt:lpstr>A2.P3 and A2.P2: Questions? </vt:lpstr>
      <vt:lpstr>A2.P1: more on C </vt:lpstr>
      <vt:lpstr>A2.P1: Sponge</vt:lpstr>
      <vt:lpstr>A2.P1: Hashing</vt:lpstr>
      <vt:lpstr>A2.P1: MAC</vt:lpstr>
      <vt:lpstr>A2.P1: encrypt is similar to MAC</vt:lpstr>
      <vt:lpstr>A2.P1: decrypt should mimic the encrypt</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380</cp:revision>
  <dcterms:created xsi:type="dcterms:W3CDTF">2016-04-26T09:56:14Z</dcterms:created>
  <dcterms:modified xsi:type="dcterms:W3CDTF">2022-05-18T01:46:00Z</dcterms:modified>
</cp:coreProperties>
</file>