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handoutMasterIdLst>
    <p:handoutMasterId r:id="rId38"/>
  </p:handoutMasterIdLst>
  <p:sldIdLst>
    <p:sldId id="383" r:id="rId2"/>
    <p:sldId id="537" r:id="rId3"/>
    <p:sldId id="539" r:id="rId4"/>
    <p:sldId id="538" r:id="rId5"/>
    <p:sldId id="493" r:id="rId6"/>
    <p:sldId id="540" r:id="rId7"/>
    <p:sldId id="513" r:id="rId8"/>
    <p:sldId id="534" r:id="rId9"/>
    <p:sldId id="543" r:id="rId10"/>
    <p:sldId id="536" r:id="rId11"/>
    <p:sldId id="542" r:id="rId12"/>
    <p:sldId id="464" r:id="rId13"/>
    <p:sldId id="504" r:id="rId14"/>
    <p:sldId id="514" r:id="rId15"/>
    <p:sldId id="515" r:id="rId16"/>
    <p:sldId id="518" r:id="rId17"/>
    <p:sldId id="517" r:id="rId18"/>
    <p:sldId id="520" r:id="rId19"/>
    <p:sldId id="541" r:id="rId20"/>
    <p:sldId id="457" r:id="rId21"/>
    <p:sldId id="467" r:id="rId22"/>
    <p:sldId id="458" r:id="rId23"/>
    <p:sldId id="521" r:id="rId24"/>
    <p:sldId id="522" r:id="rId25"/>
    <p:sldId id="523" r:id="rId26"/>
    <p:sldId id="524" r:id="rId27"/>
    <p:sldId id="525" r:id="rId28"/>
    <p:sldId id="526" r:id="rId29"/>
    <p:sldId id="527" r:id="rId30"/>
    <p:sldId id="528" r:id="rId31"/>
    <p:sldId id="529" r:id="rId32"/>
    <p:sldId id="530" r:id="rId33"/>
    <p:sldId id="531" r:id="rId34"/>
    <p:sldId id="532" r:id="rId35"/>
    <p:sldId id="533" r:id="rId3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7E7"/>
    <a:srgbClr val="080FAC"/>
    <a:srgbClr val="030000"/>
    <a:srgbClr val="0F19FF"/>
    <a:srgbClr val="D28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41" autoAdjust="0"/>
    <p:restoredTop sz="99829" autoAdjust="0"/>
  </p:normalViewPr>
  <p:slideViewPr>
    <p:cSldViewPr snapToObjects="1">
      <p:cViewPr varScale="1">
        <p:scale>
          <a:sx n="99" d="100"/>
          <a:sy n="99" d="100"/>
        </p:scale>
        <p:origin x="-248" y="-104"/>
      </p:cViewPr>
      <p:guideLst>
        <p:guide orient="horz" pos="2160"/>
        <p:guide pos="14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-236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notesMaster" Target="notesMasters/notesMaster1.xml"/><Relationship Id="rId38" Type="http://schemas.openxmlformats.org/officeDocument/2006/relationships/handoutMaster" Target="handoutMasters/handout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27B758E-380E-674B-8C4E-3220F752DC53}" type="datetime1">
              <a:rPr lang="en-US"/>
              <a:pPr>
                <a:defRPr/>
              </a:pPr>
              <a:t>22/4/20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9113BDF-1167-BD47-91D1-EF74F2BB9B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133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9559656-7EB7-5F48-B1AB-5E67AEF6F7F9}" type="datetime1">
              <a:rPr lang="en-US"/>
              <a:pPr>
                <a:defRPr/>
              </a:pPr>
              <a:t>22/4/20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DDE2622-EEE1-744B-9958-F765315E4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255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8738" y="1295400"/>
            <a:ext cx="7815262" cy="414972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algn="ctr" defTabSz="914400">
              <a:spcBef>
                <a:spcPts val="2000"/>
              </a:spcBef>
              <a:buClr>
                <a:srgbClr val="6FB7D7"/>
              </a:buClr>
              <a:buSzPct val="110000"/>
              <a:buFont typeface="Wingdings 2" charset="0"/>
              <a:buNone/>
              <a:defRPr/>
            </a:pPr>
            <a:endParaRPr lang="en-US" sz="3200" dirty="0">
              <a:solidFill>
                <a:srgbClr val="595959"/>
              </a:solidFill>
              <a:latin typeface="News Gothic M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dirty="0"/>
              <a:t>Anh </a:t>
            </a:r>
            <a:r>
              <a:rPr lang="en-AU" dirty="0" err="1"/>
              <a:t>Vio</a:t>
            </a:r>
            <a:r>
              <a:rPr lang="en-AU" dirty="0"/>
              <a:t>    </a:t>
            </a:r>
            <a:fld id="{34199234-A25A-904C-9B74-56A4A07707A6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COMP20007.</a:t>
            </a:r>
            <a:r>
              <a:rPr lang="en-US" dirty="0"/>
              <a:t>Workshop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4906F-796F-DF40-BE2B-4D01E12B57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4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920750"/>
          </a:xfrm>
        </p:spPr>
        <p:txBody>
          <a:bodyPr/>
          <a:lstStyle>
            <a:lvl1pPr>
              <a:defRPr b="1" cap="none" spc="0">
                <a:ln w="1905"/>
                <a:solidFill>
                  <a:srgbClr val="1507E7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13" y="1143000"/>
            <a:ext cx="8623300" cy="4800600"/>
          </a:xfrm>
        </p:spPr>
        <p:txBody>
          <a:bodyPr/>
          <a:lstStyle>
            <a:lvl1pPr>
              <a:defRPr sz="28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  <a:lvl2pPr>
              <a:defRPr sz="24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2pPr>
            <a:lvl3pPr>
              <a:defRPr sz="24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3pPr>
            <a:lvl4pPr>
              <a:defRPr sz="20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4pPr>
            <a:lvl5pPr>
              <a:defRPr sz="20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6700" y="6275388"/>
            <a:ext cx="218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dirty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COMP20007.</a:t>
            </a:r>
            <a:r>
              <a:rPr lang="en-US" dirty="0"/>
              <a:t>Worshop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10808-8E44-6F46-B441-732A53FE43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7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9275" y="107950"/>
            <a:ext cx="804227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 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9275" y="1244600"/>
            <a:ext cx="8042275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AU" dirty="0"/>
              <a:t>Anh Vo    </a:t>
            </a:r>
            <a:fld id="{C36B4625-443B-BA4A-9C4D-9655F853EDD2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688" y="6275388"/>
            <a:ext cx="48402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dirty="0" smtClean="0"/>
              <a:t>COMP20007.</a:t>
            </a:r>
            <a:r>
              <a:rPr lang="en-US" dirty="0"/>
              <a:t>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7A591D-BE1D-B04A-BB41-513A4B216A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ln w="1905"/>
          <a:solidFill>
            <a:srgbClr val="1507E7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9pPr>
    </p:titleStyle>
    <p:bodyStyle>
      <a:lvl1pPr marL="349250" indent="-349250" algn="l" rtl="0" eaLnBrk="0" fontAlgn="base" hangingPunct="0">
        <a:spcBef>
          <a:spcPts val="20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sz="28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charset="0"/>
        <a:buChar char=""/>
        <a:defRPr sz="24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2pPr>
      <a:lvl3pPr marL="96837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sz="24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3pPr>
      <a:lvl4pPr marL="1263650" indent="-295275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charset="0"/>
        <a:buChar char=""/>
        <a:defRPr sz="20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4pPr>
      <a:lvl5pPr marL="154622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sz="20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username@dimefox.eng.unimelb.edu.au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75732" y="-171400"/>
            <a:ext cx="8623300" cy="92075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News Gothic MT" charset="0"/>
              </a:rPr>
              <a:t>COMP20007 Workshop Week 6</a:t>
            </a:r>
            <a:endParaRPr lang="en-US" dirty="0">
              <a:latin typeface="News Gothic MT" charset="0"/>
            </a:endParaRPr>
          </a:p>
        </p:txBody>
      </p:sp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1200" dirty="0">
                <a:solidFill>
                  <a:schemeClr val="bg1"/>
                </a:solidFill>
              </a:rPr>
              <a:t>Anh Vo    </a:t>
            </a:r>
            <a:fld id="{465B1516-81C4-524D-A0C2-C8A80DF0B22D}" type="datetime4">
              <a:rPr lang="en-AU" sz="1200" smtClean="0">
                <a:solidFill>
                  <a:schemeClr val="bg1"/>
                </a:solidFill>
              </a:rPr>
              <a:t>April 22, 2020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smtClean="0">
                <a:solidFill>
                  <a:schemeClr val="bg1"/>
                </a:solidFill>
              </a:rPr>
              <a:t>COMP20007.</a:t>
            </a:r>
            <a:r>
              <a:rPr lang="en-US" sz="1200" dirty="0">
                <a:solidFill>
                  <a:schemeClr val="bg1"/>
                </a:solidFill>
              </a:rPr>
              <a:t>Workshop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722B83-05D9-2C4B-9F78-99A6C46D0F70}" type="slidenum">
              <a:rPr lang="en-US" sz="3600">
                <a:solidFill>
                  <a:schemeClr val="bg1"/>
                </a:solidFill>
              </a:rPr>
              <a:pPr eaLnBrk="1" hangingPunct="1"/>
              <a:t>1</a:t>
            </a:fld>
            <a:endParaRPr lang="en-US" sz="36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7728905"/>
              </p:ext>
            </p:extLst>
          </p:nvPr>
        </p:nvGraphicFramePr>
        <p:xfrm>
          <a:off x="265113" y="749350"/>
          <a:ext cx="8623300" cy="58521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706487"/>
                <a:gridCol w="7916813"/>
              </a:tblGrid>
              <a:tr h="37084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 b="0" dirty="0" smtClean="0"/>
                        <a:t>1</a:t>
                      </a:r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 smtClean="0"/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 smtClean="0"/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 smtClean="0"/>
                    </a:p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 b="0" dirty="0" smtClean="0"/>
                        <a:t>2</a:t>
                      </a:r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 smtClean="0"/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 smtClean="0"/>
                    </a:p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 b="0" dirty="0" smtClean="0"/>
                        <a:t>3</a:t>
                      </a:r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 smtClean="0"/>
                    </a:p>
                    <a:p>
                      <a:pPr algn="ctr">
                        <a:spcBef>
                          <a:spcPts val="600"/>
                        </a:spcBef>
                      </a:pPr>
                      <a:endParaRPr lang="en-US" sz="2000" b="0" dirty="0" smtClean="0"/>
                    </a:p>
                    <a:p>
                      <a:pPr algn="ctr">
                        <a:spcBef>
                          <a:spcPts val="600"/>
                        </a:spcBef>
                      </a:pPr>
                      <a:r>
                        <a:rPr lang="en-US" sz="2000" b="0" dirty="0" smtClean="0"/>
                        <a:t>LAB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1" baseline="0" dirty="0" smtClean="0">
                          <a:solidFill>
                            <a:srgbClr val="FF6600"/>
                          </a:solidFill>
                        </a:rPr>
                        <a:t>Preparation: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0" baseline="0" dirty="0" smtClean="0"/>
                        <a:t>   - open </a:t>
                      </a:r>
                      <a:r>
                        <a:rPr lang="en-US" sz="2000" b="0" baseline="0" dirty="0" smtClean="0">
                          <a:solidFill>
                            <a:srgbClr val="000090"/>
                          </a:solidFill>
                          <a:latin typeface="Courier"/>
                          <a:cs typeface="Courier"/>
                        </a:rPr>
                        <a:t>ws6.ppt</a:t>
                      </a:r>
                      <a:r>
                        <a:rPr lang="en-US" sz="2000" b="0" baseline="0" dirty="0" smtClean="0"/>
                        <a:t>x from </a:t>
                      </a:r>
                      <a:r>
                        <a:rPr lang="en-US" sz="2000" b="0" kern="1200" baseline="0" dirty="0" err="1" smtClean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github.com</a:t>
                      </a:r>
                      <a:r>
                        <a:rPr lang="en-US" sz="2000" b="0" baseline="0" dirty="0" smtClean="0"/>
                        <a:t>/</a:t>
                      </a:r>
                      <a:r>
                        <a:rPr lang="en-US" sz="2000" b="0" kern="1200" baseline="0" dirty="0" err="1" smtClean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anhvir</a:t>
                      </a:r>
                      <a:r>
                        <a:rPr lang="en-US" sz="2000" b="0" baseline="0" dirty="0" smtClean="0"/>
                        <a:t>/</a:t>
                      </a:r>
                      <a:r>
                        <a:rPr lang="en-US" sz="2000" b="0" kern="1200" baseline="0" dirty="0" smtClean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c207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0" baseline="0" dirty="0" smtClean="0"/>
                        <a:t>   - open </a:t>
                      </a:r>
                      <a:r>
                        <a:rPr lang="en-US" sz="2000" b="0" kern="1200" baseline="0" dirty="0" smtClean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wokshop6</a:t>
                      </a:r>
                      <a:r>
                        <a:rPr lang="en-US" sz="2000" b="0" baseline="0" dirty="0" smtClean="0"/>
                        <a:t>.</a:t>
                      </a:r>
                      <a:r>
                        <a:rPr lang="en-US" sz="2000" b="0" kern="1200" baseline="0" dirty="0" smtClean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pdf</a:t>
                      </a:r>
                      <a:r>
                        <a:rPr lang="en-US" sz="2000" b="0" baseline="0" dirty="0" smtClean="0"/>
                        <a:t> (from </a:t>
                      </a:r>
                      <a:r>
                        <a:rPr lang="en-US" sz="2000" b="0" kern="1200" baseline="0" dirty="0" smtClean="0">
                          <a:solidFill>
                            <a:srgbClr val="000090"/>
                          </a:solidFill>
                          <a:latin typeface="Courier"/>
                          <a:ea typeface="+mn-ea"/>
                          <a:cs typeface="Courier"/>
                        </a:rPr>
                        <a:t>LMS</a:t>
                      </a:r>
                      <a:r>
                        <a:rPr lang="en-US" sz="2000" b="0" baseline="0" dirty="0" smtClean="0"/>
                        <a:t>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US" sz="2000" b="0" baseline="0" dirty="0" smtClean="0"/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1" baseline="0" dirty="0" smtClean="0"/>
                        <a:t>Topic 1:</a:t>
                      </a:r>
                      <a:r>
                        <a:rPr lang="en-US" sz="2000" b="0" baseline="0" dirty="0" smtClean="0"/>
                        <a:t> DFS and BFS: 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0" baseline="0" dirty="0" smtClean="0"/>
                        <a:t> </a:t>
                      </a:r>
                      <a:r>
                        <a:rPr lang="en-US" sz="2000" b="1" i="1" baseline="0" dirty="0" smtClean="0"/>
                        <a:t>Group Work:</a:t>
                      </a:r>
                      <a:r>
                        <a:rPr lang="en-US" sz="2000" b="0" baseline="0" dirty="0" smtClean="0"/>
                        <a:t> Problems T1, T2, T4, T3 (in order)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US" sz="2000" b="0" baseline="0" dirty="0" smtClean="0"/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1" baseline="0" dirty="0" smtClean="0"/>
                        <a:t>Topic 2:</a:t>
                      </a:r>
                      <a:r>
                        <a:rPr lang="en-US" sz="2000" b="0" baseline="0" dirty="0" smtClean="0"/>
                        <a:t> </a:t>
                      </a:r>
                      <a:r>
                        <a:rPr lang="en-US" sz="2000" b="0" baseline="0" dirty="0" err="1" smtClean="0"/>
                        <a:t>Dijkstra’s</a:t>
                      </a:r>
                      <a:r>
                        <a:rPr lang="en-US" sz="2000" b="0" baseline="0" dirty="0" smtClean="0"/>
                        <a:t> and Prim’s Algorithms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1" i="1" baseline="0" dirty="0" smtClean="0"/>
                        <a:t>  Group Work:</a:t>
                      </a:r>
                      <a:r>
                        <a:rPr lang="en-US" sz="2000" b="0" baseline="0" dirty="0" smtClean="0"/>
                        <a:t> Problems T5, T6  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endParaRPr lang="en-US" sz="2000" b="0" baseline="0" dirty="0" smtClean="0"/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2000" b="1" baseline="0" dirty="0" smtClean="0"/>
                        <a:t>Assignment 1 Q&amp;A</a:t>
                      </a:r>
                      <a:r>
                        <a:rPr lang="en-US" sz="2000" b="0" baseline="0" dirty="0" smtClean="0"/>
                        <a:t>, and</a:t>
                      </a:r>
                    </a:p>
                    <a:p>
                      <a:pPr marL="457200" indent="-457200">
                        <a:spcBef>
                          <a:spcPts val="600"/>
                        </a:spcBef>
                        <a:buFontTx/>
                        <a:buChar char="-"/>
                      </a:pPr>
                      <a:r>
                        <a:rPr lang="en-US" sz="1800" b="0" baseline="0" dirty="0" smtClean="0"/>
                        <a:t>make sure that you can </a:t>
                      </a:r>
                      <a:r>
                        <a:rPr lang="en-US" sz="1800" b="0" baseline="0" dirty="0" err="1" smtClean="0"/>
                        <a:t>scp</a:t>
                      </a:r>
                      <a:r>
                        <a:rPr lang="en-US" sz="1800" b="0" baseline="0" dirty="0" smtClean="0"/>
                        <a:t>, </a:t>
                      </a:r>
                      <a:r>
                        <a:rPr lang="en-US" sz="1800" b="0" baseline="0" dirty="0" err="1" smtClean="0"/>
                        <a:t>ssh</a:t>
                      </a:r>
                      <a:r>
                        <a:rPr lang="en-US" sz="1800" b="0" baseline="0" dirty="0" smtClean="0"/>
                        <a:t>, use </a:t>
                      </a:r>
                      <a:r>
                        <a:rPr lang="en-US" sz="1800" b="0" baseline="0" dirty="0" err="1" smtClean="0"/>
                        <a:t>dimefox</a:t>
                      </a:r>
                      <a:r>
                        <a:rPr lang="en-US" sz="1800" b="0" baseline="0" dirty="0" smtClean="0"/>
                        <a:t> to test/submit</a:t>
                      </a:r>
                    </a:p>
                    <a:p>
                      <a:pPr marL="457200" indent="-457200">
                        <a:spcBef>
                          <a:spcPts val="600"/>
                        </a:spcBef>
                        <a:buFontTx/>
                        <a:buChar char="-"/>
                      </a:pPr>
                      <a:r>
                        <a:rPr lang="en-US" sz="1800" b="0" baseline="0" dirty="0" smtClean="0"/>
                        <a:t>do Assignment 1 or do not-yet-done exercises</a:t>
                      </a:r>
                    </a:p>
                    <a:p>
                      <a:pPr marL="0" lvl="0" indent="0">
                        <a:spcBef>
                          <a:spcPts val="600"/>
                        </a:spcBef>
                        <a:buFontTx/>
                        <a:buNone/>
                      </a:pPr>
                      <a:endParaRPr lang="en-US" sz="1800" b="0" baseline="0" dirty="0" smtClean="0"/>
                    </a:p>
                    <a:p>
                      <a:pPr marL="0" lvl="0" indent="0">
                        <a:spcBef>
                          <a:spcPts val="600"/>
                        </a:spcBef>
                        <a:buFontTx/>
                        <a:buNone/>
                      </a:pPr>
                      <a:r>
                        <a:rPr lang="en-US" sz="1800" b="1" baseline="0" dirty="0" smtClean="0"/>
                        <a:t>Before leaving:</a:t>
                      </a:r>
                      <a:r>
                        <a:rPr lang="en-US" sz="1800" b="0" baseline="0" dirty="0" smtClean="0"/>
                        <a:t> </a:t>
                      </a:r>
                      <a:r>
                        <a:rPr lang="en-US" sz="1800" b="0" i="1" baseline="0" dirty="0" smtClean="0"/>
                        <a:t>Please give comments on the format of today’s workshop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88" y="-99392"/>
            <a:ext cx="8623300" cy="920750"/>
          </a:xfrm>
        </p:spPr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6062066"/>
              </p:ext>
            </p:extLst>
          </p:nvPr>
        </p:nvGraphicFramePr>
        <p:xfrm>
          <a:off x="1" y="735659"/>
          <a:ext cx="9134475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639"/>
                <a:gridCol w="6552728"/>
                <a:gridCol w="1250108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SSSP (that involves all nodes of a </a:t>
                      </a:r>
                      <a:r>
                        <a:rPr lang="en-US" i="1" dirty="0" smtClean="0"/>
                        <a:t>connected</a:t>
                      </a:r>
                      <a:r>
                        <a:rPr lang="en-US" dirty="0" smtClean="0"/>
                        <a:t> graph)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for all v ∈V : </a:t>
                      </a:r>
                    </a:p>
                    <a:p>
                      <a:r>
                        <a:rPr lang="en-US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   </a:t>
                      </a:r>
                      <a:r>
                        <a:rPr lang="en-US" dirty="0" err="1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dist</a:t>
                      </a:r>
                      <a:r>
                        <a:rPr lang="en-US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[v]= ∞ </a:t>
                      </a:r>
                    </a:p>
                    <a:p>
                      <a:r>
                        <a:rPr lang="en-US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   </a:t>
                      </a:r>
                      <a:r>
                        <a:rPr lang="en-US" dirty="0" err="1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prev</a:t>
                      </a:r>
                      <a:r>
                        <a:rPr lang="en-US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[v]= nil</a:t>
                      </a:r>
                    </a:p>
                    <a:p>
                      <a:r>
                        <a:rPr lang="en-US" baseline="0" dirty="0" err="1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dist</a:t>
                      </a:r>
                      <a:r>
                        <a:rPr lang="en-US" baseline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[S]=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basic loop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for all </a:t>
                      </a:r>
                      <a:r>
                        <a:rPr lang="en-US" baseline="0" dirty="0" err="1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u∈V</a:t>
                      </a:r>
                      <a:r>
                        <a:rPr lang="en-US" baseline="0" dirty="0" smtClean="0">
                          <a:solidFill>
                            <a:srgbClr val="080FAC"/>
                          </a:solidFill>
                        </a:rPr>
                        <a:t>,</a:t>
                      </a:r>
                      <a:r>
                        <a:rPr lang="en-US" baseline="0" dirty="0" smtClean="0"/>
                        <a:t> at each step choose </a:t>
                      </a:r>
                      <a:r>
                        <a:rPr lang="en-US" baseline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u</a:t>
                      </a:r>
                      <a:r>
                        <a:rPr lang="en-US" baseline="0" dirty="0" smtClean="0"/>
                        <a:t> that </a:t>
                      </a:r>
                      <a:r>
                        <a:rPr lang="en-US" baseline="0" dirty="0" err="1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dist</a:t>
                      </a:r>
                      <a:r>
                        <a:rPr lang="en-US" baseline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[u]</a:t>
                      </a:r>
                      <a:r>
                        <a:rPr lang="en-US" baseline="0" dirty="0" smtClean="0"/>
                        <a:t> is min amongst the unselected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action after selecting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u</a:t>
                      </a:r>
                      <a:endParaRPr lang="en-US" dirty="0">
                        <a:solidFill>
                          <a:srgbClr val="080FAC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  for all unselected v such</a:t>
                      </a:r>
                      <a:r>
                        <a:rPr lang="en-US" baseline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 that</a:t>
                      </a:r>
                      <a:r>
                        <a:rPr lang="en-US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 (</a:t>
                      </a:r>
                      <a:r>
                        <a:rPr lang="en-US" dirty="0" err="1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u,v</a:t>
                      </a:r>
                      <a:r>
                        <a:rPr lang="en-US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)∈E:</a:t>
                      </a:r>
                    </a:p>
                    <a:p>
                      <a:r>
                        <a:rPr lang="en-US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    if </a:t>
                      </a:r>
                      <a:r>
                        <a:rPr lang="en-US" dirty="0" err="1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dist</a:t>
                      </a:r>
                      <a:r>
                        <a:rPr lang="en-US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[v]&gt;</a:t>
                      </a:r>
                      <a:r>
                        <a:rPr lang="en-US" dirty="0" err="1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dist</a:t>
                      </a:r>
                      <a:r>
                        <a:rPr lang="en-US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[u]+</a:t>
                      </a:r>
                      <a:r>
                        <a:rPr lang="en-US" baseline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w(</a:t>
                      </a:r>
                      <a:r>
                        <a:rPr lang="en-US" baseline="0" dirty="0" err="1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u,v</a:t>
                      </a:r>
                      <a:r>
                        <a:rPr lang="en-US" baseline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):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      update </a:t>
                      </a:r>
                      <a:r>
                        <a:rPr lang="en-US" baseline="0" dirty="0" err="1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dist</a:t>
                      </a:r>
                      <a:r>
                        <a:rPr lang="en-US" baseline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[v]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      update </a:t>
                      </a:r>
                      <a:r>
                        <a:rPr lang="en-US" baseline="0" dirty="0" err="1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prev</a:t>
                      </a:r>
                      <a:r>
                        <a:rPr lang="en-US" baseline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[v]</a:t>
                      </a:r>
                      <a:endParaRPr lang="en-US" dirty="0">
                        <a:solidFill>
                          <a:srgbClr val="080FAC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3674" y="5389765"/>
            <a:ext cx="84447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Q:   what is </a:t>
            </a:r>
            <a:r>
              <a:rPr lang="en-US" sz="2000" dirty="0">
                <a:solidFill>
                  <a:srgbClr val="080FAC"/>
                </a:solidFill>
                <a:latin typeface="Courier"/>
                <a:cs typeface="Courier"/>
              </a:rPr>
              <a:t>update </a:t>
            </a:r>
            <a:r>
              <a:rPr lang="en-US" sz="2000" dirty="0" err="1">
                <a:solidFill>
                  <a:srgbClr val="080FAC"/>
                </a:solidFill>
                <a:latin typeface="Courier"/>
                <a:cs typeface="Courier"/>
              </a:rPr>
              <a:t>dist</a:t>
            </a:r>
            <a:r>
              <a:rPr lang="en-US" sz="2000" dirty="0">
                <a:solidFill>
                  <a:srgbClr val="080FAC"/>
                </a:solidFill>
                <a:latin typeface="Courier"/>
                <a:cs typeface="Courier"/>
              </a:rPr>
              <a:t>[v</a:t>
            </a:r>
            <a:r>
              <a:rPr lang="en-US" sz="2000" dirty="0" smtClean="0">
                <a:solidFill>
                  <a:srgbClr val="080FAC"/>
                </a:solidFill>
                <a:latin typeface="Courier"/>
                <a:cs typeface="Courier"/>
              </a:rPr>
              <a:t>] </a:t>
            </a:r>
            <a:r>
              <a:rPr lang="en-US" sz="2000" dirty="0" smtClean="0"/>
              <a:t>? </a:t>
            </a:r>
            <a:r>
              <a:rPr lang="en-US" sz="2000" dirty="0">
                <a:solidFill>
                  <a:srgbClr val="080FAC"/>
                </a:solidFill>
                <a:latin typeface="Courier"/>
                <a:cs typeface="Courier"/>
              </a:rPr>
              <a:t>update </a:t>
            </a:r>
            <a:r>
              <a:rPr lang="en-US" sz="2000" dirty="0" err="1">
                <a:solidFill>
                  <a:srgbClr val="080FAC"/>
                </a:solidFill>
                <a:latin typeface="Courier"/>
                <a:cs typeface="Courier"/>
              </a:rPr>
              <a:t>prev</a:t>
            </a:r>
            <a:r>
              <a:rPr lang="en-US" sz="2000" dirty="0">
                <a:solidFill>
                  <a:srgbClr val="080FAC"/>
                </a:solidFill>
                <a:latin typeface="Courier"/>
                <a:cs typeface="Courier"/>
              </a:rPr>
              <a:t>[v</a:t>
            </a:r>
            <a:r>
              <a:rPr lang="en-US" sz="2000" dirty="0" smtClean="0">
                <a:solidFill>
                  <a:srgbClr val="080FAC"/>
                </a:solidFill>
                <a:latin typeface="Courier"/>
                <a:cs typeface="Courier"/>
              </a:rPr>
              <a:t>] ?</a:t>
            </a:r>
          </a:p>
          <a:p>
            <a:r>
              <a:rPr lang="en-US" sz="2000" dirty="0" smtClean="0"/>
              <a:t>   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why </a:t>
            </a:r>
            <a:r>
              <a:rPr lang="en-US" sz="2000" dirty="0" err="1" smtClean="0"/>
              <a:t>Dijkstra’s</a:t>
            </a:r>
            <a:r>
              <a:rPr lang="en-US" sz="2000" dirty="0" smtClean="0"/>
              <a:t> algorithm is </a:t>
            </a:r>
            <a:r>
              <a:rPr lang="en-US" sz="2000" i="1" dirty="0" smtClean="0"/>
              <a:t>greedy</a:t>
            </a:r>
            <a:r>
              <a:rPr lang="en-US" sz="2000" dirty="0" smtClean="0"/>
              <a:t>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1601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588" y="-99392"/>
            <a:ext cx="8623300" cy="920750"/>
          </a:xfrm>
        </p:spPr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and Prim’s are similar?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326296"/>
              </p:ext>
            </p:extLst>
          </p:nvPr>
        </p:nvGraphicFramePr>
        <p:xfrm>
          <a:off x="1" y="735659"/>
          <a:ext cx="9134475" cy="4577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5615"/>
                <a:gridCol w="4476964"/>
                <a:gridCol w="3541896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Dijkstra’s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Prim’s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SSSP (that involves all nodes of a </a:t>
                      </a:r>
                      <a:r>
                        <a:rPr lang="en-US" i="1" dirty="0" smtClean="0"/>
                        <a:t>connected</a:t>
                      </a:r>
                      <a:r>
                        <a:rPr lang="en-US" dirty="0" smtClean="0"/>
                        <a:t> graph)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MST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dirty="0" smtClean="0"/>
                        <a:t>that involves all nodes of a </a:t>
                      </a:r>
                      <a:r>
                        <a:rPr lang="en-US" i="1" dirty="0" smtClean="0"/>
                        <a:t>connected</a:t>
                      </a:r>
                      <a:r>
                        <a:rPr lang="en-US" dirty="0" smtClean="0"/>
                        <a:t> graph)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init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for all v ∈V : </a:t>
                      </a:r>
                    </a:p>
                    <a:p>
                      <a:r>
                        <a:rPr lang="en-US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   </a:t>
                      </a:r>
                      <a:r>
                        <a:rPr lang="en-US" dirty="0" err="1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dist</a:t>
                      </a:r>
                      <a:r>
                        <a:rPr lang="en-US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[v]= ∞ </a:t>
                      </a:r>
                    </a:p>
                    <a:p>
                      <a:r>
                        <a:rPr lang="en-US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   </a:t>
                      </a:r>
                      <a:r>
                        <a:rPr lang="en-US" dirty="0" err="1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prev</a:t>
                      </a:r>
                      <a:r>
                        <a:rPr lang="en-US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[v]= nil</a:t>
                      </a:r>
                    </a:p>
                    <a:p>
                      <a:r>
                        <a:rPr lang="en-US" baseline="0" dirty="0" err="1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dist</a:t>
                      </a:r>
                      <a:r>
                        <a:rPr lang="en-US" baseline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[S]=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same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basic loop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 smtClean="0"/>
                        <a:t>for all </a:t>
                      </a:r>
                      <a:r>
                        <a:rPr lang="en-US" baseline="0" dirty="0" err="1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u∈V</a:t>
                      </a:r>
                      <a:r>
                        <a:rPr lang="en-US" baseline="0" dirty="0" smtClean="0">
                          <a:solidFill>
                            <a:srgbClr val="080FAC"/>
                          </a:solidFill>
                        </a:rPr>
                        <a:t>,</a:t>
                      </a:r>
                      <a:r>
                        <a:rPr lang="en-US" baseline="0" dirty="0" smtClean="0"/>
                        <a:t> at each step choose </a:t>
                      </a:r>
                      <a:r>
                        <a:rPr lang="en-US" baseline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u</a:t>
                      </a:r>
                      <a:r>
                        <a:rPr lang="en-US" baseline="0" dirty="0" smtClean="0"/>
                        <a:t> that </a:t>
                      </a:r>
                      <a:r>
                        <a:rPr lang="en-US" baseline="0" dirty="0" err="1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dist</a:t>
                      </a:r>
                      <a:r>
                        <a:rPr lang="en-US" baseline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[u]</a:t>
                      </a:r>
                      <a:r>
                        <a:rPr lang="en-US" baseline="0" dirty="0" smtClean="0"/>
                        <a:t> is min amongst the unselected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same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action after selecting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u</a:t>
                      </a:r>
                      <a:endParaRPr lang="en-US" dirty="0">
                        <a:solidFill>
                          <a:srgbClr val="080FAC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  for all unselected v such</a:t>
                      </a:r>
                      <a:r>
                        <a:rPr lang="en-US" baseline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    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  that</a:t>
                      </a:r>
                      <a:r>
                        <a:rPr lang="en-US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 (</a:t>
                      </a:r>
                      <a:r>
                        <a:rPr lang="en-US" dirty="0" err="1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u,v</a:t>
                      </a:r>
                      <a:r>
                        <a:rPr lang="en-US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)∈E:</a:t>
                      </a:r>
                    </a:p>
                    <a:p>
                      <a:r>
                        <a:rPr lang="en-US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    if </a:t>
                      </a:r>
                      <a:r>
                        <a:rPr lang="en-US" dirty="0" err="1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dist</a:t>
                      </a:r>
                      <a:r>
                        <a:rPr lang="en-US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[v]&gt;</a:t>
                      </a:r>
                      <a:r>
                        <a:rPr lang="en-US" dirty="0" err="1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dist</a:t>
                      </a:r>
                      <a:r>
                        <a:rPr lang="en-US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[u]+</a:t>
                      </a:r>
                      <a:r>
                        <a:rPr lang="en-US" baseline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w(</a:t>
                      </a:r>
                      <a:r>
                        <a:rPr lang="en-US" baseline="0" dirty="0" err="1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u,v</a:t>
                      </a:r>
                      <a:r>
                        <a:rPr lang="en-US" baseline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):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      update </a:t>
                      </a:r>
                      <a:r>
                        <a:rPr lang="en-US" baseline="0" dirty="0" err="1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dist</a:t>
                      </a:r>
                      <a:r>
                        <a:rPr lang="en-US" baseline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[v]</a:t>
                      </a:r>
                    </a:p>
                    <a:p>
                      <a:r>
                        <a:rPr lang="en-US" baseline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      update </a:t>
                      </a:r>
                      <a:r>
                        <a:rPr lang="en-US" baseline="0" dirty="0" err="1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prev</a:t>
                      </a:r>
                      <a:r>
                        <a:rPr lang="en-US" baseline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[v]</a:t>
                      </a:r>
                      <a:endParaRPr lang="en-US" dirty="0">
                        <a:solidFill>
                          <a:srgbClr val="080FAC"/>
                        </a:solidFill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same loop to decide whether</a:t>
                      </a:r>
                      <a:r>
                        <a:rPr lang="en-US" baseline="0" dirty="0" smtClean="0"/>
                        <a:t> to include edge </a:t>
                      </a:r>
                      <a:r>
                        <a:rPr lang="en-US" baseline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(</a:t>
                      </a:r>
                      <a:r>
                        <a:rPr lang="en-US" baseline="0" dirty="0" err="1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u,v</a:t>
                      </a:r>
                      <a:r>
                        <a:rPr lang="en-US" baseline="0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)</a:t>
                      </a:r>
                      <a:r>
                        <a:rPr lang="en-US" dirty="0" smtClean="0"/>
                        <a:t>:</a:t>
                      </a:r>
                      <a:endParaRPr lang="en-US" dirty="0" smtClean="0">
                        <a:solidFill>
                          <a:srgbClr val="080FAC"/>
                        </a:solidFill>
                        <a:latin typeface="Courier"/>
                        <a:cs typeface="Courier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  if </a:t>
                      </a:r>
                      <a:r>
                        <a:rPr lang="en-US" dirty="0" err="1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dist</a:t>
                      </a:r>
                      <a:r>
                        <a:rPr lang="en-US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[v]&gt;w(</a:t>
                      </a:r>
                      <a:r>
                        <a:rPr lang="en-US" dirty="0" err="1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u,v</a:t>
                      </a:r>
                      <a:r>
                        <a:rPr lang="en-US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):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    </a:t>
                      </a:r>
                      <a:r>
                        <a:rPr lang="en-US" dirty="0" smtClean="0"/>
                        <a:t>same</a:t>
                      </a:r>
                      <a:r>
                        <a:rPr lang="en-US" baseline="0" dirty="0" smtClean="0"/>
                        <a:t> </a:t>
                      </a:r>
                      <a:endParaRPr lang="en-US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080FAC"/>
                          </a:solidFill>
                          <a:latin typeface="Courier"/>
                          <a:cs typeface="Courier"/>
                        </a:rPr>
                        <a:t> 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3674" y="5389765"/>
            <a:ext cx="844479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So, the 2 </a:t>
            </a:r>
            <a:r>
              <a:rPr lang="en-US" sz="2000" dirty="0" err="1" smtClean="0"/>
              <a:t>alg</a:t>
            </a:r>
            <a:r>
              <a:rPr lang="en-US" sz="2000" dirty="0" smtClean="0"/>
              <a:t> are similar. The only difference is the optimizing functions. There are many other situations when the same algorithm applied, but perhaps with a different optimizing function.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6775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99392"/>
            <a:ext cx="8623300" cy="920750"/>
          </a:xfrm>
        </p:spPr>
        <p:txBody>
          <a:bodyPr/>
          <a:lstStyle/>
          <a:p>
            <a:r>
              <a:rPr lang="en-US" dirty="0" smtClean="0"/>
              <a:t>T5: SSSP with </a:t>
            </a:r>
            <a:r>
              <a:rPr lang="en-US" dirty="0" err="1" smtClean="0"/>
              <a:t>Dijkstra’s</a:t>
            </a:r>
            <a:r>
              <a:rPr lang="en-US" dirty="0" smtClean="0"/>
              <a:t> Algorithm (DA)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13" y="816325"/>
            <a:ext cx="86233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>
                <a:effectLst/>
              </a:rPr>
              <a:t>Dijkstra’s</a:t>
            </a:r>
            <a:r>
              <a:rPr lang="en-US" sz="2000" dirty="0">
                <a:effectLst/>
              </a:rPr>
              <a:t> algorithm computes the shortest path to each node in a graph from a single starting node (the ‘source’). Trace </a:t>
            </a:r>
            <a:r>
              <a:rPr lang="en-US" sz="2000" dirty="0" err="1">
                <a:effectLst/>
              </a:rPr>
              <a:t>Dijkstra’s</a:t>
            </a:r>
            <a:r>
              <a:rPr lang="en-US" sz="2000" dirty="0">
                <a:effectLst/>
              </a:rPr>
              <a:t> algorithm on the following graph, with node E as the </a:t>
            </a:r>
            <a:r>
              <a:rPr lang="en-US" sz="2000" dirty="0" smtClean="0">
                <a:effectLst/>
              </a:rPr>
              <a:t>source</a:t>
            </a:r>
          </a:p>
          <a:p>
            <a:pPr marL="0" indent="0">
              <a:buNone/>
            </a:pPr>
            <a:r>
              <a:rPr lang="en-US" sz="2000" dirty="0" smtClean="0">
                <a:effectLst/>
              </a:rPr>
              <a:t>Repeat </a:t>
            </a:r>
            <a:r>
              <a:rPr lang="en-US" sz="2000" dirty="0">
                <a:effectLst/>
              </a:rPr>
              <a:t>the algorithm with node A as the source. How long is the shortest path from E to A? How about A to </a:t>
            </a:r>
            <a:r>
              <a:rPr lang="en-US" sz="2000" dirty="0" smtClean="0">
                <a:effectLst/>
              </a:rPr>
              <a:t>F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3140968"/>
            <a:ext cx="5498794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186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</a:t>
            </a:r>
            <a:r>
              <a:rPr lang="en-US" dirty="0" err="1" smtClean="0"/>
              <a:t>Dijkstra’s</a:t>
            </a:r>
            <a:r>
              <a:rPr lang="en-US" dirty="0" smtClean="0"/>
              <a:t> Algorithm from 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7540" y="4336396"/>
            <a:ext cx="86764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DA is a BFS. DA is used to find shortest path from a </a:t>
            </a:r>
            <a:r>
              <a:rPr lang="en-US" sz="2000" b="1" dirty="0" smtClean="0"/>
              <a:t>source</a:t>
            </a:r>
            <a:r>
              <a:rPr lang="en-US" sz="2000" dirty="0" smtClean="0"/>
              <a:t> to </a:t>
            </a:r>
            <a:r>
              <a:rPr lang="en-US" sz="2000" i="1" dirty="0" smtClean="0"/>
              <a:t>all other nodes</a:t>
            </a:r>
            <a:r>
              <a:rPr lang="en-US" sz="2000" dirty="0" smtClean="0"/>
              <a:t>.  A </a:t>
            </a:r>
            <a:r>
              <a:rPr lang="en-US" sz="2000" i="1" dirty="0" smtClean="0"/>
              <a:t>practical implementation </a:t>
            </a:r>
            <a:r>
              <a:rPr lang="en-US" sz="2000" dirty="0" smtClean="0"/>
              <a:t>is to maintain 3 arrays:</a:t>
            </a:r>
          </a:p>
          <a:p>
            <a:r>
              <a:rPr lang="en-US" sz="2000" dirty="0" err="1" smtClean="0"/>
              <a:t>dist</a:t>
            </a:r>
            <a:r>
              <a:rPr lang="en-US" sz="2000" dirty="0" smtClean="0"/>
              <a:t>[</a:t>
            </a:r>
            <a:r>
              <a:rPr lang="en-US" sz="2000" dirty="0"/>
              <a:t>v</a:t>
            </a:r>
            <a:r>
              <a:rPr lang="en-US" sz="2000" dirty="0" smtClean="0"/>
              <a:t>]   =   shortest-distance-found-so-far from </a:t>
            </a:r>
            <a:r>
              <a:rPr lang="en-US" sz="2000" b="1" dirty="0" smtClean="0"/>
              <a:t>source</a:t>
            </a:r>
            <a:r>
              <a:rPr lang="en-US" sz="2000" dirty="0" smtClean="0"/>
              <a:t> to v</a:t>
            </a:r>
          </a:p>
          <a:p>
            <a:r>
              <a:rPr lang="en-US" sz="2000" dirty="0" err="1" smtClean="0"/>
              <a:t>prev</a:t>
            </a:r>
            <a:r>
              <a:rPr lang="en-US" sz="2000" dirty="0" smtClean="0"/>
              <a:t>[v]  =   id of the node preceding v in the path-found-so-far</a:t>
            </a:r>
          </a:p>
          <a:p>
            <a:r>
              <a:rPr lang="en-US" sz="2000" b="1" dirty="0" smtClean="0"/>
              <a:t>visited[</a:t>
            </a:r>
            <a:r>
              <a:rPr lang="en-US" sz="2000" dirty="0" smtClean="0"/>
              <a:t>v] =   </a:t>
            </a:r>
            <a:r>
              <a:rPr lang="en-US" sz="2000" b="1" dirty="0"/>
              <a:t>Y</a:t>
            </a:r>
            <a:r>
              <a:rPr lang="en-US" sz="2000" dirty="0" smtClean="0"/>
              <a:t> if v has been explored/visited, </a:t>
            </a:r>
            <a:r>
              <a:rPr lang="en-US" sz="2000" b="1" dirty="0"/>
              <a:t>N</a:t>
            </a:r>
            <a:r>
              <a:rPr lang="en-US" sz="2000" dirty="0" smtClean="0"/>
              <a:t> if not yet </a:t>
            </a:r>
            <a:endParaRPr lang="en-U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60648"/>
            <a:ext cx="3302000" cy="1816100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531167"/>
              </p:ext>
            </p:extLst>
          </p:nvPr>
        </p:nvGraphicFramePr>
        <p:xfrm>
          <a:off x="179512" y="2564904"/>
          <a:ext cx="8708904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656"/>
                <a:gridCol w="967656"/>
                <a:gridCol w="967656"/>
                <a:gridCol w="967656"/>
                <a:gridCol w="967656"/>
                <a:gridCol w="967656"/>
                <a:gridCol w="967656"/>
                <a:gridCol w="967656"/>
                <a:gridCol w="9676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node</a:t>
                      </a:r>
                      <a:r>
                        <a:rPr lang="en-US" baseline="0" dirty="0" smtClean="0"/>
                        <a:t> visited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∞/nil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∞/nil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∞/nil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∞/nil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</a:t>
                      </a:r>
                      <a:r>
                        <a:rPr lang="en-US" dirty="0" smtClean="0"/>
                        <a:t>/nil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∞/nil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∞/nil</a:t>
                      </a:r>
                      <a:endParaRPr lang="en-US" b="1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3" name="Straight Arrow Connector 12"/>
          <p:cNvCxnSpPr/>
          <p:nvPr/>
        </p:nvCxnSpPr>
        <p:spPr>
          <a:xfrm>
            <a:off x="4427984" y="1844824"/>
            <a:ext cx="1800200" cy="15121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660232" y="1844824"/>
            <a:ext cx="870868" cy="14401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651784" y="1374821"/>
            <a:ext cx="48739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err="1" smtClean="0">
                <a:latin typeface="Courier"/>
                <a:cs typeface="Courier"/>
              </a:rPr>
              <a:t>dist</a:t>
            </a:r>
            <a:r>
              <a:rPr lang="en-US" dirty="0" smtClean="0">
                <a:latin typeface="Courier"/>
                <a:cs typeface="Courier"/>
              </a:rPr>
              <a:t>[E]          </a:t>
            </a:r>
            <a:r>
              <a:rPr lang="en-US" dirty="0" err="1" smtClean="0">
                <a:latin typeface="Courier"/>
                <a:cs typeface="Courier"/>
              </a:rPr>
              <a:t>prev</a:t>
            </a:r>
            <a:r>
              <a:rPr lang="en-US" dirty="0" smtClean="0">
                <a:latin typeface="Courier"/>
                <a:cs typeface="Courier"/>
              </a:rPr>
              <a:t>[E]</a:t>
            </a:r>
            <a:endParaRPr lang="en-US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61273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        DA from 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67540" y="4336396"/>
            <a:ext cx="867646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 step 1: choose the node with minimal </a:t>
            </a:r>
            <a:r>
              <a:rPr lang="en-US" dirty="0" err="1"/>
              <a:t>dist</a:t>
            </a:r>
            <a:r>
              <a:rPr lang="en-US" dirty="0"/>
              <a:t> </a:t>
            </a:r>
            <a:r>
              <a:rPr lang="en-US" b="1" i="1" dirty="0"/>
              <a:t>amongst the unvisited nodes</a:t>
            </a:r>
            <a:r>
              <a:rPr lang="en-US" dirty="0"/>
              <a:t>. This is </a:t>
            </a:r>
            <a:r>
              <a:rPr lang="en-US" dirty="0" smtClean="0"/>
              <a:t>E. </a:t>
            </a:r>
            <a:r>
              <a:rPr lang="en-US" dirty="0"/>
              <a:t>Then, consider to update </a:t>
            </a:r>
            <a:r>
              <a:rPr lang="en-US" dirty="0" err="1"/>
              <a:t>dist</a:t>
            </a:r>
            <a:r>
              <a:rPr lang="en-US" dirty="0"/>
              <a:t>[v] for v= {B, </a:t>
            </a:r>
            <a:r>
              <a:rPr lang="en-US" dirty="0" smtClean="0"/>
              <a:t>D, G}</a:t>
            </a:r>
            <a:r>
              <a:rPr lang="en-US" dirty="0"/>
              <a:t>. </a:t>
            </a:r>
            <a:r>
              <a:rPr lang="en-US" b="1" dirty="0" smtClean="0"/>
              <a:t>And, mark E as visited ???</a:t>
            </a:r>
            <a:r>
              <a:rPr lang="en-US" dirty="0" smtClean="0"/>
              <a:t>.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60648"/>
            <a:ext cx="3302000" cy="1816100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92099"/>
              </p:ext>
            </p:extLst>
          </p:nvPr>
        </p:nvGraphicFramePr>
        <p:xfrm>
          <a:off x="179512" y="2564904"/>
          <a:ext cx="8708904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656"/>
                <a:gridCol w="967656"/>
                <a:gridCol w="967656"/>
                <a:gridCol w="967656"/>
                <a:gridCol w="967656"/>
                <a:gridCol w="967656"/>
                <a:gridCol w="967656"/>
                <a:gridCol w="967656"/>
                <a:gridCol w="9676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node</a:t>
                      </a:r>
                      <a:r>
                        <a:rPr lang="en-US" baseline="0" dirty="0" smtClean="0"/>
                        <a:t> visited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∞/nil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∞/nil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∞/nil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∞/nil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</a:t>
                      </a:r>
                      <a:r>
                        <a:rPr lang="en-US" dirty="0" smtClean="0"/>
                        <a:t>/nil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∞/nil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∞/nil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280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7904" y="107950"/>
            <a:ext cx="5328592" cy="1968797"/>
          </a:xfrm>
        </p:spPr>
        <p:txBody>
          <a:bodyPr/>
          <a:lstStyle/>
          <a:p>
            <a:pPr algn="l"/>
            <a:r>
              <a:rPr lang="en-US" dirty="0" smtClean="0"/>
              <a:t>           DA from E</a:t>
            </a:r>
            <a:br>
              <a:rPr lang="en-US" dirty="0" smtClean="0"/>
            </a:br>
            <a:r>
              <a:rPr lang="en-US" sz="2400" b="0" dirty="0" smtClean="0"/>
              <a:t>How long, </a:t>
            </a:r>
            <a:r>
              <a:rPr lang="en-US" sz="2400" b="0" i="1" dirty="0" smtClean="0"/>
              <a:t>and what is</a:t>
            </a:r>
            <a:r>
              <a:rPr lang="en-US" sz="2400" b="0" dirty="0" smtClean="0"/>
              <a:t>, the shortest path from E to A?</a:t>
            </a:r>
            <a:br>
              <a:rPr lang="en-US" sz="2400" b="0" dirty="0" smtClean="0"/>
            </a:br>
            <a:r>
              <a:rPr lang="en-US" sz="2400" b="0" dirty="0" smtClean="0">
                <a:solidFill>
                  <a:schemeClr val="bg2">
                    <a:lumMod val="90000"/>
                  </a:schemeClr>
                </a:solidFill>
              </a:rPr>
              <a:t>How about from A to F?</a:t>
            </a:r>
            <a:endParaRPr lang="en-US" sz="2400" b="0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60648"/>
            <a:ext cx="3302000" cy="1816100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750734"/>
              </p:ext>
            </p:extLst>
          </p:nvPr>
        </p:nvGraphicFramePr>
        <p:xfrm>
          <a:off x="179512" y="2564904"/>
          <a:ext cx="870890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656"/>
                <a:gridCol w="967656"/>
                <a:gridCol w="967656"/>
                <a:gridCol w="967656"/>
                <a:gridCol w="967656"/>
                <a:gridCol w="967656"/>
                <a:gridCol w="967656"/>
                <a:gridCol w="967656"/>
                <a:gridCol w="9676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node</a:t>
                      </a:r>
                      <a:r>
                        <a:rPr lang="en-US" baseline="0" dirty="0" smtClean="0"/>
                        <a:t> visited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∞/nil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∞/nil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∞/nil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∞/nil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0</a:t>
                      </a:r>
                      <a:r>
                        <a:rPr lang="en-US" dirty="0" smtClean="0"/>
                        <a:t>/nil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∞/nil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∞/nil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9/E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7/E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smtClean="0"/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6</a:t>
                      </a:r>
                      <a:r>
                        <a:rPr lang="en-US" b="0" dirty="0" smtClean="0"/>
                        <a:t>/E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731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7904" y="107950"/>
            <a:ext cx="5328592" cy="1968797"/>
          </a:xfrm>
        </p:spPr>
        <p:txBody>
          <a:bodyPr/>
          <a:lstStyle/>
          <a:p>
            <a:pPr algn="l"/>
            <a:r>
              <a:rPr lang="en-US" dirty="0" smtClean="0"/>
              <a:t>           DA from A</a:t>
            </a:r>
            <a:br>
              <a:rPr lang="en-US" dirty="0" smtClean="0"/>
            </a:br>
            <a:r>
              <a:rPr lang="en-US" sz="2400" b="0" dirty="0" smtClean="0"/>
              <a:t>How long, </a:t>
            </a:r>
            <a:r>
              <a:rPr lang="en-US" sz="2400" b="0" i="1" dirty="0" smtClean="0"/>
              <a:t>and what is</a:t>
            </a:r>
            <a:r>
              <a:rPr lang="en-US" sz="2400" b="0" dirty="0" smtClean="0"/>
              <a:t>, the shortest path </a:t>
            </a:r>
            <a:r>
              <a:rPr lang="en-US" sz="2400" b="0" dirty="0" smtClean="0">
                <a:solidFill>
                  <a:srgbClr val="B1DDEB"/>
                </a:solidFill>
              </a:rPr>
              <a:t>from E to A?</a:t>
            </a:r>
            <a:br>
              <a:rPr lang="en-US" sz="2400" b="0" dirty="0" smtClean="0">
                <a:solidFill>
                  <a:srgbClr val="B1DDEB"/>
                </a:solidFill>
              </a:rPr>
            </a:br>
            <a:r>
              <a:rPr lang="en-US" sz="2400" b="0" dirty="0" smtClean="0"/>
              <a:t>How about from A to F?</a:t>
            </a:r>
            <a:endParaRPr lang="en-US" sz="240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60648"/>
            <a:ext cx="3302000" cy="1816100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686221"/>
              </p:ext>
            </p:extLst>
          </p:nvPr>
        </p:nvGraphicFramePr>
        <p:xfrm>
          <a:off x="179512" y="2564904"/>
          <a:ext cx="870890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656"/>
                <a:gridCol w="967656"/>
                <a:gridCol w="967656"/>
                <a:gridCol w="967656"/>
                <a:gridCol w="967656"/>
                <a:gridCol w="967656"/>
                <a:gridCol w="967656"/>
                <a:gridCol w="967656"/>
                <a:gridCol w="9676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node</a:t>
                      </a:r>
                      <a:r>
                        <a:rPr lang="en-US" baseline="0" dirty="0" smtClean="0"/>
                        <a:t> visited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0/nil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∞/nil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∞/nil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∞/nil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∞/nil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∞/nil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∞/nil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7859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 smtClean="0"/>
              <a:t>T6: </a:t>
            </a:r>
            <a:r>
              <a:rPr lang="en-US" sz="2400" dirty="0">
                <a:effectLst/>
              </a:rPr>
              <a:t>Minimum Spanning Tree with Prim’s Algorithm </a:t>
            </a:r>
            <a:r>
              <a:rPr lang="en-US" sz="2400" dirty="0"/>
              <a:t/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539" y="836712"/>
            <a:ext cx="86233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Prim’s algorithm finds a minimum </a:t>
            </a:r>
            <a:r>
              <a:rPr lang="en-US" sz="2000" dirty="0" smtClean="0"/>
              <a:t>spanning </a:t>
            </a:r>
            <a:r>
              <a:rPr lang="en-US" sz="2000" dirty="0"/>
              <a:t>tree for a weighted graph. Discuss what is meant by the terms ‘tree’, ‘spanning tree’, and ‘minimum spanning tree’.</a:t>
            </a:r>
          </a:p>
          <a:p>
            <a:pPr marL="0" indent="0">
              <a:buNone/>
            </a:pPr>
            <a:r>
              <a:rPr lang="en-US" sz="2000" dirty="0"/>
              <a:t>Run Prim’s algorithm on the graph </a:t>
            </a:r>
            <a:r>
              <a:rPr lang="en-US" sz="2000" dirty="0" smtClean="0"/>
              <a:t>below, </a:t>
            </a:r>
            <a:r>
              <a:rPr lang="en-US" sz="2000" dirty="0"/>
              <a:t>using A as the starting node. What is the resulting minimum spanning tree for this graph? What is the cost of this minimum spanning tree</a:t>
            </a:r>
            <a:r>
              <a:rPr lang="en-US" sz="2000" dirty="0" smtClean="0"/>
              <a:t>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3429000"/>
            <a:ext cx="5498794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894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7904" y="107950"/>
            <a:ext cx="5328592" cy="1968797"/>
          </a:xfrm>
        </p:spPr>
        <p:txBody>
          <a:bodyPr/>
          <a:lstStyle/>
          <a:p>
            <a:pPr algn="l"/>
            <a:r>
              <a:rPr lang="en-US" dirty="0" smtClean="0"/>
              <a:t>           Prim’s </a:t>
            </a:r>
            <a:r>
              <a:rPr lang="en-US" dirty="0" err="1" smtClean="0"/>
              <a:t>Alg</a:t>
            </a:r>
            <a:r>
              <a:rPr lang="en-US" dirty="0" smtClean="0"/>
              <a:t> from A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b="0" dirty="0" smtClean="0"/>
              <a:t>What’s the resulting MST?</a:t>
            </a:r>
            <a:br>
              <a:rPr lang="en-US" sz="2400" b="0" dirty="0" smtClean="0"/>
            </a:br>
            <a:r>
              <a:rPr lang="en-US" sz="2400" b="0" dirty="0" smtClean="0"/>
              <a:t>What’s the cost of that MST?</a:t>
            </a:r>
            <a:endParaRPr lang="en-US" sz="2400" b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60648"/>
            <a:ext cx="3302000" cy="1816100"/>
          </a:xfrm>
          <a:prstGeom prst="rect">
            <a:avLst/>
          </a:prstGeom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371407"/>
              </p:ext>
            </p:extLst>
          </p:nvPr>
        </p:nvGraphicFramePr>
        <p:xfrm>
          <a:off x="179512" y="2564904"/>
          <a:ext cx="8708904" cy="360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7656"/>
                <a:gridCol w="967656"/>
                <a:gridCol w="967656"/>
                <a:gridCol w="967656"/>
                <a:gridCol w="967656"/>
                <a:gridCol w="967656"/>
                <a:gridCol w="967656"/>
                <a:gridCol w="967656"/>
                <a:gridCol w="9676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step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node</a:t>
                      </a:r>
                      <a:r>
                        <a:rPr lang="en-US" baseline="0" dirty="0" smtClean="0"/>
                        <a:t> visited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0/nil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∞/nil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∞/nil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∞/nil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∞/nil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∞/nil</a:t>
                      </a: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∞/nil</a:t>
                      </a: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4342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Food for our brain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You’re organizing your birthday party and inviting n friends. From these friends you know that there are some pairs of people who hates each other. You want to know if it’s possible to divide guests into 2 different tables so that in each table there is no such hating pair? Design an algorithm for that.</a:t>
            </a:r>
          </a:p>
          <a:p>
            <a:r>
              <a:rPr lang="en-US" sz="2400" dirty="0" smtClean="0"/>
              <a:t>You have un </a:t>
            </a:r>
            <a:r>
              <a:rPr lang="en-US" sz="2400" dirty="0" err="1" smtClean="0"/>
              <a:t>unweighted</a:t>
            </a:r>
            <a:r>
              <a:rPr lang="en-US" sz="2400" dirty="0" smtClean="0"/>
              <a:t> undirected graph. Design an algorithm to find the shortest part (the part with least number of edges) between 2 vertices. What if the graph is weighted?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46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DfsExplore</a:t>
            </a:r>
            <a:r>
              <a:rPr lang="en-US" dirty="0" smtClean="0"/>
              <a:t>(1)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9676" b="1263"/>
          <a:stretch/>
        </p:blipFill>
        <p:spPr>
          <a:xfrm>
            <a:off x="3266903" y="1021066"/>
            <a:ext cx="5877097" cy="36166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1021066"/>
            <a:ext cx="3412403" cy="211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326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/>
          <p:cNvSpPr>
            <a:spLocks noGrp="1"/>
          </p:cNvSpPr>
          <p:nvPr>
            <p:ph type="title"/>
          </p:nvPr>
        </p:nvSpPr>
        <p:spPr>
          <a:xfrm>
            <a:off x="265113" y="107950"/>
            <a:ext cx="8623300" cy="920750"/>
          </a:xfrm>
        </p:spPr>
        <p:txBody>
          <a:bodyPr/>
          <a:lstStyle/>
          <a:p>
            <a:r>
              <a:rPr lang="en-US" dirty="0">
                <a:latin typeface="News Gothic MT" charset="0"/>
              </a:rPr>
              <a:t> </a:t>
            </a:r>
            <a:r>
              <a:rPr lang="en-US" dirty="0" smtClean="0">
                <a:latin typeface="News Gothic MT" charset="0"/>
              </a:rPr>
              <a:t>assignment 1</a:t>
            </a:r>
            <a:endParaRPr lang="en-US" dirty="0">
              <a:latin typeface="News Gothic MT" charset="0"/>
            </a:endParaRPr>
          </a:p>
        </p:txBody>
      </p:sp>
      <p:sp>
        <p:nvSpPr>
          <p:cNvPr id="409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3650" indent="-342900">
              <a:spcBef>
                <a:spcPts val="600"/>
              </a:spcBef>
            </a:pPr>
            <a:r>
              <a:rPr lang="en-US" sz="2400" dirty="0" smtClean="0">
                <a:latin typeface="News Gothic MT" charset="0"/>
                <a:cs typeface="ＭＳ Ｐゴシック" charset="0"/>
              </a:rPr>
              <a:t>Do </a:t>
            </a:r>
            <a:r>
              <a:rPr lang="en-US" sz="2400" dirty="0">
                <a:latin typeface="News Gothic MT" charset="0"/>
                <a:cs typeface="ＭＳ Ｐゴシック" charset="0"/>
              </a:rPr>
              <a:t>it early! Submit </a:t>
            </a:r>
            <a:r>
              <a:rPr lang="en-US" sz="2400" dirty="0" smtClean="0">
                <a:latin typeface="News Gothic MT" charset="0"/>
                <a:cs typeface="ＭＳ Ｐゴシック" charset="0"/>
              </a:rPr>
              <a:t>early, resubmit if needed!</a:t>
            </a:r>
            <a:endParaRPr lang="en-US" sz="2400" dirty="0">
              <a:latin typeface="News Gothic MT" charset="0"/>
              <a:cs typeface="ＭＳ Ｐゴシック" charset="0"/>
            </a:endParaRPr>
          </a:p>
          <a:p>
            <a:pPr marL="353650" indent="-342900">
              <a:spcBef>
                <a:spcPts val="600"/>
              </a:spcBef>
            </a:pPr>
            <a:r>
              <a:rPr lang="en-US" sz="2400" dirty="0" smtClean="0">
                <a:latin typeface="News Gothic MT" charset="0"/>
                <a:cs typeface="ＭＳ Ｐゴシック" charset="0"/>
              </a:rPr>
              <a:t>Read </a:t>
            </a:r>
            <a:r>
              <a:rPr lang="en-US" sz="2400" dirty="0">
                <a:latin typeface="News Gothic MT" charset="0"/>
                <a:cs typeface="ＭＳ Ｐゴシック" charset="0"/>
              </a:rPr>
              <a:t>&amp; participate in </a:t>
            </a:r>
            <a:r>
              <a:rPr lang="en-US" sz="2400" dirty="0" smtClean="0">
                <a:latin typeface="News Gothic MT" charset="0"/>
                <a:cs typeface="ＭＳ Ｐゴシック" charset="0"/>
              </a:rPr>
              <a:t>discussion forum!</a:t>
            </a:r>
          </a:p>
          <a:p>
            <a:pPr marL="353650" indent="-342900">
              <a:spcBef>
                <a:spcPts val="600"/>
              </a:spcBef>
            </a:pPr>
            <a:r>
              <a:rPr lang="en-US" sz="2400" dirty="0" smtClean="0">
                <a:latin typeface="News Gothic MT" charset="0"/>
                <a:cs typeface="ＭＳ Ｐゴシック" charset="0"/>
              </a:rPr>
              <a:t>Make sure that you follow well the specification.</a:t>
            </a:r>
          </a:p>
          <a:p>
            <a:pPr marL="353650" indent="-342900">
              <a:spcBef>
                <a:spcPts val="600"/>
              </a:spcBef>
            </a:pPr>
            <a:r>
              <a:rPr lang="en-US" sz="2400" dirty="0" smtClean="0">
                <a:latin typeface="News Gothic MT" charset="0"/>
                <a:cs typeface="ＭＳ Ｐゴシック" charset="0"/>
              </a:rPr>
              <a:t>Check your writing part carefully.. </a:t>
            </a:r>
            <a:endParaRPr lang="en-US" sz="2400" dirty="0">
              <a:latin typeface="News Gothic MT" charset="0"/>
              <a:cs typeface="ＭＳ Ｐゴシック" charset="0"/>
            </a:endParaRPr>
          </a:p>
          <a:p>
            <a:pPr marL="353650" indent="-342900">
              <a:spcBef>
                <a:spcPts val="600"/>
              </a:spcBef>
            </a:pPr>
            <a:r>
              <a:rPr lang="en-US" sz="2400" dirty="0" smtClean="0">
                <a:latin typeface="News Gothic MT" charset="0"/>
                <a:cs typeface="ＭＳ Ｐゴシック" charset="0"/>
              </a:rPr>
              <a:t>Test </a:t>
            </a:r>
            <a:r>
              <a:rPr lang="en-US" sz="2400" dirty="0">
                <a:latin typeface="News Gothic MT" charset="0"/>
                <a:cs typeface="ＭＳ Ｐゴシック" charset="0"/>
              </a:rPr>
              <a:t>your </a:t>
            </a:r>
            <a:r>
              <a:rPr lang="en-US" sz="2400" dirty="0" smtClean="0">
                <a:latin typeface="News Gothic MT" charset="0"/>
                <a:cs typeface="ＭＳ Ｐゴシック" charset="0"/>
              </a:rPr>
              <a:t>program carefully: remember to test on </a:t>
            </a:r>
            <a:r>
              <a:rPr lang="en-US" sz="2400" dirty="0" err="1" smtClean="0">
                <a:latin typeface="News Gothic MT" charset="0"/>
                <a:cs typeface="ＭＳ Ｐゴシック" charset="0"/>
              </a:rPr>
              <a:t>dimefox</a:t>
            </a:r>
            <a:endParaRPr lang="en-US" sz="2400" dirty="0" smtClean="0">
              <a:latin typeface="News Gothic MT" charset="0"/>
              <a:cs typeface="ＭＳ Ｐゴシック" charset="0"/>
            </a:endParaRPr>
          </a:p>
          <a:p>
            <a:pPr marL="353650" indent="-342900">
              <a:spcBef>
                <a:spcPts val="600"/>
              </a:spcBef>
            </a:pPr>
            <a:endParaRPr lang="en-US" sz="2400" dirty="0">
              <a:latin typeface="News Gothic MT" charset="0"/>
              <a:cs typeface="ＭＳ Ｐゴシック" charset="0"/>
            </a:endParaRPr>
          </a:p>
          <a:p>
            <a:pPr marL="353650" indent="-342900">
              <a:spcBef>
                <a:spcPts val="600"/>
              </a:spcBef>
            </a:pPr>
            <a:r>
              <a:rPr lang="en-US" sz="2400" dirty="0" smtClean="0">
                <a:latin typeface="News Gothic MT" charset="0"/>
                <a:cs typeface="ＭＳ Ｐゴシック" charset="0"/>
              </a:rPr>
              <a:t>Make sure you don’t have memory leak:</a:t>
            </a:r>
          </a:p>
          <a:p>
            <a:pPr marL="690200" lvl="1" indent="-342900"/>
            <a:r>
              <a:rPr lang="en-US" sz="2000" dirty="0" smtClean="0">
                <a:latin typeface="News Gothic MT" charset="0"/>
                <a:cs typeface="ＭＳ Ｐゴシック" charset="0"/>
              </a:rPr>
              <a:t>check that every execution of </a:t>
            </a:r>
            <a:r>
              <a:rPr lang="en-US" sz="2000" dirty="0" err="1" smtClean="0">
                <a:latin typeface="Courier"/>
                <a:cs typeface="Courier"/>
              </a:rPr>
              <a:t>malloc</a:t>
            </a:r>
            <a:r>
              <a:rPr lang="en-US" sz="2000" dirty="0" smtClean="0">
                <a:latin typeface="News Gothic MT" charset="0"/>
                <a:cs typeface="ＭＳ Ｐゴシック" charset="0"/>
              </a:rPr>
              <a:t> matches with an execution of </a:t>
            </a:r>
            <a:r>
              <a:rPr lang="en-US" sz="2000" dirty="0" smtClean="0">
                <a:latin typeface="Courier"/>
                <a:cs typeface="Courier"/>
              </a:rPr>
              <a:t>free</a:t>
            </a:r>
            <a:r>
              <a:rPr lang="en-US" sz="2000" dirty="0" smtClean="0">
                <a:latin typeface="News Gothic MT" charset="0"/>
                <a:cs typeface="ＭＳ Ｐゴシック" charset="0"/>
              </a:rPr>
              <a:t>, and</a:t>
            </a:r>
          </a:p>
          <a:p>
            <a:pPr marL="690200" lvl="1" indent="-342900"/>
            <a:r>
              <a:rPr lang="en-US" sz="2000" dirty="0" smtClean="0">
                <a:latin typeface="News Gothic MT" charset="0"/>
                <a:cs typeface="ＭＳ Ｐゴシック" charset="0"/>
              </a:rPr>
              <a:t>[optional] use tools like </a:t>
            </a:r>
            <a:r>
              <a:rPr lang="en-US" sz="2000" dirty="0" err="1" smtClean="0">
                <a:latin typeface="Courier"/>
                <a:cs typeface="Courier"/>
              </a:rPr>
              <a:t>valgrind</a:t>
            </a:r>
            <a:r>
              <a:rPr lang="en-US" sz="2000" dirty="0" smtClean="0">
                <a:latin typeface="News Gothic MT" charset="0"/>
                <a:cs typeface="ＭＳ Ｐゴシック" charset="0"/>
              </a:rPr>
              <a:t> to test for memory leak. </a:t>
            </a:r>
            <a:endParaRPr lang="en-US" sz="2000" dirty="0">
              <a:latin typeface="News Gothic MT" charset="0"/>
              <a:cs typeface="ＭＳ Ｐゴシック" charset="0"/>
            </a:endParaRPr>
          </a:p>
          <a:p>
            <a:pPr lvl="2">
              <a:buFont typeface="Wingdings 2" charset="0"/>
              <a:buNone/>
            </a:pPr>
            <a:endParaRPr lang="en-US" dirty="0">
              <a:latin typeface="News Gothic MT" charset="0"/>
              <a:cs typeface="ＭＳ Ｐゴシック" charset="0"/>
            </a:endParaRPr>
          </a:p>
        </p:txBody>
      </p:sp>
      <p:sp>
        <p:nvSpPr>
          <p:cNvPr id="40963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1200">
                <a:solidFill>
                  <a:schemeClr val="bg1"/>
                </a:solidFill>
              </a:rPr>
              <a:t>Anh Vo    18 March 2016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>
                <a:solidFill>
                  <a:schemeClr val="bg1"/>
                </a:solidFill>
              </a:rPr>
              <a:t>COMP20007.Tute</a:t>
            </a:r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C213562-B9AB-1341-AE91-F75B55498DFE}" type="slidenum">
              <a:rPr lang="en-US" sz="3600">
                <a:solidFill>
                  <a:schemeClr val="bg1"/>
                </a:solidFill>
              </a:rPr>
              <a:pPr eaLnBrk="1" hangingPunct="1"/>
              <a:t>20</a:t>
            </a:fld>
            <a:endParaRPr lang="en-US" sz="36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0559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882" y="21533"/>
            <a:ext cx="8623300" cy="920750"/>
          </a:xfrm>
        </p:spPr>
        <p:txBody>
          <a:bodyPr/>
          <a:lstStyle/>
          <a:p>
            <a:r>
              <a:rPr lang="en-US" dirty="0" smtClean="0"/>
              <a:t>How to submit the programming part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13" y="764704"/>
            <a:ext cx="8623300" cy="4800600"/>
          </a:xfrm>
        </p:spPr>
        <p:txBody>
          <a:bodyPr/>
          <a:lstStyle/>
          <a:p>
            <a:pPr marL="0" indent="0">
              <a:spcBef>
                <a:spcPts val="200"/>
              </a:spcBef>
              <a:buNone/>
            </a:pPr>
            <a:endParaRPr lang="en-US" sz="2000" dirty="0" smtClean="0"/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 smtClean="0"/>
              <a:t>Suppose that all all of your files are in directory </a:t>
            </a:r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</a:rPr>
              <a:t>A1</a:t>
            </a:r>
            <a:r>
              <a:rPr lang="en-US" sz="2000" dirty="0" smtClean="0"/>
              <a:t>. To submit:</a:t>
            </a:r>
          </a:p>
          <a:p>
            <a:pPr lvl="1">
              <a:spcBef>
                <a:spcPts val="200"/>
              </a:spcBef>
            </a:pPr>
            <a:r>
              <a:rPr lang="en-US" sz="2000" dirty="0" smtClean="0"/>
              <a:t>When on the parent directory of </a:t>
            </a:r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</a:rPr>
              <a:t>A1</a:t>
            </a:r>
            <a:r>
              <a:rPr lang="en-US" sz="2000" dirty="0" smtClean="0"/>
              <a:t>, copy the whole </a:t>
            </a:r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</a:rPr>
              <a:t>A1</a:t>
            </a:r>
            <a:r>
              <a:rPr lang="en-US" sz="2000" dirty="0" smtClean="0"/>
              <a:t> to </a:t>
            </a:r>
            <a:r>
              <a:rPr lang="en-US" sz="2000" dirty="0" err="1">
                <a:solidFill>
                  <a:srgbClr val="000090"/>
                </a:solidFill>
                <a:latin typeface="Courier"/>
                <a:cs typeface="Courier"/>
              </a:rPr>
              <a:t>dimefox</a:t>
            </a:r>
            <a:r>
              <a:rPr lang="en-US" sz="2000" dirty="0" smtClean="0"/>
              <a:t> using </a:t>
            </a:r>
            <a:r>
              <a:rPr lang="en-US" sz="2000" dirty="0" err="1">
                <a:solidFill>
                  <a:srgbClr val="000090"/>
                </a:solidFill>
                <a:latin typeface="Courier"/>
                <a:cs typeface="Courier"/>
              </a:rPr>
              <a:t>scp</a:t>
            </a:r>
            <a:r>
              <a:rPr lang="en-US" sz="2000" dirty="0" smtClean="0"/>
              <a:t> (or </a:t>
            </a:r>
            <a:r>
              <a:rPr lang="en-US" sz="2000" dirty="0" err="1">
                <a:solidFill>
                  <a:srgbClr val="000090"/>
                </a:solidFill>
                <a:latin typeface="Courier"/>
                <a:cs typeface="Courier"/>
              </a:rPr>
              <a:t>pscp</a:t>
            </a:r>
            <a:r>
              <a:rPr lang="en-US" sz="2000" dirty="0" smtClean="0"/>
              <a:t>, but perhaps you should install </a:t>
            </a:r>
            <a:r>
              <a:rPr lang="en-US" sz="2000" dirty="0" err="1">
                <a:solidFill>
                  <a:srgbClr val="000090"/>
                </a:solidFill>
                <a:latin typeface="Courier"/>
                <a:cs typeface="Courier"/>
              </a:rPr>
              <a:t>scp</a:t>
            </a:r>
            <a:r>
              <a:rPr lang="en-US" sz="2000" dirty="0" smtClean="0"/>
              <a:t>):</a:t>
            </a:r>
          </a:p>
          <a:p>
            <a:pPr marL="349250" lvl="1" indent="0">
              <a:spcBef>
                <a:spcPts val="200"/>
              </a:spcBef>
              <a:buNone/>
            </a:pPr>
            <a:r>
              <a:rPr lang="en-US" dirty="0" smtClean="0"/>
              <a:t>     </a:t>
            </a:r>
            <a:r>
              <a:rPr lang="en-US" sz="2000" dirty="0" err="1">
                <a:solidFill>
                  <a:srgbClr val="000090"/>
                </a:solidFill>
                <a:latin typeface="Courier"/>
                <a:cs typeface="Courier"/>
              </a:rPr>
              <a:t>scp</a:t>
            </a:r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</a:rPr>
              <a:t> –r A1 </a:t>
            </a:r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  <a:hlinkClick r:id="rId2"/>
              </a:rPr>
              <a:t>username@dimefox.eng.unimelb.edu.au</a:t>
            </a:r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</a:rPr>
              <a:t>:</a:t>
            </a:r>
          </a:p>
          <a:p>
            <a:pPr marL="349250" lvl="1" indent="0">
              <a:spcBef>
                <a:spcPts val="200"/>
              </a:spcBef>
              <a:buNone/>
            </a:pPr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</a:rPr>
              <a:t>  </a:t>
            </a:r>
            <a:r>
              <a:rPr lang="en-US" sz="2000" dirty="0" err="1">
                <a:solidFill>
                  <a:srgbClr val="000090"/>
                </a:solidFill>
                <a:latin typeface="Courier"/>
                <a:cs typeface="Courier"/>
              </a:rPr>
              <a:t>pscp</a:t>
            </a:r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</a:rPr>
              <a:t> –r A1 </a:t>
            </a:r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  <a:hlinkClick r:id="rId2"/>
              </a:rPr>
              <a:t>username@dimefox.eng.unimelb.edu.au</a:t>
            </a:r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</a:rPr>
              <a:t>:</a:t>
            </a:r>
          </a:p>
          <a:p>
            <a:pPr marL="349250" lvl="1" indent="0">
              <a:spcBef>
                <a:spcPts val="200"/>
              </a:spcBef>
              <a:buNone/>
            </a:pPr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</a:p>
          <a:p>
            <a:pPr lvl="1">
              <a:spcBef>
                <a:spcPts val="200"/>
              </a:spcBef>
            </a:pPr>
            <a:r>
              <a:rPr lang="en-US" sz="2000" dirty="0" smtClean="0"/>
              <a:t>Then, login into </a:t>
            </a:r>
            <a:r>
              <a:rPr lang="en-US" sz="2000" dirty="0" err="1">
                <a:solidFill>
                  <a:srgbClr val="000090"/>
                </a:solidFill>
                <a:latin typeface="Courier"/>
                <a:cs typeface="Courier"/>
              </a:rPr>
              <a:t>dimefox</a:t>
            </a:r>
            <a:r>
              <a:rPr lang="en-US" sz="2000" dirty="0" smtClean="0"/>
              <a:t> using </a:t>
            </a:r>
            <a:r>
              <a:rPr lang="en-US" sz="2000" dirty="0" err="1">
                <a:solidFill>
                  <a:srgbClr val="000090"/>
                </a:solidFill>
                <a:latin typeface="Courier"/>
                <a:cs typeface="Courier"/>
              </a:rPr>
              <a:t>ssh</a:t>
            </a:r>
            <a:r>
              <a:rPr lang="en-US" sz="2000" dirty="0" smtClean="0"/>
              <a:t>, after that, in </a:t>
            </a:r>
            <a:r>
              <a:rPr lang="en-US" sz="2000" dirty="0" err="1">
                <a:solidFill>
                  <a:srgbClr val="000090"/>
                </a:solidFill>
                <a:latin typeface="Courier"/>
                <a:cs typeface="Courier"/>
              </a:rPr>
              <a:t>dimefox</a:t>
            </a:r>
            <a:r>
              <a:rPr lang="en-US" sz="2000" dirty="0" smtClean="0"/>
              <a:t>, test your program with </a:t>
            </a:r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</a:rPr>
              <a:t>make</a:t>
            </a:r>
            <a:r>
              <a:rPr lang="en-US" sz="2000" dirty="0" smtClean="0"/>
              <a:t>, and do the test with sample data and sample outputs</a:t>
            </a:r>
          </a:p>
          <a:p>
            <a:pPr lvl="1">
              <a:spcBef>
                <a:spcPts val="200"/>
              </a:spcBef>
            </a:pPr>
            <a:endParaRPr lang="en-US" sz="2000" dirty="0" smtClean="0"/>
          </a:p>
          <a:p>
            <a:pPr lvl="1">
              <a:spcBef>
                <a:spcPts val="200"/>
              </a:spcBef>
            </a:pPr>
            <a:r>
              <a:rPr lang="en-US" sz="2000" dirty="0" smtClean="0"/>
              <a:t>To submit, when on </a:t>
            </a:r>
            <a:r>
              <a:rPr lang="en-US" sz="2000" dirty="0" err="1">
                <a:solidFill>
                  <a:srgbClr val="000090"/>
                </a:solidFill>
                <a:latin typeface="Courier"/>
                <a:cs typeface="Courier"/>
              </a:rPr>
              <a:t>dimefox</a:t>
            </a:r>
            <a:r>
              <a:rPr lang="en-US" sz="2000" dirty="0" smtClean="0"/>
              <a:t> run: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 smtClean="0">
                <a:solidFill>
                  <a:srgbClr val="000090"/>
                </a:solidFill>
                <a:latin typeface="Courier"/>
                <a:cs typeface="Courier"/>
              </a:rPr>
              <a:t>    cd ~/A1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rgbClr val="000090"/>
                </a:solidFill>
                <a:latin typeface="Courier"/>
                <a:cs typeface="Courier"/>
              </a:rPr>
              <a:t>   submit </a:t>
            </a:r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</a:rPr>
              <a:t>comp20007 a1 </a:t>
            </a:r>
            <a:r>
              <a:rPr lang="en-US" sz="2000" dirty="0" err="1">
                <a:solidFill>
                  <a:srgbClr val="000090"/>
                </a:solidFill>
                <a:latin typeface="Courier"/>
                <a:cs typeface="Courier"/>
              </a:rPr>
              <a:t>Makefile</a:t>
            </a:r>
            <a:r>
              <a:rPr lang="en-US" sz="2000" dirty="0">
                <a:solidFill>
                  <a:srgbClr val="000090"/>
                </a:solidFill>
                <a:latin typeface="Courier"/>
                <a:cs typeface="Courier"/>
              </a:rPr>
              <a:t> *.c *.</a:t>
            </a:r>
            <a:r>
              <a:rPr lang="en-US" sz="2000" dirty="0" smtClean="0">
                <a:solidFill>
                  <a:srgbClr val="000090"/>
                </a:solidFill>
                <a:latin typeface="Courier"/>
                <a:cs typeface="Courier"/>
              </a:rPr>
              <a:t>h</a:t>
            </a:r>
          </a:p>
          <a:p>
            <a:pPr marL="349250" lvl="1" indent="0">
              <a:spcBef>
                <a:spcPts val="200"/>
              </a:spcBef>
              <a:buNone/>
            </a:pPr>
            <a:r>
              <a:rPr lang="en-US" sz="2000" dirty="0" smtClean="0"/>
              <a:t>   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9017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Lab: do assmt1 or your choice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144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107951"/>
            <a:ext cx="8623300" cy="920750"/>
          </a:xfrm>
        </p:spPr>
        <p:txBody>
          <a:bodyPr/>
          <a:lstStyle/>
          <a:p>
            <a:r>
              <a:rPr lang="en-US" sz="2400" dirty="0" smtClean="0"/>
              <a:t>Extra: understanding DFS </a:t>
            </a:r>
            <a:r>
              <a:rPr lang="en-AU" sz="2400" dirty="0" smtClean="0"/>
              <a:t>on di-graphs and the concepts of tree-, back-, forward-, cross-edges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888066" y="1143000"/>
            <a:ext cx="491067" cy="406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837266" y="3039534"/>
            <a:ext cx="524932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" name="Oval 13"/>
          <p:cNvSpPr/>
          <p:nvPr/>
        </p:nvSpPr>
        <p:spPr>
          <a:xfrm>
            <a:off x="541867" y="4792133"/>
            <a:ext cx="457200" cy="4910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5" name="Dodecagon 14"/>
          <p:cNvSpPr/>
          <p:nvPr/>
        </p:nvSpPr>
        <p:spPr>
          <a:xfrm>
            <a:off x="3369733" y="4792133"/>
            <a:ext cx="474133" cy="491067"/>
          </a:xfrm>
          <a:prstGeom prst="do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Dodecagon 7"/>
          <p:cNvSpPr/>
          <p:nvPr/>
        </p:nvSpPr>
        <p:spPr>
          <a:xfrm>
            <a:off x="4466693" y="3039534"/>
            <a:ext cx="460375" cy="474133"/>
          </a:xfrm>
          <a:prstGeom prst="do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0" name="Straight Arrow Connector 9"/>
          <p:cNvCxnSpPr>
            <a:stCxn id="7" idx="4"/>
            <a:endCxn id="12" idx="0"/>
          </p:cNvCxnSpPr>
          <p:nvPr/>
        </p:nvCxnSpPr>
        <p:spPr>
          <a:xfrm flipH="1">
            <a:off x="2099732" y="1549400"/>
            <a:ext cx="33868" cy="149013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3"/>
            <a:endCxn id="14" idx="7"/>
          </p:cNvCxnSpPr>
          <p:nvPr/>
        </p:nvCxnSpPr>
        <p:spPr>
          <a:xfrm flipH="1">
            <a:off x="932112" y="3429779"/>
            <a:ext cx="982029" cy="143426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  <a:endCxn id="15" idx="9"/>
          </p:cNvCxnSpPr>
          <p:nvPr/>
        </p:nvCxnSpPr>
        <p:spPr>
          <a:xfrm>
            <a:off x="2285323" y="3429779"/>
            <a:ext cx="1147935" cy="142814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379133" y="3268135"/>
            <a:ext cx="2087560" cy="5506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4" idx="0"/>
          </p:cNvCxnSpPr>
          <p:nvPr/>
        </p:nvCxnSpPr>
        <p:spPr>
          <a:xfrm flipH="1">
            <a:off x="770467" y="1489884"/>
            <a:ext cx="1189514" cy="33022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5" idx="7"/>
          </p:cNvCxnSpPr>
          <p:nvPr/>
        </p:nvCxnSpPr>
        <p:spPr>
          <a:xfrm>
            <a:off x="999067" y="5103460"/>
            <a:ext cx="2370666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7"/>
          </p:cNvCxnSpPr>
          <p:nvPr/>
        </p:nvCxnSpPr>
        <p:spPr>
          <a:xfrm flipH="1">
            <a:off x="932112" y="3340126"/>
            <a:ext cx="3534581" cy="165092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10"/>
            <a:endCxn id="7" idx="5"/>
          </p:cNvCxnSpPr>
          <p:nvPr/>
        </p:nvCxnSpPr>
        <p:spPr>
          <a:xfrm flipH="1" flipV="1">
            <a:off x="2307218" y="1489884"/>
            <a:ext cx="1236056" cy="33022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6765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888066" y="1143000"/>
            <a:ext cx="491067" cy="406400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837266" y="3039534"/>
            <a:ext cx="524932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" name="Oval 13"/>
          <p:cNvSpPr/>
          <p:nvPr/>
        </p:nvSpPr>
        <p:spPr>
          <a:xfrm>
            <a:off x="541867" y="4792133"/>
            <a:ext cx="457200" cy="4910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5" name="Dodecagon 14"/>
          <p:cNvSpPr/>
          <p:nvPr/>
        </p:nvSpPr>
        <p:spPr>
          <a:xfrm>
            <a:off x="3369733" y="4792133"/>
            <a:ext cx="474133" cy="491067"/>
          </a:xfrm>
          <a:prstGeom prst="do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Dodecagon 7"/>
          <p:cNvSpPr/>
          <p:nvPr/>
        </p:nvSpPr>
        <p:spPr>
          <a:xfrm>
            <a:off x="4466693" y="3039534"/>
            <a:ext cx="460375" cy="474133"/>
          </a:xfrm>
          <a:prstGeom prst="do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0" name="Straight Arrow Connector 9"/>
          <p:cNvCxnSpPr>
            <a:stCxn id="7" idx="4"/>
            <a:endCxn id="12" idx="0"/>
          </p:cNvCxnSpPr>
          <p:nvPr/>
        </p:nvCxnSpPr>
        <p:spPr>
          <a:xfrm flipH="1">
            <a:off x="2099732" y="1549400"/>
            <a:ext cx="33868" cy="149013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3"/>
            <a:endCxn id="14" idx="7"/>
          </p:cNvCxnSpPr>
          <p:nvPr/>
        </p:nvCxnSpPr>
        <p:spPr>
          <a:xfrm flipH="1">
            <a:off x="932112" y="3429779"/>
            <a:ext cx="982029" cy="143426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  <a:endCxn id="15" idx="9"/>
          </p:cNvCxnSpPr>
          <p:nvPr/>
        </p:nvCxnSpPr>
        <p:spPr>
          <a:xfrm>
            <a:off x="2285323" y="3429779"/>
            <a:ext cx="1147935" cy="142814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379133" y="3268135"/>
            <a:ext cx="2087560" cy="5506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4" idx="0"/>
          </p:cNvCxnSpPr>
          <p:nvPr/>
        </p:nvCxnSpPr>
        <p:spPr>
          <a:xfrm flipH="1">
            <a:off x="770467" y="1489884"/>
            <a:ext cx="1189514" cy="33022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5" idx="7"/>
          </p:cNvCxnSpPr>
          <p:nvPr/>
        </p:nvCxnSpPr>
        <p:spPr>
          <a:xfrm>
            <a:off x="999067" y="5103460"/>
            <a:ext cx="2370666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7"/>
          </p:cNvCxnSpPr>
          <p:nvPr/>
        </p:nvCxnSpPr>
        <p:spPr>
          <a:xfrm flipH="1">
            <a:off x="932112" y="3340126"/>
            <a:ext cx="3534581" cy="165092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10"/>
            <a:endCxn id="7" idx="5"/>
          </p:cNvCxnSpPr>
          <p:nvPr/>
        </p:nvCxnSpPr>
        <p:spPr>
          <a:xfrm flipH="1" flipV="1">
            <a:off x="2307218" y="1489884"/>
            <a:ext cx="1236056" cy="33022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7033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888066" y="1143000"/>
            <a:ext cx="491067" cy="406400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837266" y="3039534"/>
            <a:ext cx="524932" cy="4572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" name="Oval 13"/>
          <p:cNvSpPr/>
          <p:nvPr/>
        </p:nvSpPr>
        <p:spPr>
          <a:xfrm>
            <a:off x="541867" y="4792133"/>
            <a:ext cx="457200" cy="4910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5" name="Dodecagon 14"/>
          <p:cNvSpPr/>
          <p:nvPr/>
        </p:nvSpPr>
        <p:spPr>
          <a:xfrm>
            <a:off x="3369733" y="4792133"/>
            <a:ext cx="474133" cy="491067"/>
          </a:xfrm>
          <a:prstGeom prst="do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Dodecagon 7"/>
          <p:cNvSpPr/>
          <p:nvPr/>
        </p:nvSpPr>
        <p:spPr>
          <a:xfrm>
            <a:off x="4466693" y="3039534"/>
            <a:ext cx="460375" cy="474133"/>
          </a:xfrm>
          <a:prstGeom prst="do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0" name="Straight Arrow Connector 9"/>
          <p:cNvCxnSpPr>
            <a:stCxn id="7" idx="4"/>
            <a:endCxn id="12" idx="0"/>
          </p:cNvCxnSpPr>
          <p:nvPr/>
        </p:nvCxnSpPr>
        <p:spPr>
          <a:xfrm flipH="1">
            <a:off x="2099732" y="1549400"/>
            <a:ext cx="33868" cy="1490134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3"/>
            <a:endCxn id="14" idx="7"/>
          </p:cNvCxnSpPr>
          <p:nvPr/>
        </p:nvCxnSpPr>
        <p:spPr>
          <a:xfrm flipH="1">
            <a:off x="932112" y="3429779"/>
            <a:ext cx="982029" cy="143426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  <a:endCxn id="15" idx="9"/>
          </p:cNvCxnSpPr>
          <p:nvPr/>
        </p:nvCxnSpPr>
        <p:spPr>
          <a:xfrm>
            <a:off x="2285323" y="3429779"/>
            <a:ext cx="1147935" cy="142814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379133" y="3268135"/>
            <a:ext cx="2087560" cy="5506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4" idx="0"/>
          </p:cNvCxnSpPr>
          <p:nvPr/>
        </p:nvCxnSpPr>
        <p:spPr>
          <a:xfrm flipH="1">
            <a:off x="770467" y="1489884"/>
            <a:ext cx="1189514" cy="33022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5" idx="7"/>
          </p:cNvCxnSpPr>
          <p:nvPr/>
        </p:nvCxnSpPr>
        <p:spPr>
          <a:xfrm>
            <a:off x="999067" y="5103460"/>
            <a:ext cx="2370666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7"/>
          </p:cNvCxnSpPr>
          <p:nvPr/>
        </p:nvCxnSpPr>
        <p:spPr>
          <a:xfrm flipH="1">
            <a:off x="932112" y="3340126"/>
            <a:ext cx="3534581" cy="165092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10"/>
            <a:endCxn id="7" idx="5"/>
          </p:cNvCxnSpPr>
          <p:nvPr/>
        </p:nvCxnSpPr>
        <p:spPr>
          <a:xfrm flipH="1" flipV="1">
            <a:off x="2307218" y="1489884"/>
            <a:ext cx="1236056" cy="33022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496709" y="1093719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927068" y="1028701"/>
            <a:ext cx="37493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note: black number </a:t>
            </a:r>
            <a:r>
              <a:rPr lang="en-US" sz="2000" dirty="0" smtClean="0"/>
              <a:t>1</a:t>
            </a:r>
            <a:r>
              <a:rPr lang="en-US" sz="2000" dirty="0" smtClean="0">
                <a:solidFill>
                  <a:schemeClr val="accent2"/>
                </a:solidFill>
              </a:rPr>
              <a:t> is the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 </a:t>
            </a:r>
            <a:r>
              <a:rPr lang="en-US" sz="2000" dirty="0" smtClean="0">
                <a:solidFill>
                  <a:schemeClr val="accent2"/>
                </a:solidFill>
              </a:rPr>
              <a:t>        push order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7774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888066" y="1143000"/>
            <a:ext cx="491067" cy="406400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837266" y="3039534"/>
            <a:ext cx="524932" cy="457200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" name="Oval 13"/>
          <p:cNvSpPr/>
          <p:nvPr/>
        </p:nvSpPr>
        <p:spPr>
          <a:xfrm>
            <a:off x="541867" y="4792133"/>
            <a:ext cx="457200" cy="49106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5" name="Dodecagon 14"/>
          <p:cNvSpPr/>
          <p:nvPr/>
        </p:nvSpPr>
        <p:spPr>
          <a:xfrm>
            <a:off x="3369733" y="4792133"/>
            <a:ext cx="474133" cy="491067"/>
          </a:xfrm>
          <a:prstGeom prst="do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Dodecagon 7"/>
          <p:cNvSpPr/>
          <p:nvPr/>
        </p:nvSpPr>
        <p:spPr>
          <a:xfrm>
            <a:off x="4466693" y="3039534"/>
            <a:ext cx="460375" cy="474133"/>
          </a:xfrm>
          <a:prstGeom prst="do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0" name="Straight Arrow Connector 9"/>
          <p:cNvCxnSpPr>
            <a:stCxn id="7" idx="4"/>
            <a:endCxn id="12" idx="0"/>
          </p:cNvCxnSpPr>
          <p:nvPr/>
        </p:nvCxnSpPr>
        <p:spPr>
          <a:xfrm flipH="1">
            <a:off x="2099732" y="1549400"/>
            <a:ext cx="33868" cy="1490134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3"/>
            <a:endCxn id="14" idx="7"/>
          </p:cNvCxnSpPr>
          <p:nvPr/>
        </p:nvCxnSpPr>
        <p:spPr>
          <a:xfrm flipH="1">
            <a:off x="932112" y="3429779"/>
            <a:ext cx="982029" cy="143426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  <a:endCxn id="15" idx="9"/>
          </p:cNvCxnSpPr>
          <p:nvPr/>
        </p:nvCxnSpPr>
        <p:spPr>
          <a:xfrm>
            <a:off x="2285323" y="3429779"/>
            <a:ext cx="1147935" cy="142814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379133" y="3268135"/>
            <a:ext cx="2087560" cy="5506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4" idx="0"/>
          </p:cNvCxnSpPr>
          <p:nvPr/>
        </p:nvCxnSpPr>
        <p:spPr>
          <a:xfrm flipH="1">
            <a:off x="770467" y="1489884"/>
            <a:ext cx="1189514" cy="33022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5" idx="7"/>
          </p:cNvCxnSpPr>
          <p:nvPr/>
        </p:nvCxnSpPr>
        <p:spPr>
          <a:xfrm>
            <a:off x="999067" y="5103460"/>
            <a:ext cx="2370666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7"/>
          </p:cNvCxnSpPr>
          <p:nvPr/>
        </p:nvCxnSpPr>
        <p:spPr>
          <a:xfrm flipH="1">
            <a:off x="932112" y="3340126"/>
            <a:ext cx="3534581" cy="165092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10"/>
            <a:endCxn id="7" idx="5"/>
          </p:cNvCxnSpPr>
          <p:nvPr/>
        </p:nvCxnSpPr>
        <p:spPr>
          <a:xfrm flipH="1" flipV="1">
            <a:off x="2307218" y="1489884"/>
            <a:ext cx="1236056" cy="33022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81429" y="113288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89896" y="2808701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3186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`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888066" y="1143000"/>
            <a:ext cx="491067" cy="406400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837266" y="3039534"/>
            <a:ext cx="524932" cy="457200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" name="Oval 13"/>
          <p:cNvSpPr/>
          <p:nvPr/>
        </p:nvSpPr>
        <p:spPr>
          <a:xfrm>
            <a:off x="541867" y="4792133"/>
            <a:ext cx="457200" cy="491067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5" name="Dodecagon 14"/>
          <p:cNvSpPr/>
          <p:nvPr/>
        </p:nvSpPr>
        <p:spPr>
          <a:xfrm>
            <a:off x="3369733" y="4792133"/>
            <a:ext cx="474133" cy="491067"/>
          </a:xfrm>
          <a:prstGeom prst="do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Dodecagon 7"/>
          <p:cNvSpPr/>
          <p:nvPr/>
        </p:nvSpPr>
        <p:spPr>
          <a:xfrm>
            <a:off x="4466693" y="3039534"/>
            <a:ext cx="460375" cy="474133"/>
          </a:xfrm>
          <a:prstGeom prst="do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0" name="Straight Arrow Connector 9"/>
          <p:cNvCxnSpPr>
            <a:stCxn id="7" idx="4"/>
            <a:endCxn id="12" idx="0"/>
          </p:cNvCxnSpPr>
          <p:nvPr/>
        </p:nvCxnSpPr>
        <p:spPr>
          <a:xfrm flipH="1">
            <a:off x="2099732" y="1549400"/>
            <a:ext cx="33868" cy="1490134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3"/>
            <a:endCxn id="14" idx="7"/>
          </p:cNvCxnSpPr>
          <p:nvPr/>
        </p:nvCxnSpPr>
        <p:spPr>
          <a:xfrm flipH="1">
            <a:off x="932112" y="3429779"/>
            <a:ext cx="982029" cy="1434269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  <a:endCxn id="15" idx="9"/>
          </p:cNvCxnSpPr>
          <p:nvPr/>
        </p:nvCxnSpPr>
        <p:spPr>
          <a:xfrm>
            <a:off x="2285323" y="3429779"/>
            <a:ext cx="1147935" cy="142814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379133" y="3268135"/>
            <a:ext cx="2087560" cy="5506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4" idx="0"/>
          </p:cNvCxnSpPr>
          <p:nvPr/>
        </p:nvCxnSpPr>
        <p:spPr>
          <a:xfrm flipH="1">
            <a:off x="770467" y="1489884"/>
            <a:ext cx="1189514" cy="33022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5" idx="7"/>
          </p:cNvCxnSpPr>
          <p:nvPr/>
        </p:nvCxnSpPr>
        <p:spPr>
          <a:xfrm>
            <a:off x="999067" y="5103460"/>
            <a:ext cx="2370666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7"/>
          </p:cNvCxnSpPr>
          <p:nvPr/>
        </p:nvCxnSpPr>
        <p:spPr>
          <a:xfrm flipH="1">
            <a:off x="932112" y="3340126"/>
            <a:ext cx="3534581" cy="165092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10"/>
            <a:endCxn id="7" idx="5"/>
          </p:cNvCxnSpPr>
          <p:nvPr/>
        </p:nvCxnSpPr>
        <p:spPr>
          <a:xfrm flipH="1" flipV="1">
            <a:off x="2307218" y="1489884"/>
            <a:ext cx="1236056" cy="33022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81429" y="113288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89896" y="2808701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6030" y="510346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221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`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888066" y="1143000"/>
            <a:ext cx="491067" cy="406400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837266" y="3039534"/>
            <a:ext cx="524932" cy="457200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" name="Oval 13"/>
          <p:cNvSpPr/>
          <p:nvPr/>
        </p:nvSpPr>
        <p:spPr>
          <a:xfrm>
            <a:off x="541867" y="4792133"/>
            <a:ext cx="457200" cy="491067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5" name="Dodecagon 14"/>
          <p:cNvSpPr/>
          <p:nvPr/>
        </p:nvSpPr>
        <p:spPr>
          <a:xfrm>
            <a:off x="3369733" y="4792133"/>
            <a:ext cx="474133" cy="491067"/>
          </a:xfrm>
          <a:prstGeom prst="dodecagon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Dodecagon 7"/>
          <p:cNvSpPr/>
          <p:nvPr/>
        </p:nvSpPr>
        <p:spPr>
          <a:xfrm>
            <a:off x="4466693" y="3039534"/>
            <a:ext cx="460375" cy="474133"/>
          </a:xfrm>
          <a:prstGeom prst="do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0" name="Straight Arrow Connector 9"/>
          <p:cNvCxnSpPr>
            <a:stCxn id="7" idx="4"/>
            <a:endCxn id="12" idx="0"/>
          </p:cNvCxnSpPr>
          <p:nvPr/>
        </p:nvCxnSpPr>
        <p:spPr>
          <a:xfrm flipH="1">
            <a:off x="2099732" y="1549400"/>
            <a:ext cx="33868" cy="1490134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3"/>
            <a:endCxn id="14" idx="7"/>
          </p:cNvCxnSpPr>
          <p:nvPr/>
        </p:nvCxnSpPr>
        <p:spPr>
          <a:xfrm flipH="1">
            <a:off x="932112" y="3429779"/>
            <a:ext cx="982029" cy="1434269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  <a:endCxn id="15" idx="9"/>
          </p:cNvCxnSpPr>
          <p:nvPr/>
        </p:nvCxnSpPr>
        <p:spPr>
          <a:xfrm>
            <a:off x="2285323" y="3429779"/>
            <a:ext cx="1147935" cy="142814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379133" y="3268135"/>
            <a:ext cx="2087560" cy="5506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4" idx="0"/>
          </p:cNvCxnSpPr>
          <p:nvPr/>
        </p:nvCxnSpPr>
        <p:spPr>
          <a:xfrm flipH="1">
            <a:off x="770467" y="1489884"/>
            <a:ext cx="1189514" cy="33022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5" idx="7"/>
          </p:cNvCxnSpPr>
          <p:nvPr/>
        </p:nvCxnSpPr>
        <p:spPr>
          <a:xfrm>
            <a:off x="999067" y="5103460"/>
            <a:ext cx="2370666" cy="0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7"/>
          </p:cNvCxnSpPr>
          <p:nvPr/>
        </p:nvCxnSpPr>
        <p:spPr>
          <a:xfrm flipH="1">
            <a:off x="932112" y="3340126"/>
            <a:ext cx="3534581" cy="165092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10"/>
            <a:endCxn id="7" idx="5"/>
          </p:cNvCxnSpPr>
          <p:nvPr/>
        </p:nvCxnSpPr>
        <p:spPr>
          <a:xfrm flipH="1" flipV="1">
            <a:off x="2307218" y="1489884"/>
            <a:ext cx="1236056" cy="33022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81429" y="113288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89896" y="2808701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6030" y="510346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85461" y="510346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5274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`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888066" y="1143000"/>
            <a:ext cx="491067" cy="406400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837266" y="3039534"/>
            <a:ext cx="524932" cy="457200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" name="Oval 13"/>
          <p:cNvSpPr/>
          <p:nvPr/>
        </p:nvSpPr>
        <p:spPr>
          <a:xfrm>
            <a:off x="541867" y="4792133"/>
            <a:ext cx="457200" cy="491067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5" name="Dodecagon 14"/>
          <p:cNvSpPr/>
          <p:nvPr/>
        </p:nvSpPr>
        <p:spPr>
          <a:xfrm>
            <a:off x="3369733" y="4792133"/>
            <a:ext cx="474133" cy="491067"/>
          </a:xfrm>
          <a:prstGeom prst="dodecagon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Dodecagon 7"/>
          <p:cNvSpPr/>
          <p:nvPr/>
        </p:nvSpPr>
        <p:spPr>
          <a:xfrm>
            <a:off x="4466693" y="3039534"/>
            <a:ext cx="460375" cy="474133"/>
          </a:xfrm>
          <a:prstGeom prst="do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0" name="Straight Arrow Connector 9"/>
          <p:cNvCxnSpPr>
            <a:stCxn id="7" idx="4"/>
            <a:endCxn id="12" idx="0"/>
          </p:cNvCxnSpPr>
          <p:nvPr/>
        </p:nvCxnSpPr>
        <p:spPr>
          <a:xfrm flipH="1">
            <a:off x="2099732" y="1549400"/>
            <a:ext cx="33868" cy="1490134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3"/>
            <a:endCxn id="14" idx="7"/>
          </p:cNvCxnSpPr>
          <p:nvPr/>
        </p:nvCxnSpPr>
        <p:spPr>
          <a:xfrm flipH="1">
            <a:off x="932112" y="3429779"/>
            <a:ext cx="982029" cy="1434269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  <a:endCxn id="15" idx="9"/>
          </p:cNvCxnSpPr>
          <p:nvPr/>
        </p:nvCxnSpPr>
        <p:spPr>
          <a:xfrm>
            <a:off x="2285323" y="3429779"/>
            <a:ext cx="1147935" cy="142814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379133" y="3268135"/>
            <a:ext cx="2087560" cy="5506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4" idx="0"/>
          </p:cNvCxnSpPr>
          <p:nvPr/>
        </p:nvCxnSpPr>
        <p:spPr>
          <a:xfrm flipH="1">
            <a:off x="770467" y="1489884"/>
            <a:ext cx="1189514" cy="33022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5" idx="7"/>
          </p:cNvCxnSpPr>
          <p:nvPr/>
        </p:nvCxnSpPr>
        <p:spPr>
          <a:xfrm>
            <a:off x="999067" y="5103460"/>
            <a:ext cx="2370666" cy="0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7"/>
          </p:cNvCxnSpPr>
          <p:nvPr/>
        </p:nvCxnSpPr>
        <p:spPr>
          <a:xfrm flipH="1">
            <a:off x="932112" y="3340126"/>
            <a:ext cx="3534581" cy="165092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10"/>
            <a:endCxn id="7" idx="5"/>
          </p:cNvCxnSpPr>
          <p:nvPr/>
        </p:nvCxnSpPr>
        <p:spPr>
          <a:xfrm flipH="1" flipV="1">
            <a:off x="2307218" y="1489884"/>
            <a:ext cx="1236056" cy="33022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81429" y="113288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89896" y="2808701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6030" y="510346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85461" y="510346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47810" y="510346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927067" y="1028701"/>
            <a:ext cx="4109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chemeClr val="accent2"/>
                </a:solidFill>
              </a:rPr>
              <a:t>note: orange number </a:t>
            </a:r>
            <a:r>
              <a:rPr lang="en-US" sz="2000" b="1" dirty="0" smtClean="0">
                <a:solidFill>
                  <a:schemeClr val="accent3"/>
                </a:solidFill>
              </a:rPr>
              <a:t>1</a:t>
            </a:r>
            <a:r>
              <a:rPr lang="en-US" sz="2000" dirty="0" smtClean="0">
                <a:solidFill>
                  <a:schemeClr val="accent2"/>
                </a:solidFill>
              </a:rPr>
              <a:t> represents 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         the pop order</a:t>
            </a:r>
            <a:endParaRPr lang="en-US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8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656753"/>
          </a:xfrm>
        </p:spPr>
        <p:txBody>
          <a:bodyPr/>
          <a:lstStyle/>
          <a:p>
            <a:r>
              <a:rPr lang="en-US" sz="2400" dirty="0" smtClean="0"/>
              <a:t>DFS </a:t>
            </a:r>
            <a:endParaRPr lang="en-US" sz="24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368" b="66354"/>
          <a:stretch/>
        </p:blipFill>
        <p:spPr>
          <a:xfrm>
            <a:off x="2915817" y="764704"/>
            <a:ext cx="5972596" cy="1634400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253" y="3573016"/>
            <a:ext cx="3760829" cy="233171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253" y="1052736"/>
            <a:ext cx="3593264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917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`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888066" y="1143000"/>
            <a:ext cx="491067" cy="406400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837266" y="3039534"/>
            <a:ext cx="524932" cy="457200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" name="Oval 13"/>
          <p:cNvSpPr/>
          <p:nvPr/>
        </p:nvSpPr>
        <p:spPr>
          <a:xfrm>
            <a:off x="541867" y="4792133"/>
            <a:ext cx="457200" cy="491067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5" name="Dodecagon 14"/>
          <p:cNvSpPr/>
          <p:nvPr/>
        </p:nvSpPr>
        <p:spPr>
          <a:xfrm>
            <a:off x="3369733" y="4792133"/>
            <a:ext cx="474133" cy="491067"/>
          </a:xfrm>
          <a:prstGeom prst="dodecagon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Dodecagon 7"/>
          <p:cNvSpPr/>
          <p:nvPr/>
        </p:nvSpPr>
        <p:spPr>
          <a:xfrm>
            <a:off x="4466693" y="3039534"/>
            <a:ext cx="460375" cy="474133"/>
          </a:xfrm>
          <a:prstGeom prst="dodecag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0" name="Straight Arrow Connector 9"/>
          <p:cNvCxnSpPr>
            <a:stCxn id="7" idx="4"/>
            <a:endCxn id="12" idx="0"/>
          </p:cNvCxnSpPr>
          <p:nvPr/>
        </p:nvCxnSpPr>
        <p:spPr>
          <a:xfrm flipH="1">
            <a:off x="2099732" y="1549400"/>
            <a:ext cx="33868" cy="1490134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3"/>
            <a:endCxn id="14" idx="7"/>
          </p:cNvCxnSpPr>
          <p:nvPr/>
        </p:nvCxnSpPr>
        <p:spPr>
          <a:xfrm flipH="1">
            <a:off x="932112" y="3429779"/>
            <a:ext cx="982029" cy="1434269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  <a:endCxn id="15" idx="9"/>
          </p:cNvCxnSpPr>
          <p:nvPr/>
        </p:nvCxnSpPr>
        <p:spPr>
          <a:xfrm>
            <a:off x="2285323" y="3429779"/>
            <a:ext cx="1147935" cy="142814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379133" y="3268135"/>
            <a:ext cx="2087560" cy="5506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4" idx="0"/>
          </p:cNvCxnSpPr>
          <p:nvPr/>
        </p:nvCxnSpPr>
        <p:spPr>
          <a:xfrm flipH="1">
            <a:off x="770467" y="1489884"/>
            <a:ext cx="1189514" cy="33022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5" idx="7"/>
          </p:cNvCxnSpPr>
          <p:nvPr/>
        </p:nvCxnSpPr>
        <p:spPr>
          <a:xfrm>
            <a:off x="999067" y="5103460"/>
            <a:ext cx="2370666" cy="0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7"/>
          </p:cNvCxnSpPr>
          <p:nvPr/>
        </p:nvCxnSpPr>
        <p:spPr>
          <a:xfrm flipH="1">
            <a:off x="932112" y="3340126"/>
            <a:ext cx="3534581" cy="165092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10"/>
            <a:endCxn id="7" idx="5"/>
          </p:cNvCxnSpPr>
          <p:nvPr/>
        </p:nvCxnSpPr>
        <p:spPr>
          <a:xfrm flipH="1" flipV="1">
            <a:off x="2307218" y="1489884"/>
            <a:ext cx="1236056" cy="33022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81429" y="113288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89896" y="2808701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6030" y="510346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85461" y="510346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47810" y="510346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45634" y="515426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379964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`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888066" y="1143000"/>
            <a:ext cx="491067" cy="406400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837266" y="3039534"/>
            <a:ext cx="524932" cy="457200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" name="Oval 13"/>
          <p:cNvSpPr/>
          <p:nvPr/>
        </p:nvSpPr>
        <p:spPr>
          <a:xfrm>
            <a:off x="541867" y="4792133"/>
            <a:ext cx="457200" cy="491067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5" name="Dodecagon 14"/>
          <p:cNvSpPr/>
          <p:nvPr/>
        </p:nvSpPr>
        <p:spPr>
          <a:xfrm>
            <a:off x="3369733" y="4792133"/>
            <a:ext cx="474133" cy="491067"/>
          </a:xfrm>
          <a:prstGeom prst="dodecagon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Dodecagon 7"/>
          <p:cNvSpPr/>
          <p:nvPr/>
        </p:nvSpPr>
        <p:spPr>
          <a:xfrm>
            <a:off x="4466693" y="3039534"/>
            <a:ext cx="460375" cy="474133"/>
          </a:xfrm>
          <a:prstGeom prst="dodecagon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0" name="Straight Arrow Connector 9"/>
          <p:cNvCxnSpPr>
            <a:stCxn id="7" idx="4"/>
            <a:endCxn id="12" idx="0"/>
          </p:cNvCxnSpPr>
          <p:nvPr/>
        </p:nvCxnSpPr>
        <p:spPr>
          <a:xfrm flipH="1">
            <a:off x="2099732" y="1549400"/>
            <a:ext cx="33868" cy="1490134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3"/>
            <a:endCxn id="14" idx="7"/>
          </p:cNvCxnSpPr>
          <p:nvPr/>
        </p:nvCxnSpPr>
        <p:spPr>
          <a:xfrm flipH="1">
            <a:off x="932112" y="3429779"/>
            <a:ext cx="982029" cy="1434269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  <a:endCxn id="15" idx="9"/>
          </p:cNvCxnSpPr>
          <p:nvPr/>
        </p:nvCxnSpPr>
        <p:spPr>
          <a:xfrm>
            <a:off x="2285323" y="3429779"/>
            <a:ext cx="1147935" cy="142814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379133" y="3268135"/>
            <a:ext cx="2087560" cy="55060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4" idx="0"/>
          </p:cNvCxnSpPr>
          <p:nvPr/>
        </p:nvCxnSpPr>
        <p:spPr>
          <a:xfrm flipH="1">
            <a:off x="770467" y="1489884"/>
            <a:ext cx="1189514" cy="33022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5" idx="7"/>
          </p:cNvCxnSpPr>
          <p:nvPr/>
        </p:nvCxnSpPr>
        <p:spPr>
          <a:xfrm>
            <a:off x="999067" y="5103460"/>
            <a:ext cx="2370666" cy="0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7"/>
          </p:cNvCxnSpPr>
          <p:nvPr/>
        </p:nvCxnSpPr>
        <p:spPr>
          <a:xfrm flipH="1">
            <a:off x="932112" y="3340126"/>
            <a:ext cx="3534581" cy="165092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10"/>
            <a:endCxn id="7" idx="5"/>
          </p:cNvCxnSpPr>
          <p:nvPr/>
        </p:nvCxnSpPr>
        <p:spPr>
          <a:xfrm flipH="1" flipV="1">
            <a:off x="2307218" y="1489884"/>
            <a:ext cx="1236056" cy="33022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81429" y="113288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89896" y="2808701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     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6030" y="510346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85461" y="510346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47810" y="510346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45634" y="515426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10856" y="2704398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5      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5995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`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888066" y="1143000"/>
            <a:ext cx="491067" cy="406400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837266" y="3039534"/>
            <a:ext cx="524932" cy="457200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" name="Oval 13"/>
          <p:cNvSpPr/>
          <p:nvPr/>
        </p:nvSpPr>
        <p:spPr>
          <a:xfrm>
            <a:off x="541867" y="4792133"/>
            <a:ext cx="457200" cy="491067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5" name="Dodecagon 14"/>
          <p:cNvSpPr/>
          <p:nvPr/>
        </p:nvSpPr>
        <p:spPr>
          <a:xfrm>
            <a:off x="3369733" y="4792133"/>
            <a:ext cx="474133" cy="491067"/>
          </a:xfrm>
          <a:prstGeom prst="dodecagon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Dodecagon 7"/>
          <p:cNvSpPr/>
          <p:nvPr/>
        </p:nvSpPr>
        <p:spPr>
          <a:xfrm>
            <a:off x="4466693" y="3039534"/>
            <a:ext cx="460375" cy="474133"/>
          </a:xfrm>
          <a:prstGeom prst="dodecagon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0" name="Straight Arrow Connector 9"/>
          <p:cNvCxnSpPr>
            <a:stCxn id="7" idx="4"/>
            <a:endCxn id="12" idx="0"/>
          </p:cNvCxnSpPr>
          <p:nvPr/>
        </p:nvCxnSpPr>
        <p:spPr>
          <a:xfrm flipH="1">
            <a:off x="2099732" y="1549400"/>
            <a:ext cx="33868" cy="1490134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3"/>
            <a:endCxn id="14" idx="7"/>
          </p:cNvCxnSpPr>
          <p:nvPr/>
        </p:nvCxnSpPr>
        <p:spPr>
          <a:xfrm flipH="1">
            <a:off x="932112" y="3429779"/>
            <a:ext cx="982029" cy="1434269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  <a:endCxn id="15" idx="9"/>
          </p:cNvCxnSpPr>
          <p:nvPr/>
        </p:nvCxnSpPr>
        <p:spPr>
          <a:xfrm>
            <a:off x="2285323" y="3429779"/>
            <a:ext cx="1147935" cy="142814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379133" y="3268135"/>
            <a:ext cx="2087560" cy="55060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4" idx="0"/>
          </p:cNvCxnSpPr>
          <p:nvPr/>
        </p:nvCxnSpPr>
        <p:spPr>
          <a:xfrm flipH="1">
            <a:off x="770467" y="1489884"/>
            <a:ext cx="1189514" cy="33022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5" idx="7"/>
          </p:cNvCxnSpPr>
          <p:nvPr/>
        </p:nvCxnSpPr>
        <p:spPr>
          <a:xfrm>
            <a:off x="999067" y="5103460"/>
            <a:ext cx="2370666" cy="0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7"/>
          </p:cNvCxnSpPr>
          <p:nvPr/>
        </p:nvCxnSpPr>
        <p:spPr>
          <a:xfrm flipH="1">
            <a:off x="932112" y="3340126"/>
            <a:ext cx="3534581" cy="165092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10"/>
            <a:endCxn id="7" idx="5"/>
          </p:cNvCxnSpPr>
          <p:nvPr/>
        </p:nvCxnSpPr>
        <p:spPr>
          <a:xfrm flipH="1" flipV="1">
            <a:off x="2307218" y="1489884"/>
            <a:ext cx="1236056" cy="33022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81429" y="113288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89896" y="2808701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6030" y="510346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85461" y="510346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47810" y="510346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45634" y="515426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10856" y="2704398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27068" y="2709111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6600"/>
                </a:solidFill>
              </a:rPr>
              <a:t>3</a:t>
            </a:r>
            <a:endParaRPr lang="en-US" b="1" dirty="0">
              <a:solidFill>
                <a:srgbClr val="FF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7934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`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888066" y="1143000"/>
            <a:ext cx="491067" cy="406400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837266" y="3039534"/>
            <a:ext cx="524932" cy="457200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" name="Oval 13"/>
          <p:cNvSpPr/>
          <p:nvPr/>
        </p:nvSpPr>
        <p:spPr>
          <a:xfrm>
            <a:off x="541867" y="4792133"/>
            <a:ext cx="457200" cy="491067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5" name="Dodecagon 14"/>
          <p:cNvSpPr/>
          <p:nvPr/>
        </p:nvSpPr>
        <p:spPr>
          <a:xfrm>
            <a:off x="3369733" y="4792133"/>
            <a:ext cx="474133" cy="491067"/>
          </a:xfrm>
          <a:prstGeom prst="dodecagon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Dodecagon 7"/>
          <p:cNvSpPr/>
          <p:nvPr/>
        </p:nvSpPr>
        <p:spPr>
          <a:xfrm>
            <a:off x="4466693" y="3039534"/>
            <a:ext cx="460375" cy="474133"/>
          </a:xfrm>
          <a:prstGeom prst="dodecagon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0" name="Straight Arrow Connector 9"/>
          <p:cNvCxnSpPr>
            <a:stCxn id="7" idx="4"/>
            <a:endCxn id="12" idx="0"/>
          </p:cNvCxnSpPr>
          <p:nvPr/>
        </p:nvCxnSpPr>
        <p:spPr>
          <a:xfrm flipH="1">
            <a:off x="2099732" y="1549400"/>
            <a:ext cx="33868" cy="1490134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3"/>
            <a:endCxn id="14" idx="7"/>
          </p:cNvCxnSpPr>
          <p:nvPr/>
        </p:nvCxnSpPr>
        <p:spPr>
          <a:xfrm flipH="1">
            <a:off x="932112" y="3429779"/>
            <a:ext cx="982029" cy="1434269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  <a:endCxn id="15" idx="9"/>
          </p:cNvCxnSpPr>
          <p:nvPr/>
        </p:nvCxnSpPr>
        <p:spPr>
          <a:xfrm>
            <a:off x="2285323" y="3429779"/>
            <a:ext cx="1147935" cy="142814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379133" y="3268135"/>
            <a:ext cx="2087560" cy="55060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4" idx="0"/>
          </p:cNvCxnSpPr>
          <p:nvPr/>
        </p:nvCxnSpPr>
        <p:spPr>
          <a:xfrm flipH="1">
            <a:off x="770467" y="1489884"/>
            <a:ext cx="1189514" cy="33022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5" idx="7"/>
          </p:cNvCxnSpPr>
          <p:nvPr/>
        </p:nvCxnSpPr>
        <p:spPr>
          <a:xfrm>
            <a:off x="999067" y="5103460"/>
            <a:ext cx="2370666" cy="0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7"/>
          </p:cNvCxnSpPr>
          <p:nvPr/>
        </p:nvCxnSpPr>
        <p:spPr>
          <a:xfrm flipH="1">
            <a:off x="932112" y="3340126"/>
            <a:ext cx="3534581" cy="165092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10"/>
            <a:endCxn id="7" idx="5"/>
          </p:cNvCxnSpPr>
          <p:nvPr/>
        </p:nvCxnSpPr>
        <p:spPr>
          <a:xfrm flipH="1" flipV="1">
            <a:off x="2307218" y="1489884"/>
            <a:ext cx="1236056" cy="33022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81429" y="113288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89896" y="2808701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6030" y="510346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85461" y="510346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47810" y="510346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45634" y="515426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10856" y="2704398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27068" y="2709111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12560" y="2785312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665366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`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888066" y="1143000"/>
            <a:ext cx="491067" cy="406400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837266" y="3039534"/>
            <a:ext cx="524932" cy="457200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" name="Oval 13"/>
          <p:cNvSpPr/>
          <p:nvPr/>
        </p:nvSpPr>
        <p:spPr>
          <a:xfrm>
            <a:off x="541867" y="4792133"/>
            <a:ext cx="457200" cy="491067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5" name="Dodecagon 14"/>
          <p:cNvSpPr/>
          <p:nvPr/>
        </p:nvSpPr>
        <p:spPr>
          <a:xfrm>
            <a:off x="3369733" y="4792133"/>
            <a:ext cx="474133" cy="491067"/>
          </a:xfrm>
          <a:prstGeom prst="dodecagon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Dodecagon 7"/>
          <p:cNvSpPr/>
          <p:nvPr/>
        </p:nvSpPr>
        <p:spPr>
          <a:xfrm>
            <a:off x="4466693" y="3039534"/>
            <a:ext cx="460375" cy="474133"/>
          </a:xfrm>
          <a:prstGeom prst="dodecagon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0" name="Straight Arrow Connector 9"/>
          <p:cNvCxnSpPr>
            <a:stCxn id="7" idx="4"/>
            <a:endCxn id="12" idx="0"/>
          </p:cNvCxnSpPr>
          <p:nvPr/>
        </p:nvCxnSpPr>
        <p:spPr>
          <a:xfrm flipH="1">
            <a:off x="2099732" y="1549400"/>
            <a:ext cx="33868" cy="1490134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3"/>
            <a:endCxn id="14" idx="7"/>
          </p:cNvCxnSpPr>
          <p:nvPr/>
        </p:nvCxnSpPr>
        <p:spPr>
          <a:xfrm flipH="1">
            <a:off x="932112" y="3429779"/>
            <a:ext cx="982029" cy="1434269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  <a:endCxn id="15" idx="9"/>
          </p:cNvCxnSpPr>
          <p:nvPr/>
        </p:nvCxnSpPr>
        <p:spPr>
          <a:xfrm>
            <a:off x="2285323" y="3429779"/>
            <a:ext cx="1147935" cy="1428148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379133" y="3268135"/>
            <a:ext cx="2087560" cy="55060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4" idx="0"/>
          </p:cNvCxnSpPr>
          <p:nvPr/>
        </p:nvCxnSpPr>
        <p:spPr>
          <a:xfrm flipH="1">
            <a:off x="770467" y="1489884"/>
            <a:ext cx="1189514" cy="33022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5" idx="7"/>
          </p:cNvCxnSpPr>
          <p:nvPr/>
        </p:nvCxnSpPr>
        <p:spPr>
          <a:xfrm>
            <a:off x="999067" y="5103460"/>
            <a:ext cx="2370666" cy="0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7"/>
          </p:cNvCxnSpPr>
          <p:nvPr/>
        </p:nvCxnSpPr>
        <p:spPr>
          <a:xfrm flipH="1">
            <a:off x="932112" y="3340126"/>
            <a:ext cx="3534581" cy="1650922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10"/>
            <a:endCxn id="7" idx="5"/>
          </p:cNvCxnSpPr>
          <p:nvPr/>
        </p:nvCxnSpPr>
        <p:spPr>
          <a:xfrm flipH="1" flipV="1">
            <a:off x="2307218" y="1489884"/>
            <a:ext cx="1236056" cy="3302249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81429" y="113288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489896" y="2808701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86030" y="510346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2985461" y="510346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3847810" y="510346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45634" y="515426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110856" y="2704398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27068" y="2709111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12560" y="2785312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423301" y="1143000"/>
            <a:ext cx="35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6600"/>
                </a:solidFill>
              </a:rPr>
              <a:t>5</a:t>
            </a: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918563"/>
              </p:ext>
            </p:extLst>
          </p:nvPr>
        </p:nvGraphicFramePr>
        <p:xfrm>
          <a:off x="5580112" y="1270930"/>
          <a:ext cx="3453220" cy="2651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453220"/>
              </a:tblGrid>
              <a:tr h="1293973">
                <a:tc>
                  <a:txBody>
                    <a:bodyPr/>
                    <a:lstStyle/>
                    <a:p>
                      <a:r>
                        <a:rPr lang="en-US" sz="2400" b="0" baseline="0" dirty="0" smtClean="0"/>
                        <a:t>Oranges edges are </a:t>
                      </a:r>
                      <a:r>
                        <a:rPr lang="en-US" sz="2400" b="0" i="1" baseline="0" dirty="0" smtClean="0"/>
                        <a:t>tree edges</a:t>
                      </a:r>
                      <a:r>
                        <a:rPr lang="en-US" sz="2400" b="0" baseline="0" dirty="0" smtClean="0"/>
                        <a:t>.</a:t>
                      </a:r>
                    </a:p>
                    <a:p>
                      <a:endParaRPr lang="en-US" sz="2400" b="0" baseline="0" dirty="0" smtClean="0"/>
                    </a:p>
                    <a:p>
                      <a:r>
                        <a:rPr lang="en-US" sz="2400" b="0" baseline="0" dirty="0" smtClean="0"/>
                        <a:t>Not used used edges:</a:t>
                      </a:r>
                    </a:p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400" b="0" baseline="0" dirty="0" smtClean="0"/>
                        <a:t>all would be </a:t>
                      </a:r>
                      <a:r>
                        <a:rPr lang="en-US" sz="2400" b="0" i="1" baseline="0" dirty="0" smtClean="0"/>
                        <a:t>back-edges</a:t>
                      </a:r>
                      <a:r>
                        <a:rPr lang="en-US" sz="2400" b="0" baseline="0" dirty="0" smtClean="0"/>
                        <a:t> if the graph was un-directed 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08388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DFS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`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1888066" y="1143000"/>
            <a:ext cx="491067" cy="406400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/>
          <p:cNvSpPr/>
          <p:nvPr/>
        </p:nvSpPr>
        <p:spPr>
          <a:xfrm>
            <a:off x="1837266" y="3039534"/>
            <a:ext cx="524932" cy="457200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4" name="Oval 13"/>
          <p:cNvSpPr/>
          <p:nvPr/>
        </p:nvSpPr>
        <p:spPr>
          <a:xfrm>
            <a:off x="541867" y="4792133"/>
            <a:ext cx="457200" cy="491067"/>
          </a:xfrm>
          <a:prstGeom prst="ellipse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5" name="Dodecagon 14"/>
          <p:cNvSpPr/>
          <p:nvPr/>
        </p:nvSpPr>
        <p:spPr>
          <a:xfrm>
            <a:off x="3369733" y="4792133"/>
            <a:ext cx="474133" cy="491067"/>
          </a:xfrm>
          <a:prstGeom prst="dodecagon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8" name="Dodecagon 7"/>
          <p:cNvSpPr/>
          <p:nvPr/>
        </p:nvSpPr>
        <p:spPr>
          <a:xfrm>
            <a:off x="4466693" y="3039534"/>
            <a:ext cx="460375" cy="474133"/>
          </a:xfrm>
          <a:prstGeom prst="dodecagon">
            <a:avLst/>
          </a:prstGeom>
          <a:solidFill>
            <a:schemeClr val="accent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0" name="Straight Arrow Connector 9"/>
          <p:cNvCxnSpPr>
            <a:stCxn id="7" idx="4"/>
            <a:endCxn id="12" idx="0"/>
          </p:cNvCxnSpPr>
          <p:nvPr/>
        </p:nvCxnSpPr>
        <p:spPr>
          <a:xfrm flipH="1">
            <a:off x="2099732" y="1549400"/>
            <a:ext cx="33868" cy="1490134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3"/>
            <a:endCxn id="14" idx="7"/>
          </p:cNvCxnSpPr>
          <p:nvPr/>
        </p:nvCxnSpPr>
        <p:spPr>
          <a:xfrm flipH="1">
            <a:off x="932112" y="3429779"/>
            <a:ext cx="982029" cy="1434269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5"/>
            <a:endCxn id="15" idx="9"/>
          </p:cNvCxnSpPr>
          <p:nvPr/>
        </p:nvCxnSpPr>
        <p:spPr>
          <a:xfrm>
            <a:off x="2285323" y="3429779"/>
            <a:ext cx="1147935" cy="1428148"/>
          </a:xfrm>
          <a:prstGeom prst="straightConnector1">
            <a:avLst/>
          </a:prstGeom>
          <a:ln w="53975">
            <a:solidFill>
              <a:srgbClr val="FF0000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379133" y="3268135"/>
            <a:ext cx="2087560" cy="55060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7" idx="3"/>
            <a:endCxn id="14" idx="0"/>
          </p:cNvCxnSpPr>
          <p:nvPr/>
        </p:nvCxnSpPr>
        <p:spPr>
          <a:xfrm flipH="1">
            <a:off x="770467" y="1489884"/>
            <a:ext cx="1189514" cy="3302249"/>
          </a:xfrm>
          <a:prstGeom prst="straightConnector1">
            <a:avLst/>
          </a:prstGeom>
          <a:ln w="53975">
            <a:solidFill>
              <a:srgbClr val="FF0000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5" idx="7"/>
          </p:cNvCxnSpPr>
          <p:nvPr/>
        </p:nvCxnSpPr>
        <p:spPr>
          <a:xfrm>
            <a:off x="999067" y="5103460"/>
            <a:ext cx="2370666" cy="0"/>
          </a:xfrm>
          <a:prstGeom prst="straightConnector1">
            <a:avLst/>
          </a:prstGeom>
          <a:ln w="76200" cmpd="sng">
            <a:solidFill>
              <a:srgbClr val="FF6600"/>
            </a:solidFill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8" idx="7"/>
          </p:cNvCxnSpPr>
          <p:nvPr/>
        </p:nvCxnSpPr>
        <p:spPr>
          <a:xfrm flipH="1">
            <a:off x="932112" y="3340126"/>
            <a:ext cx="3534581" cy="1650922"/>
          </a:xfrm>
          <a:prstGeom prst="straightConnector1">
            <a:avLst/>
          </a:prstGeom>
          <a:ln w="53975">
            <a:solidFill>
              <a:schemeClr val="tx1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5" idx="10"/>
            <a:endCxn id="7" idx="5"/>
          </p:cNvCxnSpPr>
          <p:nvPr/>
        </p:nvCxnSpPr>
        <p:spPr>
          <a:xfrm flipH="1" flipV="1">
            <a:off x="2307218" y="1489884"/>
            <a:ext cx="1236056" cy="3302249"/>
          </a:xfrm>
          <a:prstGeom prst="straightConnector1">
            <a:avLst/>
          </a:prstGeom>
          <a:ln w="60325">
            <a:solidFill>
              <a:srgbClr val="0000FF"/>
            </a:solidFill>
            <a:prstDash val="dash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978843"/>
              </p:ext>
            </p:extLst>
          </p:nvPr>
        </p:nvGraphicFramePr>
        <p:xfrm>
          <a:off x="5580112" y="1270930"/>
          <a:ext cx="3453220" cy="557783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453220"/>
              </a:tblGrid>
              <a:tr h="1293973">
                <a:tc>
                  <a:txBody>
                    <a:bodyPr/>
                    <a:lstStyle/>
                    <a:p>
                      <a:r>
                        <a:rPr lang="en-US" sz="2400" b="0" baseline="0" dirty="0" smtClean="0"/>
                        <a:t>Oranges edges are </a:t>
                      </a:r>
                      <a:r>
                        <a:rPr lang="en-US" sz="2400" b="0" i="1" baseline="0" dirty="0" smtClean="0"/>
                        <a:t>tree edges</a:t>
                      </a:r>
                      <a:r>
                        <a:rPr lang="en-US" sz="2400" b="0" baseline="0" dirty="0" smtClean="0"/>
                        <a:t>.</a:t>
                      </a:r>
                    </a:p>
                    <a:p>
                      <a:endParaRPr lang="en-US" sz="2400" b="0" baseline="0" dirty="0" smtClean="0"/>
                    </a:p>
                    <a:p>
                      <a:r>
                        <a:rPr lang="en-US" sz="2400" b="0" baseline="0" dirty="0" smtClean="0"/>
                        <a:t>Not used edges:</a:t>
                      </a:r>
                    </a:p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400" b="0" baseline="0" dirty="0" smtClean="0"/>
                        <a:t>red are </a:t>
                      </a:r>
                      <a:r>
                        <a:rPr lang="en-US" sz="2400" b="0" i="1" baseline="0" dirty="0" smtClean="0"/>
                        <a:t>forward edges</a:t>
                      </a:r>
                    </a:p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400" b="0" baseline="0" dirty="0" smtClean="0"/>
                        <a:t>blue are </a:t>
                      </a:r>
                      <a:r>
                        <a:rPr lang="en-US" sz="2400" b="0" i="1" baseline="0" dirty="0" smtClean="0"/>
                        <a:t>back-edges</a:t>
                      </a:r>
                      <a:r>
                        <a:rPr lang="en-US" sz="2400" b="0" baseline="0" dirty="0" smtClean="0"/>
                        <a:t> </a:t>
                      </a:r>
                    </a:p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400" b="0" baseline="0" dirty="0" smtClean="0"/>
                        <a:t>other dashed are </a:t>
                      </a:r>
                      <a:r>
                        <a:rPr lang="en-US" sz="2400" b="0" i="1" baseline="0" dirty="0" smtClean="0"/>
                        <a:t>cross edges</a:t>
                      </a:r>
                    </a:p>
                    <a:p>
                      <a:pPr marL="342900" indent="-342900">
                        <a:buFont typeface="Arial"/>
                        <a:buChar char="•"/>
                      </a:pPr>
                      <a:endParaRPr lang="en-US" sz="2400" b="0" i="1" baseline="0" dirty="0" smtClean="0"/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2400" b="0" i="1" baseline="0" dirty="0" smtClean="0"/>
                        <a:t>Why don’t we have forward and cross edges in undirected graph?</a:t>
                      </a:r>
                    </a:p>
                    <a:p>
                      <a:pPr marL="342900" indent="-342900">
                        <a:buFont typeface="Arial"/>
                        <a:buChar char="•"/>
                      </a:pPr>
                      <a:endParaRPr lang="en-US" sz="2400" b="0" i="1" baseline="0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2531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440729"/>
          </a:xfrm>
        </p:spPr>
        <p:txBody>
          <a:bodyPr/>
          <a:lstStyle/>
          <a:p>
            <a:pPr algn="l"/>
            <a:r>
              <a:rPr lang="en-US" sz="2400" dirty="0" err="1" smtClean="0"/>
              <a:t>BfsExplore</a:t>
            </a:r>
            <a:r>
              <a:rPr lang="en-US" sz="2400" dirty="0" smtClean="0"/>
              <a:t>(0)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11" y="522161"/>
            <a:ext cx="5346593" cy="316835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1408" y="3498951"/>
            <a:ext cx="4321583" cy="33590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427984" y="3132465"/>
            <a:ext cx="282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function </a:t>
            </a:r>
            <a:r>
              <a:rPr lang="en-US" sz="1800" dirty="0" err="1" smtClean="0">
                <a:latin typeface="Copperplate Gothic Light"/>
                <a:cs typeface="Copperplate Gothic Light"/>
              </a:rPr>
              <a:t>BfsExplore</a:t>
            </a:r>
            <a:r>
              <a:rPr lang="en-US" sz="1800" dirty="0" smtClean="0">
                <a:latin typeface="Copperplate Gothic Light"/>
                <a:cs typeface="Copperplate Gothic Light"/>
              </a:rPr>
              <a:t>(</a:t>
            </a:r>
            <a:r>
              <a:rPr lang="en-US" sz="1800" i="1" dirty="0" smtClean="0">
                <a:latin typeface="+mn-lt"/>
                <a:cs typeface="Copperplate Gothic Light"/>
              </a:rPr>
              <a:t>v</a:t>
            </a:r>
            <a:r>
              <a:rPr lang="en-US" sz="1800" dirty="0" smtClean="0">
                <a:latin typeface="Copperplate Gothic Light"/>
                <a:cs typeface="Copperplate Gothic Light"/>
              </a:rPr>
              <a:t>)</a:t>
            </a:r>
            <a:endParaRPr lang="en-US" sz="1800" dirty="0">
              <a:latin typeface="Copperplate Gothic Light"/>
              <a:cs typeface="Copperplate Gothic Ligh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8756" y="656287"/>
            <a:ext cx="3187671" cy="15841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56176" y="2235821"/>
            <a:ext cx="1982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Copperplate Gothic Light"/>
                <a:cs typeface="Copperplate Gothic Light"/>
              </a:rPr>
              <a:t>BfsExplore</a:t>
            </a:r>
            <a:r>
              <a:rPr lang="en-US" sz="1800" dirty="0" smtClean="0">
                <a:latin typeface="Copperplate Gothic Light"/>
                <a:cs typeface="Copperplate Gothic Light"/>
              </a:rPr>
              <a:t>(</a:t>
            </a:r>
            <a:r>
              <a:rPr lang="en-US" sz="1800" i="1" dirty="0" smtClean="0">
                <a:latin typeface="+mn-lt"/>
                <a:cs typeface="Copperplate Gothic Light"/>
              </a:rPr>
              <a:t>v</a:t>
            </a:r>
            <a:r>
              <a:rPr lang="en-US" sz="1800" dirty="0" smtClean="0">
                <a:latin typeface="Copperplate Gothic Light"/>
                <a:cs typeface="Copperplate Gothic Light"/>
              </a:rPr>
              <a:t>)</a:t>
            </a:r>
            <a:endParaRPr lang="en-US" sz="1800" dirty="0">
              <a:latin typeface="Copperplate Gothic Light"/>
              <a:cs typeface="Copperplate Gothic Light"/>
            </a:endParaRPr>
          </a:p>
        </p:txBody>
      </p:sp>
    </p:spTree>
    <p:extLst>
      <p:ext uri="{BB962C8B-B14F-4D97-AF65-F5344CB8AC3E}">
        <p14:creationId xmlns:p14="http://schemas.microsoft.com/office/powerpoint/2010/main" val="2474103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T1: </a:t>
            </a:r>
            <a:r>
              <a:rPr lang="en-US" dirty="0" smtClean="0">
                <a:effectLst/>
              </a:rPr>
              <a:t>Depth </a:t>
            </a:r>
            <a:r>
              <a:rPr lang="en-US" dirty="0">
                <a:effectLst/>
              </a:rPr>
              <a:t>First </a:t>
            </a:r>
            <a:r>
              <a:rPr lang="en-US" dirty="0" smtClean="0">
                <a:effectLst/>
              </a:rPr>
              <a:t>Search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1336219"/>
              </p:ext>
            </p:extLst>
          </p:nvPr>
        </p:nvGraphicFramePr>
        <p:xfrm>
          <a:off x="171152" y="1183535"/>
          <a:ext cx="4112816" cy="130936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4112816"/>
              </a:tblGrid>
              <a:tr h="1309361">
                <a:tc>
                  <a:txBody>
                    <a:bodyPr/>
                    <a:lstStyle/>
                    <a:p>
                      <a:pPr marL="342900" indent="-342900">
                        <a:buFont typeface="Arial"/>
                        <a:buChar char="•"/>
                      </a:pPr>
                      <a:r>
                        <a:rPr lang="en-US" sz="2000" b="0" dirty="0" smtClean="0">
                          <a:effectLst/>
                        </a:rPr>
                        <a:t>List the order of the nodes visited by</a:t>
                      </a:r>
                      <a:r>
                        <a:rPr lang="en-US" sz="2000" b="0" baseline="0" dirty="0" smtClean="0">
                          <a:effectLst/>
                        </a:rPr>
                        <a:t> the</a:t>
                      </a:r>
                      <a:r>
                        <a:rPr lang="en-US" sz="2000" b="0" dirty="0" smtClean="0">
                          <a:effectLst/>
                        </a:rPr>
                        <a:t> a) DFS and b) BFS algorithms 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5133974" y="1296947"/>
            <a:ext cx="3495625" cy="3356189"/>
            <a:chOff x="4283968" y="1296947"/>
            <a:chExt cx="4345632" cy="4389453"/>
          </a:xfrm>
        </p:grpSpPr>
        <p:sp>
          <p:nvSpPr>
            <p:cNvPr id="7" name="Connector 6"/>
            <p:cNvSpPr/>
            <p:nvPr/>
          </p:nvSpPr>
          <p:spPr>
            <a:xfrm>
              <a:off x="4283968" y="1296947"/>
              <a:ext cx="457200" cy="457200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" name="Connector 7"/>
            <p:cNvSpPr/>
            <p:nvPr/>
          </p:nvSpPr>
          <p:spPr>
            <a:xfrm>
              <a:off x="6267152" y="1302296"/>
              <a:ext cx="457200" cy="457200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9" name="Connector 8"/>
            <p:cNvSpPr/>
            <p:nvPr/>
          </p:nvSpPr>
          <p:spPr>
            <a:xfrm>
              <a:off x="8172400" y="1302296"/>
              <a:ext cx="457200" cy="457200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0" name="Connector 9"/>
            <p:cNvSpPr/>
            <p:nvPr/>
          </p:nvSpPr>
          <p:spPr>
            <a:xfrm>
              <a:off x="6267152" y="3212976"/>
              <a:ext cx="457200" cy="457200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" name="Connector 11"/>
            <p:cNvSpPr/>
            <p:nvPr/>
          </p:nvSpPr>
          <p:spPr>
            <a:xfrm>
              <a:off x="4283968" y="3212976"/>
              <a:ext cx="457200" cy="457200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3" name="Connector 12"/>
            <p:cNvSpPr/>
            <p:nvPr/>
          </p:nvSpPr>
          <p:spPr>
            <a:xfrm>
              <a:off x="8172400" y="5229200"/>
              <a:ext cx="457200" cy="457200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14" name="Connector 13"/>
            <p:cNvSpPr/>
            <p:nvPr/>
          </p:nvSpPr>
          <p:spPr>
            <a:xfrm>
              <a:off x="6267152" y="5229200"/>
              <a:ext cx="457200" cy="457200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cxnSp>
          <p:nvCxnSpPr>
            <p:cNvPr id="17" name="Straight Connector 16"/>
            <p:cNvCxnSpPr>
              <a:stCxn id="7" idx="6"/>
              <a:endCxn id="8" idx="2"/>
            </p:cNvCxnSpPr>
            <p:nvPr/>
          </p:nvCxnSpPr>
          <p:spPr>
            <a:xfrm>
              <a:off x="4741168" y="1525547"/>
              <a:ext cx="1525984" cy="53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0" idx="4"/>
              <a:endCxn id="14" idx="0"/>
            </p:cNvCxnSpPr>
            <p:nvPr/>
          </p:nvCxnSpPr>
          <p:spPr>
            <a:xfrm>
              <a:off x="6495752" y="3670176"/>
              <a:ext cx="0" cy="15590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4" idx="6"/>
              <a:endCxn id="13" idx="2"/>
            </p:cNvCxnSpPr>
            <p:nvPr/>
          </p:nvCxnSpPr>
          <p:spPr>
            <a:xfrm>
              <a:off x="6724352" y="5457800"/>
              <a:ext cx="144804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0" idx="7"/>
            </p:cNvCxnSpPr>
            <p:nvPr/>
          </p:nvCxnSpPr>
          <p:spPr>
            <a:xfrm flipV="1">
              <a:off x="6657397" y="1687193"/>
              <a:ext cx="1515003" cy="159273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8" idx="6"/>
              <a:endCxn id="9" idx="2"/>
            </p:cNvCxnSpPr>
            <p:nvPr/>
          </p:nvCxnSpPr>
          <p:spPr>
            <a:xfrm>
              <a:off x="6724352" y="1530896"/>
              <a:ext cx="1448048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4682073" y="3429000"/>
              <a:ext cx="1525984" cy="53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endCxn id="12" idx="0"/>
            </p:cNvCxnSpPr>
            <p:nvPr/>
          </p:nvCxnSpPr>
          <p:spPr>
            <a:xfrm>
              <a:off x="4499992" y="1759496"/>
              <a:ext cx="12576" cy="145348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752159"/>
              </p:ext>
            </p:extLst>
          </p:nvPr>
        </p:nvGraphicFramePr>
        <p:xfrm>
          <a:off x="171152" y="3365180"/>
          <a:ext cx="5552976" cy="28346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552976"/>
              </a:tblGrid>
              <a:tr h="1309361">
                <a:tc>
                  <a:txBody>
                    <a:bodyPr/>
                    <a:lstStyle/>
                    <a:p>
                      <a:pPr marL="0" indent="0">
                        <a:buFont typeface="Arial"/>
                        <a:buNone/>
                      </a:pPr>
                      <a:r>
                        <a:rPr lang="en-US" sz="2000" b="1" dirty="0" smtClean="0">
                          <a:effectLst/>
                        </a:rPr>
                        <a:t>YOUR ANSWER:</a:t>
                      </a:r>
                      <a:r>
                        <a:rPr lang="en-US" sz="2000" b="0" baseline="0" dirty="0" smtClean="0">
                          <a:effectLst/>
                        </a:rPr>
                        <a:t> 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2000" b="0" baseline="0" dirty="0" smtClean="0">
                          <a:effectLst/>
                        </a:rPr>
                        <a:t>a) The order of the nodes visited by DFS is: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2000" b="0" baseline="0" dirty="0" smtClean="0">
                          <a:effectLst/>
                        </a:rPr>
                        <a:t>  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2000" b="0" baseline="0" dirty="0" smtClean="0">
                          <a:effectLst/>
                        </a:rPr>
                        <a:t>  </a:t>
                      </a:r>
                      <a:r>
                        <a:rPr lang="en-US" sz="2000" b="1" baseline="0" dirty="0" smtClean="0">
                          <a:effectLst/>
                        </a:rPr>
                        <a:t> A 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2000" b="0" dirty="0" smtClean="0">
                          <a:effectLst/>
                        </a:rPr>
                        <a:t>  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2000" b="0" baseline="0" dirty="0" smtClean="0">
                          <a:effectLst/>
                        </a:rPr>
                        <a:t>b) The order of the nodes visited by DFS is: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2000" b="0" baseline="0" dirty="0" smtClean="0">
                          <a:effectLst/>
                        </a:rPr>
                        <a:t>  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r>
                        <a:rPr lang="en-US" sz="2000" b="1" baseline="0" dirty="0" smtClean="0">
                          <a:effectLst/>
                        </a:rPr>
                        <a:t>   A </a:t>
                      </a:r>
                    </a:p>
                    <a:p>
                      <a:pPr marL="0" indent="0">
                        <a:buFont typeface="Arial"/>
                        <a:buNone/>
                      </a:pPr>
                      <a:endParaRPr lang="en-US" sz="2000" b="1" dirty="0" smtClean="0">
                        <a:effectLst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71622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440729"/>
          </a:xfrm>
        </p:spPr>
        <p:txBody>
          <a:bodyPr/>
          <a:lstStyle/>
          <a:p>
            <a:pPr algn="l"/>
            <a:r>
              <a:rPr lang="en-US" sz="2400" dirty="0" smtClean="0"/>
              <a:t>T3: </a:t>
            </a:r>
            <a:r>
              <a:rPr lang="en-US" sz="2400" dirty="0"/>
              <a:t>Finding Cycles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2790220"/>
            <a:ext cx="4321583" cy="335904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709670" y="2420888"/>
            <a:ext cx="2821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/>
              <a:t>function </a:t>
            </a:r>
            <a:r>
              <a:rPr lang="en-US" sz="1800" dirty="0" err="1" smtClean="0">
                <a:latin typeface="Copperplate Gothic Light"/>
                <a:cs typeface="Copperplate Gothic Light"/>
              </a:rPr>
              <a:t>BfsExplore</a:t>
            </a:r>
            <a:r>
              <a:rPr lang="en-US" sz="1800" dirty="0" smtClean="0">
                <a:latin typeface="Copperplate Gothic Light"/>
                <a:cs typeface="Copperplate Gothic Light"/>
              </a:rPr>
              <a:t>(</a:t>
            </a:r>
            <a:r>
              <a:rPr lang="en-US" sz="1800" i="1" dirty="0" smtClean="0">
                <a:latin typeface="+mn-lt"/>
                <a:cs typeface="Copperplate Gothic Light"/>
              </a:rPr>
              <a:t>v</a:t>
            </a:r>
            <a:r>
              <a:rPr lang="en-US" sz="1800" dirty="0" smtClean="0">
                <a:latin typeface="Copperplate Gothic Light"/>
                <a:cs typeface="Copperplate Gothic Light"/>
              </a:rPr>
              <a:t>)</a:t>
            </a:r>
            <a:endParaRPr lang="en-US" sz="1800" dirty="0">
              <a:latin typeface="Copperplate Gothic Light"/>
              <a:cs typeface="Copperplate Gothic Ligh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756" y="107951"/>
            <a:ext cx="3187671" cy="158417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311942" y="1537502"/>
            <a:ext cx="21602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latin typeface="Copperplate Gothic Light"/>
                <a:cs typeface="Copperplate Gothic Light"/>
              </a:rPr>
              <a:t>BfsExplore</a:t>
            </a:r>
            <a:r>
              <a:rPr lang="en-US" sz="1600" dirty="0" smtClean="0">
                <a:latin typeface="Copperplate Gothic Light"/>
                <a:cs typeface="Copperplate Gothic Light"/>
              </a:rPr>
              <a:t>(</a:t>
            </a:r>
            <a:r>
              <a:rPr lang="en-US" sz="1600" i="1" dirty="0" smtClean="0">
                <a:latin typeface="+mn-lt"/>
                <a:cs typeface="Copperplate Gothic Light"/>
              </a:rPr>
              <a:t>v</a:t>
            </a:r>
            <a:r>
              <a:rPr lang="en-US" sz="1600" dirty="0" smtClean="0">
                <a:latin typeface="Copperplate Gothic Light"/>
                <a:cs typeface="Copperplate Gothic Light"/>
              </a:rPr>
              <a:t>)</a:t>
            </a:r>
            <a:endParaRPr lang="en-US" sz="1600" dirty="0">
              <a:latin typeface="Copperplate Gothic Light"/>
              <a:cs typeface="Copperplate Gothic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5113" y="712327"/>
            <a:ext cx="4306887" cy="4524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a) Explain </a:t>
            </a:r>
            <a:r>
              <a:rPr lang="en-US" sz="1800" dirty="0"/>
              <a:t>how one can also use </a:t>
            </a:r>
            <a:r>
              <a:rPr lang="en-US" sz="1800" dirty="0" smtClean="0"/>
              <a:t>BFS </a:t>
            </a:r>
            <a:r>
              <a:rPr lang="en-US" sz="1800" dirty="0"/>
              <a:t>to see whether an undirected</a:t>
            </a:r>
          </a:p>
          <a:p>
            <a:r>
              <a:rPr lang="en-US" sz="1800" dirty="0"/>
              <a:t>graph is cyclic. </a:t>
            </a:r>
            <a:r>
              <a:rPr lang="en-US" sz="1800" dirty="0" smtClean="0"/>
              <a:t>b) Which </a:t>
            </a:r>
            <a:r>
              <a:rPr lang="en-US" sz="1800" dirty="0"/>
              <a:t>of the two traversals, </a:t>
            </a:r>
            <a:r>
              <a:rPr lang="en-US" sz="1800" dirty="0" smtClean="0"/>
              <a:t>DFS </a:t>
            </a:r>
            <a:r>
              <a:rPr lang="en-US" sz="1800" dirty="0"/>
              <a:t>and </a:t>
            </a:r>
            <a:r>
              <a:rPr lang="en-US" sz="1800" dirty="0" smtClean="0"/>
              <a:t>BFS, </a:t>
            </a:r>
            <a:r>
              <a:rPr lang="en-US" sz="1800" dirty="0"/>
              <a:t>will be able to </a:t>
            </a:r>
            <a:r>
              <a:rPr lang="en-US" sz="1800" dirty="0" smtClean="0"/>
              <a:t>find cycles faster</a:t>
            </a:r>
            <a:r>
              <a:rPr lang="en-US" sz="1800" dirty="0"/>
              <a:t>? (If there is no clear winner, give an example where one is better, and another example where</a:t>
            </a:r>
          </a:p>
          <a:p>
            <a:r>
              <a:rPr lang="en-US" sz="1800" dirty="0"/>
              <a:t>the other is better</a:t>
            </a:r>
            <a:r>
              <a:rPr lang="en-US" sz="1800" dirty="0" smtClean="0"/>
              <a:t>. </a:t>
            </a:r>
            <a:r>
              <a:rPr lang="mr-IN" sz="1800" dirty="0" smtClean="0"/>
              <a:t>–</a:t>
            </a:r>
            <a:r>
              <a:rPr lang="en-US" sz="1800" dirty="0" smtClean="0"/>
              <a:t> but skip this part if it takes more than 1 minute)</a:t>
            </a:r>
          </a:p>
          <a:p>
            <a:endParaRPr lang="en-US" sz="1800" dirty="0"/>
          </a:p>
          <a:p>
            <a:r>
              <a:rPr lang="en-US" sz="1800" b="1" dirty="0" smtClean="0"/>
              <a:t>YOUR BRIEF ANSWER: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0314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500" y="1336"/>
            <a:ext cx="8623300" cy="920750"/>
          </a:xfrm>
        </p:spPr>
        <p:txBody>
          <a:bodyPr/>
          <a:lstStyle/>
          <a:p>
            <a:r>
              <a:rPr lang="en-US" dirty="0" smtClean="0"/>
              <a:t>                                         </a:t>
            </a:r>
            <a:r>
              <a:rPr lang="en-US" sz="2400" dirty="0" smtClean="0"/>
              <a:t>T4: 2-Colourability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587373"/>
              </p:ext>
            </p:extLst>
          </p:nvPr>
        </p:nvGraphicFramePr>
        <p:xfrm>
          <a:off x="0" y="152402"/>
          <a:ext cx="5580112" cy="2675248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580112"/>
              </a:tblGrid>
              <a:tr h="2675248">
                <a:tc>
                  <a:txBody>
                    <a:bodyPr/>
                    <a:lstStyle/>
                    <a:p>
                      <a:pPr marL="0" indent="0">
                        <a:spcBef>
                          <a:spcPts val="1200"/>
                        </a:spcBef>
                        <a:buFont typeface="Arial"/>
                        <a:buNone/>
                      </a:pPr>
                      <a:r>
                        <a:rPr lang="en-US" sz="1600" b="0" dirty="0" smtClean="0">
                          <a:effectLst/>
                        </a:rPr>
                        <a:t>Design an algorithm to check whether an undirected graph is 2-colourable, that is, whether its nodes can be </a:t>
                      </a:r>
                      <a:r>
                        <a:rPr lang="en-US" sz="1600" b="0" dirty="0" err="1" smtClean="0">
                          <a:effectLst/>
                        </a:rPr>
                        <a:t>coloured</a:t>
                      </a:r>
                      <a:r>
                        <a:rPr lang="en-US" sz="1600" b="0" dirty="0" smtClean="0">
                          <a:effectLst/>
                        </a:rPr>
                        <a:t> with just 2 </a:t>
                      </a:r>
                      <a:r>
                        <a:rPr lang="en-US" sz="1600" b="0" dirty="0" err="1" smtClean="0">
                          <a:effectLst/>
                        </a:rPr>
                        <a:t>colours</a:t>
                      </a:r>
                      <a:r>
                        <a:rPr lang="en-US" sz="1600" b="0" dirty="0" smtClean="0">
                          <a:effectLst/>
                        </a:rPr>
                        <a:t> in such a way that no edge connects two nodes of the same </a:t>
                      </a:r>
                      <a:r>
                        <a:rPr lang="en-US" sz="1600" b="0" dirty="0" err="1" smtClean="0">
                          <a:effectLst/>
                        </a:rPr>
                        <a:t>colour</a:t>
                      </a:r>
                      <a:r>
                        <a:rPr lang="en-US" sz="1600" b="0" dirty="0" smtClean="0">
                          <a:effectLst/>
                        </a:rPr>
                        <a:t>.</a:t>
                      </a:r>
                    </a:p>
                    <a:p>
                      <a:pPr marL="0" indent="0">
                        <a:spcBef>
                          <a:spcPts val="1200"/>
                        </a:spcBef>
                        <a:buFont typeface="Arial"/>
                        <a:buNone/>
                      </a:pPr>
                      <a:r>
                        <a:rPr lang="en-US" sz="1600" b="0" dirty="0" smtClean="0">
                          <a:effectLst/>
                        </a:rPr>
                        <a:t>To get a feel for the problem, try to 2-colour the following graph (start from </a:t>
                      </a:r>
                      <a:r>
                        <a:rPr lang="en-US" sz="1600" b="1" dirty="0" smtClean="0">
                          <a:effectLst/>
                        </a:rPr>
                        <a:t>S</a:t>
                      </a:r>
                      <a:r>
                        <a:rPr lang="en-US" sz="1600" b="0" dirty="0" smtClean="0">
                          <a:effectLst/>
                        </a:rPr>
                        <a:t>).</a:t>
                      </a:r>
                    </a:p>
                    <a:p>
                      <a:pPr marL="0" indent="0">
                        <a:spcBef>
                          <a:spcPts val="1200"/>
                        </a:spcBef>
                        <a:buFont typeface="Arial"/>
                        <a:buNone/>
                      </a:pPr>
                      <a:r>
                        <a:rPr lang="en-US" sz="1600" b="0" dirty="0" smtClean="0"/>
                        <a:t>Do you expect we could extend such an algorithm to check if a graph is 3-Colourable, or in general: k-</a:t>
                      </a:r>
                      <a:r>
                        <a:rPr lang="en-US" sz="1600" b="0" dirty="0" err="1" smtClean="0"/>
                        <a:t>Colourable</a:t>
                      </a:r>
                      <a:r>
                        <a:rPr lang="en-US" sz="1600" b="0" dirty="0" smtClean="0"/>
                        <a:t>?</a:t>
                      </a:r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5868144" y="848902"/>
            <a:ext cx="2851058" cy="1928687"/>
            <a:chOff x="4283968" y="1276739"/>
            <a:chExt cx="4345632" cy="4445653"/>
          </a:xfrm>
        </p:grpSpPr>
        <p:sp>
          <p:nvSpPr>
            <p:cNvPr id="8" name="Connector 7"/>
            <p:cNvSpPr/>
            <p:nvPr/>
          </p:nvSpPr>
          <p:spPr>
            <a:xfrm>
              <a:off x="5346700" y="1276739"/>
              <a:ext cx="457200" cy="457200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  <p:sp>
          <p:nvSpPr>
            <p:cNvPr id="9" name="Connector 8"/>
            <p:cNvSpPr/>
            <p:nvPr/>
          </p:nvSpPr>
          <p:spPr>
            <a:xfrm>
              <a:off x="7302500" y="1309873"/>
              <a:ext cx="457200" cy="457200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0" name="Connector 9"/>
            <p:cNvSpPr/>
            <p:nvPr/>
          </p:nvSpPr>
          <p:spPr>
            <a:xfrm>
              <a:off x="6267152" y="3212976"/>
              <a:ext cx="457200" cy="457200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2" name="Connector 11"/>
            <p:cNvSpPr/>
            <p:nvPr/>
          </p:nvSpPr>
          <p:spPr>
            <a:xfrm>
              <a:off x="4283968" y="3212976"/>
              <a:ext cx="457200" cy="457200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13" name="Connector 12"/>
            <p:cNvSpPr/>
            <p:nvPr/>
          </p:nvSpPr>
          <p:spPr>
            <a:xfrm>
              <a:off x="7531100" y="5183794"/>
              <a:ext cx="457200" cy="457200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14" name="Connector 13"/>
            <p:cNvSpPr/>
            <p:nvPr/>
          </p:nvSpPr>
          <p:spPr>
            <a:xfrm>
              <a:off x="5575300" y="5265192"/>
              <a:ext cx="457200" cy="457200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5" name="Connector 14"/>
            <p:cNvSpPr/>
            <p:nvPr/>
          </p:nvSpPr>
          <p:spPr>
            <a:xfrm>
              <a:off x="8172400" y="3212976"/>
              <a:ext cx="457200" cy="457200"/>
            </a:xfrm>
            <a:prstGeom prst="flowChartConnector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22" name="Straight Connector 21"/>
            <p:cNvCxnSpPr>
              <a:stCxn id="8" idx="3"/>
              <a:endCxn id="12" idx="0"/>
            </p:cNvCxnSpPr>
            <p:nvPr/>
          </p:nvCxnSpPr>
          <p:spPr>
            <a:xfrm flipH="1">
              <a:off x="4512568" y="1666984"/>
              <a:ext cx="901087" cy="154599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5"/>
              <a:endCxn id="13" idx="1"/>
            </p:cNvCxnSpPr>
            <p:nvPr/>
          </p:nvCxnSpPr>
          <p:spPr>
            <a:xfrm>
              <a:off x="6657397" y="3603221"/>
              <a:ext cx="940658" cy="164752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>
              <a:stCxn id="10" idx="4"/>
              <a:endCxn id="14" idx="0"/>
            </p:cNvCxnSpPr>
            <p:nvPr/>
          </p:nvCxnSpPr>
          <p:spPr>
            <a:xfrm flipH="1">
              <a:off x="5803900" y="3670176"/>
              <a:ext cx="691852" cy="159501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>
              <a:stCxn id="14" idx="6"/>
              <a:endCxn id="13" idx="2"/>
            </p:cNvCxnSpPr>
            <p:nvPr/>
          </p:nvCxnSpPr>
          <p:spPr>
            <a:xfrm flipV="1">
              <a:off x="6032500" y="5412394"/>
              <a:ext cx="1498600" cy="8139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2" idx="7"/>
              <a:endCxn id="9" idx="3"/>
            </p:cNvCxnSpPr>
            <p:nvPr/>
          </p:nvCxnSpPr>
          <p:spPr>
            <a:xfrm flipV="1">
              <a:off x="4674213" y="1700118"/>
              <a:ext cx="2695242" cy="1579813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2" idx="4"/>
              <a:endCxn id="14" idx="1"/>
            </p:cNvCxnSpPr>
            <p:nvPr/>
          </p:nvCxnSpPr>
          <p:spPr>
            <a:xfrm>
              <a:off x="4512568" y="3670176"/>
              <a:ext cx="1129687" cy="166197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>
              <a:endCxn id="10" idx="2"/>
            </p:cNvCxnSpPr>
            <p:nvPr/>
          </p:nvCxnSpPr>
          <p:spPr>
            <a:xfrm>
              <a:off x="4741168" y="3438390"/>
              <a:ext cx="1525984" cy="318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endCxn id="15" idx="0"/>
            </p:cNvCxnSpPr>
            <p:nvPr/>
          </p:nvCxnSpPr>
          <p:spPr>
            <a:xfrm>
              <a:off x="7598055" y="1723514"/>
              <a:ext cx="802945" cy="148946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9" idx="4"/>
              <a:endCxn id="13" idx="0"/>
            </p:cNvCxnSpPr>
            <p:nvPr/>
          </p:nvCxnSpPr>
          <p:spPr>
            <a:xfrm>
              <a:off x="7531100" y="1767073"/>
              <a:ext cx="228600" cy="341672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78533" y="3068960"/>
            <a:ext cx="853969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smtClean="0"/>
              <a:t>YOUR BRIEF ANSWER:</a:t>
            </a:r>
          </a:p>
          <a:p>
            <a:r>
              <a:rPr lang="en-US" sz="1600" dirty="0" smtClean="0"/>
              <a:t>a) </a:t>
            </a:r>
            <a:r>
              <a:rPr lang="en-US" sz="1600" dirty="0"/>
              <a:t>try to 2-colour the </a:t>
            </a:r>
            <a:r>
              <a:rPr lang="en-US" sz="1600" dirty="0" smtClean="0"/>
              <a:t>above graph, starting </a:t>
            </a:r>
            <a:r>
              <a:rPr lang="en-US" sz="1600" dirty="0"/>
              <a:t>from </a:t>
            </a:r>
            <a:r>
              <a:rPr lang="en-US" sz="1600" b="1" dirty="0" smtClean="0"/>
              <a:t>S</a:t>
            </a:r>
            <a:r>
              <a:rPr lang="en-US" sz="1600" dirty="0" smtClean="0"/>
              <a:t>, using 2 </a:t>
            </a:r>
            <a:r>
              <a:rPr lang="en-US" sz="1600" dirty="0" err="1" smtClean="0"/>
              <a:t>colours</a:t>
            </a:r>
            <a:r>
              <a:rPr lang="en-US" sz="1600" dirty="0" smtClean="0"/>
              <a:t> + and </a:t>
            </a:r>
            <a:r>
              <a:rPr lang="mr-IN" sz="1600" dirty="0" smtClean="0"/>
              <a:t>–</a:t>
            </a:r>
            <a:r>
              <a:rPr lang="en-US" sz="1600" dirty="0" smtClean="0"/>
              <a:t>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hint: what is </a:t>
            </a:r>
            <a:r>
              <a:rPr lang="en-US" sz="1600" dirty="0" err="1" smtClean="0"/>
              <a:t>colour</a:t>
            </a:r>
            <a:r>
              <a:rPr lang="en-US" sz="1600" dirty="0" smtClean="0"/>
              <a:t> for S? how do we continue?</a:t>
            </a:r>
          </a:p>
          <a:p>
            <a:endParaRPr lang="en-US" sz="1600" dirty="0" smtClean="0"/>
          </a:p>
          <a:p>
            <a:endParaRPr lang="en-US" sz="1600" dirty="0"/>
          </a:p>
          <a:p>
            <a:r>
              <a:rPr lang="en-US" sz="1600" dirty="0" smtClean="0"/>
              <a:t>b) So, how to solve the 2-colourability?</a:t>
            </a:r>
          </a:p>
          <a:p>
            <a:endParaRPr lang="en-US" sz="1600" dirty="0"/>
          </a:p>
          <a:p>
            <a:endParaRPr lang="en-US" sz="1600" dirty="0" smtClean="0"/>
          </a:p>
          <a:p>
            <a:endParaRPr lang="en-US" sz="1600" dirty="0" smtClean="0"/>
          </a:p>
          <a:p>
            <a:r>
              <a:rPr lang="en-US" sz="1600" dirty="0" smtClean="0"/>
              <a:t>c) </a:t>
            </a:r>
            <a:r>
              <a:rPr lang="en-US" sz="1600" dirty="0"/>
              <a:t>Do you expect we could extend such an algorithm to check if a graph is 3-Colourable, or in general: k-</a:t>
            </a:r>
            <a:r>
              <a:rPr lang="en-US" sz="1600" dirty="0" err="1"/>
              <a:t>Colourable</a:t>
            </a:r>
            <a:r>
              <a:rPr lang="en-US" sz="1600" dirty="0"/>
              <a:t>?</a:t>
            </a:r>
          </a:p>
          <a:p>
            <a:endParaRPr lang="en-US" sz="1600" dirty="0" smtClean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72583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160183"/>
            <a:ext cx="3658815" cy="920750"/>
          </a:xfrm>
        </p:spPr>
        <p:txBody>
          <a:bodyPr/>
          <a:lstStyle/>
          <a:p>
            <a:r>
              <a:rPr lang="en-US" sz="2400" dirty="0" smtClean="0"/>
              <a:t>T2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960" y="85637"/>
            <a:ext cx="4676452" cy="4800600"/>
          </a:xfrm>
        </p:spPr>
        <p:txBody>
          <a:bodyPr/>
          <a:lstStyle/>
          <a:p>
            <a:pPr marL="0" indent="0">
              <a:spcBef>
                <a:spcPts val="600"/>
              </a:spcBef>
              <a:buNone/>
            </a:pPr>
            <a:r>
              <a:rPr lang="en-US" sz="1800" dirty="0">
                <a:effectLst/>
              </a:rPr>
              <a:t>A </a:t>
            </a:r>
            <a:r>
              <a:rPr lang="en-US" sz="1800" dirty="0" smtClean="0">
                <a:effectLst/>
              </a:rPr>
              <a:t>DFS </a:t>
            </a:r>
            <a:r>
              <a:rPr lang="en-US" sz="1800" dirty="0">
                <a:effectLst/>
              </a:rPr>
              <a:t>of a </a:t>
            </a:r>
            <a:r>
              <a:rPr lang="en-US" sz="1800" dirty="0" smtClean="0">
                <a:effectLst/>
              </a:rPr>
              <a:t>di-graph </a:t>
            </a:r>
            <a:r>
              <a:rPr lang="en-US" sz="1800" dirty="0">
                <a:effectLst/>
              </a:rPr>
              <a:t>can be represented as </a:t>
            </a:r>
            <a:r>
              <a:rPr lang="en-US" sz="1800" dirty="0" smtClean="0">
                <a:effectLst/>
              </a:rPr>
              <a:t>a </a:t>
            </a:r>
            <a:r>
              <a:rPr lang="en-US" sz="1800" dirty="0">
                <a:effectLst/>
              </a:rPr>
              <a:t>collection of </a:t>
            </a:r>
            <a:r>
              <a:rPr lang="en-US" sz="1800" dirty="0" smtClean="0">
                <a:effectLst/>
              </a:rPr>
              <a:t>trees. </a:t>
            </a:r>
            <a:r>
              <a:rPr lang="en-US" sz="1800" dirty="0">
                <a:effectLst/>
              </a:rPr>
              <a:t>Each edge of the graph can then be classified as a </a:t>
            </a:r>
            <a:r>
              <a:rPr lang="en-US" sz="1800" i="1" dirty="0">
                <a:effectLst/>
              </a:rPr>
              <a:t>tree edge</a:t>
            </a:r>
            <a:r>
              <a:rPr lang="en-US" sz="1800" dirty="0">
                <a:effectLst/>
              </a:rPr>
              <a:t>, a </a:t>
            </a:r>
            <a:r>
              <a:rPr lang="en-US" sz="1800" i="1" dirty="0">
                <a:effectLst/>
              </a:rPr>
              <a:t>back edge</a:t>
            </a:r>
            <a:r>
              <a:rPr lang="en-US" sz="1800" dirty="0">
                <a:effectLst/>
              </a:rPr>
              <a:t>, a </a:t>
            </a:r>
            <a:r>
              <a:rPr lang="en-US" sz="1800" i="1" dirty="0">
                <a:effectLst/>
              </a:rPr>
              <a:t>forward edge</a:t>
            </a:r>
            <a:r>
              <a:rPr lang="en-US" sz="1800" dirty="0">
                <a:effectLst/>
              </a:rPr>
              <a:t>, or a </a:t>
            </a:r>
            <a:r>
              <a:rPr lang="en-US" sz="1800" i="1" dirty="0">
                <a:effectLst/>
              </a:rPr>
              <a:t>cross edge</a:t>
            </a:r>
            <a:r>
              <a:rPr lang="en-US" sz="1800" dirty="0">
                <a:effectLst/>
              </a:rPr>
              <a:t>. A tree edge is an edge to </a:t>
            </a:r>
            <a:r>
              <a:rPr lang="en-US" sz="1800" dirty="0" smtClean="0">
                <a:effectLst/>
              </a:rPr>
              <a:t>a previously </a:t>
            </a:r>
            <a:r>
              <a:rPr lang="en-US" sz="1800" dirty="0">
                <a:effectLst/>
              </a:rPr>
              <a:t>un-visited node, a back edge is an edge from a node to an ancestor, a forward edge is </a:t>
            </a:r>
            <a:r>
              <a:rPr lang="en-US" sz="1800" dirty="0" smtClean="0">
                <a:effectLst/>
              </a:rPr>
              <a:t>an edge </a:t>
            </a:r>
            <a:r>
              <a:rPr lang="en-US" sz="1800" dirty="0">
                <a:effectLst/>
              </a:rPr>
              <a:t>to a non-child </a:t>
            </a:r>
            <a:r>
              <a:rPr lang="en-US" sz="1800" dirty="0" smtClean="0">
                <a:effectLst/>
              </a:rPr>
              <a:t>descendent and </a:t>
            </a:r>
            <a:r>
              <a:rPr lang="en-US" sz="1800" dirty="0">
                <a:effectLst/>
              </a:rPr>
              <a:t>a cross edge is an edge to a node in a </a:t>
            </a:r>
            <a:r>
              <a:rPr lang="en-US" sz="1800" dirty="0" smtClean="0">
                <a:effectLst/>
              </a:rPr>
              <a:t>different </a:t>
            </a:r>
            <a:r>
              <a:rPr lang="en-US" sz="1800" dirty="0">
                <a:effectLst/>
              </a:rPr>
              <a:t>sub-tree (i.e.</a:t>
            </a:r>
            <a:r>
              <a:rPr lang="en-US" sz="1800" dirty="0" smtClean="0">
                <a:effectLst/>
              </a:rPr>
              <a:t>, neither </a:t>
            </a:r>
            <a:r>
              <a:rPr lang="en-US" sz="1800" dirty="0">
                <a:effectLst/>
              </a:rPr>
              <a:t>a descendent nor an ancestor</a:t>
            </a:r>
            <a:r>
              <a:rPr lang="en-US" sz="1800" dirty="0" smtClean="0">
                <a:effectLst/>
              </a:rPr>
              <a:t>)</a:t>
            </a:r>
            <a:endParaRPr lang="en-US" sz="1800" dirty="0">
              <a:effectLst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 smtClean="0">
                <a:effectLst/>
              </a:rPr>
              <a:t>Draw </a:t>
            </a:r>
            <a:r>
              <a:rPr lang="en-US" sz="1800" dirty="0">
                <a:effectLst/>
              </a:rPr>
              <a:t>a </a:t>
            </a:r>
            <a:r>
              <a:rPr lang="en-US" sz="1800" dirty="0" smtClean="0">
                <a:effectLst/>
              </a:rPr>
              <a:t>DFS </a:t>
            </a:r>
            <a:r>
              <a:rPr lang="en-US" sz="1800" dirty="0">
                <a:effectLst/>
              </a:rPr>
              <a:t>tree based on the following graph, and classify its edges into these categories</a:t>
            </a:r>
            <a:r>
              <a:rPr lang="en-US" sz="1800" dirty="0" smtClean="0">
                <a:effectLst/>
              </a:rPr>
              <a:t>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sz="1800" dirty="0"/>
              <a:t>In an undirected graph, you wont </a:t>
            </a:r>
            <a:r>
              <a:rPr lang="en-US" sz="1800" dirty="0" smtClean="0"/>
              <a:t>find </a:t>
            </a:r>
            <a:r>
              <a:rPr lang="en-US" sz="1800" dirty="0"/>
              <a:t>any forward edges or cross edges. Why is this true? You </a:t>
            </a:r>
            <a:r>
              <a:rPr lang="en-US" sz="1800" dirty="0" smtClean="0"/>
              <a:t>might like </a:t>
            </a:r>
            <a:r>
              <a:rPr lang="en-US" sz="1800" dirty="0"/>
              <a:t>to consider the graph above, with each of its edges replaced by undirected edges.</a:t>
            </a:r>
            <a:r>
              <a:rPr lang="en-US" sz="1800" dirty="0" smtClean="0">
                <a:effectLst/>
              </a:rPr>
              <a:t> </a:t>
            </a:r>
            <a:endParaRPr lang="en-US" sz="18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88" y="908720"/>
            <a:ext cx="3797424" cy="310064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55576" y="5661248"/>
            <a:ext cx="80763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000090"/>
                </a:solidFill>
              </a:rPr>
              <a:t>A gift from Anh:</a:t>
            </a:r>
            <a:r>
              <a:rPr lang="en-US" sz="2000" dirty="0" smtClean="0"/>
              <a:t> If you are a bit bored or tired, skip this exercise, and </a:t>
            </a:r>
            <a:endParaRPr lang="en-US" sz="2000" dirty="0"/>
          </a:p>
          <a:p>
            <a:r>
              <a:rPr lang="en-US" sz="2000" dirty="0" smtClean="0"/>
              <a:t>instead use pages 23-35 (of this file) to entertain yourselves ;-)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8295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Dijkstra’s</a:t>
            </a:r>
            <a:r>
              <a:rPr lang="en-US" dirty="0" smtClean="0"/>
              <a:t>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What’s that?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April 22,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916832"/>
            <a:ext cx="5498794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890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60527</TotalTime>
  <Words>2350</Words>
  <Application>Microsoft Macintosh PowerPoint</Application>
  <PresentationFormat>On-screen Show (4:3)</PresentationFormat>
  <Paragraphs>564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Breeze</vt:lpstr>
      <vt:lpstr>COMP20007 Workshop Week 6</vt:lpstr>
      <vt:lpstr>DfsExplore(1)</vt:lpstr>
      <vt:lpstr>DFS </vt:lpstr>
      <vt:lpstr>BfsExplore(0)</vt:lpstr>
      <vt:lpstr>T1: Depth First Search  </vt:lpstr>
      <vt:lpstr>T3: Finding Cycles </vt:lpstr>
      <vt:lpstr>                                         T4: 2-Colourability </vt:lpstr>
      <vt:lpstr>T2</vt:lpstr>
      <vt:lpstr>Dijkstra’s algorithm</vt:lpstr>
      <vt:lpstr>Dijkstra’s Algorithm</vt:lpstr>
      <vt:lpstr>Dijkstra’s and Prim’s are similar?</vt:lpstr>
      <vt:lpstr>T5: SSSP with Dijkstra’s Algorithm (DA)</vt:lpstr>
      <vt:lpstr>                        Dijkstra’s Algorithm from E</vt:lpstr>
      <vt:lpstr>                        DA from E</vt:lpstr>
      <vt:lpstr>           DA from E How long, and what is, the shortest path from E to A? How about from A to F?</vt:lpstr>
      <vt:lpstr>           DA from A How long, and what is, the shortest path from E to A? How about from A to F?</vt:lpstr>
      <vt:lpstr>T6: Minimum Spanning Tree with Prim’s Algorithm  </vt:lpstr>
      <vt:lpstr>           Prim’s Alg from A  What’s the resulting MST? What’s the cost of that MST?</vt:lpstr>
      <vt:lpstr>Food for our brain</vt:lpstr>
      <vt:lpstr> assignment 1</vt:lpstr>
      <vt:lpstr>How to submit the programming part</vt:lpstr>
      <vt:lpstr>Lab: do assmt1 or your choice</vt:lpstr>
      <vt:lpstr>Extra: understanding DFS on di-graphs and the concepts of tree-, back-, forward-, cross-edges </vt:lpstr>
      <vt:lpstr>DFS </vt:lpstr>
      <vt:lpstr>DFS </vt:lpstr>
      <vt:lpstr>DFS </vt:lpstr>
      <vt:lpstr>DFS </vt:lpstr>
      <vt:lpstr>DFS </vt:lpstr>
      <vt:lpstr>DFS </vt:lpstr>
      <vt:lpstr>DFS </vt:lpstr>
      <vt:lpstr>DFS </vt:lpstr>
      <vt:lpstr>DFS </vt:lpstr>
      <vt:lpstr>DFS </vt:lpstr>
      <vt:lpstr>DFS </vt:lpstr>
      <vt:lpstr>DFS </vt:lpstr>
    </vt:vector>
  </TitlesOfParts>
  <Company>The University of Melbourne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Computation T 2</dc:title>
  <dc:creator>Computer Science</dc:creator>
  <cp:lastModifiedBy>Anh</cp:lastModifiedBy>
  <cp:revision>377</cp:revision>
  <dcterms:created xsi:type="dcterms:W3CDTF">2016-04-26T09:56:14Z</dcterms:created>
  <dcterms:modified xsi:type="dcterms:W3CDTF">2020-04-22T01:26:26Z</dcterms:modified>
</cp:coreProperties>
</file>