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45" r:id="rId2"/>
    <p:sldId id="541" r:id="rId3"/>
    <p:sldId id="548" r:id="rId4"/>
    <p:sldId id="549" r:id="rId5"/>
    <p:sldId id="547" r:id="rId6"/>
    <p:sldId id="542" r:id="rId7"/>
    <p:sldId id="534" r:id="rId8"/>
    <p:sldId id="551" r:id="rId9"/>
    <p:sldId id="535" r:id="rId10"/>
    <p:sldId id="550" r:id="rId11"/>
    <p:sldId id="536" r:id="rId12"/>
    <p:sldId id="537" r:id="rId13"/>
    <p:sldId id="539" r:id="rId14"/>
    <p:sldId id="544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-1624" y="-104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28/4/20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28/4/20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April 28,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April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April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</a:t>
            </a:r>
            <a:r>
              <a:rPr lang="en-US" dirty="0" smtClean="0">
                <a:latin typeface="News Gothic MT" charset="0"/>
              </a:rPr>
              <a:t>7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April 29, 2020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COMP20007.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78203"/>
              </p:ext>
            </p:extLst>
          </p:nvPr>
        </p:nvGraphicFramePr>
        <p:xfrm>
          <a:off x="265113" y="749350"/>
          <a:ext cx="8623300" cy="4373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  <a:endParaRPr 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ws7.ppt</a:t>
                      </a:r>
                      <a:r>
                        <a:rPr lang="en-US" sz="2000" b="0" baseline="0" dirty="0" smtClean="0"/>
                        <a:t>x </a:t>
                      </a:r>
                      <a:r>
                        <a:rPr lang="en-US" sz="2000" b="0" baseline="0" dirty="0" smtClean="0"/>
                        <a:t>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wokshop7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/>
                        <a:t>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1: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/>
                        <a:t>Topological Sorting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1" i="1" baseline="0" dirty="0" smtClean="0"/>
                        <a:t>Group Work:</a:t>
                      </a:r>
                      <a:r>
                        <a:rPr lang="en-US" sz="2000" b="0" baseline="0" dirty="0" smtClean="0"/>
                        <a:t> Problems </a:t>
                      </a:r>
                      <a:r>
                        <a:rPr lang="en-US" sz="2000" b="0" baseline="0" dirty="0" smtClean="0"/>
                        <a:t>T1 (</a:t>
                      </a:r>
                      <a:r>
                        <a:rPr lang="en-US" sz="2000" b="0" baseline="0" dirty="0" err="1" smtClean="0"/>
                        <a:t>toposort</a:t>
                      </a:r>
                      <a:r>
                        <a:rPr lang="en-US" sz="2000" b="0" baseline="0" dirty="0" smtClean="0"/>
                        <a:t>), T2 (</a:t>
                      </a:r>
                      <a:r>
                        <a:rPr lang="en-US" sz="2000" b="0" baseline="0" dirty="0" err="1" smtClean="0"/>
                        <a:t>Dijkstra’s</a:t>
                      </a:r>
                      <a:r>
                        <a:rPr lang="en-US" sz="2000" b="0" baseline="0" dirty="0" smtClean="0"/>
                        <a:t> with negative weights)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3:</a:t>
                      </a:r>
                      <a:r>
                        <a:rPr lang="en-US" sz="2000" b="0" baseline="0" dirty="0" smtClean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 smtClean="0"/>
                        <a:t>  Group Work:</a:t>
                      </a:r>
                      <a:r>
                        <a:rPr lang="en-US" sz="2000" b="0" baseline="0" dirty="0" smtClean="0"/>
                        <a:t> Problems T3, T4, T5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T3: conventional traversal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 smtClean="0"/>
              <a:t>In-order: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Pre-order: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Post-order: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T4:  level-order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2576" y="1257980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Level-order: visit level-by-level, left-to-right, starting from the root (which is in 0-th level). 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solidFill>
                  <a:srgbClr val="A6A6A6"/>
                </a:solidFill>
              </a:rPr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 smtClean="0"/>
              <a:t>Level-</a:t>
            </a:r>
            <a:r>
              <a:rPr lang="en-US" sz="2000" dirty="0"/>
              <a:t>order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84" y="-243408"/>
            <a:ext cx="8623300" cy="920750"/>
          </a:xfrm>
        </p:spPr>
        <p:txBody>
          <a:bodyPr/>
          <a:lstStyle/>
          <a:p>
            <a:r>
              <a:rPr lang="en-US" sz="2800" dirty="0" smtClean="0"/>
              <a:t>T4:  level-order traversal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733471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Level-order: visit level-by-level, left-to-right, starting from the root (which is in 0-th level). </a:t>
            </a:r>
            <a:endParaRPr lang="en-US" sz="2000" dirty="0"/>
          </a:p>
          <a:p>
            <a:pPr marL="514350" indent="-514350">
              <a:buFont typeface="+mj-lt"/>
              <a:buAutoNum type="alphaLcParenR"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 smtClean="0"/>
              <a:t>Write the level-order pseudo-code.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84" y="2420888"/>
            <a:ext cx="842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YOUR ANSWER: The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err="1" smtClean="0">
                <a:solidFill>
                  <a:srgbClr val="000090"/>
                </a:solidFill>
                <a:latin typeface="Courier"/>
                <a:cs typeface="Courier"/>
              </a:rPr>
              <a:t>LevelOrder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( T )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045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 smtClean="0"/>
              <a:t>T5: </a:t>
            </a:r>
            <a:r>
              <a:rPr lang="en-US" sz="2400" dirty="0"/>
              <a:t>Binary Tree </a:t>
            </a:r>
            <a:r>
              <a:rPr lang="en-US" sz="2400" dirty="0" smtClean="0"/>
              <a:t>Sum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Write </a:t>
            </a:r>
            <a:r>
              <a:rPr lang="en-US" sz="2000" dirty="0"/>
              <a:t>a recursive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Sum( T )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(Search)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427984" y="1484784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28,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5545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print the number in increasing order?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print in decreasing order?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copy the tree?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free the tree?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</a:t>
            </a:r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</a:t>
            </a:r>
            <a:r>
              <a:rPr lang="en-US" sz="2200" dirty="0">
                <a:effectLst/>
              </a:rPr>
              <a:t> of a directed acyclic graph (DAG) is a way of sorting the nodes of the graph such that all edges point in one direction: to nodes later in the ordering.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 smtClean="0"/>
              <a:t>Topological </a:t>
            </a:r>
            <a:r>
              <a:rPr lang="en-US" sz="2400" dirty="0" smtClean="0"/>
              <a:t>Sorting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70838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</a:t>
            </a:r>
            <a:r>
              <a:rPr lang="en-US" sz="2200" dirty="0">
                <a:effectLst/>
              </a:rPr>
              <a:t> of a directed acyclic graph (DAG) is a way of sorting the nodes of the graph such that all edges point in one direction: to nodes later in the ordering.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r>
              <a:rPr lang="en-US" sz="2200" b="1" dirty="0" smtClean="0">
                <a:effectLst/>
              </a:rPr>
              <a:t>One </a:t>
            </a:r>
            <a:r>
              <a:rPr lang="en-US" sz="2200" b="1" dirty="0">
                <a:effectLst/>
              </a:rPr>
              <a:t>method:</a:t>
            </a:r>
            <a:r>
              <a:rPr lang="en-US" sz="2200" dirty="0">
                <a:effectLst/>
              </a:rPr>
              <a:t> Select a </a:t>
            </a:r>
            <a:r>
              <a:rPr lang="en-US" sz="2200" dirty="0" smtClean="0">
                <a:effectLst/>
              </a:rPr>
              <a:t>source (node with no incoming edges), </a:t>
            </a:r>
            <a:r>
              <a:rPr lang="en-US" sz="2200" dirty="0">
                <a:effectLst/>
              </a:rPr>
              <a:t>then remove this source and all of its incidents. Repeat this process until all nodes have been selected</a:t>
            </a:r>
            <a:r>
              <a:rPr lang="en-US" sz="220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What’s the complexity of this algorithm if using adjacency matrix? list?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3081908" cy="17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 smtClean="0"/>
              <a:t>Topological </a:t>
            </a:r>
            <a:r>
              <a:rPr lang="en-US" sz="2400" dirty="0" smtClean="0"/>
              <a:t>Sorting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1" y="685607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</a:t>
            </a:r>
            <a:r>
              <a:rPr lang="en-US" sz="2200" dirty="0">
                <a:effectLst/>
              </a:rPr>
              <a:t> of a directed acyclic graph (DAG) is a way of sorting the nodes of the graph such that all edges point in one direction: to nodes later in the ordering.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r>
              <a:rPr lang="en-US" sz="2200" b="1" dirty="0" smtClean="0">
                <a:effectLst/>
              </a:rPr>
              <a:t>Another </a:t>
            </a:r>
            <a:r>
              <a:rPr lang="en-US" sz="2200" b="1" dirty="0" smtClean="0">
                <a:effectLst/>
              </a:rPr>
              <a:t>A</a:t>
            </a:r>
            <a:r>
              <a:rPr lang="en-US" sz="2200" b="1" dirty="0" smtClean="0">
                <a:effectLst/>
              </a:rPr>
              <a:t>lgorithm</a:t>
            </a:r>
            <a:r>
              <a:rPr lang="en-US" sz="2200" dirty="0" smtClean="0">
                <a:effectLst/>
              </a:rPr>
              <a:t> (discussed </a:t>
            </a:r>
            <a:r>
              <a:rPr lang="en-US" sz="2200" dirty="0">
                <a:effectLst/>
              </a:rPr>
              <a:t>in </a:t>
            </a:r>
            <a:r>
              <a:rPr lang="en-US" sz="2200" dirty="0" smtClean="0">
                <a:effectLst/>
              </a:rPr>
              <a:t>lectures) </a:t>
            </a:r>
            <a:r>
              <a:rPr lang="en-US" sz="2200" dirty="0">
                <a:effectLst/>
              </a:rPr>
              <a:t>involves running a DFS on the DAG and keeping track of the order in which the vertices are popped from the stack. The topological ordering will be the reverse of this order.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What’s the complexity if using adjacency lists for graphs? </a:t>
            </a:r>
            <a:r>
              <a:rPr lang="en-US" sz="2200" dirty="0" err="1" smtClean="0">
                <a:effectLst/>
              </a:rPr>
              <a:t>adj</a:t>
            </a:r>
            <a:r>
              <a:rPr lang="en-US" sz="2200" dirty="0" smtClean="0">
                <a:effectLst/>
              </a:rPr>
              <a:t> matrix?</a:t>
            </a:r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How to have the pop-order?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93863"/>
            <a:ext cx="3081908" cy="17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DFS: push- and pop-order (pre- and post-order) 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3" y="3140968"/>
            <a:ext cx="3760829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" y="772767"/>
            <a:ext cx="3593264" cy="2088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2420888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427984" y="793398"/>
            <a:ext cx="446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90"/>
                </a:solidFill>
              </a:rPr>
              <a:t>Problem: </a:t>
            </a:r>
            <a:r>
              <a:rPr lang="en-US" sz="1800" i="1" dirty="0" smtClean="0"/>
              <a:t>Modify the algorithm so that it also builds the arrays 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pre[V]</a:t>
            </a:r>
            <a:r>
              <a:rPr lang="en-US" sz="1800" i="1" dirty="0" smtClean="0"/>
              <a:t> and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post[V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r>
              <a:rPr lang="en-US" sz="1800" i="1" dirty="0" smtClean="0"/>
              <a:t>to store the push- and the pop-order of the vertices.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15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Group Work: problems T1 &amp; 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3"/>
            <a:ext cx="6264696" cy="4817806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smtClean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 smtClean="0">
                <a:solidFill>
                  <a:srgbClr val="000090"/>
                </a:solidFill>
                <a:effectLst/>
              </a:rPr>
              <a:t> </a:t>
            </a:r>
            <a:r>
              <a:rPr lang="en-US" sz="1800" i="1" dirty="0" smtClean="0">
                <a:solidFill>
                  <a:srgbClr val="000090"/>
                </a:solidFill>
                <a:effectLst/>
              </a:rPr>
              <a:t>Finding a topological order for the graph by </a:t>
            </a:r>
            <a:r>
              <a:rPr lang="en-US" sz="1800" i="1" dirty="0" smtClean="0">
                <a:solidFill>
                  <a:srgbClr val="000090"/>
                </a:solidFill>
                <a:effectLst/>
              </a:rPr>
              <a:t>running 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a </a:t>
            </a:r>
            <a:r>
              <a:rPr lang="en-US" sz="1800" i="1" dirty="0" smtClean="0">
                <a:solidFill>
                  <a:srgbClr val="000090"/>
                </a:solidFill>
                <a:effectLst/>
              </a:rPr>
              <a:t>DFS.</a:t>
            </a:r>
            <a:r>
              <a:rPr lang="en-US" sz="1800" dirty="0" smtClean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  YOUR ANSWER:   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>
                <a:solidFill>
                  <a:srgbClr val="000090"/>
                </a:solidFill>
              </a:rPr>
              <a:t>T2:</a:t>
            </a:r>
            <a:r>
              <a:rPr lang="en-US" sz="1800" dirty="0" smtClean="0"/>
              <a:t> </a:t>
            </a:r>
            <a:r>
              <a:rPr lang="en-US" sz="1800" i="1" dirty="0" err="1" smtClean="0">
                <a:effectLst/>
              </a:rPr>
              <a:t>Dijkstra’s</a:t>
            </a:r>
            <a:r>
              <a:rPr lang="en-US" sz="1800" i="1" dirty="0" smtClean="0">
                <a:effectLst/>
              </a:rPr>
              <a:t>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>
                <a:effectLst/>
              </a:rPr>
              <a:t>Find </a:t>
            </a:r>
            <a:r>
              <a:rPr lang="en-US" sz="1800" dirty="0">
                <a:effectLst/>
              </a:rPr>
              <a:t>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4042"/>
              </p:ext>
            </p:extLst>
          </p:nvPr>
        </p:nvGraphicFramePr>
        <p:xfrm>
          <a:off x="107505" y="5344543"/>
          <a:ext cx="6462736" cy="655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a) Give an example showing that DA can’t handle negative weights.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b) Will your friend’s algorithm work? Give an example.</a:t>
                      </a:r>
                      <a:endParaRPr lang="en-US" sz="1600" i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Special Graphs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78" b="-8008"/>
          <a:stretch/>
        </p:blipFill>
        <p:spPr>
          <a:xfrm>
            <a:off x="308206" y="1136941"/>
            <a:ext cx="3744416" cy="316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026" y="1194706"/>
            <a:ext cx="4472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graph (V,E) is a tree, then: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Tree: Recursive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</a:t>
            </a:r>
            <a:r>
              <a:rPr lang="en-US" dirty="0" smtClean="0"/>
              <a:t>traversal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11429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</a:t>
            </a:r>
            <a:r>
              <a:rPr lang="en-US" sz="2800" dirty="0" smtClean="0"/>
              <a:t> </a:t>
            </a:r>
            <a:r>
              <a:rPr lang="en-US" sz="2800" i="1" dirty="0" err="1"/>
              <a:t>inorder</a:t>
            </a:r>
            <a:r>
              <a:rPr lang="en-US" sz="2800" dirty="0"/>
              <a:t>, </a:t>
            </a:r>
            <a:r>
              <a:rPr lang="en-US" sz="2800" i="1" dirty="0" smtClean="0"/>
              <a:t>preorder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postorder</a:t>
            </a:r>
            <a:r>
              <a:rPr lang="en-US" sz="2800" i="1" dirty="0" smtClean="0"/>
              <a:t>, </a:t>
            </a:r>
            <a:r>
              <a:rPr lang="en-US" sz="2800" dirty="0" smtClean="0"/>
              <a:t>and</a:t>
            </a:r>
            <a:r>
              <a:rPr lang="en-US" sz="2800" i="1" dirty="0" smtClean="0"/>
              <a:t> level-order</a:t>
            </a:r>
            <a:r>
              <a:rPr lang="en-US" sz="2800" dirty="0" smtClean="0"/>
              <a:t> traversal? Are they BFS or DFS?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483870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688" y="5529600"/>
            <a:ext cx="501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Work:</a:t>
            </a:r>
            <a:r>
              <a:rPr lang="en-US" dirty="0" smtClean="0"/>
              <a:t> Problems T3, T4, T5.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65212</TotalTime>
  <Words>895</Words>
  <Application>Microsoft Macintosh PowerPoint</Application>
  <PresentationFormat>On-screen Show (4:3)</PresentationFormat>
  <Paragraphs>140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COMP20007 Workshop Week 7</vt:lpstr>
      <vt:lpstr>Topological Sorting</vt:lpstr>
      <vt:lpstr>Topological Sorting</vt:lpstr>
      <vt:lpstr>Topological Sorting</vt:lpstr>
      <vt:lpstr>DFS: push- and pop-order (pre- and post-order)  </vt:lpstr>
      <vt:lpstr>Group Work: problems T1 &amp; T2</vt:lpstr>
      <vt:lpstr>Trees as Special Graphs </vt:lpstr>
      <vt:lpstr>Binary Tree: Recursive Definition</vt:lpstr>
      <vt:lpstr>Binary tree traversal </vt:lpstr>
      <vt:lpstr>T3: conventional traversal </vt:lpstr>
      <vt:lpstr>T4:  level-order traversal</vt:lpstr>
      <vt:lpstr>T4:  level-order traversal</vt:lpstr>
      <vt:lpstr>T5: Binary Tree Sum </vt:lpstr>
      <vt:lpstr>Binary (Search) Tree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386</cp:revision>
  <dcterms:created xsi:type="dcterms:W3CDTF">2016-04-26T09:56:14Z</dcterms:created>
  <dcterms:modified xsi:type="dcterms:W3CDTF">2020-04-29T03:30:09Z</dcterms:modified>
</cp:coreProperties>
</file>