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handoutMasterIdLst>
    <p:handoutMasterId r:id="rId28"/>
  </p:handoutMasterIdLst>
  <p:sldIdLst>
    <p:sldId id="598" r:id="rId2"/>
    <p:sldId id="600" r:id="rId3"/>
    <p:sldId id="587" r:id="rId4"/>
    <p:sldId id="586" r:id="rId5"/>
    <p:sldId id="619" r:id="rId6"/>
    <p:sldId id="601" r:id="rId7"/>
    <p:sldId id="592" r:id="rId8"/>
    <p:sldId id="593" r:id="rId9"/>
    <p:sldId id="620" r:id="rId10"/>
    <p:sldId id="597" r:id="rId11"/>
    <p:sldId id="588" r:id="rId12"/>
    <p:sldId id="591" r:id="rId13"/>
    <p:sldId id="589" r:id="rId14"/>
    <p:sldId id="618" r:id="rId15"/>
    <p:sldId id="603" r:id="rId16"/>
    <p:sldId id="604" r:id="rId17"/>
    <p:sldId id="605" r:id="rId18"/>
    <p:sldId id="602" r:id="rId19"/>
    <p:sldId id="606" r:id="rId20"/>
    <p:sldId id="607" r:id="rId21"/>
    <p:sldId id="617" r:id="rId22"/>
    <p:sldId id="609" r:id="rId23"/>
    <p:sldId id="613" r:id="rId24"/>
    <p:sldId id="614" r:id="rId25"/>
    <p:sldId id="615" r:id="rId2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7E7"/>
    <a:srgbClr val="080FAC"/>
    <a:srgbClr val="030000"/>
    <a:srgbClr val="0F19FF"/>
    <a:srgbClr val="D285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1" autoAdjust="0"/>
    <p:restoredTop sz="81526" autoAdjust="0"/>
  </p:normalViewPr>
  <p:slideViewPr>
    <p:cSldViewPr snapToObjects="1">
      <p:cViewPr varScale="1">
        <p:scale>
          <a:sx n="72" d="100"/>
          <a:sy n="72" d="100"/>
        </p:scale>
        <p:origin x="-120" y="-336"/>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27B758E-380E-674B-8C4E-3220F752DC53}" type="datetime1">
              <a:rPr lang="en-US"/>
              <a:pPr>
                <a:defRPr/>
              </a:pPr>
              <a:t>13/5/20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113BDF-1167-BD47-91D1-EF74F2BB9B2F}" type="slidenum">
              <a:rPr lang="en-US"/>
              <a:pPr>
                <a:defRPr/>
              </a:pPr>
              <a:t>‹#›</a:t>
            </a:fld>
            <a:endParaRPr lang="en-US"/>
          </a:p>
        </p:txBody>
      </p:sp>
    </p:spTree>
    <p:extLst>
      <p:ext uri="{BB962C8B-B14F-4D97-AF65-F5344CB8AC3E}">
        <p14:creationId xmlns:p14="http://schemas.microsoft.com/office/powerpoint/2010/main" val="3168813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559656-7EB7-5F48-B1AB-5E67AEF6F7F9}" type="datetime1">
              <a:rPr lang="en-US"/>
              <a:pPr>
                <a:defRPr/>
              </a:pPr>
              <a:t>13/5/20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DE2622-EEE1-744B-9958-F765315E4C45}" type="slidenum">
              <a:rPr lang="en-US"/>
              <a:pPr>
                <a:defRPr/>
              </a:pPr>
              <a:t>‹#›</a:t>
            </a:fld>
            <a:endParaRPr lang="en-US"/>
          </a:p>
        </p:txBody>
      </p:sp>
    </p:spTree>
    <p:extLst>
      <p:ext uri="{BB962C8B-B14F-4D97-AF65-F5344CB8AC3E}">
        <p14:creationId xmlns:p14="http://schemas.microsoft.com/office/powerpoint/2010/main" val="168262555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18</a:t>
            </a:fld>
            <a:endParaRPr lang="en-US"/>
          </a:p>
        </p:txBody>
      </p:sp>
    </p:spTree>
    <p:extLst>
      <p:ext uri="{BB962C8B-B14F-4D97-AF65-F5344CB8AC3E}">
        <p14:creationId xmlns:p14="http://schemas.microsoft.com/office/powerpoint/2010/main" val="494731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23</a:t>
            </a:fld>
            <a:endParaRPr lang="en-US"/>
          </a:p>
        </p:txBody>
      </p:sp>
    </p:spTree>
    <p:extLst>
      <p:ext uri="{BB962C8B-B14F-4D97-AF65-F5344CB8AC3E}">
        <p14:creationId xmlns:p14="http://schemas.microsoft.com/office/powerpoint/2010/main" val="372774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on average complexity:</a:t>
            </a:r>
          </a:p>
          <a:p>
            <a:r>
              <a:rPr lang="en-US" dirty="0" smtClean="0"/>
              <a:t>After each iteration of Partitioning, our pivot is more likely to have the original array </a:t>
            </a:r>
            <a:r>
              <a:rPr lang="en-US" dirty="0" err="1" smtClean="0"/>
              <a:t>splitted</a:t>
            </a:r>
            <a:r>
              <a:rPr lang="en-US" dirty="0" smtClean="0"/>
              <a:t> into two sub-arrays, with each of them containing "some proportion" of elements from the original array. Even if we consider a very imbalanced split, with 99% of the elements placed into one sub-array, and 1% of elements go into another sub-array, we will still end up with a linear complexity. In case that we are really unlucky, our k-</a:t>
            </a:r>
            <a:r>
              <a:rPr lang="en-US" dirty="0" err="1" smtClean="0"/>
              <a:t>th</a:t>
            </a:r>
            <a:r>
              <a:rPr lang="en-US" dirty="0" smtClean="0"/>
              <a:t> smallest element always lays in the larger sub-array (the array contains 99% of elements), we would have the following recursive relation:</a:t>
            </a:r>
          </a:p>
          <a:p>
            <a:r>
              <a:rPr lang="en-US" dirty="0" smtClean="0"/>
              <a:t>T(n) = T(0.99n)+Theta(n), T(1)=1</a:t>
            </a:r>
          </a:p>
          <a:p>
            <a:r>
              <a:rPr lang="en-US" dirty="0" smtClean="0"/>
              <a:t>By master theorem we can find that T(n) is still in Theta(n). Considering that we had two assumptions (highlighted yellow above), this T(n) is worse than our average case. And since the best case for </a:t>
            </a:r>
            <a:r>
              <a:rPr lang="en-US" dirty="0" err="1" smtClean="0"/>
              <a:t>QuickSelect</a:t>
            </a:r>
            <a:r>
              <a:rPr lang="en-US" dirty="0" smtClean="0"/>
              <a:t> is Theta(n), we can surely conclude that the average / expected time complexity is Theta(n), for a random ordered input. </a:t>
            </a:r>
          </a:p>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24</a:t>
            </a:fld>
            <a:endParaRPr lang="en-US"/>
          </a:p>
        </p:txBody>
      </p:sp>
    </p:spTree>
    <p:extLst>
      <p:ext uri="{BB962C8B-B14F-4D97-AF65-F5344CB8AC3E}">
        <p14:creationId xmlns:p14="http://schemas.microsoft.com/office/powerpoint/2010/main" val="3867822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r>
              <a:rPr lang="en-AU" dirty="0"/>
              <a:t>Anh </a:t>
            </a:r>
            <a:r>
              <a:rPr lang="en-AU" dirty="0" err="1"/>
              <a:t>Vio</a:t>
            </a:r>
            <a:r>
              <a:rPr lang="en-AU" dirty="0"/>
              <a:t>    </a:t>
            </a:r>
            <a:fld id="{34199234-A25A-904C-9B74-56A4A07707A6}" type="datetime4">
              <a:rPr lang="en-AU" smtClean="0"/>
              <a:t>May 13, 2020</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COMP20007.</a:t>
            </a:r>
            <a:r>
              <a:rPr lang="en-US" dirty="0"/>
              <a:t>Workshop</a:t>
            </a:r>
          </a:p>
        </p:txBody>
      </p:sp>
      <p:sp>
        <p:nvSpPr>
          <p:cNvPr id="7" name="Slide Number Placeholder 5"/>
          <p:cNvSpPr>
            <a:spLocks noGrp="1"/>
          </p:cNvSpPr>
          <p:nvPr>
            <p:ph type="sldNum" sz="quarter" idx="12"/>
          </p:nvPr>
        </p:nvSpPr>
        <p:spPr/>
        <p:txBody>
          <a:bodyPr/>
          <a:lstStyle>
            <a:lvl1pPr>
              <a:defRPr/>
            </a:lvl1pPr>
          </a:lstStyle>
          <a:p>
            <a:pPr>
              <a:defRPr/>
            </a:pPr>
            <a:fld id="{5244906F-796F-DF40-BE2B-4D01E12B57F1}" type="slidenum">
              <a:rPr lang="en-US"/>
              <a:pPr>
                <a:defRPr/>
              </a:pPr>
              <a:t>‹#›</a:t>
            </a:fld>
            <a:endParaRPr lang="en-US"/>
          </a:p>
        </p:txBody>
      </p:sp>
    </p:spTree>
    <p:extLst>
      <p:ext uri="{BB962C8B-B14F-4D97-AF65-F5344CB8AC3E}">
        <p14:creationId xmlns:p14="http://schemas.microsoft.com/office/powerpoint/2010/main" val="9762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smtClean="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a:lvl1pPr>
          </a:lstStyle>
          <a:p>
            <a:pPr>
              <a:defRPr/>
            </a:pPr>
            <a:r>
              <a:rPr lang="en-AU" dirty="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COMP20007.</a:t>
            </a:r>
            <a:r>
              <a:rPr lang="en-US" dirty="0"/>
              <a:t>Worshop</a:t>
            </a:r>
          </a:p>
        </p:txBody>
      </p:sp>
      <p:sp>
        <p:nvSpPr>
          <p:cNvPr id="6" name="Slide Number Placeholder 5"/>
          <p:cNvSpPr>
            <a:spLocks noGrp="1"/>
          </p:cNvSpPr>
          <p:nvPr>
            <p:ph type="sldNum" sz="quarter" idx="12"/>
          </p:nvPr>
        </p:nvSpPr>
        <p:spPr/>
        <p:txBody>
          <a:bodyPr/>
          <a:lstStyle>
            <a:lvl1pPr>
              <a:defRPr/>
            </a:lvl1pPr>
          </a:lstStyle>
          <a:p>
            <a:pPr>
              <a:defRPr/>
            </a:pPr>
            <a:fld id="{F9610808-8E44-6F46-B441-732A53FE435D}" type="slidenum">
              <a:rPr lang="en-US"/>
              <a:pPr>
                <a:defRPr/>
              </a:pPr>
              <a:t>‹#›</a:t>
            </a:fld>
            <a:endParaRPr lang="en-US" dirty="0"/>
          </a:p>
        </p:txBody>
      </p:sp>
    </p:spTree>
    <p:extLst>
      <p:ext uri="{BB962C8B-B14F-4D97-AF65-F5344CB8AC3E}">
        <p14:creationId xmlns:p14="http://schemas.microsoft.com/office/powerpoint/2010/main" val="185787177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 </a:t>
            </a:r>
            <a:endParaRPr lang="en-US" dirty="0"/>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pPr>
              <a:defRPr/>
            </a:pPr>
            <a:r>
              <a:rPr lang="en-AU" dirty="0"/>
              <a:t>Anh Vo    </a:t>
            </a:r>
            <a:fld id="{C36B4625-443B-BA4A-9C4D-9655F853EDD2}" type="datetime4">
              <a:rPr lang="en-AU" smtClean="0"/>
              <a:t>May 13, 2020</a:t>
            </a:fld>
            <a:endParaRPr lang="en-US" dirty="0"/>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a:solidFill>
                  <a:schemeClr val="bg1"/>
                </a:solidFill>
                <a:ea typeface="ＭＳ Ｐゴシック" charset="0"/>
                <a:cs typeface="ＭＳ Ｐゴシック" charset="0"/>
              </a:defRPr>
            </a:lvl1pPr>
          </a:lstStyle>
          <a:p>
            <a:pPr>
              <a:defRPr/>
            </a:pPr>
            <a:r>
              <a:rPr lang="en-US" dirty="0" smtClean="0"/>
              <a:t>COMP20007.</a:t>
            </a:r>
            <a:r>
              <a:rPr lang="en-US" dirty="0"/>
              <a:t>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277A591D-BE1D-B04A-BB41-513A4B216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charset="0"/>
        <a:buChar char=""/>
        <a:defRPr sz="28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 Id="rId3"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smtClean="0">
                <a:latin typeface="News Gothic MT" charset="0"/>
              </a:rPr>
              <a:t>COMP20007 Workshop Week 9</a:t>
            </a:r>
            <a:endParaRPr lang="en-US" dirty="0">
              <a:latin typeface="News Gothic MT" charset="0"/>
            </a:endParaRPr>
          </a:p>
        </p:txBody>
      </p:sp>
      <p:sp>
        <p:nvSpPr>
          <p:cNvPr id="819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F723D08E-1A24-214C-8950-A94B6BB4601B}" type="datetime4">
              <a:rPr lang="en-AU" sz="1200">
                <a:solidFill>
                  <a:schemeClr val="bg1"/>
                </a:solidFill>
              </a:rPr>
              <a:pPr eaLnBrk="1" hangingPunct="1"/>
              <a:t>May 13, 2020</a:t>
            </a:fld>
            <a:endParaRPr lang="en-US" sz="1200">
              <a:solidFill>
                <a:schemeClr val="bg1"/>
              </a:solidFill>
            </a:endParaRPr>
          </a:p>
        </p:txBody>
      </p:sp>
      <p:sp>
        <p:nvSpPr>
          <p:cNvPr id="819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COMP20007.Workshop</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7F0716-254D-8544-BBF3-F042970BCA5E}"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46233734"/>
              </p:ext>
            </p:extLst>
          </p:nvPr>
        </p:nvGraphicFramePr>
        <p:xfrm>
          <a:off x="265113" y="749300"/>
          <a:ext cx="8623300" cy="5349252"/>
        </p:xfrm>
        <a:graphic>
          <a:graphicData uri="http://schemas.openxmlformats.org/drawingml/2006/table">
            <a:tbl>
              <a:tblPr firstRow="1" bandRow="1">
                <a:tableStyleId>{D7AC3CCA-C797-4891-BE02-D94E43425B78}</a:tableStyleId>
              </a:tblPr>
              <a:tblGrid>
                <a:gridCol w="706487"/>
                <a:gridCol w="7916813"/>
              </a:tblGrid>
              <a:tr h="4892675">
                <a:tc>
                  <a:txBody>
                    <a:bodyPr/>
                    <a:lstStyle/>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r>
                        <a:rPr lang="en-US" sz="2000" b="0" dirty="0" smtClean="0"/>
                        <a:t>1</a:t>
                      </a:r>
                      <a:endParaRPr lang="en-US" sz="2000" b="0" dirty="0" smtClean="0"/>
                    </a:p>
                    <a:p>
                      <a:pPr algn="ctr">
                        <a:spcBef>
                          <a:spcPts val="600"/>
                        </a:spcBef>
                      </a:pPr>
                      <a:r>
                        <a:rPr lang="en-US" sz="2000" b="0" dirty="0" smtClean="0"/>
                        <a:t>2</a:t>
                      </a:r>
                    </a:p>
                    <a:p>
                      <a:pPr algn="ctr">
                        <a:spcBef>
                          <a:spcPts val="600"/>
                        </a:spcBef>
                      </a:pPr>
                      <a:r>
                        <a:rPr lang="en-US" sz="2000" b="0" dirty="0" smtClean="0"/>
                        <a:t>3</a:t>
                      </a:r>
                    </a:p>
                    <a:p>
                      <a:pPr algn="ctr">
                        <a:spcBef>
                          <a:spcPts val="600"/>
                        </a:spcBef>
                      </a:pPr>
                      <a:r>
                        <a:rPr lang="en-US" sz="2000" b="0" dirty="0" smtClean="0">
                          <a:solidFill>
                            <a:schemeClr val="tx1">
                              <a:lumMod val="50000"/>
                              <a:lumOff val="50000"/>
                            </a:schemeClr>
                          </a:solidFill>
                        </a:rPr>
                        <a:t>4</a:t>
                      </a:r>
                    </a:p>
                    <a:p>
                      <a:pPr algn="ctr">
                        <a:spcBef>
                          <a:spcPts val="600"/>
                        </a:spcBef>
                      </a:pPr>
                      <a:r>
                        <a:rPr lang="en-US" sz="2000" b="0" dirty="0" smtClean="0">
                          <a:solidFill>
                            <a:schemeClr val="tx1">
                              <a:lumMod val="50000"/>
                              <a:lumOff val="50000"/>
                            </a:schemeClr>
                          </a:solidFill>
                        </a:rPr>
                        <a:t>5</a:t>
                      </a:r>
                    </a:p>
                    <a:p>
                      <a:pPr algn="ctr">
                        <a:spcBef>
                          <a:spcPts val="600"/>
                        </a:spcBef>
                      </a:pPr>
                      <a:endParaRPr lang="en-US" sz="2000" b="0" dirty="0" smtClean="0"/>
                    </a:p>
                    <a:p>
                      <a:pPr algn="ctr">
                        <a:spcBef>
                          <a:spcPts val="600"/>
                        </a:spcBef>
                      </a:pPr>
                      <a:r>
                        <a:rPr lang="en-US" sz="2000" b="0" dirty="0" smtClean="0"/>
                        <a:t>LAB</a:t>
                      </a:r>
                    </a:p>
                  </a:txBody>
                  <a:tcPr marT="45726" marB="45726"/>
                </a:tc>
                <a:tc>
                  <a:txBody>
                    <a:bodyPr/>
                    <a:lstStyle/>
                    <a:p>
                      <a:pPr>
                        <a:spcBef>
                          <a:spcPts val="600"/>
                        </a:spcBef>
                      </a:pPr>
                      <a:r>
                        <a:rPr lang="en-US" sz="2000" b="1" baseline="0" dirty="0" smtClean="0">
                          <a:solidFill>
                            <a:srgbClr val="FF6600"/>
                          </a:solidFill>
                        </a:rPr>
                        <a:t>Preparation:</a:t>
                      </a:r>
                    </a:p>
                    <a:p>
                      <a:pPr>
                        <a:spcBef>
                          <a:spcPts val="600"/>
                        </a:spcBef>
                      </a:pPr>
                      <a:r>
                        <a:rPr lang="en-US" sz="2000" b="0" baseline="0" dirty="0" smtClean="0"/>
                        <a:t>   - </a:t>
                      </a:r>
                      <a:r>
                        <a:rPr lang="en-US" sz="2000" b="0" i="1" baseline="0" dirty="0" smtClean="0"/>
                        <a:t>have draft papers and pen ready</a:t>
                      </a:r>
                    </a:p>
                    <a:p>
                      <a:pPr>
                        <a:spcBef>
                          <a:spcPts val="600"/>
                        </a:spcBef>
                      </a:pPr>
                      <a:r>
                        <a:rPr lang="en-US" sz="2000" b="0" baseline="0" dirty="0" smtClean="0"/>
                        <a:t>   - open </a:t>
                      </a:r>
                      <a:r>
                        <a:rPr lang="en-US" sz="2000" b="0" baseline="0" dirty="0" smtClean="0">
                          <a:solidFill>
                            <a:srgbClr val="000090"/>
                          </a:solidFill>
                          <a:latin typeface="Courier"/>
                          <a:cs typeface="Courier"/>
                        </a:rPr>
                        <a:t>ws9.ppt</a:t>
                      </a:r>
                      <a:r>
                        <a:rPr lang="en-US" sz="2000" b="0" baseline="0" dirty="0" smtClean="0"/>
                        <a:t>x from </a:t>
                      </a:r>
                      <a:r>
                        <a:rPr lang="en-US" sz="2000" b="0" kern="1200" baseline="0" dirty="0" err="1" smtClean="0">
                          <a:solidFill>
                            <a:srgbClr val="000090"/>
                          </a:solidFill>
                          <a:latin typeface="Courier"/>
                          <a:ea typeface="+mn-ea"/>
                          <a:cs typeface="Courier"/>
                        </a:rPr>
                        <a:t>github.com</a:t>
                      </a:r>
                      <a:r>
                        <a:rPr lang="en-US" sz="2000" b="0" baseline="0" dirty="0" smtClean="0"/>
                        <a:t>/</a:t>
                      </a:r>
                      <a:r>
                        <a:rPr lang="en-US" sz="2000" b="0" kern="1200" baseline="0" dirty="0" err="1" smtClean="0">
                          <a:solidFill>
                            <a:srgbClr val="000090"/>
                          </a:solidFill>
                          <a:latin typeface="Courier"/>
                          <a:ea typeface="+mn-ea"/>
                          <a:cs typeface="Courier"/>
                        </a:rPr>
                        <a:t>anhvir</a:t>
                      </a:r>
                      <a:r>
                        <a:rPr lang="en-US" sz="2000" b="0" baseline="0" dirty="0" smtClean="0"/>
                        <a:t>/</a:t>
                      </a:r>
                      <a:r>
                        <a:rPr lang="en-US" sz="2000" b="0" kern="1200" baseline="0" dirty="0" smtClean="0">
                          <a:solidFill>
                            <a:srgbClr val="000090"/>
                          </a:solidFill>
                          <a:latin typeface="Courier"/>
                          <a:ea typeface="+mn-ea"/>
                          <a:cs typeface="Courier"/>
                        </a:rPr>
                        <a:t>c207 and/or</a:t>
                      </a:r>
                    </a:p>
                    <a:p>
                      <a:pPr>
                        <a:spcBef>
                          <a:spcPts val="600"/>
                        </a:spcBef>
                      </a:pPr>
                      <a:r>
                        <a:rPr lang="en-US" sz="2000" b="0" baseline="0" dirty="0" smtClean="0"/>
                        <a:t>   - open </a:t>
                      </a:r>
                      <a:r>
                        <a:rPr lang="en-US" sz="2000" b="0" kern="1200" baseline="0" dirty="0" smtClean="0">
                          <a:solidFill>
                            <a:srgbClr val="000090"/>
                          </a:solidFill>
                          <a:latin typeface="Courier"/>
                          <a:ea typeface="+mn-ea"/>
                          <a:cs typeface="Courier"/>
                        </a:rPr>
                        <a:t>wokshop9</a:t>
                      </a:r>
                      <a:r>
                        <a:rPr lang="en-US" sz="2000" b="0" baseline="0" dirty="0" smtClean="0"/>
                        <a:t>.</a:t>
                      </a:r>
                      <a:r>
                        <a:rPr lang="en-US" sz="2000" b="0" kern="1200" baseline="0" dirty="0" smtClean="0">
                          <a:solidFill>
                            <a:srgbClr val="000090"/>
                          </a:solidFill>
                          <a:latin typeface="Courier"/>
                          <a:ea typeface="+mn-ea"/>
                          <a:cs typeface="Courier"/>
                        </a:rPr>
                        <a:t>pdf</a:t>
                      </a:r>
                      <a:r>
                        <a:rPr lang="en-US" sz="2000" b="0" baseline="0" dirty="0" smtClean="0"/>
                        <a:t> (from </a:t>
                      </a:r>
                      <a:r>
                        <a:rPr lang="en-US" sz="2000" b="0" kern="1200" baseline="0" dirty="0" smtClean="0">
                          <a:solidFill>
                            <a:srgbClr val="000090"/>
                          </a:solidFill>
                          <a:latin typeface="Courier"/>
                          <a:ea typeface="+mn-ea"/>
                          <a:cs typeface="Courier"/>
                        </a:rPr>
                        <a:t>LMS</a:t>
                      </a:r>
                      <a:r>
                        <a:rPr lang="en-US" sz="2000" b="0" baseline="0" dirty="0" smtClean="0"/>
                        <a:t>), and</a:t>
                      </a:r>
                    </a:p>
                    <a:p>
                      <a:pPr>
                        <a:spcBef>
                          <a:spcPts val="600"/>
                        </a:spcBef>
                      </a:pPr>
                      <a:r>
                        <a:rPr lang="en-US" sz="2000" b="0" baseline="0" dirty="0" smtClean="0"/>
                        <a:t>   - download lab files from </a:t>
                      </a:r>
                      <a:r>
                        <a:rPr lang="en-US" sz="2000" b="0" kern="1200" baseline="0" dirty="0" smtClean="0">
                          <a:solidFill>
                            <a:srgbClr val="000090"/>
                          </a:solidFill>
                          <a:latin typeface="Courier"/>
                          <a:ea typeface="+mn-ea"/>
                          <a:cs typeface="Courier"/>
                        </a:rPr>
                        <a:t>LMS</a:t>
                      </a:r>
                      <a:endParaRPr lang="en-US" sz="2000" b="0" baseline="0" dirty="0" smtClean="0"/>
                    </a:p>
                    <a:p>
                      <a:pPr>
                        <a:spcBef>
                          <a:spcPts val="600"/>
                        </a:spcBef>
                      </a:pPr>
                      <a:endParaRPr lang="en-US" sz="2000" b="0" baseline="0" dirty="0" smtClean="0"/>
                    </a:p>
                    <a:p>
                      <a:pPr>
                        <a:spcBef>
                          <a:spcPts val="600"/>
                        </a:spcBef>
                      </a:pPr>
                      <a:r>
                        <a:rPr lang="en-US" sz="2000" b="0" baseline="0" dirty="0" smtClean="0"/>
                        <a:t>BST: problems, Rotation (T1), Balance factor (T2) </a:t>
                      </a:r>
                    </a:p>
                    <a:p>
                      <a:pPr>
                        <a:spcBef>
                          <a:spcPts val="600"/>
                        </a:spcBef>
                      </a:pPr>
                      <a:r>
                        <a:rPr lang="en-US" sz="2000" b="0" baseline="0" dirty="0" smtClean="0"/>
                        <a:t>AVL Tree: Concepts, Insertion (T3)</a:t>
                      </a:r>
                    </a:p>
                    <a:p>
                      <a:pPr>
                        <a:spcBef>
                          <a:spcPts val="600"/>
                        </a:spcBef>
                      </a:pPr>
                      <a:r>
                        <a:rPr lang="en-US" sz="2000" b="0" baseline="0" dirty="0" smtClean="0"/>
                        <a:t>2-3 Tree: Concepts, Insertion (T4)</a:t>
                      </a:r>
                    </a:p>
                    <a:p>
                      <a:pPr>
                        <a:spcBef>
                          <a:spcPts val="600"/>
                        </a:spcBef>
                      </a:pPr>
                      <a:r>
                        <a:rPr lang="en-US" sz="2000" b="0" baseline="0" dirty="0" smtClean="0"/>
                        <a:t>Binary Heap: Operations (T5, </a:t>
                      </a:r>
                      <a:r>
                        <a:rPr lang="en-US" sz="2000" b="0" baseline="0" dirty="0" smtClean="0">
                          <a:solidFill>
                            <a:srgbClr val="7F7F7F"/>
                          </a:solidFill>
                        </a:rPr>
                        <a:t>T6)</a:t>
                      </a:r>
                    </a:p>
                    <a:p>
                      <a:pPr>
                        <a:spcBef>
                          <a:spcPts val="600"/>
                        </a:spcBef>
                      </a:pPr>
                      <a:r>
                        <a:rPr lang="en-US" sz="2000" b="0" baseline="0" dirty="0" err="1" smtClean="0">
                          <a:solidFill>
                            <a:srgbClr val="7F7F7F"/>
                          </a:solidFill>
                        </a:rPr>
                        <a:t>Quickselect</a:t>
                      </a:r>
                      <a:r>
                        <a:rPr lang="en-US" sz="2000" b="0" baseline="0" dirty="0" smtClean="0">
                          <a:solidFill>
                            <a:srgbClr val="7F7F7F"/>
                          </a:solidFill>
                        </a:rPr>
                        <a:t> (T7) </a:t>
                      </a:r>
                    </a:p>
                    <a:p>
                      <a:pPr>
                        <a:spcBef>
                          <a:spcPts val="600"/>
                        </a:spcBef>
                      </a:pPr>
                      <a:endParaRPr lang="en-US" sz="2000" b="0" baseline="0" dirty="0" smtClean="0"/>
                    </a:p>
                    <a:p>
                      <a:pPr>
                        <a:spcBef>
                          <a:spcPts val="600"/>
                        </a:spcBef>
                      </a:pPr>
                      <a:r>
                        <a:rPr lang="en-US" sz="2000" b="0" baseline="0" dirty="0" smtClean="0"/>
                        <a:t>Lab: Playing with Quicksort code </a:t>
                      </a:r>
                    </a:p>
                    <a:p>
                      <a:pPr>
                        <a:spcBef>
                          <a:spcPts val="600"/>
                        </a:spcBef>
                      </a:pPr>
                      <a:endParaRPr lang="en-US" sz="2000" b="0" baseline="0" dirty="0" smtClean="0"/>
                    </a:p>
                  </a:txBody>
                  <a:tcPr marT="45726" marB="45726"/>
                </a:tc>
              </a:tr>
            </a:tbl>
          </a:graphicData>
        </a:graphic>
      </p:graphicFrame>
    </p:spTree>
    <p:extLst>
      <p:ext uri="{BB962C8B-B14F-4D97-AF65-F5344CB8AC3E}">
        <p14:creationId xmlns:p14="http://schemas.microsoft.com/office/powerpoint/2010/main" val="26803153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39" y="-171400"/>
            <a:ext cx="8623300" cy="920750"/>
          </a:xfrm>
        </p:spPr>
        <p:txBody>
          <a:bodyPr/>
          <a:lstStyle/>
          <a:p>
            <a:r>
              <a:rPr lang="en-US" dirty="0" smtClean="0"/>
              <a:t>Using Rotations to rebalance AVL</a:t>
            </a:r>
            <a:endParaRPr lang="en-US" dirty="0"/>
          </a:p>
        </p:txBody>
      </p:sp>
      <p:sp>
        <p:nvSpPr>
          <p:cNvPr id="3" name="Content Placeholder 2"/>
          <p:cNvSpPr>
            <a:spLocks noGrp="1"/>
          </p:cNvSpPr>
          <p:nvPr>
            <p:ph idx="1"/>
          </p:nvPr>
        </p:nvSpPr>
        <p:spPr>
          <a:xfrm>
            <a:off x="240723" y="775810"/>
            <a:ext cx="8623300" cy="4800600"/>
          </a:xfrm>
        </p:spPr>
        <p:txBody>
          <a:bodyPr/>
          <a:lstStyle/>
          <a:p>
            <a:pPr>
              <a:spcBef>
                <a:spcPts val="600"/>
              </a:spcBef>
            </a:pPr>
            <a:r>
              <a:rPr lang="en-US" sz="2400" dirty="0" smtClean="0"/>
              <a:t>Problem: When inserting to AVL, it might become unbalanced</a:t>
            </a:r>
          </a:p>
          <a:p>
            <a:pPr>
              <a:spcBef>
                <a:spcPts val="600"/>
              </a:spcBef>
            </a:pPr>
            <a:r>
              <a:rPr lang="en-US" sz="2400" dirty="0" smtClean="0"/>
              <a:t>Approach: Rotations (Rotate WHAT?, and HOW?)</a:t>
            </a:r>
          </a:p>
          <a:p>
            <a:pPr>
              <a:spcBef>
                <a:spcPts val="600"/>
              </a:spcBef>
            </a:pPr>
            <a:r>
              <a:rPr lang="en-US" sz="2400" dirty="0" smtClean="0"/>
              <a:t>Rotate WHAT? </a:t>
            </a:r>
          </a:p>
          <a:p>
            <a:pPr lvl="1"/>
            <a:r>
              <a:rPr lang="en-US" sz="2000" dirty="0" smtClean="0"/>
              <a:t>The </a:t>
            </a:r>
            <a:r>
              <a:rPr lang="en-US" sz="2000" i="1" dirty="0" smtClean="0">
                <a:solidFill>
                  <a:srgbClr val="080FAC"/>
                </a:solidFill>
              </a:rPr>
              <a:t>lowest</a:t>
            </a:r>
            <a:r>
              <a:rPr lang="en-US" sz="2000" dirty="0" smtClean="0"/>
              <a:t> </a:t>
            </a:r>
            <a:r>
              <a:rPr lang="en-US" sz="2000" dirty="0" err="1" smtClean="0"/>
              <a:t>subtree</a:t>
            </a:r>
            <a:r>
              <a:rPr lang="en-US" sz="2000" dirty="0" smtClean="0"/>
              <a:t> X which is </a:t>
            </a:r>
            <a:r>
              <a:rPr lang="en-US" sz="2000" dirty="0" smtClean="0"/>
              <a:t>unbalanced</a:t>
            </a:r>
            <a:endParaRPr lang="en-US" sz="2000" dirty="0" smtClean="0"/>
          </a:p>
          <a:p>
            <a:pPr>
              <a:spcBef>
                <a:spcPts val="600"/>
              </a:spcBef>
            </a:pPr>
            <a:r>
              <a:rPr lang="en-US" sz="2400" dirty="0" smtClean="0"/>
              <a:t>HOW</a:t>
            </a:r>
          </a:p>
          <a:p>
            <a:pPr lvl="1"/>
            <a:r>
              <a:rPr lang="en-US" sz="2000" dirty="0" smtClean="0"/>
              <a:t>Consider </a:t>
            </a:r>
            <a:r>
              <a:rPr lang="en-US" sz="2000" i="1" dirty="0" smtClean="0"/>
              <a:t>the </a:t>
            </a:r>
            <a:r>
              <a:rPr lang="en-US" sz="2000" i="1" dirty="0" smtClean="0">
                <a:solidFill>
                  <a:srgbClr val="080FAC"/>
                </a:solidFill>
              </a:rPr>
              <a:t>first 3 nodes</a:t>
            </a:r>
            <a:r>
              <a:rPr lang="en-US" sz="2000" dirty="0" smtClean="0"/>
              <a:t> X</a:t>
            </a:r>
            <a:r>
              <a:rPr lang="en-US" sz="2000" dirty="0" smtClean="0">
                <a:sym typeface="Wingdings"/>
              </a:rPr>
              <a:t></a:t>
            </a:r>
            <a:r>
              <a:rPr lang="en-US" sz="2000" dirty="0" smtClean="0"/>
              <a:t>A</a:t>
            </a:r>
            <a:r>
              <a:rPr lang="en-US" sz="2000" dirty="0" smtClean="0">
                <a:sym typeface="Wingdings"/>
              </a:rPr>
              <a:t></a:t>
            </a:r>
            <a:r>
              <a:rPr lang="en-US" sz="2000" dirty="0" smtClean="0"/>
              <a:t>B in the path from root X to the just-inserted node</a:t>
            </a:r>
          </a:p>
          <a:p>
            <a:pPr lvl="1"/>
            <a:r>
              <a:rPr lang="en-US" sz="2000" dirty="0" smtClean="0"/>
              <a:t>Apply a single rotations if that path is a stick, double rotation otherwise</a:t>
            </a:r>
            <a:endParaRPr lang="en-US" sz="20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10</a:t>
            </a:fld>
            <a:endParaRPr lang="en-US" dirty="0"/>
          </a:p>
        </p:txBody>
      </p:sp>
      <p:pic>
        <p:nvPicPr>
          <p:cNvPr id="7" name="Picture 6"/>
          <p:cNvPicPr>
            <a:picLocks noChangeAspect="1"/>
          </p:cNvPicPr>
          <p:nvPr/>
        </p:nvPicPr>
        <p:blipFill>
          <a:blip r:embed="rId2"/>
          <a:stretch>
            <a:fillRect/>
          </a:stretch>
        </p:blipFill>
        <p:spPr>
          <a:xfrm>
            <a:off x="1043608" y="4227244"/>
            <a:ext cx="1727200" cy="2425700"/>
          </a:xfrm>
          <a:prstGeom prst="rect">
            <a:avLst/>
          </a:prstGeom>
        </p:spPr>
      </p:pic>
      <p:pic>
        <p:nvPicPr>
          <p:cNvPr id="8" name="Picture 7"/>
          <p:cNvPicPr>
            <a:picLocks noChangeAspect="1"/>
          </p:cNvPicPr>
          <p:nvPr/>
        </p:nvPicPr>
        <p:blipFill>
          <a:blip r:embed="rId3"/>
          <a:stretch>
            <a:fillRect/>
          </a:stretch>
        </p:blipFill>
        <p:spPr>
          <a:xfrm>
            <a:off x="4932040" y="4076700"/>
            <a:ext cx="2057400" cy="2781300"/>
          </a:xfrm>
          <a:prstGeom prst="rect">
            <a:avLst/>
          </a:prstGeom>
        </p:spPr>
      </p:pic>
    </p:spTree>
    <p:extLst>
      <p:ext uri="{BB962C8B-B14F-4D97-AF65-F5344CB8AC3E}">
        <p14:creationId xmlns:p14="http://schemas.microsoft.com/office/powerpoint/2010/main" val="311468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84745"/>
          </a:xfrm>
        </p:spPr>
        <p:txBody>
          <a:bodyPr/>
          <a:lstStyle/>
          <a:p>
            <a:r>
              <a:rPr lang="en-US" sz="2800" dirty="0" smtClean="0"/>
              <a:t>T3: AVL Tree Insertion</a:t>
            </a:r>
            <a:endParaRPr lang="en-US" sz="2800" dirty="0"/>
          </a:p>
        </p:txBody>
      </p:sp>
      <p:sp>
        <p:nvSpPr>
          <p:cNvPr id="3" name="Content Placeholder 2"/>
          <p:cNvSpPr>
            <a:spLocks noGrp="1"/>
          </p:cNvSpPr>
          <p:nvPr>
            <p:ph idx="1"/>
          </p:nvPr>
        </p:nvSpPr>
        <p:spPr>
          <a:xfrm>
            <a:off x="265113" y="764731"/>
            <a:ext cx="8623300" cy="4800600"/>
          </a:xfrm>
        </p:spPr>
        <p:txBody>
          <a:bodyPr/>
          <a:lstStyle/>
          <a:p>
            <a:pPr marL="0" indent="0">
              <a:buNone/>
            </a:pPr>
            <a:r>
              <a:rPr lang="en-US" sz="2400" dirty="0">
                <a:effectLst/>
              </a:rPr>
              <a:t>Insert the following letters into an initially-empty AVL </a:t>
            </a:r>
            <a:r>
              <a:rPr lang="en-US" sz="2400" dirty="0" smtClean="0">
                <a:effectLst/>
              </a:rPr>
              <a:t>Tree (</a:t>
            </a:r>
            <a:r>
              <a:rPr lang="en-US" sz="2400" i="1" dirty="0" smtClean="0">
                <a:effectLst/>
              </a:rPr>
              <a:t>easy example</a:t>
            </a:r>
            <a:r>
              <a:rPr lang="en-US" sz="2400" dirty="0" smtClean="0">
                <a:effectLst/>
              </a:rPr>
              <a:t>). </a:t>
            </a:r>
          </a:p>
          <a:p>
            <a:pPr marL="0" indent="0">
              <a:buNone/>
            </a:pPr>
            <a:r>
              <a:rPr lang="en-US" sz="2400" dirty="0">
                <a:effectLst/>
              </a:rPr>
              <a:t> </a:t>
            </a:r>
            <a:r>
              <a:rPr lang="en-US" sz="2400" dirty="0" smtClean="0">
                <a:effectLst/>
              </a:rPr>
              <a:t>                         A  V  L  T  R  E  X  M  P </a:t>
            </a:r>
            <a:endParaRPr lang="en-US" sz="2400" dirty="0"/>
          </a:p>
          <a:p>
            <a:pPr marL="0" indent="0">
              <a:buNone/>
            </a:pPr>
            <a:endParaRPr lang="en-US" b="1"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spTree>
    <p:extLst>
      <p:ext uri="{BB962C8B-B14F-4D97-AF65-F5344CB8AC3E}">
        <p14:creationId xmlns:p14="http://schemas.microsoft.com/office/powerpoint/2010/main" val="314874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368721"/>
          </a:xfrm>
        </p:spPr>
        <p:txBody>
          <a:bodyPr/>
          <a:lstStyle/>
          <a:p>
            <a:r>
              <a:rPr lang="en-US" sz="2800" dirty="0" smtClean="0"/>
              <a:t>2-3 Trees</a:t>
            </a:r>
            <a:endParaRPr lang="en-US" sz="2800" dirty="0"/>
          </a:p>
        </p:txBody>
      </p:sp>
      <p:sp>
        <p:nvSpPr>
          <p:cNvPr id="3" name="Content Placeholder 2"/>
          <p:cNvSpPr>
            <a:spLocks noGrp="1"/>
          </p:cNvSpPr>
          <p:nvPr>
            <p:ph idx="1"/>
          </p:nvPr>
        </p:nvSpPr>
        <p:spPr>
          <a:xfrm>
            <a:off x="265113" y="692696"/>
            <a:ext cx="8623300" cy="4800600"/>
          </a:xfrm>
        </p:spPr>
        <p:txBody>
          <a:bodyPr/>
          <a:lstStyle/>
          <a:p>
            <a:r>
              <a:rPr lang="en-US" sz="2000" i="1" dirty="0" smtClean="0"/>
              <a:t>What?</a:t>
            </a:r>
            <a:r>
              <a:rPr lang="en-US" sz="2000" dirty="0" smtClean="0"/>
              <a:t> </a:t>
            </a:r>
            <a:r>
              <a:rPr lang="en-US" sz="2000" dirty="0" smtClean="0"/>
              <a:t>It’s a search tree, but not a binary! Each node might have 1 or 2 data, and hence 2 or 3 children.</a:t>
            </a:r>
            <a:endParaRPr lang="en-US" sz="2000" dirty="0" smtClean="0"/>
          </a:p>
          <a:p>
            <a:endParaRPr lang="en-US" sz="2000" dirty="0" smtClean="0"/>
          </a:p>
          <a:p>
            <a:endParaRPr lang="en-US" sz="2000" dirty="0" smtClean="0"/>
          </a:p>
          <a:p>
            <a:endParaRPr lang="en-US" sz="2000" dirty="0"/>
          </a:p>
          <a:p>
            <a:r>
              <a:rPr lang="en-US" sz="2000" dirty="0" smtClean="0"/>
              <a:t>How </a:t>
            </a:r>
            <a:r>
              <a:rPr lang="en-US" sz="2000" dirty="0" smtClean="0"/>
              <a:t>to </a:t>
            </a:r>
            <a:r>
              <a:rPr lang="en-US" sz="2000" dirty="0" smtClean="0"/>
              <a:t>insert:</a:t>
            </a:r>
          </a:p>
          <a:p>
            <a:pPr lvl="1"/>
            <a:r>
              <a:rPr lang="en-US" sz="1800" dirty="0" smtClean="0"/>
              <a:t>start from root, go down and insert to a leaf</a:t>
            </a:r>
          </a:p>
          <a:p>
            <a:pPr lvl="1"/>
            <a:r>
              <a:rPr lang="en-US" sz="1800" dirty="0" smtClean="0"/>
              <a:t>if the new leaf has &lt;=2 data, it’s ok</a:t>
            </a:r>
          </a:p>
          <a:p>
            <a:pPr lvl="1"/>
            <a:r>
              <a:rPr lang="en-US" sz="1800" dirty="0" smtClean="0"/>
              <a:t>if the new leaf has 3 data: promote the middle data to the parent </a:t>
            </a:r>
            <a:endParaRPr lang="en-US" sz="1800" dirty="0" smtClean="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spTree>
    <p:extLst>
      <p:ext uri="{BB962C8B-B14F-4D97-AF65-F5344CB8AC3E}">
        <p14:creationId xmlns:p14="http://schemas.microsoft.com/office/powerpoint/2010/main" val="371717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T5: 2-3 Tree Insertion</a:t>
            </a:r>
            <a:endParaRPr lang="en-US" dirty="0"/>
          </a:p>
        </p:txBody>
      </p:sp>
      <p:sp>
        <p:nvSpPr>
          <p:cNvPr id="3" name="Content Placeholder 2"/>
          <p:cNvSpPr>
            <a:spLocks noGrp="1"/>
          </p:cNvSpPr>
          <p:nvPr>
            <p:ph idx="1"/>
          </p:nvPr>
        </p:nvSpPr>
        <p:spPr/>
        <p:txBody>
          <a:bodyPr/>
          <a:lstStyle/>
          <a:p>
            <a:pPr marL="0" indent="0">
              <a:buNone/>
            </a:pPr>
            <a:r>
              <a:rPr lang="en-US" sz="2400" dirty="0">
                <a:effectLst/>
              </a:rPr>
              <a:t>Insert the following letters into an initially-empty 2-</a:t>
            </a:r>
            <a:r>
              <a:rPr lang="en-US" sz="2400" dirty="0" smtClean="0">
                <a:effectLst/>
              </a:rPr>
              <a:t>3 </a:t>
            </a:r>
            <a:r>
              <a:rPr lang="en-US" sz="2400" dirty="0">
                <a:effectLst/>
              </a:rPr>
              <a:t>Tree. </a:t>
            </a:r>
            <a:r>
              <a:rPr lang="en-US" sz="2400" dirty="0" smtClean="0">
                <a:effectLst/>
              </a:rPr>
              <a:t> </a:t>
            </a:r>
            <a:endParaRPr lang="en-US" sz="2400" dirty="0"/>
          </a:p>
          <a:p>
            <a:pPr marL="0" indent="0">
              <a:buNone/>
            </a:pPr>
            <a:r>
              <a:rPr lang="en-US" sz="2400" dirty="0" smtClean="0">
                <a:effectLst/>
              </a:rPr>
              <a:t>                       A  L  G  O  R  I  T  H  M </a:t>
            </a:r>
            <a:endParaRPr lang="en-US" sz="2400"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Tree>
    <p:extLst>
      <p:ext uri="{BB962C8B-B14F-4D97-AF65-F5344CB8AC3E}">
        <p14:creationId xmlns:p14="http://schemas.microsoft.com/office/powerpoint/2010/main" val="201356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Heap</a:t>
            </a:r>
            <a:endParaRPr lang="en-US" dirty="0"/>
          </a:p>
        </p:txBody>
      </p:sp>
      <p:sp>
        <p:nvSpPr>
          <p:cNvPr id="3" name="Content Placeholder 2"/>
          <p:cNvSpPr>
            <a:spLocks noGrp="1"/>
          </p:cNvSpPr>
          <p:nvPr>
            <p:ph idx="1"/>
          </p:nvPr>
        </p:nvSpPr>
        <p:spPr>
          <a:xfrm>
            <a:off x="179513" y="1143000"/>
            <a:ext cx="8708900" cy="4446240"/>
          </a:xfrm>
        </p:spPr>
        <p:txBody>
          <a:bodyPr/>
          <a:lstStyle/>
          <a:p>
            <a:r>
              <a:rPr lang="en-US" sz="2400" dirty="0" smtClean="0"/>
              <a:t>Binary heap is a priority queue</a:t>
            </a:r>
          </a:p>
          <a:p>
            <a:r>
              <a:rPr lang="en-US" sz="2400" dirty="0" smtClean="0"/>
              <a:t>For simple keys, we can have min-heap or max-heap</a:t>
            </a:r>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pic>
        <p:nvPicPr>
          <p:cNvPr id="7" name="Picture 6"/>
          <p:cNvPicPr>
            <a:picLocks noChangeAspect="1"/>
          </p:cNvPicPr>
          <p:nvPr/>
        </p:nvPicPr>
        <p:blipFill rotWithShape="1">
          <a:blip r:embed="rId2"/>
          <a:srcRect l="4423" t="29463" r="2510" b="4237"/>
          <a:stretch/>
        </p:blipFill>
        <p:spPr>
          <a:xfrm>
            <a:off x="1296000" y="2492896"/>
            <a:ext cx="5306400" cy="2264400"/>
          </a:xfrm>
          <a:prstGeom prst="rect">
            <a:avLst/>
          </a:prstGeom>
        </p:spPr>
      </p:pic>
    </p:spTree>
    <p:extLst>
      <p:ext uri="{BB962C8B-B14F-4D97-AF65-F5344CB8AC3E}">
        <p14:creationId xmlns:p14="http://schemas.microsoft.com/office/powerpoint/2010/main" val="2801460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50958"/>
            <a:ext cx="8623300" cy="920750"/>
          </a:xfrm>
        </p:spPr>
        <p:txBody>
          <a:bodyPr/>
          <a:lstStyle/>
          <a:p>
            <a:r>
              <a:rPr lang="en-US" dirty="0" smtClean="0"/>
              <a:t>Binary Heap is implemented as an array!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62611202"/>
              </p:ext>
            </p:extLst>
          </p:nvPr>
        </p:nvGraphicFramePr>
        <p:xfrm>
          <a:off x="-1" y="683101"/>
          <a:ext cx="9144001" cy="5884739"/>
        </p:xfrm>
        <a:graphic>
          <a:graphicData uri="http://schemas.openxmlformats.org/drawingml/2006/table">
            <a:tbl>
              <a:tblPr firstRow="1" bandRow="1">
                <a:tableStyleId>{69CF1AB2-1976-4502-BF36-3FF5EA218861}</a:tableStyleId>
              </a:tblPr>
              <a:tblGrid>
                <a:gridCol w="3788803"/>
                <a:gridCol w="5355198"/>
              </a:tblGrid>
              <a:tr h="469551">
                <a:tc>
                  <a:txBody>
                    <a:bodyPr/>
                    <a:lstStyle/>
                    <a:p>
                      <a:r>
                        <a:rPr lang="en-US" dirty="0" err="1" smtClean="0"/>
                        <a:t>Visualisation</a:t>
                      </a:r>
                      <a:endParaRPr lang="en-US" dirty="0"/>
                    </a:p>
                  </a:txBody>
                  <a:tcPr/>
                </a:tc>
                <a:tc>
                  <a:txBody>
                    <a:bodyPr/>
                    <a:lstStyle/>
                    <a:p>
                      <a:r>
                        <a:rPr lang="en-US" dirty="0" smtClean="0"/>
                        <a:t>Implementation</a:t>
                      </a:r>
                      <a:endParaRPr lang="en-US" dirty="0"/>
                    </a:p>
                  </a:txBody>
                  <a:tcPr/>
                </a:tc>
              </a:tr>
              <a:tr h="3013623">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c>
                  <a:txBody>
                    <a:bodyPr/>
                    <a:lstStyle/>
                    <a:p>
                      <a:r>
                        <a:rPr lang="en-US" sz="2000" dirty="0" smtClean="0"/>
                        <a:t>Array indices</a:t>
                      </a:r>
                      <a:r>
                        <a:rPr lang="en-US" sz="2000" baseline="0" dirty="0" smtClean="0"/>
                        <a:t> and </a:t>
                      </a:r>
                      <a:r>
                        <a:rPr lang="en-US" sz="2000" dirty="0" smtClean="0"/>
                        <a:t>content:</a:t>
                      </a:r>
                      <a:endParaRPr lang="en-US" sz="2000" dirty="0" smtClean="0"/>
                    </a:p>
                    <a:p>
                      <a:r>
                        <a:rPr lang="en-US" sz="1600" dirty="0" smtClean="0"/>
                        <a:t>  0    1      2     3     4     5      6    7     8     9      10 </a:t>
                      </a:r>
                    </a:p>
                    <a:p>
                      <a:r>
                        <a:rPr lang="en-US" sz="2000" dirty="0" smtClean="0">
                          <a:solidFill>
                            <a:srgbClr val="000090"/>
                          </a:solidFill>
                          <a:latin typeface="Courier"/>
                          <a:cs typeface="Courier"/>
                        </a:rPr>
                        <a:t>|_|</a:t>
                      </a:r>
                      <a:r>
                        <a:rPr lang="en-US" sz="2000" baseline="0" dirty="0" smtClean="0">
                          <a:solidFill>
                            <a:srgbClr val="000090"/>
                          </a:solidFill>
                          <a:latin typeface="Courier"/>
                          <a:cs typeface="Courier"/>
                        </a:rPr>
                        <a:t>1 </a:t>
                      </a:r>
                      <a:r>
                        <a:rPr lang="en-US" sz="2000" dirty="0" smtClean="0">
                          <a:solidFill>
                            <a:srgbClr val="000090"/>
                          </a:solidFill>
                          <a:latin typeface="Courier"/>
                          <a:cs typeface="Courier"/>
                        </a:rPr>
                        <a:t>|3</a:t>
                      </a:r>
                      <a:r>
                        <a:rPr lang="en-US" sz="2000" baseline="0" dirty="0" smtClean="0">
                          <a:solidFill>
                            <a:srgbClr val="000090"/>
                          </a:solidFill>
                          <a:latin typeface="Courier"/>
                          <a:cs typeface="Courier"/>
                        </a:rPr>
                        <a:t> </a:t>
                      </a:r>
                      <a:r>
                        <a:rPr lang="en-US" sz="2000" dirty="0" smtClean="0">
                          <a:solidFill>
                            <a:srgbClr val="000090"/>
                          </a:solidFill>
                          <a:latin typeface="Courier"/>
                          <a:cs typeface="Courier"/>
                        </a:rPr>
                        <a:t>|9</a:t>
                      </a:r>
                      <a:r>
                        <a:rPr lang="en-US" sz="2000" baseline="0" dirty="0" smtClean="0">
                          <a:solidFill>
                            <a:srgbClr val="000090"/>
                          </a:solidFill>
                          <a:latin typeface="Courier"/>
                          <a:cs typeface="Courier"/>
                        </a:rPr>
                        <a:t> </a:t>
                      </a:r>
                      <a:r>
                        <a:rPr lang="en-US" sz="2000" dirty="0" smtClean="0">
                          <a:solidFill>
                            <a:srgbClr val="000090"/>
                          </a:solidFill>
                          <a:latin typeface="Courier"/>
                          <a:cs typeface="Courier"/>
                        </a:rPr>
                        <a:t>|4</a:t>
                      </a:r>
                      <a:r>
                        <a:rPr lang="en-US" sz="2000" baseline="0" dirty="0" smtClean="0">
                          <a:solidFill>
                            <a:srgbClr val="000090"/>
                          </a:solidFill>
                          <a:latin typeface="Courier"/>
                          <a:cs typeface="Courier"/>
                        </a:rPr>
                        <a:t> </a:t>
                      </a:r>
                      <a:r>
                        <a:rPr lang="en-US" sz="2000" dirty="0" smtClean="0">
                          <a:solidFill>
                            <a:srgbClr val="000090"/>
                          </a:solidFill>
                          <a:latin typeface="Courier"/>
                          <a:cs typeface="Courier"/>
                        </a:rPr>
                        <a:t>|5 |15|14|8</a:t>
                      </a:r>
                      <a:r>
                        <a:rPr lang="en-US" sz="2000" baseline="0" dirty="0" smtClean="0">
                          <a:solidFill>
                            <a:srgbClr val="000090"/>
                          </a:solidFill>
                          <a:latin typeface="Courier"/>
                          <a:cs typeface="Courier"/>
                        </a:rPr>
                        <a:t> </a:t>
                      </a:r>
                      <a:r>
                        <a:rPr lang="en-US" sz="2000" dirty="0" smtClean="0">
                          <a:solidFill>
                            <a:srgbClr val="000090"/>
                          </a:solidFill>
                          <a:latin typeface="Courier"/>
                          <a:cs typeface="Courier"/>
                        </a:rPr>
                        <a:t>|6</a:t>
                      </a:r>
                      <a:r>
                        <a:rPr lang="en-US" sz="2000" baseline="0" dirty="0" smtClean="0">
                          <a:solidFill>
                            <a:srgbClr val="000090"/>
                          </a:solidFill>
                          <a:latin typeface="Courier"/>
                          <a:cs typeface="Courier"/>
                        </a:rPr>
                        <a:t> </a:t>
                      </a:r>
                      <a:r>
                        <a:rPr lang="en-US" sz="2000" dirty="0" smtClean="0">
                          <a:solidFill>
                            <a:srgbClr val="000090"/>
                          </a:solidFill>
                          <a:latin typeface="Courier"/>
                          <a:cs typeface="Courier"/>
                        </a:rPr>
                        <a:t>|10</a:t>
                      </a:r>
                    </a:p>
                    <a:p>
                      <a:r>
                        <a:rPr lang="en-US" sz="2000" dirty="0" smtClean="0">
                          <a:solidFill>
                            <a:srgbClr val="000090"/>
                          </a:solidFill>
                          <a:latin typeface="Courier"/>
                          <a:cs typeface="Courier"/>
                        </a:rPr>
                        <a:t>  </a:t>
                      </a:r>
                      <a:r>
                        <a:rPr lang="en-US" sz="2000" baseline="0" dirty="0" smtClean="0">
                          <a:solidFill>
                            <a:srgbClr val="000090"/>
                          </a:solidFill>
                          <a:latin typeface="Courier"/>
                          <a:cs typeface="Courier"/>
                        </a:rPr>
                        <a:t> -- ----- ----------- -------- </a:t>
                      </a:r>
                      <a:endParaRPr lang="en-US" sz="2000" dirty="0" smtClean="0">
                        <a:solidFill>
                          <a:srgbClr val="000090"/>
                        </a:solidFill>
                        <a:latin typeface="Courier"/>
                        <a:cs typeface="Courier"/>
                      </a:endParaRPr>
                    </a:p>
                    <a:p>
                      <a:endParaRPr lang="en-US" sz="2000" dirty="0" smtClean="0">
                        <a:solidFill>
                          <a:srgbClr val="000090"/>
                        </a:solidFill>
                        <a:latin typeface="Courier"/>
                        <a:cs typeface="Courier"/>
                      </a:endParaRPr>
                    </a:p>
                    <a:p>
                      <a:r>
                        <a:rPr lang="en-US" sz="2000" dirty="0" smtClean="0"/>
                        <a:t>Heap </a:t>
                      </a:r>
                      <a:r>
                        <a:rPr lang="en-US" sz="2000" dirty="0" smtClean="0">
                          <a:solidFill>
                            <a:srgbClr val="080FAC"/>
                          </a:solidFill>
                          <a:latin typeface="Courier"/>
                          <a:cs typeface="Courier"/>
                        </a:rPr>
                        <a:t>h</a:t>
                      </a:r>
                      <a:r>
                        <a:rPr lang="en-US" sz="2000" baseline="0" dirty="0" smtClean="0"/>
                        <a:t> </a:t>
                      </a:r>
                      <a:r>
                        <a:rPr lang="en-US" sz="2000" dirty="0" smtClean="0"/>
                        <a:t>is a pair </a:t>
                      </a:r>
                      <a:r>
                        <a:rPr lang="en-US" sz="2000" dirty="0" smtClean="0">
                          <a:solidFill>
                            <a:srgbClr val="000090"/>
                          </a:solidFill>
                          <a:latin typeface="Courier"/>
                          <a:cs typeface="Courier"/>
                        </a:rPr>
                        <a:t>{H[], n}</a:t>
                      </a:r>
                      <a:endParaRPr lang="en-US" sz="2000" baseline="0" dirty="0" smtClean="0">
                        <a:solidFill>
                          <a:srgbClr val="000090"/>
                        </a:solidFill>
                        <a:latin typeface="Courier"/>
                        <a:cs typeface="Courier"/>
                      </a:endParaRPr>
                    </a:p>
                    <a:p>
                      <a:r>
                        <a:rPr lang="en-US" sz="2000" baseline="0" dirty="0" smtClean="0">
                          <a:solidFill>
                            <a:srgbClr val="000090"/>
                          </a:solidFill>
                          <a:latin typeface="Courier"/>
                          <a:cs typeface="Courier"/>
                        </a:rPr>
                        <a:t> - H[] </a:t>
                      </a:r>
                      <a:r>
                        <a:rPr lang="en-US" sz="2000" dirty="0" smtClean="0"/>
                        <a:t>is an array </a:t>
                      </a:r>
                      <a:r>
                        <a:rPr lang="en-US" sz="2000" baseline="0" dirty="0" smtClean="0">
                          <a:solidFill>
                            <a:srgbClr val="000090"/>
                          </a:solidFill>
                          <a:latin typeface="Courier"/>
                          <a:cs typeface="Courier"/>
                        </a:rPr>
                        <a:t> </a:t>
                      </a:r>
                    </a:p>
                    <a:p>
                      <a:r>
                        <a:rPr lang="en-US" sz="2000" baseline="0" dirty="0" smtClean="0">
                          <a:solidFill>
                            <a:srgbClr val="000090"/>
                          </a:solidFill>
                          <a:latin typeface="Courier"/>
                          <a:cs typeface="Courier"/>
                        </a:rPr>
                        <a:t> - n: </a:t>
                      </a:r>
                      <a:r>
                        <a:rPr lang="en-US" sz="2000" kern="1200" dirty="0" smtClean="0">
                          <a:solidFill>
                            <a:schemeClr val="tx1"/>
                          </a:solidFill>
                          <a:latin typeface="+mn-lt"/>
                          <a:ea typeface="+mn-ea"/>
                          <a:cs typeface="Courier"/>
                        </a:rPr>
                        <a:t>number</a:t>
                      </a:r>
                      <a:r>
                        <a:rPr lang="en-US" sz="2000" baseline="0" dirty="0" smtClean="0">
                          <a:solidFill>
                            <a:srgbClr val="000090"/>
                          </a:solidFill>
                          <a:latin typeface="Courier"/>
                          <a:cs typeface="Courier"/>
                        </a:rPr>
                        <a:t> </a:t>
                      </a:r>
                      <a:r>
                        <a:rPr lang="en-US" sz="2000" kern="1200" dirty="0" smtClean="0">
                          <a:solidFill>
                            <a:schemeClr val="tx1"/>
                          </a:solidFill>
                          <a:latin typeface="+mn-lt"/>
                          <a:ea typeface="+mn-ea"/>
                          <a:cs typeface="Courier"/>
                        </a:rPr>
                        <a:t>of</a:t>
                      </a:r>
                      <a:r>
                        <a:rPr lang="en-US" sz="2000" baseline="0" dirty="0" smtClean="0">
                          <a:solidFill>
                            <a:srgbClr val="000090"/>
                          </a:solidFill>
                          <a:latin typeface="Courier"/>
                          <a:cs typeface="Courier"/>
                        </a:rPr>
                        <a:t> </a:t>
                      </a:r>
                      <a:r>
                        <a:rPr lang="en-US" sz="2000" kern="1200" dirty="0" smtClean="0">
                          <a:solidFill>
                            <a:schemeClr val="tx1"/>
                          </a:solidFill>
                          <a:latin typeface="+mn-lt"/>
                          <a:ea typeface="+mn-ea"/>
                          <a:cs typeface="Courier"/>
                        </a:rPr>
                        <a:t>elements</a:t>
                      </a:r>
                      <a:r>
                        <a:rPr lang="en-US" sz="2000" baseline="0" dirty="0" smtClean="0">
                          <a:solidFill>
                            <a:srgbClr val="000090"/>
                          </a:solidFill>
                          <a:latin typeface="Courier"/>
                          <a:cs typeface="Courier"/>
                        </a:rPr>
                        <a:t> </a:t>
                      </a:r>
                      <a:r>
                        <a:rPr lang="en-US" sz="2000" kern="1200" dirty="0" smtClean="0">
                          <a:solidFill>
                            <a:schemeClr val="tx1"/>
                          </a:solidFill>
                          <a:latin typeface="+mn-lt"/>
                          <a:ea typeface="+mn-ea"/>
                          <a:cs typeface="Courier"/>
                        </a:rPr>
                        <a:t>in</a:t>
                      </a:r>
                      <a:r>
                        <a:rPr lang="en-US" sz="2000" baseline="0" dirty="0" smtClean="0">
                          <a:solidFill>
                            <a:srgbClr val="000090"/>
                          </a:solidFill>
                          <a:latin typeface="Courier"/>
                          <a:cs typeface="Courier"/>
                        </a:rPr>
                        <a:t> H[] </a:t>
                      </a:r>
                    </a:p>
                    <a:p>
                      <a:r>
                        <a:rPr lang="en-US" sz="2000" baseline="0" dirty="0" smtClean="0">
                          <a:solidFill>
                            <a:srgbClr val="000090"/>
                          </a:solidFill>
                          <a:latin typeface="Courier"/>
                          <a:cs typeface="Courier"/>
                        </a:rPr>
                        <a:t> - </a:t>
                      </a:r>
                      <a:r>
                        <a:rPr lang="en-US" sz="2000" dirty="0" smtClean="0">
                          <a:solidFill>
                            <a:srgbClr val="000090"/>
                          </a:solidFill>
                          <a:latin typeface="Courier"/>
                          <a:cs typeface="Courier"/>
                        </a:rPr>
                        <a:t>H[1..n]</a:t>
                      </a:r>
                      <a:r>
                        <a:rPr lang="en-US" sz="2000" baseline="0" dirty="0" smtClean="0">
                          <a:solidFill>
                            <a:srgbClr val="000090"/>
                          </a:solidFill>
                          <a:latin typeface="Courier"/>
                          <a:cs typeface="Courier"/>
                        </a:rPr>
                        <a:t> </a:t>
                      </a:r>
                      <a:r>
                        <a:rPr lang="en-US" sz="2000" dirty="0" smtClean="0"/>
                        <a:t>is used, </a:t>
                      </a:r>
                      <a:r>
                        <a:rPr lang="en-US" sz="2000" dirty="0" smtClean="0">
                          <a:solidFill>
                            <a:srgbClr val="000090"/>
                          </a:solidFill>
                          <a:latin typeface="Courier"/>
                          <a:cs typeface="Courier"/>
                        </a:rPr>
                        <a:t>H[0] </a:t>
                      </a:r>
                      <a:r>
                        <a:rPr lang="en-US" sz="2000" dirty="0" smtClean="0"/>
                        <a:t>not</a:t>
                      </a:r>
                      <a:r>
                        <a:rPr lang="en-US" sz="2000" baseline="0" dirty="0" smtClean="0"/>
                        <a:t> employed</a:t>
                      </a:r>
                      <a:r>
                        <a:rPr lang="en-US" sz="2000" dirty="0" smtClean="0"/>
                        <a:t> </a:t>
                      </a:r>
                      <a:r>
                        <a:rPr lang="en-US" sz="2000" baseline="0" dirty="0" smtClean="0">
                          <a:solidFill>
                            <a:srgbClr val="000090"/>
                          </a:solidFill>
                          <a:latin typeface="Courier"/>
                          <a:cs typeface="Courier"/>
                        </a:rPr>
                        <a:t> </a:t>
                      </a:r>
                      <a:endParaRPr lang="en-US" sz="2000" dirty="0">
                        <a:solidFill>
                          <a:srgbClr val="000090"/>
                        </a:solidFill>
                        <a:latin typeface="Courier"/>
                        <a:cs typeface="Courier"/>
                      </a:endParaRPr>
                    </a:p>
                  </a:txBody>
                  <a:tcPr/>
                </a:tc>
              </a:tr>
              <a:tr h="2401565">
                <a:tc gridSpan="2">
                  <a:txBody>
                    <a:bodyPr/>
                    <a:lstStyle/>
                    <a:p>
                      <a:pPr>
                        <a:spcBef>
                          <a:spcPts val="600"/>
                        </a:spcBef>
                      </a:pPr>
                      <a:r>
                        <a:rPr lang="en-US" dirty="0" smtClean="0"/>
                        <a:t> </a:t>
                      </a:r>
                      <a:r>
                        <a:rPr lang="en-US" sz="2000" dirty="0" smtClean="0"/>
                        <a:t>Heap </a:t>
                      </a:r>
                      <a:r>
                        <a:rPr lang="en-US" sz="2000" dirty="0" smtClean="0">
                          <a:solidFill>
                            <a:srgbClr val="080FAC"/>
                          </a:solidFill>
                          <a:latin typeface="Courier"/>
                          <a:cs typeface="Courier"/>
                        </a:rPr>
                        <a:t>h</a:t>
                      </a:r>
                      <a:r>
                        <a:rPr lang="en-US" sz="2000" baseline="0" dirty="0" smtClean="0"/>
                        <a:t> </a:t>
                      </a:r>
                      <a:r>
                        <a:rPr lang="en-US" sz="2000" dirty="0" smtClean="0"/>
                        <a:t>is implemented</a:t>
                      </a:r>
                      <a:r>
                        <a:rPr lang="en-US" sz="2000" baseline="0" dirty="0" smtClean="0"/>
                        <a:t> as an array</a:t>
                      </a:r>
                      <a:r>
                        <a:rPr lang="en-US" sz="2000" dirty="0" smtClean="0">
                          <a:solidFill>
                            <a:schemeClr val="tx1"/>
                          </a:solidFill>
                          <a:latin typeface="+mn-lt"/>
                          <a:cs typeface="Courier"/>
                        </a:rPr>
                        <a:t> </a:t>
                      </a:r>
                      <a:r>
                        <a:rPr lang="en-US" sz="2000" dirty="0" smtClean="0">
                          <a:solidFill>
                            <a:srgbClr val="000090"/>
                          </a:solidFill>
                          <a:latin typeface="Courier"/>
                          <a:cs typeface="Courier"/>
                        </a:rPr>
                        <a:t>H[1..n]   </a:t>
                      </a:r>
                      <a:r>
                        <a:rPr lang="en-US" sz="2000" kern="1200" dirty="0" smtClean="0">
                          <a:solidFill>
                            <a:schemeClr val="dk1"/>
                          </a:solidFill>
                          <a:latin typeface="+mn-lt"/>
                          <a:ea typeface="+mn-ea"/>
                          <a:cs typeface="+mn-cs"/>
                        </a:rPr>
                        <a:t>`</a:t>
                      </a:r>
                      <a:r>
                        <a:rPr lang="en-US" sz="2000" dirty="0" smtClean="0">
                          <a:solidFill>
                            <a:srgbClr val="000090"/>
                          </a:solidFill>
                          <a:latin typeface="Courier"/>
                          <a:cs typeface="Courier"/>
                        </a:rPr>
                        <a:t>H[0] </a:t>
                      </a:r>
                      <a:r>
                        <a:rPr lang="en-US" sz="2000" kern="1200" dirty="0" smtClean="0">
                          <a:solidFill>
                            <a:schemeClr val="dk1"/>
                          </a:solidFill>
                          <a:latin typeface="+mn-lt"/>
                          <a:ea typeface="+mn-ea"/>
                          <a:cs typeface="+mn-cs"/>
                        </a:rPr>
                        <a:t>is</a:t>
                      </a:r>
                      <a:r>
                        <a:rPr lang="en-US" sz="2000" dirty="0" smtClean="0">
                          <a:solidFill>
                            <a:srgbClr val="000090"/>
                          </a:solidFill>
                          <a:latin typeface="Courier"/>
                          <a:cs typeface="Courier"/>
                        </a:rPr>
                        <a:t> not </a:t>
                      </a:r>
                      <a:r>
                        <a:rPr lang="en-US" sz="2000" kern="1200" dirty="0" smtClean="0">
                          <a:solidFill>
                            <a:schemeClr val="dk1"/>
                          </a:solidFill>
                          <a:latin typeface="+mn-lt"/>
                          <a:ea typeface="+mn-ea"/>
                          <a:cs typeface="+mn-cs"/>
                        </a:rPr>
                        <a:t>used)</a:t>
                      </a:r>
                    </a:p>
                    <a:p>
                      <a:pPr marL="342900" indent="-342900">
                        <a:spcBef>
                          <a:spcPts val="600"/>
                        </a:spcBef>
                        <a:buFont typeface="Arial"/>
                        <a:buChar char="•"/>
                      </a:pPr>
                      <a:r>
                        <a:rPr lang="en-US" sz="2000" dirty="0" smtClean="0"/>
                        <a:t>node of</a:t>
                      </a:r>
                      <a:r>
                        <a:rPr lang="en-US" sz="2000" baseline="0" dirty="0" smtClean="0"/>
                        <a:t> level </a:t>
                      </a:r>
                      <a:r>
                        <a:rPr lang="en-US" sz="2000" baseline="0" dirty="0" smtClean="0">
                          <a:latin typeface="Courier"/>
                          <a:cs typeface="Courier"/>
                        </a:rPr>
                        <a:t>0</a:t>
                      </a:r>
                      <a:r>
                        <a:rPr lang="en-US" sz="2000" baseline="0" dirty="0" smtClean="0"/>
                        <a:t> is in </a:t>
                      </a:r>
                      <a:r>
                        <a:rPr lang="en-US" sz="2000" baseline="0" dirty="0" smtClean="0">
                          <a:latin typeface="Courier"/>
                          <a:cs typeface="Courier"/>
                        </a:rPr>
                        <a:t>H[1]</a:t>
                      </a:r>
                    </a:p>
                    <a:p>
                      <a:pPr marL="342900" indent="-342900">
                        <a:spcBef>
                          <a:spcPts val="600"/>
                        </a:spcBef>
                        <a:buFont typeface="Arial"/>
                        <a:buChar char="•"/>
                      </a:pPr>
                      <a:r>
                        <a:rPr lang="en-US" sz="2000" baseline="0" dirty="0" smtClean="0"/>
                        <a:t>level </a:t>
                      </a:r>
                      <a:r>
                        <a:rPr lang="en-US" sz="2000" baseline="0" dirty="0" smtClean="0">
                          <a:solidFill>
                            <a:srgbClr val="080FAC"/>
                          </a:solidFill>
                          <a:latin typeface="Courier"/>
                          <a:cs typeface="Courier"/>
                        </a:rPr>
                        <a:t>k</a:t>
                      </a:r>
                      <a:r>
                        <a:rPr lang="en-US" sz="2000" baseline="0" dirty="0" smtClean="0"/>
                        <a:t> has </a:t>
                      </a:r>
                      <a:r>
                        <a:rPr lang="en-US" sz="2000" baseline="0" dirty="0" smtClean="0">
                          <a:solidFill>
                            <a:srgbClr val="080FAC"/>
                          </a:solidFill>
                          <a:latin typeface="Courier"/>
                          <a:cs typeface="Courier"/>
                        </a:rPr>
                        <a:t>2</a:t>
                      </a:r>
                      <a:r>
                        <a:rPr lang="en-US" sz="2800" baseline="30000" dirty="0" smtClean="0">
                          <a:solidFill>
                            <a:srgbClr val="080FAC"/>
                          </a:solidFill>
                          <a:latin typeface="Courier"/>
                          <a:cs typeface="Courier"/>
                        </a:rPr>
                        <a:t>k</a:t>
                      </a:r>
                      <a:r>
                        <a:rPr lang="en-US" sz="2000" baseline="0" dirty="0" smtClean="0"/>
                        <a:t> nodes, and they are in </a:t>
                      </a:r>
                      <a:r>
                        <a:rPr lang="en-US" sz="2000" baseline="0" dirty="0" smtClean="0">
                          <a:solidFill>
                            <a:srgbClr val="080FAC"/>
                          </a:solidFill>
                          <a:latin typeface="Courier"/>
                          <a:cs typeface="Courier"/>
                        </a:rPr>
                        <a:t>H[2</a:t>
                      </a:r>
                      <a:r>
                        <a:rPr lang="en-US" sz="2800" baseline="30000" dirty="0" smtClean="0">
                          <a:solidFill>
                            <a:srgbClr val="080FAC"/>
                          </a:solidFill>
                          <a:latin typeface="Courier"/>
                          <a:cs typeface="Courier"/>
                        </a:rPr>
                        <a:t>k</a:t>
                      </a:r>
                      <a:r>
                        <a:rPr lang="en-US" sz="2000" baseline="0" dirty="0" smtClean="0">
                          <a:solidFill>
                            <a:srgbClr val="080FAC"/>
                          </a:solidFill>
                          <a:latin typeface="Courier"/>
                          <a:cs typeface="Courier"/>
                        </a:rPr>
                        <a:t>..2</a:t>
                      </a:r>
                      <a:r>
                        <a:rPr lang="en-US" sz="2400" baseline="30000" dirty="0" smtClean="0">
                          <a:solidFill>
                            <a:srgbClr val="080FAC"/>
                          </a:solidFill>
                          <a:latin typeface="Courier"/>
                          <a:cs typeface="Courier"/>
                        </a:rPr>
                        <a:t>k+1</a:t>
                      </a:r>
                      <a:r>
                        <a:rPr lang="en-US" sz="2000" baseline="0" dirty="0" smtClean="0">
                          <a:solidFill>
                            <a:srgbClr val="080FAC"/>
                          </a:solidFill>
                          <a:latin typeface="Courier"/>
                          <a:cs typeface="Courier"/>
                        </a:rPr>
                        <a:t>—1]</a:t>
                      </a:r>
                      <a:r>
                        <a:rPr lang="en-US" sz="2000" baseline="0" dirty="0" smtClean="0">
                          <a:solidFill>
                            <a:srgbClr val="080FAC"/>
                          </a:solidFill>
                        </a:rPr>
                        <a:t> </a:t>
                      </a:r>
                      <a:r>
                        <a:rPr lang="en-US" sz="2000" baseline="0" dirty="0" smtClean="0"/>
                        <a:t>and so:</a:t>
                      </a:r>
                      <a:endParaRPr lang="en-US" sz="2000" dirty="0" smtClean="0">
                        <a:solidFill>
                          <a:srgbClr val="000090"/>
                        </a:solidFill>
                        <a:latin typeface="Courier"/>
                        <a:cs typeface="Courier"/>
                      </a:endParaRPr>
                    </a:p>
                    <a:p>
                      <a:pPr marL="342900" indent="-342900">
                        <a:spcBef>
                          <a:spcPts val="600"/>
                        </a:spcBef>
                        <a:buFont typeface="Arial"/>
                        <a:buChar char="•"/>
                      </a:pPr>
                      <a:r>
                        <a:rPr lang="en-US" sz="2000" dirty="0" smtClean="0"/>
                        <a:t>parent of </a:t>
                      </a:r>
                      <a:r>
                        <a:rPr lang="en-US" sz="2000" dirty="0" smtClean="0">
                          <a:solidFill>
                            <a:srgbClr val="000090"/>
                          </a:solidFill>
                          <a:latin typeface="Courier"/>
                          <a:cs typeface="Courier"/>
                        </a:rPr>
                        <a:t>H[</a:t>
                      </a:r>
                      <a:r>
                        <a:rPr lang="en-US" sz="2000" dirty="0" err="1" smtClean="0">
                          <a:solidFill>
                            <a:srgbClr val="000090"/>
                          </a:solidFill>
                          <a:latin typeface="Courier"/>
                          <a:cs typeface="Courier"/>
                        </a:rPr>
                        <a:t>i</a:t>
                      </a:r>
                      <a:r>
                        <a:rPr lang="en-US" sz="2000" dirty="0" smtClean="0">
                          <a:solidFill>
                            <a:srgbClr val="000090"/>
                          </a:solidFill>
                          <a:latin typeface="Courier"/>
                          <a:cs typeface="Courier"/>
                        </a:rPr>
                        <a:t>]</a:t>
                      </a:r>
                      <a:r>
                        <a:rPr lang="en-US" sz="2000" dirty="0" smtClean="0"/>
                        <a:t> is </a:t>
                      </a:r>
                      <a:r>
                        <a:rPr lang="en-US" sz="2000" dirty="0" smtClean="0">
                          <a:solidFill>
                            <a:srgbClr val="000090"/>
                          </a:solidFill>
                          <a:latin typeface="Courier"/>
                          <a:cs typeface="Courier"/>
                        </a:rPr>
                        <a:t>H[</a:t>
                      </a:r>
                      <a:r>
                        <a:rPr lang="en-US" sz="2000" dirty="0" err="1" smtClean="0">
                          <a:solidFill>
                            <a:srgbClr val="000090"/>
                          </a:solidFill>
                          <a:latin typeface="Courier"/>
                          <a:cs typeface="Courier"/>
                        </a:rPr>
                        <a:t>i</a:t>
                      </a:r>
                      <a:r>
                        <a:rPr lang="en-US" sz="2000" dirty="0" smtClean="0">
                          <a:solidFill>
                            <a:srgbClr val="000090"/>
                          </a:solidFill>
                          <a:latin typeface="Courier"/>
                          <a:cs typeface="Courier"/>
                        </a:rPr>
                        <a:t>/2]</a:t>
                      </a:r>
                      <a:r>
                        <a:rPr lang="en-US" sz="2000" dirty="0" smtClean="0"/>
                        <a:t> </a:t>
                      </a:r>
                      <a:r>
                        <a:rPr lang="en-US" sz="2000" dirty="0" err="1" smtClean="0"/>
                        <a:t>iif</a:t>
                      </a:r>
                      <a:r>
                        <a:rPr lang="en-US" sz="2000" baseline="0" dirty="0" smtClean="0"/>
                        <a:t> </a:t>
                      </a:r>
                      <a:r>
                        <a:rPr lang="en-US" sz="2000" dirty="0" err="1" smtClean="0">
                          <a:solidFill>
                            <a:srgbClr val="000090"/>
                          </a:solidFill>
                          <a:latin typeface="Courier"/>
                          <a:cs typeface="Courier"/>
                        </a:rPr>
                        <a:t>i</a:t>
                      </a:r>
                      <a:r>
                        <a:rPr lang="en-US" sz="2000" dirty="0" smtClean="0">
                          <a:solidFill>
                            <a:srgbClr val="000090"/>
                          </a:solidFill>
                          <a:latin typeface="Courier"/>
                          <a:cs typeface="Courier"/>
                        </a:rPr>
                        <a:t>&gt;1</a:t>
                      </a:r>
                    </a:p>
                    <a:p>
                      <a:pPr marL="342900" indent="-342900">
                        <a:spcBef>
                          <a:spcPts val="600"/>
                        </a:spcBef>
                        <a:buFont typeface="Arial"/>
                        <a:buChar char="•"/>
                      </a:pPr>
                      <a:r>
                        <a:rPr lang="en-US" sz="2000" dirty="0" smtClean="0"/>
                        <a:t>left child of </a:t>
                      </a:r>
                      <a:r>
                        <a:rPr lang="en-US" sz="2000" dirty="0" smtClean="0">
                          <a:solidFill>
                            <a:srgbClr val="000090"/>
                          </a:solidFill>
                          <a:latin typeface="Courier"/>
                          <a:cs typeface="Courier"/>
                        </a:rPr>
                        <a:t>H[</a:t>
                      </a:r>
                      <a:r>
                        <a:rPr lang="en-US" sz="2000" dirty="0" err="1" smtClean="0">
                          <a:solidFill>
                            <a:srgbClr val="000090"/>
                          </a:solidFill>
                          <a:latin typeface="Courier"/>
                          <a:cs typeface="Courier"/>
                        </a:rPr>
                        <a:t>i</a:t>
                      </a:r>
                      <a:r>
                        <a:rPr lang="en-US" sz="2000" dirty="0" smtClean="0">
                          <a:solidFill>
                            <a:srgbClr val="000090"/>
                          </a:solidFill>
                          <a:latin typeface="Courier"/>
                          <a:cs typeface="Courier"/>
                        </a:rPr>
                        <a:t>]</a:t>
                      </a:r>
                      <a:r>
                        <a:rPr lang="en-US" sz="2000" dirty="0" smtClean="0"/>
                        <a:t> is </a:t>
                      </a:r>
                      <a:r>
                        <a:rPr lang="en-US" sz="2000" dirty="0" smtClean="0">
                          <a:solidFill>
                            <a:srgbClr val="000090"/>
                          </a:solidFill>
                          <a:latin typeface="Courier"/>
                          <a:cs typeface="Courier"/>
                        </a:rPr>
                        <a:t>H[2*</a:t>
                      </a:r>
                      <a:r>
                        <a:rPr lang="en-US" sz="2000" dirty="0" err="1" smtClean="0">
                          <a:solidFill>
                            <a:srgbClr val="000090"/>
                          </a:solidFill>
                          <a:latin typeface="Courier"/>
                          <a:cs typeface="Courier"/>
                        </a:rPr>
                        <a:t>i</a:t>
                      </a:r>
                      <a:r>
                        <a:rPr lang="en-US" sz="2000" dirty="0" smtClean="0">
                          <a:solidFill>
                            <a:srgbClr val="000090"/>
                          </a:solidFill>
                          <a:latin typeface="Courier"/>
                          <a:cs typeface="Courier"/>
                        </a:rPr>
                        <a:t>]</a:t>
                      </a:r>
                      <a:r>
                        <a:rPr lang="en-US" sz="2000" dirty="0" smtClean="0"/>
                        <a:t> </a:t>
                      </a:r>
                      <a:r>
                        <a:rPr lang="en-US" sz="2000" dirty="0" err="1" smtClean="0"/>
                        <a:t>iif</a:t>
                      </a:r>
                      <a:r>
                        <a:rPr lang="en-US" sz="2000" dirty="0" smtClean="0"/>
                        <a:t> </a:t>
                      </a:r>
                      <a:r>
                        <a:rPr lang="en-US" sz="2000" dirty="0" smtClean="0">
                          <a:solidFill>
                            <a:srgbClr val="000090"/>
                          </a:solidFill>
                          <a:latin typeface="Courier"/>
                          <a:cs typeface="Courier"/>
                        </a:rPr>
                        <a:t>2*</a:t>
                      </a:r>
                      <a:r>
                        <a:rPr lang="en-US" sz="2000" dirty="0" err="1" smtClean="0">
                          <a:solidFill>
                            <a:srgbClr val="000090"/>
                          </a:solidFill>
                          <a:latin typeface="Courier"/>
                          <a:cs typeface="Courier"/>
                        </a:rPr>
                        <a:t>i</a:t>
                      </a:r>
                      <a:r>
                        <a:rPr lang="en-US" sz="2000" dirty="0" smtClean="0">
                          <a:solidFill>
                            <a:srgbClr val="000090"/>
                          </a:solidFill>
                          <a:latin typeface="Courier"/>
                          <a:cs typeface="Courier"/>
                        </a:rPr>
                        <a:t>&lt;=n</a:t>
                      </a:r>
                    </a:p>
                    <a:p>
                      <a:pPr marL="342900" marR="0" indent="-342900" algn="l" defTabSz="457200" rtl="0" eaLnBrk="1" fontAlgn="auto" latinLnBrk="0" hangingPunct="1">
                        <a:lnSpc>
                          <a:spcPct val="100000"/>
                        </a:lnSpc>
                        <a:spcBef>
                          <a:spcPts val="600"/>
                        </a:spcBef>
                        <a:spcAft>
                          <a:spcPts val="0"/>
                        </a:spcAft>
                        <a:buClrTx/>
                        <a:buSzTx/>
                        <a:buFont typeface="Arial"/>
                        <a:buChar char="•"/>
                        <a:tabLst/>
                        <a:defRPr/>
                      </a:pPr>
                      <a:r>
                        <a:rPr lang="en-US" sz="2000" dirty="0" smtClean="0"/>
                        <a:t>right child of </a:t>
                      </a:r>
                      <a:r>
                        <a:rPr lang="en-US" sz="2000" dirty="0" smtClean="0">
                          <a:solidFill>
                            <a:srgbClr val="000090"/>
                          </a:solidFill>
                          <a:latin typeface="Courier"/>
                          <a:cs typeface="Courier"/>
                        </a:rPr>
                        <a:t>H[</a:t>
                      </a:r>
                      <a:r>
                        <a:rPr lang="en-US" sz="2000" dirty="0" err="1" smtClean="0">
                          <a:solidFill>
                            <a:srgbClr val="000090"/>
                          </a:solidFill>
                          <a:latin typeface="Courier"/>
                          <a:cs typeface="Courier"/>
                        </a:rPr>
                        <a:t>i</a:t>
                      </a:r>
                      <a:r>
                        <a:rPr lang="en-US" sz="2000" dirty="0" smtClean="0">
                          <a:solidFill>
                            <a:srgbClr val="000090"/>
                          </a:solidFill>
                          <a:latin typeface="Courier"/>
                          <a:cs typeface="Courier"/>
                        </a:rPr>
                        <a:t>]</a:t>
                      </a:r>
                      <a:r>
                        <a:rPr lang="en-US" sz="2000" dirty="0" smtClean="0"/>
                        <a:t> is </a:t>
                      </a:r>
                      <a:r>
                        <a:rPr lang="en-US" sz="2000" dirty="0" smtClean="0">
                          <a:solidFill>
                            <a:srgbClr val="000090"/>
                          </a:solidFill>
                          <a:latin typeface="Courier"/>
                          <a:cs typeface="Courier"/>
                        </a:rPr>
                        <a:t>H[2*i+1]</a:t>
                      </a:r>
                      <a:r>
                        <a:rPr lang="en-US" sz="2000" dirty="0" smtClean="0"/>
                        <a:t> </a:t>
                      </a:r>
                      <a:r>
                        <a:rPr lang="en-US" sz="2000" dirty="0" err="1" smtClean="0"/>
                        <a:t>iif</a:t>
                      </a:r>
                      <a:r>
                        <a:rPr lang="en-US" sz="2000" dirty="0" smtClean="0"/>
                        <a:t> </a:t>
                      </a:r>
                      <a:r>
                        <a:rPr lang="en-US" sz="2000" dirty="0" smtClean="0">
                          <a:solidFill>
                            <a:srgbClr val="000090"/>
                          </a:solidFill>
                          <a:latin typeface="Courier"/>
                          <a:cs typeface="Courier"/>
                        </a:rPr>
                        <a:t>2*i+1&lt;=n</a:t>
                      </a:r>
                    </a:p>
                  </a:txBody>
                  <a:tcPr/>
                </a:tc>
                <a:tc hMerge="1">
                  <a:txBody>
                    <a:bodyPr/>
                    <a:lstStyle/>
                    <a:p>
                      <a:pPr>
                        <a:spcBef>
                          <a:spcPts val="600"/>
                        </a:spcBef>
                      </a:pPr>
                      <a:endParaRPr lang="en-US" dirty="0" smtClean="0">
                        <a:solidFill>
                          <a:srgbClr val="000090"/>
                        </a:solidFill>
                        <a:latin typeface="Courier"/>
                        <a:cs typeface="Courier"/>
                      </a:endParaRPr>
                    </a:p>
                  </a:txBody>
                  <a:tcPr/>
                </a:tc>
              </a:tr>
            </a:tbl>
          </a:graphicData>
        </a:graphic>
      </p:graphicFrame>
      <p:pic>
        <p:nvPicPr>
          <p:cNvPr id="7" name="Picture 6"/>
          <p:cNvPicPr>
            <a:picLocks noChangeAspect="1"/>
          </p:cNvPicPr>
          <p:nvPr/>
        </p:nvPicPr>
        <p:blipFill>
          <a:blip r:embed="rId2"/>
          <a:stretch>
            <a:fillRect/>
          </a:stretch>
        </p:blipFill>
        <p:spPr>
          <a:xfrm>
            <a:off x="0" y="1061642"/>
            <a:ext cx="3794449" cy="2772866"/>
          </a:xfrm>
          <a:prstGeom prst="rect">
            <a:avLst/>
          </a:prstGeom>
        </p:spPr>
      </p:pic>
    </p:spTree>
    <p:extLst>
      <p:ext uri="{BB962C8B-B14F-4D97-AF65-F5344CB8AC3E}">
        <p14:creationId xmlns:p14="http://schemas.microsoft.com/office/powerpoint/2010/main" val="135531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Repair: </a:t>
            </a:r>
            <a:r>
              <a:rPr lang="en-US" b="0" dirty="0" err="1">
                <a:solidFill>
                  <a:srgbClr val="080FAC"/>
                </a:solidFill>
                <a:latin typeface="Courier"/>
                <a:cs typeface="Courier"/>
              </a:rPr>
              <a:t>SiftUp</a:t>
            </a:r>
            <a:r>
              <a:rPr lang="en-US" dirty="0"/>
              <a:t> and </a:t>
            </a:r>
            <a:r>
              <a:rPr lang="en-US" b="0" dirty="0" err="1">
                <a:solidFill>
                  <a:srgbClr val="080FAC"/>
                </a:solidFill>
                <a:latin typeface="Courier"/>
                <a:cs typeface="Courier"/>
              </a:rPr>
              <a:t>SiftDown</a:t>
            </a:r>
            <a:endParaRPr lang="en-US" dirty="0"/>
          </a:p>
        </p:txBody>
      </p:sp>
      <p:sp>
        <p:nvSpPr>
          <p:cNvPr id="3" name="Content Placeholder 2"/>
          <p:cNvSpPr>
            <a:spLocks noGrp="1"/>
          </p:cNvSpPr>
          <p:nvPr>
            <p:ph idx="1"/>
          </p:nvPr>
        </p:nvSpPr>
        <p:spPr/>
        <p:txBody>
          <a:bodyPr/>
          <a:lstStyle/>
          <a:p>
            <a:r>
              <a:rPr lang="en-US" sz="2400" b="1" dirty="0" smtClean="0"/>
              <a:t>When?</a:t>
            </a:r>
            <a:r>
              <a:rPr lang="en-US" sz="2400" dirty="0" smtClean="0"/>
              <a:t> When there is one, and only one, element that might violate the heap property.</a:t>
            </a:r>
          </a:p>
          <a:p>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16</a:t>
            </a:fld>
            <a:endParaRPr lang="en-US" dirty="0"/>
          </a:p>
        </p:txBody>
      </p:sp>
      <p:pic>
        <p:nvPicPr>
          <p:cNvPr id="7" name="Picture 6"/>
          <p:cNvPicPr>
            <a:picLocks noChangeAspect="1"/>
          </p:cNvPicPr>
          <p:nvPr/>
        </p:nvPicPr>
        <p:blipFill>
          <a:blip r:embed="rId2"/>
          <a:stretch>
            <a:fillRect/>
          </a:stretch>
        </p:blipFill>
        <p:spPr>
          <a:xfrm>
            <a:off x="2339752" y="2073107"/>
            <a:ext cx="4327411" cy="3162339"/>
          </a:xfrm>
          <a:prstGeom prst="rect">
            <a:avLst/>
          </a:prstGeom>
        </p:spPr>
      </p:pic>
      <p:sp>
        <p:nvSpPr>
          <p:cNvPr id="8" name="Dodecagon 7"/>
          <p:cNvSpPr/>
          <p:nvPr/>
        </p:nvSpPr>
        <p:spPr>
          <a:xfrm>
            <a:off x="3419872" y="3068960"/>
            <a:ext cx="440427" cy="409394"/>
          </a:xfrm>
          <a:prstGeom prst="dodecagon">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992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Repair: </a:t>
            </a:r>
            <a:r>
              <a:rPr lang="en-US" b="0" dirty="0" err="1" smtClean="0">
                <a:solidFill>
                  <a:srgbClr val="080FAC"/>
                </a:solidFill>
                <a:latin typeface="Courier"/>
                <a:cs typeface="Courier"/>
              </a:rPr>
              <a:t>SiftUp</a:t>
            </a:r>
            <a:r>
              <a:rPr lang="en-US" dirty="0" smtClean="0"/>
              <a:t> and </a:t>
            </a:r>
            <a:r>
              <a:rPr lang="en-US" b="0" dirty="0" err="1" smtClean="0">
                <a:solidFill>
                  <a:srgbClr val="080FAC"/>
                </a:solidFill>
                <a:latin typeface="Courier"/>
                <a:cs typeface="Courier"/>
              </a:rPr>
              <a:t>SiftDown</a:t>
            </a:r>
            <a:endParaRPr lang="en-US" b="0" dirty="0">
              <a:solidFill>
                <a:srgbClr val="080FAC"/>
              </a:solidFill>
              <a:latin typeface="Courier"/>
              <a:cs typeface="Courier"/>
            </a:endParaRPr>
          </a:p>
        </p:txBody>
      </p:sp>
      <p:sp>
        <p:nvSpPr>
          <p:cNvPr id="3" name="Content Placeholder 2"/>
          <p:cNvSpPr>
            <a:spLocks noGrp="1"/>
          </p:cNvSpPr>
          <p:nvPr>
            <p:ph idx="1"/>
          </p:nvPr>
        </p:nvSpPr>
        <p:spPr/>
        <p:txBody>
          <a:bodyPr/>
          <a:lstStyle/>
          <a:p>
            <a:r>
              <a:rPr lang="en-US" sz="2400" dirty="0" smtClean="0"/>
              <a:t>When: there one, and only one, element that might violate the heap property.</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Complexity=?</a:t>
            </a:r>
          </a:p>
          <a:p>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17</a:t>
            </a:fld>
            <a:endParaRPr lang="en-US" dirty="0"/>
          </a:p>
        </p:txBody>
      </p:sp>
      <p:pic>
        <p:nvPicPr>
          <p:cNvPr id="7" name="Picture 6"/>
          <p:cNvPicPr>
            <a:picLocks noChangeAspect="1"/>
          </p:cNvPicPr>
          <p:nvPr/>
        </p:nvPicPr>
        <p:blipFill>
          <a:blip r:embed="rId2"/>
          <a:stretch>
            <a:fillRect/>
          </a:stretch>
        </p:blipFill>
        <p:spPr>
          <a:xfrm>
            <a:off x="292834" y="2482502"/>
            <a:ext cx="3790082" cy="2769676"/>
          </a:xfrm>
          <a:prstGeom prst="rect">
            <a:avLst/>
          </a:prstGeom>
        </p:spPr>
      </p:pic>
      <p:sp>
        <p:nvSpPr>
          <p:cNvPr id="8" name="Dodecagon 7"/>
          <p:cNvSpPr/>
          <p:nvPr/>
        </p:nvSpPr>
        <p:spPr>
          <a:xfrm>
            <a:off x="611560" y="3954935"/>
            <a:ext cx="628814" cy="549910"/>
          </a:xfrm>
          <a:prstGeom prst="dodecagon">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pic>
        <p:nvPicPr>
          <p:cNvPr id="9" name="Picture 8"/>
          <p:cNvPicPr>
            <a:picLocks noChangeAspect="1"/>
          </p:cNvPicPr>
          <p:nvPr/>
        </p:nvPicPr>
        <p:blipFill>
          <a:blip r:embed="rId2"/>
          <a:stretch>
            <a:fillRect/>
          </a:stretch>
        </p:blipFill>
        <p:spPr>
          <a:xfrm>
            <a:off x="5091113" y="2477228"/>
            <a:ext cx="3797300" cy="2774950"/>
          </a:xfrm>
          <a:prstGeom prst="rect">
            <a:avLst/>
          </a:prstGeom>
        </p:spPr>
      </p:pic>
      <p:sp>
        <p:nvSpPr>
          <p:cNvPr id="10" name="Dodecagon 9"/>
          <p:cNvSpPr/>
          <p:nvPr/>
        </p:nvSpPr>
        <p:spPr>
          <a:xfrm>
            <a:off x="5885702" y="3390472"/>
            <a:ext cx="628814" cy="549910"/>
          </a:xfrm>
          <a:prstGeom prst="dodecagon">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12</a:t>
            </a:r>
            <a:endParaRPr lang="en-US" sz="1600" dirty="0"/>
          </a:p>
        </p:txBody>
      </p:sp>
    </p:spTree>
    <p:extLst>
      <p:ext uri="{BB962C8B-B14F-4D97-AF65-F5344CB8AC3E}">
        <p14:creationId xmlns:p14="http://schemas.microsoft.com/office/powerpoint/2010/main" val="168457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56046"/>
            <a:ext cx="8623300" cy="920750"/>
          </a:xfrm>
        </p:spPr>
        <p:txBody>
          <a:bodyPr/>
          <a:lstStyle/>
          <a:p>
            <a:r>
              <a:rPr lang="en-US" sz="2800" dirty="0" smtClean="0"/>
              <a:t>A Priority Queue: Binary Min Heap</a:t>
            </a:r>
            <a:endParaRPr lang="en-US" sz="2800"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25239018"/>
              </p:ext>
            </p:extLst>
          </p:nvPr>
        </p:nvGraphicFramePr>
        <p:xfrm>
          <a:off x="-2" y="677342"/>
          <a:ext cx="9144002" cy="3576206"/>
        </p:xfrm>
        <a:graphic>
          <a:graphicData uri="http://schemas.openxmlformats.org/drawingml/2006/table">
            <a:tbl>
              <a:tblPr firstRow="1" bandRow="1">
                <a:tableStyleId>{69CF1AB2-1976-4502-BF36-3FF5EA218861}</a:tableStyleId>
              </a:tblPr>
              <a:tblGrid>
                <a:gridCol w="3779914"/>
                <a:gridCol w="5364088"/>
              </a:tblGrid>
              <a:tr h="425462">
                <a:tc>
                  <a:txBody>
                    <a:bodyPr/>
                    <a:lstStyle/>
                    <a:p>
                      <a:r>
                        <a:rPr lang="en-US" dirty="0" smtClean="0"/>
                        <a:t>Example</a:t>
                      </a:r>
                      <a:endParaRPr lang="en-US" dirty="0"/>
                    </a:p>
                  </a:txBody>
                  <a:tcPr/>
                </a:tc>
                <a:tc>
                  <a:txBody>
                    <a:bodyPr/>
                    <a:lstStyle/>
                    <a:p>
                      <a:r>
                        <a:rPr lang="en-US" dirty="0" smtClean="0"/>
                        <a:t>Conditions</a:t>
                      </a:r>
                      <a:endParaRPr lang="en-US" dirty="0"/>
                    </a:p>
                  </a:txBody>
                  <a:tcPr/>
                </a:tc>
              </a:tr>
              <a:tr h="3150744">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txBody>
                  <a:tcPr>
                    <a:noFill/>
                  </a:tcPr>
                </a:tc>
                <a:tc>
                  <a:txBody>
                    <a:bodyPr/>
                    <a:lstStyle/>
                    <a:p>
                      <a:pPr marL="0" indent="0">
                        <a:buFont typeface="+mj-lt"/>
                        <a:buNone/>
                      </a:pPr>
                      <a:r>
                        <a:rPr lang="en-US" sz="2200" i="1" dirty="0" smtClean="0"/>
                        <a:t>Array is:</a:t>
                      </a:r>
                    </a:p>
                    <a:p>
                      <a:pPr marL="0" indent="0">
                        <a:buFont typeface="+mj-lt"/>
                        <a:buNone/>
                      </a:pPr>
                      <a:r>
                        <a:rPr lang="en-US" sz="2200" i="0" dirty="0" smtClean="0">
                          <a:latin typeface="Courier"/>
                          <a:cs typeface="Courier"/>
                        </a:rPr>
                        <a:t>[</a:t>
                      </a:r>
                      <a:r>
                        <a:rPr lang="en-US" sz="2200" i="0" baseline="0" dirty="0" smtClean="0">
                          <a:latin typeface="Courier"/>
                          <a:cs typeface="Courier"/>
                        </a:rPr>
                        <a:t>  ]</a:t>
                      </a:r>
                      <a:r>
                        <a:rPr lang="en-US" sz="2200" i="0" dirty="0" smtClean="0"/>
                        <a:t> </a:t>
                      </a:r>
                      <a:endParaRPr lang="en-US" sz="2200" i="0" dirty="0"/>
                    </a:p>
                  </a:txBody>
                  <a:tcPr/>
                </a:tc>
              </a:tr>
            </a:tbl>
          </a:graphicData>
        </a:graphic>
      </p:graphicFrame>
      <p:pic>
        <p:nvPicPr>
          <p:cNvPr id="7" name="Picture 6"/>
          <p:cNvPicPr>
            <a:picLocks noChangeAspect="1"/>
          </p:cNvPicPr>
          <p:nvPr/>
        </p:nvPicPr>
        <p:blipFill>
          <a:blip r:embed="rId3"/>
          <a:stretch>
            <a:fillRect/>
          </a:stretch>
        </p:blipFill>
        <p:spPr>
          <a:xfrm>
            <a:off x="0" y="1340768"/>
            <a:ext cx="3757935" cy="2746183"/>
          </a:xfrm>
          <a:prstGeom prst="rect">
            <a:avLst/>
          </a:prstGeom>
        </p:spPr>
      </p:pic>
      <p:sp>
        <p:nvSpPr>
          <p:cNvPr id="5" name="TextBox 4"/>
          <p:cNvSpPr txBox="1"/>
          <p:nvPr/>
        </p:nvSpPr>
        <p:spPr>
          <a:xfrm>
            <a:off x="179512" y="4457115"/>
            <a:ext cx="8878886" cy="2154436"/>
          </a:xfrm>
          <a:prstGeom prst="rect">
            <a:avLst/>
          </a:prstGeom>
          <a:noFill/>
        </p:spPr>
        <p:txBody>
          <a:bodyPr wrap="square" rtlCol="0">
            <a:spAutoFit/>
          </a:bodyPr>
          <a:lstStyle/>
          <a:p>
            <a:r>
              <a:rPr lang="en-US" sz="2200" dirty="0" smtClean="0">
                <a:solidFill>
                  <a:srgbClr val="1507E7"/>
                </a:solidFill>
              </a:rPr>
              <a:t>T1 a)</a:t>
            </a:r>
            <a:r>
              <a:rPr lang="en-US" sz="2200" dirty="0" smtClean="0"/>
              <a:t> </a:t>
            </a:r>
            <a:r>
              <a:rPr lang="en-US" sz="2200" dirty="0"/>
              <a:t>Show how this heap would be stored in an array as discussed in lectures </a:t>
            </a:r>
            <a:r>
              <a:rPr lang="en-US" sz="2200" dirty="0" smtClean="0"/>
              <a:t>(root is at index </a:t>
            </a:r>
            <a:r>
              <a:rPr lang="en-US" sz="2200" dirty="0">
                <a:solidFill>
                  <a:srgbClr val="000090"/>
                </a:solidFill>
                <a:latin typeface="Courier"/>
                <a:cs typeface="Courier"/>
              </a:rPr>
              <a:t>1</a:t>
            </a:r>
            <a:r>
              <a:rPr lang="en-US" sz="2200" dirty="0" smtClean="0"/>
              <a:t>; node at index </a:t>
            </a:r>
            <a:r>
              <a:rPr lang="en-US" sz="2200" dirty="0" err="1">
                <a:solidFill>
                  <a:srgbClr val="000090"/>
                </a:solidFill>
                <a:latin typeface="Courier"/>
                <a:cs typeface="Courier"/>
              </a:rPr>
              <a:t>i</a:t>
            </a:r>
            <a:r>
              <a:rPr lang="en-US" sz="2200" dirty="0" smtClean="0"/>
              <a:t> has children at indices </a:t>
            </a:r>
            <a:r>
              <a:rPr lang="en-US" sz="2200" dirty="0">
                <a:solidFill>
                  <a:srgbClr val="000090"/>
                </a:solidFill>
                <a:latin typeface="Courier"/>
                <a:cs typeface="Courier"/>
              </a:rPr>
              <a:t>2i</a:t>
            </a:r>
            <a:r>
              <a:rPr lang="en-US" sz="2200" dirty="0" smtClean="0"/>
              <a:t> and </a:t>
            </a:r>
            <a:r>
              <a:rPr lang="en-US" sz="2200" dirty="0">
                <a:solidFill>
                  <a:srgbClr val="000090"/>
                </a:solidFill>
                <a:latin typeface="Courier"/>
                <a:cs typeface="Courier"/>
              </a:rPr>
              <a:t>2i+1</a:t>
            </a:r>
            <a:r>
              <a:rPr lang="en-US" sz="2200" dirty="0" smtClean="0"/>
              <a:t>)</a:t>
            </a:r>
          </a:p>
          <a:p>
            <a:endParaRPr lang="en-US" sz="2200" dirty="0"/>
          </a:p>
          <a:p>
            <a:r>
              <a:rPr lang="en-US" sz="2200" dirty="0" smtClean="0"/>
              <a:t>Your answer: </a:t>
            </a:r>
            <a:r>
              <a:rPr lang="en-US" sz="2200" dirty="0" smtClean="0">
                <a:solidFill>
                  <a:srgbClr val="000090"/>
                </a:solidFill>
                <a:latin typeface="Courier"/>
                <a:cs typeface="Courier"/>
              </a:rPr>
              <a:t>_</a:t>
            </a:r>
            <a:endParaRPr lang="en-US" sz="2200" dirty="0">
              <a:solidFill>
                <a:srgbClr val="000090"/>
              </a:solidFill>
              <a:latin typeface="Courier"/>
              <a:cs typeface="Courier"/>
            </a:endParaRPr>
          </a:p>
          <a:p>
            <a:r>
              <a:rPr lang="en-US" dirty="0" smtClean="0">
                <a:solidFill>
                  <a:srgbClr val="000090"/>
                </a:solidFill>
                <a:latin typeface="Courier"/>
                <a:cs typeface="Courier"/>
              </a:rPr>
              <a:t> </a:t>
            </a:r>
            <a:endParaRPr lang="en-US" dirty="0">
              <a:solidFill>
                <a:srgbClr val="000090"/>
              </a:solidFill>
              <a:latin typeface="Courier"/>
              <a:cs typeface="Courier"/>
            </a:endParaRPr>
          </a:p>
        </p:txBody>
      </p:sp>
    </p:spTree>
    <p:extLst>
      <p:ext uri="{BB962C8B-B14F-4D97-AF65-F5344CB8AC3E}">
        <p14:creationId xmlns:p14="http://schemas.microsoft.com/office/powerpoint/2010/main" val="100113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12737"/>
          </a:xfrm>
        </p:spPr>
        <p:txBody>
          <a:bodyPr/>
          <a:lstStyle/>
          <a:p>
            <a:r>
              <a:rPr lang="en-US" sz="2800" dirty="0" smtClean="0"/>
              <a:t>T5 b)</a:t>
            </a:r>
            <a:endParaRPr lang="en-US" sz="2800" dirty="0"/>
          </a:p>
        </p:txBody>
      </p:sp>
      <p:sp>
        <p:nvSpPr>
          <p:cNvPr id="3" name="Content Placeholder 2"/>
          <p:cNvSpPr>
            <a:spLocks noGrp="1"/>
          </p:cNvSpPr>
          <p:nvPr>
            <p:ph idx="1"/>
          </p:nvPr>
        </p:nvSpPr>
        <p:spPr>
          <a:xfrm>
            <a:off x="265113" y="764704"/>
            <a:ext cx="8623300" cy="4800600"/>
          </a:xfrm>
        </p:spPr>
        <p:txBody>
          <a:bodyPr/>
          <a:lstStyle/>
          <a:p>
            <a:r>
              <a:rPr lang="en-US" sz="2200" dirty="0">
                <a:effectLst/>
              </a:rPr>
              <a:t>Run the </a:t>
            </a:r>
            <a:r>
              <a:rPr lang="en-US" sz="2200" dirty="0" err="1">
                <a:solidFill>
                  <a:srgbClr val="080FAC"/>
                </a:solidFill>
                <a:effectLst/>
                <a:latin typeface="Courier"/>
                <a:cs typeface="Courier"/>
              </a:rPr>
              <a:t>RemoveRootFromHeap</a:t>
            </a:r>
            <a:r>
              <a:rPr lang="en-US" sz="2200" dirty="0">
                <a:effectLst/>
              </a:rPr>
              <a:t> algorithm from lectures on this heap by hand </a:t>
            </a:r>
          </a:p>
          <a:p>
            <a:pPr marL="0" indent="0">
              <a:buNone/>
            </a:pPr>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19</a:t>
            </a:fld>
            <a:endParaRPr lang="en-US" dirty="0"/>
          </a:p>
        </p:txBody>
      </p:sp>
      <p:pic>
        <p:nvPicPr>
          <p:cNvPr id="7" name="Picture 6"/>
          <p:cNvPicPr>
            <a:picLocks noChangeAspect="1"/>
          </p:cNvPicPr>
          <p:nvPr/>
        </p:nvPicPr>
        <p:blipFill>
          <a:blip r:embed="rId2"/>
          <a:stretch>
            <a:fillRect/>
          </a:stretch>
        </p:blipFill>
        <p:spPr>
          <a:xfrm>
            <a:off x="1331640" y="1772816"/>
            <a:ext cx="3054656" cy="2232248"/>
          </a:xfrm>
          <a:prstGeom prst="rect">
            <a:avLst/>
          </a:prstGeom>
        </p:spPr>
      </p:pic>
    </p:spTree>
    <p:extLst>
      <p:ext uri="{BB962C8B-B14F-4D97-AF65-F5344CB8AC3E}">
        <p14:creationId xmlns:p14="http://schemas.microsoft.com/office/powerpoint/2010/main" val="317687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84745"/>
          </a:xfrm>
        </p:spPr>
        <p:txBody>
          <a:bodyPr/>
          <a:lstStyle/>
          <a:p>
            <a:r>
              <a:rPr lang="en-US" sz="2800" dirty="0" smtClean="0"/>
              <a:t>BST: skewed, unbalanced, balanced</a:t>
            </a:r>
            <a:endParaRPr lang="en-US" sz="2800" dirty="0"/>
          </a:p>
        </p:txBody>
      </p:sp>
      <p:pic>
        <p:nvPicPr>
          <p:cNvPr id="7" name="Content Placeholder 6"/>
          <p:cNvPicPr>
            <a:picLocks noGrp="1" noChangeAspect="1"/>
          </p:cNvPicPr>
          <p:nvPr>
            <p:ph idx="1"/>
          </p:nvPr>
        </p:nvPicPr>
        <p:blipFill rotWithShape="1">
          <a:blip r:embed="rId2"/>
          <a:srcRect l="-26983" t="12039" r="-26983" b="2922"/>
          <a:stretch/>
        </p:blipFill>
        <p:spPr>
          <a:xfrm>
            <a:off x="179512" y="1772816"/>
            <a:ext cx="8623300" cy="4082400"/>
          </a:xfrm>
        </p:spPr>
      </p:pic>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a:t>
            </a:fld>
            <a:endParaRPr lang="en-US" dirty="0"/>
          </a:p>
        </p:txBody>
      </p:sp>
      <p:sp>
        <p:nvSpPr>
          <p:cNvPr id="3" name="TextBox 2"/>
          <p:cNvSpPr txBox="1"/>
          <p:nvPr/>
        </p:nvSpPr>
        <p:spPr>
          <a:xfrm>
            <a:off x="233785" y="880679"/>
            <a:ext cx="9062995" cy="5632311"/>
          </a:xfrm>
          <a:prstGeom prst="rect">
            <a:avLst/>
          </a:prstGeom>
          <a:noFill/>
        </p:spPr>
        <p:txBody>
          <a:bodyPr wrap="none" rtlCol="0">
            <a:spAutoFit/>
          </a:bodyPr>
          <a:lstStyle/>
          <a:p>
            <a:r>
              <a:rPr lang="en-US" sz="2000" dirty="0" smtClean="0"/>
              <a:t>The efficiency of searching in a BST depends on how balance the tree is.</a:t>
            </a:r>
          </a:p>
          <a:p>
            <a:pPr marL="342900" indent="-342900">
              <a:buFont typeface="Arial"/>
              <a:buChar char="•"/>
            </a:pPr>
            <a:r>
              <a:rPr lang="en-US" sz="2000" dirty="0" smtClean="0"/>
              <a:t>If we insert 1,2,3,4,5,6 into an empty BST, we get a skewed tree.</a:t>
            </a:r>
          </a:p>
          <a:p>
            <a:pPr marL="342900" indent="-342900">
              <a:buFont typeface="Arial"/>
              <a:buChar char="•"/>
            </a:pPr>
            <a:r>
              <a:rPr lang="en-US" sz="2000" dirty="0" smtClean="0"/>
              <a:t>If </a:t>
            </a:r>
            <a:r>
              <a:rPr lang="en-US" sz="2000" dirty="0"/>
              <a:t>we insert </a:t>
            </a:r>
            <a:r>
              <a:rPr lang="en-US" sz="2000" dirty="0" smtClean="0"/>
              <a:t>3,2,5,1,4,6  </a:t>
            </a:r>
            <a:r>
              <a:rPr lang="en-US" sz="2000" dirty="0"/>
              <a:t>into an empty BST, we get a </a:t>
            </a:r>
            <a:r>
              <a:rPr lang="en-US" sz="2000" dirty="0" smtClean="0"/>
              <a:t>balanced </a:t>
            </a:r>
            <a:r>
              <a:rPr lang="en-US" sz="2000" dirty="0"/>
              <a:t>tree</a:t>
            </a:r>
            <a:r>
              <a:rPr lang="en-US" sz="2000" dirty="0" smtClean="0"/>
              <a:t>.</a:t>
            </a:r>
          </a:p>
          <a:p>
            <a:pPr marL="342900" indent="-342900">
              <a:buFont typeface="Arial"/>
              <a:buChar char="•"/>
            </a:pPr>
            <a:endParaRPr lang="en-US" sz="2000" dirty="0"/>
          </a:p>
          <a:p>
            <a:pPr marL="342900" indent="-342900">
              <a:buFont typeface="Arial"/>
              <a:buChar char="•"/>
            </a:pPr>
            <a:endParaRPr lang="en-US" sz="2000" dirty="0" smtClean="0"/>
          </a:p>
          <a:p>
            <a:pPr marL="342900" indent="-342900">
              <a:buFont typeface="Arial"/>
              <a:buChar char="•"/>
            </a:pPr>
            <a:endParaRPr lang="en-US" sz="2000" dirty="0"/>
          </a:p>
          <a:p>
            <a:pPr marL="342900" indent="-342900">
              <a:buFont typeface="Arial"/>
              <a:buChar char="•"/>
            </a:pPr>
            <a:endParaRPr lang="en-US" sz="2000" dirty="0" smtClean="0"/>
          </a:p>
          <a:p>
            <a:pPr marL="342900" indent="-342900">
              <a:buFont typeface="Arial"/>
              <a:buChar char="•"/>
            </a:pPr>
            <a:endParaRPr lang="en-US" sz="2000" dirty="0"/>
          </a:p>
          <a:p>
            <a:pPr marL="342900" indent="-342900">
              <a:buFont typeface="Arial"/>
              <a:buChar char="•"/>
            </a:pPr>
            <a:endParaRPr lang="en-US" sz="2000" dirty="0" smtClean="0"/>
          </a:p>
          <a:p>
            <a:pPr marL="342900" indent="-342900">
              <a:buFont typeface="Arial"/>
              <a:buChar char="•"/>
            </a:pPr>
            <a:endParaRPr lang="en-US" sz="2000" dirty="0"/>
          </a:p>
          <a:p>
            <a:endParaRPr lang="en-US" sz="2000" dirty="0"/>
          </a:p>
          <a:p>
            <a:pPr marL="342900" indent="-342900">
              <a:buFont typeface="Arial"/>
              <a:buChar char="•"/>
            </a:pPr>
            <a:endParaRPr lang="en-US" sz="2000" dirty="0" smtClean="0"/>
          </a:p>
          <a:p>
            <a:pPr marL="342900" indent="-342900">
              <a:buFont typeface="Arial"/>
              <a:buChar char="•"/>
            </a:pPr>
            <a:endParaRPr lang="en-US" sz="2000" dirty="0"/>
          </a:p>
          <a:p>
            <a:pPr marL="342900" indent="-342900">
              <a:buFont typeface="Arial"/>
              <a:buChar char="•"/>
            </a:pPr>
            <a:endParaRPr lang="en-US" sz="2000" dirty="0" smtClean="0"/>
          </a:p>
          <a:p>
            <a:pPr marL="342900" indent="-342900">
              <a:buFont typeface="Arial"/>
              <a:buChar char="•"/>
            </a:pPr>
            <a:endParaRPr lang="en-US" sz="2000" dirty="0"/>
          </a:p>
          <a:p>
            <a:pPr marL="342900" indent="-342900">
              <a:buFont typeface="Arial"/>
              <a:buChar char="•"/>
            </a:pPr>
            <a:endParaRPr lang="en-US" sz="2000" dirty="0" smtClean="0"/>
          </a:p>
          <a:p>
            <a:r>
              <a:rPr lang="en-US" sz="2000" i="1" dirty="0" smtClean="0"/>
              <a:t>We want to have balanced search trees, no matter what’s the data input order</a:t>
            </a:r>
            <a:endParaRPr lang="en-US" sz="2000" i="1" dirty="0"/>
          </a:p>
          <a:p>
            <a:endParaRPr lang="en-US" sz="2000" dirty="0"/>
          </a:p>
        </p:txBody>
      </p:sp>
    </p:spTree>
    <p:extLst>
      <p:ext uri="{BB962C8B-B14F-4D97-AF65-F5344CB8AC3E}">
        <p14:creationId xmlns:p14="http://schemas.microsoft.com/office/powerpoint/2010/main" val="104740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440729"/>
          </a:xfrm>
        </p:spPr>
        <p:txBody>
          <a:bodyPr/>
          <a:lstStyle/>
          <a:p>
            <a:r>
              <a:rPr lang="en-US" sz="2800" dirty="0" smtClean="0"/>
              <a:t>T5 c)</a:t>
            </a:r>
            <a:endParaRPr lang="en-US" sz="2800" dirty="0"/>
          </a:p>
        </p:txBody>
      </p:sp>
      <p:sp>
        <p:nvSpPr>
          <p:cNvPr id="3" name="Content Placeholder 2"/>
          <p:cNvSpPr>
            <a:spLocks noGrp="1"/>
          </p:cNvSpPr>
          <p:nvPr>
            <p:ph idx="1"/>
          </p:nvPr>
        </p:nvSpPr>
        <p:spPr>
          <a:xfrm>
            <a:off x="265113" y="742180"/>
            <a:ext cx="8623300" cy="4800600"/>
          </a:xfrm>
        </p:spPr>
        <p:txBody>
          <a:bodyPr/>
          <a:lstStyle/>
          <a:p>
            <a:r>
              <a:rPr lang="en-US" sz="2200" dirty="0">
                <a:effectLst/>
              </a:rPr>
              <a:t>Run the </a:t>
            </a:r>
            <a:r>
              <a:rPr lang="en-US" sz="2200" dirty="0" err="1">
                <a:solidFill>
                  <a:srgbClr val="080FAC"/>
                </a:solidFill>
                <a:effectLst/>
                <a:latin typeface="Courier"/>
                <a:cs typeface="Courier"/>
              </a:rPr>
              <a:t>InsertIntoHeap</a:t>
            </a:r>
            <a:r>
              <a:rPr lang="en-US" sz="2200" dirty="0">
                <a:effectLst/>
              </a:rPr>
              <a:t> algorithm and insert the value 2 into the heap </a:t>
            </a:r>
          </a:p>
          <a:p>
            <a:pPr marL="0" indent="0">
              <a:buNone/>
            </a:pPr>
            <a:endParaRPr lang="en-US" dirty="0">
              <a:effectLst/>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20</a:t>
            </a:fld>
            <a:endParaRPr lang="en-US" dirty="0"/>
          </a:p>
        </p:txBody>
      </p:sp>
      <p:pic>
        <p:nvPicPr>
          <p:cNvPr id="7" name="Picture 6"/>
          <p:cNvPicPr>
            <a:picLocks noChangeAspect="1"/>
          </p:cNvPicPr>
          <p:nvPr/>
        </p:nvPicPr>
        <p:blipFill>
          <a:blip r:embed="rId2"/>
          <a:stretch>
            <a:fillRect/>
          </a:stretch>
        </p:blipFill>
        <p:spPr>
          <a:xfrm>
            <a:off x="265113" y="1556792"/>
            <a:ext cx="3794449" cy="2772866"/>
          </a:xfrm>
          <a:prstGeom prst="rect">
            <a:avLst/>
          </a:prstGeom>
        </p:spPr>
      </p:pic>
    </p:spTree>
    <p:extLst>
      <p:ext uri="{BB962C8B-B14F-4D97-AF65-F5344CB8AC3E}">
        <p14:creationId xmlns:p14="http://schemas.microsoft.com/office/powerpoint/2010/main" val="34253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Big-O Complexity</a:t>
            </a:r>
            <a:endParaRPr lang="en-US" dirty="0"/>
          </a:p>
        </p:txBody>
      </p:sp>
      <p:sp>
        <p:nvSpPr>
          <p:cNvPr id="3" name="Content Placeholder 2"/>
          <p:cNvSpPr>
            <a:spLocks noGrp="1"/>
          </p:cNvSpPr>
          <p:nvPr>
            <p:ph idx="1"/>
          </p:nvPr>
        </p:nvSpPr>
        <p:spPr/>
        <p:txBody>
          <a:bodyPr/>
          <a:lstStyle/>
          <a:p>
            <a:r>
              <a:rPr lang="en-US" dirty="0" smtClean="0"/>
              <a:t>Heap operations:</a:t>
            </a:r>
          </a:p>
          <a:p>
            <a:pPr marL="457200" indent="-457200">
              <a:buFont typeface="Arial"/>
              <a:buChar char="•"/>
            </a:pPr>
            <a:r>
              <a:rPr lang="en-US" dirty="0" err="1" smtClean="0">
                <a:solidFill>
                  <a:srgbClr val="080FAC"/>
                </a:solidFill>
                <a:latin typeface="Courier"/>
                <a:cs typeface="Courier"/>
              </a:rPr>
              <a:t>SiftUp</a:t>
            </a:r>
            <a:r>
              <a:rPr lang="en-US" dirty="0" smtClean="0"/>
              <a:t>:</a:t>
            </a:r>
          </a:p>
          <a:p>
            <a:pPr marL="457200" indent="-457200">
              <a:buFont typeface="Arial"/>
              <a:buChar char="•"/>
            </a:pPr>
            <a:r>
              <a:rPr lang="en-US" dirty="0" err="1" smtClean="0">
                <a:solidFill>
                  <a:srgbClr val="080FAC"/>
                </a:solidFill>
                <a:latin typeface="Courier"/>
                <a:cs typeface="Courier"/>
              </a:rPr>
              <a:t>SiftDown</a:t>
            </a:r>
            <a:r>
              <a:rPr lang="en-US" dirty="0" smtClean="0"/>
              <a:t>:</a:t>
            </a:r>
          </a:p>
          <a:p>
            <a:pPr marL="457200" indent="-457200">
              <a:buFont typeface="Arial"/>
              <a:buChar char="•"/>
            </a:pPr>
            <a:r>
              <a:rPr lang="en-US" dirty="0" err="1" smtClean="0">
                <a:solidFill>
                  <a:srgbClr val="080FAC"/>
                </a:solidFill>
                <a:latin typeface="Courier"/>
                <a:ea typeface="ＭＳ Ｐゴシック"/>
              </a:rPr>
              <a:t>InsertIntoHeap</a:t>
            </a:r>
            <a:r>
              <a:rPr lang="en-US" dirty="0" smtClean="0"/>
              <a:t>:</a:t>
            </a:r>
          </a:p>
          <a:p>
            <a:pPr marL="457200" indent="-457200">
              <a:buFont typeface="Arial"/>
              <a:buChar char="•"/>
            </a:pPr>
            <a:r>
              <a:rPr lang="en-US" dirty="0" err="1">
                <a:solidFill>
                  <a:srgbClr val="080FAC"/>
                </a:solidFill>
                <a:latin typeface="Courier"/>
                <a:ea typeface="ＭＳ Ｐゴシック"/>
              </a:rPr>
              <a:t>Heapify</a:t>
            </a:r>
            <a:r>
              <a:rPr lang="en-US" dirty="0" smtClean="0"/>
              <a:t>: turn un-ordered array </a:t>
            </a:r>
            <a:r>
              <a:rPr lang="en-US" dirty="0">
                <a:solidFill>
                  <a:srgbClr val="080FAC"/>
                </a:solidFill>
                <a:latin typeface="Courier"/>
                <a:ea typeface="ＭＳ Ｐゴシック"/>
              </a:rPr>
              <a:t>H[1..n] </a:t>
            </a:r>
            <a:r>
              <a:rPr lang="en-US" dirty="0" smtClean="0"/>
              <a:t>into a heap</a:t>
            </a:r>
          </a:p>
          <a:p>
            <a:pPr marL="457200" indent="-457200">
              <a:buFont typeface="Arial"/>
              <a:buChar char="•"/>
            </a:pPr>
            <a:r>
              <a:rPr lang="en-US" dirty="0" err="1" smtClean="0">
                <a:solidFill>
                  <a:srgbClr val="080FAC"/>
                </a:solidFill>
                <a:latin typeface="Courier"/>
                <a:cs typeface="Courier"/>
              </a:rPr>
              <a:t>RemoveRootFromHeap</a:t>
            </a:r>
            <a:r>
              <a:rPr lang="en-US" dirty="0" smtClean="0"/>
              <a:t>:</a:t>
            </a:r>
            <a:endParaRPr lang="en-US" dirty="0"/>
          </a:p>
          <a:p>
            <a:pPr marL="457200" indent="-457200">
              <a:buFont typeface="Arial"/>
              <a:buChar char="•"/>
            </a:pPr>
            <a:r>
              <a:rPr lang="en-US" dirty="0" err="1" smtClean="0">
                <a:solidFill>
                  <a:srgbClr val="080FAC"/>
                </a:solidFill>
                <a:latin typeface="Courier"/>
                <a:cs typeface="Courier"/>
              </a:rPr>
              <a:t>heapsort</a:t>
            </a:r>
            <a:r>
              <a:rPr lang="en-US" dirty="0" smtClean="0"/>
              <a:t>:</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r>
              <a:rPr lang="en-US" smtClean="0"/>
              <a:t>COMP20003.Workshop.Anh Vo   </a:t>
            </a:r>
            <a:fld id="{F9610808-8E44-6F46-B441-732A53FE435D}" type="slidenum">
              <a:rPr lang="en-US" smtClean="0"/>
              <a:pPr>
                <a:defRPr/>
              </a:pPr>
              <a:t>21</a:t>
            </a:fld>
            <a:endParaRPr lang="en-US" dirty="0"/>
          </a:p>
        </p:txBody>
      </p:sp>
    </p:spTree>
    <p:extLst>
      <p:ext uri="{BB962C8B-B14F-4D97-AF65-F5344CB8AC3E}">
        <p14:creationId xmlns:p14="http://schemas.microsoft.com/office/powerpoint/2010/main" val="133218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84745"/>
          </a:xfrm>
        </p:spPr>
        <p:txBody>
          <a:bodyPr/>
          <a:lstStyle/>
          <a:p>
            <a:r>
              <a:rPr lang="en-US" sz="2800" dirty="0" smtClean="0"/>
              <a:t>T6 [opt]: k-smallest using min-heap</a:t>
            </a:r>
            <a:endParaRPr lang="en-US" sz="2800" dirty="0"/>
          </a:p>
        </p:txBody>
      </p:sp>
      <p:sp>
        <p:nvSpPr>
          <p:cNvPr id="3" name="Content Placeholder 2"/>
          <p:cNvSpPr>
            <a:spLocks noGrp="1"/>
          </p:cNvSpPr>
          <p:nvPr>
            <p:ph idx="1"/>
          </p:nvPr>
        </p:nvSpPr>
        <p:spPr>
          <a:xfrm>
            <a:off x="251722" y="739808"/>
            <a:ext cx="8623300" cy="4800600"/>
          </a:xfrm>
        </p:spPr>
        <p:txBody>
          <a:bodyPr/>
          <a:lstStyle/>
          <a:p>
            <a:r>
              <a:rPr lang="en-US" sz="2200" dirty="0" smtClean="0">
                <a:latin typeface="News Gothic MT" charset="0"/>
              </a:rPr>
              <a:t>The</a:t>
            </a:r>
            <a:r>
              <a:rPr lang="en-US" sz="2200" i="1" dirty="0" smtClean="0">
                <a:latin typeface="News Gothic MT" charset="0"/>
              </a:rPr>
              <a:t> k-</a:t>
            </a:r>
            <a:r>
              <a:rPr lang="en-US" sz="2200" i="1" dirty="0" err="1" smtClean="0">
                <a:latin typeface="News Gothic MT" charset="0"/>
              </a:rPr>
              <a:t>th</a:t>
            </a:r>
            <a:r>
              <a:rPr lang="en-US" sz="2200" i="1" dirty="0" smtClean="0">
                <a:latin typeface="News Gothic MT" charset="0"/>
              </a:rPr>
              <a:t> smallest</a:t>
            </a:r>
            <a:r>
              <a:rPr lang="en-US" sz="2200" dirty="0" smtClean="0">
                <a:latin typeface="News Gothic MT" charset="0"/>
              </a:rPr>
              <a:t> problem:</a:t>
            </a:r>
            <a:endParaRPr lang="en-US" sz="2200" dirty="0">
              <a:latin typeface="News Gothic MT" charset="0"/>
            </a:endParaRPr>
          </a:p>
          <a:p>
            <a:pPr lvl="1"/>
            <a:r>
              <a:rPr lang="en-US" sz="2200" dirty="0" smtClean="0">
                <a:latin typeface="News Gothic MT" charset="0"/>
                <a:cs typeface="ＭＳ Ｐゴシック" charset="0"/>
              </a:rPr>
              <a:t>Given </a:t>
            </a:r>
            <a:r>
              <a:rPr lang="en-US" sz="2200" dirty="0">
                <a:latin typeface="News Gothic MT" charset="0"/>
                <a:cs typeface="ＭＳ Ｐゴシック" charset="0"/>
              </a:rPr>
              <a:t>an array </a:t>
            </a:r>
            <a:r>
              <a:rPr lang="en-US" sz="2200" dirty="0">
                <a:latin typeface="Courier"/>
                <a:cs typeface="Courier"/>
              </a:rPr>
              <a:t>A</a:t>
            </a:r>
            <a:r>
              <a:rPr lang="en-US" sz="2200" dirty="0" smtClean="0">
                <a:latin typeface="Courier"/>
                <a:cs typeface="Courier"/>
              </a:rPr>
              <a:t>[]</a:t>
            </a:r>
            <a:r>
              <a:rPr lang="en-US" sz="2200" dirty="0" smtClean="0">
                <a:latin typeface="News Gothic MT" charset="0"/>
                <a:cs typeface="ＭＳ Ｐゴシック" charset="0"/>
              </a:rPr>
              <a:t> </a:t>
            </a:r>
            <a:r>
              <a:rPr lang="en-US" sz="2200" dirty="0">
                <a:latin typeface="News Gothic MT" charset="0"/>
                <a:cs typeface="ＭＳ Ｐゴシック" charset="0"/>
              </a:rPr>
              <a:t>of </a:t>
            </a:r>
            <a:r>
              <a:rPr lang="en-US" sz="2200" dirty="0">
                <a:latin typeface="Courier"/>
                <a:cs typeface="Courier"/>
              </a:rPr>
              <a:t>n</a:t>
            </a:r>
            <a:r>
              <a:rPr lang="en-US" sz="2200" dirty="0">
                <a:latin typeface="News Gothic MT" charset="0"/>
                <a:cs typeface="ＭＳ Ｐゴシック" charset="0"/>
              </a:rPr>
              <a:t> </a:t>
            </a:r>
            <a:r>
              <a:rPr lang="en-US" sz="2200" dirty="0" smtClean="0">
                <a:latin typeface="News Gothic MT" charset="0"/>
                <a:cs typeface="ＭＳ Ｐゴシック" charset="0"/>
              </a:rPr>
              <a:t>elements, </a:t>
            </a:r>
            <a:r>
              <a:rPr lang="en-US" sz="2200" dirty="0">
                <a:latin typeface="News Gothic MT" charset="0"/>
                <a:cs typeface="ＭＳ Ｐゴシック" charset="0"/>
              </a:rPr>
              <a:t>and an integer </a:t>
            </a:r>
            <a:r>
              <a:rPr lang="en-US" sz="2200" dirty="0" smtClean="0">
                <a:latin typeface="Courier"/>
                <a:cs typeface="Courier"/>
              </a:rPr>
              <a:t>k</a:t>
            </a:r>
          </a:p>
          <a:p>
            <a:pPr lvl="1"/>
            <a:r>
              <a:rPr lang="en-US" sz="2200" dirty="0">
                <a:latin typeface="News Gothic MT" charset="0"/>
                <a:cs typeface="ＭＳ Ｐゴシック" charset="0"/>
              </a:rPr>
              <a:t>Find the </a:t>
            </a:r>
            <a:r>
              <a:rPr lang="en-US" sz="2200" dirty="0">
                <a:latin typeface="Courier"/>
                <a:cs typeface="Courier"/>
              </a:rPr>
              <a:t>k</a:t>
            </a:r>
            <a:r>
              <a:rPr lang="en-US" sz="2200" dirty="0">
                <a:latin typeface="News Gothic MT" charset="0"/>
                <a:cs typeface="ＭＳ Ｐゴシック" charset="0"/>
              </a:rPr>
              <a:t>-</a:t>
            </a:r>
            <a:r>
              <a:rPr lang="en-US" sz="2200" dirty="0" err="1">
                <a:latin typeface="News Gothic MT" charset="0"/>
                <a:cs typeface="ＭＳ Ｐゴシック" charset="0"/>
              </a:rPr>
              <a:t>th</a:t>
            </a:r>
            <a:r>
              <a:rPr lang="en-US" sz="2200" dirty="0">
                <a:latin typeface="News Gothic MT" charset="0"/>
                <a:cs typeface="ＭＳ Ｐゴシック" charset="0"/>
              </a:rPr>
              <a:t> smallest value (suppose that </a:t>
            </a:r>
            <a:r>
              <a:rPr lang="en-US" sz="2200" dirty="0">
                <a:latin typeface="Courier"/>
                <a:cs typeface="Courier"/>
              </a:rPr>
              <a:t>k</a:t>
            </a:r>
            <a:r>
              <a:rPr lang="en-US" sz="2200" dirty="0">
                <a:latin typeface="News Gothic MT" charset="0"/>
                <a:cs typeface="ＭＳ Ｐゴシック" charset="0"/>
              </a:rPr>
              <a:t> is zero-origin, that is, </a:t>
            </a:r>
            <a:r>
              <a:rPr lang="en-US" sz="2200" dirty="0">
                <a:latin typeface="Courier"/>
                <a:cs typeface="Courier"/>
              </a:rPr>
              <a:t>k</a:t>
            </a:r>
            <a:r>
              <a:rPr lang="en-US" sz="2200" dirty="0">
                <a:latin typeface="News Gothic MT" charset="0"/>
                <a:cs typeface="ＭＳ Ｐゴシック" charset="0"/>
              </a:rPr>
              <a:t> can be any of 0, 1, 2, ..., n-1)</a:t>
            </a:r>
          </a:p>
          <a:p>
            <a:r>
              <a:rPr lang="en-US" sz="2200" dirty="0" smtClean="0">
                <a:latin typeface="News Gothic MT" charset="0"/>
              </a:rPr>
              <a:t>Using min-heap for the k-</a:t>
            </a:r>
            <a:r>
              <a:rPr lang="en-US" sz="2200" dirty="0" err="1" smtClean="0">
                <a:latin typeface="News Gothic MT" charset="0"/>
              </a:rPr>
              <a:t>th</a:t>
            </a:r>
            <a:r>
              <a:rPr lang="en-US" sz="2200" dirty="0" smtClean="0">
                <a:latin typeface="News Gothic MT" charset="0"/>
              </a:rPr>
              <a:t> smallest:</a:t>
            </a:r>
          </a:p>
          <a:p>
            <a:pPr lvl="1"/>
            <a:r>
              <a:rPr lang="en-US" sz="2200" dirty="0" smtClean="0">
                <a:latin typeface="News Gothic MT" charset="0"/>
              </a:rPr>
              <a:t>How</a:t>
            </a:r>
          </a:p>
          <a:p>
            <a:pPr lvl="1"/>
            <a:r>
              <a:rPr lang="en-US" sz="2200" dirty="0" smtClean="0">
                <a:latin typeface="News Gothic MT" charset="0"/>
              </a:rPr>
              <a:t>What </a:t>
            </a:r>
            <a:r>
              <a:rPr lang="en-US" sz="2200" dirty="0">
                <a:latin typeface="News Gothic MT" charset="0"/>
              </a:rPr>
              <a:t>the </a:t>
            </a:r>
            <a:r>
              <a:rPr lang="en-US" sz="2200" dirty="0" smtClean="0">
                <a:latin typeface="News Gothic MT" charset="0"/>
              </a:rPr>
              <a:t>complexity?</a:t>
            </a:r>
            <a:endParaRPr lang="en-US" sz="2200" dirty="0">
              <a:latin typeface="News Gothic MT" charset="0"/>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84758421"/>
              </p:ext>
            </p:extLst>
          </p:nvPr>
        </p:nvGraphicFramePr>
        <p:xfrm>
          <a:off x="251720" y="3861048"/>
          <a:ext cx="8636692" cy="1010920"/>
        </p:xfrm>
        <a:graphic>
          <a:graphicData uri="http://schemas.openxmlformats.org/drawingml/2006/table">
            <a:tbl>
              <a:tblPr firstRow="1" bandRow="1">
                <a:tableStyleId>{5C22544A-7EE6-4342-B048-85BDC9FD1C3A}</a:tableStyleId>
              </a:tblPr>
              <a:tblGrid>
                <a:gridCol w="5760440"/>
                <a:gridCol w="2876252"/>
              </a:tblGrid>
              <a:tr h="370840">
                <a:tc>
                  <a:txBody>
                    <a:bodyPr/>
                    <a:lstStyle/>
                    <a:p>
                      <a:pPr algn="ctr"/>
                      <a:r>
                        <a:rPr lang="en-US" dirty="0" smtClean="0"/>
                        <a:t>Algorithm</a:t>
                      </a:r>
                      <a:endParaRPr lang="en-US" dirty="0"/>
                    </a:p>
                  </a:txBody>
                  <a:tcPr/>
                </a:tc>
                <a:tc>
                  <a:txBody>
                    <a:bodyPr/>
                    <a:lstStyle/>
                    <a:p>
                      <a:pPr algn="ctr"/>
                      <a:r>
                        <a:rPr lang="en-US" dirty="0" smtClean="0"/>
                        <a:t>Complexity</a:t>
                      </a:r>
                      <a:endParaRPr lang="en-US" dirty="0"/>
                    </a:p>
                  </a:txBody>
                  <a:tcPr/>
                </a:tc>
              </a:tr>
              <a:tr h="370840">
                <a:tc>
                  <a:txBody>
                    <a:bodyPr/>
                    <a:lstStyle/>
                    <a:p>
                      <a:r>
                        <a:rPr lang="en-US" dirty="0" smtClean="0">
                          <a:solidFill>
                            <a:srgbClr val="000090"/>
                          </a:solidFill>
                          <a:latin typeface="Courier"/>
                          <a:cs typeface="Courier"/>
                        </a:rPr>
                        <a:t>function </a:t>
                      </a:r>
                      <a:r>
                        <a:rPr lang="en-US" dirty="0" err="1" smtClean="0">
                          <a:solidFill>
                            <a:srgbClr val="000090"/>
                          </a:solidFill>
                          <a:latin typeface="Courier"/>
                          <a:cs typeface="Courier"/>
                        </a:rPr>
                        <a:t>HeapkthSmallest</a:t>
                      </a:r>
                      <a:r>
                        <a:rPr lang="en-US" dirty="0" smtClean="0">
                          <a:solidFill>
                            <a:srgbClr val="000090"/>
                          </a:solidFill>
                          <a:latin typeface="Courier"/>
                          <a:cs typeface="Courier"/>
                        </a:rPr>
                        <a:t>(A[0..n-1],k)</a:t>
                      </a:r>
                    </a:p>
                    <a:p>
                      <a:endParaRPr lang="en-US" dirty="0">
                        <a:solidFill>
                          <a:srgbClr val="000090"/>
                        </a:solidFill>
                        <a:latin typeface="Courier"/>
                        <a:cs typeface="Courier"/>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25006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440729"/>
          </a:xfrm>
        </p:spPr>
        <p:txBody>
          <a:bodyPr/>
          <a:lstStyle/>
          <a:p>
            <a:r>
              <a:rPr lang="en-US" sz="2800" dirty="0" smtClean="0"/>
              <a:t>T7</a:t>
            </a:r>
            <a:endParaRPr lang="en-US" sz="2800" dirty="0"/>
          </a:p>
        </p:txBody>
      </p:sp>
      <p:sp>
        <p:nvSpPr>
          <p:cNvPr id="3" name="Content Placeholder 2"/>
          <p:cNvSpPr>
            <a:spLocks noGrp="1"/>
          </p:cNvSpPr>
          <p:nvPr>
            <p:ph idx="1"/>
          </p:nvPr>
        </p:nvSpPr>
        <p:spPr>
          <a:xfrm>
            <a:off x="-17834" y="569986"/>
            <a:ext cx="9144000" cy="6288013"/>
          </a:xfrm>
        </p:spPr>
        <p:txBody>
          <a:bodyPr/>
          <a:lstStyle/>
          <a:p>
            <a:pPr marL="457200" indent="-457200">
              <a:buFont typeface="+mj-lt"/>
              <a:buAutoNum type="alphaLcParenR"/>
            </a:pPr>
            <a:r>
              <a:rPr lang="en-US" sz="2200" dirty="0" smtClean="0">
                <a:effectLst/>
              </a:rPr>
              <a:t>Design </a:t>
            </a:r>
            <a:r>
              <a:rPr lang="en-US" sz="2200" dirty="0">
                <a:effectLst/>
              </a:rPr>
              <a:t>an algorithm </a:t>
            </a:r>
            <a:r>
              <a:rPr lang="en-US" sz="2200" dirty="0" err="1" smtClean="0">
                <a:effectLst/>
              </a:rPr>
              <a:t>Quickselect</a:t>
            </a:r>
            <a:r>
              <a:rPr lang="en-US" sz="2200" dirty="0" smtClean="0">
                <a:effectLst/>
              </a:rPr>
              <a:t> based </a:t>
            </a:r>
            <a:r>
              <a:rPr lang="en-US" sz="2200" dirty="0">
                <a:effectLst/>
              </a:rPr>
              <a:t>on Quicksort which uses the </a:t>
            </a:r>
            <a:r>
              <a:rPr lang="en-US" sz="2200" dirty="0">
                <a:solidFill>
                  <a:srgbClr val="080FAC"/>
                </a:solidFill>
                <a:effectLst/>
                <a:latin typeface="Courier"/>
                <a:cs typeface="Courier"/>
              </a:rPr>
              <a:t>Partition</a:t>
            </a:r>
            <a:r>
              <a:rPr lang="en-US" sz="2200" dirty="0">
                <a:effectLst/>
              </a:rPr>
              <a:t> algorithm to find the </a:t>
            </a:r>
            <a:r>
              <a:rPr lang="en-US" sz="2200" dirty="0" smtClean="0">
                <a:solidFill>
                  <a:srgbClr val="080FAC"/>
                </a:solidFill>
                <a:effectLst/>
                <a:latin typeface="Courier"/>
                <a:cs typeface="Courier"/>
              </a:rPr>
              <a:t>k</a:t>
            </a:r>
            <a:r>
              <a:rPr lang="en-US" sz="2200" dirty="0" smtClean="0">
                <a:effectLst/>
              </a:rPr>
              <a:t>-</a:t>
            </a:r>
            <a:r>
              <a:rPr lang="en-US" sz="2200" dirty="0" err="1" smtClean="0">
                <a:effectLst/>
              </a:rPr>
              <a:t>th</a:t>
            </a:r>
            <a:r>
              <a:rPr lang="en-US" sz="2200" dirty="0" smtClean="0">
                <a:effectLst/>
              </a:rPr>
              <a:t>  smallest </a:t>
            </a:r>
            <a:r>
              <a:rPr lang="en-US" sz="2200" dirty="0">
                <a:effectLst/>
              </a:rPr>
              <a:t>element in an array </a:t>
            </a:r>
            <a:r>
              <a:rPr lang="en-US" sz="2200" dirty="0">
                <a:solidFill>
                  <a:srgbClr val="080FAC"/>
                </a:solidFill>
                <a:effectLst/>
                <a:latin typeface="Courier"/>
                <a:cs typeface="Courier"/>
              </a:rPr>
              <a:t>A</a:t>
            </a:r>
            <a:r>
              <a:rPr lang="en-US" sz="2200" dirty="0">
                <a:effectLst/>
              </a:rPr>
              <a:t>. </a:t>
            </a:r>
          </a:p>
          <a:p>
            <a:pPr marL="457200" indent="-457200">
              <a:buFont typeface="+mj-lt"/>
              <a:buAutoNum type="alphaLcParenR"/>
            </a:pPr>
            <a:r>
              <a:rPr lang="en-US" sz="2200" dirty="0" smtClean="0">
                <a:effectLst/>
              </a:rPr>
              <a:t>Show </a:t>
            </a:r>
            <a:r>
              <a:rPr lang="en-US" sz="2200" dirty="0">
                <a:effectLst/>
              </a:rPr>
              <a:t>how you can run your algorithm to find the </a:t>
            </a:r>
            <a:r>
              <a:rPr lang="en-US" sz="2200" dirty="0">
                <a:solidFill>
                  <a:srgbClr val="080FAC"/>
                </a:solidFill>
                <a:effectLst/>
                <a:latin typeface="Courier"/>
                <a:cs typeface="Courier"/>
              </a:rPr>
              <a:t>k</a:t>
            </a:r>
            <a:r>
              <a:rPr lang="en-US" sz="2200" dirty="0" smtClean="0">
                <a:effectLst/>
              </a:rPr>
              <a:t>-</a:t>
            </a:r>
            <a:r>
              <a:rPr lang="en-US" sz="2200" dirty="0" err="1" smtClean="0">
                <a:effectLst/>
              </a:rPr>
              <a:t>th</a:t>
            </a:r>
            <a:r>
              <a:rPr lang="en-US" sz="2200" dirty="0">
                <a:effectLst/>
              </a:rPr>
              <a:t> </a:t>
            </a:r>
            <a:r>
              <a:rPr lang="en-US" sz="2200" dirty="0" smtClean="0">
                <a:effectLst/>
              </a:rPr>
              <a:t>smallest </a:t>
            </a:r>
            <a:r>
              <a:rPr lang="en-US" sz="2200" dirty="0">
                <a:effectLst/>
              </a:rPr>
              <a:t>element where </a:t>
            </a:r>
            <a:r>
              <a:rPr lang="en-US" sz="2200" dirty="0">
                <a:solidFill>
                  <a:srgbClr val="080FAC"/>
                </a:solidFill>
                <a:effectLst/>
                <a:latin typeface="Courier"/>
                <a:cs typeface="Courier"/>
              </a:rPr>
              <a:t>k = 4 </a:t>
            </a:r>
            <a:r>
              <a:rPr lang="en-US" sz="2200" dirty="0">
                <a:effectLst/>
              </a:rPr>
              <a:t>and </a:t>
            </a:r>
            <a:r>
              <a:rPr lang="en-US" sz="2200" dirty="0">
                <a:solidFill>
                  <a:srgbClr val="080FAC"/>
                </a:solidFill>
                <a:effectLst/>
                <a:latin typeface="Courier"/>
                <a:cs typeface="Courier"/>
              </a:rPr>
              <a:t>A = </a:t>
            </a:r>
            <a:r>
              <a:rPr lang="en-US" sz="2200" dirty="0" smtClean="0">
                <a:solidFill>
                  <a:srgbClr val="080FAC"/>
                </a:solidFill>
                <a:effectLst/>
                <a:latin typeface="Courier"/>
                <a:cs typeface="Courier"/>
              </a:rPr>
              <a:t>􏰅[9,3,2,15,10,29,7􏰆]</a:t>
            </a:r>
            <a:r>
              <a:rPr lang="en-US" sz="2200" dirty="0" smtClean="0">
                <a:effectLst/>
              </a:rPr>
              <a:t>. </a:t>
            </a:r>
            <a:endParaRPr lang="en-US" sz="2200" dirty="0">
              <a:effectLst/>
            </a:endParaRPr>
          </a:p>
          <a:p>
            <a:pPr marL="457200" indent="-457200">
              <a:buFont typeface="+mj-lt"/>
              <a:buAutoNum type="alphaLcParenR"/>
            </a:pPr>
            <a:r>
              <a:rPr lang="en-US" sz="2200" dirty="0" smtClean="0">
                <a:effectLst/>
              </a:rPr>
              <a:t>What </a:t>
            </a:r>
            <a:r>
              <a:rPr lang="en-US" sz="2200" dirty="0">
                <a:effectLst/>
              </a:rPr>
              <a:t>is the best-case time-complexity of your algorithm? What type of input will give this time-complexity? </a:t>
            </a:r>
            <a:endParaRPr lang="en-US" sz="2200" dirty="0" smtClean="0">
              <a:effectLst/>
            </a:endParaRPr>
          </a:p>
          <a:p>
            <a:pPr marL="457200" indent="-457200">
              <a:buFont typeface="+mj-lt"/>
              <a:buAutoNum type="alphaLcParenR"/>
            </a:pPr>
            <a:r>
              <a:rPr lang="en-US" sz="2200" dirty="0">
                <a:effectLst/>
              </a:rPr>
              <a:t>What is the worst-case time-complexity of your algorithm? What type of input will give this time-complexity? </a:t>
            </a:r>
          </a:p>
          <a:p>
            <a:pPr marL="457200" indent="-457200">
              <a:buFont typeface="+mj-lt"/>
              <a:buAutoNum type="alphaLcParenR"/>
            </a:pPr>
            <a:r>
              <a:rPr lang="en-US" sz="2200" dirty="0" smtClean="0">
                <a:effectLst/>
              </a:rPr>
              <a:t>What </a:t>
            </a:r>
            <a:r>
              <a:rPr lang="en-US" sz="2200" dirty="0">
                <a:effectLst/>
              </a:rPr>
              <a:t>is the expected-case (i.e., average) time-complexity of your </a:t>
            </a:r>
            <a:r>
              <a:rPr lang="en-US" sz="2200" dirty="0" smtClean="0">
                <a:effectLst/>
              </a:rPr>
              <a:t>algorithm?</a:t>
            </a:r>
          </a:p>
          <a:p>
            <a:pPr marL="457200" indent="-457200">
              <a:buFont typeface="+mj-lt"/>
              <a:buAutoNum type="alphaLcParenR"/>
            </a:pPr>
            <a:r>
              <a:rPr lang="en-US" sz="2200" dirty="0">
                <a:effectLst/>
              </a:rPr>
              <a:t>When would we use this algorithm instead of the heap based algorithm from Question </a:t>
            </a:r>
            <a:r>
              <a:rPr lang="en-US" sz="2200" dirty="0" smtClean="0">
                <a:effectLst/>
              </a:rPr>
              <a:t>T6?</a:t>
            </a:r>
          </a:p>
          <a:p>
            <a:pPr marL="457200" indent="-457200">
              <a:buFont typeface="+mj-lt"/>
              <a:buAutoNum type="alphaLcParenR"/>
            </a:pPr>
            <a:r>
              <a:rPr lang="en-US" sz="2200" dirty="0" smtClean="0">
                <a:effectLst/>
              </a:rPr>
              <a:t> </a:t>
            </a:r>
          </a:p>
          <a:p>
            <a:pPr marL="457200" indent="-457200">
              <a:buFont typeface="+mj-lt"/>
              <a:buAutoNum type="alphaLcParenR"/>
            </a:pPr>
            <a:endParaRPr lang="en-US" sz="2200" dirty="0" smtClean="0">
              <a:effectLst/>
            </a:endParaRPr>
          </a:p>
          <a:p>
            <a:pPr marL="457200" indent="-457200">
              <a:buFont typeface="+mj-lt"/>
              <a:buAutoNum type="alphaLcParenR"/>
            </a:pPr>
            <a:endParaRPr lang="en-US" sz="2200" dirty="0">
              <a:effectLst/>
            </a:endParaRPr>
          </a:p>
          <a:p>
            <a:pPr marL="457200" indent="-457200">
              <a:buFont typeface="+mj-lt"/>
              <a:buAutoNum type="alphaLcParenR"/>
            </a:pPr>
            <a:endParaRPr lang="en-US" sz="2200" dirty="0">
              <a:effectLst/>
            </a:endParaRPr>
          </a:p>
          <a:p>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23</a:t>
            </a:fld>
            <a:endParaRPr lang="en-US" dirty="0"/>
          </a:p>
        </p:txBody>
      </p:sp>
    </p:spTree>
    <p:extLst>
      <p:ext uri="{BB962C8B-B14F-4D97-AF65-F5344CB8AC3E}">
        <p14:creationId xmlns:p14="http://schemas.microsoft.com/office/powerpoint/2010/main" val="980593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partitionning</a:t>
            </a:r>
            <a:r>
              <a:rPr lang="en-US" dirty="0" smtClean="0"/>
              <a:t> &amp; </a:t>
            </a:r>
            <a:r>
              <a:rPr lang="en-US" dirty="0" err="1" smtClean="0"/>
              <a:t>qselect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53931858"/>
              </p:ext>
            </p:extLst>
          </p:nvPr>
        </p:nvGraphicFramePr>
        <p:xfrm>
          <a:off x="118533" y="1143000"/>
          <a:ext cx="8769880" cy="5669280"/>
        </p:xfrm>
        <a:graphic>
          <a:graphicData uri="http://schemas.openxmlformats.org/drawingml/2006/table">
            <a:tbl>
              <a:tblPr firstRow="1" bandRow="1">
                <a:tableStyleId>{69CF1AB2-1976-4502-BF36-3FF5EA218861}</a:tableStyleId>
              </a:tblPr>
              <a:tblGrid>
                <a:gridCol w="626534"/>
                <a:gridCol w="8143346"/>
              </a:tblGrid>
              <a:tr h="370840">
                <a:tc>
                  <a:txBody>
                    <a:bodyPr/>
                    <a:lstStyle/>
                    <a:p>
                      <a:endParaRPr lang="en-US" sz="2400" dirty="0" smtClean="0"/>
                    </a:p>
                  </a:txBody>
                  <a:tcPr/>
                </a:tc>
                <a:tc>
                  <a:txBody>
                    <a:bodyPr/>
                    <a:lstStyle/>
                    <a:p>
                      <a:pPr marL="0" indent="0">
                        <a:buNone/>
                      </a:pPr>
                      <a:r>
                        <a:rPr lang="en-US" sz="2400" b="0" dirty="0" smtClean="0">
                          <a:latin typeface="Courier"/>
                          <a:cs typeface="Courier"/>
                        </a:rPr>
                        <a:t>partition( A[</a:t>
                      </a:r>
                      <a:r>
                        <a:rPr lang="en-US" sz="2400" b="0" dirty="0" err="1" smtClean="0">
                          <a:latin typeface="Courier"/>
                          <a:cs typeface="Courier"/>
                        </a:rPr>
                        <a:t>lo..hi</a:t>
                      </a:r>
                      <a:r>
                        <a:rPr lang="en-US" sz="2400" b="0" dirty="0" smtClean="0">
                          <a:latin typeface="Courier"/>
                          <a:cs typeface="Courier"/>
                        </a:rPr>
                        <a:t>]):</a:t>
                      </a:r>
                    </a:p>
                    <a:p>
                      <a:pPr marL="0" indent="0">
                        <a:buNone/>
                      </a:pPr>
                      <a:r>
                        <a:rPr lang="en-US" sz="2400" b="0" dirty="0" smtClean="0">
                          <a:effectLst/>
                          <a:latin typeface="Courier"/>
                          <a:cs typeface="Courier"/>
                        </a:rPr>
                        <a:t>  </a:t>
                      </a:r>
                      <a:r>
                        <a:rPr lang="is-IS" sz="2400" b="0" dirty="0" smtClean="0">
                          <a:effectLst/>
                          <a:latin typeface="Courier"/>
                          <a:cs typeface="Courier"/>
                        </a:rPr>
                        <a:t>...</a:t>
                      </a:r>
                      <a:r>
                        <a:rPr lang="en-US" sz="2400" b="0" dirty="0" smtClean="0">
                          <a:effectLst/>
                          <a:latin typeface="Courier"/>
                          <a:cs typeface="Courier"/>
                        </a:rPr>
                        <a:t> </a:t>
                      </a:r>
                    </a:p>
                    <a:p>
                      <a:pPr marL="0" indent="0">
                        <a:buNone/>
                      </a:pPr>
                      <a:r>
                        <a:rPr lang="en-US" sz="2400" b="0" dirty="0" smtClean="0">
                          <a:effectLst/>
                          <a:latin typeface="Courier"/>
                          <a:cs typeface="Courier"/>
                        </a:rPr>
                        <a:t>  return m</a:t>
                      </a:r>
                      <a:r>
                        <a:rPr lang="en-US" sz="2400" b="0" dirty="0" smtClean="0">
                          <a:effectLst/>
                        </a:rPr>
                        <a:t> </a:t>
                      </a:r>
                    </a:p>
                    <a:p>
                      <a:endParaRPr lang="en-US" dirty="0"/>
                    </a:p>
                  </a:txBody>
                  <a:tcPr/>
                </a:tc>
              </a:tr>
              <a:tr h="370840">
                <a:tc>
                  <a:txBody>
                    <a:bodyPr/>
                    <a:lstStyle/>
                    <a:p>
                      <a:r>
                        <a:rPr lang="en-US" sz="2400" dirty="0" smtClean="0">
                          <a:solidFill>
                            <a:srgbClr val="0000FF"/>
                          </a:solidFill>
                        </a:rPr>
                        <a:t>11</a:t>
                      </a:r>
                    </a:p>
                    <a:p>
                      <a:r>
                        <a:rPr lang="en-US" sz="2400" dirty="0" smtClean="0">
                          <a:solidFill>
                            <a:srgbClr val="0000FF"/>
                          </a:solidFill>
                        </a:rPr>
                        <a:t>12</a:t>
                      </a:r>
                    </a:p>
                    <a:p>
                      <a:r>
                        <a:rPr lang="en-US" sz="2400" dirty="0" smtClean="0">
                          <a:solidFill>
                            <a:srgbClr val="0000FF"/>
                          </a:solidFill>
                        </a:rPr>
                        <a:t>13</a:t>
                      </a:r>
                    </a:p>
                    <a:p>
                      <a:r>
                        <a:rPr lang="en-US" sz="2400" dirty="0" smtClean="0">
                          <a:solidFill>
                            <a:srgbClr val="0000FF"/>
                          </a:solidFill>
                        </a:rPr>
                        <a:t>14</a:t>
                      </a:r>
                    </a:p>
                    <a:p>
                      <a:r>
                        <a:rPr lang="en-US" sz="2400" dirty="0" smtClean="0">
                          <a:solidFill>
                            <a:srgbClr val="0000FF"/>
                          </a:solidFill>
                        </a:rPr>
                        <a:t>15</a:t>
                      </a:r>
                    </a:p>
                    <a:p>
                      <a:r>
                        <a:rPr lang="en-US" sz="2400" dirty="0" smtClean="0">
                          <a:solidFill>
                            <a:srgbClr val="0000FF"/>
                          </a:solidFill>
                        </a:rPr>
                        <a:t>16</a:t>
                      </a:r>
                    </a:p>
                    <a:p>
                      <a:r>
                        <a:rPr lang="en-US" sz="2400" dirty="0" smtClean="0">
                          <a:solidFill>
                            <a:srgbClr val="0000FF"/>
                          </a:solidFill>
                        </a:rPr>
                        <a:t>17</a:t>
                      </a:r>
                      <a:endParaRPr lang="en-US" sz="2400" dirty="0">
                        <a:solidFill>
                          <a:srgbClr val="0000FF"/>
                        </a:solidFill>
                      </a:endParaRPr>
                    </a:p>
                  </a:txBody>
                  <a:tcPr/>
                </a:tc>
                <a:tc>
                  <a:txBody>
                    <a:bodyPr/>
                    <a:lstStyle/>
                    <a:p>
                      <a:r>
                        <a:rPr lang="en-US" sz="2400" baseline="0" dirty="0" err="1" smtClean="0">
                          <a:solidFill>
                            <a:srgbClr val="000090"/>
                          </a:solidFill>
                          <a:latin typeface="Courier"/>
                          <a:cs typeface="Courier"/>
                        </a:rPr>
                        <a:t>qselect</a:t>
                      </a:r>
                      <a:r>
                        <a:rPr lang="en-US" sz="2400" baseline="0" dirty="0" smtClean="0">
                          <a:solidFill>
                            <a:srgbClr val="000090"/>
                          </a:solidFill>
                          <a:latin typeface="Courier"/>
                          <a:cs typeface="Courier"/>
                        </a:rPr>
                        <a:t>( A</a:t>
                      </a:r>
                      <a:r>
                        <a:rPr lang="en-US" sz="2400" baseline="0" dirty="0" smtClean="0">
                          <a:solidFill>
                            <a:srgbClr val="000090"/>
                          </a:solidFill>
                          <a:latin typeface="Courier"/>
                          <a:cs typeface="Courier"/>
                        </a:rPr>
                        <a:t>[</a:t>
                      </a:r>
                      <a:r>
                        <a:rPr lang="en-US" sz="2400" baseline="0" dirty="0" err="1" smtClean="0">
                          <a:solidFill>
                            <a:srgbClr val="000090"/>
                          </a:solidFill>
                          <a:latin typeface="Courier"/>
                          <a:cs typeface="Courier"/>
                        </a:rPr>
                        <a:t>lo..hi</a:t>
                      </a:r>
                      <a:r>
                        <a:rPr lang="en-US" sz="2400" baseline="0" dirty="0" smtClean="0">
                          <a:solidFill>
                            <a:srgbClr val="000090"/>
                          </a:solidFill>
                          <a:latin typeface="Courier"/>
                          <a:cs typeface="Courier"/>
                        </a:rPr>
                        <a:t>], </a:t>
                      </a:r>
                      <a:r>
                        <a:rPr lang="en-US" sz="2400" baseline="0" dirty="0" smtClean="0">
                          <a:solidFill>
                            <a:srgbClr val="000090"/>
                          </a:solidFill>
                          <a:latin typeface="Courier"/>
                          <a:cs typeface="Courier"/>
                        </a:rPr>
                        <a:t>k):  </a:t>
                      </a:r>
                    </a:p>
                    <a:p>
                      <a:r>
                        <a:rPr lang="en-US" sz="2400" baseline="0" dirty="0" smtClean="0">
                          <a:solidFill>
                            <a:srgbClr val="000090"/>
                          </a:solidFill>
                          <a:latin typeface="Courier"/>
                          <a:cs typeface="Courier"/>
                        </a:rPr>
                        <a:t>  m= partition(</a:t>
                      </a:r>
                      <a:r>
                        <a:rPr lang="en-US" sz="2400" baseline="0" dirty="0" smtClean="0">
                          <a:solidFill>
                            <a:srgbClr val="000090"/>
                          </a:solidFill>
                          <a:latin typeface="Courier"/>
                          <a:cs typeface="Courier"/>
                        </a:rPr>
                        <a:t>A[</a:t>
                      </a:r>
                      <a:r>
                        <a:rPr lang="en-US" sz="2400" baseline="0" dirty="0" err="1" smtClean="0">
                          <a:solidFill>
                            <a:srgbClr val="000090"/>
                          </a:solidFill>
                          <a:latin typeface="Courier"/>
                          <a:cs typeface="Courier"/>
                        </a:rPr>
                        <a:t>lo..hi</a:t>
                      </a:r>
                      <a:r>
                        <a:rPr lang="en-US" sz="2400" baseline="0" dirty="0" smtClean="0">
                          <a:solidFill>
                            <a:srgbClr val="000090"/>
                          </a:solidFill>
                          <a:latin typeface="Courier"/>
                          <a:cs typeface="Courier"/>
                        </a:rPr>
                        <a:t>])</a:t>
                      </a:r>
                      <a:endParaRPr lang="en-US" sz="2400" baseline="0" dirty="0" smtClean="0">
                        <a:solidFill>
                          <a:srgbClr val="000090"/>
                        </a:solidFill>
                        <a:latin typeface="Courier"/>
                        <a:cs typeface="Courier"/>
                      </a:endParaRPr>
                    </a:p>
                    <a:p>
                      <a:r>
                        <a:rPr lang="en-US" sz="2400" baseline="0" dirty="0" smtClean="0">
                          <a:solidFill>
                            <a:srgbClr val="000090"/>
                          </a:solidFill>
                          <a:latin typeface="Courier"/>
                          <a:cs typeface="Courier"/>
                        </a:rPr>
                        <a:t>  if (k==m) return A[m]</a:t>
                      </a:r>
                    </a:p>
                    <a:p>
                      <a:r>
                        <a:rPr lang="en-US" sz="2400" baseline="0" dirty="0" smtClean="0">
                          <a:solidFill>
                            <a:srgbClr val="000090"/>
                          </a:solidFill>
                          <a:latin typeface="Courier"/>
                          <a:cs typeface="Courier"/>
                        </a:rPr>
                        <a:t>  if (k&lt;m)</a:t>
                      </a:r>
                    </a:p>
                    <a:p>
                      <a:r>
                        <a:rPr lang="en-US" sz="2400" baseline="0" dirty="0" smtClean="0">
                          <a:solidFill>
                            <a:srgbClr val="000090"/>
                          </a:solidFill>
                          <a:latin typeface="Courier"/>
                          <a:cs typeface="Courier"/>
                        </a:rPr>
                        <a:t>    </a:t>
                      </a:r>
                      <a:r>
                        <a:rPr lang="en-US" sz="2400" baseline="0" dirty="0" err="1" smtClean="0">
                          <a:solidFill>
                            <a:srgbClr val="000090"/>
                          </a:solidFill>
                          <a:latin typeface="Courier"/>
                          <a:cs typeface="Courier"/>
                        </a:rPr>
                        <a:t>qselect</a:t>
                      </a:r>
                      <a:r>
                        <a:rPr lang="en-US" sz="2400" baseline="0" dirty="0" smtClean="0">
                          <a:solidFill>
                            <a:srgbClr val="000090"/>
                          </a:solidFill>
                          <a:latin typeface="Courier"/>
                          <a:cs typeface="Courier"/>
                        </a:rPr>
                        <a:t>(</a:t>
                      </a:r>
                      <a:r>
                        <a:rPr lang="en-US" sz="2400" baseline="0" dirty="0" smtClean="0">
                          <a:solidFill>
                            <a:srgbClr val="000090"/>
                          </a:solidFill>
                          <a:latin typeface="Courier"/>
                          <a:cs typeface="Courier"/>
                        </a:rPr>
                        <a:t>A[lo..m</a:t>
                      </a:r>
                      <a:r>
                        <a:rPr lang="en-US" sz="2400" baseline="0" dirty="0" smtClean="0">
                          <a:solidFill>
                            <a:srgbClr val="000090"/>
                          </a:solidFill>
                          <a:latin typeface="Courier"/>
                          <a:cs typeface="Courier"/>
                        </a:rPr>
                        <a:t>-</a:t>
                      </a:r>
                      <a:r>
                        <a:rPr lang="en-US" sz="2400" baseline="0" dirty="0" smtClean="0">
                          <a:solidFill>
                            <a:srgbClr val="000090"/>
                          </a:solidFill>
                          <a:latin typeface="Courier"/>
                          <a:cs typeface="Courier"/>
                        </a:rPr>
                        <a:t>1], </a:t>
                      </a:r>
                      <a:r>
                        <a:rPr lang="en-US" sz="2400" baseline="0" dirty="0" smtClean="0">
                          <a:solidFill>
                            <a:srgbClr val="000090"/>
                          </a:solidFill>
                          <a:latin typeface="Courier"/>
                          <a:cs typeface="Courier"/>
                        </a:rPr>
                        <a:t>k)</a:t>
                      </a:r>
                    </a:p>
                    <a:p>
                      <a:r>
                        <a:rPr lang="en-US" sz="2400" baseline="0" dirty="0" smtClean="0">
                          <a:solidFill>
                            <a:srgbClr val="000090"/>
                          </a:solidFill>
                          <a:latin typeface="Courier"/>
                          <a:cs typeface="Courier"/>
                        </a:rPr>
                        <a:t>  else </a:t>
                      </a:r>
                    </a:p>
                    <a:p>
                      <a:r>
                        <a:rPr lang="en-US" sz="2400" baseline="0" dirty="0" smtClean="0">
                          <a:solidFill>
                            <a:srgbClr val="000090"/>
                          </a:solidFill>
                          <a:latin typeface="Courier"/>
                          <a:cs typeface="Courier"/>
                        </a:rPr>
                        <a:t>    </a:t>
                      </a:r>
                      <a:r>
                        <a:rPr lang="en-US" sz="2400" baseline="0" dirty="0" err="1" smtClean="0">
                          <a:solidFill>
                            <a:srgbClr val="000090"/>
                          </a:solidFill>
                          <a:latin typeface="Courier"/>
                          <a:cs typeface="Courier"/>
                        </a:rPr>
                        <a:t>qselect</a:t>
                      </a:r>
                      <a:r>
                        <a:rPr lang="en-US" sz="2400" baseline="0" dirty="0" smtClean="0">
                          <a:solidFill>
                            <a:srgbClr val="000090"/>
                          </a:solidFill>
                          <a:latin typeface="Courier"/>
                          <a:cs typeface="Courier"/>
                        </a:rPr>
                        <a:t>(</a:t>
                      </a:r>
                      <a:r>
                        <a:rPr lang="en-US" sz="2400" baseline="0" dirty="0" smtClean="0">
                          <a:solidFill>
                            <a:srgbClr val="000090"/>
                          </a:solidFill>
                          <a:latin typeface="Courier"/>
                          <a:cs typeface="Courier"/>
                        </a:rPr>
                        <a:t>A[m</a:t>
                      </a:r>
                      <a:r>
                        <a:rPr lang="en-US" sz="2400" baseline="0" dirty="0" smtClean="0">
                          <a:solidFill>
                            <a:srgbClr val="000090"/>
                          </a:solidFill>
                          <a:latin typeface="Courier"/>
                          <a:cs typeface="Courier"/>
                        </a:rPr>
                        <a:t>+</a:t>
                      </a:r>
                      <a:r>
                        <a:rPr lang="en-US" sz="2400" baseline="0" dirty="0" smtClean="0">
                          <a:solidFill>
                            <a:srgbClr val="000090"/>
                          </a:solidFill>
                          <a:latin typeface="Courier"/>
                          <a:cs typeface="Courier"/>
                        </a:rPr>
                        <a:t>1..hi], k)</a:t>
                      </a:r>
                      <a:endParaRPr lang="en-US" sz="2400" dirty="0">
                        <a:solidFill>
                          <a:srgbClr val="000090"/>
                        </a:solidFill>
                        <a:latin typeface="Courier"/>
                        <a:cs typeface="Courier"/>
                      </a:endParaRPr>
                    </a:p>
                  </a:txBody>
                  <a:tcPr/>
                </a:tc>
              </a:tr>
              <a:tr h="370840">
                <a:tc>
                  <a:txBody>
                    <a:bodyPr/>
                    <a:lstStyle/>
                    <a:p>
                      <a:r>
                        <a:rPr lang="en-US" sz="2400" dirty="0" smtClean="0"/>
                        <a:t>21</a:t>
                      </a:r>
                    </a:p>
                    <a:p>
                      <a:r>
                        <a:rPr lang="en-US" sz="2400" dirty="0" smtClean="0"/>
                        <a:t>22</a:t>
                      </a:r>
                    </a:p>
                    <a:p>
                      <a:r>
                        <a:rPr lang="en-US" sz="2400" dirty="0" smtClean="0"/>
                        <a:t>23</a:t>
                      </a:r>
                      <a:endParaRPr lang="en-US" sz="2400" dirty="0"/>
                    </a:p>
                  </a:txBody>
                  <a:tcPr/>
                </a:tc>
                <a:tc>
                  <a:txBody>
                    <a:bodyPr/>
                    <a:lstStyle/>
                    <a:p>
                      <a:r>
                        <a:rPr lang="en-US" sz="2400" dirty="0" err="1" smtClean="0">
                          <a:latin typeface="Courier"/>
                          <a:cs typeface="Courier"/>
                        </a:rPr>
                        <a:t>ksmallest</a:t>
                      </a:r>
                      <a:r>
                        <a:rPr lang="en-US" sz="2400" dirty="0" smtClean="0">
                          <a:latin typeface="Courier"/>
                          <a:cs typeface="Courier"/>
                        </a:rPr>
                        <a:t>(A</a:t>
                      </a:r>
                      <a:r>
                        <a:rPr lang="en-US" sz="2400" dirty="0" smtClean="0">
                          <a:latin typeface="Courier"/>
                          <a:cs typeface="Courier"/>
                        </a:rPr>
                        <a:t>[0..n-1],</a:t>
                      </a:r>
                      <a:r>
                        <a:rPr lang="en-US" sz="2400" baseline="0" dirty="0" smtClean="0">
                          <a:latin typeface="Courier"/>
                          <a:cs typeface="Courier"/>
                        </a:rPr>
                        <a:t> </a:t>
                      </a:r>
                      <a:r>
                        <a:rPr lang="en-US" sz="2400" baseline="0" dirty="0" smtClean="0">
                          <a:latin typeface="Courier"/>
                          <a:cs typeface="Courier"/>
                        </a:rPr>
                        <a:t>k):  </a:t>
                      </a:r>
                    </a:p>
                    <a:p>
                      <a:r>
                        <a:rPr lang="en-US" sz="2400" baseline="0" dirty="0" smtClean="0">
                          <a:latin typeface="Courier"/>
                          <a:cs typeface="Courier"/>
                        </a:rPr>
                        <a:t>  if (k&gt;=0 &amp;&amp; k&lt;n)</a:t>
                      </a:r>
                    </a:p>
                    <a:p>
                      <a:r>
                        <a:rPr lang="en-US" sz="2400" baseline="0" dirty="0" smtClean="0">
                          <a:latin typeface="Courier"/>
                          <a:cs typeface="Courier"/>
                        </a:rPr>
                        <a:t>    return </a:t>
                      </a:r>
                      <a:r>
                        <a:rPr lang="en-US" sz="2400" baseline="0" dirty="0" err="1" smtClean="0">
                          <a:latin typeface="Courier"/>
                          <a:cs typeface="Courier"/>
                        </a:rPr>
                        <a:t>qselect</a:t>
                      </a:r>
                      <a:r>
                        <a:rPr lang="en-US" sz="2400" baseline="0" dirty="0" smtClean="0">
                          <a:latin typeface="Courier"/>
                          <a:cs typeface="Courier"/>
                        </a:rPr>
                        <a:t>(</a:t>
                      </a:r>
                      <a:r>
                        <a:rPr lang="en-US" sz="2400" baseline="0" dirty="0" smtClean="0">
                          <a:latin typeface="Courier"/>
                          <a:cs typeface="Courier"/>
                        </a:rPr>
                        <a:t>A[0..n</a:t>
                      </a:r>
                      <a:r>
                        <a:rPr lang="en-US" sz="2400" baseline="0" dirty="0" smtClean="0">
                          <a:latin typeface="Courier"/>
                          <a:cs typeface="Courier"/>
                        </a:rPr>
                        <a:t>-</a:t>
                      </a:r>
                      <a:r>
                        <a:rPr lang="en-US" sz="2400" baseline="0" dirty="0" smtClean="0">
                          <a:latin typeface="Courier"/>
                          <a:cs typeface="Courier"/>
                        </a:rPr>
                        <a:t>1], </a:t>
                      </a:r>
                      <a:r>
                        <a:rPr lang="en-US" sz="2400" baseline="0" dirty="0" smtClean="0">
                          <a:latin typeface="Courier"/>
                          <a:cs typeface="Courier"/>
                        </a:rPr>
                        <a:t>k)</a:t>
                      </a:r>
                    </a:p>
                    <a:p>
                      <a:endParaRPr lang="en-US" sz="2400" dirty="0">
                        <a:latin typeface="Courier"/>
                        <a:cs typeface="Courier"/>
                      </a:endParaRPr>
                    </a:p>
                  </a:txBody>
                  <a:tcPr/>
                </a:tc>
              </a:tr>
            </a:tbl>
          </a:graphicData>
        </a:graphic>
      </p:graphicFrame>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24</a:t>
            </a:fld>
            <a:endParaRPr lang="en-US" dirty="0"/>
          </a:p>
        </p:txBody>
      </p:sp>
    </p:spTree>
    <p:extLst>
      <p:ext uri="{BB962C8B-B14F-4D97-AF65-F5344CB8AC3E}">
        <p14:creationId xmlns:p14="http://schemas.microsoft.com/office/powerpoint/2010/main" val="3151406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T2</a:t>
            </a:r>
            <a:endParaRPr lang="en-US" dirty="0"/>
          </a:p>
        </p:txBody>
      </p:sp>
      <p:sp>
        <p:nvSpPr>
          <p:cNvPr id="3" name="Content Placeholder 2"/>
          <p:cNvSpPr>
            <a:spLocks noGrp="1"/>
          </p:cNvSpPr>
          <p:nvPr>
            <p:ph idx="1"/>
          </p:nvPr>
        </p:nvSpPr>
        <p:spPr/>
        <p:txBody>
          <a:bodyPr/>
          <a:lstStyle/>
          <a:p>
            <a:pPr marL="457200" indent="-457200">
              <a:buFont typeface="+mj-lt"/>
              <a:buAutoNum type="alphaLcParenR"/>
            </a:pPr>
            <a:r>
              <a:rPr lang="en-US" sz="2400" dirty="0" smtClean="0">
                <a:solidFill>
                  <a:schemeClr val="bg1">
                    <a:lumMod val="85000"/>
                  </a:schemeClr>
                </a:solidFill>
                <a:effectLst/>
              </a:rPr>
              <a:t>Design an algorithm based on Quicksort which uses the Partition algorithm to find the </a:t>
            </a:r>
            <a:r>
              <a:rPr lang="en-US" sz="2400" dirty="0" smtClean="0">
                <a:solidFill>
                  <a:schemeClr val="bg1">
                    <a:lumMod val="85000"/>
                  </a:schemeClr>
                </a:solidFill>
                <a:effectLst/>
                <a:latin typeface="Courier"/>
                <a:cs typeface="Courier"/>
              </a:rPr>
              <a:t>k</a:t>
            </a:r>
            <a:r>
              <a:rPr lang="en-US" sz="2400" dirty="0" smtClean="0">
                <a:solidFill>
                  <a:schemeClr val="bg1">
                    <a:lumMod val="85000"/>
                  </a:schemeClr>
                </a:solidFill>
                <a:effectLst/>
              </a:rPr>
              <a:t>-</a:t>
            </a:r>
            <a:r>
              <a:rPr lang="en-US" sz="2400" dirty="0" err="1" smtClean="0">
                <a:solidFill>
                  <a:schemeClr val="bg1">
                    <a:lumMod val="85000"/>
                  </a:schemeClr>
                </a:solidFill>
                <a:effectLst/>
              </a:rPr>
              <a:t>th</a:t>
            </a:r>
            <a:r>
              <a:rPr lang="en-US" sz="2400" dirty="0" smtClean="0">
                <a:solidFill>
                  <a:schemeClr val="bg1">
                    <a:lumMod val="85000"/>
                  </a:schemeClr>
                </a:solidFill>
                <a:effectLst/>
              </a:rPr>
              <a:t>  smallest element in an array </a:t>
            </a:r>
            <a:r>
              <a:rPr lang="en-US" sz="2400" dirty="0" smtClean="0">
                <a:solidFill>
                  <a:schemeClr val="bg1">
                    <a:lumMod val="85000"/>
                  </a:schemeClr>
                </a:solidFill>
                <a:effectLst/>
                <a:latin typeface="Courier"/>
                <a:cs typeface="Courier"/>
              </a:rPr>
              <a:t>A</a:t>
            </a:r>
            <a:r>
              <a:rPr lang="en-US" sz="2400" dirty="0" smtClean="0">
                <a:solidFill>
                  <a:schemeClr val="bg1">
                    <a:lumMod val="85000"/>
                  </a:schemeClr>
                </a:solidFill>
                <a:effectLst/>
              </a:rPr>
              <a:t>. </a:t>
            </a:r>
          </a:p>
          <a:p>
            <a:pPr marL="457200" indent="-457200">
              <a:buFont typeface="+mj-lt"/>
              <a:buAutoNum type="alphaLcParenR"/>
            </a:pPr>
            <a:r>
              <a:rPr lang="en-US" sz="2400" dirty="0" smtClean="0">
                <a:effectLst/>
              </a:rPr>
              <a:t>Show </a:t>
            </a:r>
            <a:r>
              <a:rPr lang="en-US" sz="2400" dirty="0">
                <a:effectLst/>
              </a:rPr>
              <a:t>how you can run your algorithm to find the </a:t>
            </a:r>
            <a:r>
              <a:rPr lang="en-US" sz="2400" dirty="0">
                <a:solidFill>
                  <a:srgbClr val="080FAC"/>
                </a:solidFill>
                <a:effectLst/>
                <a:latin typeface="Courier"/>
                <a:cs typeface="Courier"/>
              </a:rPr>
              <a:t>k</a:t>
            </a:r>
            <a:r>
              <a:rPr lang="en-US" sz="2400" dirty="0" smtClean="0">
                <a:effectLst/>
              </a:rPr>
              <a:t>-</a:t>
            </a:r>
            <a:r>
              <a:rPr lang="en-US" sz="2400" dirty="0" err="1" smtClean="0">
                <a:effectLst/>
              </a:rPr>
              <a:t>th</a:t>
            </a:r>
            <a:r>
              <a:rPr lang="en-US" sz="2400" dirty="0">
                <a:effectLst/>
              </a:rPr>
              <a:t> </a:t>
            </a:r>
            <a:r>
              <a:rPr lang="en-US" sz="2400" dirty="0" smtClean="0">
                <a:effectLst/>
              </a:rPr>
              <a:t>smallest </a:t>
            </a:r>
            <a:r>
              <a:rPr lang="en-US" sz="2400" dirty="0">
                <a:effectLst/>
              </a:rPr>
              <a:t>element where </a:t>
            </a:r>
            <a:r>
              <a:rPr lang="en-US" sz="2400" dirty="0">
                <a:solidFill>
                  <a:srgbClr val="080FAC"/>
                </a:solidFill>
                <a:effectLst/>
                <a:latin typeface="Courier"/>
                <a:cs typeface="Courier"/>
              </a:rPr>
              <a:t>k = 4 </a:t>
            </a:r>
            <a:r>
              <a:rPr lang="en-US" sz="2400" dirty="0">
                <a:effectLst/>
              </a:rPr>
              <a:t>and </a:t>
            </a:r>
            <a:r>
              <a:rPr lang="en-US" sz="2400" dirty="0">
                <a:solidFill>
                  <a:srgbClr val="080FAC"/>
                </a:solidFill>
                <a:effectLst/>
                <a:latin typeface="Courier"/>
                <a:cs typeface="Courier"/>
              </a:rPr>
              <a:t>A = 􏰅</a:t>
            </a:r>
            <a:r>
              <a:rPr lang="en-US" sz="2400" dirty="0" smtClean="0">
                <a:solidFill>
                  <a:srgbClr val="080FAC"/>
                </a:solidFill>
                <a:effectLst/>
                <a:latin typeface="Courier"/>
                <a:cs typeface="Courier"/>
              </a:rPr>
              <a:t>9,3,2,15,10,29,7</a:t>
            </a:r>
            <a:r>
              <a:rPr lang="en-US" sz="2400" dirty="0">
                <a:solidFill>
                  <a:srgbClr val="080FAC"/>
                </a:solidFill>
                <a:effectLst/>
                <a:latin typeface="Courier"/>
                <a:cs typeface="Courier"/>
              </a:rPr>
              <a:t>􏰆</a:t>
            </a:r>
            <a:r>
              <a:rPr lang="en-US" sz="2400" dirty="0">
                <a:effectLst/>
              </a:rPr>
              <a:t>. </a:t>
            </a:r>
          </a:p>
          <a:p>
            <a:pPr marL="457200" indent="-457200">
              <a:buFont typeface="+mj-lt"/>
              <a:buAutoNum type="alphaLcParenR"/>
            </a:pPr>
            <a:r>
              <a:rPr lang="en-US" sz="2400" dirty="0" smtClean="0">
                <a:effectLst/>
              </a:rPr>
              <a:t>What </a:t>
            </a:r>
            <a:r>
              <a:rPr lang="en-US" sz="2400" dirty="0">
                <a:effectLst/>
              </a:rPr>
              <a:t>is the best-case time-complexity of your algorithm? What type of input will give this time-complexity? </a:t>
            </a:r>
            <a:endParaRPr lang="en-US" sz="2400" dirty="0" smtClean="0">
              <a:effectLst/>
            </a:endParaRPr>
          </a:p>
          <a:p>
            <a:pPr marL="457200" indent="-457200">
              <a:buFont typeface="+mj-lt"/>
              <a:buAutoNum type="alphaLcParenR"/>
            </a:pPr>
            <a:r>
              <a:rPr lang="en-US" sz="2400" dirty="0">
                <a:effectLst/>
              </a:rPr>
              <a:t>What is the worst-case time-complexity of your algorithm? What type of input will give this time-complexity? </a:t>
            </a:r>
          </a:p>
          <a:p>
            <a:pPr marL="457200" indent="-457200">
              <a:buFont typeface="+mj-lt"/>
              <a:buAutoNum type="alphaLcParenR"/>
            </a:pPr>
            <a:r>
              <a:rPr lang="en-US" sz="2400" dirty="0" smtClean="0">
                <a:effectLst/>
              </a:rPr>
              <a:t>What </a:t>
            </a:r>
            <a:r>
              <a:rPr lang="en-US" sz="2400" dirty="0">
                <a:effectLst/>
              </a:rPr>
              <a:t>is the expected-case (i.e., average) time-complexity of your algorithm? </a:t>
            </a:r>
          </a:p>
          <a:p>
            <a:pPr marL="457200" indent="-457200">
              <a:buFont typeface="+mj-lt"/>
              <a:buAutoNum type="alphaLcParenR"/>
            </a:pPr>
            <a:endParaRPr lang="en-US" sz="2400" dirty="0">
              <a:effectLst/>
            </a:endParaRPr>
          </a:p>
          <a:p>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25</a:t>
            </a:fld>
            <a:endParaRPr lang="en-US" dirty="0"/>
          </a:p>
        </p:txBody>
      </p:sp>
    </p:spTree>
    <p:extLst>
      <p:ext uri="{BB962C8B-B14F-4D97-AF65-F5344CB8AC3E}">
        <p14:creationId xmlns:p14="http://schemas.microsoft.com/office/powerpoint/2010/main" val="202738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440729"/>
          </a:xfrm>
        </p:spPr>
        <p:txBody>
          <a:bodyPr/>
          <a:lstStyle/>
          <a:p>
            <a:r>
              <a:rPr lang="en-US" sz="2800" dirty="0" smtClean="0"/>
              <a:t>T2: Balance factor</a:t>
            </a:r>
            <a:endParaRPr lang="en-US" sz="2800" dirty="0"/>
          </a:p>
        </p:txBody>
      </p:sp>
      <p:sp>
        <p:nvSpPr>
          <p:cNvPr id="3" name="Content Placeholder 2"/>
          <p:cNvSpPr>
            <a:spLocks noGrp="1"/>
          </p:cNvSpPr>
          <p:nvPr>
            <p:ph idx="1"/>
          </p:nvPr>
        </p:nvSpPr>
        <p:spPr>
          <a:xfrm>
            <a:off x="265113" y="764703"/>
            <a:ext cx="8623300" cy="5875809"/>
          </a:xfrm>
        </p:spPr>
        <p:txBody>
          <a:bodyPr/>
          <a:lstStyle/>
          <a:p>
            <a:pPr marL="0" indent="0">
              <a:buNone/>
            </a:pPr>
            <a:r>
              <a:rPr lang="en-US" sz="2400" dirty="0">
                <a:effectLst/>
              </a:rPr>
              <a:t>A node’s ‘balance factor’ is defined as the height of its right </a:t>
            </a:r>
            <a:r>
              <a:rPr lang="en-US" sz="2400" dirty="0" err="1">
                <a:effectLst/>
              </a:rPr>
              <a:t>subtree</a:t>
            </a:r>
            <a:r>
              <a:rPr lang="en-US" sz="2400" dirty="0">
                <a:effectLst/>
              </a:rPr>
              <a:t> minus the height of its left </a:t>
            </a:r>
            <a:r>
              <a:rPr lang="en-US" sz="2400" dirty="0" err="1">
                <a:effectLst/>
              </a:rPr>
              <a:t>subtree</a:t>
            </a:r>
            <a:r>
              <a:rPr lang="en-US" sz="2400" dirty="0">
                <a:effectLst/>
              </a:rPr>
              <a:t>. Calculate the balance factor of each node in the following binary search tree. </a:t>
            </a:r>
            <a:endParaRPr lang="en-US" sz="2400" dirty="0" smtClean="0">
              <a:effectLst/>
            </a:endParaRPr>
          </a:p>
          <a:p>
            <a:pPr marL="0" indent="0">
              <a:buNone/>
            </a:pPr>
            <a:endParaRPr lang="en-US" sz="2400" dirty="0">
              <a:effectLst/>
            </a:endParaRPr>
          </a:p>
          <a:p>
            <a:pPr marL="0" indent="0">
              <a:buNone/>
            </a:pPr>
            <a:endParaRPr lang="en-US" sz="2400" dirty="0" smtClean="0">
              <a:effectLst/>
            </a:endParaRPr>
          </a:p>
          <a:p>
            <a:pPr marL="0" indent="0">
              <a:buNone/>
            </a:pPr>
            <a:endParaRPr lang="en-US" sz="2400" dirty="0">
              <a:effectLst/>
            </a:endParaRPr>
          </a:p>
          <a:p>
            <a:pPr marL="0" indent="0">
              <a:buNone/>
            </a:pPr>
            <a:endParaRPr lang="en-US" sz="2400" dirty="0" smtClean="0">
              <a:effectLst/>
            </a:endParaRPr>
          </a:p>
          <a:p>
            <a:pPr marL="0" indent="0">
              <a:buNone/>
            </a:pPr>
            <a:endParaRPr lang="en-US" sz="2400" dirty="0">
              <a:effectLst/>
            </a:endParaRPr>
          </a:p>
          <a:p>
            <a:pPr marL="0" indent="0">
              <a:buNone/>
            </a:pPr>
            <a:endParaRPr lang="en-US" sz="2400" dirty="0" smtClean="0">
              <a:effectLst/>
            </a:endParaRPr>
          </a:p>
          <a:p>
            <a:pPr marL="0" indent="0">
              <a:buNone/>
            </a:pPr>
            <a:r>
              <a:rPr lang="en-US" sz="2400" i="1" dirty="0">
                <a:effectLst/>
              </a:rPr>
              <a:t>B</a:t>
            </a:r>
            <a:r>
              <a:rPr lang="en-US" sz="2400" i="1" dirty="0" smtClean="0">
                <a:effectLst/>
              </a:rPr>
              <a:t>alanced tree</a:t>
            </a:r>
            <a:r>
              <a:rPr lang="en-US" sz="2400" dirty="0" smtClean="0">
                <a:effectLst/>
              </a:rPr>
              <a:t> = when the balance factor of each node is 0, -1, or +1.</a:t>
            </a:r>
          </a:p>
          <a:p>
            <a:pPr marL="0" indent="0">
              <a:buNone/>
            </a:pPr>
            <a:endParaRPr lang="en-US" sz="2400"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a:t>
            </a:fld>
            <a:endParaRPr lang="en-US" dirty="0"/>
          </a:p>
        </p:txBody>
      </p:sp>
      <p:pic>
        <p:nvPicPr>
          <p:cNvPr id="7" name="Picture 6"/>
          <p:cNvPicPr>
            <a:picLocks noChangeAspect="1"/>
          </p:cNvPicPr>
          <p:nvPr/>
        </p:nvPicPr>
        <p:blipFill>
          <a:blip r:embed="rId2"/>
          <a:stretch>
            <a:fillRect/>
          </a:stretch>
        </p:blipFill>
        <p:spPr>
          <a:xfrm>
            <a:off x="1216033" y="2132856"/>
            <a:ext cx="6020263" cy="2918915"/>
          </a:xfrm>
          <a:prstGeom prst="rect">
            <a:avLst/>
          </a:prstGeom>
        </p:spPr>
      </p:pic>
    </p:spTree>
    <p:extLst>
      <p:ext uri="{BB962C8B-B14F-4D97-AF65-F5344CB8AC3E}">
        <p14:creationId xmlns:p14="http://schemas.microsoft.com/office/powerpoint/2010/main" val="426675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440729"/>
          </a:xfrm>
        </p:spPr>
        <p:txBody>
          <a:bodyPr/>
          <a:lstStyle/>
          <a:p>
            <a:r>
              <a:rPr lang="en-US" sz="2800" dirty="0" smtClean="0"/>
              <a:t>T1: Rotation</a:t>
            </a:r>
            <a:endParaRPr lang="en-US" sz="2800" dirty="0"/>
          </a:p>
        </p:txBody>
      </p:sp>
      <p:sp>
        <p:nvSpPr>
          <p:cNvPr id="3" name="Content Placeholder 2"/>
          <p:cNvSpPr>
            <a:spLocks noGrp="1"/>
          </p:cNvSpPr>
          <p:nvPr>
            <p:ph idx="1"/>
          </p:nvPr>
        </p:nvSpPr>
        <p:spPr>
          <a:xfrm>
            <a:off x="234497" y="836712"/>
            <a:ext cx="8623300" cy="5184576"/>
          </a:xfrm>
        </p:spPr>
        <p:txBody>
          <a:bodyPr/>
          <a:lstStyle/>
          <a:p>
            <a:pPr marL="0" indent="0">
              <a:buNone/>
            </a:pPr>
            <a:r>
              <a:rPr lang="en-US" sz="2400" dirty="0">
                <a:effectLst/>
              </a:rPr>
              <a:t>In the following binary trees, rotate the ‘X’ node to the right (that is, rotate it and its </a:t>
            </a:r>
            <a:r>
              <a:rPr lang="en-US" sz="2400" dirty="0" smtClean="0">
                <a:effectLst/>
              </a:rPr>
              <a:t>left </a:t>
            </a:r>
            <a:r>
              <a:rPr lang="en-US" sz="2400" dirty="0">
                <a:effectLst/>
              </a:rPr>
              <a:t>child). Do these rotations </a:t>
            </a:r>
            <a:r>
              <a:rPr lang="en-US" sz="2400" dirty="0" smtClean="0">
                <a:effectLst/>
              </a:rPr>
              <a:t>improve the overall balance of the tree? </a:t>
            </a:r>
            <a:endParaRPr lang="en-US" sz="2400" dirty="0"/>
          </a:p>
          <a:p>
            <a:pPr marL="0" indent="0">
              <a:buNone/>
            </a:pPr>
            <a:r>
              <a:rPr lang="en-US" sz="2400" dirty="0" smtClean="0"/>
              <a:t>                 (a)                          </a:t>
            </a:r>
            <a:endParaRPr lang="en-US" sz="2400" dirty="0"/>
          </a:p>
          <a:p>
            <a:pPr marL="0" indent="0">
              <a:buNone/>
            </a:pPr>
            <a:r>
              <a:rPr lang="en-US" sz="2400" dirty="0" smtClean="0"/>
              <a:t>                                       </a:t>
            </a:r>
          </a:p>
          <a:p>
            <a:pPr marL="0" indent="0">
              <a:buNone/>
            </a:pPr>
            <a:endParaRPr lang="en-US" sz="2400" dirty="0"/>
          </a:p>
          <a:p>
            <a:pPr marL="0" indent="0">
              <a:buNone/>
            </a:pPr>
            <a:r>
              <a:rPr lang="en-US" sz="2400" dirty="0" smtClean="0"/>
              <a:t>                                           </a:t>
            </a:r>
            <a:endParaRPr lang="en-US" sz="2400" dirty="0"/>
          </a:p>
          <a:p>
            <a:pPr marL="0" indent="0">
              <a:buNone/>
            </a:pPr>
            <a:endParaRPr lang="en-US" sz="2400" dirty="0"/>
          </a:p>
          <a:p>
            <a:pPr marL="0" indent="0">
              <a:buNone/>
            </a:pPr>
            <a:r>
              <a:rPr lang="en-US" sz="2400" dirty="0" smtClean="0"/>
              <a:t>Note: 2 types of rotations:  </a:t>
            </a:r>
            <a:r>
              <a:rPr lang="en-US" sz="2400" i="1" dirty="0" smtClean="0"/>
              <a:t>Right Rotation</a:t>
            </a:r>
            <a:r>
              <a:rPr lang="en-US" sz="2400" dirty="0" smtClean="0"/>
              <a:t> (a node and its left child), and </a:t>
            </a:r>
            <a:r>
              <a:rPr lang="en-US" sz="2400" i="1" dirty="0" smtClean="0"/>
              <a:t>Left Rotation</a:t>
            </a:r>
            <a:r>
              <a:rPr lang="en-US" sz="2400" dirty="0" smtClean="0"/>
              <a:t> ( a node and its right child)</a:t>
            </a:r>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4</a:t>
            </a:fld>
            <a:endParaRPr lang="en-US" dirty="0"/>
          </a:p>
        </p:txBody>
      </p:sp>
      <p:pic>
        <p:nvPicPr>
          <p:cNvPr id="7" name="Picture 6"/>
          <p:cNvPicPr>
            <a:picLocks noChangeAspect="1"/>
          </p:cNvPicPr>
          <p:nvPr/>
        </p:nvPicPr>
        <p:blipFill>
          <a:blip r:embed="rId2"/>
          <a:stretch>
            <a:fillRect/>
          </a:stretch>
        </p:blipFill>
        <p:spPr>
          <a:xfrm>
            <a:off x="16903" y="2780928"/>
            <a:ext cx="2880320" cy="2259561"/>
          </a:xfrm>
          <a:prstGeom prst="rect">
            <a:avLst/>
          </a:prstGeom>
        </p:spPr>
      </p:pic>
      <p:sp>
        <p:nvSpPr>
          <p:cNvPr id="10" name="Right Arrow 9"/>
          <p:cNvSpPr/>
          <p:nvPr/>
        </p:nvSpPr>
        <p:spPr>
          <a:xfrm>
            <a:off x="3102879" y="3533578"/>
            <a:ext cx="978408" cy="746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smtClean="0">
                <a:solidFill>
                  <a:schemeClr val="tx1"/>
                </a:solidFill>
              </a:rPr>
              <a:t>X</a:t>
            </a:r>
            <a:r>
              <a:rPr lang="en-US" sz="1200" b="1" dirty="0" err="1" smtClean="0">
                <a:solidFill>
                  <a:schemeClr val="tx1"/>
                </a:solidFill>
                <a:sym typeface="Wingdings"/>
              </a:rPr>
              <a:t>right</a:t>
            </a:r>
            <a:endParaRPr lang="en-US" sz="1200" b="1" dirty="0">
              <a:solidFill>
                <a:schemeClr val="tx1"/>
              </a:solidFill>
            </a:endParaRPr>
          </a:p>
        </p:txBody>
      </p:sp>
    </p:spTree>
    <p:extLst>
      <p:ext uri="{BB962C8B-B14F-4D97-AF65-F5344CB8AC3E}">
        <p14:creationId xmlns:p14="http://schemas.microsoft.com/office/powerpoint/2010/main" val="75751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440729"/>
          </a:xfrm>
        </p:spPr>
        <p:txBody>
          <a:bodyPr/>
          <a:lstStyle/>
          <a:p>
            <a:r>
              <a:rPr lang="en-US" sz="2800" dirty="0" smtClean="0"/>
              <a:t>T1: Rotation</a:t>
            </a:r>
            <a:endParaRPr lang="en-US" sz="2800" dirty="0"/>
          </a:p>
        </p:txBody>
      </p:sp>
      <p:sp>
        <p:nvSpPr>
          <p:cNvPr id="3" name="Content Placeholder 2"/>
          <p:cNvSpPr>
            <a:spLocks noGrp="1"/>
          </p:cNvSpPr>
          <p:nvPr>
            <p:ph idx="1"/>
          </p:nvPr>
        </p:nvSpPr>
        <p:spPr>
          <a:xfrm>
            <a:off x="234497" y="836712"/>
            <a:ext cx="8623300" cy="5184576"/>
          </a:xfrm>
        </p:spPr>
        <p:txBody>
          <a:bodyPr/>
          <a:lstStyle/>
          <a:p>
            <a:pPr marL="0" indent="0">
              <a:buNone/>
            </a:pPr>
            <a:r>
              <a:rPr lang="en-US" sz="2400" dirty="0">
                <a:effectLst/>
              </a:rPr>
              <a:t>In the following binary trees, rotate the ‘X’ node to the right (that is, rotate it and its </a:t>
            </a:r>
            <a:r>
              <a:rPr lang="en-US" sz="2400" dirty="0" smtClean="0">
                <a:effectLst/>
              </a:rPr>
              <a:t>left </a:t>
            </a:r>
            <a:r>
              <a:rPr lang="en-US" sz="2400" dirty="0">
                <a:effectLst/>
              </a:rPr>
              <a:t>child). Do these rotations </a:t>
            </a:r>
            <a:r>
              <a:rPr lang="en-US" sz="2400" dirty="0" smtClean="0">
                <a:effectLst/>
              </a:rPr>
              <a:t>improve the overall balance of the tree? </a:t>
            </a:r>
            <a:endParaRPr lang="en-US" sz="2400" dirty="0"/>
          </a:p>
          <a:p>
            <a:pPr marL="0" indent="0">
              <a:buNone/>
            </a:pPr>
            <a:r>
              <a:rPr lang="en-US" sz="2400" dirty="0" smtClean="0"/>
              <a:t>          (b)                                                 (c) </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a:p>
          <a:p>
            <a:pPr marL="0" indent="0">
              <a:buNone/>
            </a:pPr>
            <a:r>
              <a:rPr lang="en-US" sz="2400" dirty="0" smtClean="0"/>
              <a:t>Note: 2 types of rotations:  </a:t>
            </a:r>
            <a:r>
              <a:rPr lang="en-US" sz="2400" i="1" dirty="0" smtClean="0"/>
              <a:t>Right Rotation</a:t>
            </a:r>
            <a:r>
              <a:rPr lang="en-US" sz="2400" dirty="0" smtClean="0"/>
              <a:t> (a node and its left child), and </a:t>
            </a:r>
            <a:r>
              <a:rPr lang="en-US" sz="2400" i="1" dirty="0" smtClean="0"/>
              <a:t>Left Rotation</a:t>
            </a:r>
            <a:r>
              <a:rPr lang="en-US" sz="2400" dirty="0" smtClean="0"/>
              <a:t> ( a node and its right child)</a:t>
            </a:r>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5</a:t>
            </a:fld>
            <a:endParaRPr lang="en-US" dirty="0"/>
          </a:p>
        </p:txBody>
      </p:sp>
      <p:pic>
        <p:nvPicPr>
          <p:cNvPr id="8" name="Picture 7"/>
          <p:cNvPicPr>
            <a:picLocks noChangeAspect="1"/>
          </p:cNvPicPr>
          <p:nvPr/>
        </p:nvPicPr>
        <p:blipFill>
          <a:blip r:embed="rId2"/>
          <a:stretch>
            <a:fillRect/>
          </a:stretch>
        </p:blipFill>
        <p:spPr>
          <a:xfrm>
            <a:off x="0" y="2780928"/>
            <a:ext cx="1767223" cy="2154560"/>
          </a:xfrm>
          <a:prstGeom prst="rect">
            <a:avLst/>
          </a:prstGeom>
        </p:spPr>
      </p:pic>
      <p:pic>
        <p:nvPicPr>
          <p:cNvPr id="9" name="Picture 8"/>
          <p:cNvPicPr>
            <a:picLocks noChangeAspect="1"/>
          </p:cNvPicPr>
          <p:nvPr/>
        </p:nvPicPr>
        <p:blipFill>
          <a:blip r:embed="rId3"/>
          <a:stretch>
            <a:fillRect/>
          </a:stretch>
        </p:blipFill>
        <p:spPr>
          <a:xfrm>
            <a:off x="3779912" y="2757714"/>
            <a:ext cx="2193433" cy="2146262"/>
          </a:xfrm>
          <a:prstGeom prst="rect">
            <a:avLst/>
          </a:prstGeom>
        </p:spPr>
      </p:pic>
    </p:spTree>
    <p:extLst>
      <p:ext uri="{BB962C8B-B14F-4D97-AF65-F5344CB8AC3E}">
        <p14:creationId xmlns:p14="http://schemas.microsoft.com/office/powerpoint/2010/main" val="168557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a:t>
            </a:r>
            <a:endParaRPr lang="en-US" dirty="0"/>
          </a:p>
        </p:txBody>
      </p:sp>
      <p:sp>
        <p:nvSpPr>
          <p:cNvPr id="3" name="Content Placeholder 2"/>
          <p:cNvSpPr>
            <a:spLocks noGrp="1"/>
          </p:cNvSpPr>
          <p:nvPr>
            <p:ph idx="1"/>
          </p:nvPr>
        </p:nvSpPr>
        <p:spPr/>
        <p:txBody>
          <a:bodyPr/>
          <a:lstStyle/>
          <a:p>
            <a:r>
              <a:rPr lang="en-US" sz="2400" dirty="0" smtClean="0"/>
              <a:t>What? </a:t>
            </a:r>
            <a:r>
              <a:rPr lang="mr-IN" sz="2400" dirty="0" smtClean="0"/>
              <a:t>–</a:t>
            </a:r>
            <a:r>
              <a:rPr lang="en-US" sz="2400" dirty="0" smtClean="0"/>
              <a:t> just a balanced BST</a:t>
            </a:r>
          </a:p>
          <a:p>
            <a:r>
              <a:rPr lang="en-US" sz="2400" dirty="0" smtClean="0"/>
              <a:t>Why?</a:t>
            </a:r>
          </a:p>
          <a:p>
            <a:pPr marL="0" indent="0">
              <a:buNone/>
            </a:pPr>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6</a:t>
            </a:fld>
            <a:endParaRPr lang="en-US" dirty="0"/>
          </a:p>
        </p:txBody>
      </p:sp>
    </p:spTree>
    <p:extLst>
      <p:ext uri="{BB962C8B-B14F-4D97-AF65-F5344CB8AC3E}">
        <p14:creationId xmlns:p14="http://schemas.microsoft.com/office/powerpoint/2010/main" val="210961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Rotations to rebalance AVL</a:t>
            </a:r>
            <a:endParaRPr lang="en-US" dirty="0"/>
          </a:p>
        </p:txBody>
      </p:sp>
      <p:sp>
        <p:nvSpPr>
          <p:cNvPr id="3" name="Content Placeholder 2"/>
          <p:cNvSpPr>
            <a:spLocks noGrp="1"/>
          </p:cNvSpPr>
          <p:nvPr>
            <p:ph idx="1"/>
          </p:nvPr>
        </p:nvSpPr>
        <p:spPr/>
        <p:txBody>
          <a:bodyPr/>
          <a:lstStyle/>
          <a:p>
            <a:r>
              <a:rPr lang="en-US" sz="2400" i="1" dirty="0" smtClean="0"/>
              <a:t>At the start: </a:t>
            </a:r>
            <a:r>
              <a:rPr lang="en-US" sz="2400" dirty="0" smtClean="0"/>
              <a:t>an empty BST is an AVL</a:t>
            </a:r>
          </a:p>
          <a:p>
            <a:r>
              <a:rPr lang="en-US" sz="2400" i="1" dirty="0" smtClean="0"/>
              <a:t>Problem</a:t>
            </a:r>
            <a:r>
              <a:rPr lang="en-US" sz="2400" i="1" dirty="0" smtClean="0"/>
              <a:t>:</a:t>
            </a:r>
            <a:r>
              <a:rPr lang="en-US" sz="2400" dirty="0" smtClean="0"/>
              <a:t> When inserting a new node to an AVL, the latter might become unbalanced</a:t>
            </a:r>
          </a:p>
          <a:p>
            <a:r>
              <a:rPr lang="en-US" sz="2400" i="1" dirty="0" smtClean="0"/>
              <a:t>Approach</a:t>
            </a:r>
            <a:r>
              <a:rPr lang="en-US" sz="2400" dirty="0" smtClean="0"/>
              <a:t>: use Rotations to rebalance. It’s important first to determine:</a:t>
            </a:r>
          </a:p>
          <a:p>
            <a:pPr marL="0" indent="0">
              <a:buNone/>
            </a:pPr>
            <a:r>
              <a:rPr lang="en-US" sz="2400" dirty="0"/>
              <a:t> </a:t>
            </a:r>
            <a:r>
              <a:rPr lang="en-US" sz="2400" dirty="0" smtClean="0"/>
              <a:t>            Which node to be rotated? Rotated left or right?</a:t>
            </a:r>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7</a:t>
            </a:fld>
            <a:endParaRPr lang="en-US" dirty="0"/>
          </a:p>
        </p:txBody>
      </p:sp>
    </p:spTree>
    <p:extLst>
      <p:ext uri="{BB962C8B-B14F-4D97-AF65-F5344CB8AC3E}">
        <p14:creationId xmlns:p14="http://schemas.microsoft.com/office/powerpoint/2010/main" val="5574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Basic Rotations: 1) Single Rotation</a:t>
            </a:r>
            <a:endParaRPr lang="en-US" dirty="0"/>
          </a:p>
        </p:txBody>
      </p:sp>
      <p:sp>
        <p:nvSpPr>
          <p:cNvPr id="3" name="Content Placeholder 2"/>
          <p:cNvSpPr>
            <a:spLocks noGrp="1"/>
          </p:cNvSpPr>
          <p:nvPr>
            <p:ph idx="1"/>
          </p:nvPr>
        </p:nvSpPr>
        <p:spPr>
          <a:xfrm>
            <a:off x="0" y="1040041"/>
            <a:ext cx="8623300" cy="4800600"/>
          </a:xfrm>
        </p:spPr>
        <p:txBody>
          <a:bodyPr/>
          <a:lstStyle/>
          <a:p>
            <a:pPr marL="0" indent="0">
              <a:buNone/>
            </a:pPr>
            <a:r>
              <a:rPr lang="en-US" dirty="0" smtClean="0"/>
              <a:t>Applied when an AVL (</a:t>
            </a:r>
            <a:r>
              <a:rPr lang="en-US" dirty="0" err="1" smtClean="0"/>
              <a:t>subtree</a:t>
            </a:r>
            <a:r>
              <a:rPr lang="en-US" dirty="0" smtClean="0"/>
              <a:t>) has a stick form:</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8</a:t>
            </a:fld>
            <a:endParaRPr lang="en-US" dirty="0"/>
          </a:p>
        </p:txBody>
      </p:sp>
      <p:sp>
        <p:nvSpPr>
          <p:cNvPr id="7" name="Oval 6"/>
          <p:cNvSpPr/>
          <p:nvPr/>
        </p:nvSpPr>
        <p:spPr>
          <a:xfrm>
            <a:off x="467544" y="1844824"/>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9" name="Straight Connector 8"/>
          <p:cNvCxnSpPr>
            <a:stCxn id="7" idx="5"/>
            <a:endCxn id="10" idx="1"/>
          </p:cNvCxnSpPr>
          <p:nvPr/>
        </p:nvCxnSpPr>
        <p:spPr>
          <a:xfrm>
            <a:off x="836320" y="2213600"/>
            <a:ext cx="391030" cy="504163"/>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164078" y="2654491"/>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sp>
        <p:nvSpPr>
          <p:cNvPr id="11" name="Oval 10"/>
          <p:cNvSpPr/>
          <p:nvPr/>
        </p:nvSpPr>
        <p:spPr>
          <a:xfrm>
            <a:off x="1895918" y="3576759"/>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p>
        </p:txBody>
      </p:sp>
      <p:cxnSp>
        <p:nvCxnSpPr>
          <p:cNvPr id="17" name="Straight Connector 16"/>
          <p:cNvCxnSpPr>
            <a:stCxn id="10" idx="5"/>
            <a:endCxn id="11" idx="1"/>
          </p:cNvCxnSpPr>
          <p:nvPr/>
        </p:nvCxnSpPr>
        <p:spPr>
          <a:xfrm>
            <a:off x="1532854" y="3023267"/>
            <a:ext cx="426336" cy="616764"/>
          </a:xfrm>
          <a:prstGeom prst="line">
            <a:avLst/>
          </a:prstGeom>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1979850" y="4381827"/>
            <a:ext cx="368776"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27" name="Straight Connector 26"/>
          <p:cNvCxnSpPr>
            <a:stCxn id="26" idx="3"/>
            <a:endCxn id="28" idx="7"/>
          </p:cNvCxnSpPr>
          <p:nvPr/>
        </p:nvCxnSpPr>
        <p:spPr>
          <a:xfrm flipH="1">
            <a:off x="1357732" y="4750603"/>
            <a:ext cx="676124" cy="484634"/>
          </a:xfrm>
          <a:prstGeom prst="line">
            <a:avLst/>
          </a:prstGeom>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042962" y="5171965"/>
            <a:ext cx="368776"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sp>
        <p:nvSpPr>
          <p:cNvPr id="29" name="Oval 28"/>
          <p:cNvSpPr/>
          <p:nvPr/>
        </p:nvSpPr>
        <p:spPr>
          <a:xfrm>
            <a:off x="346428" y="5843340"/>
            <a:ext cx="368776"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cxnSp>
        <p:nvCxnSpPr>
          <p:cNvPr id="30" name="Straight Connector 29"/>
          <p:cNvCxnSpPr>
            <a:endCxn id="29" idx="7"/>
          </p:cNvCxnSpPr>
          <p:nvPr/>
        </p:nvCxnSpPr>
        <p:spPr>
          <a:xfrm flipH="1">
            <a:off x="661198" y="5387989"/>
            <a:ext cx="694205" cy="518623"/>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588224" y="2625879"/>
            <a:ext cx="2300189" cy="3785652"/>
          </a:xfrm>
          <a:prstGeom prst="rect">
            <a:avLst/>
          </a:prstGeom>
          <a:noFill/>
        </p:spPr>
        <p:txBody>
          <a:bodyPr wrap="square" rtlCol="0">
            <a:spAutoFit/>
          </a:bodyPr>
          <a:lstStyle/>
          <a:p>
            <a:r>
              <a:rPr lang="en-US" sz="2000" i="1" dirty="0" smtClean="0"/>
              <a:t>Questions we should ask ourselves:</a:t>
            </a:r>
          </a:p>
          <a:p>
            <a:pPr marL="342900" indent="-342900">
              <a:buFontTx/>
              <a:buChar char="-"/>
            </a:pPr>
            <a:r>
              <a:rPr lang="en-US" sz="2000" dirty="0" smtClean="0"/>
              <a:t>Which node (or tree) is unbalanced?</a:t>
            </a:r>
          </a:p>
          <a:p>
            <a:pPr marL="342900" indent="-342900">
              <a:buFontTx/>
              <a:buChar char="-"/>
            </a:pPr>
            <a:r>
              <a:rPr lang="en-US" sz="2000" dirty="0" smtClean="0"/>
              <a:t>Which rotation can be done?</a:t>
            </a:r>
          </a:p>
          <a:p>
            <a:pPr marL="342900" indent="-342900">
              <a:buFontTx/>
              <a:buChar char="-"/>
            </a:pPr>
            <a:endParaRPr lang="en-US" sz="2000" dirty="0"/>
          </a:p>
          <a:p>
            <a:r>
              <a:rPr lang="en-US" sz="2000" dirty="0" smtClean="0">
                <a:sym typeface="Wingdings"/>
              </a:rPr>
              <a:t> Rotate the root and hence balance the stick</a:t>
            </a:r>
            <a:endParaRPr lang="en-US" sz="2000" dirty="0"/>
          </a:p>
        </p:txBody>
      </p:sp>
    </p:spTree>
    <p:extLst>
      <p:ext uri="{BB962C8B-B14F-4D97-AF65-F5344CB8AC3E}">
        <p14:creationId xmlns:p14="http://schemas.microsoft.com/office/powerpoint/2010/main" val="280626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Basic Rotations: 1) </a:t>
            </a:r>
            <a:r>
              <a:rPr lang="en-US" dirty="0" smtClean="0"/>
              <a:t>Double</a:t>
            </a:r>
            <a:r>
              <a:rPr lang="en-US" dirty="0" smtClean="0"/>
              <a:t> </a:t>
            </a:r>
            <a:r>
              <a:rPr lang="en-US" dirty="0" smtClean="0"/>
              <a:t>Rotation</a:t>
            </a:r>
            <a:endParaRPr lang="en-US" dirty="0"/>
          </a:p>
        </p:txBody>
      </p:sp>
      <p:sp>
        <p:nvSpPr>
          <p:cNvPr id="3" name="Content Placeholder 2"/>
          <p:cNvSpPr>
            <a:spLocks noGrp="1"/>
          </p:cNvSpPr>
          <p:nvPr>
            <p:ph idx="1"/>
          </p:nvPr>
        </p:nvSpPr>
        <p:spPr>
          <a:xfrm>
            <a:off x="0" y="1040041"/>
            <a:ext cx="8623300" cy="4800600"/>
          </a:xfrm>
        </p:spPr>
        <p:txBody>
          <a:bodyPr/>
          <a:lstStyle/>
          <a:p>
            <a:pPr marL="0" indent="0">
              <a:buNone/>
            </a:pPr>
            <a:r>
              <a:rPr lang="en-US" dirty="0" smtClean="0"/>
              <a:t>Applied when an AVL (</a:t>
            </a:r>
            <a:r>
              <a:rPr lang="en-US" dirty="0" err="1" smtClean="0"/>
              <a:t>subtree</a:t>
            </a:r>
            <a:r>
              <a:rPr lang="en-US" dirty="0" smtClean="0"/>
              <a:t>) has a </a:t>
            </a:r>
            <a:r>
              <a:rPr lang="en-US" dirty="0" smtClean="0"/>
              <a:t>non-stick </a:t>
            </a:r>
            <a:r>
              <a:rPr lang="en-US" dirty="0" smtClean="0"/>
              <a:t>form:</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13,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9</a:t>
            </a:fld>
            <a:endParaRPr lang="en-US" dirty="0"/>
          </a:p>
        </p:txBody>
      </p:sp>
      <p:sp>
        <p:nvSpPr>
          <p:cNvPr id="7" name="Oval 6"/>
          <p:cNvSpPr/>
          <p:nvPr/>
        </p:nvSpPr>
        <p:spPr>
          <a:xfrm>
            <a:off x="467544" y="1844824"/>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9" name="Straight Connector 8"/>
          <p:cNvCxnSpPr>
            <a:stCxn id="7" idx="5"/>
            <a:endCxn id="10" idx="1"/>
          </p:cNvCxnSpPr>
          <p:nvPr/>
        </p:nvCxnSpPr>
        <p:spPr>
          <a:xfrm>
            <a:off x="836320" y="2213600"/>
            <a:ext cx="391030" cy="504163"/>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164078" y="2654491"/>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11" name="Oval 10"/>
          <p:cNvSpPr/>
          <p:nvPr/>
        </p:nvSpPr>
        <p:spPr>
          <a:xfrm>
            <a:off x="404272" y="3792783"/>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cxnSp>
        <p:nvCxnSpPr>
          <p:cNvPr id="17" name="Straight Connector 16"/>
          <p:cNvCxnSpPr>
            <a:endCxn id="11" idx="7"/>
          </p:cNvCxnSpPr>
          <p:nvPr/>
        </p:nvCxnSpPr>
        <p:spPr>
          <a:xfrm flipH="1">
            <a:off x="773048" y="3086539"/>
            <a:ext cx="582356" cy="769516"/>
          </a:xfrm>
          <a:prstGeom prst="line">
            <a:avLst/>
          </a:prstGeom>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1411738" y="4414515"/>
            <a:ext cx="368776"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27" name="Straight Connector 26"/>
          <p:cNvCxnSpPr>
            <a:stCxn id="26" idx="3"/>
            <a:endCxn id="28" idx="7"/>
          </p:cNvCxnSpPr>
          <p:nvPr/>
        </p:nvCxnSpPr>
        <p:spPr>
          <a:xfrm flipH="1">
            <a:off x="988956" y="4783291"/>
            <a:ext cx="476788" cy="451946"/>
          </a:xfrm>
          <a:prstGeom prst="line">
            <a:avLst/>
          </a:prstGeom>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674186" y="5171965"/>
            <a:ext cx="368776"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29" name="Oval 28"/>
          <p:cNvSpPr/>
          <p:nvPr/>
        </p:nvSpPr>
        <p:spPr>
          <a:xfrm>
            <a:off x="1465744" y="5922431"/>
            <a:ext cx="368776"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cxnSp>
        <p:nvCxnSpPr>
          <p:cNvPr id="30" name="Straight Connector 29"/>
          <p:cNvCxnSpPr>
            <a:stCxn id="28" idx="5"/>
            <a:endCxn id="29" idx="1"/>
          </p:cNvCxnSpPr>
          <p:nvPr/>
        </p:nvCxnSpPr>
        <p:spPr>
          <a:xfrm>
            <a:off x="988956" y="5540741"/>
            <a:ext cx="530794" cy="444962"/>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987827" y="1665307"/>
            <a:ext cx="2156173" cy="4154983"/>
          </a:xfrm>
          <a:prstGeom prst="rect">
            <a:avLst/>
          </a:prstGeom>
          <a:noFill/>
        </p:spPr>
        <p:txBody>
          <a:bodyPr wrap="square" rtlCol="0">
            <a:spAutoFit/>
          </a:bodyPr>
          <a:lstStyle/>
          <a:p>
            <a:r>
              <a:rPr lang="en-US" sz="2000" i="1" dirty="0" smtClean="0"/>
              <a:t>Rotation1:</a:t>
            </a:r>
          </a:p>
          <a:p>
            <a:pPr marL="342900" indent="-342900">
              <a:buFontTx/>
              <a:buChar char="-"/>
            </a:pPr>
            <a:r>
              <a:rPr lang="en-US" sz="2000" dirty="0" smtClean="0"/>
              <a:t>Rotate the child of the unbalanced root and turn the tree to a stick</a:t>
            </a:r>
          </a:p>
          <a:p>
            <a:endParaRPr lang="en-US" sz="2000" i="1" dirty="0" smtClean="0"/>
          </a:p>
          <a:p>
            <a:r>
              <a:rPr lang="en-US" sz="2000" i="1" dirty="0" smtClean="0"/>
              <a:t>Rotation2:</a:t>
            </a:r>
            <a:endParaRPr lang="en-US" sz="2000" i="1" dirty="0"/>
          </a:p>
          <a:p>
            <a:pPr marL="342900" indent="-342900">
              <a:buFontTx/>
              <a:buChar char="-"/>
            </a:pPr>
            <a:r>
              <a:rPr lang="en-US" sz="2000" dirty="0" smtClean="0"/>
              <a:t>Just a single rotation for a stick.</a:t>
            </a:r>
            <a:endParaRPr lang="en-US" sz="2000" dirty="0"/>
          </a:p>
          <a:p>
            <a:endParaRPr lang="en-US" dirty="0"/>
          </a:p>
        </p:txBody>
      </p:sp>
    </p:spTree>
    <p:extLst>
      <p:ext uri="{BB962C8B-B14F-4D97-AF65-F5344CB8AC3E}">
        <p14:creationId xmlns:p14="http://schemas.microsoft.com/office/powerpoint/2010/main" val="364652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76197</TotalTime>
  <Words>2125</Words>
  <Application>Microsoft Macintosh PowerPoint</Application>
  <PresentationFormat>On-screen Show (4:3)</PresentationFormat>
  <Paragraphs>327</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Breeze</vt:lpstr>
      <vt:lpstr>COMP20007 Workshop Week 9</vt:lpstr>
      <vt:lpstr>BST: skewed, unbalanced, balanced</vt:lpstr>
      <vt:lpstr>T2: Balance factor</vt:lpstr>
      <vt:lpstr>T1: Rotation</vt:lpstr>
      <vt:lpstr>T1: Rotation</vt:lpstr>
      <vt:lpstr>AVL Tree</vt:lpstr>
      <vt:lpstr>Using Rotations to rebalance AVL</vt:lpstr>
      <vt:lpstr>Two Basic Rotations: 1) Single Rotation</vt:lpstr>
      <vt:lpstr>Two Basic Rotations: 1) Double Rotation</vt:lpstr>
      <vt:lpstr>Using Rotations to rebalance AVL</vt:lpstr>
      <vt:lpstr>T3: AVL Tree Insertion</vt:lpstr>
      <vt:lpstr>2-3 Trees</vt:lpstr>
      <vt:lpstr>T5: 2-3 Tree Insertion</vt:lpstr>
      <vt:lpstr>Binary Heap</vt:lpstr>
      <vt:lpstr>Binary Heap is implemented as an array!</vt:lpstr>
      <vt:lpstr>Heap Repair: SiftUp and SiftDown</vt:lpstr>
      <vt:lpstr>Heap Repair: SiftUp and SiftDown</vt:lpstr>
      <vt:lpstr>A Priority Queue: Binary Min Heap</vt:lpstr>
      <vt:lpstr>T5 b)</vt:lpstr>
      <vt:lpstr>T5 c)</vt:lpstr>
      <vt:lpstr>Heap: Big-O Complexity</vt:lpstr>
      <vt:lpstr>T6 [opt]: k-smallest using min-heap</vt:lpstr>
      <vt:lpstr>T7</vt:lpstr>
      <vt:lpstr>partitionning &amp; qselect</vt:lpstr>
      <vt:lpstr>T2</vt:lpstr>
    </vt:vector>
  </TitlesOfParts>
  <Company>The 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cp:lastModifiedBy>
  <cp:revision>435</cp:revision>
  <dcterms:created xsi:type="dcterms:W3CDTF">2016-04-26T09:56:14Z</dcterms:created>
  <dcterms:modified xsi:type="dcterms:W3CDTF">2020-05-13T07:05:20Z</dcterms:modified>
</cp:coreProperties>
</file>