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handoutMasterIdLst>
    <p:handoutMasterId r:id="rId44"/>
  </p:handoutMasterIdLst>
  <p:sldIdLst>
    <p:sldId id="450" r:id="rId2"/>
    <p:sldId id="473" r:id="rId3"/>
    <p:sldId id="490" r:id="rId4"/>
    <p:sldId id="475" r:id="rId5"/>
    <p:sldId id="474" r:id="rId6"/>
    <p:sldId id="477" r:id="rId7"/>
    <p:sldId id="478" r:id="rId8"/>
    <p:sldId id="479" r:id="rId9"/>
    <p:sldId id="489" r:id="rId10"/>
    <p:sldId id="480" r:id="rId11"/>
    <p:sldId id="481" r:id="rId12"/>
    <p:sldId id="482" r:id="rId13"/>
    <p:sldId id="476" r:id="rId14"/>
    <p:sldId id="467" r:id="rId15"/>
    <p:sldId id="484" r:id="rId16"/>
    <p:sldId id="486" r:id="rId17"/>
    <p:sldId id="487" r:id="rId18"/>
    <p:sldId id="488" r:id="rId19"/>
    <p:sldId id="485" r:id="rId20"/>
    <p:sldId id="449" r:id="rId21"/>
    <p:sldId id="462" r:id="rId22"/>
    <p:sldId id="483" r:id="rId23"/>
    <p:sldId id="463" r:id="rId24"/>
    <p:sldId id="465" r:id="rId25"/>
    <p:sldId id="464" r:id="rId26"/>
    <p:sldId id="468" r:id="rId27"/>
    <p:sldId id="469" r:id="rId28"/>
    <p:sldId id="471" r:id="rId29"/>
    <p:sldId id="470" r:id="rId30"/>
    <p:sldId id="466" r:id="rId31"/>
    <p:sldId id="461" r:id="rId32"/>
    <p:sldId id="451" r:id="rId33"/>
    <p:sldId id="441" r:id="rId34"/>
    <p:sldId id="452" r:id="rId35"/>
    <p:sldId id="453" r:id="rId36"/>
    <p:sldId id="455" r:id="rId37"/>
    <p:sldId id="457" r:id="rId38"/>
    <p:sldId id="458" r:id="rId39"/>
    <p:sldId id="456" r:id="rId40"/>
    <p:sldId id="459" r:id="rId41"/>
    <p:sldId id="454" r:id="rId42"/>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07E7"/>
    <a:srgbClr val="080FAC"/>
    <a:srgbClr val="030000"/>
    <a:srgbClr val="0F19FF"/>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41" autoAdjust="0"/>
    <p:restoredTop sz="95395" autoAdjust="0"/>
  </p:normalViewPr>
  <p:slideViewPr>
    <p:cSldViewPr snapToGrid="0" snapToObjects="1">
      <p:cViewPr varScale="1">
        <p:scale>
          <a:sx n="94" d="100"/>
          <a:sy n="94" d="100"/>
        </p:scale>
        <p:origin x="-520" y="-104"/>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27/5/20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27/5/20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May 27, 2020</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t>COMP20007.</a:t>
            </a:r>
            <a:r>
              <a:rPr lang="en-US" dirty="0"/>
              <a:t>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AU" smtClean="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t>COMP20007.</a:t>
            </a:r>
            <a:r>
              <a:rPr lang="en-US" dirty="0"/>
              <a:t>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smtClean="0"/>
              <a:t>C </a:t>
            </a:r>
            <a:endParaRPr lang="en-US" dirty="0"/>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May 27, 2020</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smtClean="0"/>
              <a:t>COMP20007.</a:t>
            </a:r>
            <a:r>
              <a:rPr lang="en-US" dirty="0"/>
              <a:t>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1" fontAlgn="base" hangingPunct="1">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1" fontAlgn="base" hangingPunct="1">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eaLnBrk="1" fontAlgn="base" hangingPunct="1">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1" fontAlgn="base" hangingPunct="1">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1" fontAlgn="base" hangingPunct="1">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1" fontAlgn="base" hangingPunct="1">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1" fontAlgn="base" hangingPunct="1">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1" fontAlgn="base" hangingPunct="1">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smtClean="0">
                <a:latin typeface="News Gothic MT" charset="0"/>
              </a:rPr>
              <a:t>COMP20007 Workshop Week 11</a:t>
            </a:r>
            <a:endParaRPr lang="en-US" dirty="0">
              <a:latin typeface="News Gothic MT" charset="0"/>
            </a:endParaRPr>
          </a:p>
        </p:txBody>
      </p:sp>
      <p:sp>
        <p:nvSpPr>
          <p:cNvPr id="819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a:solidFill>
                  <a:schemeClr val="bg1"/>
                </a:solidFill>
              </a:rPr>
              <a:t>Anh Vo    </a:t>
            </a:r>
            <a:fld id="{F723D08E-1A24-214C-8950-A94B6BB4601B}" type="datetime4">
              <a:rPr lang="en-AU" sz="1200">
                <a:solidFill>
                  <a:schemeClr val="bg1"/>
                </a:solidFill>
              </a:rPr>
              <a:pPr eaLnBrk="1" hangingPunct="1"/>
              <a:t>May 27, 2020</a:t>
            </a:fld>
            <a:endParaRPr lang="en-US" sz="1200">
              <a:solidFill>
                <a:schemeClr val="bg1"/>
              </a:solidFill>
            </a:endParaRPr>
          </a:p>
        </p:txBody>
      </p:sp>
      <p:sp>
        <p:nvSpPr>
          <p:cNvPr id="819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chemeClr val="bg1"/>
                </a:solidFill>
              </a:rPr>
              <a:t>COMP20007.Workshop</a:t>
            </a:r>
          </a:p>
        </p:txBody>
      </p:sp>
      <p:sp>
        <p:nvSpPr>
          <p:cNvPr id="81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77F0716-254D-8544-BBF3-F042970BCA5E}"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9935721"/>
              </p:ext>
            </p:extLst>
          </p:nvPr>
        </p:nvGraphicFramePr>
        <p:xfrm>
          <a:off x="265113" y="749300"/>
          <a:ext cx="8623300" cy="5120652"/>
        </p:xfrm>
        <a:graphic>
          <a:graphicData uri="http://schemas.openxmlformats.org/drawingml/2006/table">
            <a:tbl>
              <a:tblPr firstRow="1" bandRow="1">
                <a:tableStyleId>{D7AC3CCA-C797-4891-BE02-D94E43425B78}</a:tableStyleId>
              </a:tblPr>
              <a:tblGrid>
                <a:gridCol w="706487"/>
                <a:gridCol w="7916813"/>
              </a:tblGrid>
              <a:tr h="4892675">
                <a:tc>
                  <a:txBody>
                    <a:bodyPr/>
                    <a:lstStyle/>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p>
                    <a:p>
                      <a:pPr algn="ctr">
                        <a:spcBef>
                          <a:spcPts val="600"/>
                        </a:spcBef>
                      </a:pPr>
                      <a:endParaRPr lang="en-US" sz="2000" b="0" dirty="0" smtClean="0">
                        <a:solidFill>
                          <a:schemeClr val="tx1">
                            <a:lumMod val="50000"/>
                            <a:lumOff val="50000"/>
                          </a:schemeClr>
                        </a:solidFill>
                      </a:endParaRPr>
                    </a:p>
                    <a:p>
                      <a:pPr algn="ctr">
                        <a:spcBef>
                          <a:spcPts val="600"/>
                        </a:spcBef>
                      </a:pPr>
                      <a:endParaRPr lang="en-US" sz="2000" b="0" dirty="0" smtClean="0">
                        <a:solidFill>
                          <a:schemeClr val="tx1">
                            <a:lumMod val="50000"/>
                            <a:lumOff val="50000"/>
                          </a:schemeClr>
                        </a:solidFill>
                      </a:endParaRPr>
                    </a:p>
                    <a:p>
                      <a:pPr algn="ctr">
                        <a:spcBef>
                          <a:spcPts val="600"/>
                        </a:spcBef>
                      </a:pPr>
                      <a:endParaRPr lang="en-US" sz="2000" b="0" smtClean="0">
                        <a:solidFill>
                          <a:schemeClr val="tx1">
                            <a:lumMod val="50000"/>
                            <a:lumOff val="50000"/>
                          </a:schemeClr>
                        </a:solidFill>
                      </a:endParaRPr>
                    </a:p>
                    <a:p>
                      <a:pPr algn="ctr">
                        <a:spcBef>
                          <a:spcPts val="600"/>
                        </a:spcBef>
                      </a:pPr>
                      <a:endParaRPr lang="en-US" sz="2000" b="0" dirty="0" smtClean="0">
                        <a:solidFill>
                          <a:schemeClr val="tx1">
                            <a:lumMod val="50000"/>
                            <a:lumOff val="50000"/>
                          </a:schemeClr>
                        </a:solidFill>
                      </a:endParaRPr>
                    </a:p>
                    <a:p>
                      <a:pPr algn="ctr">
                        <a:spcBef>
                          <a:spcPts val="600"/>
                        </a:spcBef>
                      </a:pPr>
                      <a:r>
                        <a:rPr lang="en-US" sz="2000" b="0" dirty="0" smtClean="0"/>
                        <a:t>LAB</a:t>
                      </a:r>
                    </a:p>
                  </a:txBody>
                  <a:tcPr marT="45726" marB="45726"/>
                </a:tc>
                <a:tc>
                  <a:txBody>
                    <a:bodyPr/>
                    <a:lstStyle/>
                    <a:p>
                      <a:pPr>
                        <a:spcBef>
                          <a:spcPts val="600"/>
                        </a:spcBef>
                      </a:pPr>
                      <a:r>
                        <a:rPr lang="en-US" sz="2000" b="1" baseline="0" dirty="0" smtClean="0">
                          <a:solidFill>
                            <a:srgbClr val="FF6600"/>
                          </a:solidFill>
                        </a:rPr>
                        <a:t>Preparation:</a:t>
                      </a:r>
                    </a:p>
                    <a:p>
                      <a:pPr>
                        <a:spcBef>
                          <a:spcPts val="600"/>
                        </a:spcBef>
                      </a:pPr>
                      <a:r>
                        <a:rPr lang="en-US" sz="2000" b="0" baseline="0" dirty="0" smtClean="0"/>
                        <a:t>   - </a:t>
                      </a:r>
                      <a:r>
                        <a:rPr lang="en-US" sz="2000" b="0" i="1" baseline="0" dirty="0" smtClean="0"/>
                        <a:t>have draft papers and pen ready</a:t>
                      </a:r>
                    </a:p>
                    <a:p>
                      <a:pPr>
                        <a:spcBef>
                          <a:spcPts val="600"/>
                        </a:spcBef>
                      </a:pPr>
                      <a:r>
                        <a:rPr lang="en-US" sz="2000" b="0" baseline="0" dirty="0" smtClean="0"/>
                        <a:t>   - open </a:t>
                      </a:r>
                      <a:r>
                        <a:rPr lang="en-US" sz="2000" b="0" baseline="0" dirty="0" smtClean="0">
                          <a:solidFill>
                            <a:srgbClr val="000090"/>
                          </a:solidFill>
                          <a:latin typeface="Courier"/>
                          <a:cs typeface="Courier"/>
                        </a:rPr>
                        <a:t>ws11.ppt</a:t>
                      </a:r>
                      <a:r>
                        <a:rPr lang="en-US" sz="2000" b="0" baseline="0" dirty="0" smtClean="0"/>
                        <a:t>x/</a:t>
                      </a:r>
                      <a:r>
                        <a:rPr lang="en-US" sz="2000" b="0" baseline="0" dirty="0" err="1" smtClean="0"/>
                        <a:t>pdf</a:t>
                      </a:r>
                      <a:r>
                        <a:rPr lang="en-US" sz="2000" b="0" baseline="0" dirty="0" smtClean="0"/>
                        <a:t> from </a:t>
                      </a:r>
                      <a:r>
                        <a:rPr lang="en-US" sz="2000" b="0" kern="1200" baseline="0" dirty="0" err="1" smtClean="0">
                          <a:solidFill>
                            <a:srgbClr val="000090"/>
                          </a:solidFill>
                          <a:latin typeface="Courier"/>
                          <a:ea typeface="+mn-ea"/>
                          <a:cs typeface="Courier"/>
                        </a:rPr>
                        <a:t>github.com</a:t>
                      </a:r>
                      <a:r>
                        <a:rPr lang="en-US" sz="2000" b="0" baseline="0" dirty="0" smtClean="0"/>
                        <a:t>/</a:t>
                      </a:r>
                      <a:r>
                        <a:rPr lang="en-US" sz="2000" b="0" kern="1200" baseline="0" dirty="0" err="1" smtClean="0">
                          <a:solidFill>
                            <a:srgbClr val="000090"/>
                          </a:solidFill>
                          <a:latin typeface="Courier"/>
                          <a:ea typeface="+mn-ea"/>
                          <a:cs typeface="Courier"/>
                        </a:rPr>
                        <a:t>anhvir</a:t>
                      </a:r>
                      <a:r>
                        <a:rPr lang="en-US" sz="2000" b="0" baseline="0" dirty="0" smtClean="0"/>
                        <a:t>/</a:t>
                      </a:r>
                      <a:r>
                        <a:rPr lang="en-US" sz="2000" b="0" kern="1200" baseline="0" dirty="0" smtClean="0">
                          <a:solidFill>
                            <a:srgbClr val="000090"/>
                          </a:solidFill>
                          <a:latin typeface="Courier"/>
                          <a:ea typeface="+mn-ea"/>
                          <a:cs typeface="Courier"/>
                        </a:rPr>
                        <a:t>c207 </a:t>
                      </a:r>
                    </a:p>
                    <a:p>
                      <a:pPr>
                        <a:spcBef>
                          <a:spcPts val="600"/>
                        </a:spcBef>
                      </a:pPr>
                      <a:r>
                        <a:rPr lang="en-US" sz="2000" b="0" baseline="0" dirty="0" smtClean="0"/>
                        <a:t>   - open </a:t>
                      </a:r>
                      <a:r>
                        <a:rPr lang="en-US" sz="2000" b="0" kern="1200" baseline="0" dirty="0" smtClean="0">
                          <a:solidFill>
                            <a:srgbClr val="000090"/>
                          </a:solidFill>
                          <a:latin typeface="Courier"/>
                          <a:ea typeface="+mn-ea"/>
                          <a:cs typeface="Courier"/>
                        </a:rPr>
                        <a:t>a2_spec.pdf, wokshop11</a:t>
                      </a:r>
                      <a:r>
                        <a:rPr lang="en-US" sz="2000" b="0" baseline="0" dirty="0" smtClean="0"/>
                        <a:t>.</a:t>
                      </a:r>
                      <a:r>
                        <a:rPr lang="en-US" sz="2000" b="0" kern="1200" baseline="0" dirty="0" smtClean="0">
                          <a:solidFill>
                            <a:srgbClr val="000090"/>
                          </a:solidFill>
                          <a:latin typeface="Courier"/>
                          <a:ea typeface="+mn-ea"/>
                          <a:cs typeface="Courier"/>
                        </a:rPr>
                        <a:t>pdf</a:t>
                      </a:r>
                      <a:r>
                        <a:rPr lang="en-US" sz="2000" b="0" baseline="0" dirty="0" smtClean="0"/>
                        <a:t> (from </a:t>
                      </a:r>
                      <a:r>
                        <a:rPr lang="en-US" sz="2000" b="0" kern="1200" baseline="0" dirty="0" smtClean="0">
                          <a:solidFill>
                            <a:srgbClr val="000090"/>
                          </a:solidFill>
                          <a:latin typeface="Courier"/>
                          <a:ea typeface="+mn-ea"/>
                          <a:cs typeface="Courier"/>
                        </a:rPr>
                        <a:t>LMS</a:t>
                      </a:r>
                      <a:r>
                        <a:rPr lang="en-US" sz="2000" b="0" baseline="0" dirty="0" smtClean="0"/>
                        <a:t>), and</a:t>
                      </a:r>
                    </a:p>
                    <a:p>
                      <a:pPr>
                        <a:spcBef>
                          <a:spcPts val="600"/>
                        </a:spcBef>
                      </a:pPr>
                      <a:r>
                        <a:rPr lang="en-US" sz="2000" b="0" baseline="0" dirty="0" smtClean="0"/>
                        <a:t>   - download assignment 2 files from </a:t>
                      </a:r>
                      <a:r>
                        <a:rPr lang="en-US" sz="2000" b="0" kern="1200" baseline="0" dirty="0" smtClean="0">
                          <a:solidFill>
                            <a:srgbClr val="000090"/>
                          </a:solidFill>
                          <a:latin typeface="Courier"/>
                          <a:ea typeface="+mn-ea"/>
                          <a:cs typeface="Courier"/>
                        </a:rPr>
                        <a:t>LMS</a:t>
                      </a:r>
                      <a:endParaRPr lang="en-US" sz="2000" b="0" baseline="0" dirty="0" smtClean="0"/>
                    </a:p>
                    <a:p>
                      <a:pPr>
                        <a:spcBef>
                          <a:spcPts val="600"/>
                        </a:spcBef>
                      </a:pPr>
                      <a:endParaRPr lang="en-US" sz="2000" b="0" baseline="0" dirty="0" smtClean="0"/>
                    </a:p>
                    <a:p>
                      <a:pPr>
                        <a:spcBef>
                          <a:spcPts val="1200"/>
                        </a:spcBef>
                      </a:pPr>
                      <a:r>
                        <a:rPr lang="en-US" sz="2000" b="0" dirty="0" smtClean="0"/>
                        <a:t>Counting</a:t>
                      </a:r>
                      <a:r>
                        <a:rPr lang="en-US" sz="2000" b="0" baseline="0" dirty="0" smtClean="0"/>
                        <a:t> &amp; Radix sort</a:t>
                      </a:r>
                      <a:r>
                        <a:rPr lang="en-US" sz="2000" b="0" dirty="0" smtClean="0"/>
                        <a:t>:</a:t>
                      </a:r>
                      <a:r>
                        <a:rPr lang="en-US" sz="2000" b="0" baseline="0" dirty="0" smtClean="0"/>
                        <a:t> Problems T1, T2, T3</a:t>
                      </a:r>
                    </a:p>
                    <a:p>
                      <a:pPr>
                        <a:spcBef>
                          <a:spcPts val="1200"/>
                        </a:spcBef>
                      </a:pPr>
                      <a:r>
                        <a:rPr lang="en-US" sz="2000" b="0" dirty="0" err="1" smtClean="0"/>
                        <a:t>Horspool’s</a:t>
                      </a:r>
                      <a:r>
                        <a:rPr lang="en-US" sz="2000" b="0" dirty="0" smtClean="0"/>
                        <a:t> Algorithm:</a:t>
                      </a:r>
                      <a:r>
                        <a:rPr lang="en-US" sz="2000" b="0" baseline="0" dirty="0" smtClean="0"/>
                        <a:t> Problems T4, T5, T6</a:t>
                      </a:r>
                      <a:endParaRPr lang="en-US" sz="2000" b="0" dirty="0" smtClean="0"/>
                    </a:p>
                    <a:p>
                      <a:pPr>
                        <a:spcBef>
                          <a:spcPts val="600"/>
                        </a:spcBef>
                      </a:pPr>
                      <a:r>
                        <a:rPr lang="en-US" sz="2000" b="0" baseline="0" dirty="0" smtClean="0"/>
                        <a:t>Assignment 2</a:t>
                      </a:r>
                    </a:p>
                    <a:p>
                      <a:pPr>
                        <a:spcBef>
                          <a:spcPts val="600"/>
                        </a:spcBef>
                      </a:pPr>
                      <a:endParaRPr lang="en-US" sz="2000" b="0" baseline="0" dirty="0" smtClean="0"/>
                    </a:p>
                    <a:p>
                      <a:pPr>
                        <a:spcBef>
                          <a:spcPts val="600"/>
                        </a:spcBef>
                      </a:pPr>
                      <a:r>
                        <a:rPr lang="en-US" sz="2000" b="0" baseline="0" dirty="0" smtClean="0"/>
                        <a:t>Revision on demands: </a:t>
                      </a:r>
                    </a:p>
                    <a:p>
                      <a:pPr>
                        <a:spcBef>
                          <a:spcPts val="600"/>
                        </a:spcBef>
                      </a:pPr>
                      <a:r>
                        <a:rPr lang="en-US" sz="2000" b="0" baseline="0" dirty="0" smtClean="0"/>
                        <a:t>assignment 2 </a:t>
                      </a:r>
                    </a:p>
                    <a:p>
                      <a:pPr>
                        <a:spcBef>
                          <a:spcPts val="600"/>
                        </a:spcBef>
                      </a:pPr>
                      <a:endParaRPr lang="en-US" sz="2000" b="0" baseline="0" dirty="0" smtClean="0"/>
                    </a:p>
                  </a:txBody>
                  <a:tcPr marT="45726" marB="45726"/>
                </a:tc>
              </a:tr>
            </a:tbl>
          </a:graphicData>
        </a:graphic>
      </p:graphicFrame>
    </p:spTree>
    <p:extLst>
      <p:ext uri="{BB962C8B-B14F-4D97-AF65-F5344CB8AC3E}">
        <p14:creationId xmlns:p14="http://schemas.microsoft.com/office/powerpoint/2010/main" val="317588751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 Problem T4</a:t>
            </a:r>
            <a:endParaRPr lang="en-US" sz="2400" dirty="0"/>
          </a:p>
        </p:txBody>
      </p:sp>
      <p:sp>
        <p:nvSpPr>
          <p:cNvPr id="3" name="Content Placeholder 2"/>
          <p:cNvSpPr>
            <a:spLocks noGrp="1"/>
          </p:cNvSpPr>
          <p:nvPr>
            <p:ph idx="1"/>
          </p:nvPr>
        </p:nvSpPr>
        <p:spPr>
          <a:xfrm>
            <a:off x="231695" y="718596"/>
            <a:ext cx="8623300" cy="5225004"/>
          </a:xfrm>
        </p:spPr>
        <p:txBody>
          <a:bodyPr/>
          <a:lstStyle/>
          <a:p>
            <a:pPr marL="0" indent="0">
              <a:buNone/>
            </a:pPr>
            <a:r>
              <a:rPr lang="en-US" sz="2200" dirty="0" smtClean="0"/>
              <a:t>Use </a:t>
            </a:r>
            <a:r>
              <a:rPr lang="en-US" sz="2200" dirty="0" err="1"/>
              <a:t>Horspool’s</a:t>
            </a:r>
            <a:r>
              <a:rPr lang="en-US" sz="2200" dirty="0"/>
              <a:t> algorithm to search for the pattern </a:t>
            </a:r>
            <a:r>
              <a:rPr lang="en-US" sz="2200" dirty="0">
                <a:solidFill>
                  <a:srgbClr val="000090"/>
                </a:solidFill>
                <a:latin typeface="Courier"/>
                <a:cs typeface="Courier"/>
              </a:rPr>
              <a:t>GORE</a:t>
            </a:r>
            <a:r>
              <a:rPr lang="en-US" sz="2200" dirty="0"/>
              <a:t> in the string </a:t>
            </a:r>
            <a:r>
              <a:rPr lang="en-US" sz="2200" dirty="0">
                <a:solidFill>
                  <a:srgbClr val="000090"/>
                </a:solidFill>
                <a:latin typeface="Courier"/>
                <a:cs typeface="Courier"/>
              </a:rPr>
              <a:t>ALGORITHM</a:t>
            </a:r>
            <a:r>
              <a:rPr lang="en-US" sz="2200" dirty="0"/>
              <a:t>.</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spTree>
    <p:extLst>
      <p:ext uri="{BB962C8B-B14F-4D97-AF65-F5344CB8AC3E}">
        <p14:creationId xmlns:p14="http://schemas.microsoft.com/office/powerpoint/2010/main" val="239981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 Problem T5</a:t>
            </a:r>
            <a:endParaRPr lang="en-US" sz="2400" dirty="0"/>
          </a:p>
        </p:txBody>
      </p:sp>
      <p:sp>
        <p:nvSpPr>
          <p:cNvPr id="3" name="Content Placeholder 2"/>
          <p:cNvSpPr>
            <a:spLocks noGrp="1"/>
          </p:cNvSpPr>
          <p:nvPr>
            <p:ph idx="1"/>
          </p:nvPr>
        </p:nvSpPr>
        <p:spPr>
          <a:xfrm>
            <a:off x="231695" y="718596"/>
            <a:ext cx="8623300" cy="5225004"/>
          </a:xfrm>
        </p:spPr>
        <p:txBody>
          <a:bodyPr/>
          <a:lstStyle/>
          <a:p>
            <a:pPr marL="0" indent="0">
              <a:buNone/>
            </a:pPr>
            <a:r>
              <a:rPr lang="en-US" sz="2200" dirty="0"/>
              <a:t>How many character comparisons will be made by </a:t>
            </a:r>
            <a:r>
              <a:rPr lang="en-US" sz="2200" dirty="0" err="1"/>
              <a:t>Hor</a:t>
            </a:r>
            <a:r>
              <a:rPr lang="en-US" sz="2200" dirty="0"/>
              <a:t>-spool’s algorithm in searching for each of the following patterns it the binary text of one million zeros</a:t>
            </a:r>
            <a:r>
              <a:rPr lang="en-US" sz="2200" dirty="0" smtClean="0"/>
              <a:t>?</a:t>
            </a:r>
          </a:p>
          <a:p>
            <a:pPr marL="457200" indent="-457200">
              <a:buAutoNum type="alphaLcParenBoth"/>
            </a:pPr>
            <a:r>
              <a:rPr lang="mr-IN" sz="2200" dirty="0" smtClean="0">
                <a:solidFill>
                  <a:srgbClr val="000090"/>
                </a:solidFill>
                <a:latin typeface="Courier"/>
                <a:cs typeface="Courier"/>
              </a:rPr>
              <a:t>01001</a:t>
            </a:r>
            <a:endParaRPr lang="en-AU" sz="2200" dirty="0" smtClean="0">
              <a:solidFill>
                <a:srgbClr val="000090"/>
              </a:solidFill>
              <a:latin typeface="Courier"/>
              <a:cs typeface="Courier"/>
            </a:endParaRPr>
          </a:p>
          <a:p>
            <a:pPr marL="457200" indent="-457200">
              <a:buAutoNum type="alphaLcParenBoth"/>
            </a:pPr>
            <a:r>
              <a:rPr lang="is-IS" sz="2200" dirty="0" smtClean="0">
                <a:solidFill>
                  <a:srgbClr val="000090"/>
                </a:solidFill>
                <a:latin typeface="Courier"/>
                <a:cs typeface="Courier"/>
              </a:rPr>
              <a:t>00010</a:t>
            </a:r>
          </a:p>
          <a:p>
            <a:pPr marL="457200" indent="-457200">
              <a:buAutoNum type="alphaLcParenBoth"/>
            </a:pPr>
            <a:r>
              <a:rPr lang="cs-CZ" sz="2200" dirty="0">
                <a:solidFill>
                  <a:srgbClr val="000090"/>
                </a:solidFill>
                <a:latin typeface="Courier"/>
                <a:cs typeface="Courier"/>
              </a:rPr>
              <a:t>01111</a:t>
            </a:r>
            <a:endParaRPr lang="en-US" sz="2200" dirty="0" smtClean="0">
              <a:solidFill>
                <a:srgbClr val="000090"/>
              </a:solidFill>
              <a:latin typeface="Courier"/>
              <a:cs typeface="Courier"/>
            </a:endParaRPr>
          </a:p>
          <a:p>
            <a:pPr marL="0" indent="0">
              <a:buNone/>
            </a:pPr>
            <a:endParaRPr lang="en-US" sz="22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spTree>
    <p:extLst>
      <p:ext uri="{BB962C8B-B14F-4D97-AF65-F5344CB8AC3E}">
        <p14:creationId xmlns:p14="http://schemas.microsoft.com/office/powerpoint/2010/main" val="223795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 Problem T6</a:t>
            </a:r>
            <a:endParaRPr lang="en-US" sz="2400" dirty="0"/>
          </a:p>
        </p:txBody>
      </p:sp>
      <p:sp>
        <p:nvSpPr>
          <p:cNvPr id="3" name="Content Placeholder 2"/>
          <p:cNvSpPr>
            <a:spLocks noGrp="1"/>
          </p:cNvSpPr>
          <p:nvPr>
            <p:ph idx="1"/>
          </p:nvPr>
        </p:nvSpPr>
        <p:spPr>
          <a:xfrm>
            <a:off x="231695" y="718596"/>
            <a:ext cx="8623300" cy="5225004"/>
          </a:xfrm>
        </p:spPr>
        <p:txBody>
          <a:bodyPr/>
          <a:lstStyle/>
          <a:p>
            <a:pPr marL="0" indent="0">
              <a:buNone/>
            </a:pPr>
            <a:r>
              <a:rPr lang="en-US" sz="2200" b="1" dirty="0" err="1" smtClean="0"/>
              <a:t>Horspool’s</a:t>
            </a:r>
            <a:r>
              <a:rPr lang="en-US" sz="2200" b="1" dirty="0" smtClean="0"/>
              <a:t> </a:t>
            </a:r>
            <a:r>
              <a:rPr lang="en-US" sz="2200" b="1" dirty="0"/>
              <a:t>Worst-Case Time </a:t>
            </a:r>
            <a:r>
              <a:rPr lang="en-US" sz="2200" b="1" dirty="0" err="1" smtClean="0"/>
              <a:t>Complextity</a:t>
            </a:r>
            <a:r>
              <a:rPr lang="en-US" sz="2200" b="1" dirty="0" smtClean="0"/>
              <a:t>:</a:t>
            </a:r>
            <a:r>
              <a:rPr lang="en-US" sz="2200" dirty="0" smtClean="0"/>
              <a:t> </a:t>
            </a:r>
            <a:r>
              <a:rPr lang="en-US" sz="2200" dirty="0"/>
              <a:t>Using </a:t>
            </a:r>
            <a:r>
              <a:rPr lang="en-US" sz="2200" dirty="0" err="1"/>
              <a:t>Horspool’s</a:t>
            </a:r>
            <a:r>
              <a:rPr lang="en-US" sz="2200" dirty="0"/>
              <a:t> method to search in a text of length n for a pattern of length m, what does a worst-case example look like?</a:t>
            </a:r>
          </a:p>
          <a:p>
            <a:pPr marL="0" indent="0">
              <a:buNone/>
            </a:pPr>
            <a:endParaRPr lang="en-US" sz="22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Tree>
    <p:extLst>
      <p:ext uri="{BB962C8B-B14F-4D97-AF65-F5344CB8AC3E}">
        <p14:creationId xmlns:p14="http://schemas.microsoft.com/office/powerpoint/2010/main" val="2911231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Tree>
    <p:extLst>
      <p:ext uri="{BB962C8B-B14F-4D97-AF65-F5344CB8AC3E}">
        <p14:creationId xmlns:p14="http://schemas.microsoft.com/office/powerpoint/2010/main" val="1152950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Assignment 2</a:t>
            </a:r>
            <a:br>
              <a:rPr lang="en-US" sz="2400" dirty="0" smtClean="0"/>
            </a:br>
            <a:r>
              <a:rPr lang="en-US" sz="2400" dirty="0" smtClean="0"/>
              <a:t>(for self-understanding)</a:t>
            </a:r>
            <a:endParaRPr lang="en-US" sz="2400" dirty="0"/>
          </a:p>
        </p:txBody>
      </p:sp>
      <p:sp>
        <p:nvSpPr>
          <p:cNvPr id="3" name="Content Placeholder 2"/>
          <p:cNvSpPr>
            <a:spLocks noGrp="1"/>
          </p:cNvSpPr>
          <p:nvPr>
            <p:ph idx="1"/>
          </p:nvPr>
        </p:nvSpPr>
        <p:spPr/>
        <p:txBody>
          <a:bodyPr/>
          <a:lstStyle/>
          <a:p>
            <a:r>
              <a:rPr lang="en-US" dirty="0" smtClean="0"/>
              <a:t>Due: 7PM Thursday 04/June</a:t>
            </a:r>
          </a:p>
          <a:p>
            <a:r>
              <a:rPr lang="en-US" dirty="0" smtClean="0"/>
              <a:t>Marks:</a:t>
            </a:r>
          </a:p>
          <a:p>
            <a:pPr lvl="1"/>
            <a:r>
              <a:rPr lang="en-US" dirty="0" smtClean="0"/>
              <a:t>14 for programming (6/a1 + 7/a2 +1 )</a:t>
            </a:r>
          </a:p>
          <a:p>
            <a:pPr lvl="1"/>
            <a:r>
              <a:rPr lang="en-US" dirty="0" smtClean="0"/>
              <a:t>6 for writing (3/a3+3/a4)</a:t>
            </a: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Tree>
    <p:extLst>
      <p:ext uri="{BB962C8B-B14F-4D97-AF65-F5344CB8AC3E}">
        <p14:creationId xmlns:p14="http://schemas.microsoft.com/office/powerpoint/2010/main" val="180277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393395"/>
          </a:xfrm>
        </p:spPr>
        <p:txBody>
          <a:bodyPr/>
          <a:lstStyle/>
          <a:p>
            <a:r>
              <a:rPr lang="en-US" sz="2400" dirty="0" smtClean="0"/>
              <a:t>Programming 2: How to read data</a:t>
            </a:r>
            <a:endParaRPr lang="en-US" sz="2400" dirty="0"/>
          </a:p>
        </p:txBody>
      </p:sp>
      <p:sp>
        <p:nvSpPr>
          <p:cNvPr id="3" name="Content Placeholder 2"/>
          <p:cNvSpPr>
            <a:spLocks noGrp="1"/>
          </p:cNvSpPr>
          <p:nvPr>
            <p:ph idx="1"/>
          </p:nvPr>
        </p:nvSpPr>
        <p:spPr>
          <a:xfrm>
            <a:off x="265113" y="675077"/>
            <a:ext cx="8623300" cy="1664539"/>
          </a:xfrm>
        </p:spPr>
        <p:txBody>
          <a:bodyPr/>
          <a:lstStyle/>
          <a:p>
            <a:r>
              <a:rPr lang="en-US" sz="2400" dirty="0" smtClean="0"/>
              <a:t>You can use </a:t>
            </a:r>
            <a:r>
              <a:rPr lang="en-US" sz="2400" dirty="0" err="1" smtClean="0"/>
              <a:t>fgets</a:t>
            </a:r>
            <a:r>
              <a:rPr lang="en-US" sz="2400" dirty="0" smtClean="0"/>
              <a:t> as employed in lab files week 10 (</a:t>
            </a:r>
            <a:r>
              <a:rPr lang="en-US" sz="2400" dirty="0" err="1" smtClean="0"/>
              <a:t>ie</a:t>
            </a:r>
            <a:r>
              <a:rPr lang="en-US" sz="2400" dirty="0" smtClean="0"/>
              <a:t>. week 9 in </a:t>
            </a:r>
            <a:r>
              <a:rPr lang="en-US" sz="2400" dirty="0" err="1" smtClean="0"/>
              <a:t>LMS.Modules</a:t>
            </a:r>
            <a:r>
              <a:rPr lang="en-US" sz="2400" dirty="0" smtClean="0"/>
              <a:t>)</a:t>
            </a:r>
          </a:p>
          <a:p>
            <a:r>
              <a:rPr lang="en-US" sz="2400" dirty="0" smtClean="0"/>
              <a:t>Example of correct read data:</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
        <p:nvSpPr>
          <p:cNvPr id="7" name="TextBox 6"/>
          <p:cNvSpPr txBox="1"/>
          <p:nvPr/>
        </p:nvSpPr>
        <p:spPr>
          <a:xfrm>
            <a:off x="293688" y="2389750"/>
            <a:ext cx="1031189" cy="1815882"/>
          </a:xfrm>
          <a:prstGeom prst="rect">
            <a:avLst/>
          </a:prstGeom>
          <a:noFill/>
        </p:spPr>
        <p:txBody>
          <a:bodyPr wrap="none" rtlCol="0">
            <a:spAutoFit/>
          </a:bodyPr>
          <a:lstStyle/>
          <a:p>
            <a:r>
              <a:rPr lang="en-US" sz="2200" dirty="0" smtClean="0">
                <a:latin typeface="Courier"/>
                <a:cs typeface="Courier"/>
              </a:rPr>
              <a:t>3  5</a:t>
            </a:r>
          </a:p>
          <a:p>
            <a:r>
              <a:rPr lang="en-US" sz="2200" dirty="0" err="1" smtClean="0">
                <a:latin typeface="Courier"/>
                <a:cs typeface="Courier"/>
              </a:rPr>
              <a:t>abc</a:t>
            </a:r>
            <a:endParaRPr lang="en-US" sz="2200" dirty="0" smtClean="0">
              <a:latin typeface="Courier"/>
              <a:cs typeface="Courier"/>
            </a:endParaRPr>
          </a:p>
          <a:p>
            <a:r>
              <a:rPr lang="en-US" sz="2200" dirty="0" err="1" smtClean="0">
                <a:latin typeface="Courier"/>
                <a:cs typeface="Courier"/>
              </a:rPr>
              <a:t>cdefg</a:t>
            </a:r>
            <a:endParaRPr lang="en-US" sz="2200" dirty="0" smtClean="0">
              <a:latin typeface="Courier"/>
              <a:cs typeface="Courier"/>
            </a:endParaRPr>
          </a:p>
          <a:p>
            <a:r>
              <a:rPr lang="en-US" sz="2200" dirty="0" err="1" smtClean="0">
                <a:latin typeface="Courier"/>
                <a:cs typeface="Courier"/>
              </a:rPr>
              <a:t>agh</a:t>
            </a:r>
            <a:endParaRPr lang="en-US" sz="2200" dirty="0" smtClean="0">
              <a:latin typeface="Courier"/>
              <a:cs typeface="Courier"/>
            </a:endParaRPr>
          </a:p>
          <a:p>
            <a:pPr marL="457200" indent="-457200">
              <a:buAutoNum type="arabicPlain" startAt="5"/>
            </a:pPr>
            <a:endParaRPr lang="en-US" dirty="0"/>
          </a:p>
        </p:txBody>
      </p:sp>
      <p:sp>
        <p:nvSpPr>
          <p:cNvPr id="8" name="TextBox 7"/>
          <p:cNvSpPr txBox="1"/>
          <p:nvPr/>
        </p:nvSpPr>
        <p:spPr>
          <a:xfrm>
            <a:off x="2078810" y="2339616"/>
            <a:ext cx="6809603" cy="3816429"/>
          </a:xfrm>
          <a:prstGeom prst="rect">
            <a:avLst/>
          </a:prstGeom>
          <a:noFill/>
        </p:spPr>
        <p:txBody>
          <a:bodyPr wrap="square" rtlCol="0">
            <a:spAutoFit/>
          </a:bodyPr>
          <a:lstStyle/>
          <a:p>
            <a:r>
              <a:rPr lang="en-US" sz="2200" dirty="0" err="1" smtClean="0">
                <a:solidFill>
                  <a:srgbClr val="000090"/>
                </a:solidFill>
                <a:latin typeface="Courier"/>
                <a:cs typeface="Courier"/>
              </a:rPr>
              <a:t>scanf</a:t>
            </a:r>
            <a:r>
              <a:rPr lang="en-US" sz="2200" dirty="0" smtClean="0">
                <a:solidFill>
                  <a:srgbClr val="000090"/>
                </a:solidFill>
                <a:latin typeface="Courier"/>
                <a:cs typeface="Courier"/>
              </a:rPr>
              <a:t>(“%d %d “, &amp;n, &amp;x);</a:t>
            </a:r>
          </a:p>
          <a:p>
            <a:r>
              <a:rPr lang="en-US" sz="2200" dirty="0" smtClean="0">
                <a:solidFill>
                  <a:srgbClr val="000090"/>
                </a:solidFill>
                <a:latin typeface="Courier"/>
                <a:cs typeface="Courier"/>
              </a:rPr>
              <a:t>// the trailing space in the format</a:t>
            </a:r>
          </a:p>
          <a:p>
            <a:r>
              <a:rPr lang="en-US" sz="2200" dirty="0" smtClean="0">
                <a:solidFill>
                  <a:srgbClr val="000090"/>
                </a:solidFill>
                <a:latin typeface="Courier"/>
                <a:cs typeface="Courier"/>
              </a:rPr>
              <a:t>//    string is IMPORTANT</a:t>
            </a:r>
          </a:p>
          <a:p>
            <a:r>
              <a:rPr lang="en-US" sz="2200" dirty="0" smtClean="0">
                <a:solidFill>
                  <a:srgbClr val="000090"/>
                </a:solidFill>
                <a:latin typeface="Courier"/>
                <a:cs typeface="Courier"/>
              </a:rPr>
              <a:t>char s[258];</a:t>
            </a:r>
          </a:p>
          <a:p>
            <a:r>
              <a:rPr lang="en-US" sz="2200" dirty="0" smtClean="0">
                <a:solidFill>
                  <a:srgbClr val="000090"/>
                </a:solidFill>
                <a:latin typeface="Courier"/>
                <a:cs typeface="Courier"/>
              </a:rPr>
              <a:t>for (</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=0; </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&lt;n; </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 { </a:t>
            </a:r>
          </a:p>
          <a:p>
            <a:r>
              <a:rPr lang="en-US" sz="2200" dirty="0">
                <a:solidFill>
                  <a:srgbClr val="000090"/>
                </a:solidFill>
                <a:latin typeface="Courier"/>
                <a:cs typeface="Courier"/>
              </a:rPr>
              <a:t> </a:t>
            </a:r>
            <a:r>
              <a:rPr lang="en-US" sz="2200" dirty="0" smtClean="0">
                <a:solidFill>
                  <a:srgbClr val="000090"/>
                </a:solidFill>
                <a:latin typeface="Courier"/>
                <a:cs typeface="Courier"/>
              </a:rPr>
              <a:t> if </a:t>
            </a:r>
            <a:r>
              <a:rPr lang="en-US" sz="2200" dirty="0">
                <a:solidFill>
                  <a:srgbClr val="000090"/>
                </a:solidFill>
                <a:latin typeface="Courier"/>
                <a:cs typeface="Courier"/>
              </a:rPr>
              <a:t>(</a:t>
            </a:r>
            <a:r>
              <a:rPr lang="en-US" sz="2200" dirty="0" smtClean="0">
                <a:solidFill>
                  <a:srgbClr val="000090"/>
                </a:solidFill>
                <a:latin typeface="Courier"/>
                <a:cs typeface="Courier"/>
              </a:rPr>
              <a:t>!</a:t>
            </a:r>
            <a:r>
              <a:rPr lang="en-US" sz="2200" dirty="0" err="1" smtClean="0">
                <a:solidFill>
                  <a:srgbClr val="000090"/>
                </a:solidFill>
                <a:latin typeface="Courier"/>
                <a:cs typeface="Courier"/>
              </a:rPr>
              <a:t>fgets</a:t>
            </a:r>
            <a:r>
              <a:rPr lang="en-US" sz="2200" dirty="0">
                <a:solidFill>
                  <a:srgbClr val="000090"/>
                </a:solidFill>
                <a:latin typeface="Courier"/>
                <a:cs typeface="Courier"/>
              </a:rPr>
              <a:t>(</a:t>
            </a:r>
            <a:r>
              <a:rPr lang="en-US" sz="2200" dirty="0" smtClean="0">
                <a:solidFill>
                  <a:srgbClr val="000090"/>
                </a:solidFill>
                <a:latin typeface="Courier"/>
                <a:cs typeface="Courier"/>
              </a:rPr>
              <a:t>s, 256, </a:t>
            </a:r>
            <a:r>
              <a:rPr lang="en-US" sz="2200" dirty="0" err="1">
                <a:solidFill>
                  <a:srgbClr val="000090"/>
                </a:solidFill>
                <a:latin typeface="Courier"/>
                <a:cs typeface="Courier"/>
              </a:rPr>
              <a:t>stdin</a:t>
            </a:r>
            <a:r>
              <a:rPr lang="en-US" sz="2200" dirty="0" smtClean="0">
                <a:solidFill>
                  <a:srgbClr val="000090"/>
                </a:solidFill>
                <a:latin typeface="Courier"/>
                <a:cs typeface="Courier"/>
              </a:rPr>
              <a:t>)) break;</a:t>
            </a:r>
          </a:p>
          <a:p>
            <a:r>
              <a:rPr lang="en-US" sz="2200" dirty="0">
                <a:solidFill>
                  <a:srgbClr val="000090"/>
                </a:solidFill>
                <a:latin typeface="Courier"/>
                <a:cs typeface="Courier"/>
              </a:rPr>
              <a:t> </a:t>
            </a:r>
            <a:r>
              <a:rPr lang="en-US" sz="2200" dirty="0" smtClean="0">
                <a:solidFill>
                  <a:srgbClr val="000090"/>
                </a:solidFill>
                <a:latin typeface="Courier"/>
                <a:cs typeface="Courier"/>
              </a:rPr>
              <a:t> </a:t>
            </a:r>
            <a:r>
              <a:rPr lang="en-US" sz="2200" dirty="0" err="1" smtClean="0">
                <a:solidFill>
                  <a:srgbClr val="000090"/>
                </a:solidFill>
                <a:latin typeface="Courier"/>
                <a:cs typeface="Courier"/>
              </a:rPr>
              <a:t>int</a:t>
            </a:r>
            <a:r>
              <a:rPr lang="en-US" sz="2200" dirty="0" smtClean="0">
                <a:solidFill>
                  <a:srgbClr val="000090"/>
                </a:solidFill>
                <a:latin typeface="Courier"/>
                <a:cs typeface="Courier"/>
              </a:rPr>
              <a:t> l= </a:t>
            </a:r>
            <a:r>
              <a:rPr lang="en-US" sz="2200" dirty="0" err="1" smtClean="0">
                <a:solidFill>
                  <a:srgbClr val="000090"/>
                </a:solidFill>
                <a:latin typeface="Courier"/>
                <a:cs typeface="Courier"/>
              </a:rPr>
              <a:t>strlen</a:t>
            </a:r>
            <a:r>
              <a:rPr lang="en-US" sz="2200" dirty="0" smtClean="0">
                <a:solidFill>
                  <a:srgbClr val="000090"/>
                </a:solidFill>
                <a:latin typeface="Courier"/>
                <a:cs typeface="Courier"/>
              </a:rPr>
              <a:t>(s);</a:t>
            </a:r>
          </a:p>
          <a:p>
            <a:r>
              <a:rPr lang="en-US" sz="2200" dirty="0">
                <a:solidFill>
                  <a:srgbClr val="000090"/>
                </a:solidFill>
                <a:latin typeface="Courier"/>
                <a:cs typeface="Courier"/>
              </a:rPr>
              <a:t> </a:t>
            </a:r>
            <a:r>
              <a:rPr lang="en-US" sz="2200" dirty="0" smtClean="0">
                <a:solidFill>
                  <a:srgbClr val="000090"/>
                </a:solidFill>
                <a:latin typeface="Courier"/>
                <a:cs typeface="Courier"/>
              </a:rPr>
              <a:t> s[l-1]= ‘\0’; // get rid of last \n</a:t>
            </a:r>
          </a:p>
          <a:p>
            <a:r>
              <a:rPr lang="en-US" sz="2200" dirty="0">
                <a:solidFill>
                  <a:srgbClr val="000090"/>
                </a:solidFill>
                <a:latin typeface="Courier"/>
                <a:cs typeface="Courier"/>
              </a:rPr>
              <a:t> </a:t>
            </a:r>
            <a:r>
              <a:rPr lang="en-US" sz="2200" dirty="0" smtClean="0">
                <a:solidFill>
                  <a:srgbClr val="000090"/>
                </a:solidFill>
                <a:latin typeface="Courier"/>
                <a:cs typeface="Courier"/>
              </a:rPr>
              <a:t> // copy s to store somewhere</a:t>
            </a:r>
          </a:p>
          <a:p>
            <a:r>
              <a:rPr lang="en-US" sz="2200" dirty="0" smtClean="0">
                <a:solidFill>
                  <a:srgbClr val="000090"/>
                </a:solidFill>
                <a:latin typeface="Courier"/>
                <a:cs typeface="Courier"/>
              </a:rPr>
              <a:t>}</a:t>
            </a:r>
          </a:p>
          <a:p>
            <a:r>
              <a:rPr lang="en-US" sz="2200" dirty="0" smtClean="0">
                <a:solidFill>
                  <a:srgbClr val="000090"/>
                </a:solidFill>
                <a:latin typeface="Courier"/>
                <a:cs typeface="Courier"/>
              </a:rPr>
              <a:t>n= </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a:t>
            </a:r>
          </a:p>
        </p:txBody>
      </p:sp>
    </p:spTree>
    <p:extLst>
      <p:ext uri="{BB962C8B-B14F-4D97-AF65-F5344CB8AC3E}">
        <p14:creationId xmlns:p14="http://schemas.microsoft.com/office/powerpoint/2010/main" val="239182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393395"/>
          </a:xfrm>
        </p:spPr>
        <p:txBody>
          <a:bodyPr/>
          <a:lstStyle/>
          <a:p>
            <a:r>
              <a:rPr lang="en-US" sz="2400" dirty="0" smtClean="0"/>
              <a:t>Programming 2.1</a:t>
            </a:r>
            <a:endParaRPr lang="en-US" sz="2400" dirty="0"/>
          </a:p>
        </p:txBody>
      </p:sp>
      <p:sp>
        <p:nvSpPr>
          <p:cNvPr id="3" name="Content Placeholder 2"/>
          <p:cNvSpPr>
            <a:spLocks noGrp="1"/>
          </p:cNvSpPr>
          <p:nvPr>
            <p:ph idx="1"/>
          </p:nvPr>
        </p:nvSpPr>
        <p:spPr>
          <a:xfrm>
            <a:off x="265113" y="675077"/>
            <a:ext cx="8623300" cy="4800600"/>
          </a:xfrm>
        </p:spPr>
        <p:txBody>
          <a:bodyPr/>
          <a:lstStyle/>
          <a:p>
            <a:pPr marL="0" indent="0">
              <a:buNone/>
            </a:pPr>
            <a:r>
              <a:rPr lang="en-US" sz="2200" dirty="0" smtClean="0"/>
              <a:t>Note: Many things will be used in both question 1a) and 1b). Make sure to </a:t>
            </a:r>
            <a:r>
              <a:rPr lang="en-US" sz="2200" dirty="0" err="1" smtClean="0"/>
              <a:t>organise</a:t>
            </a:r>
            <a:r>
              <a:rPr lang="en-US" sz="2200" dirty="0" smtClean="0"/>
              <a:t> them into functions. Example:</a:t>
            </a:r>
          </a:p>
          <a:p>
            <a:pPr>
              <a:buFontTx/>
              <a:buChar char="-"/>
            </a:pPr>
            <a:r>
              <a:rPr lang="en-US" sz="2200" dirty="0" smtClean="0"/>
              <a:t>reading a set of n strings</a:t>
            </a:r>
          </a:p>
          <a:p>
            <a:pPr>
              <a:buFontTx/>
              <a:buChar char="-"/>
            </a:pPr>
            <a:r>
              <a:rPr lang="en-US" sz="2200" dirty="0" smtClean="0"/>
              <a:t>mapping a letter/digit to an </a:t>
            </a:r>
            <a:r>
              <a:rPr lang="en-US" sz="2200" dirty="0" err="1" smtClean="0"/>
              <a:t>int</a:t>
            </a:r>
            <a:endParaRPr lang="en-US" sz="2200" dirty="0" smtClean="0"/>
          </a:p>
          <a:p>
            <a:pPr>
              <a:buFontTx/>
              <a:buChar char="-"/>
            </a:pPr>
            <a:r>
              <a:rPr lang="en-US" sz="2200" dirty="0" smtClean="0"/>
              <a:t>compute hash value for a string</a:t>
            </a:r>
          </a:p>
          <a:p>
            <a:pPr>
              <a:buFontTx/>
              <a:buChar char="-"/>
            </a:pPr>
            <a:r>
              <a:rPr lang="mr-IN" sz="2200" dirty="0" smtClean="0"/>
              <a:t>…</a:t>
            </a:r>
            <a:r>
              <a:rPr lang="en-AU" sz="2200" dirty="0" smtClean="0"/>
              <a:t>?</a:t>
            </a:r>
          </a:p>
          <a:p>
            <a:pPr marL="0" indent="0">
              <a:buNone/>
            </a:pPr>
            <a:r>
              <a:rPr lang="en-AU" sz="2200" dirty="0" smtClean="0"/>
              <a:t>Need to decide:</a:t>
            </a:r>
          </a:p>
          <a:p>
            <a:pPr>
              <a:buFontTx/>
              <a:buChar char="-"/>
            </a:pPr>
            <a:r>
              <a:rPr lang="en-AU" sz="2200" dirty="0" smtClean="0"/>
              <a:t>what’s the value of the </a:t>
            </a:r>
            <a:r>
              <a:rPr lang="en-AU" sz="2200" dirty="0" err="1" smtClean="0"/>
              <a:t>hashtable’s</a:t>
            </a:r>
            <a:r>
              <a:rPr lang="en-AU" sz="2200" dirty="0" smtClean="0"/>
              <a:t> cells</a:t>
            </a:r>
          </a:p>
          <a:p>
            <a:pPr>
              <a:buFontTx/>
              <a:buChar char="-"/>
            </a:pPr>
            <a:r>
              <a:rPr lang="en-AU" sz="2200" dirty="0" smtClean="0"/>
              <a:t>what’s the SENTINEL for </a:t>
            </a:r>
            <a:r>
              <a:rPr lang="en-AU" sz="2200" dirty="0" err="1" smtClean="0"/>
              <a:t>hashtable’s</a:t>
            </a:r>
            <a:r>
              <a:rPr lang="en-AU" sz="2200" dirty="0" smtClean="0"/>
              <a:t> cells</a:t>
            </a:r>
          </a:p>
          <a:p>
            <a:pPr marL="0" indent="0">
              <a:buNone/>
            </a:pPr>
            <a:endParaRPr lang="en-US" sz="2200" dirty="0" smtClean="0"/>
          </a:p>
          <a:p>
            <a:pPr>
              <a:buFontTx/>
              <a:buChar char="-"/>
            </a:pPr>
            <a:endParaRPr lang="en-US" sz="2200" dirty="0" smtClean="0"/>
          </a:p>
          <a:p>
            <a:pPr marL="0" indent="0">
              <a:buNone/>
            </a:pPr>
            <a:endParaRPr lang="en-US" sz="22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spTree>
    <p:extLst>
      <p:ext uri="{BB962C8B-B14F-4D97-AF65-F5344CB8AC3E}">
        <p14:creationId xmlns:p14="http://schemas.microsoft.com/office/powerpoint/2010/main" val="225982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393395"/>
          </a:xfrm>
        </p:spPr>
        <p:txBody>
          <a:bodyPr/>
          <a:lstStyle/>
          <a:p>
            <a:r>
              <a:rPr lang="en-US" sz="2400" dirty="0" smtClean="0"/>
              <a:t>Programming 2.1: The Horner’s Rule</a:t>
            </a:r>
            <a:endParaRPr lang="en-US" sz="2400" dirty="0"/>
          </a:p>
        </p:txBody>
      </p:sp>
      <p:sp>
        <p:nvSpPr>
          <p:cNvPr id="3" name="Content Placeholder 2"/>
          <p:cNvSpPr>
            <a:spLocks noGrp="1"/>
          </p:cNvSpPr>
          <p:nvPr>
            <p:ph idx="1"/>
          </p:nvPr>
        </p:nvSpPr>
        <p:spPr>
          <a:xfrm>
            <a:off x="265113" y="675077"/>
            <a:ext cx="8623300" cy="4800600"/>
          </a:xfrm>
        </p:spPr>
        <p:txBody>
          <a:bodyPr/>
          <a:lstStyle/>
          <a:p>
            <a:pPr marL="0" indent="0">
              <a:buNone/>
            </a:pPr>
            <a:endParaRPr lang="en-US" sz="2200" dirty="0" smtClean="0"/>
          </a:p>
          <a:p>
            <a:pPr>
              <a:buFontTx/>
              <a:buChar char="-"/>
            </a:pPr>
            <a:endParaRPr lang="en-US" sz="2200" dirty="0" smtClean="0"/>
          </a:p>
          <a:p>
            <a:pPr marL="0" indent="0">
              <a:buNone/>
            </a:pPr>
            <a:endParaRPr lang="en-US" sz="22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pic>
        <p:nvPicPr>
          <p:cNvPr id="7" name="Picture 6"/>
          <p:cNvPicPr>
            <a:picLocks noChangeAspect="1"/>
          </p:cNvPicPr>
          <p:nvPr/>
        </p:nvPicPr>
        <p:blipFill>
          <a:blip r:embed="rId2"/>
          <a:stretch>
            <a:fillRect/>
          </a:stretch>
        </p:blipFill>
        <p:spPr>
          <a:xfrm>
            <a:off x="293688" y="675077"/>
            <a:ext cx="8509000" cy="1905000"/>
          </a:xfrm>
          <a:prstGeom prst="rect">
            <a:avLst/>
          </a:prstGeom>
        </p:spPr>
      </p:pic>
      <p:sp>
        <p:nvSpPr>
          <p:cNvPr id="8" name="TextBox 7"/>
          <p:cNvSpPr txBox="1"/>
          <p:nvPr/>
        </p:nvSpPr>
        <p:spPr>
          <a:xfrm>
            <a:off x="451143" y="3191905"/>
            <a:ext cx="4088478" cy="3416320"/>
          </a:xfrm>
          <a:prstGeom prst="rect">
            <a:avLst/>
          </a:prstGeom>
          <a:noFill/>
        </p:spPr>
        <p:txBody>
          <a:bodyPr wrap="none" rtlCol="0">
            <a:spAutoFit/>
          </a:bodyPr>
          <a:lstStyle/>
          <a:p>
            <a:r>
              <a:rPr lang="en-AU" dirty="0"/>
              <a:t>The Horner ‘s  rule:</a:t>
            </a:r>
          </a:p>
          <a:p>
            <a:r>
              <a:rPr lang="en-US" dirty="0" smtClean="0"/>
              <a:t>      </a:t>
            </a:r>
            <a:r>
              <a:rPr lang="en-US" i="1" dirty="0" smtClean="0">
                <a:latin typeface="Cambria Math"/>
                <a:cs typeface="Cambria Math"/>
              </a:rPr>
              <a:t>h= 0</a:t>
            </a:r>
          </a:p>
          <a:p>
            <a:r>
              <a:rPr lang="en-US" i="1" dirty="0">
                <a:latin typeface="Cambria Math"/>
                <a:cs typeface="Cambria Math"/>
              </a:rPr>
              <a:t> </a:t>
            </a:r>
            <a:r>
              <a:rPr lang="en-US" i="1" dirty="0" smtClean="0">
                <a:latin typeface="Cambria Math"/>
                <a:cs typeface="Cambria Math"/>
              </a:rPr>
              <a:t>      h= ( h*64 + c</a:t>
            </a:r>
            <a:r>
              <a:rPr lang="en-US" sz="2800" i="1" baseline="-25000" dirty="0" smtClean="0">
                <a:latin typeface="Cambria Math"/>
                <a:cs typeface="Cambria Math"/>
              </a:rPr>
              <a:t>0 </a:t>
            </a:r>
            <a:r>
              <a:rPr lang="en-US" i="1" dirty="0" smtClean="0">
                <a:latin typeface="Cambria Math"/>
                <a:cs typeface="Cambria Math"/>
              </a:rPr>
              <a:t>)  mod  M</a:t>
            </a:r>
          </a:p>
          <a:p>
            <a:r>
              <a:rPr lang="en-US" i="1" dirty="0" smtClean="0">
                <a:latin typeface="Cambria Math"/>
                <a:cs typeface="Cambria Math"/>
              </a:rPr>
              <a:t>       </a:t>
            </a:r>
            <a:r>
              <a:rPr lang="en-US" i="1" dirty="0">
                <a:latin typeface="Cambria Math"/>
                <a:cs typeface="Cambria Math"/>
              </a:rPr>
              <a:t>h= </a:t>
            </a:r>
            <a:r>
              <a:rPr lang="en-US" i="1" dirty="0" smtClean="0">
                <a:latin typeface="Cambria Math"/>
                <a:cs typeface="Cambria Math"/>
              </a:rPr>
              <a:t>( h</a:t>
            </a:r>
            <a:r>
              <a:rPr lang="en-US" i="1" dirty="0">
                <a:latin typeface="Cambria Math"/>
                <a:cs typeface="Cambria Math"/>
              </a:rPr>
              <a:t>*64 + </a:t>
            </a:r>
            <a:r>
              <a:rPr lang="en-US" i="1" dirty="0" smtClean="0">
                <a:latin typeface="Cambria Math"/>
                <a:cs typeface="Cambria Math"/>
              </a:rPr>
              <a:t>c</a:t>
            </a:r>
            <a:r>
              <a:rPr lang="en-US" sz="2800" i="1" baseline="-25000" dirty="0" smtClean="0">
                <a:latin typeface="Cambria Math"/>
                <a:cs typeface="Cambria Math"/>
              </a:rPr>
              <a:t>1 </a:t>
            </a:r>
            <a:r>
              <a:rPr lang="en-US" i="1" dirty="0" smtClean="0">
                <a:latin typeface="Cambria Math"/>
                <a:cs typeface="Cambria Math"/>
              </a:rPr>
              <a:t>)  </a:t>
            </a:r>
            <a:r>
              <a:rPr lang="en-US" i="1" dirty="0">
                <a:latin typeface="Cambria Math"/>
                <a:cs typeface="Cambria Math"/>
              </a:rPr>
              <a:t>mod </a:t>
            </a:r>
            <a:r>
              <a:rPr lang="en-US" i="1" dirty="0" smtClean="0">
                <a:latin typeface="Cambria Math"/>
                <a:cs typeface="Cambria Math"/>
              </a:rPr>
              <a:t> M </a:t>
            </a:r>
          </a:p>
          <a:p>
            <a:r>
              <a:rPr lang="en-US" i="1" dirty="0" smtClean="0">
                <a:latin typeface="Cambria Math"/>
                <a:cs typeface="Cambria Math"/>
              </a:rPr>
              <a:t>       h</a:t>
            </a:r>
            <a:r>
              <a:rPr lang="en-US" i="1" dirty="0">
                <a:latin typeface="Cambria Math"/>
                <a:cs typeface="Cambria Math"/>
              </a:rPr>
              <a:t>= </a:t>
            </a:r>
            <a:r>
              <a:rPr lang="en-US" i="1" dirty="0" smtClean="0">
                <a:latin typeface="Cambria Math"/>
                <a:cs typeface="Cambria Math"/>
              </a:rPr>
              <a:t>( h</a:t>
            </a:r>
            <a:r>
              <a:rPr lang="en-US" i="1" dirty="0">
                <a:latin typeface="Cambria Math"/>
                <a:cs typeface="Cambria Math"/>
              </a:rPr>
              <a:t>*64 + </a:t>
            </a:r>
            <a:r>
              <a:rPr lang="en-US" i="1" dirty="0" smtClean="0">
                <a:latin typeface="Cambria Math"/>
                <a:cs typeface="Cambria Math"/>
              </a:rPr>
              <a:t>c</a:t>
            </a:r>
            <a:r>
              <a:rPr lang="en-US" sz="2800" i="1" baseline="-25000" dirty="0" smtClean="0">
                <a:latin typeface="Cambria Math"/>
                <a:cs typeface="Cambria Math"/>
              </a:rPr>
              <a:t>2 </a:t>
            </a:r>
            <a:r>
              <a:rPr lang="en-US" i="1" dirty="0" smtClean="0">
                <a:latin typeface="Cambria Math"/>
                <a:cs typeface="Cambria Math"/>
              </a:rPr>
              <a:t>)  </a:t>
            </a:r>
            <a:r>
              <a:rPr lang="en-US" i="1" dirty="0">
                <a:latin typeface="Cambria Math"/>
                <a:cs typeface="Cambria Math"/>
              </a:rPr>
              <a:t>mod </a:t>
            </a:r>
            <a:r>
              <a:rPr lang="en-US" i="1" dirty="0" smtClean="0">
                <a:latin typeface="Cambria Math"/>
                <a:cs typeface="Cambria Math"/>
              </a:rPr>
              <a:t> M</a:t>
            </a:r>
          </a:p>
          <a:p>
            <a:r>
              <a:rPr lang="en-US" i="1" dirty="0">
                <a:latin typeface="Cambria Math"/>
                <a:cs typeface="Cambria Math"/>
              </a:rPr>
              <a:t> </a:t>
            </a:r>
            <a:r>
              <a:rPr lang="en-US" i="1" dirty="0" smtClean="0">
                <a:latin typeface="Cambria Math"/>
                <a:cs typeface="Cambria Math"/>
              </a:rPr>
              <a:t>      </a:t>
            </a:r>
            <a:r>
              <a:rPr lang="mr-IN" i="1" dirty="0" smtClean="0">
                <a:latin typeface="Cambria Math"/>
                <a:cs typeface="Cambria Math"/>
              </a:rPr>
              <a:t>…</a:t>
            </a:r>
            <a:endParaRPr lang="en-AU" i="1" dirty="0" smtClean="0">
              <a:latin typeface="Cambria Math"/>
              <a:cs typeface="Cambria Math"/>
            </a:endParaRPr>
          </a:p>
          <a:p>
            <a:r>
              <a:rPr lang="en-US" i="1" dirty="0">
                <a:latin typeface="Cambria Math"/>
                <a:cs typeface="Cambria Math"/>
              </a:rPr>
              <a:t> </a:t>
            </a:r>
            <a:r>
              <a:rPr lang="en-US" i="1" dirty="0" smtClean="0">
                <a:latin typeface="Cambria Math"/>
                <a:cs typeface="Cambria Math"/>
              </a:rPr>
              <a:t>      h</a:t>
            </a:r>
            <a:r>
              <a:rPr lang="en-US" i="1" dirty="0">
                <a:latin typeface="Cambria Math"/>
                <a:cs typeface="Cambria Math"/>
              </a:rPr>
              <a:t>= (h*64 + </a:t>
            </a:r>
            <a:r>
              <a:rPr lang="en-US" i="1" dirty="0" smtClean="0">
                <a:latin typeface="Cambria Math"/>
                <a:cs typeface="Cambria Math"/>
              </a:rPr>
              <a:t>c</a:t>
            </a:r>
            <a:r>
              <a:rPr lang="en-US" sz="2800" i="1" baseline="-25000" dirty="0" smtClean="0">
                <a:latin typeface="Cambria Math"/>
                <a:cs typeface="Cambria Math"/>
              </a:rPr>
              <a:t>l-1 </a:t>
            </a:r>
            <a:r>
              <a:rPr lang="en-US" i="1" dirty="0" smtClean="0">
                <a:latin typeface="Cambria Math"/>
                <a:cs typeface="Cambria Math"/>
              </a:rPr>
              <a:t>)  </a:t>
            </a:r>
            <a:r>
              <a:rPr lang="en-US" i="1" dirty="0">
                <a:latin typeface="Cambria Math"/>
                <a:cs typeface="Cambria Math"/>
              </a:rPr>
              <a:t>mod </a:t>
            </a:r>
            <a:r>
              <a:rPr lang="en-US" i="1" dirty="0" smtClean="0">
                <a:latin typeface="Cambria Math"/>
                <a:cs typeface="Cambria Math"/>
              </a:rPr>
              <a:t> M       </a:t>
            </a:r>
          </a:p>
          <a:p>
            <a:endParaRPr lang="en-US" dirty="0"/>
          </a:p>
          <a:p>
            <a:endParaRPr lang="en-US" dirty="0"/>
          </a:p>
        </p:txBody>
      </p:sp>
    </p:spTree>
    <p:extLst>
      <p:ext uri="{BB962C8B-B14F-4D97-AF65-F5344CB8AC3E}">
        <p14:creationId xmlns:p14="http://schemas.microsoft.com/office/powerpoint/2010/main" val="8597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393395"/>
          </a:xfrm>
        </p:spPr>
        <p:txBody>
          <a:bodyPr/>
          <a:lstStyle/>
          <a:p>
            <a:r>
              <a:rPr lang="en-US" sz="2400" dirty="0" smtClean="0"/>
              <a:t>2.1b) Notes</a:t>
            </a:r>
            <a:endParaRPr lang="en-US" sz="2400" dirty="0"/>
          </a:p>
        </p:txBody>
      </p:sp>
      <p:sp>
        <p:nvSpPr>
          <p:cNvPr id="3" name="Content Placeholder 2"/>
          <p:cNvSpPr>
            <a:spLocks noGrp="1"/>
          </p:cNvSpPr>
          <p:nvPr>
            <p:ph idx="1"/>
          </p:nvPr>
        </p:nvSpPr>
        <p:spPr>
          <a:xfrm>
            <a:off x="265113" y="675077"/>
            <a:ext cx="8623300" cy="4800600"/>
          </a:xfrm>
        </p:spPr>
        <p:txBody>
          <a:bodyPr/>
          <a:lstStyle/>
          <a:p>
            <a:pPr marL="0" indent="0">
              <a:buNone/>
            </a:pPr>
            <a:r>
              <a:rPr lang="en-US" sz="2200" dirty="0"/>
              <a:t>Collisions should be handled using linear probing with a step size of K</a:t>
            </a:r>
            <a:r>
              <a:rPr lang="en-US" sz="2200" dirty="0" smtClean="0"/>
              <a:t>.</a:t>
            </a:r>
          </a:p>
          <a:p>
            <a:pPr marL="0" indent="0">
              <a:buNone/>
            </a:pPr>
            <a:r>
              <a:rPr lang="en-US" sz="2200" dirty="0" smtClean="0"/>
              <a:t>How do we know that collision cannot be solved?</a:t>
            </a:r>
          </a:p>
          <a:p>
            <a:pPr marL="0" indent="0">
              <a:buNone/>
            </a:pPr>
            <a:r>
              <a:rPr lang="en-US" sz="2200" dirty="0" smtClean="0"/>
              <a:t>When a collision cannot be solved:</a:t>
            </a:r>
          </a:p>
          <a:p>
            <a:r>
              <a:rPr lang="en-US" sz="2200" dirty="0" smtClean="0"/>
              <a:t>double the size of the hash table, </a:t>
            </a:r>
            <a:r>
              <a:rPr lang="en-US" sz="2200" dirty="0" err="1" smtClean="0"/>
              <a:t>ie</a:t>
            </a:r>
            <a:r>
              <a:rPr lang="en-US" sz="2200" dirty="0" smtClean="0"/>
              <a:t>. M</a:t>
            </a:r>
            <a:r>
              <a:rPr lang="en-US" sz="2200" dirty="0" smtClean="0">
                <a:sym typeface="Wingdings"/>
              </a:rPr>
              <a:t>= 2M, then build new hash table with new size M</a:t>
            </a:r>
            <a:r>
              <a:rPr lang="en-US" sz="2200" dirty="0" smtClean="0"/>
              <a:t> </a:t>
            </a:r>
          </a:p>
          <a:p>
            <a:r>
              <a:rPr lang="en-US" sz="2200" dirty="0" smtClean="0"/>
              <a:t>rehash the strings already in the old hash table, these strings must be rehashed</a:t>
            </a:r>
            <a:r>
              <a:rPr lang="en-US" sz="2200" i="1" dirty="0" smtClean="0"/>
              <a:t> in the order in which they appear in the old hash table</a:t>
            </a:r>
          </a:p>
          <a:p>
            <a:r>
              <a:rPr lang="en-US" sz="2200" dirty="0" smtClean="0"/>
              <a:t>continue to hash the remaining strings</a:t>
            </a:r>
          </a:p>
          <a:p>
            <a:pPr marL="0" indent="0">
              <a:buNone/>
            </a:pPr>
            <a:endParaRPr lang="en-US" sz="2200" dirty="0" smtClean="0"/>
          </a:p>
          <a:p>
            <a:pPr>
              <a:buFontTx/>
              <a:buChar char="-"/>
            </a:pPr>
            <a:endParaRPr lang="en-US" sz="2200" dirty="0" smtClean="0"/>
          </a:p>
          <a:p>
            <a:pPr marL="0" indent="0">
              <a:buNone/>
            </a:pPr>
            <a:endParaRPr lang="en-US" sz="22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18</a:t>
            </a:fld>
            <a:endParaRPr lang="en-US" dirty="0"/>
          </a:p>
        </p:txBody>
      </p:sp>
    </p:spTree>
    <p:extLst>
      <p:ext uri="{BB962C8B-B14F-4D97-AF65-F5344CB8AC3E}">
        <p14:creationId xmlns:p14="http://schemas.microsoft.com/office/powerpoint/2010/main" val="4008112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19</a:t>
            </a:fld>
            <a:endParaRPr lang="en-US" dirty="0"/>
          </a:p>
        </p:txBody>
      </p:sp>
    </p:spTree>
    <p:extLst>
      <p:ext uri="{BB962C8B-B14F-4D97-AF65-F5344CB8AC3E}">
        <p14:creationId xmlns:p14="http://schemas.microsoft.com/office/powerpoint/2010/main" val="403636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Counting Sort for array {5,2,3,2,1,0,3,1} </a:t>
            </a:r>
            <a:endParaRPr lang="en-US" sz="2400" dirty="0"/>
          </a:p>
        </p:txBody>
      </p:sp>
      <p:sp>
        <p:nvSpPr>
          <p:cNvPr id="3" name="Content Placeholder 2"/>
          <p:cNvSpPr>
            <a:spLocks noGrp="1"/>
          </p:cNvSpPr>
          <p:nvPr>
            <p:ph idx="1"/>
          </p:nvPr>
        </p:nvSpPr>
        <p:spPr/>
        <p:txBody>
          <a:bodyPr/>
          <a:lstStyle/>
          <a:p>
            <a:pPr marL="0" indent="0">
              <a:buNone/>
            </a:pPr>
            <a:endParaRPr lang="en-US" sz="22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spTree>
    <p:extLst>
      <p:ext uri="{BB962C8B-B14F-4D97-AF65-F5344CB8AC3E}">
        <p14:creationId xmlns:p14="http://schemas.microsoft.com/office/powerpoint/2010/main" val="335794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  The Described </a:t>
            </a:r>
            <a:r>
              <a:rPr lang="en-US" sz="2400" dirty="0" err="1" smtClean="0"/>
              <a:t>Trie</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20</a:t>
            </a:fld>
            <a:endParaRPr lang="en-US" dirty="0"/>
          </a:p>
        </p:txBody>
      </p:sp>
      <p:pic>
        <p:nvPicPr>
          <p:cNvPr id="10" name="Picture 9"/>
          <p:cNvPicPr>
            <a:picLocks noChangeAspect="1"/>
          </p:cNvPicPr>
          <p:nvPr/>
        </p:nvPicPr>
        <p:blipFill>
          <a:blip r:embed="rId2"/>
          <a:stretch>
            <a:fillRect/>
          </a:stretch>
        </p:blipFill>
        <p:spPr>
          <a:xfrm>
            <a:off x="4799013" y="934021"/>
            <a:ext cx="4089400" cy="2870200"/>
          </a:xfrm>
          <a:prstGeom prst="rect">
            <a:avLst/>
          </a:prstGeom>
        </p:spPr>
      </p:pic>
      <p:sp>
        <p:nvSpPr>
          <p:cNvPr id="14" name="Rounded Rectangle 13"/>
          <p:cNvSpPr/>
          <p:nvPr/>
        </p:nvSpPr>
        <p:spPr>
          <a:xfrm>
            <a:off x="1301444" y="662675"/>
            <a:ext cx="2536310" cy="731704"/>
          </a:xfrm>
          <a:prstGeom prst="round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000090"/>
                </a:solidFill>
              </a:rPr>
              <a:t>this </a:t>
            </a:r>
            <a:r>
              <a:rPr lang="en-US" sz="2000" dirty="0" err="1">
                <a:solidFill>
                  <a:srgbClr val="000090"/>
                </a:solidFill>
              </a:rPr>
              <a:t>trie</a:t>
            </a:r>
            <a:r>
              <a:rPr lang="en-US" sz="2000" dirty="0">
                <a:solidFill>
                  <a:srgbClr val="000090"/>
                </a:solidFill>
              </a:rPr>
              <a:t> contains</a:t>
            </a:r>
          </a:p>
          <a:p>
            <a:r>
              <a:rPr lang="en-US" sz="2000" dirty="0">
                <a:solidFill>
                  <a:srgbClr val="000090"/>
                </a:solidFill>
              </a:rPr>
              <a:t> 6 </a:t>
            </a:r>
            <a:r>
              <a:rPr lang="en-US" sz="2000" dirty="0" smtClean="0">
                <a:solidFill>
                  <a:srgbClr val="000090"/>
                </a:solidFill>
              </a:rPr>
              <a:t>strings</a:t>
            </a:r>
            <a:endParaRPr lang="en-US" sz="2000" dirty="0">
              <a:solidFill>
                <a:srgbClr val="000090"/>
              </a:solidFill>
            </a:endParaRPr>
          </a:p>
        </p:txBody>
      </p:sp>
      <p:sp>
        <p:nvSpPr>
          <p:cNvPr id="16" name="Rounded Rectangle 15"/>
          <p:cNvSpPr/>
          <p:nvPr/>
        </p:nvSpPr>
        <p:spPr>
          <a:xfrm>
            <a:off x="1423794" y="3209834"/>
            <a:ext cx="1820350" cy="731704"/>
          </a:xfrm>
          <a:prstGeom prst="round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000" dirty="0">
                <a:solidFill>
                  <a:srgbClr val="000090"/>
                </a:solidFill>
              </a:rPr>
              <a:t>there are</a:t>
            </a:r>
          </a:p>
          <a:p>
            <a:r>
              <a:rPr lang="en-US" sz="2000" dirty="0">
                <a:solidFill>
                  <a:srgbClr val="000090"/>
                </a:solidFill>
              </a:rPr>
              <a:t>2 strings “a”</a:t>
            </a:r>
          </a:p>
        </p:txBody>
      </p:sp>
      <p:sp>
        <p:nvSpPr>
          <p:cNvPr id="17" name="Rounded Rectangle 16"/>
          <p:cNvSpPr/>
          <p:nvPr/>
        </p:nvSpPr>
        <p:spPr>
          <a:xfrm>
            <a:off x="913560" y="1803086"/>
            <a:ext cx="2536310" cy="930450"/>
          </a:xfrm>
          <a:prstGeom prst="roundRect">
            <a:avLst/>
          </a:prstGeom>
          <a:solidFill>
            <a:schemeClr val="tx2">
              <a:lumMod val="10000"/>
              <a:lumOff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sz="2000" dirty="0" smtClean="0">
                <a:solidFill>
                  <a:srgbClr val="000090"/>
                </a:solidFill>
              </a:rPr>
              <a:t>there are 5 strings that share the prefix “a”</a:t>
            </a:r>
            <a:endParaRPr lang="en-US" sz="2000" dirty="0">
              <a:solidFill>
                <a:srgbClr val="000090"/>
              </a:solidFill>
            </a:endParaRPr>
          </a:p>
        </p:txBody>
      </p:sp>
      <p:cxnSp>
        <p:nvCxnSpPr>
          <p:cNvPr id="19" name="Straight Arrow Connector 18"/>
          <p:cNvCxnSpPr/>
          <p:nvPr/>
        </p:nvCxnSpPr>
        <p:spPr>
          <a:xfrm flipH="1" flipV="1">
            <a:off x="3961999" y="934022"/>
            <a:ext cx="2567704" cy="2256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3547851" y="1988026"/>
            <a:ext cx="2153560" cy="22089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3244145" y="2830176"/>
            <a:ext cx="1739413" cy="74551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811586" y="4719677"/>
            <a:ext cx="7974854" cy="1446550"/>
          </a:xfrm>
          <a:prstGeom prst="rect">
            <a:avLst/>
          </a:prstGeom>
          <a:noFill/>
        </p:spPr>
        <p:txBody>
          <a:bodyPr wrap="square" rtlCol="0">
            <a:spAutoFit/>
          </a:bodyPr>
          <a:lstStyle/>
          <a:p>
            <a:r>
              <a:rPr lang="en-US" sz="2200" i="1" dirty="0"/>
              <a:t>D</a:t>
            </a:r>
            <a:r>
              <a:rPr lang="en-US" sz="2200" i="1" dirty="0" smtClean="0"/>
              <a:t>ecide &amp; Draw:</a:t>
            </a:r>
          </a:p>
          <a:p>
            <a:r>
              <a:rPr lang="en-US" sz="2200" i="1" dirty="0"/>
              <a:t>-</a:t>
            </a:r>
            <a:r>
              <a:rPr lang="en-US" sz="2200" i="1" dirty="0" smtClean="0"/>
              <a:t> What does the </a:t>
            </a:r>
            <a:r>
              <a:rPr lang="en-US" sz="2200" b="1" i="1" dirty="0" smtClean="0"/>
              <a:t>empty </a:t>
            </a:r>
            <a:r>
              <a:rPr lang="en-US" sz="2200" b="1" i="1" dirty="0" err="1" smtClean="0"/>
              <a:t>trie</a:t>
            </a:r>
            <a:r>
              <a:rPr lang="en-US" sz="2200" i="1" dirty="0" smtClean="0"/>
              <a:t> look like? </a:t>
            </a:r>
            <a:endParaRPr lang="en-US" sz="2200" i="1" dirty="0"/>
          </a:p>
          <a:p>
            <a:pPr marL="342900" indent="-342900">
              <a:buFontTx/>
              <a:buChar char="-"/>
            </a:pPr>
            <a:r>
              <a:rPr lang="en-US" sz="2200" i="1" dirty="0" smtClean="0"/>
              <a:t>What the empty </a:t>
            </a:r>
            <a:r>
              <a:rPr lang="en-US" sz="2200" i="1" dirty="0" err="1" smtClean="0"/>
              <a:t>trie</a:t>
            </a:r>
            <a:r>
              <a:rPr lang="en-US" sz="2200" i="1" dirty="0" smtClean="0"/>
              <a:t> become after inserting just </a:t>
            </a:r>
            <a:r>
              <a:rPr lang="en-US" sz="2200" i="1" dirty="0" smtClean="0">
                <a:solidFill>
                  <a:srgbClr val="000090"/>
                </a:solidFill>
                <a:latin typeface="Courier"/>
                <a:cs typeface="Courier"/>
              </a:rPr>
              <a:t>“a”</a:t>
            </a:r>
            <a:r>
              <a:rPr lang="en-US" sz="2200" i="1" dirty="0" smtClean="0"/>
              <a:t>?</a:t>
            </a:r>
          </a:p>
          <a:p>
            <a:pPr marL="342900" indent="-342900">
              <a:buFontTx/>
              <a:buChar char="-"/>
            </a:pPr>
            <a:r>
              <a:rPr lang="en-US" sz="2200" i="1" dirty="0" smtClean="0"/>
              <a:t>Can we insert an empty string into the </a:t>
            </a:r>
            <a:r>
              <a:rPr lang="en-US" sz="2200" i="1" dirty="0" err="1" smtClean="0"/>
              <a:t>trie</a:t>
            </a:r>
            <a:r>
              <a:rPr lang="en-US" sz="2200" i="1" dirty="0" smtClean="0"/>
              <a:t>?</a:t>
            </a:r>
            <a:endParaRPr lang="en-US" sz="2200" i="1" dirty="0"/>
          </a:p>
        </p:txBody>
      </p:sp>
    </p:spTree>
    <p:extLst>
      <p:ext uri="{BB962C8B-B14F-4D97-AF65-F5344CB8AC3E}">
        <p14:creationId xmlns:p14="http://schemas.microsoft.com/office/powerpoint/2010/main" val="4133491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  How to represent?</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21</a:t>
            </a:fld>
            <a:endParaRPr lang="en-US" dirty="0"/>
          </a:p>
        </p:txBody>
      </p:sp>
      <p:pic>
        <p:nvPicPr>
          <p:cNvPr id="10" name="Picture 9"/>
          <p:cNvPicPr>
            <a:picLocks noChangeAspect="1"/>
          </p:cNvPicPr>
          <p:nvPr/>
        </p:nvPicPr>
        <p:blipFill>
          <a:blip r:embed="rId2"/>
          <a:stretch>
            <a:fillRect/>
          </a:stretch>
        </p:blipFill>
        <p:spPr>
          <a:xfrm>
            <a:off x="0" y="554132"/>
            <a:ext cx="4089400" cy="2870200"/>
          </a:xfrm>
          <a:prstGeom prst="rect">
            <a:avLst/>
          </a:prstGeom>
        </p:spPr>
      </p:pic>
      <p:sp>
        <p:nvSpPr>
          <p:cNvPr id="24" name="TextBox 23"/>
          <p:cNvSpPr txBox="1"/>
          <p:nvPr/>
        </p:nvSpPr>
        <p:spPr>
          <a:xfrm>
            <a:off x="4294213" y="1030778"/>
            <a:ext cx="4594200" cy="3046988"/>
          </a:xfrm>
          <a:prstGeom prst="rect">
            <a:avLst/>
          </a:prstGeom>
          <a:noFill/>
        </p:spPr>
        <p:txBody>
          <a:bodyPr wrap="square" rtlCol="0">
            <a:spAutoFit/>
          </a:bodyPr>
          <a:lstStyle/>
          <a:p>
            <a:r>
              <a:rPr lang="en-US" i="1" dirty="0" smtClean="0"/>
              <a:t>Operations:</a:t>
            </a:r>
          </a:p>
          <a:p>
            <a:pPr marL="342900" indent="-342900">
              <a:buFontTx/>
              <a:buChar char="-"/>
            </a:pPr>
            <a:r>
              <a:rPr lang="en-US" i="1" dirty="0" smtClean="0"/>
              <a:t>insert a string like “</a:t>
            </a:r>
            <a:r>
              <a:rPr lang="en-US" i="1" dirty="0" err="1" smtClean="0"/>
              <a:t>abc</a:t>
            </a:r>
            <a:r>
              <a:rPr lang="en-US" i="1" dirty="0" smtClean="0"/>
              <a:t>”</a:t>
            </a:r>
          </a:p>
          <a:p>
            <a:pPr marL="342900" indent="-342900">
              <a:buFontTx/>
              <a:buChar char="-"/>
            </a:pPr>
            <a:r>
              <a:rPr lang="en-US" i="1" dirty="0" smtClean="0"/>
              <a:t>search for string </a:t>
            </a:r>
            <a:r>
              <a:rPr lang="en-US" dirty="0" smtClean="0">
                <a:solidFill>
                  <a:srgbClr val="000090"/>
                </a:solidFill>
                <a:latin typeface="Courier"/>
                <a:cs typeface="Courier"/>
              </a:rPr>
              <a:t>“</a:t>
            </a:r>
            <a:r>
              <a:rPr lang="en-US" dirty="0" err="1" smtClean="0">
                <a:solidFill>
                  <a:srgbClr val="000090"/>
                </a:solidFill>
                <a:latin typeface="Courier"/>
                <a:cs typeface="Courier"/>
              </a:rPr>
              <a:t>abc</a:t>
            </a:r>
            <a:r>
              <a:rPr lang="en-US" dirty="0" smtClean="0">
                <a:solidFill>
                  <a:srgbClr val="000090"/>
                </a:solidFill>
                <a:latin typeface="Courier"/>
                <a:cs typeface="Courier"/>
              </a:rPr>
              <a:t>”</a:t>
            </a:r>
            <a:r>
              <a:rPr lang="en-US" i="1" dirty="0" smtClean="0"/>
              <a:t> and get its frequency </a:t>
            </a:r>
          </a:p>
          <a:p>
            <a:pPr marL="342900" indent="-342900">
              <a:buFontTx/>
              <a:buChar char="-"/>
            </a:pPr>
            <a:r>
              <a:rPr lang="en-US" i="1" dirty="0" smtClean="0"/>
              <a:t>search </a:t>
            </a:r>
            <a:r>
              <a:rPr lang="en-US" i="1" dirty="0"/>
              <a:t>for </a:t>
            </a:r>
            <a:r>
              <a:rPr lang="en-US" i="1" dirty="0" smtClean="0"/>
              <a:t>suffix </a:t>
            </a:r>
            <a:r>
              <a:rPr lang="en-US" dirty="0">
                <a:solidFill>
                  <a:srgbClr val="000090"/>
                </a:solidFill>
                <a:latin typeface="Courier"/>
                <a:cs typeface="Courier"/>
              </a:rPr>
              <a:t>“</a:t>
            </a:r>
            <a:r>
              <a:rPr lang="en-US" dirty="0" err="1">
                <a:solidFill>
                  <a:srgbClr val="000090"/>
                </a:solidFill>
                <a:latin typeface="Courier"/>
                <a:cs typeface="Courier"/>
              </a:rPr>
              <a:t>abc</a:t>
            </a:r>
            <a:r>
              <a:rPr lang="en-US" dirty="0">
                <a:solidFill>
                  <a:srgbClr val="000090"/>
                </a:solidFill>
                <a:latin typeface="Courier"/>
                <a:cs typeface="Courier"/>
              </a:rPr>
              <a:t>”</a:t>
            </a:r>
            <a:r>
              <a:rPr lang="en-US" i="1" dirty="0"/>
              <a:t> and get its frequency </a:t>
            </a:r>
            <a:endParaRPr lang="en-US" i="1" dirty="0" smtClean="0"/>
          </a:p>
          <a:p>
            <a:pPr marL="342900" indent="-342900">
              <a:buFontTx/>
              <a:buChar char="-"/>
            </a:pPr>
            <a:r>
              <a:rPr lang="mr-IN" i="1" dirty="0" smtClean="0"/>
              <a:t>…</a:t>
            </a:r>
            <a:endParaRPr lang="en-US" i="1" dirty="0"/>
          </a:p>
          <a:p>
            <a:endParaRPr lang="en-US" i="1" dirty="0"/>
          </a:p>
        </p:txBody>
      </p:sp>
      <p:sp>
        <p:nvSpPr>
          <p:cNvPr id="3" name="TextBox 2"/>
          <p:cNvSpPr txBox="1"/>
          <p:nvPr/>
        </p:nvSpPr>
        <p:spPr>
          <a:xfrm>
            <a:off x="265113" y="3846599"/>
            <a:ext cx="6635463" cy="2800766"/>
          </a:xfrm>
          <a:prstGeom prst="rect">
            <a:avLst/>
          </a:prstGeom>
          <a:noFill/>
        </p:spPr>
        <p:txBody>
          <a:bodyPr wrap="none" rtlCol="0">
            <a:spAutoFit/>
          </a:bodyPr>
          <a:lstStyle/>
          <a:p>
            <a:r>
              <a:rPr lang="en-US" sz="2200" dirty="0" smtClean="0"/>
              <a:t>How to make difference between suffix and strings?</a:t>
            </a:r>
          </a:p>
          <a:p>
            <a:r>
              <a:rPr lang="en-US" sz="2200" dirty="0" smtClean="0"/>
              <a:t/>
            </a:r>
            <a:br>
              <a:rPr lang="en-US" sz="2200" dirty="0" smtClean="0"/>
            </a:br>
            <a:endParaRPr lang="en-US" sz="2200" dirty="0" smtClean="0"/>
          </a:p>
          <a:p>
            <a:r>
              <a:rPr lang="en-US" sz="2200" dirty="0" smtClean="0"/>
              <a:t>What a node should contains:</a:t>
            </a:r>
          </a:p>
          <a:p>
            <a:r>
              <a:rPr lang="en-US" sz="2200" dirty="0"/>
              <a:t>	</a:t>
            </a:r>
            <a:r>
              <a:rPr lang="en-US" sz="2200" dirty="0" smtClean="0"/>
              <a:t>- a character itself?</a:t>
            </a:r>
          </a:p>
          <a:p>
            <a:r>
              <a:rPr lang="en-US" sz="2200" dirty="0"/>
              <a:t> </a:t>
            </a:r>
            <a:r>
              <a:rPr lang="en-US" sz="2200" dirty="0" smtClean="0"/>
              <a:t>     - </a:t>
            </a:r>
            <a:r>
              <a:rPr lang="en-US" sz="2200" dirty="0"/>
              <a:t>a</a:t>
            </a:r>
            <a:r>
              <a:rPr lang="en-US" sz="2200" dirty="0" smtClean="0"/>
              <a:t> frequency?</a:t>
            </a:r>
          </a:p>
          <a:p>
            <a:r>
              <a:rPr lang="en-US" sz="2200" dirty="0"/>
              <a:t> </a:t>
            </a:r>
            <a:r>
              <a:rPr lang="en-US" sz="2200" dirty="0" smtClean="0"/>
              <a:t>     - pointers to children?</a:t>
            </a:r>
          </a:p>
          <a:p>
            <a:r>
              <a:rPr lang="en-US" sz="2200" dirty="0"/>
              <a:t> </a:t>
            </a:r>
            <a:r>
              <a:rPr lang="en-US" sz="2200" dirty="0" smtClean="0"/>
              <a:t>     - </a:t>
            </a:r>
            <a:r>
              <a:rPr lang="mr-IN" sz="2200" dirty="0" smtClean="0"/>
              <a:t>…</a:t>
            </a:r>
            <a:r>
              <a:rPr lang="en-AU" sz="2200" dirty="0" smtClean="0"/>
              <a:t>?</a:t>
            </a:r>
            <a:endParaRPr lang="en-US" sz="2200" dirty="0"/>
          </a:p>
        </p:txBody>
      </p:sp>
    </p:spTree>
    <p:extLst>
      <p:ext uri="{BB962C8B-B14F-4D97-AF65-F5344CB8AC3E}">
        <p14:creationId xmlns:p14="http://schemas.microsoft.com/office/powerpoint/2010/main" val="3563208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  How to insert?</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22</a:t>
            </a:fld>
            <a:endParaRPr lang="en-US" dirty="0"/>
          </a:p>
        </p:txBody>
      </p:sp>
      <p:pic>
        <p:nvPicPr>
          <p:cNvPr id="10" name="Picture 9"/>
          <p:cNvPicPr>
            <a:picLocks noChangeAspect="1"/>
          </p:cNvPicPr>
          <p:nvPr/>
        </p:nvPicPr>
        <p:blipFill>
          <a:blip r:embed="rId2"/>
          <a:stretch>
            <a:fillRect/>
          </a:stretch>
        </p:blipFill>
        <p:spPr>
          <a:xfrm>
            <a:off x="377945" y="934021"/>
            <a:ext cx="4089400" cy="2870200"/>
          </a:xfrm>
          <a:prstGeom prst="rect">
            <a:avLst/>
          </a:prstGeom>
        </p:spPr>
      </p:pic>
      <p:sp>
        <p:nvSpPr>
          <p:cNvPr id="24" name="TextBox 23"/>
          <p:cNvSpPr txBox="1"/>
          <p:nvPr/>
        </p:nvSpPr>
        <p:spPr>
          <a:xfrm>
            <a:off x="2365936" y="4540203"/>
            <a:ext cx="6522477" cy="1200328"/>
          </a:xfrm>
          <a:prstGeom prst="rect">
            <a:avLst/>
          </a:prstGeom>
          <a:noFill/>
        </p:spPr>
        <p:txBody>
          <a:bodyPr wrap="square" rtlCol="0">
            <a:spAutoFit/>
          </a:bodyPr>
          <a:lstStyle/>
          <a:p>
            <a:r>
              <a:rPr lang="en-US" i="1" dirty="0" smtClean="0"/>
              <a:t>For the above </a:t>
            </a:r>
            <a:r>
              <a:rPr lang="en-US" i="1" dirty="0" err="1" smtClean="0"/>
              <a:t>trie</a:t>
            </a:r>
            <a:r>
              <a:rPr lang="en-US" i="1" dirty="0" smtClean="0"/>
              <a:t>, how to:</a:t>
            </a:r>
          </a:p>
          <a:p>
            <a:r>
              <a:rPr lang="en-US" i="1" dirty="0"/>
              <a:t>-</a:t>
            </a:r>
            <a:r>
              <a:rPr lang="en-US" i="1" dirty="0" smtClean="0"/>
              <a:t> insert </a:t>
            </a:r>
            <a:r>
              <a:rPr lang="en-US" dirty="0" smtClean="0">
                <a:solidFill>
                  <a:srgbClr val="000090"/>
                </a:solidFill>
                <a:latin typeface="Courier"/>
                <a:cs typeface="Courier"/>
              </a:rPr>
              <a:t>“</a:t>
            </a:r>
            <a:r>
              <a:rPr lang="en-US" dirty="0" err="1" smtClean="0">
                <a:solidFill>
                  <a:srgbClr val="000090"/>
                </a:solidFill>
                <a:latin typeface="Courier"/>
                <a:cs typeface="Courier"/>
              </a:rPr>
              <a:t>abc</a:t>
            </a:r>
            <a:r>
              <a:rPr lang="en-US" dirty="0" smtClean="0">
                <a:solidFill>
                  <a:srgbClr val="000090"/>
                </a:solidFill>
                <a:latin typeface="Courier"/>
                <a:cs typeface="Courier"/>
              </a:rPr>
              <a:t>”</a:t>
            </a:r>
            <a:r>
              <a:rPr lang="en-US" i="1" dirty="0" smtClean="0"/>
              <a:t> ? </a:t>
            </a:r>
            <a:endParaRPr lang="en-US" i="1" dirty="0"/>
          </a:p>
          <a:p>
            <a:r>
              <a:rPr lang="en-US" i="1" dirty="0" smtClean="0"/>
              <a:t>- insert </a:t>
            </a:r>
            <a:r>
              <a:rPr lang="en-US" dirty="0">
                <a:solidFill>
                  <a:srgbClr val="000090"/>
                </a:solidFill>
                <a:latin typeface="Courier"/>
                <a:cs typeface="Courier"/>
              </a:rPr>
              <a:t>“b”</a:t>
            </a:r>
            <a:r>
              <a:rPr lang="en-US" i="1" dirty="0" smtClean="0"/>
              <a:t>?</a:t>
            </a:r>
            <a:endParaRPr lang="en-US" i="1" dirty="0"/>
          </a:p>
        </p:txBody>
      </p:sp>
    </p:spTree>
    <p:extLst>
      <p:ext uri="{BB962C8B-B14F-4D97-AF65-F5344CB8AC3E}">
        <p14:creationId xmlns:p14="http://schemas.microsoft.com/office/powerpoint/2010/main" val="2933461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A2.2a:  What to print?</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23</a:t>
            </a:fld>
            <a:endParaRPr lang="en-US" dirty="0"/>
          </a:p>
        </p:txBody>
      </p:sp>
      <p:pic>
        <p:nvPicPr>
          <p:cNvPr id="10" name="Picture 9"/>
          <p:cNvPicPr>
            <a:picLocks noChangeAspect="1"/>
          </p:cNvPicPr>
          <p:nvPr/>
        </p:nvPicPr>
        <p:blipFill>
          <a:blip r:embed="rId2"/>
          <a:stretch>
            <a:fillRect/>
          </a:stretch>
        </p:blipFill>
        <p:spPr>
          <a:xfrm>
            <a:off x="377945" y="934021"/>
            <a:ext cx="4089400" cy="2870200"/>
          </a:xfrm>
          <a:prstGeom prst="rect">
            <a:avLst/>
          </a:prstGeom>
        </p:spPr>
      </p:pic>
      <p:sp>
        <p:nvSpPr>
          <p:cNvPr id="24" name="TextBox 23"/>
          <p:cNvSpPr txBox="1"/>
          <p:nvPr/>
        </p:nvSpPr>
        <p:spPr>
          <a:xfrm>
            <a:off x="5517000" y="729821"/>
            <a:ext cx="4028200" cy="3785652"/>
          </a:xfrm>
          <a:prstGeom prst="rect">
            <a:avLst/>
          </a:prstGeom>
          <a:noFill/>
        </p:spPr>
        <p:txBody>
          <a:bodyPr wrap="square" rtlCol="0">
            <a:spAutoFit/>
          </a:bodyPr>
          <a:lstStyle/>
          <a:p>
            <a:r>
              <a:rPr lang="en-US" sz="2000" i="1" dirty="0" smtClean="0"/>
              <a:t>For the given </a:t>
            </a:r>
            <a:r>
              <a:rPr lang="en-US" sz="2000" i="1" dirty="0" err="1" smtClean="0"/>
              <a:t>trie</a:t>
            </a:r>
            <a:r>
              <a:rPr lang="en-US" sz="2000" i="1" dirty="0"/>
              <a:t>:</a:t>
            </a:r>
            <a:endParaRPr lang="en-US" sz="2000" i="1" dirty="0" smtClean="0"/>
          </a:p>
          <a:p>
            <a:r>
              <a:rPr lang="en-US" sz="2000" dirty="0" smtClean="0">
                <a:solidFill>
                  <a:srgbClr val="000090"/>
                </a:solidFill>
                <a:latin typeface="Courier"/>
                <a:cs typeface="Courier"/>
              </a:rPr>
              <a:t>^</a:t>
            </a:r>
          </a:p>
          <a:p>
            <a:r>
              <a:rPr lang="en-US" sz="2000" dirty="0" smtClean="0">
                <a:solidFill>
                  <a:srgbClr val="000090"/>
                </a:solidFill>
                <a:latin typeface="Courier"/>
                <a:cs typeface="Courier"/>
              </a:rPr>
              <a:t>a</a:t>
            </a:r>
          </a:p>
          <a:p>
            <a:r>
              <a:rPr lang="en-US" sz="2000" dirty="0" smtClean="0">
                <a:solidFill>
                  <a:srgbClr val="000090"/>
                </a:solidFill>
                <a:latin typeface="Courier"/>
                <a:cs typeface="Courier"/>
              </a:rPr>
              <a:t>$</a:t>
            </a:r>
          </a:p>
          <a:p>
            <a:r>
              <a:rPr lang="en-US" sz="2000" dirty="0" smtClean="0">
                <a:solidFill>
                  <a:srgbClr val="000090"/>
                </a:solidFill>
                <a:latin typeface="Courier"/>
                <a:cs typeface="Courier"/>
              </a:rPr>
              <a:t>a</a:t>
            </a:r>
          </a:p>
          <a:p>
            <a:r>
              <a:rPr lang="en-US" sz="2000" dirty="0" smtClean="0">
                <a:solidFill>
                  <a:srgbClr val="000090"/>
                </a:solidFill>
                <a:latin typeface="Courier"/>
                <a:cs typeface="Courier"/>
              </a:rPr>
              <a:t>$</a:t>
            </a:r>
          </a:p>
          <a:p>
            <a:r>
              <a:rPr lang="en-US" sz="2000" dirty="0" smtClean="0">
                <a:solidFill>
                  <a:srgbClr val="000090"/>
                </a:solidFill>
                <a:latin typeface="Courier"/>
                <a:cs typeface="Courier"/>
              </a:rPr>
              <a:t>b</a:t>
            </a:r>
          </a:p>
          <a:p>
            <a:r>
              <a:rPr lang="en-US" sz="2000" dirty="0" smtClean="0">
                <a:solidFill>
                  <a:srgbClr val="000090"/>
                </a:solidFill>
                <a:latin typeface="Courier"/>
                <a:cs typeface="Courier"/>
              </a:rPr>
              <a:t>$</a:t>
            </a:r>
          </a:p>
          <a:p>
            <a:r>
              <a:rPr lang="en-US" sz="2000" dirty="0" smtClean="0">
                <a:solidFill>
                  <a:srgbClr val="000090"/>
                </a:solidFill>
                <a:latin typeface="Courier"/>
                <a:cs typeface="Courier"/>
              </a:rPr>
              <a:t>b</a:t>
            </a:r>
          </a:p>
          <a:p>
            <a:r>
              <a:rPr lang="en-US" sz="2000" dirty="0" smtClean="0">
                <a:solidFill>
                  <a:srgbClr val="000090"/>
                </a:solidFill>
                <a:latin typeface="Courier"/>
                <a:cs typeface="Courier"/>
              </a:rPr>
              <a:t>a</a:t>
            </a:r>
          </a:p>
          <a:p>
            <a:r>
              <a:rPr lang="en-US" sz="2000" dirty="0">
                <a:solidFill>
                  <a:srgbClr val="000090"/>
                </a:solidFill>
                <a:latin typeface="Courier"/>
                <a:cs typeface="Courier"/>
              </a:rPr>
              <a:t>$</a:t>
            </a:r>
            <a:endParaRPr lang="en-US" sz="2000" dirty="0" smtClean="0">
              <a:solidFill>
                <a:srgbClr val="000090"/>
              </a:solidFill>
              <a:latin typeface="Courier"/>
              <a:cs typeface="Courier"/>
            </a:endParaRPr>
          </a:p>
          <a:p>
            <a:pPr marL="342900" indent="-342900">
              <a:buFontTx/>
              <a:buChar char="-"/>
            </a:pPr>
            <a:endParaRPr lang="en-US" sz="2000" i="1" dirty="0"/>
          </a:p>
        </p:txBody>
      </p:sp>
      <p:sp>
        <p:nvSpPr>
          <p:cNvPr id="3" name="TextBox 2"/>
          <p:cNvSpPr txBox="1"/>
          <p:nvPr/>
        </p:nvSpPr>
        <p:spPr>
          <a:xfrm>
            <a:off x="377945" y="5250963"/>
            <a:ext cx="8379217" cy="769441"/>
          </a:xfrm>
          <a:prstGeom prst="rect">
            <a:avLst/>
          </a:prstGeom>
          <a:noFill/>
        </p:spPr>
        <p:txBody>
          <a:bodyPr wrap="none" rtlCol="0">
            <a:spAutoFit/>
          </a:bodyPr>
          <a:lstStyle/>
          <a:p>
            <a:pPr marL="342900" indent="-342900">
              <a:buFont typeface="Arial"/>
              <a:buChar char="•"/>
            </a:pPr>
            <a:r>
              <a:rPr lang="en-US" sz="2200" dirty="0" smtClean="0"/>
              <a:t>Check that the printout is the list of nodes in pre-order traversal</a:t>
            </a:r>
          </a:p>
          <a:p>
            <a:pPr marL="342900" indent="-342900">
              <a:buFont typeface="Arial"/>
              <a:buChar char="•"/>
            </a:pPr>
            <a:r>
              <a:rPr lang="en-US" sz="2200" dirty="0" smtClean="0"/>
              <a:t>How to implement that pre-order traversal?</a:t>
            </a:r>
            <a:endParaRPr lang="en-US" sz="2200" dirty="0"/>
          </a:p>
        </p:txBody>
      </p:sp>
    </p:spTree>
    <p:extLst>
      <p:ext uri="{BB962C8B-B14F-4D97-AF65-F5344CB8AC3E}">
        <p14:creationId xmlns:p14="http://schemas.microsoft.com/office/powerpoint/2010/main" val="250713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A2.2b:  How to print suffixes at level k?</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24</a:t>
            </a:fld>
            <a:endParaRPr lang="en-US" dirty="0"/>
          </a:p>
        </p:txBody>
      </p:sp>
      <p:pic>
        <p:nvPicPr>
          <p:cNvPr id="10" name="Picture 9"/>
          <p:cNvPicPr>
            <a:picLocks noChangeAspect="1"/>
          </p:cNvPicPr>
          <p:nvPr/>
        </p:nvPicPr>
        <p:blipFill>
          <a:blip r:embed="rId2"/>
          <a:stretch>
            <a:fillRect/>
          </a:stretch>
        </p:blipFill>
        <p:spPr>
          <a:xfrm>
            <a:off x="377945" y="934021"/>
            <a:ext cx="4089400" cy="2870200"/>
          </a:xfrm>
          <a:prstGeom prst="rect">
            <a:avLst/>
          </a:prstGeom>
        </p:spPr>
      </p:pic>
      <p:sp>
        <p:nvSpPr>
          <p:cNvPr id="24" name="TextBox 23"/>
          <p:cNvSpPr txBox="1"/>
          <p:nvPr/>
        </p:nvSpPr>
        <p:spPr>
          <a:xfrm>
            <a:off x="5517000" y="729821"/>
            <a:ext cx="4028200" cy="1631216"/>
          </a:xfrm>
          <a:prstGeom prst="rect">
            <a:avLst/>
          </a:prstGeom>
          <a:noFill/>
        </p:spPr>
        <p:txBody>
          <a:bodyPr wrap="square" rtlCol="0">
            <a:spAutoFit/>
          </a:bodyPr>
          <a:lstStyle/>
          <a:p>
            <a:r>
              <a:rPr lang="en-US" sz="2000" i="1" dirty="0" smtClean="0"/>
              <a:t>For the given </a:t>
            </a:r>
            <a:r>
              <a:rPr lang="en-US" sz="2000" i="1" dirty="0" err="1" smtClean="0"/>
              <a:t>trie</a:t>
            </a:r>
            <a:r>
              <a:rPr lang="en-US" sz="2000" i="1" dirty="0" smtClean="0"/>
              <a:t> and k=2:</a:t>
            </a:r>
          </a:p>
          <a:p>
            <a:r>
              <a:rPr lang="en-US" sz="2000" dirty="0" err="1" smtClean="0">
                <a:solidFill>
                  <a:srgbClr val="000090"/>
                </a:solidFill>
                <a:latin typeface="Courier"/>
                <a:cs typeface="Courier"/>
              </a:rPr>
              <a:t>aa</a:t>
            </a:r>
            <a:r>
              <a:rPr lang="en-US" sz="2000" dirty="0" smtClean="0">
                <a:solidFill>
                  <a:srgbClr val="000090"/>
                </a:solidFill>
                <a:latin typeface="Courier"/>
                <a:cs typeface="Courier"/>
              </a:rPr>
              <a:t> 5</a:t>
            </a:r>
          </a:p>
          <a:p>
            <a:r>
              <a:rPr lang="en-US" sz="2000" dirty="0" err="1" smtClean="0">
                <a:solidFill>
                  <a:srgbClr val="000090"/>
                </a:solidFill>
                <a:latin typeface="Courier"/>
                <a:cs typeface="Courier"/>
              </a:rPr>
              <a:t>ab</a:t>
            </a:r>
            <a:r>
              <a:rPr lang="en-US" sz="2000" dirty="0" smtClean="0">
                <a:solidFill>
                  <a:srgbClr val="000090"/>
                </a:solidFill>
                <a:latin typeface="Courier"/>
                <a:cs typeface="Courier"/>
              </a:rPr>
              <a:t> 1</a:t>
            </a:r>
          </a:p>
          <a:p>
            <a:r>
              <a:rPr lang="en-US" sz="2000" dirty="0" err="1" smtClean="0">
                <a:solidFill>
                  <a:srgbClr val="000090"/>
                </a:solidFill>
                <a:latin typeface="Courier"/>
                <a:cs typeface="Courier"/>
              </a:rPr>
              <a:t>ba</a:t>
            </a:r>
            <a:r>
              <a:rPr lang="en-US" sz="2000" dirty="0" smtClean="0">
                <a:solidFill>
                  <a:srgbClr val="000090"/>
                </a:solidFill>
                <a:latin typeface="Courier"/>
                <a:cs typeface="Courier"/>
              </a:rPr>
              <a:t> 1</a:t>
            </a:r>
          </a:p>
          <a:p>
            <a:pPr marL="342900" indent="-342900">
              <a:buFontTx/>
              <a:buChar char="-"/>
            </a:pPr>
            <a:endParaRPr lang="en-US" sz="2000" i="1" dirty="0"/>
          </a:p>
        </p:txBody>
      </p:sp>
      <p:sp>
        <p:nvSpPr>
          <p:cNvPr id="3" name="TextBox 2"/>
          <p:cNvSpPr txBox="1"/>
          <p:nvPr/>
        </p:nvSpPr>
        <p:spPr>
          <a:xfrm>
            <a:off x="377945" y="4243145"/>
            <a:ext cx="8084264" cy="1785104"/>
          </a:xfrm>
          <a:prstGeom prst="rect">
            <a:avLst/>
          </a:prstGeom>
          <a:noFill/>
        </p:spPr>
        <p:txBody>
          <a:bodyPr wrap="none" rtlCol="0">
            <a:spAutoFit/>
          </a:bodyPr>
          <a:lstStyle/>
          <a:p>
            <a:pPr marL="342900" indent="-342900">
              <a:buFont typeface="Arial"/>
              <a:buChar char="•"/>
            </a:pPr>
            <a:r>
              <a:rPr lang="en-US" sz="2200" dirty="0" smtClean="0"/>
              <a:t>Should we </a:t>
            </a:r>
            <a:r>
              <a:rPr lang="en-US" sz="2200" dirty="0"/>
              <a:t>use </a:t>
            </a:r>
            <a:r>
              <a:rPr lang="en-US" sz="2200" dirty="0" smtClean="0"/>
              <a:t>(incomplete) BFS </a:t>
            </a:r>
            <a:r>
              <a:rPr lang="en-US" sz="2200" dirty="0"/>
              <a:t>(level-order traversal)</a:t>
            </a:r>
            <a:r>
              <a:rPr lang="en-US" sz="2200" dirty="0" smtClean="0"/>
              <a:t>?</a:t>
            </a:r>
          </a:p>
          <a:p>
            <a:pPr marL="342900" indent="-342900">
              <a:buFont typeface="Arial"/>
              <a:buChar char="•"/>
            </a:pPr>
            <a:r>
              <a:rPr lang="en-US" sz="2200" dirty="0" smtClean="0"/>
              <a:t>Or, can we employ (incomplete) pre-order traversal?</a:t>
            </a:r>
          </a:p>
          <a:p>
            <a:pPr marL="342900" indent="-342900">
              <a:buFont typeface="Arial"/>
              <a:buChar char="•"/>
            </a:pPr>
            <a:r>
              <a:rPr lang="en-US" sz="2200" dirty="0" smtClean="0"/>
              <a:t>At the second ‘a’, how do we generate “</a:t>
            </a:r>
            <a:r>
              <a:rPr lang="en-US" sz="2200" dirty="0" err="1" smtClean="0"/>
              <a:t>aa</a:t>
            </a:r>
            <a:r>
              <a:rPr lang="en-US" sz="2200" dirty="0" smtClean="0"/>
              <a:t>”, then, how do we</a:t>
            </a:r>
          </a:p>
          <a:p>
            <a:r>
              <a:rPr lang="en-US" sz="2200" dirty="0" smtClean="0"/>
              <a:t> generate “</a:t>
            </a:r>
            <a:r>
              <a:rPr lang="en-US" sz="2200" dirty="0" err="1" smtClean="0"/>
              <a:t>ab</a:t>
            </a:r>
            <a:r>
              <a:rPr lang="en-US" sz="2200" dirty="0" smtClean="0"/>
              <a:t>” after that?</a:t>
            </a:r>
          </a:p>
          <a:p>
            <a:pPr marL="342900" indent="-342900">
              <a:buFont typeface="Arial"/>
              <a:buChar char="•"/>
            </a:pPr>
            <a:endParaRPr lang="en-US" sz="2200" dirty="0"/>
          </a:p>
        </p:txBody>
      </p:sp>
    </p:spTree>
    <p:extLst>
      <p:ext uri="{BB962C8B-B14F-4D97-AF65-F5344CB8AC3E}">
        <p14:creationId xmlns:p14="http://schemas.microsoft.com/office/powerpoint/2010/main" val="691959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7199"/>
            <a:ext cx="8623300" cy="561331"/>
          </a:xfrm>
        </p:spPr>
        <p:txBody>
          <a:bodyPr>
            <a:normAutofit/>
          </a:bodyPr>
          <a:lstStyle/>
          <a:p>
            <a:r>
              <a:rPr lang="en-US" sz="2400" dirty="0" smtClean="0"/>
              <a:t>A2.2c:  and the probability for </a:t>
            </a:r>
            <a:r>
              <a:rPr lang="en-US" sz="2400" dirty="0" err="1" smtClean="0"/>
              <a:t>autocompletion</a:t>
            </a:r>
            <a:r>
              <a:rPr lang="en-US" sz="2400" dirty="0" smtClean="0"/>
              <a:t>?</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25</a:t>
            </a:fld>
            <a:endParaRPr lang="en-US" dirty="0"/>
          </a:p>
        </p:txBody>
      </p:sp>
      <p:pic>
        <p:nvPicPr>
          <p:cNvPr id="10" name="Picture 9"/>
          <p:cNvPicPr>
            <a:picLocks noChangeAspect="1"/>
          </p:cNvPicPr>
          <p:nvPr/>
        </p:nvPicPr>
        <p:blipFill>
          <a:blip r:embed="rId2"/>
          <a:stretch>
            <a:fillRect/>
          </a:stretch>
        </p:blipFill>
        <p:spPr>
          <a:xfrm>
            <a:off x="377945" y="934021"/>
            <a:ext cx="4089400" cy="2870200"/>
          </a:xfrm>
          <a:prstGeom prst="rect">
            <a:avLst/>
          </a:prstGeom>
        </p:spPr>
      </p:pic>
      <p:sp>
        <p:nvSpPr>
          <p:cNvPr id="24" name="TextBox 23"/>
          <p:cNvSpPr txBox="1"/>
          <p:nvPr/>
        </p:nvSpPr>
        <p:spPr>
          <a:xfrm>
            <a:off x="4564465" y="741744"/>
            <a:ext cx="4450114" cy="1938992"/>
          </a:xfrm>
          <a:prstGeom prst="rect">
            <a:avLst/>
          </a:prstGeom>
          <a:noFill/>
        </p:spPr>
        <p:txBody>
          <a:bodyPr wrap="square" rtlCol="0">
            <a:spAutoFit/>
          </a:bodyPr>
          <a:lstStyle/>
          <a:p>
            <a:r>
              <a:rPr lang="en-US" sz="2000" i="1" dirty="0" smtClean="0"/>
              <a:t>After typing (the suffix) </a:t>
            </a:r>
            <a:r>
              <a:rPr lang="en-US" sz="2000" dirty="0" smtClean="0">
                <a:solidFill>
                  <a:srgbClr val="000090"/>
                </a:solidFill>
                <a:latin typeface="Courier"/>
                <a:cs typeface="Courier"/>
              </a:rPr>
              <a:t>”a” </a:t>
            </a:r>
            <a:r>
              <a:rPr lang="en-US" sz="2000" i="1" dirty="0" smtClean="0"/>
              <a:t>the typist wants to finish the </a:t>
            </a:r>
            <a:r>
              <a:rPr lang="en-US" sz="2000" i="1" smtClean="0"/>
              <a:t>word as:</a:t>
            </a:r>
            <a:endParaRPr lang="en-US" sz="2000" i="1" dirty="0" smtClean="0"/>
          </a:p>
          <a:p>
            <a:r>
              <a:rPr lang="en-US" sz="2000" dirty="0" smtClean="0">
                <a:solidFill>
                  <a:srgbClr val="000090"/>
                </a:solidFill>
                <a:latin typeface="Courier"/>
                <a:cs typeface="Courier"/>
              </a:rPr>
              <a:t>“a”  </a:t>
            </a:r>
            <a:r>
              <a:rPr lang="mr-IN" sz="2000" dirty="0" smtClean="0">
                <a:latin typeface="Arial"/>
                <a:cs typeface="Arial"/>
              </a:rPr>
              <a:t>–</a:t>
            </a:r>
            <a:r>
              <a:rPr lang="en-US" sz="2000" dirty="0" smtClean="0">
                <a:latin typeface="Arial"/>
                <a:cs typeface="Arial"/>
              </a:rPr>
              <a:t> with probability</a:t>
            </a:r>
            <a:r>
              <a:rPr lang="en-US" sz="2000" dirty="0" smtClean="0">
                <a:solidFill>
                  <a:srgbClr val="000090"/>
                </a:solidFill>
                <a:latin typeface="Courier"/>
                <a:cs typeface="Courier"/>
              </a:rPr>
              <a:t> 2/5</a:t>
            </a:r>
          </a:p>
          <a:p>
            <a:r>
              <a:rPr lang="en-US" sz="2000" dirty="0" smtClean="0">
                <a:solidFill>
                  <a:srgbClr val="000090"/>
                </a:solidFill>
                <a:latin typeface="Courier"/>
                <a:cs typeface="Courier"/>
              </a:rPr>
              <a:t>“</a:t>
            </a:r>
            <a:r>
              <a:rPr lang="en-US" sz="2000" dirty="0" err="1" smtClean="0">
                <a:solidFill>
                  <a:srgbClr val="000090"/>
                </a:solidFill>
                <a:latin typeface="Courier"/>
                <a:cs typeface="Courier"/>
              </a:rPr>
              <a:t>aa</a:t>
            </a:r>
            <a:r>
              <a:rPr lang="en-US" sz="2000" dirty="0" smtClean="0">
                <a:solidFill>
                  <a:srgbClr val="000090"/>
                </a:solidFill>
                <a:latin typeface="Courier"/>
                <a:cs typeface="Courier"/>
              </a:rPr>
              <a:t>” </a:t>
            </a:r>
            <a:r>
              <a:rPr lang="mr-IN" sz="2000" dirty="0">
                <a:cs typeface="Courier"/>
              </a:rPr>
              <a:t>–</a:t>
            </a:r>
            <a:r>
              <a:rPr lang="en-US" sz="2000" dirty="0">
                <a:cs typeface="Courier"/>
              </a:rPr>
              <a:t> with probability</a:t>
            </a:r>
            <a:r>
              <a:rPr lang="en-US" sz="2000" dirty="0">
                <a:solidFill>
                  <a:srgbClr val="000090"/>
                </a:solidFill>
                <a:latin typeface="Courier"/>
                <a:cs typeface="Courier"/>
              </a:rPr>
              <a:t> </a:t>
            </a:r>
            <a:r>
              <a:rPr lang="en-US" sz="2000" dirty="0" smtClean="0">
                <a:solidFill>
                  <a:srgbClr val="000090"/>
                </a:solidFill>
                <a:latin typeface="Courier"/>
                <a:cs typeface="Courier"/>
              </a:rPr>
              <a:t>2/5</a:t>
            </a:r>
          </a:p>
          <a:p>
            <a:r>
              <a:rPr lang="en-US" sz="2000" dirty="0" smtClean="0">
                <a:solidFill>
                  <a:srgbClr val="000090"/>
                </a:solidFill>
                <a:latin typeface="Courier"/>
                <a:cs typeface="Courier"/>
              </a:rPr>
              <a:t>“</a:t>
            </a:r>
            <a:r>
              <a:rPr lang="en-US" sz="2000" dirty="0" err="1" smtClean="0">
                <a:solidFill>
                  <a:srgbClr val="000090"/>
                </a:solidFill>
                <a:latin typeface="Courier"/>
                <a:cs typeface="Courier"/>
              </a:rPr>
              <a:t>ab</a:t>
            </a:r>
            <a:r>
              <a:rPr lang="en-US" sz="2000" dirty="0" smtClean="0">
                <a:solidFill>
                  <a:srgbClr val="000090"/>
                </a:solidFill>
                <a:latin typeface="Courier"/>
                <a:cs typeface="Courier"/>
              </a:rPr>
              <a:t>” </a:t>
            </a:r>
            <a:r>
              <a:rPr lang="mr-IN" sz="2000" dirty="0">
                <a:cs typeface="Courier"/>
              </a:rPr>
              <a:t>–</a:t>
            </a:r>
            <a:r>
              <a:rPr lang="en-US" sz="2000" dirty="0">
                <a:cs typeface="Courier"/>
              </a:rPr>
              <a:t> with probability</a:t>
            </a:r>
            <a:r>
              <a:rPr lang="en-US" sz="2000" dirty="0">
                <a:solidFill>
                  <a:srgbClr val="000090"/>
                </a:solidFill>
                <a:latin typeface="Courier"/>
                <a:cs typeface="Courier"/>
              </a:rPr>
              <a:t> </a:t>
            </a:r>
            <a:r>
              <a:rPr lang="en-US" sz="2000" dirty="0" smtClean="0">
                <a:solidFill>
                  <a:srgbClr val="000090"/>
                </a:solidFill>
                <a:latin typeface="Courier"/>
                <a:cs typeface="Courier"/>
              </a:rPr>
              <a:t>1/5 </a:t>
            </a:r>
          </a:p>
          <a:p>
            <a:pPr marL="342900" indent="-342900">
              <a:buFontTx/>
              <a:buChar char="-"/>
            </a:pPr>
            <a:endParaRPr lang="en-US" sz="2000" i="1" dirty="0"/>
          </a:p>
        </p:txBody>
      </p:sp>
      <p:sp>
        <p:nvSpPr>
          <p:cNvPr id="3" name="TextBox 2"/>
          <p:cNvSpPr txBox="1"/>
          <p:nvPr/>
        </p:nvSpPr>
        <p:spPr>
          <a:xfrm>
            <a:off x="377945" y="4243145"/>
            <a:ext cx="7417415" cy="1446550"/>
          </a:xfrm>
          <a:prstGeom prst="rect">
            <a:avLst/>
          </a:prstGeom>
          <a:noFill/>
        </p:spPr>
        <p:txBody>
          <a:bodyPr wrap="none" rtlCol="0">
            <a:spAutoFit/>
          </a:bodyPr>
          <a:lstStyle/>
          <a:p>
            <a:pPr marL="342900" indent="-342900">
              <a:buFont typeface="Arial"/>
              <a:buChar char="•"/>
            </a:pPr>
            <a:r>
              <a:rPr lang="en-US" sz="2200" dirty="0" smtClean="0"/>
              <a:t>How to compute the total frequencies?</a:t>
            </a:r>
          </a:p>
          <a:p>
            <a:pPr marL="342900" indent="-342900">
              <a:buFont typeface="Arial"/>
              <a:buChar char="•"/>
            </a:pPr>
            <a:r>
              <a:rPr lang="en-US" sz="2200" dirty="0" smtClean="0"/>
              <a:t>How to get all the related strings and their frequencies?</a:t>
            </a:r>
          </a:p>
          <a:p>
            <a:pPr marL="342900" indent="-342900">
              <a:buFont typeface="Arial"/>
              <a:buChar char="•"/>
            </a:pPr>
            <a:r>
              <a:rPr lang="en-US" sz="2200" dirty="0" smtClean="0"/>
              <a:t>How to print them in decreasing order of probability?</a:t>
            </a:r>
          </a:p>
          <a:p>
            <a:pPr marL="342900" indent="-342900">
              <a:buFont typeface="Arial"/>
              <a:buChar char="•"/>
            </a:pPr>
            <a:endParaRPr lang="en-US" sz="2200" dirty="0"/>
          </a:p>
        </p:txBody>
      </p:sp>
    </p:spTree>
    <p:extLst>
      <p:ext uri="{BB962C8B-B14F-4D97-AF65-F5344CB8AC3E}">
        <p14:creationId xmlns:p14="http://schemas.microsoft.com/office/powerpoint/2010/main" val="3447273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66769"/>
          </a:xfrm>
        </p:spPr>
        <p:txBody>
          <a:bodyPr/>
          <a:lstStyle/>
          <a:p>
            <a:r>
              <a:rPr lang="en-US" sz="2400" dirty="0" smtClean="0"/>
              <a:t>a2.3</a:t>
            </a:r>
            <a:endParaRPr lang="en-US" sz="2400" dirty="0"/>
          </a:p>
        </p:txBody>
      </p:sp>
      <p:sp>
        <p:nvSpPr>
          <p:cNvPr id="3" name="Content Placeholder 2"/>
          <p:cNvSpPr>
            <a:spLocks noGrp="1"/>
          </p:cNvSpPr>
          <p:nvPr>
            <p:ph idx="1"/>
          </p:nvPr>
        </p:nvSpPr>
        <p:spPr>
          <a:xfrm>
            <a:off x="0" y="556001"/>
            <a:ext cx="9144000" cy="5535560"/>
          </a:xfrm>
        </p:spPr>
        <p:txBody>
          <a:bodyPr/>
          <a:lstStyle/>
          <a:p>
            <a:pPr marL="0" indent="0">
              <a:buNone/>
            </a:pPr>
            <a:r>
              <a:rPr lang="en-US" sz="2000" dirty="0" smtClean="0"/>
              <a:t>The </a:t>
            </a:r>
            <a:r>
              <a:rPr lang="en-US" sz="2000" dirty="0"/>
              <a:t>task is to </a:t>
            </a:r>
            <a:r>
              <a:rPr lang="en-US" sz="2000" i="1" dirty="0"/>
              <a:t>select a good sorting algorithm</a:t>
            </a:r>
            <a:r>
              <a:rPr lang="en-US" sz="2000" dirty="0"/>
              <a:t> for each case and </a:t>
            </a:r>
            <a:r>
              <a:rPr lang="en-US" sz="2000" i="1" dirty="0"/>
              <a:t>justify your choice</a:t>
            </a:r>
            <a:r>
              <a:rPr lang="en-US" sz="2000" dirty="0"/>
              <a:t>, in a maximum of 2 sentences</a:t>
            </a:r>
            <a:r>
              <a:rPr lang="en-US" sz="2000" dirty="0" smtClean="0"/>
              <a:t>.</a:t>
            </a:r>
          </a:p>
          <a:p>
            <a:pPr marL="0" indent="0">
              <a:buNone/>
            </a:pPr>
            <a:r>
              <a:rPr lang="en-US" sz="2000" b="1" dirty="0"/>
              <a:t>Example case:</a:t>
            </a:r>
            <a:r>
              <a:rPr lang="en-US" sz="2000" dirty="0"/>
              <a:t> an airplane factory wants to improve the embedded system in its airplanes. The system uses a range of sensors that constantly collect large amounts of data from wind currents outside the airplane. This data needs to be sorted as a preprocessing step to ease their </a:t>
            </a:r>
            <a:r>
              <a:rPr lang="en-US" sz="2000" dirty="0" err="1"/>
              <a:t>visualisation</a:t>
            </a:r>
            <a:r>
              <a:rPr lang="en-US" sz="2000" dirty="0"/>
              <a:t> by the pilot. The sorting algorithm should be completely in-place, as extra memory usage should be </a:t>
            </a:r>
            <a:r>
              <a:rPr lang="en-US" sz="2000" dirty="0" err="1"/>
              <a:t>minimised</a:t>
            </a:r>
            <a:r>
              <a:rPr lang="en-US" sz="2000" dirty="0"/>
              <a:t> in an embedded system. The algorithm should also have good performance even in the worst case, since it should be robust to hijacking. What algorithm would you use?</a:t>
            </a:r>
          </a:p>
          <a:p>
            <a:pPr marL="0" indent="0">
              <a:buNone/>
            </a:pPr>
            <a:r>
              <a:rPr lang="en-US" sz="2000" dirty="0"/>
              <a:t>Solution: </a:t>
            </a:r>
            <a:r>
              <a:rPr lang="en-US" sz="2000" dirty="0" err="1"/>
              <a:t>Heapsort</a:t>
            </a:r>
            <a:r>
              <a:rPr lang="en-US" sz="2000" dirty="0"/>
              <a:t>, because it is in-place and has guaranteed </a:t>
            </a:r>
            <a:r>
              <a:rPr lang="en-US" sz="2000" dirty="0" err="1"/>
              <a:t>Θ</a:t>
            </a:r>
            <a:r>
              <a:rPr lang="en-US" sz="2000" dirty="0"/>
              <a:t>(n log n) worst case performance, which makes it robust to adversarial attacks.</a:t>
            </a:r>
          </a:p>
          <a:p>
            <a:pPr marL="0" indent="0">
              <a:buNone/>
            </a:pPr>
            <a:r>
              <a:rPr lang="en-US" sz="2000" dirty="0"/>
              <a:t>It’s important to keep in mind that this is a subjective question and there might be more than one correct answer. Many real world scenarios do not have a single correct solution—this is why your argument about your chosen algorithm is important. </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26</a:t>
            </a:fld>
            <a:endParaRPr lang="en-US" dirty="0"/>
          </a:p>
        </p:txBody>
      </p:sp>
    </p:spTree>
    <p:extLst>
      <p:ext uri="{BB962C8B-B14F-4D97-AF65-F5344CB8AC3E}">
        <p14:creationId xmlns:p14="http://schemas.microsoft.com/office/powerpoint/2010/main" val="3022664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66769"/>
          </a:xfrm>
        </p:spPr>
        <p:txBody>
          <a:bodyPr/>
          <a:lstStyle/>
          <a:p>
            <a:r>
              <a:rPr lang="en-US" sz="2400" dirty="0" smtClean="0"/>
              <a:t>a2.3</a:t>
            </a:r>
            <a:endParaRPr lang="en-US" sz="2400" dirty="0"/>
          </a:p>
        </p:txBody>
      </p:sp>
      <p:sp>
        <p:nvSpPr>
          <p:cNvPr id="3" name="Content Placeholder 2"/>
          <p:cNvSpPr>
            <a:spLocks noGrp="1"/>
          </p:cNvSpPr>
          <p:nvPr>
            <p:ph idx="1"/>
          </p:nvPr>
        </p:nvSpPr>
        <p:spPr>
          <a:xfrm>
            <a:off x="0" y="556001"/>
            <a:ext cx="9144000" cy="5535560"/>
          </a:xfrm>
        </p:spPr>
        <p:txBody>
          <a:bodyPr/>
          <a:lstStyle/>
          <a:p>
            <a:pPr marL="0" indent="0">
              <a:buNone/>
            </a:pPr>
            <a:r>
              <a:rPr lang="en-US" sz="2000" dirty="0" smtClean="0"/>
              <a:t>The </a:t>
            </a:r>
            <a:r>
              <a:rPr lang="en-US" sz="2000" dirty="0"/>
              <a:t>task is to </a:t>
            </a:r>
            <a:r>
              <a:rPr lang="en-US" sz="2000" i="1" dirty="0"/>
              <a:t>select a good sorting algorithm</a:t>
            </a:r>
            <a:r>
              <a:rPr lang="en-US" sz="2000" dirty="0"/>
              <a:t> for each case and </a:t>
            </a:r>
            <a:r>
              <a:rPr lang="en-US" sz="2000" i="1" dirty="0"/>
              <a:t>justify your choice</a:t>
            </a:r>
            <a:r>
              <a:rPr lang="en-US" sz="2000" dirty="0"/>
              <a:t>, in a maximum of 2 sentences</a:t>
            </a:r>
            <a:r>
              <a:rPr lang="en-US" sz="2000" dirty="0" smtClean="0"/>
              <a:t>.</a:t>
            </a:r>
          </a:p>
          <a:p>
            <a:pPr marL="0" indent="0">
              <a:buNone/>
            </a:pPr>
            <a:r>
              <a:rPr lang="en-US" sz="2000" b="1" dirty="0"/>
              <a:t>Example case:</a:t>
            </a:r>
            <a:r>
              <a:rPr lang="en-US" sz="2000" dirty="0"/>
              <a:t> an airplane factory wants to improve the embedded system in its airplanes. The system uses a range of sensors that </a:t>
            </a:r>
            <a:r>
              <a:rPr lang="en-US" sz="2000" i="1" dirty="0"/>
              <a:t>constantly collect large amounts of data</a:t>
            </a:r>
            <a:r>
              <a:rPr lang="en-US" sz="2000" dirty="0"/>
              <a:t> from wind currents outside the airplane. This data needs to be sorted as a preprocessing step to ease their </a:t>
            </a:r>
            <a:r>
              <a:rPr lang="en-US" sz="2000" dirty="0" err="1"/>
              <a:t>visualisation</a:t>
            </a:r>
            <a:r>
              <a:rPr lang="en-US" sz="2000" dirty="0"/>
              <a:t> by the pilot. The sorting algorithm should be completely </a:t>
            </a:r>
            <a:r>
              <a:rPr lang="en-US" sz="2000" i="1" dirty="0"/>
              <a:t>in-place</a:t>
            </a:r>
            <a:r>
              <a:rPr lang="en-US" sz="2000" dirty="0"/>
              <a:t>, as extra memory usage should be </a:t>
            </a:r>
            <a:r>
              <a:rPr lang="en-US" sz="2000" dirty="0" err="1"/>
              <a:t>minimised</a:t>
            </a:r>
            <a:r>
              <a:rPr lang="en-US" sz="2000" dirty="0"/>
              <a:t> in an embedded system. The algorithm should also have </a:t>
            </a:r>
            <a:r>
              <a:rPr lang="en-US" sz="2000" i="1" dirty="0"/>
              <a:t>good performance even in the worst case</a:t>
            </a:r>
            <a:r>
              <a:rPr lang="en-US" sz="2000" dirty="0"/>
              <a:t>, since it should be robust to hijacking. What algorithm would you use?</a:t>
            </a:r>
          </a:p>
          <a:p>
            <a:pPr marL="0" indent="0">
              <a:buNone/>
            </a:pPr>
            <a:r>
              <a:rPr lang="en-US" sz="2000" i="1" dirty="0"/>
              <a:t>constantly collect large amounts of </a:t>
            </a:r>
            <a:r>
              <a:rPr lang="en-US" sz="2000" i="1" dirty="0" smtClean="0"/>
              <a:t>data</a:t>
            </a:r>
            <a:r>
              <a:rPr lang="en-US" sz="2000" dirty="0" smtClean="0"/>
              <a:t>: all data available right away</a:t>
            </a:r>
          </a:p>
          <a:p>
            <a:pPr marL="0" indent="0">
              <a:buNone/>
            </a:pPr>
            <a:r>
              <a:rPr lang="en-US" sz="2000" i="1" dirty="0"/>
              <a:t>in-</a:t>
            </a:r>
            <a:r>
              <a:rPr lang="en-US" sz="2000" i="1" dirty="0" smtClean="0"/>
              <a:t>place: </a:t>
            </a:r>
            <a:r>
              <a:rPr lang="en-US" sz="2000" i="1" dirty="0" err="1" smtClean="0"/>
              <a:t>mergesort</a:t>
            </a:r>
            <a:r>
              <a:rPr lang="en-US" sz="2000" i="1" dirty="0" smtClean="0"/>
              <a:t>/distribution sorts not applicable </a:t>
            </a:r>
            <a:endParaRPr lang="en-US" sz="2000" dirty="0" smtClean="0"/>
          </a:p>
          <a:p>
            <a:pPr marL="0" indent="0">
              <a:buNone/>
            </a:pPr>
            <a:r>
              <a:rPr lang="en-US" sz="2000" i="1" dirty="0"/>
              <a:t>good </a:t>
            </a:r>
            <a:r>
              <a:rPr lang="en-US" sz="2000" i="1" dirty="0" smtClean="0"/>
              <a:t>performance: quicksort, heap sort?</a:t>
            </a:r>
          </a:p>
          <a:p>
            <a:pPr marL="0" indent="0">
              <a:buNone/>
            </a:pPr>
            <a:r>
              <a:rPr lang="en-US" sz="2000" i="1" dirty="0"/>
              <a:t>good performance even in the worst </a:t>
            </a:r>
            <a:r>
              <a:rPr lang="en-US" sz="2000" i="1" dirty="0" smtClean="0"/>
              <a:t>case: no quicksort! </a:t>
            </a:r>
            <a:endParaRPr lang="en-US" sz="2000" dirty="0"/>
          </a:p>
          <a:p>
            <a:pPr marL="0" indent="0">
              <a:buNone/>
            </a:pPr>
            <a:r>
              <a:rPr lang="en-US" sz="2000" dirty="0" smtClean="0"/>
              <a:t>Solution</a:t>
            </a:r>
            <a:r>
              <a:rPr lang="en-US" sz="2000" dirty="0"/>
              <a:t>: </a:t>
            </a:r>
            <a:r>
              <a:rPr lang="en-US" sz="2000" dirty="0" err="1"/>
              <a:t>Heapsort</a:t>
            </a:r>
            <a:r>
              <a:rPr lang="en-US" sz="2000" dirty="0"/>
              <a:t>, because it is in-place and has guaranteed </a:t>
            </a:r>
            <a:r>
              <a:rPr lang="en-US" sz="2000" dirty="0" err="1"/>
              <a:t>Θ</a:t>
            </a:r>
            <a:r>
              <a:rPr lang="en-US" sz="2000" dirty="0"/>
              <a:t>(n log n) worst case performance, which makes it robust to adversarial attacks</a:t>
            </a:r>
            <a:r>
              <a:rPr lang="en-US" sz="2000" dirty="0" smtClean="0"/>
              <a:t>.</a:t>
            </a:r>
            <a:endParaRPr lang="en-US" sz="20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27</a:t>
            </a:fld>
            <a:endParaRPr lang="en-US" dirty="0"/>
          </a:p>
        </p:txBody>
      </p:sp>
    </p:spTree>
    <p:extLst>
      <p:ext uri="{BB962C8B-B14F-4D97-AF65-F5344CB8AC3E}">
        <p14:creationId xmlns:p14="http://schemas.microsoft.com/office/powerpoint/2010/main" val="3795896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66769"/>
          </a:xfrm>
        </p:spPr>
        <p:txBody>
          <a:bodyPr/>
          <a:lstStyle/>
          <a:p>
            <a:r>
              <a:rPr lang="en-US" sz="2400" dirty="0" smtClean="0"/>
              <a:t>a2.4</a:t>
            </a:r>
            <a:endParaRPr lang="en-US" sz="2400" dirty="0"/>
          </a:p>
        </p:txBody>
      </p:sp>
      <p:sp>
        <p:nvSpPr>
          <p:cNvPr id="3" name="Content Placeholder 2"/>
          <p:cNvSpPr>
            <a:spLocks noGrp="1"/>
          </p:cNvSpPr>
          <p:nvPr>
            <p:ph idx="1"/>
          </p:nvPr>
        </p:nvSpPr>
        <p:spPr>
          <a:xfrm>
            <a:off x="0" y="556001"/>
            <a:ext cx="9144000" cy="5535560"/>
          </a:xfrm>
        </p:spPr>
        <p:txBody>
          <a:bodyPr/>
          <a:lstStyle/>
          <a:p>
            <a:pPr marL="0" indent="0">
              <a:buNone/>
            </a:pPr>
            <a:r>
              <a:rPr lang="en-US" sz="2000" dirty="0" smtClean="0"/>
              <a:t>The task:</a:t>
            </a:r>
          </a:p>
          <a:p>
            <a:pPr marL="0" indent="0">
              <a:buNone/>
            </a:pPr>
            <a:endParaRPr lang="en-US" sz="2000" dirty="0" smtClean="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28</a:t>
            </a:fld>
            <a:endParaRPr lang="en-US" dirty="0"/>
          </a:p>
        </p:txBody>
      </p:sp>
    </p:spTree>
    <p:extLst>
      <p:ext uri="{BB962C8B-B14F-4D97-AF65-F5344CB8AC3E}">
        <p14:creationId xmlns:p14="http://schemas.microsoft.com/office/powerpoint/2010/main" val="1144028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29</a:t>
            </a:fld>
            <a:endParaRPr lang="en-US" dirty="0"/>
          </a:p>
        </p:txBody>
      </p:sp>
    </p:spTree>
    <p:extLst>
      <p:ext uri="{BB962C8B-B14F-4D97-AF65-F5344CB8AC3E}">
        <p14:creationId xmlns:p14="http://schemas.microsoft.com/office/powerpoint/2010/main" val="394282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0"/>
            <a:ext cx="8623300" cy="610645"/>
          </a:xfrm>
        </p:spPr>
        <p:txBody>
          <a:bodyPr/>
          <a:lstStyle/>
          <a:p>
            <a:r>
              <a:rPr lang="en-US" sz="2400" dirty="0" smtClean="0"/>
              <a:t>Counting Sort for sorting array A[0..n-1</a:t>
            </a:r>
            <a:r>
              <a:rPr lang="en-US" sz="2400" dirty="0" smtClean="0"/>
              <a:t>]: </a:t>
            </a:r>
            <a:r>
              <a:rPr lang="en-US" sz="2400" dirty="0" smtClean="0"/>
              <a:t>Review</a:t>
            </a:r>
            <a:endParaRPr lang="en-US" sz="2400" dirty="0"/>
          </a:p>
        </p:txBody>
      </p:sp>
      <p:sp>
        <p:nvSpPr>
          <p:cNvPr id="3" name="Content Placeholder 2"/>
          <p:cNvSpPr>
            <a:spLocks noGrp="1"/>
          </p:cNvSpPr>
          <p:nvPr>
            <p:ph idx="1"/>
          </p:nvPr>
        </p:nvSpPr>
        <p:spPr>
          <a:xfrm>
            <a:off x="265113" y="718596"/>
            <a:ext cx="8623300" cy="4800600"/>
          </a:xfrm>
        </p:spPr>
        <p:txBody>
          <a:bodyPr/>
          <a:lstStyle/>
          <a:p>
            <a:pPr marL="0" indent="0">
              <a:spcBef>
                <a:spcPts val="800"/>
              </a:spcBef>
              <a:buNone/>
            </a:pPr>
            <a:r>
              <a:rPr lang="en-US" sz="2200" i="1" dirty="0" smtClean="0"/>
              <a:t>Conditions:</a:t>
            </a:r>
          </a:p>
          <a:p>
            <a:pPr marL="0" indent="0">
              <a:spcBef>
                <a:spcPts val="800"/>
              </a:spcBef>
              <a:buNone/>
            </a:pPr>
            <a:r>
              <a:rPr lang="en-US" sz="2200" dirty="0" smtClean="0"/>
              <a:t>small range of keys, for example,   </a:t>
            </a:r>
            <a:r>
              <a:rPr lang="en-US" sz="2200" dirty="0" smtClean="0">
                <a:solidFill>
                  <a:srgbClr val="000090"/>
                </a:solidFill>
                <a:latin typeface="Courier"/>
                <a:cs typeface="Courier"/>
              </a:rPr>
              <a:t>A[</a:t>
            </a:r>
            <a:r>
              <a:rPr lang="en-US" sz="2200" dirty="0" err="1" smtClean="0">
                <a:solidFill>
                  <a:srgbClr val="000090"/>
                </a:solidFill>
                <a:latin typeface="Courier"/>
                <a:cs typeface="Courier"/>
              </a:rPr>
              <a:t>i</a:t>
            </a:r>
            <a:r>
              <a:rPr lang="en-US" sz="2200" dirty="0" smtClean="0">
                <a:solidFill>
                  <a:srgbClr val="000090"/>
                </a:solidFill>
                <a:latin typeface="Courier"/>
                <a:cs typeface="Courier"/>
              </a:rPr>
              <a:t>] &lt;= k</a:t>
            </a:r>
            <a:r>
              <a:rPr lang="en-US" sz="2200" dirty="0" smtClean="0"/>
              <a:t>, and  </a:t>
            </a:r>
            <a:r>
              <a:rPr lang="en-US" sz="2200" dirty="0" smtClean="0">
                <a:solidFill>
                  <a:srgbClr val="000090"/>
                </a:solidFill>
                <a:latin typeface="Courier"/>
                <a:cs typeface="Courier"/>
              </a:rPr>
              <a:t>k= </a:t>
            </a:r>
            <a:r>
              <a:rPr lang="en-US" sz="2200" dirty="0">
                <a:solidFill>
                  <a:srgbClr val="000090"/>
                </a:solidFill>
                <a:latin typeface="Courier"/>
                <a:cs typeface="Courier"/>
              </a:rPr>
              <a:t>O(n)</a:t>
            </a:r>
          </a:p>
          <a:p>
            <a:pPr marL="0" indent="0">
              <a:spcBef>
                <a:spcPts val="800"/>
              </a:spcBef>
              <a:buNone/>
            </a:pPr>
            <a:r>
              <a:rPr lang="en-US" sz="2200" i="1" dirty="0" smtClean="0"/>
              <a:t>The algorithm:</a:t>
            </a:r>
          </a:p>
          <a:p>
            <a:pPr>
              <a:spcBef>
                <a:spcPts val="800"/>
              </a:spcBef>
            </a:pPr>
            <a:r>
              <a:rPr lang="en-US" sz="2200" dirty="0" smtClean="0"/>
              <a:t>Build frequency array </a:t>
            </a:r>
            <a:r>
              <a:rPr lang="en-US" sz="2200" dirty="0">
                <a:solidFill>
                  <a:srgbClr val="000090"/>
                </a:solidFill>
                <a:latin typeface="Courier"/>
                <a:cs typeface="Courier"/>
              </a:rPr>
              <a:t>F[0..k] </a:t>
            </a:r>
            <a:r>
              <a:rPr lang="en-US" sz="2200" dirty="0" smtClean="0"/>
              <a:t>such that </a:t>
            </a:r>
            <a:r>
              <a:rPr lang="en-US" sz="2200" dirty="0">
                <a:solidFill>
                  <a:srgbClr val="000090"/>
                </a:solidFill>
                <a:latin typeface="Courier"/>
                <a:cs typeface="Courier"/>
              </a:rPr>
              <a:t>F[</a:t>
            </a:r>
            <a:r>
              <a:rPr lang="en-US" sz="2200" dirty="0" err="1">
                <a:solidFill>
                  <a:srgbClr val="000090"/>
                </a:solidFill>
                <a:latin typeface="Courier"/>
                <a:cs typeface="Courier"/>
              </a:rPr>
              <a:t>i</a:t>
            </a:r>
            <a:r>
              <a:rPr lang="en-US" sz="2200" dirty="0">
                <a:solidFill>
                  <a:srgbClr val="000090"/>
                </a:solidFill>
                <a:latin typeface="Courier"/>
                <a:cs typeface="Courier"/>
              </a:rPr>
              <a:t>]=</a:t>
            </a:r>
            <a:r>
              <a:rPr lang="en-US" sz="2200" dirty="0" smtClean="0"/>
              <a:t> frequency of key value </a:t>
            </a:r>
            <a:r>
              <a:rPr lang="en-US" sz="2200" dirty="0" err="1">
                <a:solidFill>
                  <a:srgbClr val="000090"/>
                </a:solidFill>
                <a:latin typeface="Courier"/>
                <a:cs typeface="Courier"/>
              </a:rPr>
              <a:t>i</a:t>
            </a:r>
            <a:endParaRPr lang="en-US" sz="2200" dirty="0" smtClean="0"/>
          </a:p>
          <a:p>
            <a:pPr>
              <a:spcBef>
                <a:spcPts val="800"/>
              </a:spcBef>
            </a:pPr>
            <a:r>
              <a:rPr lang="en-US" sz="2200" dirty="0" smtClean="0"/>
              <a:t>Convert </a:t>
            </a:r>
            <a:r>
              <a:rPr lang="en-US" sz="2200" dirty="0">
                <a:solidFill>
                  <a:srgbClr val="000090"/>
                </a:solidFill>
                <a:latin typeface="Courier"/>
                <a:cs typeface="Courier"/>
              </a:rPr>
              <a:t>F[0..k] </a:t>
            </a:r>
            <a:r>
              <a:rPr lang="en-US" sz="2200" dirty="0" smtClean="0"/>
              <a:t>so that </a:t>
            </a:r>
            <a:r>
              <a:rPr lang="en-US" sz="2200" dirty="0">
                <a:solidFill>
                  <a:srgbClr val="000090"/>
                </a:solidFill>
                <a:latin typeface="Courier"/>
                <a:cs typeface="Courier"/>
              </a:rPr>
              <a:t>F[</a:t>
            </a:r>
            <a:r>
              <a:rPr lang="en-US" sz="2200" dirty="0" err="1">
                <a:solidFill>
                  <a:srgbClr val="000090"/>
                </a:solidFill>
                <a:latin typeface="Courier"/>
                <a:cs typeface="Courier"/>
              </a:rPr>
              <a:t>i</a:t>
            </a:r>
            <a:r>
              <a:rPr lang="en-US" sz="2200" dirty="0">
                <a:solidFill>
                  <a:srgbClr val="000090"/>
                </a:solidFill>
                <a:latin typeface="Courier"/>
                <a:cs typeface="Courier"/>
              </a:rPr>
              <a:t>]= </a:t>
            </a:r>
            <a:r>
              <a:rPr lang="en-US" sz="2200" dirty="0" smtClean="0"/>
              <a:t>starting index of key value </a:t>
            </a:r>
            <a:r>
              <a:rPr lang="en-US" sz="2200" dirty="0" err="1">
                <a:solidFill>
                  <a:srgbClr val="000090"/>
                </a:solidFill>
                <a:latin typeface="Courier"/>
                <a:cs typeface="Courier"/>
              </a:rPr>
              <a:t>i</a:t>
            </a:r>
            <a:r>
              <a:rPr lang="en-US" sz="2200" dirty="0" smtClean="0"/>
              <a:t> in the </a:t>
            </a:r>
            <a:r>
              <a:rPr lang="en-US" sz="2200" i="1" dirty="0" smtClean="0"/>
              <a:t>sorted</a:t>
            </a:r>
            <a:r>
              <a:rPr lang="en-US" sz="2200" dirty="0" smtClean="0"/>
              <a:t> array</a:t>
            </a:r>
          </a:p>
          <a:p>
            <a:pPr>
              <a:spcBef>
                <a:spcPts val="800"/>
              </a:spcBef>
            </a:pPr>
            <a:r>
              <a:rPr lang="en-US" sz="2200" dirty="0" smtClean="0"/>
              <a:t>Using another array </a:t>
            </a:r>
            <a:r>
              <a:rPr lang="en-US" sz="2200" dirty="0">
                <a:solidFill>
                  <a:srgbClr val="000090"/>
                </a:solidFill>
                <a:latin typeface="Courier"/>
                <a:cs typeface="Courier"/>
              </a:rPr>
              <a:t>B[0.</a:t>
            </a:r>
            <a:r>
              <a:rPr lang="en-US" sz="2200" dirty="0" smtClean="0">
                <a:solidFill>
                  <a:srgbClr val="000090"/>
                </a:solidFill>
                <a:latin typeface="Courier"/>
                <a:cs typeface="Courier"/>
              </a:rPr>
              <a:t>.n-1</a:t>
            </a:r>
            <a:r>
              <a:rPr lang="en-US" sz="2200" dirty="0">
                <a:solidFill>
                  <a:srgbClr val="000090"/>
                </a:solidFill>
                <a:latin typeface="Courier"/>
                <a:cs typeface="Courier"/>
              </a:rPr>
              <a:t>],</a:t>
            </a:r>
            <a:r>
              <a:rPr lang="en-US" sz="2200" dirty="0" smtClean="0"/>
              <a:t> scan </a:t>
            </a:r>
            <a:r>
              <a:rPr lang="en-US" sz="2200" dirty="0">
                <a:solidFill>
                  <a:srgbClr val="000090"/>
                </a:solidFill>
                <a:latin typeface="Courier"/>
                <a:cs typeface="Courier"/>
              </a:rPr>
              <a:t>A[] </a:t>
            </a:r>
            <a:r>
              <a:rPr lang="en-US" sz="2200" dirty="0" smtClean="0"/>
              <a:t>again and copy to</a:t>
            </a:r>
            <a:r>
              <a:rPr lang="en-US" sz="2200" dirty="0">
                <a:solidFill>
                  <a:srgbClr val="000090"/>
                </a:solidFill>
                <a:latin typeface="Courier"/>
                <a:cs typeface="Courier"/>
              </a:rPr>
              <a:t> B</a:t>
            </a:r>
            <a:r>
              <a:rPr lang="en-US" sz="2200" dirty="0" smtClean="0"/>
              <a:t> using:</a:t>
            </a:r>
          </a:p>
          <a:p>
            <a:pPr marL="0" indent="0">
              <a:spcBef>
                <a:spcPts val="800"/>
              </a:spcBef>
              <a:buNone/>
            </a:pPr>
            <a:r>
              <a:rPr lang="en-US" sz="2200" dirty="0">
                <a:solidFill>
                  <a:srgbClr val="000090"/>
                </a:solidFill>
                <a:latin typeface="Courier"/>
                <a:cs typeface="Courier"/>
              </a:rPr>
              <a:t>       </a:t>
            </a:r>
            <a:r>
              <a:rPr lang="en-US" sz="2200" dirty="0" smtClean="0">
                <a:solidFill>
                  <a:srgbClr val="000090"/>
                </a:solidFill>
                <a:latin typeface="Courier"/>
                <a:cs typeface="Courier"/>
              </a:rPr>
              <a:t>k</a:t>
            </a:r>
            <a:r>
              <a:rPr lang="en-US" sz="2200" dirty="0">
                <a:solidFill>
                  <a:srgbClr val="000090"/>
                </a:solidFill>
                <a:latin typeface="Courier"/>
                <a:cs typeface="Courier"/>
              </a:rPr>
              <a:t>= A[</a:t>
            </a:r>
            <a:r>
              <a:rPr lang="en-US" sz="2200" dirty="0" err="1">
                <a:solidFill>
                  <a:srgbClr val="000090"/>
                </a:solidFill>
                <a:latin typeface="Courier"/>
                <a:cs typeface="Courier"/>
              </a:rPr>
              <a:t>i</a:t>
            </a:r>
            <a:r>
              <a:rPr lang="en-US" sz="2200" dirty="0">
                <a:solidFill>
                  <a:srgbClr val="000090"/>
                </a:solidFill>
                <a:latin typeface="Courier"/>
                <a:cs typeface="Courier"/>
              </a:rPr>
              <a:t>]</a:t>
            </a:r>
            <a:r>
              <a:rPr lang="en-US" sz="2200" dirty="0" smtClean="0">
                <a:solidFill>
                  <a:srgbClr val="000090"/>
                </a:solidFill>
                <a:latin typeface="Courier"/>
                <a:cs typeface="Courier"/>
              </a:rPr>
              <a:t>;  // here C used for </a:t>
            </a:r>
            <a:r>
              <a:rPr lang="en-US" sz="2200" dirty="0">
                <a:solidFill>
                  <a:srgbClr val="000090"/>
                </a:solidFill>
                <a:latin typeface="Courier"/>
                <a:cs typeface="Courier"/>
              </a:rPr>
              <a:t>c</a:t>
            </a:r>
            <a:r>
              <a:rPr lang="en-US" sz="2200" dirty="0" smtClean="0">
                <a:solidFill>
                  <a:srgbClr val="000090"/>
                </a:solidFill>
                <a:latin typeface="Courier"/>
                <a:cs typeface="Courier"/>
              </a:rPr>
              <a:t>onvenience</a:t>
            </a:r>
            <a:endParaRPr lang="en-US" sz="2200" dirty="0">
              <a:solidFill>
                <a:srgbClr val="000090"/>
              </a:solidFill>
              <a:latin typeface="Courier"/>
              <a:cs typeface="Courier"/>
            </a:endParaRPr>
          </a:p>
          <a:p>
            <a:pPr marL="0" indent="0">
              <a:spcBef>
                <a:spcPts val="800"/>
              </a:spcBef>
              <a:buNone/>
            </a:pPr>
            <a:r>
              <a:rPr lang="en-US" sz="2200" dirty="0">
                <a:solidFill>
                  <a:srgbClr val="000090"/>
                </a:solidFill>
                <a:latin typeface="Courier"/>
                <a:cs typeface="Courier"/>
              </a:rPr>
              <a:t>       </a:t>
            </a:r>
            <a:r>
              <a:rPr lang="en-US" sz="2200" dirty="0" smtClean="0">
                <a:solidFill>
                  <a:srgbClr val="000090"/>
                </a:solidFill>
                <a:latin typeface="Courier"/>
                <a:cs typeface="Courier"/>
              </a:rPr>
              <a:t>B</a:t>
            </a:r>
            <a:r>
              <a:rPr lang="en-US" sz="2200" dirty="0">
                <a:solidFill>
                  <a:srgbClr val="000090"/>
                </a:solidFill>
                <a:latin typeface="Courier"/>
                <a:cs typeface="Courier"/>
              </a:rPr>
              <a:t>[  F[k</a:t>
            </a:r>
            <a:r>
              <a:rPr lang="en-US" sz="2200" dirty="0" smtClean="0">
                <a:solidFill>
                  <a:srgbClr val="000090"/>
                </a:solidFill>
                <a:latin typeface="Courier"/>
                <a:cs typeface="Courier"/>
              </a:rPr>
              <a:t>]+</a:t>
            </a:r>
            <a:r>
              <a:rPr lang="en-US" sz="2200" dirty="0">
                <a:solidFill>
                  <a:srgbClr val="000090"/>
                </a:solidFill>
                <a:latin typeface="Courier"/>
                <a:cs typeface="Courier"/>
              </a:rPr>
              <a:t>+ ] = </a:t>
            </a:r>
            <a:r>
              <a:rPr lang="en-US" sz="2200" dirty="0" smtClean="0">
                <a:solidFill>
                  <a:srgbClr val="000090"/>
                </a:solidFill>
                <a:latin typeface="Courier"/>
                <a:cs typeface="Courier"/>
              </a:rPr>
              <a:t>k; </a:t>
            </a:r>
          </a:p>
          <a:p>
            <a:pPr marL="0" indent="0">
              <a:spcBef>
                <a:spcPts val="800"/>
              </a:spcBef>
              <a:buNone/>
            </a:pPr>
            <a:r>
              <a:rPr lang="en-US" sz="2200" dirty="0" smtClean="0">
                <a:latin typeface="+mn-lt"/>
                <a:cs typeface="Courier"/>
              </a:rPr>
              <a:t>Notes: </a:t>
            </a:r>
          </a:p>
          <a:p>
            <a:pPr>
              <a:spcBef>
                <a:spcPts val="800"/>
              </a:spcBef>
            </a:pPr>
            <a:r>
              <a:rPr lang="en-US" sz="2200" dirty="0" smtClean="0">
                <a:latin typeface="+mn-lt"/>
                <a:cs typeface="Courier"/>
              </a:rPr>
              <a:t>Time complexity: </a:t>
            </a:r>
            <a:r>
              <a:rPr lang="en-US" sz="2200" i="1" dirty="0" smtClean="0">
                <a:latin typeface="Cambria Math"/>
                <a:cs typeface="Cambria Math"/>
              </a:rPr>
              <a:t>𝞠(</a:t>
            </a:r>
            <a:r>
              <a:rPr lang="en-US" sz="2200" i="1" dirty="0" err="1" smtClean="0">
                <a:latin typeface="Cambria Math"/>
                <a:cs typeface="Cambria Math"/>
              </a:rPr>
              <a:t>n+k</a:t>
            </a:r>
            <a:r>
              <a:rPr lang="en-US" sz="2200" i="1" dirty="0" smtClean="0">
                <a:latin typeface="Cambria Math"/>
                <a:cs typeface="Cambria Math"/>
              </a:rPr>
              <a:t>)</a:t>
            </a:r>
            <a:r>
              <a:rPr lang="en-US" sz="2200" dirty="0" smtClean="0">
                <a:latin typeface="+mn-lt"/>
                <a:cs typeface="Courier"/>
              </a:rPr>
              <a:t>, or</a:t>
            </a:r>
            <a:r>
              <a:rPr lang="en-US" sz="2200" i="1" dirty="0">
                <a:latin typeface="Cambria Math"/>
                <a:cs typeface="Cambria Math"/>
              </a:rPr>
              <a:t> 𝞠(n) </a:t>
            </a:r>
            <a:r>
              <a:rPr lang="en-US" sz="2200" dirty="0" smtClean="0">
                <a:latin typeface="+mn-lt"/>
                <a:cs typeface="Courier"/>
              </a:rPr>
              <a:t>if </a:t>
            </a:r>
            <a:r>
              <a:rPr lang="en-US" sz="2200" i="1" dirty="0">
                <a:latin typeface="Cambria Math"/>
                <a:cs typeface="Cambria Math"/>
              </a:rPr>
              <a:t>k</a:t>
            </a:r>
            <a:r>
              <a:rPr lang="en-US" sz="2200" dirty="0" smtClean="0">
                <a:latin typeface="+mn-lt"/>
                <a:cs typeface="Courier"/>
              </a:rPr>
              <a:t> small</a:t>
            </a:r>
          </a:p>
          <a:p>
            <a:pPr>
              <a:spcBef>
                <a:spcPts val="800"/>
              </a:spcBef>
            </a:pPr>
            <a:r>
              <a:rPr lang="en-US" sz="2200" dirty="0" smtClean="0">
                <a:latin typeface="+mn-lt"/>
                <a:cs typeface="Courier"/>
              </a:rPr>
              <a:t>Not </a:t>
            </a:r>
            <a:r>
              <a:rPr lang="en-US" sz="2200" dirty="0" smtClean="0">
                <a:latin typeface="+mn-lt"/>
                <a:cs typeface="Courier"/>
              </a:rPr>
              <a:t>in-place</a:t>
            </a:r>
            <a:r>
              <a:rPr lang="en-US" sz="2200" dirty="0" smtClean="0">
                <a:latin typeface="+mn-lt"/>
                <a:cs typeface="Courier"/>
              </a:rPr>
              <a:t>, additional memory:</a:t>
            </a:r>
            <a:r>
              <a:rPr lang="en-US" sz="2200" i="1" dirty="0">
                <a:latin typeface="Cambria Math"/>
                <a:cs typeface="Cambria Math"/>
              </a:rPr>
              <a:t> 𝞠(</a:t>
            </a:r>
            <a:r>
              <a:rPr lang="en-US" sz="2200" i="1" dirty="0" err="1">
                <a:latin typeface="Cambria Math"/>
                <a:cs typeface="Cambria Math"/>
              </a:rPr>
              <a:t>n+k</a:t>
            </a:r>
            <a:r>
              <a:rPr lang="en-US" sz="2200" i="1" dirty="0">
                <a:latin typeface="Cambria Math"/>
                <a:cs typeface="Cambria Math"/>
              </a:rPr>
              <a:t>)</a:t>
            </a:r>
            <a:r>
              <a:rPr lang="en-US" sz="2200" dirty="0" smtClean="0">
                <a:latin typeface="+mn-lt"/>
                <a:cs typeface="Courier"/>
              </a:rPr>
              <a:t>, </a:t>
            </a:r>
            <a:r>
              <a:rPr lang="en-US" sz="2200" dirty="0">
                <a:cs typeface="Courier"/>
              </a:rPr>
              <a:t>or</a:t>
            </a:r>
            <a:r>
              <a:rPr lang="en-US" sz="2200" i="1" dirty="0">
                <a:latin typeface="Cambria Math"/>
                <a:cs typeface="Cambria Math"/>
              </a:rPr>
              <a:t> 𝞠(n) </a:t>
            </a:r>
            <a:r>
              <a:rPr lang="en-US" sz="2200" dirty="0">
                <a:cs typeface="Courier"/>
              </a:rPr>
              <a:t>if </a:t>
            </a:r>
            <a:r>
              <a:rPr lang="en-US" sz="2200" i="1" dirty="0">
                <a:latin typeface="Cambria Math"/>
                <a:cs typeface="Cambria Math"/>
              </a:rPr>
              <a:t>k</a:t>
            </a:r>
            <a:r>
              <a:rPr lang="en-US" sz="2200" dirty="0">
                <a:cs typeface="Courier"/>
              </a:rPr>
              <a:t> small</a:t>
            </a:r>
            <a:r>
              <a:rPr lang="en-US" sz="2200" dirty="0" smtClean="0">
                <a:latin typeface="+mn-lt"/>
                <a:cs typeface="Courier"/>
              </a:rPr>
              <a:t>    </a:t>
            </a:r>
            <a:endParaRPr lang="en-US" sz="2200" dirty="0">
              <a:latin typeface="+mn-lt"/>
              <a:cs typeface="Courier"/>
            </a:endParaRPr>
          </a:p>
          <a:p>
            <a:pPr marL="0" indent="0">
              <a:spcBef>
                <a:spcPts val="800"/>
              </a:spcBef>
              <a:buNone/>
            </a:pPr>
            <a:r>
              <a:rPr lang="en-US" sz="2200" dirty="0" smtClean="0">
                <a:latin typeface="+mn-lt"/>
              </a:rPr>
              <a:t> </a:t>
            </a:r>
            <a:endParaRPr lang="en-US" sz="2200" dirty="0">
              <a:latin typeface="+mn-lt"/>
            </a:endParaRP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a:t>
            </a:fld>
            <a:endParaRPr lang="en-US" dirty="0"/>
          </a:p>
        </p:txBody>
      </p:sp>
    </p:spTree>
    <p:extLst>
      <p:ext uri="{BB962C8B-B14F-4D97-AF65-F5344CB8AC3E}">
        <p14:creationId xmlns:p14="http://schemas.microsoft.com/office/powerpoint/2010/main" val="19334683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Revision Slides from Last Weeks</a:t>
            </a:r>
            <a:br>
              <a:rPr lang="en-US" sz="2400" dirty="0" smtClean="0"/>
            </a:br>
            <a:r>
              <a:rPr lang="en-US" sz="2400" dirty="0" smtClean="0"/>
              <a:t>(for individual review)</a:t>
            </a:r>
            <a:endParaRPr lang="en-US" sz="2400" dirty="0"/>
          </a:p>
        </p:txBody>
      </p:sp>
      <p:sp>
        <p:nvSpPr>
          <p:cNvPr id="3" name="Content Placeholder 2"/>
          <p:cNvSpPr>
            <a:spLocks noGrp="1"/>
          </p:cNvSpPr>
          <p:nvPr>
            <p:ph idx="1"/>
          </p:nvPr>
        </p:nvSpPr>
        <p:spPr/>
        <p:txBody>
          <a:bodyPr/>
          <a:lstStyle/>
          <a:p>
            <a:pPr marL="0" indent="0">
              <a:buNone/>
            </a:pPr>
            <a:r>
              <a:rPr lang="en-US" dirty="0" smtClean="0"/>
              <a:t>Review the topics in the remaining pages and ask questions if needed.</a:t>
            </a:r>
            <a:endParaRPr lang="en-US"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30</a:t>
            </a:fld>
            <a:endParaRPr lang="en-US" dirty="0"/>
          </a:p>
        </p:txBody>
      </p:sp>
    </p:spTree>
    <p:extLst>
      <p:ext uri="{BB962C8B-B14F-4D97-AF65-F5344CB8AC3E}">
        <p14:creationId xmlns:p14="http://schemas.microsoft.com/office/powerpoint/2010/main" val="220255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61331"/>
          </a:xfrm>
        </p:spPr>
        <p:txBody>
          <a:bodyPr>
            <a:normAutofit/>
          </a:bodyPr>
          <a:lstStyle/>
          <a:p>
            <a:r>
              <a:rPr lang="en-US" sz="2400" dirty="0" smtClean="0"/>
              <a:t>Revision 1: Complexity Analysis </a:t>
            </a:r>
            <a:r>
              <a:rPr lang="mr-IN" sz="2400" dirty="0" smtClean="0"/>
              <a:t>–</a:t>
            </a:r>
            <a:r>
              <a:rPr lang="en-US" sz="2400" dirty="0" smtClean="0"/>
              <a:t>  </a:t>
            </a:r>
            <a:r>
              <a:rPr lang="en-US" sz="2400" b="0" dirty="0" smtClean="0">
                <a:latin typeface="Courier"/>
                <a:cs typeface="Courier"/>
              </a:rPr>
              <a:t>03.pdf</a:t>
            </a:r>
            <a:r>
              <a:rPr lang="en-US" sz="2400" dirty="0" smtClean="0"/>
              <a:t> &amp; </a:t>
            </a:r>
            <a:r>
              <a:rPr lang="en-US" sz="2400" b="0" dirty="0" smtClean="0">
                <a:latin typeface="Courier"/>
                <a:cs typeface="Courier"/>
              </a:rPr>
              <a:t>04.pdf</a:t>
            </a:r>
            <a:endParaRPr lang="en-US" sz="2400" b="0" dirty="0">
              <a:latin typeface="Courier"/>
              <a:cs typeface="Courier"/>
            </a:endParaRPr>
          </a:p>
        </p:txBody>
      </p:sp>
      <p:sp>
        <p:nvSpPr>
          <p:cNvPr id="4" name="Date Placeholder 3"/>
          <p:cNvSpPr>
            <a:spLocks noGrp="1"/>
          </p:cNvSpPr>
          <p:nvPr>
            <p:ph type="dt" sz="half" idx="10"/>
          </p:nvPr>
        </p:nvSpPr>
        <p:spPr/>
        <p:txBody>
          <a:bodyPr/>
          <a:lstStyle/>
          <a:p>
            <a:pPr>
              <a:defRPr/>
            </a:pPr>
            <a:r>
              <a:rPr lang="en-AU" smtClean="0"/>
              <a:t>Anh Vo    </a:t>
            </a:r>
            <a:fld id="{E580C3D6-5DAB-6F42-B766-88C06479D29F}"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COMP20005.Workshop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31</a:t>
            </a:fld>
            <a:endParaRPr lang="en-US" dirty="0"/>
          </a:p>
        </p:txBody>
      </p:sp>
      <p:sp>
        <p:nvSpPr>
          <p:cNvPr id="3" name="TextBox 2"/>
          <p:cNvSpPr txBox="1"/>
          <p:nvPr/>
        </p:nvSpPr>
        <p:spPr>
          <a:xfrm>
            <a:off x="177520" y="1028701"/>
            <a:ext cx="8848433" cy="5601532"/>
          </a:xfrm>
          <a:prstGeom prst="rect">
            <a:avLst/>
          </a:prstGeom>
          <a:noFill/>
        </p:spPr>
        <p:txBody>
          <a:bodyPr wrap="square" rtlCol="0">
            <a:spAutoFit/>
          </a:bodyPr>
          <a:lstStyle/>
          <a:p>
            <a:r>
              <a:rPr lang="en-US" sz="2200" dirty="0" smtClean="0">
                <a:latin typeface="Cambria Math"/>
                <a:cs typeface="Cambria Math"/>
              </a:rPr>
              <a:t>  1 ≺  log n  ≺  n</a:t>
            </a:r>
            <a:r>
              <a:rPr lang="en-US" baseline="30000" dirty="0" smtClean="0">
                <a:latin typeface="Cambria Math"/>
                <a:cs typeface="Cambria Math"/>
              </a:rPr>
              <a:t>𝜺</a:t>
            </a:r>
            <a:r>
              <a:rPr lang="en-US" sz="2200" dirty="0" smtClean="0">
                <a:latin typeface="Cambria Math"/>
                <a:cs typeface="Cambria Math"/>
              </a:rPr>
              <a:t>  ≺  </a:t>
            </a:r>
            <a:r>
              <a:rPr lang="en-US" sz="2200" dirty="0" err="1" smtClean="0">
                <a:latin typeface="Cambria Math"/>
                <a:cs typeface="Cambria Math"/>
              </a:rPr>
              <a:t>n</a:t>
            </a:r>
            <a:r>
              <a:rPr lang="en-US" sz="2200" baseline="30000" dirty="0" err="1" smtClean="0">
                <a:latin typeface="Cambria Math"/>
                <a:cs typeface="Cambria Math"/>
              </a:rPr>
              <a:t>c</a:t>
            </a:r>
            <a:r>
              <a:rPr lang="en-US" sz="2200" dirty="0" smtClean="0">
                <a:latin typeface="Cambria Math"/>
                <a:cs typeface="Cambria Math"/>
              </a:rPr>
              <a:t>   ≺   </a:t>
            </a:r>
            <a:r>
              <a:rPr lang="en-US" sz="2200" dirty="0" err="1" smtClean="0">
                <a:latin typeface="Cambria Math"/>
                <a:cs typeface="Cambria Math"/>
              </a:rPr>
              <a:t>n</a:t>
            </a:r>
            <a:r>
              <a:rPr lang="en-US" baseline="30000" dirty="0" err="1" smtClean="0">
                <a:latin typeface="Cambria Math"/>
                <a:cs typeface="Cambria Math"/>
              </a:rPr>
              <a:t>log</a:t>
            </a:r>
            <a:r>
              <a:rPr lang="en-US" baseline="30000" dirty="0" smtClean="0">
                <a:latin typeface="Cambria Math"/>
                <a:cs typeface="Cambria Math"/>
              </a:rPr>
              <a:t> n</a:t>
            </a:r>
            <a:r>
              <a:rPr lang="en-US" sz="2200" dirty="0" smtClean="0">
                <a:latin typeface="Cambria Math"/>
                <a:cs typeface="Cambria Math"/>
              </a:rPr>
              <a:t>  ≺  </a:t>
            </a:r>
            <a:r>
              <a:rPr lang="en-US" sz="2200" dirty="0" err="1" smtClean="0">
                <a:latin typeface="Cambria Math"/>
                <a:cs typeface="Cambria Math"/>
              </a:rPr>
              <a:t>c</a:t>
            </a:r>
            <a:r>
              <a:rPr lang="en-US" baseline="30000" dirty="0" err="1" smtClean="0">
                <a:latin typeface="Cambria Math"/>
                <a:cs typeface="Cambria Math"/>
              </a:rPr>
              <a:t>n</a:t>
            </a:r>
            <a:r>
              <a:rPr lang="en-US" sz="2200" dirty="0" smtClean="0">
                <a:latin typeface="Cambria Math"/>
                <a:cs typeface="Cambria Math"/>
              </a:rPr>
              <a:t>   ≺ </a:t>
            </a:r>
            <a:r>
              <a:rPr lang="en-US" sz="2200" dirty="0" err="1" smtClean="0">
                <a:latin typeface="Cambria Math"/>
                <a:cs typeface="Cambria Math"/>
              </a:rPr>
              <a:t>n</a:t>
            </a:r>
            <a:r>
              <a:rPr lang="en-US" baseline="30000" dirty="0" err="1" smtClean="0">
                <a:latin typeface="Cambria Math"/>
                <a:cs typeface="Cambria Math"/>
              </a:rPr>
              <a:t>n</a:t>
            </a:r>
            <a:r>
              <a:rPr lang="en-US" sz="2200" dirty="0" smtClean="0">
                <a:latin typeface="Cambria Math"/>
                <a:cs typeface="Cambria Math"/>
              </a:rPr>
              <a:t>    where  0 &lt;  𝜺 &lt; 1 &lt;c  </a:t>
            </a:r>
          </a:p>
          <a:p>
            <a:r>
              <a:rPr lang="en-US" sz="2200" dirty="0">
                <a:latin typeface="Cambria Math"/>
                <a:cs typeface="Cambria Math"/>
              </a:rPr>
              <a:t> </a:t>
            </a:r>
            <a:r>
              <a:rPr lang="en-US" sz="2200" dirty="0" smtClean="0">
                <a:latin typeface="Cambria Math"/>
                <a:cs typeface="Cambria Math"/>
              </a:rPr>
              <a:t> </a:t>
            </a:r>
          </a:p>
          <a:p>
            <a:r>
              <a:rPr lang="en-US" sz="2200" dirty="0" smtClean="0">
                <a:latin typeface="Cambria Math"/>
                <a:cs typeface="Cambria Math"/>
              </a:rPr>
              <a:t>        (log n)</a:t>
            </a:r>
            <a:r>
              <a:rPr lang="en-US" baseline="30000" dirty="0" smtClean="0">
                <a:latin typeface="Cambria Math"/>
                <a:cs typeface="Cambria Math"/>
              </a:rPr>
              <a:t>𝜶</a:t>
            </a:r>
            <a:r>
              <a:rPr lang="en-US" sz="2200" dirty="0" smtClean="0">
                <a:latin typeface="Cambria Math"/>
                <a:cs typeface="Cambria Math"/>
              </a:rPr>
              <a:t>  ≺ (log n)</a:t>
            </a:r>
            <a:r>
              <a:rPr lang="en-US" baseline="30000" dirty="0" smtClean="0">
                <a:latin typeface="Cambria Math"/>
                <a:cs typeface="Cambria Math"/>
              </a:rPr>
              <a:t>𝜷</a:t>
            </a:r>
            <a:r>
              <a:rPr lang="en-US" sz="2200" dirty="0" smtClean="0">
                <a:latin typeface="Cambria Math"/>
                <a:cs typeface="Cambria Math"/>
              </a:rPr>
              <a:t>  and  n</a:t>
            </a:r>
            <a:r>
              <a:rPr lang="en-US" baseline="30000" dirty="0" smtClean="0">
                <a:latin typeface="Cambria Math"/>
                <a:cs typeface="Cambria Math"/>
              </a:rPr>
              <a:t>𝜶</a:t>
            </a:r>
            <a:r>
              <a:rPr lang="en-US" sz="2200" dirty="0" smtClean="0">
                <a:latin typeface="Cambria Math"/>
                <a:cs typeface="Cambria Math"/>
              </a:rPr>
              <a:t>  </a:t>
            </a:r>
            <a:r>
              <a:rPr lang="en-US" sz="2200" dirty="0">
                <a:latin typeface="Cambria Math"/>
                <a:cs typeface="Cambria Math"/>
              </a:rPr>
              <a:t>≺ </a:t>
            </a:r>
            <a:r>
              <a:rPr lang="en-US" sz="2200" dirty="0" smtClean="0">
                <a:latin typeface="Cambria Math"/>
                <a:cs typeface="Cambria Math"/>
              </a:rPr>
              <a:t> n</a:t>
            </a:r>
            <a:r>
              <a:rPr lang="en-US" baseline="30000" dirty="0" smtClean="0">
                <a:latin typeface="Cambria Math"/>
                <a:cs typeface="Cambria Math"/>
              </a:rPr>
              <a:t>𝜷</a:t>
            </a:r>
            <a:r>
              <a:rPr lang="en-US" sz="2200" dirty="0" smtClean="0">
                <a:latin typeface="Cambria Math"/>
                <a:cs typeface="Cambria Math"/>
              </a:rPr>
              <a:t>          where 0 &lt;  𝜶 &lt;  </a:t>
            </a:r>
            <a:r>
              <a:rPr lang="en-US" sz="2200" dirty="0">
                <a:latin typeface="Cambria Math"/>
                <a:cs typeface="Cambria Math"/>
              </a:rPr>
              <a:t>𝜷</a:t>
            </a:r>
          </a:p>
          <a:p>
            <a:endParaRPr lang="en-US" sz="2200" dirty="0" smtClean="0">
              <a:latin typeface="Cambria Math"/>
              <a:cs typeface="Cambria Math"/>
            </a:endParaRPr>
          </a:p>
          <a:p>
            <a:r>
              <a:rPr lang="en-US" sz="2200" dirty="0" smtClean="0">
                <a:latin typeface="Cambria Math"/>
                <a:cs typeface="Cambria Math"/>
              </a:rPr>
              <a:t>O( f(n) + g(n) ) = O( max{f(n), g(n)} )         note: these 3 also applied </a:t>
            </a:r>
          </a:p>
          <a:p>
            <a:r>
              <a:rPr lang="en-US" sz="2200" dirty="0" smtClean="0">
                <a:latin typeface="Cambria Math"/>
                <a:cs typeface="Cambria Math"/>
              </a:rPr>
              <a:t>O(c f(n))              = O( f(n) )                                         to big-</a:t>
            </a:r>
            <a:r>
              <a:rPr lang="en-US" sz="2000" i="1" dirty="0" smtClean="0">
                <a:latin typeface="Cambria Math"/>
                <a:cs typeface="Cambria Math"/>
              </a:rPr>
              <a:t>𝝦</a:t>
            </a:r>
            <a:endParaRPr lang="en-US" sz="2200" dirty="0" smtClean="0">
              <a:latin typeface="Cambria Math"/>
              <a:cs typeface="Cambria Math"/>
            </a:endParaRPr>
          </a:p>
          <a:p>
            <a:r>
              <a:rPr lang="en-US" sz="2200" dirty="0" smtClean="0">
                <a:latin typeface="Cambria Math"/>
                <a:cs typeface="Cambria Math"/>
              </a:rPr>
              <a:t>O( f(n) x g(n) )  = O(f(n)) x O(g(n))               </a:t>
            </a:r>
          </a:p>
          <a:p>
            <a:endParaRPr lang="en-US" sz="2200" dirty="0" smtClean="0">
              <a:latin typeface="Cambria Math"/>
              <a:cs typeface="Cambria Math"/>
            </a:endParaRPr>
          </a:p>
          <a:p>
            <a:r>
              <a:rPr lang="en-US" sz="2200" dirty="0" smtClean="0">
                <a:latin typeface="Cambria Math"/>
                <a:cs typeface="Cambria Math"/>
              </a:rPr>
              <a:t>1+2+ ... + n               =   n(n+1)/2                          = </a:t>
            </a:r>
            <a:r>
              <a:rPr lang="en-US" sz="2000" dirty="0" smtClean="0">
                <a:latin typeface="Cambria Math"/>
                <a:cs typeface="Cambria Math"/>
              </a:rPr>
              <a:t> 𝝦(n</a:t>
            </a:r>
            <a:r>
              <a:rPr lang="en-US" sz="2000" baseline="30000" dirty="0" smtClean="0">
                <a:latin typeface="Cambria Math"/>
                <a:cs typeface="Cambria Math"/>
              </a:rPr>
              <a:t>2</a:t>
            </a:r>
            <a:r>
              <a:rPr lang="en-US" sz="2000" dirty="0" smtClean="0">
                <a:latin typeface="Cambria Math"/>
                <a:cs typeface="Cambria Math"/>
              </a:rPr>
              <a:t>)</a:t>
            </a:r>
            <a:endParaRPr lang="en-US" sz="2200" dirty="0" smtClean="0">
              <a:latin typeface="Cambria Math"/>
              <a:cs typeface="Cambria Math"/>
            </a:endParaRPr>
          </a:p>
          <a:p>
            <a:r>
              <a:rPr lang="en-US" sz="2200" dirty="0" smtClean="0">
                <a:latin typeface="Cambria Math"/>
                <a:cs typeface="Cambria Math"/>
              </a:rPr>
              <a:t>1</a:t>
            </a:r>
            <a:r>
              <a:rPr lang="en-US" sz="2200" baseline="30000" dirty="0" smtClean="0">
                <a:latin typeface="Cambria Math"/>
                <a:cs typeface="Cambria Math"/>
              </a:rPr>
              <a:t>2</a:t>
            </a:r>
            <a:r>
              <a:rPr lang="en-US" sz="2200" dirty="0" smtClean="0">
                <a:latin typeface="Cambria Math"/>
                <a:cs typeface="Cambria Math"/>
              </a:rPr>
              <a:t> + 2</a:t>
            </a:r>
            <a:r>
              <a:rPr lang="en-US" sz="2200" baseline="30000" dirty="0" smtClean="0">
                <a:latin typeface="Cambria Math"/>
                <a:cs typeface="Cambria Math"/>
              </a:rPr>
              <a:t>2</a:t>
            </a:r>
            <a:r>
              <a:rPr lang="en-US" sz="2200" dirty="0" smtClean="0">
                <a:latin typeface="Cambria Math"/>
                <a:cs typeface="Cambria Math"/>
              </a:rPr>
              <a:t> + ... + n</a:t>
            </a:r>
            <a:r>
              <a:rPr lang="en-US" sz="2200" baseline="30000" dirty="0" smtClean="0">
                <a:latin typeface="Cambria Math"/>
                <a:cs typeface="Cambria Math"/>
              </a:rPr>
              <a:t>2</a:t>
            </a:r>
            <a:r>
              <a:rPr lang="en-US" sz="2200" dirty="0" smtClean="0">
                <a:latin typeface="Cambria Math"/>
                <a:cs typeface="Cambria Math"/>
              </a:rPr>
              <a:t>       =   n(n+1)(2n+1)/6           =  </a:t>
            </a:r>
            <a:r>
              <a:rPr lang="en-US" sz="2000" dirty="0" smtClean="0">
                <a:latin typeface="Cambria Math"/>
                <a:cs typeface="Cambria Math"/>
              </a:rPr>
              <a:t> 𝝦(n</a:t>
            </a:r>
            <a:r>
              <a:rPr lang="en-US" sz="2000" baseline="30000" dirty="0" smtClean="0">
                <a:latin typeface="Cambria Math"/>
                <a:cs typeface="Cambria Math"/>
              </a:rPr>
              <a:t>3</a:t>
            </a:r>
            <a:r>
              <a:rPr lang="en-US" sz="2000" dirty="0" smtClean="0">
                <a:latin typeface="Cambria Math"/>
                <a:cs typeface="Cambria Math"/>
              </a:rPr>
              <a:t>)</a:t>
            </a:r>
            <a:endParaRPr lang="en-US" sz="2200" dirty="0" smtClean="0">
              <a:latin typeface="Cambria Math"/>
              <a:cs typeface="Cambria Math"/>
            </a:endParaRPr>
          </a:p>
          <a:p>
            <a:r>
              <a:rPr lang="en-US" sz="2200" dirty="0" smtClean="0">
                <a:latin typeface="Cambria Math"/>
                <a:cs typeface="Cambria Math"/>
              </a:rPr>
              <a:t>1 + x + x</a:t>
            </a:r>
            <a:r>
              <a:rPr lang="en-US" sz="2200" baseline="30000" dirty="0" smtClean="0">
                <a:latin typeface="Cambria Math"/>
                <a:cs typeface="Cambria Math"/>
              </a:rPr>
              <a:t>2</a:t>
            </a:r>
            <a:r>
              <a:rPr lang="en-US" sz="2200" dirty="0" smtClean="0">
                <a:latin typeface="Cambria Math"/>
                <a:cs typeface="Cambria Math"/>
              </a:rPr>
              <a:t> + ... + </a:t>
            </a:r>
            <a:r>
              <a:rPr lang="en-US" sz="2200" dirty="0" err="1" smtClean="0">
                <a:latin typeface="Cambria Math"/>
                <a:cs typeface="Cambria Math"/>
              </a:rPr>
              <a:t>x</a:t>
            </a:r>
            <a:r>
              <a:rPr lang="en-US" sz="2200" baseline="30000" dirty="0" err="1" smtClean="0">
                <a:latin typeface="Cambria Math"/>
                <a:cs typeface="Cambria Math"/>
              </a:rPr>
              <a:t>n</a:t>
            </a:r>
            <a:r>
              <a:rPr lang="en-US" sz="2200" dirty="0" smtClean="0">
                <a:latin typeface="Cambria Math"/>
                <a:cs typeface="Cambria Math"/>
              </a:rPr>
              <a:t>  =  (x</a:t>
            </a:r>
            <a:r>
              <a:rPr lang="en-US" sz="2200" baseline="30000" dirty="0" smtClean="0">
                <a:latin typeface="Cambria Math"/>
                <a:cs typeface="Cambria Math"/>
              </a:rPr>
              <a:t>n+1</a:t>
            </a:r>
            <a:r>
              <a:rPr lang="en-US" sz="2200" dirty="0" smtClean="0">
                <a:latin typeface="Cambria Math"/>
                <a:cs typeface="Cambria Math"/>
              </a:rPr>
              <a:t>-1)/(x-1)    (x≠1)</a:t>
            </a:r>
          </a:p>
          <a:p>
            <a:endParaRPr lang="en-US" sz="2200" dirty="0"/>
          </a:p>
          <a:p>
            <a:endParaRPr lang="en-US" sz="2200" dirty="0"/>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177520" y="5379784"/>
            <a:ext cx="2199648" cy="1369957"/>
          </a:xfrm>
          <a:prstGeom prst="rect">
            <a:avLst/>
          </a:prstGeom>
        </p:spPr>
      </p:pic>
      <p:sp>
        <p:nvSpPr>
          <p:cNvPr id="8" name="TextBox 7"/>
          <p:cNvSpPr txBox="1"/>
          <p:nvPr/>
        </p:nvSpPr>
        <p:spPr>
          <a:xfrm>
            <a:off x="2377168" y="5370986"/>
            <a:ext cx="1983135" cy="1246495"/>
          </a:xfrm>
          <a:prstGeom prst="rect">
            <a:avLst/>
          </a:prstGeom>
          <a:solidFill>
            <a:schemeClr val="bg1"/>
          </a:solidFill>
        </p:spPr>
        <p:txBody>
          <a:bodyPr wrap="none" rtlCol="0">
            <a:spAutoFit/>
          </a:bodyPr>
          <a:lstStyle/>
          <a:p>
            <a:pPr>
              <a:spcBef>
                <a:spcPts val="900"/>
              </a:spcBef>
              <a:spcAft>
                <a:spcPts val="0"/>
              </a:spcAft>
            </a:pPr>
            <a:r>
              <a:rPr lang="en-US" sz="2000" i="1" dirty="0" smtClean="0">
                <a:latin typeface="Cambria Math"/>
                <a:cs typeface="Cambria Math"/>
              </a:rPr>
              <a:t>f(n) =  O(g(n))</a:t>
            </a:r>
          </a:p>
          <a:p>
            <a:pPr>
              <a:spcBef>
                <a:spcPts val="900"/>
              </a:spcBef>
              <a:spcAft>
                <a:spcPts val="0"/>
              </a:spcAft>
            </a:pPr>
            <a:r>
              <a:rPr lang="en-US" sz="2000" i="1" dirty="0" smtClean="0">
                <a:latin typeface="Cambria Math"/>
                <a:cs typeface="Cambria Math"/>
              </a:rPr>
              <a:t>f(n) = 𝝦( g(n) )</a:t>
            </a:r>
          </a:p>
          <a:p>
            <a:pPr>
              <a:spcBef>
                <a:spcPts val="900"/>
              </a:spcBef>
              <a:spcAft>
                <a:spcPts val="0"/>
              </a:spcAft>
            </a:pPr>
            <a:r>
              <a:rPr lang="en-US" sz="2000" i="1" dirty="0" smtClean="0">
                <a:latin typeface="Cambria Math"/>
                <a:cs typeface="Cambria Math"/>
              </a:rPr>
              <a:t>f(n) = 𝝮(g(n))</a:t>
            </a:r>
          </a:p>
        </p:txBody>
      </p:sp>
      <p:pic>
        <p:nvPicPr>
          <p:cNvPr id="9" name="Picture 8"/>
          <p:cNvPicPr>
            <a:picLocks noChangeAspect="1"/>
          </p:cNvPicPr>
          <p:nvPr/>
        </p:nvPicPr>
        <p:blipFill>
          <a:blip r:embed="rId3"/>
          <a:stretch>
            <a:fillRect/>
          </a:stretch>
        </p:blipFill>
        <p:spPr>
          <a:xfrm>
            <a:off x="5505496" y="5599454"/>
            <a:ext cx="3638504" cy="1018027"/>
          </a:xfrm>
          <a:prstGeom prst="rect">
            <a:avLst/>
          </a:prstGeom>
        </p:spPr>
      </p:pic>
    </p:spTree>
    <p:extLst>
      <p:ext uri="{BB962C8B-B14F-4D97-AF65-F5344CB8AC3E}">
        <p14:creationId xmlns:p14="http://schemas.microsoft.com/office/powerpoint/2010/main" val="4147978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78493"/>
          </a:xfrm>
        </p:spPr>
        <p:txBody>
          <a:bodyPr/>
          <a:lstStyle/>
          <a:p>
            <a:r>
              <a:rPr lang="en-US" sz="2800" dirty="0" smtClean="0"/>
              <a:t>R1 exercises: Problem T5</a:t>
            </a:r>
            <a:endParaRPr lang="en-US" sz="28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32</a:t>
            </a:fld>
            <a:endParaRPr lang="en-US" dirty="0"/>
          </a:p>
        </p:txBody>
      </p:sp>
      <p:sp>
        <p:nvSpPr>
          <p:cNvPr id="8" name="TextBox 7"/>
          <p:cNvSpPr txBox="1"/>
          <p:nvPr/>
        </p:nvSpPr>
        <p:spPr>
          <a:xfrm>
            <a:off x="293687" y="686444"/>
            <a:ext cx="8594725" cy="769441"/>
          </a:xfrm>
          <a:prstGeom prst="rect">
            <a:avLst/>
          </a:prstGeom>
          <a:noFill/>
        </p:spPr>
        <p:txBody>
          <a:bodyPr wrap="square" rtlCol="0">
            <a:spAutoFit/>
          </a:bodyPr>
          <a:lstStyle/>
          <a:p>
            <a:r>
              <a:rPr lang="en-US" sz="2200" dirty="0" smtClean="0"/>
              <a:t>For each of the following cases, indicate whether </a:t>
            </a:r>
            <a:r>
              <a:rPr lang="en-US" sz="2000" i="1" dirty="0">
                <a:latin typeface="Cambria Math"/>
                <a:cs typeface="Cambria Math"/>
              </a:rPr>
              <a:t>f(n)</a:t>
            </a:r>
            <a:r>
              <a:rPr lang="en-US" sz="2200" dirty="0" smtClean="0"/>
              <a:t> is </a:t>
            </a:r>
            <a:r>
              <a:rPr lang="en-US" sz="2000" i="1" dirty="0">
                <a:latin typeface="Cambria Math"/>
                <a:cs typeface="Cambria Math"/>
              </a:rPr>
              <a:t>O(g(n))</a:t>
            </a:r>
            <a:r>
              <a:rPr lang="en-US" sz="2200" dirty="0" smtClean="0"/>
              <a:t>, or  </a:t>
            </a:r>
          </a:p>
          <a:p>
            <a:r>
              <a:rPr lang="en-US" sz="2200" dirty="0" smtClean="0"/>
              <a:t> </a:t>
            </a:r>
            <a:r>
              <a:rPr lang="en-US" sz="2000" i="1" dirty="0">
                <a:latin typeface="Cambria Math"/>
                <a:cs typeface="Cambria Math"/>
              </a:rPr>
              <a:t> </a:t>
            </a:r>
            <a:r>
              <a:rPr lang="en-US" sz="2000" i="1" dirty="0" smtClean="0">
                <a:latin typeface="Cambria Math"/>
                <a:cs typeface="Cambria Math"/>
              </a:rPr>
              <a:t>𝝮(g(n)) ,  </a:t>
            </a:r>
            <a:r>
              <a:rPr lang="en-US" sz="2200" dirty="0" smtClean="0"/>
              <a:t>or</a:t>
            </a:r>
            <a:r>
              <a:rPr lang="en-US" sz="2000" i="1" dirty="0" smtClean="0">
                <a:latin typeface="Cambria Math"/>
                <a:cs typeface="Cambria Math"/>
              </a:rPr>
              <a:t> </a:t>
            </a:r>
            <a:r>
              <a:rPr lang="en-US" sz="2200" dirty="0"/>
              <a:t>both</a:t>
            </a:r>
            <a:r>
              <a:rPr lang="en-US" sz="2000" i="1" dirty="0" smtClean="0">
                <a:latin typeface="Cambria Math"/>
                <a:cs typeface="Cambria Math"/>
              </a:rPr>
              <a:t> </a:t>
            </a:r>
            <a:r>
              <a:rPr lang="en-US" sz="2200" dirty="0"/>
              <a:t>(that</a:t>
            </a:r>
            <a:r>
              <a:rPr lang="en-US" sz="2000" i="1" dirty="0" smtClean="0">
                <a:latin typeface="Cambria Math"/>
                <a:cs typeface="Cambria Math"/>
              </a:rPr>
              <a:t> </a:t>
            </a:r>
            <a:r>
              <a:rPr lang="en-US" sz="2200" dirty="0"/>
              <a:t>is</a:t>
            </a:r>
            <a:r>
              <a:rPr lang="en-US" sz="2000" i="1" dirty="0" smtClean="0">
                <a:latin typeface="Cambria Math"/>
                <a:cs typeface="Cambria Math"/>
              </a:rPr>
              <a:t>, 𝝦(g(n)</a:t>
            </a:r>
            <a:r>
              <a:rPr lang="en-US" sz="2200" dirty="0"/>
              <a:t>) </a:t>
            </a:r>
            <a:r>
              <a:rPr lang="en-US" sz="2200" dirty="0" smtClean="0"/>
              <a:t>  </a:t>
            </a:r>
            <a:endParaRPr lang="en-US" sz="2200" dirty="0"/>
          </a:p>
        </p:txBody>
      </p:sp>
      <p:pic>
        <p:nvPicPr>
          <p:cNvPr id="9" name="Picture 8"/>
          <p:cNvPicPr>
            <a:picLocks noChangeAspect="1"/>
          </p:cNvPicPr>
          <p:nvPr/>
        </p:nvPicPr>
        <p:blipFill>
          <a:blip r:embed="rId2"/>
          <a:stretch>
            <a:fillRect/>
          </a:stretch>
        </p:blipFill>
        <p:spPr>
          <a:xfrm>
            <a:off x="215629" y="1477626"/>
            <a:ext cx="6669797" cy="3341832"/>
          </a:xfrm>
          <a:prstGeom prst="rect">
            <a:avLst/>
          </a:prstGeom>
        </p:spPr>
      </p:pic>
      <p:sp>
        <p:nvSpPr>
          <p:cNvPr id="10" name="TextBox 9"/>
          <p:cNvSpPr txBox="1"/>
          <p:nvPr/>
        </p:nvSpPr>
        <p:spPr>
          <a:xfrm>
            <a:off x="215629" y="5040478"/>
            <a:ext cx="8594725" cy="769441"/>
          </a:xfrm>
          <a:prstGeom prst="rect">
            <a:avLst/>
          </a:prstGeom>
          <a:noFill/>
        </p:spPr>
        <p:txBody>
          <a:bodyPr wrap="square" rtlCol="0">
            <a:spAutoFit/>
          </a:bodyPr>
          <a:lstStyle/>
          <a:p>
            <a:r>
              <a:rPr lang="en-US" sz="2200" dirty="0" smtClean="0"/>
              <a:t>Other exercises: review exercises and solution for Workshop Week 3,</a:t>
            </a:r>
            <a:endParaRPr lang="en-US" sz="2200" dirty="0"/>
          </a:p>
        </p:txBody>
      </p:sp>
    </p:spTree>
    <p:extLst>
      <p:ext uri="{BB962C8B-B14F-4D97-AF65-F5344CB8AC3E}">
        <p14:creationId xmlns:p14="http://schemas.microsoft.com/office/powerpoint/2010/main" val="912328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7552"/>
            <a:ext cx="8623300" cy="646707"/>
          </a:xfrm>
        </p:spPr>
        <p:txBody>
          <a:bodyPr/>
          <a:lstStyle/>
          <a:p>
            <a:r>
              <a:rPr lang="en-US" sz="2400" dirty="0" smtClean="0"/>
              <a:t>R2: </a:t>
            </a:r>
            <a:r>
              <a:rPr lang="en-US" sz="2400" dirty="0" smtClean="0">
                <a:effectLst/>
              </a:rPr>
              <a:t>Recurrences T(n)= ? T(</a:t>
            </a:r>
            <a:r>
              <a:rPr lang="en-US" sz="2400" i="1" dirty="0" smtClean="0">
                <a:effectLst/>
                <a:latin typeface="Cambria Math"/>
                <a:cs typeface="Cambria Math"/>
              </a:rPr>
              <a:t>&lt;n</a:t>
            </a:r>
            <a:r>
              <a:rPr lang="en-US" sz="2400" dirty="0" smtClean="0">
                <a:effectLst/>
              </a:rPr>
              <a:t>) + </a:t>
            </a:r>
            <a:r>
              <a:rPr lang="en-US" sz="2400" i="1" dirty="0" smtClean="0">
                <a:effectLst/>
                <a:latin typeface="Cambria Math"/>
                <a:cs typeface="Cambria Math"/>
              </a:rPr>
              <a:t>f(n)</a:t>
            </a:r>
            <a:r>
              <a:rPr lang="en-US" sz="2400" dirty="0" smtClean="0">
                <a:effectLst/>
              </a:rPr>
              <a:t> and T(1)=c</a:t>
            </a:r>
            <a:endParaRPr lang="en-US" sz="2400" dirty="0"/>
          </a:p>
        </p:txBody>
      </p:sp>
      <p:sp>
        <p:nvSpPr>
          <p:cNvPr id="3" name="Content Placeholder 2"/>
          <p:cNvSpPr>
            <a:spLocks noGrp="1"/>
          </p:cNvSpPr>
          <p:nvPr>
            <p:ph idx="1"/>
          </p:nvPr>
        </p:nvSpPr>
        <p:spPr/>
        <p:txBody>
          <a:bodyPr/>
          <a:lstStyle/>
          <a:p>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33</a:t>
            </a:fld>
            <a:endParaRPr lang="en-US" dirty="0"/>
          </a:p>
        </p:txBody>
      </p:sp>
      <p:sp>
        <p:nvSpPr>
          <p:cNvPr id="7" name="TextBox 6"/>
          <p:cNvSpPr txBox="1"/>
          <p:nvPr/>
        </p:nvSpPr>
        <p:spPr>
          <a:xfrm>
            <a:off x="127802" y="739642"/>
            <a:ext cx="9016197" cy="4832092"/>
          </a:xfrm>
          <a:prstGeom prst="rect">
            <a:avLst/>
          </a:prstGeom>
          <a:noFill/>
        </p:spPr>
        <p:txBody>
          <a:bodyPr wrap="square" rtlCol="0">
            <a:spAutoFit/>
          </a:bodyPr>
          <a:lstStyle/>
          <a:p>
            <a:pPr marL="342900" indent="-342900">
              <a:buFont typeface="Arial"/>
              <a:buChar char="•"/>
            </a:pPr>
            <a:r>
              <a:rPr lang="en-US" sz="2200" dirty="0" smtClean="0"/>
              <a:t>Apply the Master Theorem (</a:t>
            </a:r>
            <a:r>
              <a:rPr lang="en-US" sz="2200" dirty="0" smtClean="0">
                <a:solidFill>
                  <a:srgbClr val="000090"/>
                </a:solidFill>
                <a:latin typeface="Courier"/>
                <a:cs typeface="Courier"/>
              </a:rPr>
              <a:t>10.pdf</a:t>
            </a:r>
            <a:r>
              <a:rPr lang="en-US" sz="2200" dirty="0" smtClean="0"/>
              <a:t>) if possible (</a:t>
            </a:r>
            <a:r>
              <a:rPr lang="en-US" sz="2200" dirty="0" err="1" smtClean="0"/>
              <a:t>ie</a:t>
            </a:r>
            <a:r>
              <a:rPr lang="en-US" sz="2200" dirty="0" smtClean="0"/>
              <a:t>. if having </a:t>
            </a:r>
            <a:r>
              <a:rPr lang="en-US" sz="2200" i="1" dirty="0" smtClean="0">
                <a:latin typeface="Cambria Math"/>
                <a:cs typeface="Cambria Math"/>
              </a:rPr>
              <a:t>a</a:t>
            </a:r>
            <a:r>
              <a:rPr lang="en-US" sz="2200" dirty="0" smtClean="0"/>
              <a:t>, </a:t>
            </a:r>
            <a:r>
              <a:rPr lang="en-US" sz="2200" i="1" dirty="0">
                <a:latin typeface="Cambria Math"/>
                <a:cs typeface="Cambria Math"/>
              </a:rPr>
              <a:t>b</a:t>
            </a:r>
            <a:r>
              <a:rPr lang="en-US" sz="2200" dirty="0" smtClean="0"/>
              <a:t>, and </a:t>
            </a:r>
            <a:r>
              <a:rPr lang="en-US" sz="2200" i="1" dirty="0" smtClean="0">
                <a:latin typeface="Cambria Math"/>
                <a:cs typeface="Cambria Math"/>
              </a:rPr>
              <a:t>𝝦</a:t>
            </a:r>
            <a:r>
              <a:rPr lang="en-US" sz="2200" i="1" dirty="0">
                <a:latin typeface="Cambria Math"/>
                <a:cs typeface="Cambria Math"/>
              </a:rPr>
              <a:t>(</a:t>
            </a:r>
            <a:r>
              <a:rPr lang="en-US" sz="2200" i="1" dirty="0" err="1">
                <a:latin typeface="Cambria Math"/>
                <a:cs typeface="Cambria Math"/>
              </a:rPr>
              <a:t>n</a:t>
            </a:r>
            <a:r>
              <a:rPr lang="en-US" i="1" baseline="30000" dirty="0" err="1">
                <a:latin typeface="Cambria Math"/>
                <a:cs typeface="Cambria Math"/>
              </a:rPr>
              <a:t>d</a:t>
            </a:r>
            <a:r>
              <a:rPr lang="en-US" sz="2200" i="1" dirty="0">
                <a:latin typeface="Cambria Math"/>
                <a:cs typeface="Cambria Math"/>
              </a:rPr>
              <a:t>) </a:t>
            </a:r>
            <a:r>
              <a:rPr lang="en-US" sz="2200" dirty="0" smtClean="0"/>
              <a:t>or </a:t>
            </a:r>
            <a:r>
              <a:rPr lang="en-US" sz="2200" i="1" dirty="0">
                <a:latin typeface="Cambria Math"/>
                <a:cs typeface="Cambria Math"/>
              </a:rPr>
              <a:t>O(</a:t>
            </a:r>
            <a:r>
              <a:rPr lang="en-US" sz="2200" i="1" dirty="0" err="1">
                <a:latin typeface="Cambria Math"/>
                <a:cs typeface="Cambria Math"/>
              </a:rPr>
              <a:t>n</a:t>
            </a:r>
            <a:r>
              <a:rPr lang="en-US" i="1" baseline="30000" dirty="0" err="1">
                <a:latin typeface="Cambria Math"/>
                <a:cs typeface="Cambria Math"/>
              </a:rPr>
              <a:t>d</a:t>
            </a:r>
            <a:r>
              <a:rPr lang="en-US" sz="2200" i="1" dirty="0">
                <a:latin typeface="Cambria Math"/>
                <a:cs typeface="Cambria Math"/>
              </a:rPr>
              <a:t>)</a:t>
            </a:r>
            <a:r>
              <a:rPr lang="en-US" sz="2200" dirty="0" smtClean="0"/>
              <a:t> ) </a:t>
            </a:r>
          </a:p>
          <a:p>
            <a:pPr marL="342900" indent="-342900">
              <a:buFont typeface="Arial"/>
              <a:buChar char="•"/>
            </a:pPr>
            <a:r>
              <a:rPr lang="en-US" sz="2200" dirty="0" smtClean="0"/>
              <a:t>Otherwise, using substitution to expand until T(1)</a:t>
            </a:r>
          </a:p>
          <a:p>
            <a:pPr marL="342900" indent="-342900">
              <a:buFont typeface="Arial"/>
              <a:buChar char="•"/>
            </a:pPr>
            <a:endParaRPr lang="en-US" sz="2200" dirty="0"/>
          </a:p>
          <a:p>
            <a:r>
              <a:rPr lang="en-US" sz="2200" dirty="0" smtClean="0"/>
              <a:t>Note that we can easily make mistakes with substitution. </a:t>
            </a:r>
            <a:r>
              <a:rPr lang="en-US" sz="2200" i="1" dirty="0" smtClean="0"/>
              <a:t>Do it step by step using draft paper, don’t rush.</a:t>
            </a:r>
          </a:p>
          <a:p>
            <a:endParaRPr lang="en-US" sz="2200" dirty="0"/>
          </a:p>
          <a:p>
            <a:r>
              <a:rPr lang="en-US" sz="2200" b="1" dirty="0"/>
              <a:t>E</a:t>
            </a:r>
            <a:r>
              <a:rPr lang="en-US" sz="2200" b="1" dirty="0" smtClean="0"/>
              <a:t>xercises:</a:t>
            </a:r>
            <a:r>
              <a:rPr lang="en-US" sz="2200" dirty="0" smtClean="0"/>
              <a:t> </a:t>
            </a:r>
            <a:r>
              <a:rPr lang="en-US" sz="2200" dirty="0"/>
              <a:t>Solve the following recurrence relations. Give both a closed</a:t>
            </a:r>
          </a:p>
          <a:p>
            <a:r>
              <a:rPr lang="en-US" sz="2200" dirty="0"/>
              <a:t>form expression in terms of n and a Big-Theta bound.</a:t>
            </a:r>
          </a:p>
          <a:p>
            <a:pPr marL="457200" indent="-457200">
              <a:buAutoNum type="alphaLcParenR"/>
            </a:pPr>
            <a:r>
              <a:rPr lang="en-US" sz="2200" i="1" dirty="0" smtClean="0">
                <a:latin typeface="Cambria Math"/>
                <a:cs typeface="Cambria Math"/>
              </a:rPr>
              <a:t>T(n)= T(n/2)+1,  T(1)= 1</a:t>
            </a:r>
          </a:p>
          <a:p>
            <a:pPr marL="457200" indent="-457200">
              <a:buAutoNum type="alphaLcParenR"/>
            </a:pPr>
            <a:r>
              <a:rPr lang="en-US" sz="2200" i="1" dirty="0" smtClean="0">
                <a:latin typeface="Cambria Math"/>
                <a:cs typeface="Cambria Math"/>
              </a:rPr>
              <a:t>T(n)= T(n-1) + n/5, T(0)= 0</a:t>
            </a:r>
          </a:p>
          <a:p>
            <a:pPr marL="457200" indent="-457200">
              <a:buAutoNum type="alphaLcParenR"/>
            </a:pPr>
            <a:r>
              <a:rPr lang="en-US" sz="2200" i="1" dirty="0" smtClean="0">
                <a:latin typeface="Cambria Math"/>
                <a:cs typeface="Cambria Math"/>
              </a:rPr>
              <a:t>T(n)= 3T(n-1) + 1,   T(1)=1</a:t>
            </a:r>
          </a:p>
          <a:p>
            <a:pPr marL="457200" indent="-457200">
              <a:buAutoNum type="alphaLcParenR"/>
            </a:pPr>
            <a:r>
              <a:rPr lang="en-US" sz="2200" i="1" dirty="0" smtClean="0">
                <a:latin typeface="Cambria Math"/>
                <a:cs typeface="Cambria Math"/>
              </a:rPr>
              <a:t>T(n)= T(n/3) +1,   T(1)= 1      </a:t>
            </a:r>
          </a:p>
          <a:p>
            <a:endParaRPr lang="en-US" sz="2200" dirty="0"/>
          </a:p>
        </p:txBody>
      </p:sp>
      <p:sp>
        <p:nvSpPr>
          <p:cNvPr id="8" name="TextBox 7"/>
          <p:cNvSpPr txBox="1"/>
          <p:nvPr/>
        </p:nvSpPr>
        <p:spPr>
          <a:xfrm>
            <a:off x="215629" y="5558879"/>
            <a:ext cx="8594725" cy="769441"/>
          </a:xfrm>
          <a:prstGeom prst="rect">
            <a:avLst/>
          </a:prstGeom>
          <a:noFill/>
        </p:spPr>
        <p:txBody>
          <a:bodyPr wrap="square" rtlCol="0">
            <a:spAutoFit/>
          </a:bodyPr>
          <a:lstStyle/>
          <a:p>
            <a:r>
              <a:rPr lang="en-US" sz="2200" dirty="0" smtClean="0"/>
              <a:t>Other exercises: review exercises and solution for Workshop Week 3, Workshop Week 8 (master theorem)</a:t>
            </a:r>
            <a:endParaRPr lang="en-US" sz="2200" dirty="0"/>
          </a:p>
        </p:txBody>
      </p:sp>
    </p:spTree>
    <p:extLst>
      <p:ext uri="{BB962C8B-B14F-4D97-AF65-F5344CB8AC3E}">
        <p14:creationId xmlns:p14="http://schemas.microsoft.com/office/powerpoint/2010/main" val="4103638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7552"/>
            <a:ext cx="8623300" cy="646707"/>
          </a:xfrm>
        </p:spPr>
        <p:txBody>
          <a:bodyPr/>
          <a:lstStyle/>
          <a:p>
            <a:r>
              <a:rPr lang="en-US" sz="2400" dirty="0" smtClean="0"/>
              <a:t>R3: </a:t>
            </a:r>
            <a:r>
              <a:rPr lang="en-US" sz="2400" b="0" dirty="0" smtClean="0">
                <a:solidFill>
                  <a:srgbClr val="0000FF"/>
                </a:solidFill>
                <a:latin typeface="Courier"/>
                <a:cs typeface="Courier"/>
              </a:rPr>
              <a:t>05.pdf</a:t>
            </a:r>
            <a:r>
              <a:rPr lang="en-US" sz="2400" dirty="0" smtClean="0"/>
              <a:t>: exhaustive string search, knapsack  </a:t>
            </a:r>
            <a:endParaRPr lang="en-US" sz="2400" dirty="0"/>
          </a:p>
        </p:txBody>
      </p:sp>
      <p:sp>
        <p:nvSpPr>
          <p:cNvPr id="3" name="Content Placeholder 2"/>
          <p:cNvSpPr>
            <a:spLocks noGrp="1"/>
          </p:cNvSpPr>
          <p:nvPr>
            <p:ph idx="1"/>
          </p:nvPr>
        </p:nvSpPr>
        <p:spPr/>
        <p:txBody>
          <a:bodyPr/>
          <a:lstStyle/>
          <a:p>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34</a:t>
            </a:fld>
            <a:endParaRPr lang="en-US" dirty="0"/>
          </a:p>
        </p:txBody>
      </p:sp>
      <p:sp>
        <p:nvSpPr>
          <p:cNvPr id="7" name="TextBox 6"/>
          <p:cNvSpPr txBox="1"/>
          <p:nvPr/>
        </p:nvSpPr>
        <p:spPr>
          <a:xfrm>
            <a:off x="127802" y="739642"/>
            <a:ext cx="9016197" cy="2462212"/>
          </a:xfrm>
          <a:prstGeom prst="rect">
            <a:avLst/>
          </a:prstGeom>
          <a:noFill/>
        </p:spPr>
        <p:txBody>
          <a:bodyPr wrap="square" rtlCol="0">
            <a:spAutoFit/>
          </a:bodyPr>
          <a:lstStyle/>
          <a:p>
            <a:pPr marL="342900" indent="-342900">
              <a:buFont typeface="Arial"/>
              <a:buChar char="•"/>
            </a:pPr>
            <a:r>
              <a:rPr lang="en-US" sz="2200" dirty="0" smtClean="0"/>
              <a:t>exhaustive string search = naïve search </a:t>
            </a:r>
          </a:p>
          <a:p>
            <a:pPr marL="342900" indent="-342900">
              <a:buFont typeface="Arial"/>
              <a:buChar char="•"/>
            </a:pPr>
            <a:r>
              <a:rPr lang="en-US" sz="2200" dirty="0" smtClean="0"/>
              <a:t>exhaustive knapsack = find all subsets of a set</a:t>
            </a:r>
          </a:p>
          <a:p>
            <a:endParaRPr lang="en-US" sz="2200" dirty="0"/>
          </a:p>
          <a:p>
            <a:r>
              <a:rPr lang="en-US" sz="2200" b="1" dirty="0" smtClean="0"/>
              <a:t>Exercises:</a:t>
            </a:r>
          </a:p>
          <a:p>
            <a:endParaRPr lang="en-US" sz="2200" b="1" dirty="0" smtClean="0"/>
          </a:p>
          <a:p>
            <a:pPr marL="342900" indent="-342900">
              <a:buFont typeface="Arial"/>
              <a:buChar char="•"/>
            </a:pPr>
            <a:endParaRPr lang="en-US" sz="2200" dirty="0"/>
          </a:p>
          <a:p>
            <a:endParaRPr lang="en-US" sz="2200" dirty="0"/>
          </a:p>
        </p:txBody>
      </p:sp>
      <p:sp>
        <p:nvSpPr>
          <p:cNvPr id="8" name="TextBox 7"/>
          <p:cNvSpPr txBox="1"/>
          <p:nvPr/>
        </p:nvSpPr>
        <p:spPr>
          <a:xfrm>
            <a:off x="215629" y="2524300"/>
            <a:ext cx="8594725" cy="769441"/>
          </a:xfrm>
          <a:prstGeom prst="rect">
            <a:avLst/>
          </a:prstGeom>
          <a:noFill/>
        </p:spPr>
        <p:txBody>
          <a:bodyPr wrap="square" rtlCol="0">
            <a:spAutoFit/>
          </a:bodyPr>
          <a:lstStyle/>
          <a:p>
            <a:r>
              <a:rPr lang="en-US" sz="2200" dirty="0" smtClean="0"/>
              <a:t>Other exercises: review exercises and solution for Workshop Week 4.</a:t>
            </a:r>
            <a:endParaRPr lang="en-US" sz="2200" dirty="0"/>
          </a:p>
        </p:txBody>
      </p:sp>
    </p:spTree>
    <p:extLst>
      <p:ext uri="{BB962C8B-B14F-4D97-AF65-F5344CB8AC3E}">
        <p14:creationId xmlns:p14="http://schemas.microsoft.com/office/powerpoint/2010/main" val="1510325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7552"/>
            <a:ext cx="8623300" cy="646707"/>
          </a:xfrm>
        </p:spPr>
        <p:txBody>
          <a:bodyPr/>
          <a:lstStyle/>
          <a:p>
            <a:r>
              <a:rPr lang="en-US" sz="2400" dirty="0" smtClean="0"/>
              <a:t>R4: graphs</a:t>
            </a:r>
            <a:endParaRPr lang="en-US" sz="2400" dirty="0"/>
          </a:p>
        </p:txBody>
      </p:sp>
      <p:sp>
        <p:nvSpPr>
          <p:cNvPr id="3" name="Content Placeholder 2"/>
          <p:cNvSpPr>
            <a:spLocks noGrp="1"/>
          </p:cNvSpPr>
          <p:nvPr>
            <p:ph idx="1"/>
          </p:nvPr>
        </p:nvSpPr>
        <p:spPr/>
        <p:txBody>
          <a:bodyPr/>
          <a:lstStyle/>
          <a:p>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35</a:t>
            </a:fld>
            <a:endParaRPr lang="en-US" dirty="0"/>
          </a:p>
        </p:txBody>
      </p:sp>
      <p:sp>
        <p:nvSpPr>
          <p:cNvPr id="7" name="TextBox 6"/>
          <p:cNvSpPr txBox="1"/>
          <p:nvPr/>
        </p:nvSpPr>
        <p:spPr>
          <a:xfrm>
            <a:off x="127802" y="739642"/>
            <a:ext cx="9016197" cy="4154983"/>
          </a:xfrm>
          <a:prstGeom prst="rect">
            <a:avLst/>
          </a:prstGeom>
          <a:noFill/>
        </p:spPr>
        <p:txBody>
          <a:bodyPr wrap="square" rtlCol="0">
            <a:spAutoFit/>
          </a:bodyPr>
          <a:lstStyle/>
          <a:p>
            <a:pPr marL="342900" indent="-342900">
              <a:buFont typeface="Arial"/>
              <a:buChar char="•"/>
            </a:pPr>
            <a:r>
              <a:rPr lang="en-US" sz="2200" dirty="0" smtClean="0">
                <a:solidFill>
                  <a:srgbClr val="0000FF"/>
                </a:solidFill>
                <a:latin typeface="Courier"/>
                <a:cs typeface="Courier"/>
              </a:rPr>
              <a:t>06.pdf</a:t>
            </a:r>
            <a:r>
              <a:rPr lang="en-US" sz="2200" dirty="0" smtClean="0"/>
              <a:t>: graph concepts</a:t>
            </a:r>
          </a:p>
          <a:p>
            <a:pPr marL="342900" indent="-342900">
              <a:buFont typeface="Arial"/>
              <a:buChar char="•"/>
            </a:pPr>
            <a:r>
              <a:rPr lang="en-US" sz="2200" dirty="0">
                <a:solidFill>
                  <a:srgbClr val="0000FF"/>
                </a:solidFill>
                <a:latin typeface="Courier"/>
                <a:cs typeface="Courier"/>
              </a:rPr>
              <a:t>07.pdf</a:t>
            </a:r>
            <a:r>
              <a:rPr lang="en-US" sz="2200" dirty="0" smtClean="0"/>
              <a:t>: DFS and BFS, topological sort</a:t>
            </a:r>
          </a:p>
          <a:p>
            <a:pPr marL="342900" indent="-342900">
              <a:buFont typeface="Arial"/>
              <a:buChar char="•"/>
            </a:pPr>
            <a:r>
              <a:rPr lang="en-US" sz="2200" dirty="0">
                <a:solidFill>
                  <a:srgbClr val="0000FF"/>
                </a:solidFill>
                <a:latin typeface="Courier"/>
                <a:cs typeface="Courier"/>
              </a:rPr>
              <a:t>08.pdf</a:t>
            </a:r>
            <a:r>
              <a:rPr lang="en-US" sz="2200" dirty="0" smtClean="0"/>
              <a:t> : Prim &amp; </a:t>
            </a:r>
            <a:r>
              <a:rPr lang="en-US" sz="2200" dirty="0" err="1" smtClean="0"/>
              <a:t>Dijkstra</a:t>
            </a:r>
            <a:endParaRPr lang="en-US" sz="2200" dirty="0" smtClean="0"/>
          </a:p>
          <a:p>
            <a:endParaRPr lang="en-US" sz="2200" b="1" dirty="0" smtClean="0"/>
          </a:p>
          <a:p>
            <a:r>
              <a:rPr lang="en-US" sz="2200" b="1" dirty="0" smtClean="0"/>
              <a:t>Exercises:</a:t>
            </a:r>
          </a:p>
          <a:p>
            <a:r>
              <a:rPr lang="en-US" sz="2200" dirty="0" smtClean="0"/>
              <a:t>Review exercises and solution in Workshops:</a:t>
            </a:r>
          </a:p>
          <a:p>
            <a:pPr marL="342900" indent="-342900">
              <a:buFont typeface="Arial"/>
              <a:buChar char="•"/>
            </a:pPr>
            <a:r>
              <a:rPr lang="en-US" sz="2200" dirty="0" smtClean="0"/>
              <a:t>graphs concepts: Workshop Week 4</a:t>
            </a:r>
          </a:p>
          <a:p>
            <a:pPr marL="342900" indent="-342900">
              <a:buFont typeface="Arial"/>
              <a:buChar char="•"/>
            </a:pPr>
            <a:r>
              <a:rPr lang="en-US" sz="2200" dirty="0" smtClean="0"/>
              <a:t>DFS, BFS: Workshop Week 5 [Week 5 according to the numbering in our subject’s </a:t>
            </a:r>
            <a:r>
              <a:rPr lang="en-US" sz="2200" dirty="0" err="1" smtClean="0"/>
              <a:t>LMS.Modules</a:t>
            </a:r>
            <a:r>
              <a:rPr lang="en-US" sz="2200" dirty="0" smtClean="0"/>
              <a:t>, and is week 6 in </a:t>
            </a:r>
            <a:r>
              <a:rPr lang="en-US" sz="2200" dirty="0" err="1" smtClean="0"/>
              <a:t>uni’s</a:t>
            </a:r>
            <a:r>
              <a:rPr lang="en-US" sz="2200" dirty="0" smtClean="0"/>
              <a:t> calendar)]</a:t>
            </a:r>
          </a:p>
          <a:p>
            <a:pPr marL="342900" indent="-342900">
              <a:buFont typeface="Arial"/>
              <a:buChar char="•"/>
            </a:pPr>
            <a:r>
              <a:rPr lang="en-US" sz="2200" dirty="0" smtClean="0"/>
              <a:t>Topological Sort: Workshop Week 6</a:t>
            </a:r>
          </a:p>
          <a:p>
            <a:pPr marL="342900" indent="-342900">
              <a:buFont typeface="Arial"/>
              <a:buChar char="•"/>
            </a:pPr>
            <a:r>
              <a:rPr lang="en-US" sz="2200" dirty="0" smtClean="0"/>
              <a:t>Prim &amp; </a:t>
            </a:r>
            <a:r>
              <a:rPr lang="en-US" sz="2200" dirty="0" err="1" smtClean="0"/>
              <a:t>Dijkstra</a:t>
            </a:r>
            <a:r>
              <a:rPr lang="en-US" sz="2200" dirty="0" smtClean="0"/>
              <a:t>: Workshop Week 5, Week 6</a:t>
            </a:r>
          </a:p>
          <a:p>
            <a:endParaRPr lang="en-US" sz="2200" dirty="0"/>
          </a:p>
        </p:txBody>
      </p:sp>
    </p:spTree>
    <p:extLst>
      <p:ext uri="{BB962C8B-B14F-4D97-AF65-F5344CB8AC3E}">
        <p14:creationId xmlns:p14="http://schemas.microsoft.com/office/powerpoint/2010/main" val="999180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7552"/>
            <a:ext cx="8623300" cy="646707"/>
          </a:xfrm>
        </p:spPr>
        <p:txBody>
          <a:bodyPr/>
          <a:lstStyle/>
          <a:p>
            <a:r>
              <a:rPr lang="en-US" sz="2400" dirty="0" smtClean="0"/>
              <a:t>R5: Sorting algorithms </a:t>
            </a:r>
            <a:endParaRPr lang="en-US" sz="2400" dirty="0"/>
          </a:p>
        </p:txBody>
      </p:sp>
      <p:sp>
        <p:nvSpPr>
          <p:cNvPr id="3" name="Content Placeholder 2"/>
          <p:cNvSpPr>
            <a:spLocks noGrp="1"/>
          </p:cNvSpPr>
          <p:nvPr>
            <p:ph idx="1"/>
          </p:nvPr>
        </p:nvSpPr>
        <p:spPr/>
        <p:txBody>
          <a:bodyPr/>
          <a:lstStyle/>
          <a:p>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36</a:t>
            </a:fld>
            <a:endParaRPr lang="en-US" dirty="0"/>
          </a:p>
        </p:txBody>
      </p:sp>
      <p:sp>
        <p:nvSpPr>
          <p:cNvPr id="7" name="TextBox 6"/>
          <p:cNvSpPr txBox="1"/>
          <p:nvPr/>
        </p:nvSpPr>
        <p:spPr>
          <a:xfrm>
            <a:off x="127802" y="739642"/>
            <a:ext cx="9016197" cy="3477875"/>
          </a:xfrm>
          <a:prstGeom prst="rect">
            <a:avLst/>
          </a:prstGeom>
          <a:noFill/>
        </p:spPr>
        <p:txBody>
          <a:bodyPr wrap="square" rtlCol="0">
            <a:spAutoFit/>
          </a:bodyPr>
          <a:lstStyle/>
          <a:p>
            <a:pPr marL="342900" indent="-342900">
              <a:buFont typeface="Arial"/>
              <a:buChar char="•"/>
            </a:pPr>
            <a:r>
              <a:rPr lang="en-US" sz="2200" dirty="0" smtClean="0">
                <a:solidFill>
                  <a:srgbClr val="0000FF"/>
                </a:solidFill>
                <a:latin typeface="Courier"/>
                <a:cs typeface="Courier"/>
              </a:rPr>
              <a:t>11.pdf</a:t>
            </a:r>
            <a:r>
              <a:rPr lang="en-US" sz="2200" dirty="0" smtClean="0"/>
              <a:t>: Sorting algorithm properties, </a:t>
            </a:r>
            <a:r>
              <a:rPr lang="en-US" sz="2200" i="1" dirty="0" smtClean="0"/>
              <a:t>insertion sort</a:t>
            </a:r>
            <a:r>
              <a:rPr lang="en-US" sz="2200" dirty="0" smtClean="0"/>
              <a:t> &amp; </a:t>
            </a:r>
            <a:r>
              <a:rPr lang="en-US" sz="2200" i="1" dirty="0" smtClean="0"/>
              <a:t>selection sort</a:t>
            </a:r>
          </a:p>
          <a:p>
            <a:pPr marL="342900" indent="-342900">
              <a:buFont typeface="Arial"/>
              <a:buChar char="•"/>
            </a:pPr>
            <a:r>
              <a:rPr lang="en-US" sz="2200" dirty="0">
                <a:solidFill>
                  <a:srgbClr val="0000FF"/>
                </a:solidFill>
                <a:latin typeface="Courier"/>
                <a:cs typeface="Courier"/>
              </a:rPr>
              <a:t>12.pdf</a:t>
            </a:r>
            <a:r>
              <a:rPr lang="en-US" sz="2200" dirty="0" smtClean="0"/>
              <a:t>: </a:t>
            </a:r>
            <a:r>
              <a:rPr lang="en-US" sz="2200" i="1" dirty="0" smtClean="0"/>
              <a:t>top-down </a:t>
            </a:r>
            <a:r>
              <a:rPr lang="en-US" sz="2200" i="1" dirty="0" err="1" smtClean="0"/>
              <a:t>mergesort</a:t>
            </a:r>
            <a:r>
              <a:rPr lang="en-US" sz="2200" dirty="0" smtClean="0"/>
              <a:t>, </a:t>
            </a:r>
            <a:r>
              <a:rPr lang="en-US" sz="2200" i="1" dirty="0" smtClean="0"/>
              <a:t>quicksort with </a:t>
            </a:r>
            <a:r>
              <a:rPr lang="en-US" sz="2200" i="1" dirty="0" err="1" smtClean="0"/>
              <a:t>Lomuto</a:t>
            </a:r>
            <a:r>
              <a:rPr lang="en-US" sz="2200" i="1" dirty="0" smtClean="0"/>
              <a:t> partitioning</a:t>
            </a:r>
            <a:r>
              <a:rPr lang="en-US" sz="2200" dirty="0" smtClean="0"/>
              <a:t>, </a:t>
            </a:r>
            <a:r>
              <a:rPr lang="en-US" sz="2200" i="1" dirty="0" smtClean="0"/>
              <a:t>quicksort with Hoare partitioning</a:t>
            </a:r>
          </a:p>
          <a:p>
            <a:endParaRPr lang="en-US" sz="2200" dirty="0"/>
          </a:p>
          <a:p>
            <a:r>
              <a:rPr lang="en-US" sz="2200" b="1" dirty="0"/>
              <a:t>E</a:t>
            </a:r>
            <a:r>
              <a:rPr lang="en-US" sz="2200" b="1" dirty="0" smtClean="0"/>
              <a:t>xercises:</a:t>
            </a:r>
            <a:r>
              <a:rPr lang="en-US" sz="2200" dirty="0" smtClean="0"/>
              <a:t> For each of the above 5 algorithms: </a:t>
            </a:r>
          </a:p>
          <a:p>
            <a:pPr marL="342900" indent="-342900">
              <a:buFont typeface="Arial"/>
              <a:buChar char="•"/>
            </a:pPr>
            <a:r>
              <a:rPr lang="en-US" sz="2200" dirty="0" smtClean="0"/>
              <a:t>is it input-sensitive, in-place, stable? What’s the complexity? Best case and worst case?</a:t>
            </a:r>
          </a:p>
          <a:p>
            <a:pPr marL="342900" indent="-342900">
              <a:buFont typeface="Arial"/>
              <a:buChar char="•"/>
            </a:pPr>
            <a:r>
              <a:rPr lang="en-US" sz="2200" dirty="0" smtClean="0"/>
              <a:t>Show how it works on:</a:t>
            </a:r>
          </a:p>
          <a:p>
            <a:r>
              <a:rPr lang="en-US" sz="2200" dirty="0"/>
              <a:t> </a:t>
            </a:r>
            <a:r>
              <a:rPr lang="en-US" sz="2200" dirty="0" smtClean="0"/>
              <a:t>                                </a:t>
            </a:r>
            <a:r>
              <a:rPr lang="en-US" sz="2200" dirty="0" smtClean="0">
                <a:solidFill>
                  <a:srgbClr val="000090"/>
                </a:solidFill>
                <a:latin typeface="Courier"/>
                <a:cs typeface="Courier"/>
              </a:rPr>
              <a:t> EXAMPLE</a:t>
            </a:r>
            <a:r>
              <a:rPr lang="en-US" sz="2200" dirty="0" smtClean="0"/>
              <a:t> </a:t>
            </a:r>
          </a:p>
          <a:p>
            <a:endParaRPr lang="en-US" sz="2200" dirty="0"/>
          </a:p>
        </p:txBody>
      </p:sp>
      <p:sp>
        <p:nvSpPr>
          <p:cNvPr id="8" name="TextBox 7"/>
          <p:cNvSpPr txBox="1"/>
          <p:nvPr/>
        </p:nvSpPr>
        <p:spPr>
          <a:xfrm>
            <a:off x="215629" y="5541812"/>
            <a:ext cx="8594725" cy="769441"/>
          </a:xfrm>
          <a:prstGeom prst="rect">
            <a:avLst/>
          </a:prstGeom>
          <a:noFill/>
        </p:spPr>
        <p:txBody>
          <a:bodyPr wrap="square" rtlCol="0">
            <a:spAutoFit/>
          </a:bodyPr>
          <a:lstStyle/>
          <a:p>
            <a:r>
              <a:rPr lang="en-US" sz="2200" dirty="0" smtClean="0"/>
              <a:t>Other exercises: review exercises and solution for Workshop Week 7.</a:t>
            </a:r>
            <a:endParaRPr lang="en-US" sz="2200" dirty="0"/>
          </a:p>
        </p:txBody>
      </p:sp>
    </p:spTree>
    <p:extLst>
      <p:ext uri="{BB962C8B-B14F-4D97-AF65-F5344CB8AC3E}">
        <p14:creationId xmlns:p14="http://schemas.microsoft.com/office/powerpoint/2010/main" val="2019217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7552"/>
            <a:ext cx="8623300" cy="646707"/>
          </a:xfrm>
        </p:spPr>
        <p:txBody>
          <a:bodyPr/>
          <a:lstStyle/>
          <a:p>
            <a:r>
              <a:rPr lang="en-US" sz="2400" dirty="0" smtClean="0"/>
              <a:t>R6: Binary Heap (</a:t>
            </a:r>
            <a:r>
              <a:rPr lang="en-US" sz="2400" b="0" dirty="0" smtClean="0">
                <a:latin typeface="Courier"/>
                <a:cs typeface="Courier"/>
              </a:rPr>
              <a:t>13.pdf</a:t>
            </a:r>
            <a:r>
              <a:rPr lang="en-US" sz="2400" dirty="0" smtClean="0"/>
              <a:t>) </a:t>
            </a:r>
            <a:endParaRPr lang="en-US" sz="2400" dirty="0"/>
          </a:p>
        </p:txBody>
      </p:sp>
      <p:sp>
        <p:nvSpPr>
          <p:cNvPr id="3" name="Content Placeholder 2"/>
          <p:cNvSpPr>
            <a:spLocks noGrp="1"/>
          </p:cNvSpPr>
          <p:nvPr>
            <p:ph idx="1"/>
          </p:nvPr>
        </p:nvSpPr>
        <p:spPr/>
        <p:txBody>
          <a:bodyPr/>
          <a:lstStyle/>
          <a:p>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37</a:t>
            </a:fld>
            <a:endParaRPr lang="en-US" dirty="0"/>
          </a:p>
        </p:txBody>
      </p:sp>
      <p:sp>
        <p:nvSpPr>
          <p:cNvPr id="7" name="TextBox 6"/>
          <p:cNvSpPr txBox="1"/>
          <p:nvPr/>
        </p:nvSpPr>
        <p:spPr>
          <a:xfrm>
            <a:off x="127802" y="739642"/>
            <a:ext cx="9016197" cy="2462212"/>
          </a:xfrm>
          <a:prstGeom prst="rect">
            <a:avLst/>
          </a:prstGeom>
          <a:noFill/>
        </p:spPr>
        <p:txBody>
          <a:bodyPr wrap="square" rtlCol="0">
            <a:spAutoFit/>
          </a:bodyPr>
          <a:lstStyle/>
          <a:p>
            <a:pPr marL="342900" indent="-342900">
              <a:buFont typeface="Arial"/>
              <a:buChar char="•"/>
            </a:pPr>
            <a:r>
              <a:rPr lang="en-US" sz="2200" dirty="0" smtClean="0"/>
              <a:t>Binary Heap: complexity of insertion, </a:t>
            </a:r>
            <a:r>
              <a:rPr lang="en-US" sz="2200" dirty="0" err="1" smtClean="0"/>
              <a:t>removeMin</a:t>
            </a:r>
            <a:r>
              <a:rPr lang="en-US" sz="2200" dirty="0" smtClean="0"/>
              <a:t>, </a:t>
            </a:r>
            <a:r>
              <a:rPr lang="en-US" sz="2200" dirty="0" err="1" smtClean="0"/>
              <a:t>heapify</a:t>
            </a:r>
            <a:endParaRPr lang="en-US" sz="2200" dirty="0" smtClean="0"/>
          </a:p>
          <a:p>
            <a:pPr marL="342900" indent="-342900">
              <a:buFont typeface="Arial"/>
              <a:buChar char="•"/>
            </a:pPr>
            <a:r>
              <a:rPr lang="en-US" sz="2200" dirty="0" smtClean="0"/>
              <a:t>Heap Sort and its complexity</a:t>
            </a:r>
          </a:p>
          <a:p>
            <a:endParaRPr lang="en-US" sz="2200" b="1" dirty="0" smtClean="0"/>
          </a:p>
          <a:p>
            <a:r>
              <a:rPr lang="en-US" sz="2200" b="1" dirty="0" smtClean="0"/>
              <a:t>Exercises:</a:t>
            </a:r>
            <a:r>
              <a:rPr lang="en-US" sz="2200" dirty="0" smtClean="0"/>
              <a:t> </a:t>
            </a:r>
          </a:p>
          <a:p>
            <a:pPr marL="342900" indent="-342900">
              <a:buFont typeface="Arial"/>
              <a:buChar char="•"/>
            </a:pPr>
            <a:r>
              <a:rPr lang="en-US" sz="2200" dirty="0" smtClean="0"/>
              <a:t>Show how to insert into an originally-empty min-heap:</a:t>
            </a:r>
          </a:p>
          <a:p>
            <a:r>
              <a:rPr lang="en-US" sz="2200" dirty="0"/>
              <a:t> </a:t>
            </a:r>
            <a:r>
              <a:rPr lang="en-US" sz="2200" dirty="0" smtClean="0"/>
              <a:t>                                 EXAMPLE </a:t>
            </a:r>
          </a:p>
          <a:p>
            <a:endParaRPr lang="en-US" sz="2200" dirty="0"/>
          </a:p>
        </p:txBody>
      </p:sp>
      <p:sp>
        <p:nvSpPr>
          <p:cNvPr id="8" name="TextBox 7"/>
          <p:cNvSpPr txBox="1"/>
          <p:nvPr/>
        </p:nvSpPr>
        <p:spPr>
          <a:xfrm>
            <a:off x="215629" y="5040478"/>
            <a:ext cx="8594725" cy="769441"/>
          </a:xfrm>
          <a:prstGeom prst="rect">
            <a:avLst/>
          </a:prstGeom>
          <a:noFill/>
        </p:spPr>
        <p:txBody>
          <a:bodyPr wrap="square" rtlCol="0">
            <a:spAutoFit/>
          </a:bodyPr>
          <a:lstStyle/>
          <a:p>
            <a:r>
              <a:rPr lang="en-US" sz="2200" dirty="0" smtClean="0"/>
              <a:t>Other exercises: review exercises and solution for Workshop Week 8.</a:t>
            </a:r>
            <a:endParaRPr lang="en-US" sz="2200" dirty="0"/>
          </a:p>
        </p:txBody>
      </p:sp>
    </p:spTree>
    <p:extLst>
      <p:ext uri="{BB962C8B-B14F-4D97-AF65-F5344CB8AC3E}">
        <p14:creationId xmlns:p14="http://schemas.microsoft.com/office/powerpoint/2010/main" val="37931882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7552"/>
            <a:ext cx="8623300" cy="646707"/>
          </a:xfrm>
        </p:spPr>
        <p:txBody>
          <a:bodyPr/>
          <a:lstStyle/>
          <a:p>
            <a:r>
              <a:rPr lang="en-US" sz="2400" dirty="0" smtClean="0"/>
              <a:t>R7: Search Trees (</a:t>
            </a:r>
            <a:r>
              <a:rPr lang="en-US" sz="2400" b="0" dirty="0" smtClean="0">
                <a:latin typeface="Courier"/>
                <a:cs typeface="Courier"/>
              </a:rPr>
              <a:t>14.pdf</a:t>
            </a:r>
            <a:r>
              <a:rPr lang="en-US" sz="2400" dirty="0" smtClean="0"/>
              <a:t>) </a:t>
            </a:r>
            <a:endParaRPr lang="en-US" sz="2400" dirty="0"/>
          </a:p>
        </p:txBody>
      </p:sp>
      <p:sp>
        <p:nvSpPr>
          <p:cNvPr id="3" name="Content Placeholder 2"/>
          <p:cNvSpPr>
            <a:spLocks noGrp="1"/>
          </p:cNvSpPr>
          <p:nvPr>
            <p:ph idx="1"/>
          </p:nvPr>
        </p:nvSpPr>
        <p:spPr/>
        <p:txBody>
          <a:bodyPr/>
          <a:lstStyle/>
          <a:p>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38</a:t>
            </a:fld>
            <a:endParaRPr lang="en-US" dirty="0"/>
          </a:p>
        </p:txBody>
      </p:sp>
      <p:sp>
        <p:nvSpPr>
          <p:cNvPr id="7" name="TextBox 6"/>
          <p:cNvSpPr txBox="1"/>
          <p:nvPr/>
        </p:nvSpPr>
        <p:spPr>
          <a:xfrm>
            <a:off x="127802" y="739642"/>
            <a:ext cx="9016197" cy="2800766"/>
          </a:xfrm>
          <a:prstGeom prst="rect">
            <a:avLst/>
          </a:prstGeom>
          <a:noFill/>
        </p:spPr>
        <p:txBody>
          <a:bodyPr wrap="square" rtlCol="0">
            <a:spAutoFit/>
          </a:bodyPr>
          <a:lstStyle/>
          <a:p>
            <a:pPr marL="342900" indent="-342900">
              <a:buFont typeface="Arial"/>
              <a:buChar char="•"/>
            </a:pPr>
            <a:r>
              <a:rPr lang="en-US" sz="2200" dirty="0" smtClean="0"/>
              <a:t>BST and AVL</a:t>
            </a:r>
          </a:p>
          <a:p>
            <a:pPr marL="342900" indent="-342900">
              <a:buFont typeface="Arial"/>
              <a:buChar char="•"/>
            </a:pPr>
            <a:r>
              <a:rPr lang="en-US" sz="2200" dirty="0" smtClean="0"/>
              <a:t>2-3 Tree</a:t>
            </a:r>
          </a:p>
          <a:p>
            <a:endParaRPr lang="en-US" sz="2200" dirty="0" smtClean="0"/>
          </a:p>
          <a:p>
            <a:r>
              <a:rPr lang="en-US" sz="2200" b="1" dirty="0" smtClean="0"/>
              <a:t>Exercises:</a:t>
            </a:r>
            <a:r>
              <a:rPr lang="en-US" sz="2200" dirty="0" smtClean="0"/>
              <a:t> For each of the above 2 types of search trees:</a:t>
            </a:r>
          </a:p>
          <a:p>
            <a:pPr marL="342900" indent="-342900">
              <a:buFont typeface="Arial"/>
              <a:buChar char="•"/>
            </a:pPr>
            <a:r>
              <a:rPr lang="en-US" sz="2200" dirty="0" smtClean="0"/>
              <a:t>What is the complexity of insertion, of search?</a:t>
            </a:r>
          </a:p>
          <a:p>
            <a:pPr marL="342900" indent="-342900">
              <a:buFont typeface="Arial"/>
              <a:buChar char="•"/>
            </a:pPr>
            <a:r>
              <a:rPr lang="en-US" sz="2200" dirty="0"/>
              <a:t>P</a:t>
            </a:r>
            <a:r>
              <a:rPr lang="en-US" sz="2200" dirty="0" smtClean="0"/>
              <a:t>erform the insertion into originally-empty tree: </a:t>
            </a:r>
          </a:p>
          <a:p>
            <a:r>
              <a:rPr lang="en-US" sz="2200" dirty="0" smtClean="0"/>
              <a:t>                         </a:t>
            </a:r>
            <a:r>
              <a:rPr lang="en-US" sz="2200" dirty="0" smtClean="0">
                <a:solidFill>
                  <a:srgbClr val="000090"/>
                </a:solidFill>
                <a:latin typeface="Courier"/>
                <a:cs typeface="Courier"/>
              </a:rPr>
              <a:t>TREBALNCD </a:t>
            </a:r>
          </a:p>
          <a:p>
            <a:endParaRPr lang="en-US" sz="2200" dirty="0"/>
          </a:p>
        </p:txBody>
      </p:sp>
      <p:sp>
        <p:nvSpPr>
          <p:cNvPr id="8" name="TextBox 7"/>
          <p:cNvSpPr txBox="1"/>
          <p:nvPr/>
        </p:nvSpPr>
        <p:spPr>
          <a:xfrm>
            <a:off x="127802" y="4271037"/>
            <a:ext cx="8594725" cy="1446550"/>
          </a:xfrm>
          <a:prstGeom prst="rect">
            <a:avLst/>
          </a:prstGeom>
          <a:noFill/>
        </p:spPr>
        <p:txBody>
          <a:bodyPr wrap="square" rtlCol="0">
            <a:spAutoFit/>
          </a:bodyPr>
          <a:lstStyle/>
          <a:p>
            <a:r>
              <a:rPr lang="en-US" sz="2200" dirty="0" smtClean="0"/>
              <a:t>Other exercises: review exercises and solution for Workshops:</a:t>
            </a:r>
          </a:p>
          <a:p>
            <a:r>
              <a:rPr lang="en-US" sz="2200" dirty="0"/>
              <a:t> </a:t>
            </a:r>
            <a:r>
              <a:rPr lang="en-US" sz="2200" dirty="0" smtClean="0"/>
              <a:t>   Binary Trees &amp; BST: Workshop Week 6</a:t>
            </a:r>
          </a:p>
          <a:p>
            <a:r>
              <a:rPr lang="en-US" sz="2200" dirty="0"/>
              <a:t> </a:t>
            </a:r>
            <a:r>
              <a:rPr lang="en-US" sz="2200" dirty="0" smtClean="0"/>
              <a:t>   AVL &amp; 2-3 Trees: Workshop Week 8</a:t>
            </a:r>
          </a:p>
          <a:p>
            <a:endParaRPr lang="en-US" sz="2200" dirty="0"/>
          </a:p>
        </p:txBody>
      </p:sp>
    </p:spTree>
    <p:extLst>
      <p:ext uri="{BB962C8B-B14F-4D97-AF65-F5344CB8AC3E}">
        <p14:creationId xmlns:p14="http://schemas.microsoft.com/office/powerpoint/2010/main" val="2220231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7552"/>
            <a:ext cx="8623300" cy="646707"/>
          </a:xfrm>
        </p:spPr>
        <p:txBody>
          <a:bodyPr/>
          <a:lstStyle/>
          <a:p>
            <a:r>
              <a:rPr lang="en-US" sz="2400" dirty="0" smtClean="0"/>
              <a:t>R8: Hashing</a:t>
            </a:r>
            <a:endParaRPr lang="en-US" sz="2400" dirty="0"/>
          </a:p>
        </p:txBody>
      </p:sp>
      <p:sp>
        <p:nvSpPr>
          <p:cNvPr id="3" name="Content Placeholder 2"/>
          <p:cNvSpPr>
            <a:spLocks noGrp="1"/>
          </p:cNvSpPr>
          <p:nvPr>
            <p:ph idx="1"/>
          </p:nvPr>
        </p:nvSpPr>
        <p:spPr/>
        <p:txBody>
          <a:bodyPr/>
          <a:lstStyle/>
          <a:p>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39</a:t>
            </a:fld>
            <a:endParaRPr lang="en-US" dirty="0"/>
          </a:p>
        </p:txBody>
      </p:sp>
      <p:sp>
        <p:nvSpPr>
          <p:cNvPr id="7" name="TextBox 6"/>
          <p:cNvSpPr txBox="1"/>
          <p:nvPr/>
        </p:nvSpPr>
        <p:spPr>
          <a:xfrm>
            <a:off x="127802" y="739642"/>
            <a:ext cx="9016197" cy="1107996"/>
          </a:xfrm>
          <a:prstGeom prst="rect">
            <a:avLst/>
          </a:prstGeom>
          <a:noFill/>
        </p:spPr>
        <p:txBody>
          <a:bodyPr wrap="square" rtlCol="0">
            <a:spAutoFit/>
          </a:bodyPr>
          <a:lstStyle/>
          <a:p>
            <a:pPr marL="342900" indent="-342900">
              <a:buFont typeface="Arial"/>
              <a:buChar char="•"/>
            </a:pPr>
            <a:r>
              <a:rPr lang="en-US" sz="2200" dirty="0" smtClean="0">
                <a:solidFill>
                  <a:srgbClr val="0000FF"/>
                </a:solidFill>
                <a:latin typeface="Courier"/>
                <a:cs typeface="Courier"/>
              </a:rPr>
              <a:t>15.pdf</a:t>
            </a:r>
            <a:r>
              <a:rPr lang="en-US" sz="2200" dirty="0" smtClean="0"/>
              <a:t>: Hashing.</a:t>
            </a:r>
          </a:p>
          <a:p>
            <a:endParaRPr lang="en-US" sz="2200" dirty="0"/>
          </a:p>
          <a:p>
            <a:r>
              <a:rPr lang="en-US" sz="2200" b="1" dirty="0"/>
              <a:t>E</a:t>
            </a:r>
            <a:r>
              <a:rPr lang="en-US" sz="2200" b="1" dirty="0" smtClean="0"/>
              <a:t>xercises: </a:t>
            </a:r>
            <a:r>
              <a:rPr lang="en-US" sz="2200" dirty="0" smtClean="0"/>
              <a:t>Workshop Week 9</a:t>
            </a:r>
            <a:endParaRPr lang="en-US" sz="2200" dirty="0"/>
          </a:p>
        </p:txBody>
      </p:sp>
    </p:spTree>
    <p:extLst>
      <p:ext uri="{BB962C8B-B14F-4D97-AF65-F5344CB8AC3E}">
        <p14:creationId xmlns:p14="http://schemas.microsoft.com/office/powerpoint/2010/main" val="57776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Counting Sort &amp; Radix Sort Exercises</a:t>
            </a:r>
            <a:endParaRPr lang="en-US" sz="2400" dirty="0"/>
          </a:p>
        </p:txBody>
      </p:sp>
      <p:pic>
        <p:nvPicPr>
          <p:cNvPr id="7" name="Content Placeholder 6"/>
          <p:cNvPicPr>
            <a:picLocks noGrp="1" noChangeAspect="1"/>
          </p:cNvPicPr>
          <p:nvPr>
            <p:ph idx="1"/>
          </p:nvPr>
        </p:nvPicPr>
        <p:blipFill>
          <a:blip r:embed="rId2"/>
          <a:srcRect l="526" r="526"/>
          <a:stretch>
            <a:fillRect/>
          </a:stretch>
        </p:blipFill>
        <p:spPr>
          <a:xfrm>
            <a:off x="-1" y="892326"/>
            <a:ext cx="9203915" cy="5123829"/>
          </a:xfrm>
        </p:spPr>
      </p:pic>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4</a:t>
            </a:fld>
            <a:endParaRPr lang="en-US" dirty="0"/>
          </a:p>
        </p:txBody>
      </p:sp>
    </p:spTree>
    <p:extLst>
      <p:ext uri="{BB962C8B-B14F-4D97-AF65-F5344CB8AC3E}">
        <p14:creationId xmlns:p14="http://schemas.microsoft.com/office/powerpoint/2010/main" val="3516328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7552"/>
            <a:ext cx="8623300" cy="646707"/>
          </a:xfrm>
        </p:spPr>
        <p:txBody>
          <a:bodyPr/>
          <a:lstStyle/>
          <a:p>
            <a:r>
              <a:rPr lang="en-US" sz="2400" dirty="0" smtClean="0"/>
              <a:t>R9: Huffman Coding </a:t>
            </a:r>
            <a:endParaRPr lang="en-US" sz="2400" dirty="0"/>
          </a:p>
        </p:txBody>
      </p:sp>
      <p:sp>
        <p:nvSpPr>
          <p:cNvPr id="3" name="Content Placeholder 2"/>
          <p:cNvSpPr>
            <a:spLocks noGrp="1"/>
          </p:cNvSpPr>
          <p:nvPr>
            <p:ph idx="1"/>
          </p:nvPr>
        </p:nvSpPr>
        <p:spPr/>
        <p:txBody>
          <a:bodyPr/>
          <a:lstStyle/>
          <a:p>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40</a:t>
            </a:fld>
            <a:endParaRPr lang="en-US" dirty="0"/>
          </a:p>
        </p:txBody>
      </p:sp>
      <p:sp>
        <p:nvSpPr>
          <p:cNvPr id="7" name="TextBox 6"/>
          <p:cNvSpPr txBox="1"/>
          <p:nvPr/>
        </p:nvSpPr>
        <p:spPr>
          <a:xfrm>
            <a:off x="127802" y="739642"/>
            <a:ext cx="9016197" cy="1107996"/>
          </a:xfrm>
          <a:prstGeom prst="rect">
            <a:avLst/>
          </a:prstGeom>
          <a:noFill/>
        </p:spPr>
        <p:txBody>
          <a:bodyPr wrap="square" rtlCol="0">
            <a:spAutoFit/>
          </a:bodyPr>
          <a:lstStyle/>
          <a:p>
            <a:pPr marL="342900" indent="-342900">
              <a:buFont typeface="Arial"/>
              <a:buChar char="•"/>
            </a:pPr>
            <a:r>
              <a:rPr lang="en-US" sz="2200" dirty="0" smtClean="0">
                <a:solidFill>
                  <a:srgbClr val="0000FF"/>
                </a:solidFill>
                <a:latin typeface="Courier"/>
                <a:cs typeface="Courier"/>
              </a:rPr>
              <a:t>16.pdf</a:t>
            </a:r>
            <a:r>
              <a:rPr lang="en-US" sz="2200" dirty="0" smtClean="0"/>
              <a:t>: Coding and Huffman Coding</a:t>
            </a:r>
          </a:p>
          <a:p>
            <a:endParaRPr lang="en-US" sz="2200" dirty="0"/>
          </a:p>
          <a:p>
            <a:r>
              <a:rPr lang="en-US" sz="2200" b="1" dirty="0"/>
              <a:t>E</a:t>
            </a:r>
            <a:r>
              <a:rPr lang="en-US" sz="2200" b="1" dirty="0" smtClean="0"/>
              <a:t>xercises: </a:t>
            </a:r>
            <a:r>
              <a:rPr lang="en-US" sz="2200" dirty="0" smtClean="0"/>
              <a:t>Workshop Week 9.</a:t>
            </a:r>
            <a:endParaRPr lang="en-US" sz="2200" dirty="0"/>
          </a:p>
        </p:txBody>
      </p:sp>
    </p:spTree>
    <p:extLst>
      <p:ext uri="{BB962C8B-B14F-4D97-AF65-F5344CB8AC3E}">
        <p14:creationId xmlns:p14="http://schemas.microsoft.com/office/powerpoint/2010/main" val="4250528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97552"/>
            <a:ext cx="8623300" cy="646707"/>
          </a:xfrm>
        </p:spPr>
        <p:txBody>
          <a:bodyPr/>
          <a:lstStyle/>
          <a:p>
            <a:r>
              <a:rPr lang="en-US" sz="2400" dirty="0" smtClean="0"/>
              <a:t>Any topics missing in our revision list? </a:t>
            </a:r>
            <a:endParaRPr lang="en-US" sz="2400" dirty="0"/>
          </a:p>
        </p:txBody>
      </p:sp>
      <p:sp>
        <p:nvSpPr>
          <p:cNvPr id="3" name="Content Placeholder 2"/>
          <p:cNvSpPr>
            <a:spLocks noGrp="1"/>
          </p:cNvSpPr>
          <p:nvPr>
            <p:ph idx="1"/>
          </p:nvPr>
        </p:nvSpPr>
        <p:spPr/>
        <p:txBody>
          <a:bodyPr/>
          <a:lstStyle/>
          <a:p>
            <a:endParaRPr lang="en-US" sz="2400" dirty="0"/>
          </a:p>
          <a:p>
            <a:endParaRPr lang="en-US" sz="24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41</a:t>
            </a:fld>
            <a:endParaRPr lang="en-US" dirty="0"/>
          </a:p>
        </p:txBody>
      </p:sp>
      <p:sp>
        <p:nvSpPr>
          <p:cNvPr id="7" name="TextBox 6"/>
          <p:cNvSpPr txBox="1"/>
          <p:nvPr/>
        </p:nvSpPr>
        <p:spPr>
          <a:xfrm>
            <a:off x="127802" y="739642"/>
            <a:ext cx="9016197" cy="4832092"/>
          </a:xfrm>
          <a:prstGeom prst="rect">
            <a:avLst/>
          </a:prstGeom>
          <a:noFill/>
        </p:spPr>
        <p:txBody>
          <a:bodyPr wrap="square" rtlCol="0">
            <a:spAutoFit/>
          </a:bodyPr>
          <a:lstStyle/>
          <a:p>
            <a:r>
              <a:rPr lang="en-US" sz="2200" dirty="0" smtClean="0"/>
              <a:t>Of course, there is no guarantee that the list is complete. You can fill in things like:</a:t>
            </a:r>
          </a:p>
          <a:p>
            <a:pPr marL="342900" indent="-342900">
              <a:buFont typeface="Arial"/>
              <a:buChar char="•"/>
            </a:pPr>
            <a:r>
              <a:rPr lang="en-US" sz="2200" dirty="0" smtClean="0"/>
              <a:t>stacks and queues, arrays and linked lists [Workshop week 2]</a:t>
            </a:r>
          </a:p>
          <a:p>
            <a:pPr marL="342900" indent="-342900">
              <a:buFont typeface="Arial"/>
              <a:buChar char="•"/>
            </a:pPr>
            <a:r>
              <a:rPr lang="en-US" sz="2200" dirty="0" smtClean="0"/>
              <a:t>priority queues? </a:t>
            </a:r>
          </a:p>
          <a:p>
            <a:pPr marL="342900" indent="-342900">
              <a:buFont typeface="Arial"/>
              <a:buChar char="•"/>
            </a:pPr>
            <a:endParaRPr lang="en-US" sz="2200" dirty="0"/>
          </a:p>
          <a:p>
            <a:endParaRPr lang="en-US" sz="2200" dirty="0" smtClean="0"/>
          </a:p>
          <a:p>
            <a:endParaRPr lang="en-US" sz="2200" dirty="0" smtClean="0"/>
          </a:p>
          <a:p>
            <a:endParaRPr lang="en-US" sz="2200" dirty="0"/>
          </a:p>
          <a:p>
            <a:r>
              <a:rPr lang="en-US" sz="2200" b="1" dirty="0" smtClean="0"/>
              <a:t>Notes:</a:t>
            </a:r>
            <a:r>
              <a:rPr lang="en-US" sz="2200" dirty="0" smtClean="0"/>
              <a:t> The exercises provided in this file are similar to some workshop exercises, and their main purpose is to highlight the concepts provided in the lectures. The exercises do not necessarily represent all kinds of exam/test questions.    </a:t>
            </a:r>
          </a:p>
          <a:p>
            <a:pPr marL="342900" indent="-342900">
              <a:buFont typeface="Arial"/>
              <a:buChar char="•"/>
            </a:pPr>
            <a:endParaRPr lang="en-US" sz="2200" dirty="0" smtClean="0"/>
          </a:p>
          <a:p>
            <a:endParaRPr lang="en-US" sz="2200" dirty="0"/>
          </a:p>
        </p:txBody>
      </p:sp>
    </p:spTree>
    <p:extLst>
      <p:ext uri="{BB962C8B-B14F-4D97-AF65-F5344CB8AC3E}">
        <p14:creationId xmlns:p14="http://schemas.microsoft.com/office/powerpoint/2010/main" val="2498041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Counting Sort: Problem T1</a:t>
            </a:r>
            <a:endParaRPr lang="en-US" sz="2400" dirty="0"/>
          </a:p>
        </p:txBody>
      </p:sp>
      <p:sp>
        <p:nvSpPr>
          <p:cNvPr id="3" name="Content Placeholder 2"/>
          <p:cNvSpPr>
            <a:spLocks noGrp="1"/>
          </p:cNvSpPr>
          <p:nvPr>
            <p:ph idx="1"/>
          </p:nvPr>
        </p:nvSpPr>
        <p:spPr/>
        <p:txBody>
          <a:bodyPr/>
          <a:lstStyle/>
          <a:p>
            <a:pPr marL="0" indent="0">
              <a:buNone/>
            </a:pPr>
            <a:r>
              <a:rPr lang="en-US" sz="2200" dirty="0" smtClean="0"/>
              <a:t>Counting </a:t>
            </a:r>
            <a:r>
              <a:rPr lang="en-US" sz="2200" dirty="0"/>
              <a:t>Sort Use counting sort to sort the following array of characters:</a:t>
            </a:r>
          </a:p>
          <a:p>
            <a:pPr marL="0" indent="0">
              <a:buNone/>
            </a:pPr>
            <a:r>
              <a:rPr lang="en-US" sz="2200" dirty="0" smtClean="0"/>
              <a:t>                             [ </a:t>
            </a:r>
            <a:r>
              <a:rPr lang="en-US" sz="2200" dirty="0"/>
              <a:t>a, b, a, a, c, d, a, a, f, c, b ]</a:t>
            </a:r>
          </a:p>
          <a:p>
            <a:pPr marL="0" indent="0">
              <a:buNone/>
            </a:pPr>
            <a:r>
              <a:rPr lang="en-US" sz="2200" dirty="0"/>
              <a:t>How much space is required if the array has n characters and our alphabet has k possible </a:t>
            </a:r>
            <a:r>
              <a:rPr lang="en-US" sz="2200" dirty="0" smtClean="0"/>
              <a:t>letters.</a:t>
            </a:r>
            <a:endParaRPr lang="en-US" sz="22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5</a:t>
            </a:fld>
            <a:endParaRPr lang="en-US" dirty="0"/>
          </a:p>
        </p:txBody>
      </p:sp>
    </p:spTree>
    <p:extLst>
      <p:ext uri="{BB962C8B-B14F-4D97-AF65-F5344CB8AC3E}">
        <p14:creationId xmlns:p14="http://schemas.microsoft.com/office/powerpoint/2010/main" val="1053732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Radix Sort: Problem T2</a:t>
            </a:r>
            <a:endParaRPr lang="en-US" sz="2400" dirty="0"/>
          </a:p>
        </p:txBody>
      </p:sp>
      <p:sp>
        <p:nvSpPr>
          <p:cNvPr id="3" name="Content Placeholder 2"/>
          <p:cNvSpPr>
            <a:spLocks noGrp="1"/>
          </p:cNvSpPr>
          <p:nvPr>
            <p:ph idx="1"/>
          </p:nvPr>
        </p:nvSpPr>
        <p:spPr>
          <a:xfrm>
            <a:off x="265113" y="718596"/>
            <a:ext cx="8623300" cy="5225004"/>
          </a:xfrm>
        </p:spPr>
        <p:txBody>
          <a:bodyPr/>
          <a:lstStyle/>
          <a:p>
            <a:pPr marL="0" indent="0">
              <a:buNone/>
            </a:pPr>
            <a:r>
              <a:rPr lang="en-US" sz="2200" b="1" dirty="0"/>
              <a:t>Radix </a:t>
            </a:r>
            <a:r>
              <a:rPr lang="en-US" sz="2200" b="1" dirty="0" smtClean="0"/>
              <a:t>Sort:</a:t>
            </a:r>
            <a:r>
              <a:rPr lang="en-US" sz="2200" dirty="0" smtClean="0"/>
              <a:t> </a:t>
            </a:r>
            <a:r>
              <a:rPr lang="en-US" sz="2200" dirty="0"/>
              <a:t>Use radix sort to sort the following strings:</a:t>
            </a:r>
          </a:p>
          <a:p>
            <a:pPr marL="0" indent="0">
              <a:buNone/>
            </a:pPr>
            <a:r>
              <a:rPr lang="en-US" sz="2200" dirty="0" err="1">
                <a:solidFill>
                  <a:srgbClr val="000090"/>
                </a:solidFill>
                <a:latin typeface="Courier"/>
                <a:cs typeface="Courier"/>
              </a:rPr>
              <a:t>abc</a:t>
            </a:r>
            <a:r>
              <a:rPr lang="en-US" sz="2200" dirty="0">
                <a:solidFill>
                  <a:srgbClr val="000090"/>
                </a:solidFill>
                <a:latin typeface="Courier"/>
                <a:cs typeface="Courier"/>
              </a:rPr>
              <a:t> </a:t>
            </a:r>
            <a:r>
              <a:rPr lang="en-US" sz="2200" dirty="0" err="1">
                <a:solidFill>
                  <a:srgbClr val="000090"/>
                </a:solidFill>
                <a:latin typeface="Courier"/>
                <a:cs typeface="Courier"/>
              </a:rPr>
              <a:t>bab</a:t>
            </a:r>
            <a:r>
              <a:rPr lang="en-US" sz="2200" dirty="0">
                <a:solidFill>
                  <a:srgbClr val="000090"/>
                </a:solidFill>
                <a:latin typeface="Courier"/>
                <a:cs typeface="Courier"/>
              </a:rPr>
              <a:t> </a:t>
            </a:r>
            <a:r>
              <a:rPr lang="en-US" sz="2200" dirty="0" err="1">
                <a:solidFill>
                  <a:srgbClr val="000090"/>
                </a:solidFill>
                <a:latin typeface="Courier"/>
                <a:cs typeface="Courier"/>
              </a:rPr>
              <a:t>cba</a:t>
            </a:r>
            <a:r>
              <a:rPr lang="en-US" sz="2200" dirty="0">
                <a:solidFill>
                  <a:srgbClr val="000090"/>
                </a:solidFill>
                <a:latin typeface="Courier"/>
                <a:cs typeface="Courier"/>
              </a:rPr>
              <a:t> ccc </a:t>
            </a:r>
            <a:r>
              <a:rPr lang="en-US" sz="2200" dirty="0" err="1">
                <a:solidFill>
                  <a:srgbClr val="000090"/>
                </a:solidFill>
                <a:latin typeface="Courier"/>
                <a:cs typeface="Courier"/>
              </a:rPr>
              <a:t>bbb</a:t>
            </a:r>
            <a:r>
              <a:rPr lang="en-US" sz="2200" dirty="0">
                <a:solidFill>
                  <a:srgbClr val="000090"/>
                </a:solidFill>
                <a:latin typeface="Courier"/>
                <a:cs typeface="Courier"/>
              </a:rPr>
              <a:t> </a:t>
            </a:r>
            <a:r>
              <a:rPr lang="en-US" sz="2200" dirty="0" err="1">
                <a:solidFill>
                  <a:srgbClr val="000090"/>
                </a:solidFill>
                <a:latin typeface="Courier"/>
                <a:cs typeface="Courier"/>
              </a:rPr>
              <a:t>aac</a:t>
            </a:r>
            <a:r>
              <a:rPr lang="en-US" sz="2200" dirty="0">
                <a:solidFill>
                  <a:srgbClr val="000090"/>
                </a:solidFill>
                <a:latin typeface="Courier"/>
                <a:cs typeface="Courier"/>
              </a:rPr>
              <a:t> </a:t>
            </a:r>
            <a:r>
              <a:rPr lang="en-US" sz="2200" dirty="0" err="1">
                <a:solidFill>
                  <a:srgbClr val="000090"/>
                </a:solidFill>
                <a:latin typeface="Courier"/>
                <a:cs typeface="Courier"/>
              </a:rPr>
              <a:t>abb</a:t>
            </a:r>
            <a:r>
              <a:rPr lang="en-US" sz="2200" dirty="0">
                <a:solidFill>
                  <a:srgbClr val="000090"/>
                </a:solidFill>
                <a:latin typeface="Courier"/>
                <a:cs typeface="Courier"/>
              </a:rPr>
              <a:t> </a:t>
            </a:r>
            <a:r>
              <a:rPr lang="en-US" sz="2200" dirty="0" err="1">
                <a:solidFill>
                  <a:srgbClr val="000090"/>
                </a:solidFill>
                <a:latin typeface="Courier"/>
                <a:cs typeface="Courier"/>
              </a:rPr>
              <a:t>bac</a:t>
            </a:r>
            <a:r>
              <a:rPr lang="en-US" sz="2200" dirty="0">
                <a:solidFill>
                  <a:srgbClr val="000090"/>
                </a:solidFill>
                <a:latin typeface="Courier"/>
                <a:cs typeface="Courier"/>
              </a:rPr>
              <a:t> bcc cab aba</a:t>
            </a:r>
          </a:p>
          <a:p>
            <a:pPr marL="0" indent="0">
              <a:buNone/>
            </a:pPr>
            <a:r>
              <a:rPr lang="en-US" sz="2200" dirty="0"/>
              <a:t>As a reminder radix sort works on strings of length k by doing k passes of some other (stable) sorting algorithm, each pass sorting by the next most signiﬁcant element in the string. For example in this case you would ﬁrst sort by the 3rd character, then the 2nd character and then the 1st character.</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6</a:t>
            </a:fld>
            <a:endParaRPr lang="en-US" dirty="0"/>
          </a:p>
        </p:txBody>
      </p:sp>
    </p:spTree>
    <p:extLst>
      <p:ext uri="{BB962C8B-B14F-4D97-AF65-F5344CB8AC3E}">
        <p14:creationId xmlns:p14="http://schemas.microsoft.com/office/powerpoint/2010/main" val="86270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smtClean="0"/>
              <a:t>Counting Sort: Problem T3</a:t>
            </a:r>
            <a:endParaRPr lang="en-US" sz="2400" dirty="0"/>
          </a:p>
        </p:txBody>
      </p:sp>
      <p:sp>
        <p:nvSpPr>
          <p:cNvPr id="3" name="Content Placeholder 2"/>
          <p:cNvSpPr>
            <a:spLocks noGrp="1"/>
          </p:cNvSpPr>
          <p:nvPr>
            <p:ph idx="1"/>
          </p:nvPr>
        </p:nvSpPr>
        <p:spPr>
          <a:xfrm>
            <a:off x="231695" y="718596"/>
            <a:ext cx="8623300" cy="5225004"/>
          </a:xfrm>
        </p:spPr>
        <p:txBody>
          <a:bodyPr/>
          <a:lstStyle/>
          <a:p>
            <a:pPr marL="0" indent="0">
              <a:buNone/>
            </a:pPr>
            <a:r>
              <a:rPr lang="en-US" sz="2200" b="1" dirty="0"/>
              <a:t>Stable Counting </a:t>
            </a:r>
            <a:r>
              <a:rPr lang="en-US" sz="2200" b="1" dirty="0" smtClean="0"/>
              <a:t>Sort:</a:t>
            </a:r>
            <a:r>
              <a:rPr lang="en-US" sz="2200" dirty="0" smtClean="0"/>
              <a:t> </a:t>
            </a:r>
            <a:r>
              <a:rPr lang="en-US" sz="2200" dirty="0"/>
              <a:t>Which property is required to use counting sort to sort an array of tuples by only the ﬁrst element, leaving the original order for tuples with the same ﬁrst element. For example the input may be:</a:t>
            </a:r>
          </a:p>
          <a:p>
            <a:pPr marL="0" indent="0">
              <a:buNone/>
            </a:pPr>
            <a:r>
              <a:rPr lang="en-US" sz="2200" dirty="0"/>
              <a:t>(8, </a:t>
            </a:r>
            <a:r>
              <a:rPr lang="en-US" sz="2200" dirty="0" err="1"/>
              <a:t>campbell</a:t>
            </a:r>
            <a:r>
              <a:rPr lang="en-US" sz="2200" dirty="0"/>
              <a:t>), (6, </a:t>
            </a:r>
            <a:r>
              <a:rPr lang="en-US" sz="2200" dirty="0" err="1"/>
              <a:t>tal</a:t>
            </a:r>
            <a:r>
              <a:rPr lang="en-US" sz="2200" dirty="0"/>
              <a:t>), (3, </a:t>
            </a:r>
            <a:r>
              <a:rPr lang="en-US" sz="2200" dirty="0" err="1"/>
              <a:t>keir</a:t>
            </a:r>
            <a:r>
              <a:rPr lang="en-US" sz="2200" dirty="0"/>
              <a:t>), . . . (6, </a:t>
            </a:r>
            <a:r>
              <a:rPr lang="en-US" sz="2200" dirty="0" err="1"/>
              <a:t>gus</a:t>
            </a:r>
            <a:r>
              <a:rPr lang="en-US" sz="2200" dirty="0"/>
              <a:t>), (0, nick), (8, tom)</a:t>
            </a:r>
          </a:p>
          <a:p>
            <a:pPr marL="0" indent="0">
              <a:buNone/>
            </a:pPr>
            <a:r>
              <a:rPr lang="en-US" sz="2200" dirty="0"/>
              <a:t>Discuss how you would ensure that counting sort satisﬁes this property. Can you achieve this using only arrays? How about using </a:t>
            </a:r>
            <a:r>
              <a:rPr lang="en-US" sz="2200" dirty="0" err="1"/>
              <a:t>auxiliarry</a:t>
            </a:r>
            <a:r>
              <a:rPr lang="en-US" sz="2200" dirty="0"/>
              <a:t> linked data structures?</a:t>
            </a: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7</a:t>
            </a:fld>
            <a:endParaRPr lang="en-US" dirty="0"/>
          </a:p>
        </p:txBody>
      </p:sp>
    </p:spTree>
    <p:extLst>
      <p:ext uri="{BB962C8B-B14F-4D97-AF65-F5344CB8AC3E}">
        <p14:creationId xmlns:p14="http://schemas.microsoft.com/office/powerpoint/2010/main" val="193052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a:t>
            </a:r>
            <a:endParaRPr lang="en-US" sz="2400" dirty="0"/>
          </a:p>
        </p:txBody>
      </p:sp>
      <p:sp>
        <p:nvSpPr>
          <p:cNvPr id="3" name="Content Placeholder 2"/>
          <p:cNvSpPr>
            <a:spLocks noGrp="1"/>
          </p:cNvSpPr>
          <p:nvPr>
            <p:ph idx="1"/>
          </p:nvPr>
        </p:nvSpPr>
        <p:spPr>
          <a:xfrm>
            <a:off x="231695" y="729598"/>
            <a:ext cx="8623300" cy="5225004"/>
          </a:xfrm>
        </p:spPr>
        <p:txBody>
          <a:bodyPr/>
          <a:lstStyle/>
          <a:p>
            <a:pPr marL="0" indent="0">
              <a:spcBef>
                <a:spcPts val="800"/>
              </a:spcBef>
              <a:buNone/>
            </a:pPr>
            <a:r>
              <a:rPr lang="en-US" sz="2200" b="1" dirty="0" smtClean="0"/>
              <a:t>The task:</a:t>
            </a:r>
            <a:r>
              <a:rPr lang="en-US" sz="2200" dirty="0" smtClean="0"/>
              <a:t> </a:t>
            </a:r>
            <a:r>
              <a:rPr lang="en-US" sz="2200" dirty="0" err="1" smtClean="0"/>
              <a:t>Seaching</a:t>
            </a:r>
            <a:r>
              <a:rPr lang="en-US" sz="2200" dirty="0" smtClean="0"/>
              <a:t> for a pattern </a:t>
            </a:r>
            <a:r>
              <a:rPr lang="en-US" sz="2200" dirty="0" smtClean="0">
                <a:solidFill>
                  <a:srgbClr val="000090"/>
                </a:solidFill>
                <a:latin typeface="Courier"/>
                <a:cs typeface="Courier"/>
              </a:rPr>
              <a:t>P</a:t>
            </a:r>
            <a:r>
              <a:rPr lang="en-US" sz="2200" dirty="0" smtClean="0"/>
              <a:t> (such as “HELL” that has length m=5) in a text </a:t>
            </a:r>
            <a:r>
              <a:rPr lang="en-US" sz="2200" dirty="0" smtClean="0">
                <a:solidFill>
                  <a:srgbClr val="000090"/>
                </a:solidFill>
                <a:latin typeface="Courier"/>
                <a:cs typeface="Courier"/>
              </a:rPr>
              <a:t>T</a:t>
            </a:r>
            <a:r>
              <a:rPr lang="en-US" sz="2200" dirty="0" smtClean="0">
                <a:solidFill>
                  <a:srgbClr val="000090"/>
                </a:solidFill>
              </a:rPr>
              <a:t> </a:t>
            </a:r>
            <a:r>
              <a:rPr lang="en-US" sz="2200" dirty="0" smtClean="0"/>
              <a:t>(such as “SHE SELLS SEA SHELLS”, having length n=20).</a:t>
            </a:r>
          </a:p>
          <a:p>
            <a:pPr marL="0" indent="0">
              <a:spcBef>
                <a:spcPts val="800"/>
              </a:spcBef>
              <a:buNone/>
            </a:pPr>
            <a:r>
              <a:rPr lang="en-US" sz="2200" b="1" dirty="0" smtClean="0"/>
              <a:t>The Algorithm:</a:t>
            </a:r>
          </a:p>
          <a:p>
            <a:pPr marL="0" indent="0">
              <a:spcBef>
                <a:spcPts val="800"/>
              </a:spcBef>
              <a:buNone/>
            </a:pPr>
            <a:r>
              <a:rPr lang="en-US" sz="2200" i="1" dirty="0" smtClean="0"/>
              <a:t>Stage 1:</a:t>
            </a:r>
            <a:r>
              <a:rPr lang="en-US" sz="2200" dirty="0" smtClean="0"/>
              <a:t> build </a:t>
            </a:r>
            <a:r>
              <a:rPr lang="en-US" sz="2200" dirty="0">
                <a:solidFill>
                  <a:srgbClr val="000090"/>
                </a:solidFill>
                <a:latin typeface="Courier"/>
                <a:cs typeface="Courier"/>
              </a:rPr>
              <a:t>SHIFT[x]</a:t>
            </a:r>
            <a:r>
              <a:rPr lang="en-US" sz="2200" dirty="0" smtClean="0"/>
              <a:t> for every possible character </a:t>
            </a:r>
            <a:r>
              <a:rPr lang="en-US" sz="2200" dirty="0">
                <a:solidFill>
                  <a:srgbClr val="000090"/>
                </a:solidFill>
                <a:latin typeface="Courier"/>
                <a:cs typeface="Courier"/>
              </a:rPr>
              <a:t>x</a:t>
            </a:r>
            <a:r>
              <a:rPr lang="en-US" sz="2200" dirty="0" smtClean="0"/>
              <a:t>, by:</a:t>
            </a:r>
          </a:p>
          <a:p>
            <a:pPr marL="0" indent="0">
              <a:spcBef>
                <a:spcPts val="800"/>
              </a:spcBef>
              <a:buNone/>
            </a:pPr>
            <a:r>
              <a:rPr lang="en-US" sz="2200" dirty="0" smtClean="0">
                <a:latin typeface="Courier"/>
                <a:cs typeface="Courier"/>
              </a:rPr>
              <a:t>P= HELL   </a:t>
            </a:r>
            <a:r>
              <a:rPr lang="en-US" sz="2200" dirty="0" smtClean="0">
                <a:latin typeface="Courier"/>
                <a:cs typeface="Courier"/>
                <a:sym typeface="Wingdings"/>
              </a:rPr>
              <a:t> SHIFT(L)=  SHIFT(E)=  SHIFT(H) =</a:t>
            </a:r>
            <a:endParaRPr lang="en-US" sz="2200" dirty="0" smtClean="0">
              <a:latin typeface="Courier"/>
              <a:cs typeface="Courier"/>
            </a:endParaRPr>
          </a:p>
          <a:p>
            <a:pPr marL="0" indent="0">
              <a:spcBef>
                <a:spcPts val="800"/>
              </a:spcBef>
              <a:buNone/>
            </a:pPr>
            <a:r>
              <a:rPr lang="en-US" sz="2200" dirty="0" smtClean="0">
                <a:latin typeface="Courier"/>
                <a:cs typeface="Courier"/>
              </a:rPr>
              <a:t>           SHIFT(</a:t>
            </a:r>
            <a:r>
              <a:rPr lang="en-US" sz="2200" dirty="0" err="1" smtClean="0">
                <a:latin typeface="Courier"/>
                <a:cs typeface="Courier"/>
              </a:rPr>
              <a:t>any_other</a:t>
            </a:r>
            <a:r>
              <a:rPr lang="en-US" sz="2200" dirty="0" smtClean="0">
                <a:latin typeface="Courier"/>
                <a:cs typeface="Courier"/>
              </a:rPr>
              <a:t>)= </a:t>
            </a:r>
            <a:endParaRPr lang="en-US" sz="2200" dirty="0">
              <a:latin typeface="Courier"/>
              <a:cs typeface="Courier"/>
            </a:endParaRPr>
          </a:p>
          <a:p>
            <a:pPr marL="0" indent="0">
              <a:spcBef>
                <a:spcPts val="800"/>
              </a:spcBef>
              <a:buNone/>
            </a:pPr>
            <a:r>
              <a:rPr lang="en-US" sz="2200" i="1" dirty="0" smtClean="0"/>
              <a:t>Stage 2:</a:t>
            </a:r>
            <a:r>
              <a:rPr lang="en-US" sz="2200" dirty="0" smtClean="0"/>
              <a:t> searching</a:t>
            </a:r>
          </a:p>
          <a:p>
            <a:pPr marL="0" indent="0">
              <a:spcBef>
                <a:spcPts val="800"/>
              </a:spcBef>
              <a:buNone/>
            </a:pPr>
            <a:r>
              <a:rPr lang="en-US" sz="2200" dirty="0" err="1" smtClean="0">
                <a:latin typeface="Courier"/>
                <a:cs typeface="Courier"/>
              </a:rPr>
              <a:t>i</a:t>
            </a:r>
            <a:r>
              <a:rPr lang="en-US" sz="2200" dirty="0" smtClean="0">
                <a:latin typeface="Courier"/>
                <a:cs typeface="Courier"/>
              </a:rPr>
              <a:t>=   0  4   8  12  16  20</a:t>
            </a:r>
          </a:p>
          <a:p>
            <a:pPr marL="0" indent="0">
              <a:spcBef>
                <a:spcPts val="800"/>
              </a:spcBef>
              <a:buNone/>
            </a:pPr>
            <a:r>
              <a:rPr lang="en-US" sz="2200" dirty="0" smtClean="0">
                <a:solidFill>
                  <a:srgbClr val="000090"/>
                </a:solidFill>
                <a:latin typeface="Courier"/>
                <a:cs typeface="Courier"/>
              </a:rPr>
              <a:t>     SHE </a:t>
            </a:r>
            <a:r>
              <a:rPr lang="en-US" sz="2200" dirty="0">
                <a:solidFill>
                  <a:srgbClr val="000090"/>
                </a:solidFill>
                <a:latin typeface="Courier"/>
                <a:cs typeface="Courier"/>
              </a:rPr>
              <a:t>SELLS SEA </a:t>
            </a:r>
            <a:r>
              <a:rPr lang="en-US" sz="2200" dirty="0" smtClean="0">
                <a:solidFill>
                  <a:srgbClr val="000090"/>
                </a:solidFill>
                <a:latin typeface="Courier"/>
                <a:cs typeface="Courier"/>
              </a:rPr>
              <a:t>SHELLS</a:t>
            </a:r>
          </a:p>
          <a:p>
            <a:pPr marL="0" indent="0">
              <a:spcBef>
                <a:spcPts val="800"/>
              </a:spcBef>
              <a:buNone/>
            </a:pPr>
            <a:r>
              <a:rPr lang="en-US" sz="2200" dirty="0">
                <a:solidFill>
                  <a:srgbClr val="000090"/>
                </a:solidFill>
                <a:latin typeface="Courier"/>
                <a:cs typeface="Courier"/>
              </a:rPr>
              <a:t> </a:t>
            </a:r>
            <a:r>
              <a:rPr lang="en-US" sz="2200" dirty="0" smtClean="0">
                <a:solidFill>
                  <a:srgbClr val="000090"/>
                </a:solidFill>
                <a:latin typeface="Courier"/>
                <a:cs typeface="Courier"/>
              </a:rPr>
              <a:t>    </a:t>
            </a:r>
            <a:r>
              <a:rPr lang="en-US" sz="2200" dirty="0" smtClean="0">
                <a:solidFill>
                  <a:srgbClr val="030000"/>
                </a:solidFill>
                <a:latin typeface="Courier"/>
                <a:cs typeface="Courier"/>
              </a:rPr>
              <a:t>SELL                 no match, c=‘ ‘</a:t>
            </a:r>
          </a:p>
          <a:p>
            <a:pPr marL="0" indent="0">
              <a:spcBef>
                <a:spcPts val="800"/>
              </a:spcBef>
              <a:buNone/>
            </a:pPr>
            <a:endParaRPr lang="en-US" sz="2200" dirty="0">
              <a:solidFill>
                <a:srgbClr val="030000"/>
              </a:solidFill>
            </a:endParaRPr>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8</a:t>
            </a:fld>
            <a:endParaRPr lang="en-US" dirty="0"/>
          </a:p>
        </p:txBody>
      </p:sp>
    </p:spTree>
    <p:extLst>
      <p:ext uri="{BB962C8B-B14F-4D97-AF65-F5344CB8AC3E}">
        <p14:creationId xmlns:p14="http://schemas.microsoft.com/office/powerpoint/2010/main" val="407476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610645"/>
          </a:xfrm>
        </p:spPr>
        <p:txBody>
          <a:bodyPr/>
          <a:lstStyle/>
          <a:p>
            <a:r>
              <a:rPr lang="en-US" sz="2400" dirty="0" err="1" smtClean="0"/>
              <a:t>Horspool’s</a:t>
            </a:r>
            <a:r>
              <a:rPr lang="en-US" sz="2400" dirty="0" smtClean="0"/>
              <a:t> Algorithm Review</a:t>
            </a:r>
            <a:endParaRPr lang="en-US" sz="2400" dirty="0"/>
          </a:p>
        </p:txBody>
      </p:sp>
      <p:sp>
        <p:nvSpPr>
          <p:cNvPr id="3" name="Content Placeholder 2"/>
          <p:cNvSpPr>
            <a:spLocks noGrp="1"/>
          </p:cNvSpPr>
          <p:nvPr>
            <p:ph idx="1"/>
          </p:nvPr>
        </p:nvSpPr>
        <p:spPr>
          <a:xfrm>
            <a:off x="231695" y="696173"/>
            <a:ext cx="8623300" cy="5670923"/>
          </a:xfrm>
        </p:spPr>
        <p:txBody>
          <a:bodyPr/>
          <a:lstStyle/>
          <a:p>
            <a:pPr marL="0" indent="0">
              <a:spcBef>
                <a:spcPts val="800"/>
              </a:spcBef>
              <a:buNone/>
            </a:pPr>
            <a:r>
              <a:rPr lang="en-US" sz="2200" b="1" dirty="0" smtClean="0"/>
              <a:t>The task:</a:t>
            </a:r>
            <a:r>
              <a:rPr lang="en-US" sz="2200" dirty="0" smtClean="0"/>
              <a:t> </a:t>
            </a:r>
            <a:r>
              <a:rPr lang="en-US" sz="2200" dirty="0" err="1" smtClean="0"/>
              <a:t>Seaching</a:t>
            </a:r>
            <a:r>
              <a:rPr lang="en-US" sz="2200" dirty="0" smtClean="0"/>
              <a:t> for a pattern </a:t>
            </a:r>
            <a:r>
              <a:rPr lang="en-US" sz="2200" dirty="0" smtClean="0">
                <a:solidFill>
                  <a:srgbClr val="000090"/>
                </a:solidFill>
                <a:latin typeface="Courier"/>
                <a:cs typeface="Courier"/>
              </a:rPr>
              <a:t>P</a:t>
            </a:r>
            <a:r>
              <a:rPr lang="en-US" sz="2200" dirty="0" smtClean="0"/>
              <a:t> (such as “HELL” that has length m=5) in a text </a:t>
            </a:r>
            <a:r>
              <a:rPr lang="en-US" sz="2200" dirty="0" smtClean="0">
                <a:solidFill>
                  <a:srgbClr val="000090"/>
                </a:solidFill>
                <a:latin typeface="Courier"/>
                <a:cs typeface="Courier"/>
              </a:rPr>
              <a:t>T</a:t>
            </a:r>
            <a:r>
              <a:rPr lang="en-US" sz="2200" dirty="0" smtClean="0">
                <a:solidFill>
                  <a:srgbClr val="000090"/>
                </a:solidFill>
              </a:rPr>
              <a:t> </a:t>
            </a:r>
            <a:r>
              <a:rPr lang="en-US" sz="2200" dirty="0" smtClean="0"/>
              <a:t>(such as “SHE SELLS SEA SHELLS”, having length n=20).</a:t>
            </a:r>
          </a:p>
          <a:p>
            <a:pPr marL="0" indent="0">
              <a:spcBef>
                <a:spcPts val="800"/>
              </a:spcBef>
              <a:buNone/>
            </a:pPr>
            <a:r>
              <a:rPr lang="en-US" sz="2200" b="1" dirty="0" smtClean="0"/>
              <a:t>The Algorithm:</a:t>
            </a:r>
          </a:p>
          <a:p>
            <a:pPr marL="0" indent="0">
              <a:spcBef>
                <a:spcPts val="800"/>
              </a:spcBef>
              <a:buNone/>
            </a:pPr>
            <a:r>
              <a:rPr lang="en-US" sz="2200" i="1" dirty="0" smtClean="0"/>
              <a:t>Stage 1:</a:t>
            </a:r>
            <a:r>
              <a:rPr lang="en-US" sz="2200" dirty="0" smtClean="0"/>
              <a:t> build </a:t>
            </a:r>
            <a:r>
              <a:rPr lang="en-US" sz="2200" dirty="0">
                <a:solidFill>
                  <a:srgbClr val="000090"/>
                </a:solidFill>
                <a:latin typeface="Courier"/>
                <a:cs typeface="Courier"/>
              </a:rPr>
              <a:t>SHIFT[x]</a:t>
            </a:r>
            <a:r>
              <a:rPr lang="en-US" sz="2200" dirty="0" smtClean="0"/>
              <a:t> for every possible character </a:t>
            </a:r>
            <a:r>
              <a:rPr lang="en-US" sz="2200" dirty="0">
                <a:solidFill>
                  <a:srgbClr val="000090"/>
                </a:solidFill>
                <a:latin typeface="Courier"/>
                <a:cs typeface="Courier"/>
              </a:rPr>
              <a:t>x</a:t>
            </a:r>
            <a:r>
              <a:rPr lang="en-US" sz="2200" dirty="0" smtClean="0"/>
              <a:t>, by:</a:t>
            </a:r>
          </a:p>
          <a:p>
            <a:pPr marL="457200" indent="-457200">
              <a:spcBef>
                <a:spcPts val="800"/>
              </a:spcBef>
              <a:buFont typeface="+mj-lt"/>
              <a:buAutoNum type="arabicPeriod"/>
            </a:pPr>
            <a:r>
              <a:rPr lang="en-US" sz="2200" dirty="0" smtClean="0"/>
              <a:t>first, set </a:t>
            </a:r>
            <a:r>
              <a:rPr lang="en-US" sz="2200" dirty="0">
                <a:solidFill>
                  <a:srgbClr val="000090"/>
                </a:solidFill>
                <a:latin typeface="Courier"/>
                <a:cs typeface="Courier"/>
              </a:rPr>
              <a:t>SHIFT[x]= m </a:t>
            </a:r>
            <a:r>
              <a:rPr lang="en-US" sz="2200" dirty="0" smtClean="0"/>
              <a:t>for all </a:t>
            </a:r>
            <a:r>
              <a:rPr lang="en-US" sz="2200" dirty="0">
                <a:solidFill>
                  <a:srgbClr val="000090"/>
                </a:solidFill>
                <a:latin typeface="Courier"/>
                <a:cs typeface="Courier"/>
              </a:rPr>
              <a:t>x</a:t>
            </a:r>
            <a:r>
              <a:rPr lang="en-US" sz="2200" dirty="0" smtClean="0"/>
              <a:t>, then</a:t>
            </a:r>
          </a:p>
          <a:p>
            <a:pPr marL="457200" indent="-457200">
              <a:spcBef>
                <a:spcPts val="800"/>
              </a:spcBef>
              <a:buFont typeface="+mj-lt"/>
              <a:buAutoNum type="arabicPeriod"/>
            </a:pPr>
            <a:r>
              <a:rPr lang="en-US" sz="2200" dirty="0" smtClean="0"/>
              <a:t>for each character </a:t>
            </a:r>
            <a:r>
              <a:rPr lang="en-US" sz="2200" dirty="0">
                <a:solidFill>
                  <a:srgbClr val="000090"/>
                </a:solidFill>
                <a:latin typeface="Courier"/>
                <a:cs typeface="Courier"/>
              </a:rPr>
              <a:t>x</a:t>
            </a:r>
            <a:r>
              <a:rPr lang="en-US" sz="2200" dirty="0" smtClean="0"/>
              <a:t> in </a:t>
            </a:r>
            <a:r>
              <a:rPr lang="en-US" sz="2200" dirty="0">
                <a:solidFill>
                  <a:srgbClr val="000090"/>
                </a:solidFill>
                <a:latin typeface="Courier"/>
                <a:cs typeface="Courier"/>
              </a:rPr>
              <a:t>P</a:t>
            </a:r>
            <a:r>
              <a:rPr lang="en-US" sz="2200" dirty="0" smtClean="0"/>
              <a:t>, except for the last one:  </a:t>
            </a:r>
            <a:r>
              <a:rPr lang="en-US" sz="2200" dirty="0">
                <a:solidFill>
                  <a:srgbClr val="000090"/>
                </a:solidFill>
                <a:latin typeface="Courier"/>
                <a:cs typeface="Courier"/>
              </a:rPr>
              <a:t>SHIFT(x)</a:t>
            </a:r>
            <a:r>
              <a:rPr lang="en-US" sz="2200" dirty="0" smtClean="0"/>
              <a:t>= distance from the last character to last appearance of </a:t>
            </a:r>
            <a:r>
              <a:rPr lang="en-US" sz="2200" dirty="0">
                <a:solidFill>
                  <a:srgbClr val="000090"/>
                </a:solidFill>
                <a:latin typeface="Courier"/>
                <a:cs typeface="Courier"/>
              </a:rPr>
              <a:t>x</a:t>
            </a:r>
          </a:p>
          <a:p>
            <a:pPr marL="0" indent="0">
              <a:spcBef>
                <a:spcPts val="800"/>
              </a:spcBef>
              <a:buNone/>
            </a:pPr>
            <a:r>
              <a:rPr lang="en-US" sz="2200" i="1" dirty="0" smtClean="0"/>
              <a:t>Stage 2:</a:t>
            </a:r>
            <a:r>
              <a:rPr lang="en-US" sz="2200" dirty="0" smtClean="0"/>
              <a:t> searching, by first set  </a:t>
            </a:r>
            <a:r>
              <a:rPr lang="en-US" sz="2200" dirty="0" err="1">
                <a:solidFill>
                  <a:srgbClr val="000090"/>
                </a:solidFill>
                <a:latin typeface="Courier"/>
                <a:cs typeface="Courier"/>
              </a:rPr>
              <a:t>i</a:t>
            </a:r>
            <a:r>
              <a:rPr lang="en-US" sz="2200" dirty="0">
                <a:solidFill>
                  <a:srgbClr val="000090"/>
                </a:solidFill>
                <a:latin typeface="Courier"/>
                <a:cs typeface="Courier"/>
              </a:rPr>
              <a:t>=m-1</a:t>
            </a:r>
            <a:r>
              <a:rPr lang="en-US" sz="2200" dirty="0" smtClean="0"/>
              <a:t>, then</a:t>
            </a:r>
          </a:p>
          <a:p>
            <a:pPr marL="457200" indent="-457200">
              <a:spcBef>
                <a:spcPts val="800"/>
              </a:spcBef>
              <a:buFont typeface="+mj-lt"/>
              <a:buAutoNum type="arabicPeriod"/>
            </a:pPr>
            <a:r>
              <a:rPr lang="en-US" sz="2200" dirty="0" smtClean="0"/>
              <a:t>set </a:t>
            </a:r>
            <a:r>
              <a:rPr lang="en-US" sz="2200" b="1" dirty="0">
                <a:solidFill>
                  <a:srgbClr val="FF0000"/>
                </a:solidFill>
                <a:latin typeface="Courier"/>
                <a:cs typeface="Courier"/>
              </a:rPr>
              <a:t>c</a:t>
            </a:r>
            <a:r>
              <a:rPr lang="en-US" sz="2200" dirty="0">
                <a:solidFill>
                  <a:srgbClr val="000090"/>
                </a:solidFill>
                <a:latin typeface="Courier"/>
                <a:cs typeface="Courier"/>
              </a:rPr>
              <a:t>= P[</a:t>
            </a:r>
            <a:r>
              <a:rPr lang="en-US" sz="2200" dirty="0" err="1">
                <a:solidFill>
                  <a:srgbClr val="000090"/>
                </a:solidFill>
                <a:latin typeface="Courier"/>
                <a:cs typeface="Courier"/>
              </a:rPr>
              <a:t>i</a:t>
            </a:r>
            <a:r>
              <a:rPr lang="en-US" sz="2200" dirty="0">
                <a:solidFill>
                  <a:srgbClr val="000090"/>
                </a:solidFill>
                <a:latin typeface="Courier"/>
                <a:cs typeface="Courier"/>
              </a:rPr>
              <a:t>]</a:t>
            </a:r>
            <a:r>
              <a:rPr lang="en-US" sz="2200" dirty="0" smtClean="0"/>
              <a:t>, align </a:t>
            </a:r>
            <a:r>
              <a:rPr lang="en-US" sz="2200" dirty="0">
                <a:solidFill>
                  <a:srgbClr val="000090"/>
                </a:solidFill>
                <a:latin typeface="Courier"/>
                <a:cs typeface="Courier"/>
              </a:rPr>
              <a:t>P</a:t>
            </a:r>
            <a:r>
              <a:rPr lang="en-US" sz="2200" dirty="0" smtClean="0"/>
              <a:t> with </a:t>
            </a:r>
            <a:r>
              <a:rPr lang="en-US" sz="2200" dirty="0">
                <a:solidFill>
                  <a:srgbClr val="000090"/>
                </a:solidFill>
                <a:latin typeface="Courier"/>
                <a:cs typeface="Courier"/>
              </a:rPr>
              <a:t>T</a:t>
            </a:r>
            <a:r>
              <a:rPr lang="en-US" sz="2200" dirty="0" smtClean="0"/>
              <a:t> so that </a:t>
            </a:r>
            <a:r>
              <a:rPr lang="en-US" sz="2200" dirty="0">
                <a:solidFill>
                  <a:srgbClr val="000090"/>
                </a:solidFill>
                <a:latin typeface="Courier"/>
                <a:cs typeface="Courier"/>
              </a:rPr>
              <a:t>P[m-1]</a:t>
            </a:r>
            <a:r>
              <a:rPr lang="en-US" sz="2200" dirty="0" smtClean="0"/>
              <a:t> aligned with </a:t>
            </a:r>
            <a:r>
              <a:rPr lang="en-US" sz="2200" dirty="0" smtClean="0">
                <a:solidFill>
                  <a:srgbClr val="000090"/>
                </a:solidFill>
                <a:latin typeface="Courier"/>
                <a:cs typeface="Courier"/>
              </a:rPr>
              <a:t>T[</a:t>
            </a:r>
            <a:r>
              <a:rPr lang="en-US" sz="2200" dirty="0" err="1">
                <a:solidFill>
                  <a:srgbClr val="000090"/>
                </a:solidFill>
                <a:latin typeface="Courier"/>
                <a:cs typeface="Courier"/>
              </a:rPr>
              <a:t>i</a:t>
            </a:r>
            <a:r>
              <a:rPr lang="en-US" sz="2200" dirty="0">
                <a:solidFill>
                  <a:srgbClr val="000090"/>
                </a:solidFill>
                <a:latin typeface="Courier"/>
                <a:cs typeface="Courier"/>
              </a:rPr>
              <a:t>];</a:t>
            </a:r>
          </a:p>
          <a:p>
            <a:pPr marL="457200" indent="-457200">
              <a:spcBef>
                <a:spcPts val="800"/>
              </a:spcBef>
              <a:buFont typeface="+mj-lt"/>
              <a:buAutoNum type="arabicPeriod"/>
            </a:pPr>
            <a:r>
              <a:rPr lang="en-US" sz="2200" dirty="0" smtClean="0"/>
              <a:t>compare character backwardly from the last character of </a:t>
            </a:r>
            <a:r>
              <a:rPr lang="en-US" sz="2200" dirty="0">
                <a:solidFill>
                  <a:srgbClr val="000090"/>
                </a:solidFill>
                <a:latin typeface="Courier"/>
                <a:cs typeface="Courier"/>
              </a:rPr>
              <a:t>P</a:t>
            </a:r>
            <a:r>
              <a:rPr lang="en-US" sz="2200" dirty="0" smtClean="0"/>
              <a:t> until the start or until finding the first mismatch:</a:t>
            </a:r>
          </a:p>
          <a:p>
            <a:pPr marL="457200" indent="-457200">
              <a:spcBef>
                <a:spcPts val="800"/>
              </a:spcBef>
              <a:buFont typeface="+mj-lt"/>
              <a:buAutoNum type="arabicPeriod"/>
            </a:pPr>
            <a:r>
              <a:rPr lang="en-US" sz="2200" dirty="0" smtClean="0"/>
              <a:t>if no mismatch found: return solution which is </a:t>
            </a:r>
            <a:r>
              <a:rPr lang="en-US" sz="2200" dirty="0">
                <a:solidFill>
                  <a:srgbClr val="000090"/>
                </a:solidFill>
                <a:latin typeface="Courier"/>
                <a:cs typeface="Courier"/>
              </a:rPr>
              <a:t>i-m+1</a:t>
            </a:r>
          </a:p>
          <a:p>
            <a:pPr marL="457200" indent="-457200">
              <a:spcBef>
                <a:spcPts val="800"/>
              </a:spcBef>
              <a:buFont typeface="+mj-lt"/>
              <a:buAutoNum type="arabicPeriod"/>
            </a:pPr>
            <a:r>
              <a:rPr lang="en-US" sz="2200" dirty="0" smtClean="0"/>
              <a:t>otherwise, set </a:t>
            </a:r>
            <a:r>
              <a:rPr lang="en-US" sz="2200" dirty="0" err="1">
                <a:solidFill>
                  <a:srgbClr val="000090"/>
                </a:solidFill>
                <a:latin typeface="Courier"/>
                <a:cs typeface="Courier"/>
              </a:rPr>
              <a:t>i</a:t>
            </a:r>
            <a:r>
              <a:rPr lang="en-US" sz="2200" dirty="0">
                <a:solidFill>
                  <a:srgbClr val="000090"/>
                </a:solidFill>
                <a:latin typeface="Courier"/>
                <a:cs typeface="Courier"/>
              </a:rPr>
              <a:t>= </a:t>
            </a:r>
            <a:r>
              <a:rPr lang="en-US" sz="2200" dirty="0" err="1">
                <a:solidFill>
                  <a:srgbClr val="000090"/>
                </a:solidFill>
                <a:latin typeface="Courier"/>
                <a:cs typeface="Courier"/>
              </a:rPr>
              <a:t>i</a:t>
            </a:r>
            <a:r>
              <a:rPr lang="en-US" sz="2200" dirty="0">
                <a:solidFill>
                  <a:srgbClr val="000090"/>
                </a:solidFill>
                <a:latin typeface="Courier"/>
                <a:cs typeface="Courier"/>
              </a:rPr>
              <a:t>+ SHIFT[</a:t>
            </a:r>
            <a:r>
              <a:rPr lang="en-US" sz="2200" b="1" dirty="0">
                <a:solidFill>
                  <a:srgbClr val="FF0000"/>
                </a:solidFill>
                <a:latin typeface="Courier"/>
                <a:cs typeface="Courier"/>
              </a:rPr>
              <a:t>c</a:t>
            </a:r>
            <a:r>
              <a:rPr lang="en-US" sz="2200" dirty="0">
                <a:solidFill>
                  <a:srgbClr val="000090"/>
                </a:solidFill>
                <a:latin typeface="Courier"/>
                <a:cs typeface="Courier"/>
              </a:rPr>
              <a:t>]</a:t>
            </a:r>
            <a:r>
              <a:rPr lang="en-US" sz="2200" dirty="0" smtClean="0"/>
              <a:t>, back to step 1 (note: use </a:t>
            </a:r>
            <a:r>
              <a:rPr lang="en-US" sz="2200" b="1" dirty="0">
                <a:solidFill>
                  <a:srgbClr val="FF0000"/>
                </a:solidFill>
                <a:latin typeface="Courier"/>
                <a:cs typeface="Courier"/>
              </a:rPr>
              <a:t>c</a:t>
            </a:r>
            <a:r>
              <a:rPr lang="en-US" sz="2200" dirty="0" smtClean="0"/>
              <a:t>)</a:t>
            </a:r>
          </a:p>
          <a:p>
            <a:pPr marL="0" indent="0">
              <a:buNone/>
            </a:pPr>
            <a:r>
              <a:rPr lang="en-US" sz="2200" dirty="0" smtClean="0"/>
              <a:t> </a:t>
            </a:r>
          </a:p>
          <a:p>
            <a:pPr marL="0" indent="0">
              <a:buNone/>
            </a:pPr>
            <a:r>
              <a:rPr lang="en-US" sz="2200" dirty="0" smtClean="0"/>
              <a:t> </a:t>
            </a:r>
          </a:p>
          <a:p>
            <a:pPr marL="0" indent="0">
              <a:buNone/>
            </a:pPr>
            <a:endParaRPr lang="en-US" sz="2200" dirty="0"/>
          </a:p>
        </p:txBody>
      </p:sp>
      <p:sp>
        <p:nvSpPr>
          <p:cNvPr id="4" name="Date Placeholder 3"/>
          <p:cNvSpPr>
            <a:spLocks noGrp="1"/>
          </p:cNvSpPr>
          <p:nvPr>
            <p:ph type="dt" sz="half" idx="10"/>
          </p:nvPr>
        </p:nvSpPr>
        <p:spPr/>
        <p:txBody>
          <a:bodyPr/>
          <a:lstStyle/>
          <a:p>
            <a:pPr>
              <a:defRPr/>
            </a:pPr>
            <a:r>
              <a:rPr lang="en-AU" smtClean="0"/>
              <a:t>Anh Vo    </a:t>
            </a:r>
            <a:fld id="{A9DEA08E-4CB3-E742-9AC2-43959A293033}" type="datetime4">
              <a:rPr lang="en-AU" smtClean="0"/>
              <a:t>May 27, 2020</a:t>
            </a:fld>
            <a:endParaRPr lang="en-US" dirty="0"/>
          </a:p>
        </p:txBody>
      </p:sp>
      <p:sp>
        <p:nvSpPr>
          <p:cNvPr id="5" name="Footer Placeholder 4"/>
          <p:cNvSpPr>
            <a:spLocks noGrp="1"/>
          </p:cNvSpPr>
          <p:nvPr>
            <p:ph type="ftr" sz="quarter" idx="11"/>
          </p:nvPr>
        </p:nvSpPr>
        <p:spPr/>
        <p:txBody>
          <a:bodyPr/>
          <a:lstStyle/>
          <a:p>
            <a:pPr>
              <a:defRPr/>
            </a:pPr>
            <a:r>
              <a:rPr lang="en-US" smtClean="0"/>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9</a:t>
            </a:fld>
            <a:endParaRPr lang="en-US" dirty="0"/>
          </a:p>
        </p:txBody>
      </p:sp>
    </p:spTree>
    <p:extLst>
      <p:ext uri="{BB962C8B-B14F-4D97-AF65-F5344CB8AC3E}">
        <p14:creationId xmlns:p14="http://schemas.microsoft.com/office/powerpoint/2010/main" val="26629905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207_17S1">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C207_17S1.potx</Template>
  <TotalTime>47533</TotalTime>
  <Words>3416</Words>
  <Application>Microsoft Macintosh PowerPoint</Application>
  <PresentationFormat>On-screen Show (4:3)</PresentationFormat>
  <Paragraphs>428</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C207_17S1</vt:lpstr>
      <vt:lpstr>COMP20007 Workshop Week 11</vt:lpstr>
      <vt:lpstr>Counting Sort for array {5,2,3,2,1,0,3,1} </vt:lpstr>
      <vt:lpstr>Counting Sort for sorting array A[0..n-1]: Review</vt:lpstr>
      <vt:lpstr>Counting Sort &amp; Radix Sort Exercises</vt:lpstr>
      <vt:lpstr>Counting Sort: Problem T1</vt:lpstr>
      <vt:lpstr>Radix Sort: Problem T2</vt:lpstr>
      <vt:lpstr>Counting Sort: Problem T3</vt:lpstr>
      <vt:lpstr>Horspool’s Algorithm</vt:lpstr>
      <vt:lpstr>Horspool’s Algorithm Review</vt:lpstr>
      <vt:lpstr>Horspool’s Algorithm: Problem T4</vt:lpstr>
      <vt:lpstr>Horspool’s Algorithm: Problem T5</vt:lpstr>
      <vt:lpstr>Horspool’s Algorithm: Problem T6</vt:lpstr>
      <vt:lpstr>PowerPoint Presentation</vt:lpstr>
      <vt:lpstr>Assignment 2 (for self-understanding)</vt:lpstr>
      <vt:lpstr>Programming 2: How to read data</vt:lpstr>
      <vt:lpstr>Programming 2.1</vt:lpstr>
      <vt:lpstr>Programming 2.1: The Horner’s Rule</vt:lpstr>
      <vt:lpstr>2.1b) Notes</vt:lpstr>
      <vt:lpstr>PowerPoint Presentation</vt:lpstr>
      <vt:lpstr>A2.2:  The Described Trie</vt:lpstr>
      <vt:lpstr>A2.2:  How to represent?</vt:lpstr>
      <vt:lpstr>A2.2:  How to insert?</vt:lpstr>
      <vt:lpstr>A2.2a:  What to print?</vt:lpstr>
      <vt:lpstr>A2.2b:  How to print suffixes at level k?</vt:lpstr>
      <vt:lpstr>A2.2c:  and the probability for autocompletion?</vt:lpstr>
      <vt:lpstr>a2.3</vt:lpstr>
      <vt:lpstr>a2.3</vt:lpstr>
      <vt:lpstr>a2.4</vt:lpstr>
      <vt:lpstr>PowerPoint Presentation</vt:lpstr>
      <vt:lpstr>Revision Slides from Last Weeks (for individual review)</vt:lpstr>
      <vt:lpstr>Revision 1: Complexity Analysis –  03.pdf &amp; 04.pdf</vt:lpstr>
      <vt:lpstr>R1 exercises: Problem T5</vt:lpstr>
      <vt:lpstr>R2: Recurrences T(n)= ? T(&lt;n) + f(n) and T(1)=c</vt:lpstr>
      <vt:lpstr>R3: 05.pdf: exhaustive string search, knapsack  </vt:lpstr>
      <vt:lpstr>R4: graphs</vt:lpstr>
      <vt:lpstr>R5: Sorting algorithms </vt:lpstr>
      <vt:lpstr>R6: Binary Heap (13.pdf) </vt:lpstr>
      <vt:lpstr>R7: Search Trees (14.pdf) </vt:lpstr>
      <vt:lpstr>R8: Hashing</vt:lpstr>
      <vt:lpstr>R9: Huffman Coding </vt:lpstr>
      <vt:lpstr>Any topics missing in our revision list? </vt:lpstr>
    </vt:vector>
  </TitlesOfParts>
  <Company>The University of Melbourne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cp:lastModifiedBy>
  <cp:revision>335</cp:revision>
  <dcterms:created xsi:type="dcterms:W3CDTF">2016-04-26T09:56:14Z</dcterms:created>
  <dcterms:modified xsi:type="dcterms:W3CDTF">2020-05-27T06:54:35Z</dcterms:modified>
</cp:coreProperties>
</file>