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450" r:id="rId2"/>
    <p:sldId id="473" r:id="rId3"/>
    <p:sldId id="490" r:id="rId4"/>
    <p:sldId id="510" r:id="rId5"/>
    <p:sldId id="493" r:id="rId6"/>
    <p:sldId id="474" r:id="rId7"/>
    <p:sldId id="499" r:id="rId8"/>
    <p:sldId id="492" r:id="rId9"/>
    <p:sldId id="498" r:id="rId10"/>
    <p:sldId id="508" r:id="rId11"/>
    <p:sldId id="480" r:id="rId12"/>
    <p:sldId id="501" r:id="rId13"/>
    <p:sldId id="467" r:id="rId14"/>
    <p:sldId id="500"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FAC"/>
    <a:srgbClr val="1507E7"/>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75" autoAdjust="0"/>
    <p:restoredTop sz="95395" autoAdjust="0"/>
  </p:normalViewPr>
  <p:slideViewPr>
    <p:cSldViewPr snapToGrid="0" snapToObjects="1">
      <p:cViewPr varScale="1">
        <p:scale>
          <a:sx n="112" d="100"/>
          <a:sy n="112" d="100"/>
        </p:scale>
        <p:origin x="584" y="200"/>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5/17/22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5/17/22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17 May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AU"/>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17 May 2022</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1" fontAlgn="base" hangingPunct="1">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1" fontAlgn="base" hangingPunct="1">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1" fontAlgn="base" hangingPunct="1">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1" fontAlgn="base" hangingPunct="1">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1" fontAlgn="base" hangingPunct="1">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1" fontAlgn="base" hangingPunct="1">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11</a:t>
            </a: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17 May 2022</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1479928"/>
              </p:ext>
            </p:extLst>
          </p:nvPr>
        </p:nvGraphicFramePr>
        <p:xfrm>
          <a:off x="431800" y="749300"/>
          <a:ext cx="8456613" cy="4892675"/>
        </p:xfrm>
        <a:graphic>
          <a:graphicData uri="http://schemas.openxmlformats.org/drawingml/2006/table">
            <a:tbl>
              <a:tblPr firstRow="1" bandRow="1">
                <a:tableStyleId>{D7AC3CCA-C797-4891-BE02-D94E43425B78}</a:tableStyleId>
              </a:tblPr>
              <a:tblGrid>
                <a:gridCol w="787400">
                  <a:extLst>
                    <a:ext uri="{9D8B030D-6E8A-4147-A177-3AD203B41FA5}">
                      <a16:colId xmlns:a16="http://schemas.microsoft.com/office/drawing/2014/main" val="20000"/>
                    </a:ext>
                  </a:extLst>
                </a:gridCol>
                <a:gridCol w="7669213">
                  <a:extLst>
                    <a:ext uri="{9D8B030D-6E8A-4147-A177-3AD203B41FA5}">
                      <a16:colId xmlns:a16="http://schemas.microsoft.com/office/drawing/2014/main" val="20001"/>
                    </a:ext>
                  </a:extLst>
                </a:gridCol>
              </a:tblGrid>
              <a:tr h="4892675">
                <a:tc>
                  <a:txBody>
                    <a:bodyPr/>
                    <a:lstStyle/>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solidFill>
                          <a:schemeClr val="tx1">
                            <a:lumMod val="50000"/>
                            <a:lumOff val="50000"/>
                          </a:schemeClr>
                        </a:solidFill>
                      </a:endParaRPr>
                    </a:p>
                    <a:p>
                      <a:pPr algn="ctr">
                        <a:spcBef>
                          <a:spcPts val="600"/>
                        </a:spcBef>
                      </a:pPr>
                      <a:endParaRPr lang="en-US" sz="2000" b="0" dirty="0">
                        <a:solidFill>
                          <a:schemeClr val="tx1">
                            <a:lumMod val="50000"/>
                            <a:lumOff val="50000"/>
                          </a:schemeClr>
                        </a:solidFill>
                      </a:endParaRPr>
                    </a:p>
                    <a:p>
                      <a:pPr algn="ctr">
                        <a:spcBef>
                          <a:spcPts val="600"/>
                        </a:spcBef>
                      </a:pPr>
                      <a:r>
                        <a:rPr lang="en-US" sz="2000" b="0" dirty="0"/>
                        <a:t>LAB</a:t>
                      </a:r>
                    </a:p>
                  </a:txBody>
                  <a:tcPr marT="45726" marB="45726"/>
                </a:tc>
                <a:tc>
                  <a:txBody>
                    <a:bodyPr/>
                    <a:lstStyle/>
                    <a:p>
                      <a:pPr>
                        <a:spcBef>
                          <a:spcPts val="600"/>
                        </a:spcBef>
                      </a:pPr>
                      <a:r>
                        <a:rPr lang="en-US" sz="2000" b="1" baseline="0" dirty="0">
                          <a:solidFill>
                            <a:srgbClr val="FF6600"/>
                          </a:solidFill>
                        </a:rPr>
                        <a:t>Preparation:</a:t>
                      </a:r>
                    </a:p>
                    <a:p>
                      <a:pPr>
                        <a:spcBef>
                          <a:spcPts val="600"/>
                        </a:spcBef>
                      </a:pPr>
                      <a:r>
                        <a:rPr lang="en-US" sz="2000" b="0" baseline="0" dirty="0"/>
                        <a:t>   - </a:t>
                      </a:r>
                      <a:r>
                        <a:rPr lang="en-US" sz="2000" b="0" i="1" baseline="0" dirty="0"/>
                        <a:t>have draft papers and pen ready</a:t>
                      </a:r>
                    </a:p>
                    <a:p>
                      <a:pPr>
                        <a:spcBef>
                          <a:spcPts val="600"/>
                        </a:spcBef>
                      </a:pPr>
                      <a:r>
                        <a:rPr lang="en-US" sz="2000" b="0" baseline="0" dirty="0"/>
                        <a:t>   - ready to work with assignment 2 </a:t>
                      </a:r>
                    </a:p>
                    <a:p>
                      <a:pPr>
                        <a:spcBef>
                          <a:spcPts val="600"/>
                        </a:spcBef>
                      </a:pPr>
                      <a:endParaRPr lang="en-US" sz="2000" b="0" baseline="0" dirty="0"/>
                    </a:p>
                    <a:p>
                      <a:pPr>
                        <a:spcBef>
                          <a:spcPts val="1200"/>
                        </a:spcBef>
                      </a:pPr>
                      <a:r>
                        <a:rPr lang="en-US" sz="2000" b="0" dirty="0"/>
                        <a:t>Counting</a:t>
                      </a:r>
                      <a:r>
                        <a:rPr lang="en-US" sz="2000" b="0" baseline="0" dirty="0"/>
                        <a:t> &amp; Radix sort</a:t>
                      </a:r>
                      <a:r>
                        <a:rPr lang="en-US" sz="2000" b="0" dirty="0"/>
                        <a:t>:</a:t>
                      </a:r>
                      <a:r>
                        <a:rPr lang="en-US" sz="2000" b="0" baseline="0" dirty="0"/>
                        <a:t> Questions 11.1-11.3</a:t>
                      </a:r>
                    </a:p>
                    <a:p>
                      <a:pPr>
                        <a:spcBef>
                          <a:spcPts val="1200"/>
                        </a:spcBef>
                      </a:pPr>
                      <a:r>
                        <a:rPr lang="en-US" sz="2000" b="0" dirty="0" err="1"/>
                        <a:t>Horspool’s</a:t>
                      </a:r>
                      <a:r>
                        <a:rPr lang="en-US" sz="2000" b="0" dirty="0"/>
                        <a:t> Algorithm:</a:t>
                      </a:r>
                      <a:r>
                        <a:rPr lang="en-US" sz="2000" b="0" baseline="0" dirty="0"/>
                        <a:t> Questions 11.4-11.6</a:t>
                      </a:r>
                    </a:p>
                    <a:p>
                      <a:pPr>
                        <a:spcBef>
                          <a:spcPts val="600"/>
                        </a:spcBef>
                      </a:pPr>
                      <a:r>
                        <a:rPr lang="en-US" sz="2000" b="0" baseline="0" dirty="0"/>
                        <a:t>Assignment 2: Q&amp;A</a:t>
                      </a:r>
                    </a:p>
                    <a:p>
                      <a:pPr>
                        <a:spcBef>
                          <a:spcPts val="600"/>
                        </a:spcBef>
                      </a:pPr>
                      <a:endParaRPr lang="en-US" sz="2000" b="0" baseline="0" dirty="0"/>
                    </a:p>
                    <a:p>
                      <a:pPr>
                        <a:spcBef>
                          <a:spcPts val="600"/>
                        </a:spcBef>
                      </a:pPr>
                      <a:r>
                        <a:rPr lang="en-US" sz="2000" b="0" baseline="0" dirty="0"/>
                        <a:t>Assignment 2</a:t>
                      </a:r>
                    </a:p>
                    <a:p>
                      <a:pPr>
                        <a:spcBef>
                          <a:spcPts val="600"/>
                        </a:spcBef>
                      </a:pPr>
                      <a:r>
                        <a:rPr lang="en-US" sz="2000" b="0" baseline="0" dirty="0"/>
                        <a:t>Revision on demands: complexity, recurrences, master theorem</a:t>
                      </a:r>
                    </a:p>
                    <a:p>
                      <a:pPr>
                        <a:spcBef>
                          <a:spcPts val="600"/>
                        </a:spcBef>
                      </a:pPr>
                      <a:endParaRPr lang="en-US" sz="2000" b="0" baseline="0" dirty="0"/>
                    </a:p>
                  </a:txBody>
                  <a:tcPr marT="45726" marB="45726"/>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5887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1307"/>
            <a:ext cx="8623300" cy="610645"/>
          </a:xfrm>
        </p:spPr>
        <p:txBody>
          <a:bodyPr/>
          <a:lstStyle/>
          <a:p>
            <a:r>
              <a:rPr lang="en-US" sz="2400" dirty="0" err="1"/>
              <a:t>Horspool’s</a:t>
            </a:r>
            <a:r>
              <a:rPr lang="en-US" sz="2400" dirty="0"/>
              <a:t> Algorithm Review</a:t>
            </a:r>
          </a:p>
        </p:txBody>
      </p:sp>
      <p:sp>
        <p:nvSpPr>
          <p:cNvPr id="3" name="Content Placeholder 2"/>
          <p:cNvSpPr>
            <a:spLocks noGrp="1"/>
          </p:cNvSpPr>
          <p:nvPr>
            <p:ph idx="1"/>
          </p:nvPr>
        </p:nvSpPr>
        <p:spPr>
          <a:xfrm>
            <a:off x="265113" y="333244"/>
            <a:ext cx="8904455" cy="610645"/>
          </a:xfrm>
        </p:spPr>
        <p:txBody>
          <a:bodyPr/>
          <a:lstStyle/>
          <a:p>
            <a:pPr marL="0" indent="0">
              <a:spcBef>
                <a:spcPts val="800"/>
              </a:spcBef>
              <a:buNone/>
            </a:pPr>
            <a:r>
              <a:rPr lang="en-US" sz="1800" b="1" dirty="0"/>
              <a:t>The task:</a:t>
            </a:r>
            <a:r>
              <a:rPr lang="en-US" sz="1800" dirty="0"/>
              <a:t> Searching for a pattern </a:t>
            </a:r>
            <a:r>
              <a:rPr lang="en-US" sz="1800" dirty="0">
                <a:solidFill>
                  <a:srgbClr val="000090"/>
                </a:solidFill>
                <a:latin typeface="Courier"/>
                <a:cs typeface="Courier"/>
              </a:rPr>
              <a:t>P</a:t>
            </a:r>
            <a:r>
              <a:rPr lang="en-US" sz="1800" dirty="0"/>
              <a:t> (such as “</a:t>
            </a:r>
            <a:r>
              <a:rPr lang="en-US" sz="1800" dirty="0" err="1"/>
              <a:t>ababa</a:t>
            </a:r>
            <a:r>
              <a:rPr lang="en-US" sz="1800" dirty="0"/>
              <a:t>” that has length m=5) in a text </a:t>
            </a:r>
            <a:r>
              <a:rPr lang="en-US" sz="1800" dirty="0">
                <a:solidFill>
                  <a:srgbClr val="000090"/>
                </a:solidFill>
                <a:latin typeface="Courier"/>
                <a:cs typeface="Courier"/>
              </a:rPr>
              <a:t>T</a:t>
            </a:r>
            <a:r>
              <a:rPr lang="en-US" sz="1800" dirty="0">
                <a:solidFill>
                  <a:srgbClr val="000090"/>
                </a:solidFill>
              </a:rPr>
              <a:t> </a:t>
            </a:r>
            <a:r>
              <a:rPr lang="en-US" sz="1800" dirty="0"/>
              <a:t>(such as “</a:t>
            </a:r>
            <a:r>
              <a:rPr lang="en-US" sz="1800" dirty="0" err="1"/>
              <a:t>ababyayb</a:t>
            </a:r>
            <a:r>
              <a:rPr lang="en-US" sz="1800" dirty="0"/>
              <a:t> </a:t>
            </a:r>
            <a:r>
              <a:rPr lang="en-US" sz="1800" dirty="0" err="1"/>
              <a:t>aababca</a:t>
            </a:r>
            <a:r>
              <a:rPr lang="en-US" sz="1800" dirty="0"/>
              <a:t>”, having length n=16).</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sp>
        <p:nvSpPr>
          <p:cNvPr id="7" name="Rectangle 6">
            <a:extLst>
              <a:ext uri="{FF2B5EF4-FFF2-40B4-BE49-F238E27FC236}">
                <a16:creationId xmlns:a16="http://schemas.microsoft.com/office/drawing/2014/main" id="{9A043F0D-D285-BEAC-F407-774B146207A4}"/>
              </a:ext>
            </a:extLst>
          </p:cNvPr>
          <p:cNvSpPr/>
          <p:nvPr/>
        </p:nvSpPr>
        <p:spPr>
          <a:xfrm>
            <a:off x="2924" y="1131886"/>
            <a:ext cx="4569076" cy="5726114"/>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ts val="800"/>
              </a:spcBef>
              <a:buNone/>
            </a:pPr>
            <a:r>
              <a:rPr lang="en-US" sz="1800" b="1" i="1" dirty="0"/>
              <a:t>Stage 1</a:t>
            </a:r>
            <a:r>
              <a:rPr lang="en-US" sz="1800" i="1" dirty="0"/>
              <a:t>:</a:t>
            </a:r>
            <a:r>
              <a:rPr lang="en-US" sz="1800" dirty="0"/>
              <a:t> build </a:t>
            </a:r>
            <a:r>
              <a:rPr lang="en-US" sz="1800" dirty="0">
                <a:solidFill>
                  <a:srgbClr val="000090"/>
                </a:solidFill>
                <a:latin typeface="Courier"/>
                <a:cs typeface="Courier"/>
              </a:rPr>
              <a:t>SHIFT[x]</a:t>
            </a:r>
            <a:r>
              <a:rPr lang="en-US" sz="1800" dirty="0"/>
              <a:t> for all </a:t>
            </a:r>
            <a:r>
              <a:rPr lang="en-US" sz="1800" dirty="0">
                <a:solidFill>
                  <a:srgbClr val="000090"/>
                </a:solidFill>
                <a:latin typeface="Courier"/>
                <a:cs typeface="Courier"/>
              </a:rPr>
              <a:t>x</a:t>
            </a:r>
            <a:r>
              <a:rPr lang="en-US" sz="1800" dirty="0"/>
              <a:t>, by:</a:t>
            </a:r>
          </a:p>
          <a:p>
            <a:pPr marL="457200" indent="-457200">
              <a:spcBef>
                <a:spcPts val="800"/>
              </a:spcBef>
              <a:buFont typeface="+mj-lt"/>
              <a:buAutoNum type="arabicPeriod"/>
            </a:pPr>
            <a:r>
              <a:rPr lang="en-US" sz="1800" dirty="0"/>
              <a:t>set </a:t>
            </a:r>
            <a:r>
              <a:rPr lang="en-US" sz="1800" dirty="0">
                <a:solidFill>
                  <a:srgbClr val="000090"/>
                </a:solidFill>
                <a:latin typeface="Courier"/>
                <a:cs typeface="Courier"/>
              </a:rPr>
              <a:t>SHIFT[x]= m </a:t>
            </a:r>
            <a:r>
              <a:rPr lang="en-US" sz="1800" dirty="0"/>
              <a:t>for all </a:t>
            </a:r>
            <a:r>
              <a:rPr lang="en-US" sz="1800" dirty="0">
                <a:solidFill>
                  <a:srgbClr val="000090"/>
                </a:solidFill>
                <a:latin typeface="Courier"/>
                <a:cs typeface="Courier"/>
              </a:rPr>
              <a:t>x</a:t>
            </a:r>
            <a:r>
              <a:rPr lang="en-US" sz="1800" dirty="0"/>
              <a:t>, then</a:t>
            </a:r>
          </a:p>
          <a:p>
            <a:pPr marL="457200" indent="-457200">
              <a:spcBef>
                <a:spcPts val="800"/>
              </a:spcBef>
              <a:buFont typeface="+mj-lt"/>
              <a:buAutoNum type="arabicPeriod"/>
            </a:pPr>
            <a:r>
              <a:rPr lang="en-US" sz="1800" dirty="0"/>
              <a:t>for each </a:t>
            </a:r>
            <a:r>
              <a:rPr lang="en-US" sz="1800" dirty="0">
                <a:solidFill>
                  <a:srgbClr val="000090"/>
                </a:solidFill>
                <a:latin typeface="Courier"/>
                <a:cs typeface="Courier"/>
              </a:rPr>
              <a:t>x</a:t>
            </a:r>
            <a:r>
              <a:rPr lang="en-US" sz="1800" dirty="0"/>
              <a:t> in </a:t>
            </a:r>
            <a:r>
              <a:rPr lang="en-US" sz="1800" dirty="0">
                <a:solidFill>
                  <a:srgbClr val="000090"/>
                </a:solidFill>
                <a:latin typeface="Courier"/>
                <a:cs typeface="Courier"/>
              </a:rPr>
              <a:t>P</a:t>
            </a:r>
            <a:r>
              <a:rPr lang="en-US" sz="1800" dirty="0"/>
              <a:t>, </a:t>
            </a:r>
            <a:r>
              <a:rPr lang="en-US" sz="1800" i="1" dirty="0"/>
              <a:t>except for the last one</a:t>
            </a:r>
            <a:r>
              <a:rPr lang="en-US" sz="1800" dirty="0"/>
              <a:t>:  </a:t>
            </a:r>
            <a:r>
              <a:rPr lang="en-US" sz="1800" dirty="0">
                <a:solidFill>
                  <a:srgbClr val="000090"/>
                </a:solidFill>
                <a:latin typeface="Courier"/>
                <a:cs typeface="Courier"/>
              </a:rPr>
              <a:t>SHIFT(x)</a:t>
            </a:r>
            <a:r>
              <a:rPr lang="en-US" sz="1800" dirty="0"/>
              <a:t>= distance from the last appearance of </a:t>
            </a:r>
            <a:r>
              <a:rPr lang="en-US" sz="1800" dirty="0">
                <a:solidFill>
                  <a:srgbClr val="000090"/>
                </a:solidFill>
                <a:latin typeface="Courier"/>
                <a:cs typeface="Courier"/>
              </a:rPr>
              <a:t>x </a:t>
            </a:r>
            <a:r>
              <a:rPr lang="en-US" sz="1800" dirty="0"/>
              <a:t>to the end of </a:t>
            </a:r>
            <a:r>
              <a:rPr lang="en-US" sz="1800" dirty="0">
                <a:solidFill>
                  <a:srgbClr val="000090"/>
                </a:solidFill>
                <a:latin typeface="Courier"/>
                <a:cs typeface="Courier"/>
              </a:rPr>
              <a:t>P</a:t>
            </a:r>
          </a:p>
          <a:p>
            <a:pPr>
              <a:spcBef>
                <a:spcPts val="800"/>
              </a:spcBef>
            </a:pPr>
            <a:endParaRPr lang="en-US" sz="1800" dirty="0">
              <a:solidFill>
                <a:srgbClr val="000090"/>
              </a:solidFill>
              <a:latin typeface="Courier"/>
              <a:cs typeface="Courier"/>
            </a:endParaRPr>
          </a:p>
          <a:p>
            <a:pPr marL="0" indent="0">
              <a:spcBef>
                <a:spcPts val="800"/>
              </a:spcBef>
              <a:buNone/>
            </a:pPr>
            <a:r>
              <a:rPr lang="en-US" sz="1800" b="1" i="1" dirty="0"/>
              <a:t>Stage 2:</a:t>
            </a:r>
            <a:r>
              <a:rPr lang="en-US" sz="1800" dirty="0"/>
              <a:t> searching, by first set  </a:t>
            </a:r>
            <a:r>
              <a:rPr lang="en-US" sz="1800" dirty="0" err="1">
                <a:solidFill>
                  <a:srgbClr val="000090"/>
                </a:solidFill>
                <a:latin typeface="Courier"/>
                <a:cs typeface="Courier"/>
              </a:rPr>
              <a:t>i</a:t>
            </a:r>
            <a:r>
              <a:rPr lang="en-US" sz="1800" dirty="0">
                <a:solidFill>
                  <a:srgbClr val="000090"/>
                </a:solidFill>
                <a:latin typeface="Courier"/>
                <a:cs typeface="Courier"/>
              </a:rPr>
              <a:t>=m-1</a:t>
            </a:r>
            <a:r>
              <a:rPr lang="en-US" sz="1800" dirty="0"/>
              <a:t>, then</a:t>
            </a:r>
          </a:p>
          <a:p>
            <a:pPr marL="457200" indent="-457200">
              <a:spcBef>
                <a:spcPts val="800"/>
              </a:spcBef>
              <a:buFont typeface="+mj-lt"/>
              <a:buAutoNum type="arabicPeriod"/>
            </a:pPr>
            <a:r>
              <a:rPr lang="en-US" sz="1800" dirty="0"/>
              <a:t>set </a:t>
            </a:r>
            <a:r>
              <a:rPr lang="en-US" sz="1800" b="1" dirty="0">
                <a:solidFill>
                  <a:srgbClr val="FF0000"/>
                </a:solidFill>
                <a:latin typeface="Courier"/>
                <a:cs typeface="Courier"/>
              </a:rPr>
              <a:t>c</a:t>
            </a:r>
            <a:r>
              <a:rPr lang="en-US" sz="1800" dirty="0">
                <a:solidFill>
                  <a:srgbClr val="000090"/>
                </a:solidFill>
                <a:latin typeface="Courier"/>
                <a:cs typeface="Courier"/>
              </a:rPr>
              <a:t>= T[</a:t>
            </a:r>
            <a:r>
              <a:rPr lang="en-US" sz="1800" dirty="0" err="1">
                <a:solidFill>
                  <a:srgbClr val="000090"/>
                </a:solidFill>
                <a:latin typeface="Courier"/>
                <a:cs typeface="Courier"/>
              </a:rPr>
              <a:t>i</a:t>
            </a:r>
            <a:r>
              <a:rPr lang="en-US" sz="1800" dirty="0">
                <a:solidFill>
                  <a:srgbClr val="000090"/>
                </a:solidFill>
                <a:latin typeface="Courier"/>
                <a:cs typeface="Courier"/>
              </a:rPr>
              <a:t>]</a:t>
            </a:r>
            <a:r>
              <a:rPr lang="en-US" sz="1800" dirty="0"/>
              <a:t>, align </a:t>
            </a:r>
            <a:r>
              <a:rPr lang="en-US" sz="1800" dirty="0">
                <a:solidFill>
                  <a:srgbClr val="000090"/>
                </a:solidFill>
                <a:latin typeface="Courier"/>
                <a:cs typeface="Courier"/>
              </a:rPr>
              <a:t>P</a:t>
            </a:r>
            <a:r>
              <a:rPr lang="en-US" sz="1800" dirty="0"/>
              <a:t> with </a:t>
            </a:r>
            <a:r>
              <a:rPr lang="en-US" sz="1800" dirty="0">
                <a:solidFill>
                  <a:srgbClr val="000090"/>
                </a:solidFill>
                <a:latin typeface="Courier"/>
                <a:cs typeface="Courier"/>
              </a:rPr>
              <a:t>T</a:t>
            </a:r>
            <a:r>
              <a:rPr lang="en-US" sz="1800" dirty="0"/>
              <a:t> so that </a:t>
            </a:r>
            <a:r>
              <a:rPr lang="en-US" sz="1800" dirty="0">
                <a:solidFill>
                  <a:srgbClr val="000090"/>
                </a:solidFill>
                <a:latin typeface="Courier"/>
                <a:cs typeface="Courier"/>
              </a:rPr>
              <a:t>P[m-1]</a:t>
            </a:r>
            <a:r>
              <a:rPr lang="en-US" sz="1800" dirty="0"/>
              <a:t> aligned with </a:t>
            </a:r>
            <a:r>
              <a:rPr lang="en-US" sz="1800" dirty="0">
                <a:solidFill>
                  <a:srgbClr val="000090"/>
                </a:solidFill>
                <a:latin typeface="Courier"/>
                <a:cs typeface="Courier"/>
              </a:rPr>
              <a:t>T[</a:t>
            </a:r>
            <a:r>
              <a:rPr lang="en-US" sz="1800" dirty="0" err="1">
                <a:solidFill>
                  <a:srgbClr val="000090"/>
                </a:solidFill>
                <a:latin typeface="Courier"/>
                <a:cs typeface="Courier"/>
              </a:rPr>
              <a:t>i</a:t>
            </a:r>
            <a:r>
              <a:rPr lang="en-US" sz="1800" dirty="0">
                <a:solidFill>
                  <a:srgbClr val="000090"/>
                </a:solidFill>
                <a:latin typeface="Courier"/>
                <a:cs typeface="Courier"/>
              </a:rPr>
              <a:t>];</a:t>
            </a:r>
          </a:p>
          <a:p>
            <a:pPr marL="457200" indent="-457200">
              <a:spcBef>
                <a:spcPts val="800"/>
              </a:spcBef>
              <a:buFont typeface="+mj-lt"/>
              <a:buAutoNum type="arabicPeriod"/>
            </a:pPr>
            <a:r>
              <a:rPr lang="en-US" sz="1800" dirty="0"/>
              <a:t>compare characters </a:t>
            </a:r>
            <a:r>
              <a:rPr lang="en-US" sz="1800" i="1" dirty="0"/>
              <a:t>backwardly</a:t>
            </a:r>
            <a:r>
              <a:rPr lang="en-US" sz="1800" dirty="0"/>
              <a:t> from the last character of </a:t>
            </a:r>
            <a:r>
              <a:rPr lang="en-US" sz="1800" dirty="0">
                <a:solidFill>
                  <a:srgbClr val="000090"/>
                </a:solidFill>
                <a:latin typeface="Courier"/>
                <a:cs typeface="Courier"/>
              </a:rPr>
              <a:t>P</a:t>
            </a:r>
            <a:r>
              <a:rPr lang="en-US" sz="1800" dirty="0"/>
              <a:t> until the start or until finding a mismatch:</a:t>
            </a:r>
          </a:p>
          <a:p>
            <a:pPr marL="457200" indent="-457200">
              <a:spcBef>
                <a:spcPts val="800"/>
              </a:spcBef>
              <a:buFont typeface="+mj-lt"/>
              <a:buAutoNum type="arabicPeriod"/>
            </a:pPr>
            <a:r>
              <a:rPr lang="en-US" sz="1800" dirty="0"/>
              <a:t>if no mismatch found: return solution which is </a:t>
            </a:r>
            <a:r>
              <a:rPr lang="en-US" sz="1800" dirty="0">
                <a:solidFill>
                  <a:srgbClr val="000090"/>
                </a:solidFill>
                <a:latin typeface="Courier"/>
                <a:cs typeface="Courier"/>
              </a:rPr>
              <a:t>i-m+1</a:t>
            </a:r>
          </a:p>
          <a:p>
            <a:pPr marL="457200" indent="-457200">
              <a:spcBef>
                <a:spcPts val="800"/>
              </a:spcBef>
              <a:buFont typeface="+mj-lt"/>
              <a:buAutoNum type="arabicPeriod"/>
            </a:pPr>
            <a:r>
              <a:rPr lang="en-US" sz="1800" dirty="0"/>
              <a:t>otherwise, set </a:t>
            </a:r>
            <a:r>
              <a:rPr lang="en-US" sz="1800" dirty="0" err="1">
                <a:solidFill>
                  <a:srgbClr val="000090"/>
                </a:solidFill>
                <a:latin typeface="Courier"/>
                <a:cs typeface="Courier"/>
              </a:rPr>
              <a:t>i</a:t>
            </a:r>
            <a:r>
              <a:rPr lang="en-US" sz="1800" dirty="0">
                <a:solidFill>
                  <a:srgbClr val="000090"/>
                </a:solidFill>
                <a:latin typeface="Courier"/>
                <a:cs typeface="Courier"/>
              </a:rPr>
              <a:t>= </a:t>
            </a:r>
            <a:r>
              <a:rPr lang="en-US" sz="1800" dirty="0" err="1">
                <a:solidFill>
                  <a:srgbClr val="000090"/>
                </a:solidFill>
                <a:latin typeface="Courier"/>
                <a:cs typeface="Courier"/>
              </a:rPr>
              <a:t>i</a:t>
            </a:r>
            <a:r>
              <a:rPr lang="en-US" sz="1800" dirty="0">
                <a:solidFill>
                  <a:srgbClr val="000090"/>
                </a:solidFill>
                <a:latin typeface="Courier"/>
                <a:cs typeface="Courier"/>
              </a:rPr>
              <a:t>+ SHIFT[</a:t>
            </a:r>
            <a:r>
              <a:rPr lang="en-US" sz="1800" b="1" dirty="0">
                <a:solidFill>
                  <a:srgbClr val="FF0000"/>
                </a:solidFill>
                <a:latin typeface="Courier"/>
                <a:cs typeface="Courier"/>
              </a:rPr>
              <a:t>c</a:t>
            </a:r>
            <a:r>
              <a:rPr lang="en-US" sz="1800" dirty="0">
                <a:solidFill>
                  <a:srgbClr val="000090"/>
                </a:solidFill>
                <a:latin typeface="Courier"/>
                <a:cs typeface="Courier"/>
              </a:rPr>
              <a:t>]</a:t>
            </a:r>
            <a:r>
              <a:rPr lang="en-US" sz="1800" dirty="0"/>
              <a:t>, back to step 1</a:t>
            </a:r>
          </a:p>
        </p:txBody>
      </p:sp>
      <p:graphicFrame>
        <p:nvGraphicFramePr>
          <p:cNvPr id="8" name="Table 7">
            <a:extLst>
              <a:ext uri="{FF2B5EF4-FFF2-40B4-BE49-F238E27FC236}">
                <a16:creationId xmlns:a16="http://schemas.microsoft.com/office/drawing/2014/main" id="{C16F7013-2C8B-6807-26EE-7F4BDFBA909D}"/>
              </a:ext>
            </a:extLst>
          </p:cNvPr>
          <p:cNvGraphicFramePr>
            <a:graphicFrameLocks noGrp="1"/>
          </p:cNvGraphicFramePr>
          <p:nvPr>
            <p:extLst>
              <p:ext uri="{D42A27DB-BD31-4B8C-83A1-F6EECF244321}">
                <p14:modId xmlns:p14="http://schemas.microsoft.com/office/powerpoint/2010/main" val="3228145946"/>
              </p:ext>
            </p:extLst>
          </p:nvPr>
        </p:nvGraphicFramePr>
        <p:xfrm>
          <a:off x="5060375" y="77998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p>
                  </a:txBody>
                  <a:tcPr marT="41564" marB="41564"/>
                </a:tc>
                <a:tc>
                  <a:txBody>
                    <a:bodyPr/>
                    <a:lstStyle/>
                    <a:p>
                      <a:pPr algn="ctr"/>
                      <a:r>
                        <a:rPr lang="en-US" sz="1700" dirty="0"/>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9" name="Table 6">
            <a:extLst>
              <a:ext uri="{FF2B5EF4-FFF2-40B4-BE49-F238E27FC236}">
                <a16:creationId xmlns:a16="http://schemas.microsoft.com/office/drawing/2014/main" id="{5D0517D9-FE6D-C80E-9E61-126CFE2DFBD3}"/>
              </a:ext>
            </a:extLst>
          </p:cNvPr>
          <p:cNvGraphicFramePr>
            <a:graphicFrameLocks noGrp="1"/>
          </p:cNvGraphicFramePr>
          <p:nvPr>
            <p:extLst>
              <p:ext uri="{D42A27DB-BD31-4B8C-83A1-F6EECF244321}">
                <p14:modId xmlns:p14="http://schemas.microsoft.com/office/powerpoint/2010/main" val="877672581"/>
              </p:ext>
            </p:extLst>
          </p:nvPr>
        </p:nvGraphicFramePr>
        <p:xfrm>
          <a:off x="5060376" y="1330492"/>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t>a</a:t>
                      </a:r>
                    </a:p>
                  </a:txBody>
                  <a:tcPr marT="41564" marB="41564">
                    <a:solidFill>
                      <a:schemeClr val="accent5">
                        <a:lumMod val="20000"/>
                        <a:lumOff val="80000"/>
                      </a:schemeClr>
                    </a:solidFill>
                  </a:tcPr>
                </a:tc>
                <a:tc>
                  <a:txBody>
                    <a:bodyPr/>
                    <a:lstStyle/>
                    <a:p>
                      <a:pPr algn="ctr"/>
                      <a:r>
                        <a:rPr lang="en-US" sz="1600" dirty="0"/>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0" name="Table 9">
            <a:extLst>
              <a:ext uri="{FF2B5EF4-FFF2-40B4-BE49-F238E27FC236}">
                <a16:creationId xmlns:a16="http://schemas.microsoft.com/office/drawing/2014/main" id="{CDE95FA8-E32C-BD6B-5433-4172241F772D}"/>
              </a:ext>
            </a:extLst>
          </p:cNvPr>
          <p:cNvGraphicFramePr>
            <a:graphicFrameLocks noGrp="1"/>
          </p:cNvGraphicFramePr>
          <p:nvPr>
            <p:extLst>
              <p:ext uri="{D42A27DB-BD31-4B8C-83A1-F6EECF244321}">
                <p14:modId xmlns:p14="http://schemas.microsoft.com/office/powerpoint/2010/main" val="3645865198"/>
              </p:ext>
            </p:extLst>
          </p:nvPr>
        </p:nvGraphicFramePr>
        <p:xfrm>
          <a:off x="5060374" y="2480010"/>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solidFill>
                          <a:schemeClr val="tx1"/>
                        </a:solidFill>
                      </a:endParaRPr>
                    </a:p>
                  </a:txBody>
                  <a:tcPr marT="41564" marB="41564"/>
                </a:tc>
                <a:tc>
                  <a:txBody>
                    <a:bodyPr/>
                    <a:lstStyle/>
                    <a:p>
                      <a:pPr marL="0" algn="ctr" defTabSz="914400" rtl="0" eaLnBrk="1" latinLnBrk="0" hangingPunct="1"/>
                      <a:r>
                        <a:rPr lang="en-US" sz="1700" b="1" kern="1200" dirty="0">
                          <a:solidFill>
                            <a:srgbClr val="FF0000"/>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1" name="Table 6">
            <a:extLst>
              <a:ext uri="{FF2B5EF4-FFF2-40B4-BE49-F238E27FC236}">
                <a16:creationId xmlns:a16="http://schemas.microsoft.com/office/drawing/2014/main" id="{D9290F6F-981B-B65C-9137-E045BADB2E10}"/>
              </a:ext>
            </a:extLst>
          </p:cNvPr>
          <p:cNvGraphicFramePr>
            <a:graphicFrameLocks noGrp="1"/>
          </p:cNvGraphicFramePr>
          <p:nvPr>
            <p:extLst>
              <p:ext uri="{D42A27DB-BD31-4B8C-83A1-F6EECF244321}">
                <p14:modId xmlns:p14="http://schemas.microsoft.com/office/powerpoint/2010/main" val="170693828"/>
              </p:ext>
            </p:extLst>
          </p:nvPr>
        </p:nvGraphicFramePr>
        <p:xfrm>
          <a:off x="6264678" y="2915778"/>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1507E7"/>
                          </a:solidFill>
                        </a:rPr>
                        <a:t>a</a:t>
                      </a:r>
                    </a:p>
                  </a:txBody>
                  <a:tcPr marT="41564" marB="41564">
                    <a:solidFill>
                      <a:schemeClr val="accent5">
                        <a:lumMod val="20000"/>
                        <a:lumOff val="80000"/>
                      </a:schemeClr>
                    </a:solidFill>
                  </a:tcPr>
                </a:tc>
                <a:tc>
                  <a:txBody>
                    <a:bodyPr/>
                    <a:lstStyle/>
                    <a:p>
                      <a:pPr algn="ctr"/>
                      <a:r>
                        <a:rPr lang="en-US" sz="1600" dirty="0"/>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2" name="Table 11">
            <a:extLst>
              <a:ext uri="{FF2B5EF4-FFF2-40B4-BE49-F238E27FC236}">
                <a16:creationId xmlns:a16="http://schemas.microsoft.com/office/drawing/2014/main" id="{3F31795F-02A8-C5FF-49CA-691E8340E019}"/>
              </a:ext>
            </a:extLst>
          </p:cNvPr>
          <p:cNvGraphicFramePr>
            <a:graphicFrameLocks noGrp="1"/>
          </p:cNvGraphicFramePr>
          <p:nvPr>
            <p:extLst>
              <p:ext uri="{D42A27DB-BD31-4B8C-83A1-F6EECF244321}">
                <p14:modId xmlns:p14="http://schemas.microsoft.com/office/powerpoint/2010/main" val="4228482416"/>
              </p:ext>
            </p:extLst>
          </p:nvPr>
        </p:nvGraphicFramePr>
        <p:xfrm>
          <a:off x="5060374" y="3584693"/>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rgbClr val="FF0000"/>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3" name="Table 6">
            <a:extLst>
              <a:ext uri="{FF2B5EF4-FFF2-40B4-BE49-F238E27FC236}">
                <a16:creationId xmlns:a16="http://schemas.microsoft.com/office/drawing/2014/main" id="{CDED06B9-7300-C557-E970-E36E8F21F7A5}"/>
              </a:ext>
            </a:extLst>
          </p:cNvPr>
          <p:cNvGraphicFramePr>
            <a:graphicFrameLocks noGrp="1"/>
          </p:cNvGraphicFramePr>
          <p:nvPr>
            <p:extLst>
              <p:ext uri="{D42A27DB-BD31-4B8C-83A1-F6EECF244321}">
                <p14:modId xmlns:p14="http://schemas.microsoft.com/office/powerpoint/2010/main" val="1749213325"/>
              </p:ext>
            </p:extLst>
          </p:nvPr>
        </p:nvGraphicFramePr>
        <p:xfrm>
          <a:off x="6758679" y="3991504"/>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rgbClr val="1507E7"/>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4" name="Table 6">
            <a:extLst>
              <a:ext uri="{FF2B5EF4-FFF2-40B4-BE49-F238E27FC236}">
                <a16:creationId xmlns:a16="http://schemas.microsoft.com/office/drawing/2014/main" id="{D836F37A-5373-82DA-CB17-7C48543E836F}"/>
              </a:ext>
            </a:extLst>
          </p:cNvPr>
          <p:cNvGraphicFramePr>
            <a:graphicFrameLocks noGrp="1"/>
          </p:cNvGraphicFramePr>
          <p:nvPr>
            <p:extLst>
              <p:ext uri="{D42A27DB-BD31-4B8C-83A1-F6EECF244321}">
                <p14:modId xmlns:p14="http://schemas.microsoft.com/office/powerpoint/2010/main" val="3211254604"/>
              </p:ext>
            </p:extLst>
          </p:nvPr>
        </p:nvGraphicFramePr>
        <p:xfrm>
          <a:off x="6969630" y="4881696"/>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1507E7"/>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5" name="Table 6">
            <a:extLst>
              <a:ext uri="{FF2B5EF4-FFF2-40B4-BE49-F238E27FC236}">
                <a16:creationId xmlns:a16="http://schemas.microsoft.com/office/drawing/2014/main" id="{8245A540-60E3-2F3F-A3FA-9B11E35C819F}"/>
              </a:ext>
            </a:extLst>
          </p:cNvPr>
          <p:cNvGraphicFramePr>
            <a:graphicFrameLocks noGrp="1"/>
          </p:cNvGraphicFramePr>
          <p:nvPr>
            <p:extLst>
              <p:ext uri="{D42A27DB-BD31-4B8C-83A1-F6EECF244321}">
                <p14:modId xmlns:p14="http://schemas.microsoft.com/office/powerpoint/2010/main" val="3721466763"/>
              </p:ext>
            </p:extLst>
          </p:nvPr>
        </p:nvGraphicFramePr>
        <p:xfrm>
          <a:off x="7468980" y="5759955"/>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extLst>
                  <a:ext uri="{0D108BD9-81ED-4DB2-BD59-A6C34878D82A}">
                    <a16:rowId xmlns:a16="http://schemas.microsoft.com/office/drawing/2014/main" val="3664969262"/>
                  </a:ext>
                </a:extLst>
              </a:tr>
            </a:tbl>
          </a:graphicData>
        </a:graphic>
      </p:graphicFrame>
      <p:sp>
        <p:nvSpPr>
          <p:cNvPr id="16" name="Rectangle 15">
            <a:extLst>
              <a:ext uri="{FF2B5EF4-FFF2-40B4-BE49-F238E27FC236}">
                <a16:creationId xmlns:a16="http://schemas.microsoft.com/office/drawing/2014/main" id="{D38831A4-988E-AB47-92F3-E21C6DD086BD}"/>
              </a:ext>
            </a:extLst>
          </p:cNvPr>
          <p:cNvSpPr/>
          <p:nvPr/>
        </p:nvSpPr>
        <p:spPr>
          <a:xfrm>
            <a:off x="6619544" y="1259202"/>
            <a:ext cx="2053738" cy="88901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SHIFT[</a:t>
            </a:r>
            <a:r>
              <a:rPr lang="en-US" sz="1600" dirty="0">
                <a:solidFill>
                  <a:srgbClr val="FF0000"/>
                </a:solidFill>
              </a:rPr>
              <a:t>?</a:t>
            </a:r>
            <a:r>
              <a:rPr lang="en-US" sz="1600" dirty="0">
                <a:solidFill>
                  <a:schemeClr val="tx1"/>
                </a:solidFill>
              </a:rPr>
              <a:t>]= 4   SHIFT[</a:t>
            </a:r>
            <a:r>
              <a:rPr lang="en-US" sz="1600" dirty="0">
                <a:solidFill>
                  <a:srgbClr val="FF0000"/>
                </a:solidFill>
              </a:rPr>
              <a:t>a</a:t>
            </a:r>
            <a:r>
              <a:rPr lang="en-US" sz="1600" dirty="0">
                <a:solidFill>
                  <a:schemeClr val="tx1"/>
                </a:solidFill>
              </a:rPr>
              <a:t>]= 2 SHIFT[</a:t>
            </a:r>
            <a:r>
              <a:rPr lang="en-US" sz="1600" dirty="0">
                <a:solidFill>
                  <a:srgbClr val="FF0000"/>
                </a:solidFill>
              </a:rPr>
              <a:t>b</a:t>
            </a:r>
            <a:r>
              <a:rPr lang="en-US" sz="1600" dirty="0">
                <a:solidFill>
                  <a:schemeClr val="tx1"/>
                </a:solidFill>
              </a:rPr>
              <a:t>]= 1 </a:t>
            </a:r>
            <a:endParaRPr lang="en-US" sz="2000" dirty="0">
              <a:solidFill>
                <a:schemeClr val="tx1"/>
              </a:solidFill>
            </a:endParaRPr>
          </a:p>
        </p:txBody>
      </p:sp>
      <p:graphicFrame>
        <p:nvGraphicFramePr>
          <p:cNvPr id="17" name="Table 16">
            <a:extLst>
              <a:ext uri="{FF2B5EF4-FFF2-40B4-BE49-F238E27FC236}">
                <a16:creationId xmlns:a16="http://schemas.microsoft.com/office/drawing/2014/main" id="{57668F52-E81E-6448-73CE-C429E317E772}"/>
              </a:ext>
            </a:extLst>
          </p:cNvPr>
          <p:cNvGraphicFramePr>
            <a:graphicFrameLocks noGrp="1"/>
          </p:cNvGraphicFramePr>
          <p:nvPr>
            <p:extLst>
              <p:ext uri="{D42A27DB-BD31-4B8C-83A1-F6EECF244321}">
                <p14:modId xmlns:p14="http://schemas.microsoft.com/office/powerpoint/2010/main" val="1913345236"/>
              </p:ext>
            </p:extLst>
          </p:nvPr>
        </p:nvGraphicFramePr>
        <p:xfrm>
          <a:off x="5060374" y="449185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8" name="Table 17">
            <a:extLst>
              <a:ext uri="{FF2B5EF4-FFF2-40B4-BE49-F238E27FC236}">
                <a16:creationId xmlns:a16="http://schemas.microsoft.com/office/drawing/2014/main" id="{F2A116A3-FB50-884A-5737-07C957943237}"/>
              </a:ext>
            </a:extLst>
          </p:cNvPr>
          <p:cNvGraphicFramePr>
            <a:graphicFrameLocks noGrp="1"/>
          </p:cNvGraphicFramePr>
          <p:nvPr>
            <p:extLst>
              <p:ext uri="{D42A27DB-BD31-4B8C-83A1-F6EECF244321}">
                <p14:modId xmlns:p14="http://schemas.microsoft.com/office/powerpoint/2010/main" val="1737893753"/>
              </p:ext>
            </p:extLst>
          </p:nvPr>
        </p:nvGraphicFramePr>
        <p:xfrm>
          <a:off x="5060374" y="537519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solidFill>
                            <a:srgbClr val="FF0000"/>
                          </a:solidFill>
                        </a:rPr>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spTree>
    <p:extLst>
      <p:ext uri="{BB962C8B-B14F-4D97-AF65-F5344CB8AC3E}">
        <p14:creationId xmlns:p14="http://schemas.microsoft.com/office/powerpoint/2010/main" val="220969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a:t>Horspool’s</a:t>
            </a:r>
            <a:r>
              <a:rPr lang="en-US" sz="2400" dirty="0"/>
              <a:t> Algorithm</a:t>
            </a:r>
          </a:p>
        </p:txBody>
      </p:sp>
      <p:sp>
        <p:nvSpPr>
          <p:cNvPr id="3" name="Content Placeholder 2"/>
          <p:cNvSpPr>
            <a:spLocks noGrp="1"/>
          </p:cNvSpPr>
          <p:nvPr>
            <p:ph idx="1"/>
          </p:nvPr>
        </p:nvSpPr>
        <p:spPr>
          <a:xfrm>
            <a:off x="231695" y="718596"/>
            <a:ext cx="8623300" cy="5225004"/>
          </a:xfrm>
        </p:spPr>
        <p:txBody>
          <a:bodyPr/>
          <a:lstStyle/>
          <a:p>
            <a:pPr marL="0" indent="0">
              <a:spcBef>
                <a:spcPts val="800"/>
              </a:spcBef>
              <a:buNone/>
            </a:pPr>
            <a:r>
              <a:rPr lang="en-US" sz="2000" b="1" dirty="0">
                <a:solidFill>
                  <a:srgbClr val="080FAC"/>
                </a:solidFill>
              </a:rPr>
              <a:t>Q11.4:</a:t>
            </a:r>
            <a:r>
              <a:rPr lang="en-US" sz="2000" dirty="0"/>
              <a:t> Use </a:t>
            </a:r>
            <a:r>
              <a:rPr lang="en-US" sz="2000" dirty="0" err="1"/>
              <a:t>Horspool’s</a:t>
            </a:r>
            <a:r>
              <a:rPr lang="en-US" sz="2000" dirty="0"/>
              <a:t> algorithm to search for the pattern </a:t>
            </a:r>
            <a:r>
              <a:rPr lang="en-US" sz="2000" dirty="0">
                <a:solidFill>
                  <a:srgbClr val="000090"/>
                </a:solidFill>
                <a:latin typeface="Courier"/>
                <a:cs typeface="Courier"/>
              </a:rPr>
              <a:t>GORE</a:t>
            </a:r>
            <a:r>
              <a:rPr lang="en-US" sz="2000" dirty="0"/>
              <a:t> in the string </a:t>
            </a:r>
            <a:r>
              <a:rPr lang="en-US" sz="2000" dirty="0">
                <a:solidFill>
                  <a:srgbClr val="000090"/>
                </a:solidFill>
                <a:latin typeface="Courier"/>
                <a:cs typeface="Courier"/>
              </a:rPr>
              <a:t>ALGORITHM</a:t>
            </a:r>
            <a:r>
              <a:rPr lang="en-US" sz="2000" dirty="0"/>
              <a:t>.</a:t>
            </a:r>
          </a:p>
          <a:p>
            <a:pPr marL="0" indent="0">
              <a:spcBef>
                <a:spcPts val="800"/>
              </a:spcBef>
              <a:buNone/>
            </a:pPr>
            <a:r>
              <a:rPr lang="en-US" sz="2000" b="1" dirty="0">
                <a:solidFill>
                  <a:srgbClr val="080FAC"/>
                </a:solidFill>
              </a:rPr>
              <a:t>Q11.5: </a:t>
            </a:r>
            <a:r>
              <a:rPr lang="en-US" sz="2000" dirty="0"/>
              <a:t>How many character comparisons will be made by </a:t>
            </a:r>
            <a:r>
              <a:rPr lang="en-US" sz="2000" dirty="0" err="1"/>
              <a:t>Hor</a:t>
            </a:r>
            <a:r>
              <a:rPr lang="en-US" sz="2000" dirty="0"/>
              <a:t>-spool’s algorithm in searching for each of the following patterns it the binary text of one million zeros?</a:t>
            </a:r>
          </a:p>
          <a:p>
            <a:pPr marL="0" indent="0">
              <a:spcBef>
                <a:spcPts val="800"/>
              </a:spcBef>
              <a:buNone/>
            </a:pPr>
            <a:r>
              <a:rPr lang="en-AU" sz="2000" dirty="0">
                <a:solidFill>
                  <a:srgbClr val="000090"/>
                </a:solidFill>
                <a:latin typeface="Courier"/>
                <a:cs typeface="Courier"/>
              </a:rPr>
              <a:t>  (a) </a:t>
            </a:r>
            <a:r>
              <a:rPr lang="mr-IN" sz="2000" dirty="0">
                <a:solidFill>
                  <a:srgbClr val="000090"/>
                </a:solidFill>
                <a:latin typeface="Courier"/>
                <a:cs typeface="Courier"/>
              </a:rPr>
              <a:t>01001</a:t>
            </a:r>
            <a:r>
              <a:rPr lang="en-AU" sz="2000" dirty="0">
                <a:solidFill>
                  <a:srgbClr val="000090"/>
                </a:solidFill>
                <a:latin typeface="Courier"/>
                <a:cs typeface="Courier"/>
              </a:rPr>
              <a:t>     (b) </a:t>
            </a:r>
            <a:r>
              <a:rPr lang="is-IS" sz="2000" dirty="0">
                <a:solidFill>
                  <a:srgbClr val="000090"/>
                </a:solidFill>
                <a:latin typeface="Courier"/>
                <a:cs typeface="Courier"/>
              </a:rPr>
              <a:t>00010       (c) </a:t>
            </a:r>
            <a:r>
              <a:rPr lang="cs-CZ" sz="2000" dirty="0">
                <a:solidFill>
                  <a:srgbClr val="000090"/>
                </a:solidFill>
                <a:latin typeface="Courier"/>
                <a:cs typeface="Courier"/>
              </a:rPr>
              <a:t>01111</a:t>
            </a:r>
            <a:endParaRPr lang="en-US" sz="2000" b="1" dirty="0">
              <a:solidFill>
                <a:srgbClr val="080FAC"/>
              </a:solidFill>
            </a:endParaRPr>
          </a:p>
          <a:p>
            <a:pPr marL="0" indent="0">
              <a:spcBef>
                <a:spcPts val="800"/>
              </a:spcBef>
              <a:buNone/>
            </a:pPr>
            <a:r>
              <a:rPr lang="en-US" sz="2000" b="1" dirty="0">
                <a:solidFill>
                  <a:srgbClr val="080FAC"/>
                </a:solidFill>
              </a:rPr>
              <a:t>Q11.6 - </a:t>
            </a:r>
            <a:r>
              <a:rPr lang="en-US" sz="2000" b="1" dirty="0" err="1">
                <a:solidFill>
                  <a:srgbClr val="080FAC"/>
                </a:solidFill>
              </a:rPr>
              <a:t>Horspool’s</a:t>
            </a:r>
            <a:r>
              <a:rPr lang="en-US" sz="2000" b="1" dirty="0">
                <a:solidFill>
                  <a:srgbClr val="080FAC"/>
                </a:solidFill>
              </a:rPr>
              <a:t> Worst-Case Time </a:t>
            </a:r>
            <a:r>
              <a:rPr lang="en-US" sz="2000" b="1" dirty="0" err="1">
                <a:solidFill>
                  <a:srgbClr val="080FAC"/>
                </a:solidFill>
              </a:rPr>
              <a:t>Complextity</a:t>
            </a:r>
            <a:r>
              <a:rPr lang="en-US" sz="2000" b="1" dirty="0"/>
              <a:t>:</a:t>
            </a:r>
            <a:r>
              <a:rPr lang="en-US" sz="2000" dirty="0"/>
              <a:t> Using </a:t>
            </a:r>
            <a:r>
              <a:rPr lang="en-US" sz="2000" dirty="0" err="1"/>
              <a:t>Horspool’s</a:t>
            </a:r>
            <a:r>
              <a:rPr lang="en-US" sz="2000" dirty="0"/>
              <a:t> method to search in a text of length n for a pattern of length m, what does a worst-case example look like?</a:t>
            </a:r>
            <a:endParaRPr lang="en-US" sz="2000" b="1" dirty="0">
              <a:solidFill>
                <a:srgbClr val="080FAC"/>
              </a:solidFill>
            </a:endParaRPr>
          </a:p>
          <a:p>
            <a:pPr marL="0" indent="0">
              <a:spcBef>
                <a:spcPts val="800"/>
              </a:spcBef>
              <a:buNone/>
            </a:pPr>
            <a:endParaRPr lang="en-US" sz="2000" dirty="0"/>
          </a:p>
          <a:p>
            <a:pPr marL="0" indent="0">
              <a:spcBef>
                <a:spcPts val="800"/>
              </a:spcBef>
              <a:buNone/>
            </a:pPr>
            <a:endParaRPr lang="en-US" sz="22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Tree>
    <p:extLst>
      <p:ext uri="{BB962C8B-B14F-4D97-AF65-F5344CB8AC3E}">
        <p14:creationId xmlns:p14="http://schemas.microsoft.com/office/powerpoint/2010/main" val="239981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6AC-B2AB-15DD-5EC6-2830BAED36B6}"/>
              </a:ext>
            </a:extLst>
          </p:cNvPr>
          <p:cNvSpPr>
            <a:spLocks noGrp="1"/>
          </p:cNvSpPr>
          <p:nvPr>
            <p:ph type="title"/>
          </p:nvPr>
        </p:nvSpPr>
        <p:spPr/>
        <p:txBody>
          <a:bodyPr/>
          <a:lstStyle/>
          <a:p>
            <a:r>
              <a:rPr lang="en-US" dirty="0"/>
              <a:t>Assignment 2: Q&amp;A (Part 1, Part 2, Part 3)</a:t>
            </a:r>
          </a:p>
        </p:txBody>
      </p:sp>
      <p:sp>
        <p:nvSpPr>
          <p:cNvPr id="3" name="Content Placeholder 2">
            <a:extLst>
              <a:ext uri="{FF2B5EF4-FFF2-40B4-BE49-F238E27FC236}">
                <a16:creationId xmlns:a16="http://schemas.microsoft.com/office/drawing/2014/main" id="{9AC245CE-CF75-86AB-CD40-A0792FE4139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A10F49E-77E3-D4F1-52C8-DAD1119E921B}"/>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A4A23592-3171-1690-CB6B-35F4C054AF6D}"/>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9E5B14D6-CFD3-73C8-667B-08510AC4FBF0}"/>
              </a:ext>
            </a:extLst>
          </p:cNvPr>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2456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Assignment 2</a:t>
            </a:r>
          </a:p>
        </p:txBody>
      </p:sp>
      <p:sp>
        <p:nvSpPr>
          <p:cNvPr id="3" name="Content Placeholder 2"/>
          <p:cNvSpPr>
            <a:spLocks noGrp="1"/>
          </p:cNvSpPr>
          <p:nvPr>
            <p:ph idx="1"/>
          </p:nvPr>
        </p:nvSpPr>
        <p:spPr/>
        <p:txBody>
          <a:bodyPr/>
          <a:lstStyle/>
          <a:p>
            <a:r>
              <a:rPr lang="en-US" dirty="0"/>
              <a:t>Make sure that you understand the tasks of A2, know what to do, ask questions if in doubt.</a:t>
            </a:r>
          </a:p>
          <a:p>
            <a:r>
              <a:rPr lang="en-US" dirty="0"/>
              <a:t>Do assignment 2, further questions, and/or</a:t>
            </a:r>
          </a:p>
          <a:p>
            <a:r>
              <a:rPr lang="en-US" dirty="0"/>
              <a:t>Review complexity, recurrences, and other parts.</a:t>
            </a: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180277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Tree>
    <p:extLst>
      <p:ext uri="{BB962C8B-B14F-4D97-AF65-F5344CB8AC3E}">
        <p14:creationId xmlns:p14="http://schemas.microsoft.com/office/powerpoint/2010/main" val="97348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a:t>Counting Sort </a:t>
            </a:r>
          </a:p>
        </p:txBody>
      </p:sp>
      <p:sp>
        <p:nvSpPr>
          <p:cNvPr id="3" name="Content Placeholder 2"/>
          <p:cNvSpPr>
            <a:spLocks noGrp="1"/>
          </p:cNvSpPr>
          <p:nvPr>
            <p:ph idx="1"/>
          </p:nvPr>
        </p:nvSpPr>
        <p:spPr>
          <a:xfrm>
            <a:off x="265113" y="876543"/>
            <a:ext cx="8623300" cy="4800600"/>
          </a:xfrm>
        </p:spPr>
        <p:txBody>
          <a:bodyPr/>
          <a:lstStyle/>
          <a:p>
            <a:pPr marL="0" indent="0">
              <a:spcBef>
                <a:spcPts val="800"/>
              </a:spcBef>
              <a:buNone/>
            </a:pPr>
            <a:r>
              <a:rPr lang="en-US" sz="1800" dirty="0"/>
              <a:t>Simple Distribution Sort = Counting Sort</a:t>
            </a:r>
          </a:p>
          <a:p>
            <a:pPr marL="0" indent="0">
              <a:spcBef>
                <a:spcPts val="800"/>
              </a:spcBef>
              <a:buNone/>
            </a:pPr>
            <a:r>
              <a:rPr lang="en-US" sz="1800" dirty="0"/>
              <a:t>Conditions:</a:t>
            </a:r>
          </a:p>
          <a:p>
            <a:pPr>
              <a:spcBef>
                <a:spcPts val="800"/>
              </a:spcBef>
            </a:pPr>
            <a:r>
              <a:rPr lang="en-US" sz="1800" dirty="0"/>
              <a:t>keys are integers in a small range (small in comparison with n), for example: array of positive integers, each ≤ 2: </a:t>
            </a:r>
          </a:p>
          <a:p>
            <a:pPr marL="0" indent="0">
              <a:spcBef>
                <a:spcPts val="800"/>
              </a:spcBef>
              <a:buNone/>
            </a:pPr>
            <a:r>
              <a:rPr lang="en-US" sz="1800" dirty="0">
                <a:solidFill>
                  <a:srgbClr val="080FAC"/>
                </a:solidFill>
                <a:latin typeface="Courier" pitchFamily="2" charset="0"/>
              </a:rPr>
              <a:t>   input array: {0,1,2,0,0,1,2,1,1,0,0,0}</a:t>
            </a:r>
          </a:p>
          <a:p>
            <a:pPr marL="0" indent="0">
              <a:spcBef>
                <a:spcPts val="800"/>
              </a:spcBef>
              <a:buNone/>
            </a:pPr>
            <a:endParaRPr lang="en-US" sz="1800" dirty="0"/>
          </a:p>
          <a:p>
            <a:pPr marL="0" indent="0">
              <a:spcBef>
                <a:spcPts val="800"/>
              </a:spcBef>
              <a:buNone/>
            </a:pPr>
            <a:r>
              <a:rPr lang="en-US" sz="1800" dirty="0"/>
              <a:t>                                         </a:t>
            </a:r>
            <a:r>
              <a:rPr lang="en-US" sz="1800" dirty="0" err="1"/>
              <a:t>freq</a:t>
            </a:r>
            <a:r>
              <a:rPr lang="en-US" sz="1800" dirty="0"/>
              <a:t>(0) =6                               </a:t>
            </a:r>
            <a:r>
              <a:rPr lang="en-US" sz="1800" dirty="0" err="1"/>
              <a:t>freq</a:t>
            </a:r>
            <a:r>
              <a:rPr lang="en-US" sz="1800" dirty="0"/>
              <a:t>(1)= 4             </a:t>
            </a:r>
            <a:r>
              <a:rPr lang="en-US" sz="1800" dirty="0" err="1"/>
              <a:t>freq</a:t>
            </a:r>
            <a:r>
              <a:rPr lang="en-US" sz="1800" dirty="0"/>
              <a:t>(2)=2</a:t>
            </a:r>
          </a:p>
          <a:p>
            <a:pPr marL="0" indent="0">
              <a:spcBef>
                <a:spcPts val="800"/>
              </a:spcBef>
              <a:buNone/>
            </a:pPr>
            <a:r>
              <a:rPr lang="en-US" sz="1800" dirty="0"/>
              <a:t>   Sorted array:         </a:t>
            </a:r>
            <a:r>
              <a:rPr lang="en-US" sz="1800" dirty="0">
                <a:solidFill>
                  <a:srgbClr val="080FAC"/>
                </a:solidFill>
                <a:latin typeface="Courier" pitchFamily="2" charset="0"/>
              </a:rPr>
              <a:t>{ </a:t>
            </a:r>
            <a:r>
              <a:rPr lang="en-US" sz="1800" dirty="0">
                <a:solidFill>
                  <a:srgbClr val="FF0000"/>
                </a:solidFill>
                <a:latin typeface="Courier" pitchFamily="2" charset="0"/>
              </a:rPr>
              <a:t>0</a:t>
            </a:r>
            <a:r>
              <a:rPr lang="en-US" sz="1800" dirty="0">
                <a:solidFill>
                  <a:srgbClr val="080FAC"/>
                </a:solidFill>
                <a:latin typeface="Courier" pitchFamily="2" charset="0"/>
              </a:rPr>
              <a:t>,0,0,0,0,0,      </a:t>
            </a:r>
            <a:r>
              <a:rPr lang="en-US" sz="1800" dirty="0">
                <a:solidFill>
                  <a:srgbClr val="FF0000"/>
                </a:solidFill>
                <a:latin typeface="Courier" pitchFamily="2" charset="0"/>
              </a:rPr>
              <a:t>1</a:t>
            </a:r>
            <a:r>
              <a:rPr lang="en-US" sz="1800" dirty="0">
                <a:solidFill>
                  <a:srgbClr val="080FAC"/>
                </a:solidFill>
                <a:latin typeface="Courier" pitchFamily="2" charset="0"/>
              </a:rPr>
              <a:t>,1,1,1,    </a:t>
            </a:r>
            <a:r>
              <a:rPr lang="en-US" sz="1800" dirty="0">
                <a:solidFill>
                  <a:srgbClr val="FF0000"/>
                </a:solidFill>
                <a:latin typeface="Courier" pitchFamily="2" charset="0"/>
              </a:rPr>
              <a:t>2</a:t>
            </a:r>
            <a:r>
              <a:rPr lang="en-US" sz="1800" dirty="0">
                <a:solidFill>
                  <a:srgbClr val="080FAC"/>
                </a:solidFill>
                <a:latin typeface="Courier" pitchFamily="2" charset="0"/>
              </a:rPr>
              <a:t>, 2 }</a:t>
            </a:r>
          </a:p>
          <a:p>
            <a:pPr marL="0" indent="0">
              <a:spcBef>
                <a:spcPts val="800"/>
              </a:spcBef>
              <a:buNone/>
            </a:pPr>
            <a:r>
              <a:rPr lang="en-US" sz="1800" dirty="0">
                <a:solidFill>
                  <a:srgbClr val="080FAC"/>
                </a:solidFill>
                <a:latin typeface="Courier" pitchFamily="2" charset="0"/>
              </a:rPr>
              <a:t>        </a:t>
            </a:r>
          </a:p>
          <a:p>
            <a:pPr marL="0" indent="0">
              <a:spcBef>
                <a:spcPts val="800"/>
              </a:spcBef>
              <a:buNone/>
            </a:pPr>
            <a:endParaRPr lang="en-US" sz="1800" dirty="0">
              <a:solidFill>
                <a:srgbClr val="080FAC"/>
              </a:solidFill>
              <a:latin typeface="Courier" pitchFamily="2" charset="0"/>
            </a:endParaRPr>
          </a:p>
          <a:p>
            <a:pPr marL="0" indent="0">
              <a:spcBef>
                <a:spcPts val="800"/>
              </a:spcBef>
              <a:buNone/>
            </a:pPr>
            <a:endParaRPr lang="en-US" sz="2000" dirty="0">
              <a:solidFill>
                <a:srgbClr val="080FAC"/>
              </a:solidFill>
              <a:latin typeface="Courier" pitchFamily="2" charset="0"/>
            </a:endParaRP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7" name="Rectangle 6">
            <a:extLst>
              <a:ext uri="{FF2B5EF4-FFF2-40B4-BE49-F238E27FC236}">
                <a16:creationId xmlns:a16="http://schemas.microsoft.com/office/drawing/2014/main" id="{51D70F27-209A-8C48-8863-845E468DB5BD}"/>
              </a:ext>
            </a:extLst>
          </p:cNvPr>
          <p:cNvSpPr/>
          <p:nvPr/>
        </p:nvSpPr>
        <p:spPr>
          <a:xfrm>
            <a:off x="2094120" y="4032735"/>
            <a:ext cx="914400" cy="9144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0 start from index 0</a:t>
            </a:r>
            <a:endParaRPr lang="en-US" dirty="0">
              <a:solidFill>
                <a:schemeClr val="tx1"/>
              </a:solidFill>
            </a:endParaRPr>
          </a:p>
        </p:txBody>
      </p:sp>
      <p:sp>
        <p:nvSpPr>
          <p:cNvPr id="11" name="Rectangle 10">
            <a:extLst>
              <a:ext uri="{FF2B5EF4-FFF2-40B4-BE49-F238E27FC236}">
                <a16:creationId xmlns:a16="http://schemas.microsoft.com/office/drawing/2014/main" id="{7440D4ED-8445-2045-9925-E63B7ACE5465}"/>
              </a:ext>
            </a:extLst>
          </p:cNvPr>
          <p:cNvSpPr/>
          <p:nvPr/>
        </p:nvSpPr>
        <p:spPr>
          <a:xfrm>
            <a:off x="4837527" y="3885130"/>
            <a:ext cx="1470653" cy="120961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1 starts from index </a:t>
            </a:r>
            <a:r>
              <a:rPr lang="en-US" sz="1400" b="1" dirty="0">
                <a:solidFill>
                  <a:srgbClr val="080FAC"/>
                </a:solidFill>
              </a:rPr>
              <a:t>6</a:t>
            </a:r>
          </a:p>
          <a:p>
            <a:pPr algn="ctr"/>
            <a:endParaRPr lang="en-US" sz="1400" dirty="0">
              <a:solidFill>
                <a:schemeClr val="tx1"/>
              </a:solidFill>
            </a:endParaRPr>
          </a:p>
          <a:p>
            <a:r>
              <a:rPr lang="en-US" sz="1400" b="1" dirty="0">
                <a:solidFill>
                  <a:srgbClr val="080FAC"/>
                </a:solidFill>
              </a:rPr>
              <a:t>6</a:t>
            </a:r>
            <a:r>
              <a:rPr lang="en-US" sz="1400" dirty="0">
                <a:solidFill>
                  <a:schemeClr val="tx1"/>
                </a:solidFill>
              </a:rPr>
              <a:t> = </a:t>
            </a:r>
            <a:r>
              <a:rPr lang="en-US" sz="1400" dirty="0" err="1">
                <a:solidFill>
                  <a:schemeClr val="tx1"/>
                </a:solidFill>
              </a:rPr>
              <a:t>freq</a:t>
            </a:r>
            <a:r>
              <a:rPr lang="en-US" sz="1400" dirty="0">
                <a:solidFill>
                  <a:schemeClr val="tx1"/>
                </a:solidFill>
              </a:rPr>
              <a:t>(0)</a:t>
            </a:r>
          </a:p>
          <a:p>
            <a:r>
              <a:rPr lang="en-US" sz="1400" dirty="0">
                <a:solidFill>
                  <a:schemeClr val="tx1"/>
                </a:solidFill>
              </a:rPr>
              <a:t>   = </a:t>
            </a:r>
            <a:r>
              <a:rPr lang="en-US" sz="1400" dirty="0" err="1">
                <a:solidFill>
                  <a:schemeClr val="tx1"/>
                </a:solidFill>
              </a:rPr>
              <a:t>freq</a:t>
            </a:r>
            <a:r>
              <a:rPr lang="en-US" sz="1400" dirty="0">
                <a:solidFill>
                  <a:schemeClr val="tx1"/>
                </a:solidFill>
              </a:rPr>
              <a:t>( </a:t>
            </a:r>
            <a:r>
              <a:rPr lang="en-US" sz="1400" b="1" dirty="0">
                <a:solidFill>
                  <a:schemeClr val="tx1"/>
                </a:solidFill>
              </a:rPr>
              <a:t>&lt;</a:t>
            </a:r>
            <a:r>
              <a:rPr lang="en-US" sz="2000" dirty="0">
                <a:solidFill>
                  <a:srgbClr val="FF0000"/>
                </a:solidFill>
                <a:latin typeface="Courier" pitchFamily="2" charset="0"/>
              </a:rPr>
              <a:t>1)</a:t>
            </a:r>
            <a:endParaRPr lang="en-US" dirty="0">
              <a:solidFill>
                <a:srgbClr val="FF0000"/>
              </a:solidFill>
              <a:latin typeface="Courier" pitchFamily="2" charset="0"/>
            </a:endParaRPr>
          </a:p>
        </p:txBody>
      </p:sp>
      <p:sp>
        <p:nvSpPr>
          <p:cNvPr id="12" name="Rectangle 11">
            <a:extLst>
              <a:ext uri="{FF2B5EF4-FFF2-40B4-BE49-F238E27FC236}">
                <a16:creationId xmlns:a16="http://schemas.microsoft.com/office/drawing/2014/main" id="{48A4AA5D-9E74-364E-9FB4-4893FFB5B62F}"/>
              </a:ext>
            </a:extLst>
          </p:cNvPr>
          <p:cNvSpPr/>
          <p:nvPr/>
        </p:nvSpPr>
        <p:spPr>
          <a:xfrm>
            <a:off x="6601941" y="3892476"/>
            <a:ext cx="1661125" cy="120226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2 starts from index 10</a:t>
            </a:r>
          </a:p>
          <a:p>
            <a:pPr algn="ctr"/>
            <a:endParaRPr lang="en-US" sz="1400" dirty="0">
              <a:solidFill>
                <a:schemeClr val="tx1"/>
              </a:solidFill>
            </a:endParaRPr>
          </a:p>
          <a:p>
            <a:r>
              <a:rPr lang="en-US" sz="1400" dirty="0">
                <a:solidFill>
                  <a:schemeClr val="tx1"/>
                </a:solidFill>
              </a:rPr>
              <a:t>10 = </a:t>
            </a:r>
            <a:r>
              <a:rPr lang="en-US" sz="1400" dirty="0" err="1">
                <a:solidFill>
                  <a:schemeClr val="tx1"/>
                </a:solidFill>
              </a:rPr>
              <a:t>freq</a:t>
            </a:r>
            <a:r>
              <a:rPr lang="en-US" sz="1400" dirty="0">
                <a:solidFill>
                  <a:schemeClr val="tx1"/>
                </a:solidFill>
              </a:rPr>
              <a:t>(0 &amp; 1)</a:t>
            </a:r>
          </a:p>
          <a:p>
            <a:r>
              <a:rPr lang="en-US" sz="1400" dirty="0">
                <a:solidFill>
                  <a:schemeClr val="tx1"/>
                </a:solidFill>
              </a:rPr>
              <a:t>     = </a:t>
            </a:r>
            <a:r>
              <a:rPr lang="en-US" sz="1400" dirty="0" err="1">
                <a:solidFill>
                  <a:schemeClr val="tx1"/>
                </a:solidFill>
              </a:rPr>
              <a:t>freq</a:t>
            </a:r>
            <a:r>
              <a:rPr lang="en-US" sz="1400" dirty="0">
                <a:solidFill>
                  <a:schemeClr val="tx1"/>
                </a:solidFill>
              </a:rPr>
              <a:t>( </a:t>
            </a:r>
            <a:r>
              <a:rPr lang="en-US" sz="1400" b="1" dirty="0">
                <a:solidFill>
                  <a:schemeClr val="tx1"/>
                </a:solidFill>
              </a:rPr>
              <a:t>&lt;</a:t>
            </a:r>
            <a:r>
              <a:rPr lang="en-US" sz="2000" b="1" dirty="0">
                <a:solidFill>
                  <a:srgbClr val="FF0000"/>
                </a:solidFill>
                <a:latin typeface="Courier" pitchFamily="2" charset="0"/>
              </a:rPr>
              <a:t>2</a:t>
            </a:r>
            <a:r>
              <a:rPr lang="en-US" sz="2000" dirty="0">
                <a:solidFill>
                  <a:srgbClr val="FF0000"/>
                </a:solidFill>
                <a:latin typeface="Courier" pitchFamily="2" charset="0"/>
              </a:rPr>
              <a:t>)</a:t>
            </a:r>
            <a:endParaRPr lang="en-US" dirty="0">
              <a:solidFill>
                <a:srgbClr val="FF0000"/>
              </a:solidFill>
              <a:latin typeface="Courier" pitchFamily="2" charset="0"/>
            </a:endParaRPr>
          </a:p>
        </p:txBody>
      </p:sp>
    </p:spTree>
    <p:extLst>
      <p:ext uri="{BB962C8B-B14F-4D97-AF65-F5344CB8AC3E}">
        <p14:creationId xmlns:p14="http://schemas.microsoft.com/office/powerpoint/2010/main" val="33579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8623300" cy="610645"/>
          </a:xfrm>
        </p:spPr>
        <p:txBody>
          <a:bodyPr/>
          <a:lstStyle/>
          <a:p>
            <a:r>
              <a:rPr lang="en-US" sz="2400" dirty="0"/>
              <a:t>Counting Sort for sorting array A[0..n-1] </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
        <p:nvSpPr>
          <p:cNvPr id="4" name="Rectangle 3">
            <a:extLst>
              <a:ext uri="{FF2B5EF4-FFF2-40B4-BE49-F238E27FC236}">
                <a16:creationId xmlns:a16="http://schemas.microsoft.com/office/drawing/2014/main" id="{E76E42B2-AAE3-C7BA-C696-2B36FE2FA475}"/>
              </a:ext>
            </a:extLst>
          </p:cNvPr>
          <p:cNvSpPr/>
          <p:nvPr/>
        </p:nvSpPr>
        <p:spPr>
          <a:xfrm>
            <a:off x="105528" y="600814"/>
            <a:ext cx="4129605" cy="5857136"/>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ts val="300"/>
              </a:spcBef>
              <a:buNone/>
            </a:pPr>
            <a:r>
              <a:rPr lang="en-US" sz="1600" b="1" dirty="0"/>
              <a:t>Input:</a:t>
            </a:r>
            <a:r>
              <a:rPr lang="en-US" sz="1600" dirty="0"/>
              <a:t>  </a:t>
            </a:r>
            <a:r>
              <a:rPr lang="en-US" sz="1600" dirty="0">
                <a:solidFill>
                  <a:srgbClr val="000090"/>
                </a:solidFill>
                <a:latin typeface="Courier"/>
              </a:rPr>
              <a:t>A[0..n-1]</a:t>
            </a:r>
            <a:r>
              <a:rPr lang="en-US" sz="1600" dirty="0"/>
              <a:t> where    </a:t>
            </a:r>
          </a:p>
          <a:p>
            <a:pPr marL="0" indent="0">
              <a:spcBef>
                <a:spcPts val="300"/>
              </a:spcBef>
              <a:buNone/>
            </a:pPr>
            <a:r>
              <a:rPr lang="en-US" sz="1600" dirty="0">
                <a:solidFill>
                  <a:srgbClr val="000090"/>
                </a:solidFill>
                <a:latin typeface="Courier"/>
              </a:rPr>
              <a:t>    0 ≤ A[</a:t>
            </a:r>
            <a:r>
              <a:rPr lang="en-US" sz="1600" dirty="0" err="1">
                <a:solidFill>
                  <a:srgbClr val="000090"/>
                </a:solidFill>
                <a:latin typeface="Courier"/>
              </a:rPr>
              <a:t>i</a:t>
            </a:r>
            <a:r>
              <a:rPr lang="en-US" sz="1600" dirty="0">
                <a:solidFill>
                  <a:srgbClr val="000090"/>
                </a:solidFill>
                <a:latin typeface="Courier"/>
              </a:rPr>
              <a:t>] ≤ k</a:t>
            </a:r>
            <a:r>
              <a:rPr lang="en-US" sz="1600" dirty="0"/>
              <a:t>, and </a:t>
            </a:r>
          </a:p>
          <a:p>
            <a:pPr marL="0" indent="0">
              <a:spcBef>
                <a:spcPts val="300"/>
              </a:spcBef>
              <a:buNone/>
            </a:pPr>
            <a:r>
              <a:rPr lang="en-US" sz="1600" dirty="0">
                <a:solidFill>
                  <a:srgbClr val="000090"/>
                </a:solidFill>
                <a:latin typeface="Courier"/>
              </a:rPr>
              <a:t>    k</a:t>
            </a:r>
            <a:r>
              <a:rPr lang="en-US" sz="1600" dirty="0"/>
              <a:t> is small ( </a:t>
            </a:r>
            <a:r>
              <a:rPr lang="en-US" sz="1600" dirty="0">
                <a:solidFill>
                  <a:srgbClr val="000090"/>
                </a:solidFill>
                <a:latin typeface="Courier"/>
              </a:rPr>
              <a:t>k</a:t>
            </a:r>
            <a:r>
              <a:rPr lang="en-US" sz="1600" dirty="0"/>
              <a:t> ≪ </a:t>
            </a:r>
            <a:r>
              <a:rPr lang="en-US" sz="1600" dirty="0">
                <a:solidFill>
                  <a:srgbClr val="000090"/>
                </a:solidFill>
                <a:latin typeface="Courier"/>
              </a:rPr>
              <a:t>n</a:t>
            </a:r>
            <a:r>
              <a:rPr lang="en-US" sz="1600" dirty="0"/>
              <a:t>) </a:t>
            </a:r>
          </a:p>
          <a:p>
            <a:pPr marL="0" indent="0">
              <a:spcBef>
                <a:spcPts val="300"/>
              </a:spcBef>
              <a:buNone/>
            </a:pPr>
            <a:r>
              <a:rPr lang="en-US" sz="1600" b="1" dirty="0"/>
              <a:t>Output:</a:t>
            </a:r>
            <a:r>
              <a:rPr lang="en-US" sz="1600" dirty="0"/>
              <a:t> </a:t>
            </a:r>
            <a:r>
              <a:rPr lang="en-US" sz="1600" dirty="0">
                <a:solidFill>
                  <a:srgbClr val="000090"/>
                </a:solidFill>
                <a:latin typeface="Courier"/>
              </a:rPr>
              <a:t>B[0..n-1] </a:t>
            </a:r>
            <a:r>
              <a:rPr lang="en-US" sz="1600" dirty="0"/>
              <a:t>which is the sorted version of </a:t>
            </a:r>
            <a:r>
              <a:rPr lang="en-US" sz="1600" dirty="0">
                <a:solidFill>
                  <a:srgbClr val="000090"/>
                </a:solidFill>
                <a:latin typeface="Courier"/>
              </a:rPr>
              <a:t>A[]</a:t>
            </a:r>
          </a:p>
          <a:p>
            <a:pPr marL="0" indent="0">
              <a:spcBef>
                <a:spcPts val="300"/>
              </a:spcBef>
              <a:buNone/>
            </a:pPr>
            <a:endParaRPr lang="en-US" sz="1600" dirty="0"/>
          </a:p>
          <a:p>
            <a:pPr marL="0" indent="0">
              <a:spcBef>
                <a:spcPts val="300"/>
              </a:spcBef>
              <a:buNone/>
            </a:pPr>
            <a:r>
              <a:rPr lang="en-US" sz="1600" dirty="0"/>
              <a:t>Step 1:  build array </a:t>
            </a:r>
            <a:r>
              <a:rPr lang="en-US" sz="1600" dirty="0">
                <a:solidFill>
                  <a:srgbClr val="000090"/>
                </a:solidFill>
                <a:latin typeface="Courier"/>
                <a:cs typeface="Courier"/>
              </a:rPr>
              <a:t>C[0..k] </a:t>
            </a:r>
            <a:r>
              <a:rPr lang="en-US" sz="1600" dirty="0"/>
              <a:t>such that </a:t>
            </a:r>
            <a:r>
              <a:rPr lang="en-US" sz="1600" dirty="0">
                <a:solidFill>
                  <a:srgbClr val="000090"/>
                </a:solidFill>
                <a:latin typeface="Courier"/>
                <a:cs typeface="Courier"/>
              </a:rPr>
              <a:t>C[</a:t>
            </a:r>
            <a:r>
              <a:rPr lang="en-US" sz="1600" dirty="0" err="1">
                <a:solidFill>
                  <a:srgbClr val="000090"/>
                </a:solidFill>
                <a:latin typeface="Courier"/>
                <a:cs typeface="Courier"/>
              </a:rPr>
              <a:t>i</a:t>
            </a:r>
            <a:r>
              <a:rPr lang="en-US" sz="1600" dirty="0">
                <a:solidFill>
                  <a:srgbClr val="000090"/>
                </a:solidFill>
                <a:latin typeface="Courier"/>
                <a:cs typeface="Courier"/>
              </a:rPr>
              <a:t>]=</a:t>
            </a:r>
            <a:r>
              <a:rPr lang="en-US" sz="1600" dirty="0"/>
              <a:t> starting index of keys  </a:t>
            </a:r>
            <a:r>
              <a:rPr lang="en-US" sz="1600" dirty="0" err="1">
                <a:solidFill>
                  <a:srgbClr val="000090"/>
                </a:solidFill>
                <a:latin typeface="Courier"/>
              </a:rPr>
              <a:t>i</a:t>
            </a:r>
            <a:r>
              <a:rPr lang="en-US" sz="1600" dirty="0"/>
              <a:t>, by:</a:t>
            </a:r>
          </a:p>
          <a:p>
            <a:pPr marL="285750" indent="-285750">
              <a:spcBef>
                <a:spcPts val="300"/>
              </a:spcBef>
              <a:buFont typeface="Arial" panose="020B0604020202020204" pitchFamily="34" charset="0"/>
              <a:buChar char="•"/>
            </a:pPr>
            <a:r>
              <a:rPr lang="en-US" sz="1600" dirty="0"/>
              <a:t>First, </a:t>
            </a:r>
            <a:r>
              <a:rPr lang="en-US" sz="1600" dirty="0">
                <a:solidFill>
                  <a:srgbClr val="000090"/>
                </a:solidFill>
                <a:latin typeface="Courier"/>
              </a:rPr>
              <a:t>C[</a:t>
            </a:r>
            <a:r>
              <a:rPr lang="en-US" sz="1600" dirty="0">
                <a:solidFill>
                  <a:srgbClr val="FF0000"/>
                </a:solidFill>
                <a:latin typeface="Courier"/>
              </a:rPr>
              <a:t>i+1</a:t>
            </a:r>
            <a:r>
              <a:rPr lang="en-US" sz="1600" dirty="0">
                <a:solidFill>
                  <a:srgbClr val="000090"/>
                </a:solidFill>
                <a:latin typeface="Courier"/>
              </a:rPr>
              <a:t>]←</a:t>
            </a:r>
            <a:r>
              <a:rPr lang="en-US" sz="1600" dirty="0"/>
              <a:t> </a:t>
            </a:r>
            <a:r>
              <a:rPr lang="en-US" sz="1600" dirty="0" err="1"/>
              <a:t>freq</a:t>
            </a:r>
            <a:r>
              <a:rPr lang="en-US" sz="1600" dirty="0"/>
              <a:t>(</a:t>
            </a:r>
            <a:r>
              <a:rPr lang="en-US" sz="1600" b="1" dirty="0" err="1">
                <a:solidFill>
                  <a:srgbClr val="FF0000"/>
                </a:solidFill>
                <a:latin typeface="Courier"/>
              </a:rPr>
              <a:t>i</a:t>
            </a:r>
            <a:r>
              <a:rPr lang="en-US" sz="1600" b="1" dirty="0">
                <a:solidFill>
                  <a:srgbClr val="FF0000"/>
                </a:solidFill>
                <a:latin typeface="Courier"/>
              </a:rPr>
              <a:t>)</a:t>
            </a:r>
            <a:r>
              <a:rPr lang="en-US" sz="1600" dirty="0"/>
              <a:t> </a:t>
            </a:r>
            <a:endParaRPr lang="en-US" sz="1600" dirty="0">
              <a:solidFill>
                <a:srgbClr val="000090"/>
              </a:solidFill>
              <a:latin typeface="Courier"/>
            </a:endParaRPr>
          </a:p>
          <a:p>
            <a:pPr marL="285750" indent="-285750">
              <a:spcBef>
                <a:spcPts val="300"/>
              </a:spcBef>
              <a:buFont typeface="Arial" panose="020B0604020202020204" pitchFamily="34" charset="0"/>
              <a:buChar char="•"/>
            </a:pPr>
            <a:r>
              <a:rPr lang="en-US" sz="1600" dirty="0"/>
              <a:t>Then accumulate:  </a:t>
            </a:r>
          </a:p>
          <a:p>
            <a:pPr>
              <a:spcBef>
                <a:spcPts val="300"/>
              </a:spcBef>
            </a:pPr>
            <a:r>
              <a:rPr lang="en-US" sz="1600" dirty="0">
                <a:solidFill>
                  <a:srgbClr val="000090"/>
                </a:solidFill>
                <a:latin typeface="Courier"/>
              </a:rPr>
              <a:t>  for </a:t>
            </a:r>
            <a:r>
              <a:rPr lang="en-US" sz="1600" dirty="0" err="1">
                <a:solidFill>
                  <a:srgbClr val="000090"/>
                </a:solidFill>
                <a:latin typeface="Courier"/>
              </a:rPr>
              <a:t>i</a:t>
            </a:r>
            <a:r>
              <a:rPr lang="en-US" sz="1600" dirty="0">
                <a:solidFill>
                  <a:srgbClr val="000090"/>
                </a:solidFill>
                <a:latin typeface="Courier"/>
              </a:rPr>
              <a:t> := 1 to k do</a:t>
            </a:r>
          </a:p>
          <a:p>
            <a:pPr>
              <a:spcBef>
                <a:spcPts val="300"/>
              </a:spcBef>
            </a:pPr>
            <a:r>
              <a:rPr lang="en-US" sz="1600" dirty="0">
                <a:solidFill>
                  <a:srgbClr val="000090"/>
                </a:solidFill>
                <a:latin typeface="Courier"/>
              </a:rPr>
              <a:t>     C[</a:t>
            </a:r>
            <a:r>
              <a:rPr lang="en-US" sz="1600" dirty="0" err="1">
                <a:solidFill>
                  <a:srgbClr val="000090"/>
                </a:solidFill>
                <a:latin typeface="Courier"/>
              </a:rPr>
              <a:t>i</a:t>
            </a:r>
            <a:r>
              <a:rPr lang="en-US" sz="1600" dirty="0">
                <a:solidFill>
                  <a:srgbClr val="000090"/>
                </a:solidFill>
                <a:latin typeface="Courier"/>
              </a:rPr>
              <a:t>] := C[i-1] + C[</a:t>
            </a:r>
            <a:r>
              <a:rPr lang="en-US" sz="1600" dirty="0" err="1">
                <a:solidFill>
                  <a:srgbClr val="000090"/>
                </a:solidFill>
                <a:latin typeface="Courier"/>
              </a:rPr>
              <a:t>i</a:t>
            </a:r>
            <a:r>
              <a:rPr lang="en-US" sz="1600" dirty="0">
                <a:solidFill>
                  <a:srgbClr val="000090"/>
                </a:solidFill>
                <a:latin typeface="Courier"/>
              </a:rPr>
              <a:t>] </a:t>
            </a:r>
          </a:p>
          <a:p>
            <a:pPr marL="349250" lvl="1" indent="0">
              <a:spcBef>
                <a:spcPts val="300"/>
              </a:spcBef>
              <a:buNone/>
            </a:pPr>
            <a:endParaRPr lang="en-US" sz="1600" dirty="0"/>
          </a:p>
          <a:p>
            <a:pPr>
              <a:spcBef>
                <a:spcPts val="300"/>
              </a:spcBef>
            </a:pPr>
            <a:r>
              <a:rPr lang="en-US" sz="1600" dirty="0"/>
              <a:t>Step 2: scan </a:t>
            </a:r>
            <a:r>
              <a:rPr lang="en-US" sz="1600" dirty="0">
                <a:solidFill>
                  <a:srgbClr val="000090"/>
                </a:solidFill>
                <a:latin typeface="Courier"/>
                <a:cs typeface="Courier"/>
              </a:rPr>
              <a:t>A[] </a:t>
            </a:r>
            <a:r>
              <a:rPr lang="en-US" sz="1600" dirty="0"/>
              <a:t>again and copy to</a:t>
            </a:r>
            <a:r>
              <a:rPr lang="en-US" sz="1600" dirty="0">
                <a:solidFill>
                  <a:srgbClr val="000090"/>
                </a:solidFill>
                <a:latin typeface="Courier"/>
                <a:cs typeface="Courier"/>
              </a:rPr>
              <a:t> B.</a:t>
            </a:r>
            <a:r>
              <a:rPr lang="en-US" sz="1600" dirty="0"/>
              <a:t> For </a:t>
            </a:r>
            <a:r>
              <a:rPr lang="en-US" sz="1600" dirty="0">
                <a:solidFill>
                  <a:srgbClr val="000090"/>
                </a:solidFill>
                <a:latin typeface="Courier"/>
              </a:rPr>
              <a:t>A[j]</a:t>
            </a:r>
            <a:r>
              <a:rPr lang="en-US" sz="1600" dirty="0"/>
              <a:t> :</a:t>
            </a:r>
          </a:p>
          <a:p>
            <a:pPr lvl="1">
              <a:spcBef>
                <a:spcPts val="300"/>
              </a:spcBef>
            </a:pPr>
            <a:r>
              <a:rPr lang="en-US" sz="1600" dirty="0">
                <a:solidFill>
                  <a:srgbClr val="000090"/>
                </a:solidFill>
                <a:latin typeface="Courier"/>
                <a:cs typeface="Courier"/>
              </a:rPr>
              <a:t>x := A[j]</a:t>
            </a:r>
          </a:p>
          <a:p>
            <a:pPr lvl="1">
              <a:spcBef>
                <a:spcPts val="300"/>
              </a:spcBef>
            </a:pPr>
            <a:r>
              <a:rPr lang="en-US" sz="1600" dirty="0">
                <a:solidFill>
                  <a:srgbClr val="000090"/>
                </a:solidFill>
                <a:latin typeface="Courier"/>
                <a:cs typeface="Courier"/>
              </a:rPr>
              <a:t>B[  C[x] ] := x </a:t>
            </a:r>
          </a:p>
          <a:p>
            <a:pPr lvl="1">
              <a:spcBef>
                <a:spcPts val="300"/>
              </a:spcBef>
            </a:pPr>
            <a:r>
              <a:rPr lang="en-US" sz="1600" dirty="0">
                <a:solidFill>
                  <a:srgbClr val="000090"/>
                </a:solidFill>
                <a:latin typeface="Courier"/>
                <a:cs typeface="Courier"/>
              </a:rPr>
              <a:t>C[x]= C[x]+1    </a:t>
            </a:r>
            <a:endParaRPr lang="en-US" sz="1600" dirty="0"/>
          </a:p>
          <a:p>
            <a:pPr algn="ctr"/>
            <a:endParaRPr lang="en-US" dirty="0"/>
          </a:p>
        </p:txBody>
      </p:sp>
      <p:sp>
        <p:nvSpPr>
          <p:cNvPr id="8" name="Rectangle 7">
            <a:extLst>
              <a:ext uri="{FF2B5EF4-FFF2-40B4-BE49-F238E27FC236}">
                <a16:creationId xmlns:a16="http://schemas.microsoft.com/office/drawing/2014/main" id="{036F5662-4886-7F3A-EB8F-72ADA5767FEB}"/>
              </a:ext>
            </a:extLst>
          </p:cNvPr>
          <p:cNvSpPr/>
          <p:nvPr/>
        </p:nvSpPr>
        <p:spPr>
          <a:xfrm>
            <a:off x="4490720" y="610645"/>
            <a:ext cx="4653280" cy="5847305"/>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sz="1600" dirty="0">
                <a:solidFill>
                  <a:srgbClr val="080FAC"/>
                </a:solidFill>
                <a:latin typeface="Courier" pitchFamily="2" charset="0"/>
              </a:rPr>
              <a:t>A[0..11]= {2,0,1,0,3,1,2,1,1,0,0,0}</a:t>
            </a:r>
          </a:p>
          <a:p>
            <a:r>
              <a:rPr lang="en-US" sz="1600" dirty="0">
                <a:solidFill>
                  <a:srgbClr val="080FAC"/>
                </a:solidFill>
                <a:latin typeface="Courier" pitchFamily="2" charset="0"/>
              </a:rPr>
              <a:t>       k= 3</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C[]= table of frequencies</a:t>
            </a:r>
          </a:p>
          <a:p>
            <a:r>
              <a:rPr lang="en-US" sz="1600" dirty="0" err="1">
                <a:solidFill>
                  <a:srgbClr val="080FAC"/>
                </a:solidFill>
                <a:latin typeface="Courier" pitchFamily="2" charset="0"/>
              </a:rPr>
              <a:t>idx</a:t>
            </a:r>
            <a:r>
              <a:rPr lang="en-US" sz="1600" dirty="0">
                <a:solidFill>
                  <a:srgbClr val="080FAC"/>
                </a:solidFill>
                <a:latin typeface="Courier" pitchFamily="2" charset="0"/>
              </a:rPr>
              <a:t>      0    1    2   3    4=k+1</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C </a:t>
            </a:r>
            <a:r>
              <a:rPr lang="en-US" sz="1600" dirty="0">
                <a:solidFill>
                  <a:srgbClr val="080FAC"/>
                </a:solidFill>
                <a:latin typeface="Courier" pitchFamily="2" charset="0"/>
                <a:sym typeface="Wingdings" pitchFamily="2" charset="2"/>
              </a:rPr>
              <a:t></a:t>
            </a:r>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A[]= {2,0,1,0,3,1,2,1,1,0,0,0}</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B:</a:t>
            </a:r>
          </a:p>
          <a:p>
            <a:endParaRPr lang="en-US" sz="1600" dirty="0">
              <a:solidFill>
                <a:srgbClr val="080FAC"/>
              </a:solidFill>
              <a:latin typeface="Courier" pitchFamily="2" charset="0"/>
            </a:endParaRPr>
          </a:p>
        </p:txBody>
      </p:sp>
      <p:graphicFrame>
        <p:nvGraphicFramePr>
          <p:cNvPr id="11" name="Table 11">
            <a:extLst>
              <a:ext uri="{FF2B5EF4-FFF2-40B4-BE49-F238E27FC236}">
                <a16:creationId xmlns:a16="http://schemas.microsoft.com/office/drawing/2014/main" id="{656C123A-288D-FBD4-AFE2-3DA3B51712AB}"/>
              </a:ext>
            </a:extLst>
          </p:cNvPr>
          <p:cNvGraphicFramePr>
            <a:graphicFrameLocks noGrp="1"/>
          </p:cNvGraphicFramePr>
          <p:nvPr>
            <p:extLst>
              <p:ext uri="{D42A27DB-BD31-4B8C-83A1-F6EECF244321}">
                <p14:modId xmlns:p14="http://schemas.microsoft.com/office/powerpoint/2010/main" val="923468099"/>
              </p:ext>
            </p:extLst>
          </p:nvPr>
        </p:nvGraphicFramePr>
        <p:xfrm>
          <a:off x="4917953" y="5249228"/>
          <a:ext cx="4060512" cy="370840"/>
        </p:xfrm>
        <a:graphic>
          <a:graphicData uri="http://schemas.openxmlformats.org/drawingml/2006/table">
            <a:tbl>
              <a:tblPr firstRow="1" bandRow="1">
                <a:tableStyleId>{16D9F66E-5EB9-4882-86FB-DCBF35E3C3E4}</a:tableStyleId>
              </a:tblPr>
              <a:tblGrid>
                <a:gridCol w="338376">
                  <a:extLst>
                    <a:ext uri="{9D8B030D-6E8A-4147-A177-3AD203B41FA5}">
                      <a16:colId xmlns:a16="http://schemas.microsoft.com/office/drawing/2014/main" val="283623687"/>
                    </a:ext>
                  </a:extLst>
                </a:gridCol>
                <a:gridCol w="338376">
                  <a:extLst>
                    <a:ext uri="{9D8B030D-6E8A-4147-A177-3AD203B41FA5}">
                      <a16:colId xmlns:a16="http://schemas.microsoft.com/office/drawing/2014/main" val="3877444093"/>
                    </a:ext>
                  </a:extLst>
                </a:gridCol>
                <a:gridCol w="338376">
                  <a:extLst>
                    <a:ext uri="{9D8B030D-6E8A-4147-A177-3AD203B41FA5}">
                      <a16:colId xmlns:a16="http://schemas.microsoft.com/office/drawing/2014/main" val="919490907"/>
                    </a:ext>
                  </a:extLst>
                </a:gridCol>
                <a:gridCol w="338376">
                  <a:extLst>
                    <a:ext uri="{9D8B030D-6E8A-4147-A177-3AD203B41FA5}">
                      <a16:colId xmlns:a16="http://schemas.microsoft.com/office/drawing/2014/main" val="3946816794"/>
                    </a:ext>
                  </a:extLst>
                </a:gridCol>
                <a:gridCol w="338376">
                  <a:extLst>
                    <a:ext uri="{9D8B030D-6E8A-4147-A177-3AD203B41FA5}">
                      <a16:colId xmlns:a16="http://schemas.microsoft.com/office/drawing/2014/main" val="783533422"/>
                    </a:ext>
                  </a:extLst>
                </a:gridCol>
                <a:gridCol w="338376">
                  <a:extLst>
                    <a:ext uri="{9D8B030D-6E8A-4147-A177-3AD203B41FA5}">
                      <a16:colId xmlns:a16="http://schemas.microsoft.com/office/drawing/2014/main" val="933317193"/>
                    </a:ext>
                  </a:extLst>
                </a:gridCol>
                <a:gridCol w="338376">
                  <a:extLst>
                    <a:ext uri="{9D8B030D-6E8A-4147-A177-3AD203B41FA5}">
                      <a16:colId xmlns:a16="http://schemas.microsoft.com/office/drawing/2014/main" val="3579233772"/>
                    </a:ext>
                  </a:extLst>
                </a:gridCol>
                <a:gridCol w="338376">
                  <a:extLst>
                    <a:ext uri="{9D8B030D-6E8A-4147-A177-3AD203B41FA5}">
                      <a16:colId xmlns:a16="http://schemas.microsoft.com/office/drawing/2014/main" val="2120306943"/>
                    </a:ext>
                  </a:extLst>
                </a:gridCol>
                <a:gridCol w="338376">
                  <a:extLst>
                    <a:ext uri="{9D8B030D-6E8A-4147-A177-3AD203B41FA5}">
                      <a16:colId xmlns:a16="http://schemas.microsoft.com/office/drawing/2014/main" val="1538440124"/>
                    </a:ext>
                  </a:extLst>
                </a:gridCol>
                <a:gridCol w="338376">
                  <a:extLst>
                    <a:ext uri="{9D8B030D-6E8A-4147-A177-3AD203B41FA5}">
                      <a16:colId xmlns:a16="http://schemas.microsoft.com/office/drawing/2014/main" val="475716171"/>
                    </a:ext>
                  </a:extLst>
                </a:gridCol>
                <a:gridCol w="338376">
                  <a:extLst>
                    <a:ext uri="{9D8B030D-6E8A-4147-A177-3AD203B41FA5}">
                      <a16:colId xmlns:a16="http://schemas.microsoft.com/office/drawing/2014/main" val="3818160877"/>
                    </a:ext>
                  </a:extLst>
                </a:gridCol>
                <a:gridCol w="338376">
                  <a:extLst>
                    <a:ext uri="{9D8B030D-6E8A-4147-A177-3AD203B41FA5}">
                      <a16:colId xmlns:a16="http://schemas.microsoft.com/office/drawing/2014/main" val="104948775"/>
                    </a:ext>
                  </a:extLst>
                </a:gridCol>
              </a:tblGrid>
              <a:tr h="370840">
                <a:tc>
                  <a:txBody>
                    <a:bodyPr/>
                    <a:lstStyle/>
                    <a:p>
                      <a:endParaRPr lang="en-US" dirty="0">
                        <a:solidFill>
                          <a:srgbClr val="080FAC"/>
                        </a:solidFill>
                      </a:endParaRPr>
                    </a:p>
                  </a:txBody>
                  <a:tcPr/>
                </a:tc>
                <a:tc>
                  <a:txBody>
                    <a:bodyPr/>
                    <a:lstStyle/>
                    <a:p>
                      <a:endParaRPr lang="en-US" dirty="0">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dirty="0">
                        <a:solidFill>
                          <a:srgbClr val="080FAC"/>
                        </a:solidFill>
                      </a:endParaRPr>
                    </a:p>
                  </a:txBody>
                  <a:tcPr/>
                </a:tc>
                <a:tc>
                  <a:txBody>
                    <a:bodyPr/>
                    <a:lstStyle/>
                    <a:p>
                      <a:endParaRPr lang="en-US">
                        <a:solidFill>
                          <a:srgbClr val="080FAC"/>
                        </a:solidFill>
                      </a:endParaRPr>
                    </a:p>
                  </a:txBody>
                  <a:tcPr/>
                </a:tc>
                <a:tc>
                  <a:txBody>
                    <a:bodyPr/>
                    <a:lstStyle/>
                    <a:p>
                      <a:endParaRPr lang="en-US" dirty="0">
                        <a:solidFill>
                          <a:srgbClr val="080FAC"/>
                        </a:solidFill>
                      </a:endParaRPr>
                    </a:p>
                  </a:txBody>
                  <a:tcPr/>
                </a:tc>
                <a:extLst>
                  <a:ext uri="{0D108BD9-81ED-4DB2-BD59-A6C34878D82A}">
                    <a16:rowId xmlns:a16="http://schemas.microsoft.com/office/drawing/2014/main" val="2979520628"/>
                  </a:ext>
                </a:extLst>
              </a:tr>
            </a:tbl>
          </a:graphicData>
        </a:graphic>
      </p:graphicFrame>
      <p:sp>
        <p:nvSpPr>
          <p:cNvPr id="12" name="Rectangle 11">
            <a:extLst>
              <a:ext uri="{FF2B5EF4-FFF2-40B4-BE49-F238E27FC236}">
                <a16:creationId xmlns:a16="http://schemas.microsoft.com/office/drawing/2014/main" id="{7F81E62E-151B-9AAA-0508-FEE48772A3CF}"/>
              </a:ext>
            </a:extLst>
          </p:cNvPr>
          <p:cNvSpPr/>
          <p:nvPr/>
        </p:nvSpPr>
        <p:spPr>
          <a:xfrm>
            <a:off x="2679265" y="6115050"/>
            <a:ext cx="6299200" cy="67056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complexity=? is stable? is in-place?</a:t>
            </a:r>
          </a:p>
          <a:p>
            <a:pPr marL="285750" indent="-285750">
              <a:buFont typeface="Arial" panose="020B0604020202020204" pitchFamily="34" charset="0"/>
              <a:buChar char="•"/>
            </a:pPr>
            <a:r>
              <a:rPr lang="en-US" sz="1800" dirty="0"/>
              <a:t>What if: </a:t>
            </a:r>
            <a:r>
              <a:rPr lang="en-US" sz="1800" dirty="0">
                <a:solidFill>
                  <a:srgbClr val="000090"/>
                </a:solidFill>
                <a:latin typeface="Courier"/>
              </a:rPr>
              <a:t>min ≤ A[</a:t>
            </a:r>
            <a:r>
              <a:rPr lang="en-US" sz="1800" dirty="0" err="1">
                <a:solidFill>
                  <a:srgbClr val="000090"/>
                </a:solidFill>
                <a:latin typeface="Courier"/>
              </a:rPr>
              <a:t>i</a:t>
            </a:r>
            <a:r>
              <a:rPr lang="en-US" sz="1800" dirty="0">
                <a:solidFill>
                  <a:srgbClr val="000090"/>
                </a:solidFill>
                <a:latin typeface="Courier"/>
              </a:rPr>
              <a:t>] ≤ max &amp; max-min is small</a:t>
            </a:r>
            <a:endParaRPr lang="en-US" sz="1800" dirty="0"/>
          </a:p>
        </p:txBody>
      </p:sp>
      <p:graphicFrame>
        <p:nvGraphicFramePr>
          <p:cNvPr id="13" name="Table 13">
            <a:extLst>
              <a:ext uri="{FF2B5EF4-FFF2-40B4-BE49-F238E27FC236}">
                <a16:creationId xmlns:a16="http://schemas.microsoft.com/office/drawing/2014/main" id="{9FDB8E52-3255-9FB0-1613-9678EBF2AE60}"/>
              </a:ext>
            </a:extLst>
          </p:cNvPr>
          <p:cNvGraphicFramePr>
            <a:graphicFrameLocks noGrp="1"/>
          </p:cNvGraphicFramePr>
          <p:nvPr>
            <p:extLst>
              <p:ext uri="{D42A27DB-BD31-4B8C-83A1-F6EECF244321}">
                <p14:modId xmlns:p14="http://schemas.microsoft.com/office/powerpoint/2010/main" val="4083576625"/>
              </p:ext>
            </p:extLst>
          </p:nvPr>
        </p:nvGraphicFramePr>
        <p:xfrm>
          <a:off x="5556289" y="2373676"/>
          <a:ext cx="2783840" cy="370840"/>
        </p:xfrm>
        <a:graphic>
          <a:graphicData uri="http://schemas.openxmlformats.org/drawingml/2006/table">
            <a:tbl>
              <a:tblPr firstRow="1" bandRow="1">
                <a:tableStyleId>{5C22544A-7EE6-4342-B048-85BDC9FD1C3A}</a:tableStyleId>
              </a:tblPr>
              <a:tblGrid>
                <a:gridCol w="556768">
                  <a:extLst>
                    <a:ext uri="{9D8B030D-6E8A-4147-A177-3AD203B41FA5}">
                      <a16:colId xmlns:a16="http://schemas.microsoft.com/office/drawing/2014/main" val="611438396"/>
                    </a:ext>
                  </a:extLst>
                </a:gridCol>
                <a:gridCol w="556768">
                  <a:extLst>
                    <a:ext uri="{9D8B030D-6E8A-4147-A177-3AD203B41FA5}">
                      <a16:colId xmlns:a16="http://schemas.microsoft.com/office/drawing/2014/main" val="1513812763"/>
                    </a:ext>
                  </a:extLst>
                </a:gridCol>
                <a:gridCol w="556768">
                  <a:extLst>
                    <a:ext uri="{9D8B030D-6E8A-4147-A177-3AD203B41FA5}">
                      <a16:colId xmlns:a16="http://schemas.microsoft.com/office/drawing/2014/main" val="998051713"/>
                    </a:ext>
                  </a:extLst>
                </a:gridCol>
                <a:gridCol w="556768">
                  <a:extLst>
                    <a:ext uri="{9D8B030D-6E8A-4147-A177-3AD203B41FA5}">
                      <a16:colId xmlns:a16="http://schemas.microsoft.com/office/drawing/2014/main" val="2363040297"/>
                    </a:ext>
                  </a:extLst>
                </a:gridCol>
                <a:gridCol w="556768">
                  <a:extLst>
                    <a:ext uri="{9D8B030D-6E8A-4147-A177-3AD203B41FA5}">
                      <a16:colId xmlns:a16="http://schemas.microsoft.com/office/drawing/2014/main" val="4155990841"/>
                    </a:ext>
                  </a:extLst>
                </a:gridCol>
              </a:tblGrid>
              <a:tr h="370840">
                <a:tc>
                  <a:txBody>
                    <a:bodyPr/>
                    <a:lstStyle/>
                    <a:p>
                      <a:pPr algn="l"/>
                      <a:endParaRPr lang="en-US"/>
                    </a:p>
                  </a:txBody>
                  <a:tcPr/>
                </a:tc>
                <a:tc>
                  <a:txBody>
                    <a:bodyPr/>
                    <a:lstStyle/>
                    <a:p>
                      <a:pPr algn="l"/>
                      <a:r>
                        <a:rPr lang="en-US" dirty="0"/>
                        <a:t>5</a:t>
                      </a:r>
                    </a:p>
                  </a:txBody>
                  <a:tcPr/>
                </a:tc>
                <a:tc>
                  <a:txBody>
                    <a:bodyPr/>
                    <a:lstStyle/>
                    <a:p>
                      <a:pPr algn="l"/>
                      <a:r>
                        <a:rPr lang="en-US" dirty="0"/>
                        <a:t>4</a:t>
                      </a:r>
                    </a:p>
                  </a:txBody>
                  <a:tcPr/>
                </a:tc>
                <a:tc>
                  <a:txBody>
                    <a:bodyPr/>
                    <a:lstStyle/>
                    <a:p>
                      <a:pPr algn="l"/>
                      <a:r>
                        <a:rPr lang="en-US" dirty="0"/>
                        <a:t>2</a:t>
                      </a:r>
                    </a:p>
                  </a:txBody>
                  <a:tcPr/>
                </a:tc>
                <a:tc>
                  <a:txBody>
                    <a:bodyPr/>
                    <a:lstStyle/>
                    <a:p>
                      <a:pPr algn="l"/>
                      <a:r>
                        <a:rPr lang="en-US" dirty="0"/>
                        <a:t>1</a:t>
                      </a:r>
                    </a:p>
                  </a:txBody>
                  <a:tcPr/>
                </a:tc>
                <a:extLst>
                  <a:ext uri="{0D108BD9-81ED-4DB2-BD59-A6C34878D82A}">
                    <a16:rowId xmlns:a16="http://schemas.microsoft.com/office/drawing/2014/main" val="845423408"/>
                  </a:ext>
                </a:extLst>
              </a:tr>
            </a:tbl>
          </a:graphicData>
        </a:graphic>
      </p:graphicFrame>
      <p:graphicFrame>
        <p:nvGraphicFramePr>
          <p:cNvPr id="15" name="Table 13">
            <a:extLst>
              <a:ext uri="{FF2B5EF4-FFF2-40B4-BE49-F238E27FC236}">
                <a16:creationId xmlns:a16="http://schemas.microsoft.com/office/drawing/2014/main" id="{0F89ED0A-DA4E-C600-D485-EF13661DE98E}"/>
              </a:ext>
            </a:extLst>
          </p:cNvPr>
          <p:cNvGraphicFramePr>
            <a:graphicFrameLocks noGrp="1"/>
          </p:cNvGraphicFramePr>
          <p:nvPr>
            <p:extLst>
              <p:ext uri="{D42A27DB-BD31-4B8C-83A1-F6EECF244321}">
                <p14:modId xmlns:p14="http://schemas.microsoft.com/office/powerpoint/2010/main" val="704542690"/>
              </p:ext>
            </p:extLst>
          </p:nvPr>
        </p:nvGraphicFramePr>
        <p:xfrm>
          <a:off x="5556289" y="3578958"/>
          <a:ext cx="2783840" cy="370840"/>
        </p:xfrm>
        <a:graphic>
          <a:graphicData uri="http://schemas.openxmlformats.org/drawingml/2006/table">
            <a:tbl>
              <a:tblPr firstRow="1" bandRow="1">
                <a:tableStyleId>{5C22544A-7EE6-4342-B048-85BDC9FD1C3A}</a:tableStyleId>
              </a:tblPr>
              <a:tblGrid>
                <a:gridCol w="556768">
                  <a:extLst>
                    <a:ext uri="{9D8B030D-6E8A-4147-A177-3AD203B41FA5}">
                      <a16:colId xmlns:a16="http://schemas.microsoft.com/office/drawing/2014/main" val="611438396"/>
                    </a:ext>
                  </a:extLst>
                </a:gridCol>
                <a:gridCol w="556768">
                  <a:extLst>
                    <a:ext uri="{9D8B030D-6E8A-4147-A177-3AD203B41FA5}">
                      <a16:colId xmlns:a16="http://schemas.microsoft.com/office/drawing/2014/main" val="1513812763"/>
                    </a:ext>
                  </a:extLst>
                </a:gridCol>
                <a:gridCol w="556768">
                  <a:extLst>
                    <a:ext uri="{9D8B030D-6E8A-4147-A177-3AD203B41FA5}">
                      <a16:colId xmlns:a16="http://schemas.microsoft.com/office/drawing/2014/main" val="998051713"/>
                    </a:ext>
                  </a:extLst>
                </a:gridCol>
                <a:gridCol w="556768">
                  <a:extLst>
                    <a:ext uri="{9D8B030D-6E8A-4147-A177-3AD203B41FA5}">
                      <a16:colId xmlns:a16="http://schemas.microsoft.com/office/drawing/2014/main" val="2363040297"/>
                    </a:ext>
                  </a:extLst>
                </a:gridCol>
                <a:gridCol w="556768">
                  <a:extLst>
                    <a:ext uri="{9D8B030D-6E8A-4147-A177-3AD203B41FA5}">
                      <a16:colId xmlns:a16="http://schemas.microsoft.com/office/drawing/2014/main" val="4155990841"/>
                    </a:ext>
                  </a:extLst>
                </a:gridCol>
              </a:tblGrid>
              <a:tr h="370840">
                <a:tc>
                  <a:txBody>
                    <a:bodyPr/>
                    <a:lstStyle/>
                    <a:p>
                      <a:pPr algn="l"/>
                      <a:r>
                        <a:rPr lang="en-US" dirty="0"/>
                        <a:t>0</a:t>
                      </a:r>
                    </a:p>
                  </a:txBody>
                  <a:tcPr/>
                </a:tc>
                <a:tc>
                  <a:txBody>
                    <a:bodyPr/>
                    <a:lstStyle/>
                    <a:p>
                      <a:pPr algn="l"/>
                      <a:r>
                        <a:rPr lang="en-US" dirty="0"/>
                        <a:t>5</a:t>
                      </a:r>
                    </a:p>
                  </a:txBody>
                  <a:tcPr/>
                </a:tc>
                <a:tc>
                  <a:txBody>
                    <a:bodyPr/>
                    <a:lstStyle/>
                    <a:p>
                      <a:pPr algn="l"/>
                      <a:r>
                        <a:rPr lang="en-US" dirty="0"/>
                        <a:t>9</a:t>
                      </a:r>
                    </a:p>
                  </a:txBody>
                  <a:tcPr/>
                </a:tc>
                <a:tc>
                  <a:txBody>
                    <a:bodyPr/>
                    <a:lstStyle/>
                    <a:p>
                      <a:pPr algn="l"/>
                      <a:r>
                        <a:rPr lang="en-US" dirty="0"/>
                        <a:t>11</a:t>
                      </a:r>
                    </a:p>
                  </a:txBody>
                  <a:tcPr/>
                </a:tc>
                <a:tc>
                  <a:txBody>
                    <a:bodyPr/>
                    <a:lstStyle/>
                    <a:p>
                      <a:pPr algn="l"/>
                      <a:endParaRPr lang="en-US" dirty="0"/>
                    </a:p>
                  </a:txBody>
                  <a:tcPr/>
                </a:tc>
                <a:extLst>
                  <a:ext uri="{0D108BD9-81ED-4DB2-BD59-A6C34878D82A}">
                    <a16:rowId xmlns:a16="http://schemas.microsoft.com/office/drawing/2014/main" val="845423408"/>
                  </a:ext>
                </a:extLst>
              </a:tr>
            </a:tbl>
          </a:graphicData>
        </a:graphic>
      </p:graphicFrame>
    </p:spTree>
    <p:extLst>
      <p:ext uri="{BB962C8B-B14F-4D97-AF65-F5344CB8AC3E}">
        <p14:creationId xmlns:p14="http://schemas.microsoft.com/office/powerpoint/2010/main" val="19334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276-C99E-AC9A-4E52-4C592BB40889}"/>
              </a:ext>
            </a:extLst>
          </p:cNvPr>
          <p:cNvSpPr>
            <a:spLocks noGrp="1"/>
          </p:cNvSpPr>
          <p:nvPr>
            <p:ph type="title"/>
          </p:nvPr>
        </p:nvSpPr>
        <p:spPr>
          <a:xfrm>
            <a:off x="265113" y="107951"/>
            <a:ext cx="8623300" cy="703261"/>
          </a:xfrm>
        </p:spPr>
        <p:txBody>
          <a:bodyPr/>
          <a:lstStyle/>
          <a:p>
            <a:r>
              <a:rPr lang="en-US" sz="2800" dirty="0"/>
              <a:t>Counting Sort</a:t>
            </a:r>
          </a:p>
        </p:txBody>
      </p:sp>
      <p:sp>
        <p:nvSpPr>
          <p:cNvPr id="3" name="Content Placeholder 2">
            <a:extLst>
              <a:ext uri="{FF2B5EF4-FFF2-40B4-BE49-F238E27FC236}">
                <a16:creationId xmlns:a16="http://schemas.microsoft.com/office/drawing/2014/main" id="{62D4FAD7-9E76-4FF8-50B5-3D23F741BDC7}"/>
              </a:ext>
            </a:extLst>
          </p:cNvPr>
          <p:cNvSpPr>
            <a:spLocks noGrp="1"/>
          </p:cNvSpPr>
          <p:nvPr>
            <p:ph idx="1"/>
          </p:nvPr>
        </p:nvSpPr>
        <p:spPr>
          <a:xfrm>
            <a:off x="255782" y="1143000"/>
            <a:ext cx="8623300" cy="5132388"/>
          </a:xfrm>
        </p:spPr>
        <p:txBody>
          <a:bodyPr/>
          <a:lstStyle/>
          <a:p>
            <a:pPr>
              <a:spcBef>
                <a:spcPts val="800"/>
              </a:spcBef>
            </a:pPr>
            <a:r>
              <a:rPr lang="en-US" sz="2000" dirty="0">
                <a:cs typeface="Courier"/>
              </a:rPr>
              <a:t>Can be applied when A[</a:t>
            </a:r>
            <a:r>
              <a:rPr lang="en-US" sz="2000" dirty="0" err="1">
                <a:cs typeface="Courier"/>
              </a:rPr>
              <a:t>i</a:t>
            </a:r>
            <a:r>
              <a:rPr lang="en-US" sz="2000" dirty="0">
                <a:cs typeface="Courier"/>
              </a:rPr>
              <a:t>] in range </a:t>
            </a:r>
            <a:r>
              <a:rPr lang="en-US" sz="2000" dirty="0" err="1">
                <a:cs typeface="Courier"/>
              </a:rPr>
              <a:t>min..max</a:t>
            </a:r>
            <a:r>
              <a:rPr lang="en-US" sz="2000" dirty="0">
                <a:cs typeface="Courier"/>
              </a:rPr>
              <a:t>, where k= max-min+1 is small</a:t>
            </a:r>
          </a:p>
          <a:p>
            <a:pPr>
              <a:spcBef>
                <a:spcPts val="800"/>
              </a:spcBef>
            </a:pPr>
            <a:r>
              <a:rPr lang="en-US" sz="2000" dirty="0">
                <a:cs typeface="Courier"/>
              </a:rPr>
              <a:t>Time complexity: </a:t>
            </a:r>
            <a:r>
              <a:rPr lang="en-US" sz="2000" i="1" dirty="0">
                <a:latin typeface="Cambria Math"/>
                <a:cs typeface="Cambria Math"/>
              </a:rPr>
              <a:t>𝞠(</a:t>
            </a:r>
            <a:r>
              <a:rPr lang="en-US" sz="2000" i="1" dirty="0" err="1">
                <a:latin typeface="Cambria Math"/>
                <a:cs typeface="Cambria Math"/>
              </a:rPr>
              <a:t>n+k</a:t>
            </a:r>
            <a:r>
              <a:rPr lang="en-US" sz="2000" i="1" dirty="0">
                <a:latin typeface="Cambria Math"/>
                <a:cs typeface="Cambria Math"/>
              </a:rPr>
              <a:t>)</a:t>
            </a:r>
            <a:r>
              <a:rPr lang="en-US" sz="2000" dirty="0">
                <a:cs typeface="Courier"/>
              </a:rPr>
              <a:t>, or</a:t>
            </a:r>
            <a:r>
              <a:rPr lang="en-US" sz="2000" i="1" dirty="0">
                <a:latin typeface="Cambria Math"/>
                <a:cs typeface="Cambria Math"/>
              </a:rPr>
              <a:t> 𝞠(n) </a:t>
            </a:r>
            <a:r>
              <a:rPr lang="en-US" sz="2000" dirty="0">
                <a:cs typeface="Courier"/>
              </a:rPr>
              <a:t>if </a:t>
            </a:r>
            <a:r>
              <a:rPr lang="en-US" sz="2000" i="1" dirty="0">
                <a:latin typeface="Cambria Math"/>
                <a:cs typeface="Cambria Math"/>
              </a:rPr>
              <a:t>k</a:t>
            </a:r>
            <a:r>
              <a:rPr lang="en-US" sz="2000" dirty="0">
                <a:cs typeface="Courier"/>
              </a:rPr>
              <a:t>  could be considered as a small constant</a:t>
            </a:r>
          </a:p>
          <a:p>
            <a:pPr>
              <a:spcBef>
                <a:spcPts val="800"/>
              </a:spcBef>
            </a:pPr>
            <a:r>
              <a:rPr lang="en-US" sz="2000" dirty="0">
                <a:cs typeface="Courier"/>
              </a:rPr>
              <a:t>In-place: NO  additional memory:</a:t>
            </a:r>
            <a:r>
              <a:rPr lang="en-US" sz="2000" i="1" dirty="0">
                <a:latin typeface="Cambria Math"/>
                <a:cs typeface="Cambria Math"/>
              </a:rPr>
              <a:t> 𝞠(</a:t>
            </a:r>
            <a:r>
              <a:rPr lang="en-US" sz="2000" i="1" dirty="0" err="1">
                <a:latin typeface="Cambria Math"/>
                <a:cs typeface="Cambria Math"/>
              </a:rPr>
              <a:t>n+k</a:t>
            </a:r>
            <a:r>
              <a:rPr lang="en-US" sz="2000" i="1" dirty="0">
                <a:latin typeface="Cambria Math"/>
                <a:cs typeface="Cambria Math"/>
              </a:rPr>
              <a:t>)</a:t>
            </a:r>
            <a:r>
              <a:rPr lang="en-US" sz="2000" dirty="0">
                <a:cs typeface="Courier"/>
              </a:rPr>
              <a:t>, or</a:t>
            </a:r>
            <a:r>
              <a:rPr lang="en-US" sz="2000" i="1" dirty="0">
                <a:latin typeface="Cambria Math"/>
                <a:cs typeface="Cambria Math"/>
              </a:rPr>
              <a:t> 𝞠(n) </a:t>
            </a:r>
            <a:r>
              <a:rPr lang="en-US" sz="2000" dirty="0">
                <a:cs typeface="Courier"/>
              </a:rPr>
              <a:t>if </a:t>
            </a:r>
            <a:r>
              <a:rPr lang="en-US" sz="2000" i="1" dirty="0">
                <a:latin typeface="Cambria Math"/>
                <a:cs typeface="Cambria Math"/>
              </a:rPr>
              <a:t>k</a:t>
            </a:r>
            <a:r>
              <a:rPr lang="en-US" sz="2000" dirty="0">
                <a:cs typeface="Courier"/>
              </a:rPr>
              <a:t>  small     </a:t>
            </a:r>
          </a:p>
          <a:p>
            <a:pPr>
              <a:spcBef>
                <a:spcPts val="800"/>
              </a:spcBef>
            </a:pPr>
            <a:r>
              <a:rPr lang="en-US" sz="2000" dirty="0">
                <a:cs typeface="Courier"/>
              </a:rPr>
              <a:t>Stable: YES </a:t>
            </a:r>
          </a:p>
          <a:p>
            <a:pPr marL="0" indent="0">
              <a:spcBef>
                <a:spcPts val="800"/>
              </a:spcBef>
              <a:buNone/>
            </a:pPr>
            <a:endParaRPr lang="en-US" sz="2000" dirty="0">
              <a:cs typeface="Courier"/>
            </a:endParaRPr>
          </a:p>
          <a:p>
            <a:pPr>
              <a:spcBef>
                <a:spcPts val="800"/>
              </a:spcBef>
            </a:pPr>
            <a:endParaRPr lang="en-US" sz="2000" dirty="0">
              <a:cs typeface="Courier"/>
            </a:endParaRPr>
          </a:p>
          <a:p>
            <a:pPr marL="0" indent="0">
              <a:spcBef>
                <a:spcPts val="800"/>
              </a:spcBef>
              <a:buNone/>
            </a:pPr>
            <a:r>
              <a:rPr lang="en-US" sz="2000" b="1" dirty="0">
                <a:cs typeface="Courier"/>
              </a:rPr>
              <a:t>Bucket Sort:</a:t>
            </a:r>
          </a:p>
          <a:p>
            <a:pPr>
              <a:spcBef>
                <a:spcPts val="800"/>
              </a:spcBef>
            </a:pPr>
            <a:r>
              <a:rPr lang="en-US" sz="2000" dirty="0">
                <a:cs typeface="Courier"/>
              </a:rPr>
              <a:t>counting sort is a special case of bucket sort, where k is the number of buckets</a:t>
            </a:r>
          </a:p>
          <a:p>
            <a:pPr>
              <a:spcBef>
                <a:spcPts val="800"/>
              </a:spcBef>
            </a:pPr>
            <a:r>
              <a:rPr lang="en-US" sz="2000" dirty="0">
                <a:cs typeface="Courier"/>
              </a:rPr>
              <a:t>Bucket sort</a:t>
            </a:r>
            <a:endParaRPr lang="en-US" sz="1600" dirty="0">
              <a:cs typeface="Courier"/>
            </a:endParaRPr>
          </a:p>
          <a:p>
            <a:pPr lvl="1">
              <a:spcBef>
                <a:spcPts val="800"/>
              </a:spcBef>
            </a:pPr>
            <a:r>
              <a:rPr lang="en-US" sz="1600" dirty="0">
                <a:cs typeface="Courier"/>
              </a:rPr>
              <a:t>gather keys into </a:t>
            </a:r>
            <a:r>
              <a:rPr lang="en-US" sz="1600" dirty="0" err="1">
                <a:cs typeface="Courier"/>
              </a:rPr>
              <a:t>K≤k</a:t>
            </a:r>
            <a:r>
              <a:rPr lang="en-US" sz="1600" dirty="0">
                <a:cs typeface="Courier"/>
              </a:rPr>
              <a:t> buckets</a:t>
            </a:r>
          </a:p>
          <a:p>
            <a:pPr lvl="1">
              <a:spcBef>
                <a:spcPts val="800"/>
              </a:spcBef>
            </a:pPr>
            <a:r>
              <a:rPr lang="en-US" sz="1600" dirty="0">
                <a:cs typeface="Courier"/>
              </a:rPr>
              <a:t>sort each bucket using a stable auxiliary sort</a:t>
            </a:r>
          </a:p>
          <a:p>
            <a:pPr lvl="1">
              <a:spcBef>
                <a:spcPts val="800"/>
              </a:spcBef>
            </a:pPr>
            <a:r>
              <a:rPr lang="en-US" sz="1600" dirty="0">
                <a:cs typeface="Courier"/>
              </a:rPr>
              <a:t>concatenate the sorted buckets</a:t>
            </a:r>
          </a:p>
          <a:p>
            <a:pPr marL="0" indent="0">
              <a:spcBef>
                <a:spcPts val="800"/>
              </a:spcBef>
              <a:buNone/>
            </a:pPr>
            <a:endParaRPr lang="en-US" sz="2000" dirty="0">
              <a:cs typeface="Courier"/>
            </a:endParaRPr>
          </a:p>
          <a:p>
            <a:pPr marL="0" indent="0">
              <a:buNone/>
            </a:pPr>
            <a:endParaRPr lang="en-US" dirty="0"/>
          </a:p>
        </p:txBody>
      </p:sp>
      <p:sp>
        <p:nvSpPr>
          <p:cNvPr id="4" name="Date Placeholder 3">
            <a:extLst>
              <a:ext uri="{FF2B5EF4-FFF2-40B4-BE49-F238E27FC236}">
                <a16:creationId xmlns:a16="http://schemas.microsoft.com/office/drawing/2014/main" id="{9E70E6FF-95BA-B6C4-4D85-5AF3D1B412B1}"/>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81F35D57-E0A3-E0FE-2CD6-42BDBB4654A0}"/>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A562AC4C-C165-B27F-8A81-3C994DC2C8F5}"/>
              </a:ext>
            </a:extLst>
          </p:cNvPr>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Tree>
    <p:extLst>
      <p:ext uri="{BB962C8B-B14F-4D97-AF65-F5344CB8AC3E}">
        <p14:creationId xmlns:p14="http://schemas.microsoft.com/office/powerpoint/2010/main" val="21038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39BA-610F-E049-902C-618181E569CE}"/>
              </a:ext>
            </a:extLst>
          </p:cNvPr>
          <p:cNvSpPr>
            <a:spLocks noGrp="1"/>
          </p:cNvSpPr>
          <p:nvPr>
            <p:ph type="title"/>
          </p:nvPr>
        </p:nvSpPr>
        <p:spPr>
          <a:xfrm>
            <a:off x="265113" y="107951"/>
            <a:ext cx="8623300" cy="488397"/>
          </a:xfrm>
        </p:spPr>
        <p:txBody>
          <a:bodyPr/>
          <a:lstStyle/>
          <a:p>
            <a:r>
              <a:rPr lang="en-US" sz="2400" dirty="0"/>
              <a:t>Radix Sort</a:t>
            </a:r>
          </a:p>
        </p:txBody>
      </p:sp>
      <p:sp>
        <p:nvSpPr>
          <p:cNvPr id="3" name="Content Placeholder 2">
            <a:extLst>
              <a:ext uri="{FF2B5EF4-FFF2-40B4-BE49-F238E27FC236}">
                <a16:creationId xmlns:a16="http://schemas.microsoft.com/office/drawing/2014/main" id="{B462F0B7-AF2D-0141-A014-FC7E73A02692}"/>
              </a:ext>
            </a:extLst>
          </p:cNvPr>
          <p:cNvSpPr>
            <a:spLocks noGrp="1"/>
          </p:cNvSpPr>
          <p:nvPr>
            <p:ph idx="1"/>
          </p:nvPr>
        </p:nvSpPr>
        <p:spPr>
          <a:xfrm>
            <a:off x="265113" y="725557"/>
            <a:ext cx="8623300" cy="5218043"/>
          </a:xfrm>
        </p:spPr>
        <p:txBody>
          <a:bodyPr/>
          <a:lstStyle/>
          <a:p>
            <a:pPr marL="0" indent="0">
              <a:spcBef>
                <a:spcPts val="800"/>
              </a:spcBef>
              <a:buNone/>
            </a:pPr>
            <a:r>
              <a:rPr lang="en-US" sz="2000" dirty="0"/>
              <a:t>Applied when all keys can be represented as same-size strings over a small alphabet 𝜎. Examples:</a:t>
            </a:r>
          </a:p>
          <a:p>
            <a:pPr marL="0" indent="0">
              <a:spcBef>
                <a:spcPts val="800"/>
              </a:spcBef>
              <a:buNone/>
            </a:pPr>
            <a:r>
              <a:rPr lang="en-US" sz="2000" dirty="0"/>
              <a:t>  {1, 12, 7, 10, 6, 9, 8, 3}  </a:t>
            </a:r>
          </a:p>
          <a:p>
            <a:pPr marL="0" indent="0">
              <a:spcBef>
                <a:spcPts val="800"/>
              </a:spcBef>
              <a:buNone/>
            </a:pPr>
            <a:r>
              <a:rPr lang="en-US" sz="2000" dirty="0"/>
              <a:t>      </a:t>
            </a:r>
            <a:r>
              <a:rPr lang="en-US" sz="2000" dirty="0">
                <a:sym typeface="Wingdings" pitchFamily="2" charset="2"/>
              </a:rPr>
              <a:t> {0001, 1100, 0111, 1010, 0110, 1001, 1000, 0011}    𝜎= {0,1}</a:t>
            </a:r>
          </a:p>
          <a:p>
            <a:pPr marL="0" indent="0">
              <a:spcBef>
                <a:spcPts val="800"/>
              </a:spcBef>
              <a:buNone/>
            </a:pPr>
            <a:endParaRPr lang="en-US" sz="2000" dirty="0">
              <a:sym typeface="Wingdings" pitchFamily="2" charset="2"/>
            </a:endParaRPr>
          </a:p>
          <a:p>
            <a:pPr marL="0" indent="0">
              <a:spcBef>
                <a:spcPts val="800"/>
              </a:spcBef>
              <a:buNone/>
            </a:pPr>
            <a:r>
              <a:rPr lang="en-US" sz="2000" dirty="0">
                <a:sym typeface="Wingdings" pitchFamily="2" charset="2"/>
              </a:rPr>
              <a:t>  {1,22,17,167,26,19,28,173,…} </a:t>
            </a:r>
          </a:p>
          <a:p>
            <a:pPr marL="0" indent="0">
              <a:spcBef>
                <a:spcPts val="800"/>
              </a:spcBef>
              <a:buNone/>
            </a:pPr>
            <a:r>
              <a:rPr lang="en-US" sz="2000" dirty="0">
                <a:sym typeface="Wingdings" pitchFamily="2" charset="2"/>
              </a:rPr>
              <a:t>       {001, 022, 017, 167, 026, 019, 028, 173,…}        𝜎= {0,1,…,9}</a:t>
            </a:r>
          </a:p>
          <a:p>
            <a:pPr marL="0" indent="0">
              <a:spcBef>
                <a:spcPts val="800"/>
              </a:spcBef>
              <a:buNone/>
            </a:pPr>
            <a:r>
              <a:rPr lang="en-US" sz="2000" dirty="0">
                <a:sym typeface="Wingdings" pitchFamily="2" charset="2"/>
              </a:rPr>
              <a:t>        {01, 16, 11, A7, 1A, 13, 1C, AD…}                       𝜎= {0,1,…,9,A,B,..F}</a:t>
            </a:r>
          </a:p>
          <a:p>
            <a:pPr marL="0" indent="0">
              <a:spcBef>
                <a:spcPts val="800"/>
              </a:spcBef>
              <a:buNone/>
            </a:pPr>
            <a:endParaRPr lang="en-US" sz="2000" dirty="0">
              <a:sym typeface="Wingdings" pitchFamily="2" charset="2"/>
            </a:endParaRPr>
          </a:p>
          <a:p>
            <a:pPr marL="0" indent="0">
              <a:spcBef>
                <a:spcPts val="800"/>
              </a:spcBef>
              <a:buNone/>
            </a:pPr>
            <a:r>
              <a:rPr lang="en-US" sz="2000" dirty="0">
                <a:sym typeface="Wingdings" pitchFamily="2" charset="2"/>
              </a:rPr>
              <a:t>Radix Sort:</a:t>
            </a:r>
          </a:p>
          <a:p>
            <a:pPr marL="0" indent="0">
              <a:spcBef>
                <a:spcPts val="800"/>
              </a:spcBef>
              <a:buNone/>
            </a:pPr>
            <a:r>
              <a:rPr lang="en-US" sz="2000" dirty="0">
                <a:sym typeface="Wingdings" pitchFamily="2" charset="2"/>
              </a:rPr>
              <a:t>From </a:t>
            </a:r>
            <a:r>
              <a:rPr lang="en-US" sz="2000" b="1" dirty="0">
                <a:solidFill>
                  <a:srgbClr val="FF0000"/>
                </a:solidFill>
                <a:sym typeface="Wingdings" pitchFamily="2" charset="2"/>
              </a:rPr>
              <a:t>rightmost to leftmost </a:t>
            </a:r>
            <a:r>
              <a:rPr lang="en-US" sz="2000" dirty="0">
                <a:sym typeface="Wingdings" pitchFamily="2" charset="2"/>
              </a:rPr>
              <a:t>symbols of strings:</a:t>
            </a:r>
          </a:p>
          <a:p>
            <a:pPr>
              <a:spcBef>
                <a:spcPts val="800"/>
              </a:spcBef>
              <a:buFontTx/>
              <a:buChar char="-"/>
            </a:pPr>
            <a:r>
              <a:rPr lang="en-US" sz="2000" dirty="0">
                <a:sym typeface="Wingdings" pitchFamily="2" charset="2"/>
              </a:rPr>
              <a:t>Put items into buckets defined by the value of that symbol </a:t>
            </a:r>
          </a:p>
          <a:p>
            <a:pPr>
              <a:spcBef>
                <a:spcPts val="800"/>
              </a:spcBef>
              <a:buFontTx/>
              <a:buChar char="-"/>
            </a:pPr>
            <a:r>
              <a:rPr lang="en-US" sz="2000" dirty="0">
                <a:sym typeface="Wingdings" pitchFamily="2" charset="2"/>
              </a:rPr>
              <a:t>Concatenate (join) buckets in increasing order of symbols</a:t>
            </a:r>
          </a:p>
          <a:p>
            <a:pPr marL="0" indent="0">
              <a:spcBef>
                <a:spcPts val="800"/>
              </a:spcBef>
              <a:buNone/>
            </a:pPr>
            <a:r>
              <a:rPr lang="en-US" sz="2000" dirty="0">
                <a:sym typeface="Wingdings" pitchFamily="2" charset="2"/>
              </a:rPr>
              <a:t>Complexity:  n * </a:t>
            </a:r>
            <a:r>
              <a:rPr lang="en-US" sz="2000" dirty="0" err="1">
                <a:sym typeface="Wingdings" pitchFamily="2" charset="2"/>
              </a:rPr>
              <a:t>string_size</a:t>
            </a:r>
            <a:endParaRPr lang="en-US" sz="2000" dirty="0"/>
          </a:p>
        </p:txBody>
      </p:sp>
      <p:sp>
        <p:nvSpPr>
          <p:cNvPr id="4" name="Date Placeholder 3">
            <a:extLst>
              <a:ext uri="{FF2B5EF4-FFF2-40B4-BE49-F238E27FC236}">
                <a16:creationId xmlns:a16="http://schemas.microsoft.com/office/drawing/2014/main" id="{AAE5F49A-D83B-A74E-A4A1-5B998F550B37}"/>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28BA562D-845B-7346-92F7-CDB902DD5237}"/>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F84AF99D-7D64-7B48-BE2B-B7ED5962F2FA}"/>
              </a:ext>
            </a:extLst>
          </p:cNvPr>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spTree>
    <p:extLst>
      <p:ext uri="{BB962C8B-B14F-4D97-AF65-F5344CB8AC3E}">
        <p14:creationId xmlns:p14="http://schemas.microsoft.com/office/powerpoint/2010/main" val="31714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350" y="308112"/>
            <a:ext cx="8623300" cy="5967275"/>
          </a:xfrm>
        </p:spPr>
        <p:txBody>
          <a:bodyPr/>
          <a:lstStyle/>
          <a:p>
            <a:pPr marL="0" indent="0">
              <a:spcBef>
                <a:spcPts val="800"/>
              </a:spcBef>
              <a:buNone/>
            </a:pPr>
            <a:r>
              <a:rPr lang="en-US" sz="1800" b="1" dirty="0">
                <a:solidFill>
                  <a:srgbClr val="080FAC"/>
                </a:solidFill>
              </a:rPr>
              <a:t>Q11.1 - Counting Sort:</a:t>
            </a:r>
            <a:r>
              <a:rPr lang="en-US" sz="1800" dirty="0"/>
              <a:t> Use counting sort to sort the following array of characters:</a:t>
            </a:r>
          </a:p>
          <a:p>
            <a:pPr marL="0" indent="0">
              <a:spcBef>
                <a:spcPts val="800"/>
              </a:spcBef>
              <a:buNone/>
            </a:pPr>
            <a:r>
              <a:rPr lang="en-US" sz="1800" dirty="0"/>
              <a:t>                             [ a, b, a, a, c, d, a, a, f, c, b ]</a:t>
            </a:r>
          </a:p>
          <a:p>
            <a:pPr marL="0" indent="0">
              <a:spcBef>
                <a:spcPts val="800"/>
              </a:spcBef>
              <a:buNone/>
            </a:pPr>
            <a:r>
              <a:rPr lang="en-US" sz="1800" dirty="0"/>
              <a:t>How much space is required if the array has n characters and our alphabet has k possible letters.</a:t>
            </a:r>
          </a:p>
          <a:p>
            <a:pPr marL="0" indent="0">
              <a:spcBef>
                <a:spcPts val="800"/>
              </a:spcBef>
              <a:buNone/>
            </a:pPr>
            <a:endParaRPr lang="en-US" sz="1050" b="1" dirty="0"/>
          </a:p>
          <a:p>
            <a:pPr marL="0" indent="0">
              <a:spcBef>
                <a:spcPts val="800"/>
              </a:spcBef>
              <a:buNone/>
            </a:pPr>
            <a:r>
              <a:rPr lang="en-US" sz="1800" b="1" dirty="0">
                <a:solidFill>
                  <a:srgbClr val="080FAC"/>
                </a:solidFill>
              </a:rPr>
              <a:t>Q11.2 - Radix Sort: </a:t>
            </a:r>
            <a:r>
              <a:rPr lang="en-US" sz="1800" dirty="0"/>
              <a:t>Use radix sort to sort the following strings:</a:t>
            </a:r>
          </a:p>
          <a:p>
            <a:pPr marL="0" indent="0">
              <a:spcBef>
                <a:spcPts val="800"/>
              </a:spcBef>
              <a:buNone/>
            </a:pPr>
            <a:r>
              <a:rPr lang="en-US" sz="1800" dirty="0" err="1">
                <a:solidFill>
                  <a:srgbClr val="000090"/>
                </a:solidFill>
                <a:latin typeface="Courier"/>
                <a:cs typeface="Courier"/>
              </a:rPr>
              <a:t>abc</a:t>
            </a:r>
            <a:r>
              <a:rPr lang="en-US" sz="1800" dirty="0">
                <a:solidFill>
                  <a:srgbClr val="000090"/>
                </a:solidFill>
                <a:latin typeface="Courier"/>
                <a:cs typeface="Courier"/>
              </a:rPr>
              <a:t> </a:t>
            </a:r>
            <a:r>
              <a:rPr lang="en-US" sz="1800" dirty="0" err="1">
                <a:solidFill>
                  <a:srgbClr val="000090"/>
                </a:solidFill>
                <a:latin typeface="Courier"/>
                <a:cs typeface="Courier"/>
              </a:rPr>
              <a:t>bab</a:t>
            </a:r>
            <a:r>
              <a:rPr lang="en-US" sz="1800" dirty="0">
                <a:solidFill>
                  <a:srgbClr val="000090"/>
                </a:solidFill>
                <a:latin typeface="Courier"/>
                <a:cs typeface="Courier"/>
              </a:rPr>
              <a:t> cba ccc </a:t>
            </a:r>
            <a:r>
              <a:rPr lang="en-US" sz="1800" dirty="0" err="1">
                <a:solidFill>
                  <a:srgbClr val="000090"/>
                </a:solidFill>
                <a:latin typeface="Courier"/>
                <a:cs typeface="Courier"/>
              </a:rPr>
              <a:t>bbb</a:t>
            </a:r>
            <a:r>
              <a:rPr lang="en-US" sz="1800" dirty="0">
                <a:solidFill>
                  <a:srgbClr val="000090"/>
                </a:solidFill>
                <a:latin typeface="Courier"/>
                <a:cs typeface="Courier"/>
              </a:rPr>
              <a:t> </a:t>
            </a:r>
            <a:r>
              <a:rPr lang="en-US" sz="1800" dirty="0" err="1">
                <a:solidFill>
                  <a:srgbClr val="000090"/>
                </a:solidFill>
                <a:latin typeface="Courier"/>
                <a:cs typeface="Courier"/>
              </a:rPr>
              <a:t>aac</a:t>
            </a:r>
            <a:r>
              <a:rPr lang="en-US" sz="1800" dirty="0">
                <a:solidFill>
                  <a:srgbClr val="000090"/>
                </a:solidFill>
                <a:latin typeface="Courier"/>
                <a:cs typeface="Courier"/>
              </a:rPr>
              <a:t> abb bac bcc cab aba</a:t>
            </a:r>
          </a:p>
          <a:p>
            <a:pPr marL="0" indent="0">
              <a:spcBef>
                <a:spcPts val="800"/>
              </a:spcBef>
              <a:buNone/>
            </a:pPr>
            <a:r>
              <a:rPr lang="en-US" sz="1800" dirty="0"/>
              <a:t>As a reminder radix sort works on strings of length k by doing k passes of some other (stable) sorting algorithm, each pass sorting by the next most signiﬁcant element in the string. For example in this case you would ﬁrst sort by the 3rd character, then the 2nd character and then the 1st character.</a:t>
            </a:r>
          </a:p>
          <a:p>
            <a:pPr marL="0" indent="0">
              <a:spcBef>
                <a:spcPts val="800"/>
              </a:spcBef>
              <a:buNone/>
            </a:pPr>
            <a:endParaRPr lang="en-US" sz="1050" b="1" dirty="0"/>
          </a:p>
          <a:p>
            <a:pPr marL="0" indent="0">
              <a:spcBef>
                <a:spcPts val="800"/>
              </a:spcBef>
              <a:buNone/>
            </a:pPr>
            <a:r>
              <a:rPr lang="en-US" sz="1800" b="1" dirty="0">
                <a:solidFill>
                  <a:srgbClr val="080FAC"/>
                </a:solidFill>
              </a:rPr>
              <a:t>Q11.3: </a:t>
            </a:r>
            <a:r>
              <a:rPr lang="en-US" sz="1800" dirty="0"/>
              <a:t>Which property is required to use counting sort to sort an array of tuples by only the ﬁrst element, leaving the original order for tuples with the same ﬁrst element. For example the input may be:</a:t>
            </a:r>
          </a:p>
          <a:p>
            <a:pPr marL="0" indent="0">
              <a:spcBef>
                <a:spcPts val="800"/>
              </a:spcBef>
              <a:buNone/>
            </a:pPr>
            <a:r>
              <a:rPr lang="en-US" sz="1800" dirty="0"/>
              <a:t>(8, </a:t>
            </a:r>
            <a:r>
              <a:rPr lang="en-US" sz="1800" dirty="0" err="1"/>
              <a:t>campbell</a:t>
            </a:r>
            <a:r>
              <a:rPr lang="en-US" sz="1800" dirty="0"/>
              <a:t>), (6, </a:t>
            </a:r>
            <a:r>
              <a:rPr lang="en-US" sz="1800" dirty="0" err="1"/>
              <a:t>tal</a:t>
            </a:r>
            <a:r>
              <a:rPr lang="en-US" sz="1800" dirty="0"/>
              <a:t>), (3, </a:t>
            </a:r>
            <a:r>
              <a:rPr lang="en-US" sz="1800" dirty="0" err="1"/>
              <a:t>keir</a:t>
            </a:r>
            <a:r>
              <a:rPr lang="en-US" sz="1800" dirty="0"/>
              <a:t>), . . . (6, </a:t>
            </a:r>
            <a:r>
              <a:rPr lang="en-US" sz="1800" dirty="0" err="1"/>
              <a:t>gus</a:t>
            </a:r>
            <a:r>
              <a:rPr lang="en-US" sz="1800" dirty="0"/>
              <a:t>), (0, nick), (8, tom)</a:t>
            </a:r>
          </a:p>
          <a:p>
            <a:pPr marL="0" indent="0">
              <a:spcBef>
                <a:spcPts val="800"/>
              </a:spcBef>
              <a:buNone/>
            </a:pPr>
            <a:r>
              <a:rPr lang="en-US" sz="1800" dirty="0"/>
              <a:t>Discuss how you would ensure that counting sort satisﬁes this property. Can you achieve this using only arrays? How about using </a:t>
            </a:r>
            <a:r>
              <a:rPr lang="en-US" sz="1800" dirty="0" err="1"/>
              <a:t>auxiliarry</a:t>
            </a:r>
            <a:r>
              <a:rPr lang="en-US" sz="1800" dirty="0"/>
              <a:t> linked data structures?</a:t>
            </a:r>
          </a:p>
          <a:p>
            <a:pPr marL="0" indent="0">
              <a:buNone/>
            </a:pPr>
            <a:endParaRPr lang="en-US" sz="1800" dirty="0"/>
          </a:p>
          <a:p>
            <a:pPr marL="0" indent="0">
              <a:spcBef>
                <a:spcPts val="800"/>
              </a:spcBef>
              <a:buNone/>
            </a:pPr>
            <a:endParaRPr lang="en-US" sz="18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spTree>
    <p:extLst>
      <p:ext uri="{BB962C8B-B14F-4D97-AF65-F5344CB8AC3E}">
        <p14:creationId xmlns:p14="http://schemas.microsoft.com/office/powerpoint/2010/main" val="105373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EB6E-7804-F549-B277-E045C77B9FCF}"/>
              </a:ext>
            </a:extLst>
          </p:cNvPr>
          <p:cNvSpPr>
            <a:spLocks noGrp="1"/>
          </p:cNvSpPr>
          <p:nvPr>
            <p:ph type="title"/>
          </p:nvPr>
        </p:nvSpPr>
        <p:spPr/>
        <p:txBody>
          <a:bodyPr/>
          <a:lstStyle/>
          <a:p>
            <a:r>
              <a:rPr lang="en-US" dirty="0"/>
              <a:t>Notes on distribution sort</a:t>
            </a:r>
          </a:p>
        </p:txBody>
      </p:sp>
      <p:sp>
        <p:nvSpPr>
          <p:cNvPr id="3" name="Content Placeholder 2">
            <a:extLst>
              <a:ext uri="{FF2B5EF4-FFF2-40B4-BE49-F238E27FC236}">
                <a16:creationId xmlns:a16="http://schemas.microsoft.com/office/drawing/2014/main" id="{65879A22-A4E9-D248-A935-B801C627E698}"/>
              </a:ext>
            </a:extLst>
          </p:cNvPr>
          <p:cNvSpPr>
            <a:spLocks noGrp="1"/>
          </p:cNvSpPr>
          <p:nvPr>
            <p:ph idx="1"/>
          </p:nvPr>
        </p:nvSpPr>
        <p:spPr/>
        <p:txBody>
          <a:bodyPr/>
          <a:lstStyle/>
          <a:p>
            <a:r>
              <a:rPr lang="en-US" dirty="0"/>
              <a:t>Not using key comparisons (as opposed to others such as insertion, quick, merge, heap)</a:t>
            </a:r>
          </a:p>
          <a:p>
            <a:r>
              <a:rPr lang="en-US" i="1" dirty="0"/>
              <a:t>O(n), but relies on some constraints on data</a:t>
            </a:r>
          </a:p>
          <a:p>
            <a:r>
              <a:rPr lang="en-US" dirty="0"/>
              <a:t>not in-place</a:t>
            </a:r>
          </a:p>
          <a:p>
            <a:r>
              <a:rPr lang="en-US" i="1" dirty="0"/>
              <a:t>additional memory needed: O(</a:t>
            </a:r>
            <a:r>
              <a:rPr lang="en-US" i="1" dirty="0" err="1"/>
              <a:t>n+k</a:t>
            </a:r>
            <a:r>
              <a:rPr lang="en-US" i="1" dirty="0"/>
              <a:t>)</a:t>
            </a:r>
          </a:p>
          <a:p>
            <a:r>
              <a:rPr lang="en-US" dirty="0"/>
              <a:t>can be easily made stable</a:t>
            </a:r>
          </a:p>
          <a:p>
            <a:r>
              <a:rPr lang="en-US" dirty="0"/>
              <a:t>not quite practical.</a:t>
            </a:r>
          </a:p>
        </p:txBody>
      </p:sp>
      <p:sp>
        <p:nvSpPr>
          <p:cNvPr id="4" name="Date Placeholder 3">
            <a:extLst>
              <a:ext uri="{FF2B5EF4-FFF2-40B4-BE49-F238E27FC236}">
                <a16:creationId xmlns:a16="http://schemas.microsoft.com/office/drawing/2014/main" id="{5CB8B8DA-9177-E240-8ED8-4E388D5C6F8A}"/>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CE8CABE2-5A70-1D4F-B1C8-6CBCE7453095}"/>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51A8F2A3-5302-D44A-A75C-0166704CE347}"/>
              </a:ext>
            </a:extLst>
          </p:cNvPr>
          <p:cNvSpPr>
            <a:spLocks noGrp="1"/>
          </p:cNvSpPr>
          <p:nvPr>
            <p:ph type="sldNum" sz="quarter" idx="12"/>
          </p:nvPr>
        </p:nvSpPr>
        <p:spPr/>
        <p:txBody>
          <a:bodyPr/>
          <a:lstStyle/>
          <a:p>
            <a:pPr>
              <a:defRPr/>
            </a:pPr>
            <a:fld id="{F9610808-8E44-6F46-B441-732A53FE435D}" type="slidenum">
              <a:rPr lang="en-US" smtClean="0"/>
              <a:pPr>
                <a:defRPr/>
              </a:pPr>
              <a:t>7</a:t>
            </a:fld>
            <a:endParaRPr lang="en-US" dirty="0"/>
          </a:p>
        </p:txBody>
      </p:sp>
    </p:spTree>
    <p:extLst>
      <p:ext uri="{BB962C8B-B14F-4D97-AF65-F5344CB8AC3E}">
        <p14:creationId xmlns:p14="http://schemas.microsoft.com/office/powerpoint/2010/main" val="79102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8924-9051-1A41-BC3B-682FBA4D8C23}"/>
              </a:ext>
            </a:extLst>
          </p:cNvPr>
          <p:cNvSpPr>
            <a:spLocks noGrp="1"/>
          </p:cNvSpPr>
          <p:nvPr>
            <p:ph type="title"/>
          </p:nvPr>
        </p:nvSpPr>
        <p:spPr>
          <a:xfrm>
            <a:off x="265113" y="107951"/>
            <a:ext cx="8623300" cy="518214"/>
          </a:xfrm>
        </p:spPr>
        <p:txBody>
          <a:bodyPr/>
          <a:lstStyle/>
          <a:p>
            <a:r>
              <a:rPr lang="en-US" sz="2400" dirty="0"/>
              <a:t>String Searching</a:t>
            </a:r>
            <a:endParaRPr lang="en-US" dirty="0"/>
          </a:p>
        </p:txBody>
      </p:sp>
      <p:sp>
        <p:nvSpPr>
          <p:cNvPr id="3" name="Content Placeholder 2">
            <a:extLst>
              <a:ext uri="{FF2B5EF4-FFF2-40B4-BE49-F238E27FC236}">
                <a16:creationId xmlns:a16="http://schemas.microsoft.com/office/drawing/2014/main" id="{AB7BC4B5-92AC-6B40-B6C3-435C30367100}"/>
              </a:ext>
            </a:extLst>
          </p:cNvPr>
          <p:cNvSpPr>
            <a:spLocks noGrp="1"/>
          </p:cNvSpPr>
          <p:nvPr>
            <p:ph idx="1"/>
          </p:nvPr>
        </p:nvSpPr>
        <p:spPr>
          <a:xfrm>
            <a:off x="165722" y="626164"/>
            <a:ext cx="8623300" cy="5649223"/>
          </a:xfrm>
        </p:spPr>
        <p:txBody>
          <a:bodyPr/>
          <a:lstStyle/>
          <a:p>
            <a:pPr marL="0" indent="0">
              <a:spcBef>
                <a:spcPts val="800"/>
              </a:spcBef>
              <a:buNone/>
            </a:pPr>
            <a:r>
              <a:rPr lang="en-US" sz="2000" b="1" dirty="0">
                <a:solidFill>
                  <a:srgbClr val="080FAC"/>
                </a:solidFill>
              </a:rPr>
              <a:t>Input:</a:t>
            </a:r>
            <a:r>
              <a:rPr lang="en-US" sz="2000" dirty="0"/>
              <a:t> </a:t>
            </a:r>
          </a:p>
          <a:p>
            <a:pPr>
              <a:spcBef>
                <a:spcPts val="800"/>
              </a:spcBef>
            </a:pPr>
            <a:r>
              <a:rPr lang="en-US" sz="2000" dirty="0"/>
              <a:t>A  (long) text T[0..n-1].  Example: T= “SHE SELLS SEA SHELLS”, with n=20</a:t>
            </a:r>
          </a:p>
          <a:p>
            <a:pPr>
              <a:spcBef>
                <a:spcPts val="800"/>
              </a:spcBef>
            </a:pPr>
            <a:r>
              <a:rPr lang="en-US" sz="2000" dirty="0"/>
              <a:t>A (short) pattern P[0..m-1].  Example: P=“HELL”, m=4.</a:t>
            </a:r>
          </a:p>
          <a:p>
            <a:pPr marL="0" indent="0">
              <a:spcBef>
                <a:spcPts val="800"/>
              </a:spcBef>
              <a:buNone/>
            </a:pPr>
            <a:endParaRPr lang="en-US" sz="800" b="1" dirty="0">
              <a:solidFill>
                <a:srgbClr val="080FAC"/>
              </a:solidFill>
            </a:endParaRPr>
          </a:p>
          <a:p>
            <a:pPr marL="0" indent="0">
              <a:spcBef>
                <a:spcPts val="800"/>
              </a:spcBef>
              <a:buNone/>
            </a:pPr>
            <a:r>
              <a:rPr lang="en-US" sz="2000" b="1" dirty="0">
                <a:solidFill>
                  <a:srgbClr val="080FAC"/>
                </a:solidFill>
              </a:rPr>
              <a:t>Output: </a:t>
            </a:r>
          </a:p>
          <a:p>
            <a:pPr>
              <a:spcBef>
                <a:spcPts val="800"/>
              </a:spcBef>
            </a:pPr>
            <a:r>
              <a:rPr lang="en-US" sz="2000" dirty="0"/>
              <a:t>index i such that T[i..i+m-1]=P[0..m-1], or NOTFOUND </a:t>
            </a:r>
          </a:p>
          <a:p>
            <a:pPr marL="0" indent="0">
              <a:spcBef>
                <a:spcPts val="800"/>
              </a:spcBef>
              <a:buNone/>
            </a:pPr>
            <a:endParaRPr lang="en-US" sz="800" b="1" dirty="0">
              <a:solidFill>
                <a:srgbClr val="080FAC"/>
              </a:solidFill>
            </a:endParaRPr>
          </a:p>
          <a:p>
            <a:pPr marL="0" indent="0">
              <a:spcBef>
                <a:spcPts val="800"/>
              </a:spcBef>
              <a:buNone/>
            </a:pPr>
            <a:r>
              <a:rPr lang="en-US" sz="2000" b="1" dirty="0">
                <a:solidFill>
                  <a:srgbClr val="080FAC"/>
                </a:solidFill>
              </a:rPr>
              <a:t>Algorithms:</a:t>
            </a:r>
          </a:p>
          <a:p>
            <a:pPr>
              <a:spcBef>
                <a:spcPts val="800"/>
              </a:spcBef>
            </a:pPr>
            <a:r>
              <a:rPr lang="en-US" sz="2000" dirty="0"/>
              <a:t>Naïve: brute force, complexity O(nm)  (max= (n-m+1)*m character comparison): </a:t>
            </a:r>
          </a:p>
          <a:p>
            <a:pPr lvl="1">
              <a:spcBef>
                <a:spcPts val="800"/>
              </a:spcBef>
            </a:pPr>
            <a:r>
              <a:rPr lang="en-US" sz="1600" dirty="0"/>
              <a:t>shift pattern left to right on the text, 1 position each time</a:t>
            </a:r>
          </a:p>
          <a:p>
            <a:pPr lvl="1">
              <a:spcBef>
                <a:spcPts val="800"/>
              </a:spcBef>
            </a:pPr>
            <a:r>
              <a:rPr lang="en-US" sz="1600" dirty="0"/>
              <a:t>compare pattern with text from left to right</a:t>
            </a:r>
          </a:p>
          <a:p>
            <a:pPr>
              <a:spcBef>
                <a:spcPts val="800"/>
              </a:spcBef>
            </a:pPr>
            <a:r>
              <a:rPr lang="en-US" sz="2000" dirty="0" err="1"/>
              <a:t>Horspool’s</a:t>
            </a:r>
            <a:r>
              <a:rPr lang="en-US" sz="2000" dirty="0"/>
              <a:t>: also O(</a:t>
            </a:r>
            <a:r>
              <a:rPr lang="en-US" sz="2000" dirty="0" err="1"/>
              <a:t>mn</a:t>
            </a:r>
            <a:r>
              <a:rPr lang="en-US" sz="2000" dirty="0"/>
              <a:t>) but practically fast:</a:t>
            </a:r>
          </a:p>
          <a:p>
            <a:pPr lvl="1">
              <a:spcBef>
                <a:spcPts val="800"/>
              </a:spcBef>
            </a:pPr>
            <a:r>
              <a:rPr lang="en-US" sz="1600" dirty="0"/>
              <a:t>shift pattern left to right on the text, </a:t>
            </a:r>
            <a:r>
              <a:rPr lang="en-US" sz="1600" i="1" dirty="0"/>
              <a:t>at least</a:t>
            </a:r>
            <a:r>
              <a:rPr lang="en-US" sz="1600" dirty="0"/>
              <a:t> 1 position each time</a:t>
            </a:r>
          </a:p>
          <a:p>
            <a:pPr lvl="1">
              <a:spcBef>
                <a:spcPts val="800"/>
              </a:spcBef>
            </a:pPr>
            <a:r>
              <a:rPr lang="en-US" sz="1600" dirty="0"/>
              <a:t>compare pattern with text </a:t>
            </a:r>
            <a:r>
              <a:rPr lang="en-US" sz="1600" b="1" dirty="0"/>
              <a:t>from right to left</a:t>
            </a:r>
          </a:p>
          <a:p>
            <a:pPr marL="0" indent="0">
              <a:spcBef>
                <a:spcPts val="800"/>
              </a:spcBef>
              <a:buNone/>
            </a:pPr>
            <a:r>
              <a:rPr lang="en-US" sz="2000" dirty="0"/>
              <a:t> </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9B783826-DB11-F34A-B58F-6EAA6E996AB2}"/>
              </a:ext>
            </a:extLst>
          </p:cNvPr>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6EB16F54-3861-7345-A88D-D44719F9EA84}"/>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0D53CA3A-1AC1-164B-A8A8-22E4AE541FF9}"/>
              </a:ext>
            </a:extLst>
          </p:cNvPr>
          <p:cNvSpPr>
            <a:spLocks noGrp="1"/>
          </p:cNvSpPr>
          <p:nvPr>
            <p:ph type="sldNum" sz="quarter" idx="12"/>
          </p:nvPr>
        </p:nvSpPr>
        <p:spPr/>
        <p:txBody>
          <a:bodyPr/>
          <a:lstStyle/>
          <a:p>
            <a:pPr>
              <a:defRPr/>
            </a:pPr>
            <a:fld id="{F9610808-8E44-6F46-B441-732A53FE435D}" type="slidenum">
              <a:rPr lang="en-US" smtClean="0"/>
              <a:pPr>
                <a:defRPr/>
              </a:pPr>
              <a:t>8</a:t>
            </a:fld>
            <a:endParaRPr lang="en-US" dirty="0"/>
          </a:p>
        </p:txBody>
      </p:sp>
    </p:spTree>
    <p:extLst>
      <p:ext uri="{BB962C8B-B14F-4D97-AF65-F5344CB8AC3E}">
        <p14:creationId xmlns:p14="http://schemas.microsoft.com/office/powerpoint/2010/main" val="88257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4C32-0725-9343-81C6-470021B097BC}"/>
              </a:ext>
            </a:extLst>
          </p:cNvPr>
          <p:cNvSpPr>
            <a:spLocks noGrp="1"/>
          </p:cNvSpPr>
          <p:nvPr>
            <p:ph type="title"/>
          </p:nvPr>
        </p:nvSpPr>
        <p:spPr>
          <a:xfrm>
            <a:off x="265113" y="107951"/>
            <a:ext cx="8623300" cy="342208"/>
          </a:xfrm>
        </p:spPr>
        <p:txBody>
          <a:bodyPr/>
          <a:lstStyle/>
          <a:p>
            <a:r>
              <a:rPr lang="en-US" dirty="0"/>
              <a:t>How to run </a:t>
            </a:r>
            <a:r>
              <a:rPr lang="en-US" dirty="0" err="1"/>
              <a:t>Horspool’s</a:t>
            </a:r>
            <a:r>
              <a:rPr lang="en-US" dirty="0"/>
              <a:t> </a:t>
            </a:r>
            <a:r>
              <a:rPr lang="en-US" i="1" dirty="0"/>
              <a:t>manually</a:t>
            </a:r>
          </a:p>
        </p:txBody>
      </p:sp>
      <p:sp>
        <p:nvSpPr>
          <p:cNvPr id="3" name="Content Placeholder 2">
            <a:extLst>
              <a:ext uri="{FF2B5EF4-FFF2-40B4-BE49-F238E27FC236}">
                <a16:creationId xmlns:a16="http://schemas.microsoft.com/office/drawing/2014/main" id="{1383436D-650F-3B46-AD4D-5B3D62678249}"/>
              </a:ext>
            </a:extLst>
          </p:cNvPr>
          <p:cNvSpPr>
            <a:spLocks noGrp="1"/>
          </p:cNvSpPr>
          <p:nvPr>
            <p:ph idx="1"/>
          </p:nvPr>
        </p:nvSpPr>
        <p:spPr>
          <a:xfrm>
            <a:off x="265113" y="1143000"/>
            <a:ext cx="7632700" cy="4800600"/>
          </a:xfrm>
        </p:spPr>
        <p:txBody>
          <a:bodyPr/>
          <a:lstStyle/>
          <a:p>
            <a:endParaRPr lang="en-US" dirty="0"/>
          </a:p>
          <a:p>
            <a:endParaRPr lang="en-US" dirty="0"/>
          </a:p>
          <a:p>
            <a:endParaRPr lang="en-US" dirty="0"/>
          </a:p>
          <a:p>
            <a:endParaRPr lang="en-US" dirty="0"/>
          </a:p>
        </p:txBody>
      </p:sp>
      <p:graphicFrame>
        <p:nvGraphicFramePr>
          <p:cNvPr id="7" name="Table 6">
            <a:extLst>
              <a:ext uri="{FF2B5EF4-FFF2-40B4-BE49-F238E27FC236}">
                <a16:creationId xmlns:a16="http://schemas.microsoft.com/office/drawing/2014/main" id="{68270243-3B4D-CF40-9C1F-E65715659912}"/>
              </a:ext>
            </a:extLst>
          </p:cNvPr>
          <p:cNvGraphicFramePr>
            <a:graphicFrameLocks noGrp="1"/>
          </p:cNvGraphicFramePr>
          <p:nvPr>
            <p:extLst>
              <p:ext uri="{D42A27DB-BD31-4B8C-83A1-F6EECF244321}">
                <p14:modId xmlns:p14="http://schemas.microsoft.com/office/powerpoint/2010/main" val="3891237704"/>
              </p:ext>
            </p:extLst>
          </p:nvPr>
        </p:nvGraphicFramePr>
        <p:xfrm>
          <a:off x="141601" y="800792"/>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p>
                  </a:txBody>
                  <a:tcPr marT="41564" marB="41564"/>
                </a:tc>
                <a:tc>
                  <a:txBody>
                    <a:bodyPr/>
                    <a:lstStyle/>
                    <a:p>
                      <a:pPr algn="ctr"/>
                      <a:r>
                        <a:rPr lang="en-US" sz="1700" dirty="0"/>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8" name="Table 6">
            <a:extLst>
              <a:ext uri="{FF2B5EF4-FFF2-40B4-BE49-F238E27FC236}">
                <a16:creationId xmlns:a16="http://schemas.microsoft.com/office/drawing/2014/main" id="{D35294E8-F959-1C4F-8BA7-28E317A9D51D}"/>
              </a:ext>
            </a:extLst>
          </p:cNvPr>
          <p:cNvGraphicFramePr>
            <a:graphicFrameLocks noGrp="1"/>
          </p:cNvGraphicFramePr>
          <p:nvPr>
            <p:extLst>
              <p:ext uri="{D42A27DB-BD31-4B8C-83A1-F6EECF244321}">
                <p14:modId xmlns:p14="http://schemas.microsoft.com/office/powerpoint/2010/main" val="1495854118"/>
              </p:ext>
            </p:extLst>
          </p:nvPr>
        </p:nvGraphicFramePr>
        <p:xfrm>
          <a:off x="141602" y="1243879"/>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c</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sp>
        <p:nvSpPr>
          <p:cNvPr id="10" name="TextBox 9">
            <a:extLst>
              <a:ext uri="{FF2B5EF4-FFF2-40B4-BE49-F238E27FC236}">
                <a16:creationId xmlns:a16="http://schemas.microsoft.com/office/drawing/2014/main" id="{8D844745-F0FB-1B4F-A946-773C8B5CCB76}"/>
              </a:ext>
            </a:extLst>
          </p:cNvPr>
          <p:cNvSpPr txBox="1"/>
          <p:nvPr/>
        </p:nvSpPr>
        <p:spPr>
          <a:xfrm>
            <a:off x="2805359" y="1177843"/>
            <a:ext cx="5990492" cy="923330"/>
          </a:xfrm>
          <a:prstGeom prst="rect">
            <a:avLst/>
          </a:prstGeom>
          <a:noFill/>
        </p:spPr>
        <p:txBody>
          <a:bodyPr wrap="square" rtlCol="0">
            <a:spAutoFit/>
          </a:bodyPr>
          <a:lstStyle/>
          <a:p>
            <a:r>
              <a:rPr lang="en-US" sz="1800" dirty="0"/>
              <a:t>mismatch found at the first comparison</a:t>
            </a:r>
          </a:p>
          <a:p>
            <a:r>
              <a:rPr lang="en-US" sz="1800" dirty="0"/>
              <a:t>no matter where mismatch happens, the shift is totally decided by the rightmost examined char of T,  </a:t>
            </a:r>
            <a:r>
              <a:rPr lang="en-US" sz="1700" b="1" dirty="0">
                <a:solidFill>
                  <a:srgbClr val="FF0000"/>
                </a:solidFill>
                <a:latin typeface="+mn-lt"/>
                <a:ea typeface="+mn-ea"/>
                <a:cs typeface="+mn-cs"/>
              </a:rPr>
              <a:t>y</a:t>
            </a:r>
          </a:p>
        </p:txBody>
      </p:sp>
      <p:sp>
        <p:nvSpPr>
          <p:cNvPr id="11" name="TextBox 10">
            <a:extLst>
              <a:ext uri="{FF2B5EF4-FFF2-40B4-BE49-F238E27FC236}">
                <a16:creationId xmlns:a16="http://schemas.microsoft.com/office/drawing/2014/main" id="{3992026D-B6C5-0143-83D2-82CFA2157C4C}"/>
              </a:ext>
            </a:extLst>
          </p:cNvPr>
          <p:cNvSpPr txBox="1"/>
          <p:nvPr/>
        </p:nvSpPr>
        <p:spPr>
          <a:xfrm>
            <a:off x="2384189" y="2184084"/>
            <a:ext cx="4660250" cy="584775"/>
          </a:xfrm>
          <a:prstGeom prst="rect">
            <a:avLst/>
          </a:prstGeom>
          <a:noFill/>
        </p:spPr>
        <p:txBody>
          <a:bodyPr wrap="square" rtlCol="0">
            <a:spAutoFit/>
          </a:bodyPr>
          <a:lstStyle/>
          <a:p>
            <a:r>
              <a:rPr lang="en-US" sz="1600" dirty="0"/>
              <a:t>Shift until having the </a:t>
            </a:r>
            <a:r>
              <a:rPr lang="en-US" sz="1600" dirty="0">
                <a:solidFill>
                  <a:srgbClr val="080FAC"/>
                </a:solidFill>
              </a:rPr>
              <a:t>first match </a:t>
            </a:r>
            <a:r>
              <a:rPr lang="en-US" sz="1600" dirty="0"/>
              <a:t>of character on P</a:t>
            </a:r>
          </a:p>
          <a:p>
            <a:r>
              <a:rPr lang="en-US" sz="1600" dirty="0"/>
              <a:t>with that rightmost </a:t>
            </a:r>
            <a:r>
              <a:rPr lang="en-US" sz="1600" b="1" dirty="0">
                <a:solidFill>
                  <a:srgbClr val="FF0000"/>
                </a:solidFill>
                <a:latin typeface="+mn-lt"/>
                <a:ea typeface="+mn-ea"/>
                <a:cs typeface="+mn-cs"/>
              </a:rPr>
              <a:t>y </a:t>
            </a:r>
            <a:r>
              <a:rPr lang="en-US" sz="1600" dirty="0"/>
              <a:t>(here, no match found)</a:t>
            </a:r>
          </a:p>
        </p:txBody>
      </p:sp>
      <p:graphicFrame>
        <p:nvGraphicFramePr>
          <p:cNvPr id="12" name="Table 11">
            <a:extLst>
              <a:ext uri="{FF2B5EF4-FFF2-40B4-BE49-F238E27FC236}">
                <a16:creationId xmlns:a16="http://schemas.microsoft.com/office/drawing/2014/main" id="{6C007E99-B857-D349-99FA-FA09A4AAF8F4}"/>
              </a:ext>
            </a:extLst>
          </p:cNvPr>
          <p:cNvGraphicFramePr>
            <a:graphicFrameLocks noGrp="1"/>
          </p:cNvGraphicFramePr>
          <p:nvPr>
            <p:extLst>
              <p:ext uri="{D42A27DB-BD31-4B8C-83A1-F6EECF244321}">
                <p14:modId xmlns:p14="http://schemas.microsoft.com/office/powerpoint/2010/main" val="2929494592"/>
              </p:ext>
            </p:extLst>
          </p:nvPr>
        </p:nvGraphicFramePr>
        <p:xfrm>
          <a:off x="141601" y="2989303"/>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y</a:t>
                      </a:r>
                    </a:p>
                  </a:txBody>
                  <a:tcPr marT="41564" marB="41564"/>
                </a:tc>
                <a:tc>
                  <a:txBody>
                    <a:bodyPr/>
                    <a:lstStyle/>
                    <a:p>
                      <a:pPr algn="ctr"/>
                      <a:r>
                        <a:rPr lang="en-US" sz="1700" dirty="0">
                          <a:solidFill>
                            <a:schemeClr val="tx1"/>
                          </a:solidFill>
                        </a:rPr>
                        <a:t>b</a:t>
                      </a:r>
                    </a:p>
                  </a:txBody>
                  <a:tcPr marT="41564" marB="41564"/>
                </a:tc>
                <a:tc>
                  <a:txBody>
                    <a:bodyPr/>
                    <a:lstStyle/>
                    <a:p>
                      <a:pPr algn="ctr"/>
                      <a:endParaRPr lang="en-US" sz="1700">
                        <a:solidFill>
                          <a:schemeClr val="tx1"/>
                        </a:solidFill>
                      </a:endParaRPr>
                    </a:p>
                  </a:txBody>
                  <a:tcPr marT="41564" marB="41564"/>
                </a:tc>
                <a:tc>
                  <a:txBody>
                    <a:bodyPr/>
                    <a:lstStyle/>
                    <a:p>
                      <a:pPr marL="0" algn="ctr" defTabSz="914400" rtl="0" eaLnBrk="1" latinLnBrk="0" hangingPunct="1"/>
                      <a:r>
                        <a:rPr lang="en-US" sz="1700" b="1" kern="1200" dirty="0">
                          <a:solidFill>
                            <a:srgbClr val="FF0000"/>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3" name="Table 6">
            <a:extLst>
              <a:ext uri="{FF2B5EF4-FFF2-40B4-BE49-F238E27FC236}">
                <a16:creationId xmlns:a16="http://schemas.microsoft.com/office/drawing/2014/main" id="{918CF863-A1D7-F641-A0FF-30D0EACF82AE}"/>
              </a:ext>
            </a:extLst>
          </p:cNvPr>
          <p:cNvGraphicFramePr>
            <a:graphicFrameLocks noGrp="1"/>
          </p:cNvGraphicFramePr>
          <p:nvPr>
            <p:extLst>
              <p:ext uri="{D42A27DB-BD31-4B8C-83A1-F6EECF244321}">
                <p14:modId xmlns:p14="http://schemas.microsoft.com/office/powerpoint/2010/main" val="1245471533"/>
              </p:ext>
            </p:extLst>
          </p:nvPr>
        </p:nvGraphicFramePr>
        <p:xfrm>
          <a:off x="2064187" y="3427684"/>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080FAC"/>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c</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4" name="Table 13">
            <a:extLst>
              <a:ext uri="{FF2B5EF4-FFF2-40B4-BE49-F238E27FC236}">
                <a16:creationId xmlns:a16="http://schemas.microsoft.com/office/drawing/2014/main" id="{11EFB661-6425-5D48-A5B8-6EC4A80FEEB4}"/>
              </a:ext>
            </a:extLst>
          </p:cNvPr>
          <p:cNvGraphicFramePr>
            <a:graphicFrameLocks noGrp="1"/>
          </p:cNvGraphicFramePr>
          <p:nvPr>
            <p:extLst>
              <p:ext uri="{D42A27DB-BD31-4B8C-83A1-F6EECF244321}">
                <p14:modId xmlns:p14="http://schemas.microsoft.com/office/powerpoint/2010/main" val="2042018152"/>
              </p:ext>
            </p:extLst>
          </p:nvPr>
        </p:nvGraphicFramePr>
        <p:xfrm>
          <a:off x="141601" y="4006052"/>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solidFill>
                            <a:srgbClr val="FF0000"/>
                          </a:solidFill>
                        </a:rPr>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5" name="Table 6">
            <a:extLst>
              <a:ext uri="{FF2B5EF4-FFF2-40B4-BE49-F238E27FC236}">
                <a16:creationId xmlns:a16="http://schemas.microsoft.com/office/drawing/2014/main" id="{AE578131-414D-B541-9D0E-7C2A8CC9F844}"/>
              </a:ext>
            </a:extLst>
          </p:cNvPr>
          <p:cNvGraphicFramePr>
            <a:graphicFrameLocks noGrp="1"/>
          </p:cNvGraphicFramePr>
          <p:nvPr>
            <p:extLst>
              <p:ext uri="{D42A27DB-BD31-4B8C-83A1-F6EECF244321}">
                <p14:modId xmlns:p14="http://schemas.microsoft.com/office/powerpoint/2010/main" val="3772652534"/>
              </p:ext>
            </p:extLst>
          </p:nvPr>
        </p:nvGraphicFramePr>
        <p:xfrm>
          <a:off x="2791729" y="4457652"/>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rgbClr val="080FAC"/>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c</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6" name="Table 6">
            <a:extLst>
              <a:ext uri="{FF2B5EF4-FFF2-40B4-BE49-F238E27FC236}">
                <a16:creationId xmlns:a16="http://schemas.microsoft.com/office/drawing/2014/main" id="{B49CA860-9A19-5548-B641-82949716643E}"/>
              </a:ext>
            </a:extLst>
          </p:cNvPr>
          <p:cNvGraphicFramePr>
            <a:graphicFrameLocks noGrp="1"/>
          </p:cNvGraphicFramePr>
          <p:nvPr>
            <p:extLst>
              <p:ext uri="{D42A27DB-BD31-4B8C-83A1-F6EECF244321}">
                <p14:modId xmlns:p14="http://schemas.microsoft.com/office/powerpoint/2010/main" val="1634856192"/>
              </p:ext>
            </p:extLst>
          </p:nvPr>
        </p:nvGraphicFramePr>
        <p:xfrm>
          <a:off x="3189601" y="5418994"/>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1507E7"/>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c</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7" name="Table 6">
            <a:extLst>
              <a:ext uri="{FF2B5EF4-FFF2-40B4-BE49-F238E27FC236}">
                <a16:creationId xmlns:a16="http://schemas.microsoft.com/office/drawing/2014/main" id="{9814050E-817D-D848-AC03-BF8595B84A69}"/>
              </a:ext>
            </a:extLst>
          </p:cNvPr>
          <p:cNvGraphicFramePr>
            <a:graphicFrameLocks noGrp="1"/>
          </p:cNvGraphicFramePr>
          <p:nvPr>
            <p:extLst>
              <p:ext uri="{D42A27DB-BD31-4B8C-83A1-F6EECF244321}">
                <p14:modId xmlns:p14="http://schemas.microsoft.com/office/powerpoint/2010/main" val="2772925253"/>
              </p:ext>
            </p:extLst>
          </p:nvPr>
        </p:nvGraphicFramePr>
        <p:xfrm>
          <a:off x="3986772" y="6376003"/>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c</a:t>
                      </a:r>
                    </a:p>
                  </a:txBody>
                  <a:tcPr marT="41564" marB="41564"/>
                </a:tc>
                <a:extLst>
                  <a:ext uri="{0D108BD9-81ED-4DB2-BD59-A6C34878D82A}">
                    <a16:rowId xmlns:a16="http://schemas.microsoft.com/office/drawing/2014/main" val="3664969262"/>
                  </a:ext>
                </a:extLst>
              </a:tr>
            </a:tbl>
          </a:graphicData>
        </a:graphic>
      </p:graphicFrame>
      <p:sp>
        <p:nvSpPr>
          <p:cNvPr id="5" name="Rectangle 4">
            <a:extLst>
              <a:ext uri="{FF2B5EF4-FFF2-40B4-BE49-F238E27FC236}">
                <a16:creationId xmlns:a16="http://schemas.microsoft.com/office/drawing/2014/main" id="{2186FC01-4E49-9949-8D86-6FF9AE7E1857}"/>
              </a:ext>
            </a:extLst>
          </p:cNvPr>
          <p:cNvSpPr/>
          <p:nvPr/>
        </p:nvSpPr>
        <p:spPr>
          <a:xfrm>
            <a:off x="141602" y="1712589"/>
            <a:ext cx="1922585" cy="53376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SHIFT m because </a:t>
            </a:r>
            <a:r>
              <a:rPr lang="en-US" sz="1700" b="1" dirty="0">
                <a:solidFill>
                  <a:srgbClr val="FF0000"/>
                </a:solidFill>
              </a:rPr>
              <a:t>y</a:t>
            </a:r>
            <a:r>
              <a:rPr lang="en-US" sz="1600" dirty="0">
                <a:solidFill>
                  <a:schemeClr val="tx1"/>
                </a:solidFill>
              </a:rPr>
              <a:t> not in P </a:t>
            </a:r>
            <a:endParaRPr lang="en-US" sz="2000" dirty="0">
              <a:solidFill>
                <a:schemeClr val="tx1"/>
              </a:solidFill>
            </a:endParaRPr>
          </a:p>
        </p:txBody>
      </p:sp>
      <p:graphicFrame>
        <p:nvGraphicFramePr>
          <p:cNvPr id="19" name="Table 18">
            <a:extLst>
              <a:ext uri="{FF2B5EF4-FFF2-40B4-BE49-F238E27FC236}">
                <a16:creationId xmlns:a16="http://schemas.microsoft.com/office/drawing/2014/main" id="{F2E8E2AC-05A9-F74E-8911-1FDA5500BB1F}"/>
              </a:ext>
            </a:extLst>
          </p:cNvPr>
          <p:cNvGraphicFramePr>
            <a:graphicFrameLocks noGrp="1"/>
          </p:cNvGraphicFramePr>
          <p:nvPr>
            <p:extLst>
              <p:ext uri="{D42A27DB-BD31-4B8C-83A1-F6EECF244321}">
                <p14:modId xmlns:p14="http://schemas.microsoft.com/office/powerpoint/2010/main" val="2665021630"/>
              </p:ext>
            </p:extLst>
          </p:nvPr>
        </p:nvGraphicFramePr>
        <p:xfrm>
          <a:off x="141601" y="4988118"/>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solidFill>
                            <a:srgbClr val="FF0000"/>
                          </a:solidFill>
                        </a:rPr>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20" name="Table 19">
            <a:extLst>
              <a:ext uri="{FF2B5EF4-FFF2-40B4-BE49-F238E27FC236}">
                <a16:creationId xmlns:a16="http://schemas.microsoft.com/office/drawing/2014/main" id="{BA4BC4E8-D5D4-C490-6981-4F8A9D3753A7}"/>
              </a:ext>
            </a:extLst>
          </p:cNvPr>
          <p:cNvGraphicFramePr>
            <a:graphicFrameLocks noGrp="1"/>
          </p:cNvGraphicFramePr>
          <p:nvPr>
            <p:extLst>
              <p:ext uri="{D42A27DB-BD31-4B8C-83A1-F6EECF244321}">
                <p14:modId xmlns:p14="http://schemas.microsoft.com/office/powerpoint/2010/main" val="3610224543"/>
              </p:ext>
            </p:extLst>
          </p:nvPr>
        </p:nvGraphicFramePr>
        <p:xfrm>
          <a:off x="141601" y="5965247"/>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spTree>
    <p:extLst>
      <p:ext uri="{BB962C8B-B14F-4D97-AF65-F5344CB8AC3E}">
        <p14:creationId xmlns:p14="http://schemas.microsoft.com/office/powerpoint/2010/main" val="243687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207_17S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C207_17S1.potx</Template>
  <TotalTime>52247</TotalTime>
  <Words>1817</Words>
  <Application>Microsoft Macintosh PowerPoint</Application>
  <PresentationFormat>On-screen Show (4:3)</PresentationFormat>
  <Paragraphs>415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Courier</vt:lpstr>
      <vt:lpstr>News Gothic MT</vt:lpstr>
      <vt:lpstr>Wingdings 2</vt:lpstr>
      <vt:lpstr>C207_17S1</vt:lpstr>
      <vt:lpstr>COMP20007 Workshop Week 11</vt:lpstr>
      <vt:lpstr>Counting Sort </vt:lpstr>
      <vt:lpstr>Counting Sort for sorting array A[0..n-1] </vt:lpstr>
      <vt:lpstr>Counting Sort</vt:lpstr>
      <vt:lpstr>Radix Sort</vt:lpstr>
      <vt:lpstr>PowerPoint Presentation</vt:lpstr>
      <vt:lpstr>Notes on distribution sort</vt:lpstr>
      <vt:lpstr>String Searching</vt:lpstr>
      <vt:lpstr>How to run Horspool’s manually</vt:lpstr>
      <vt:lpstr>Horspool’s Algorithm Review</vt:lpstr>
      <vt:lpstr>Horspool’s Algorithm</vt:lpstr>
      <vt:lpstr>Assignment 2: Q&amp;A (Part 1, Part 2, Part 3)</vt:lpstr>
      <vt:lpstr>Lab: Assignment 2</vt:lpstr>
      <vt:lpstr>?</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379</cp:revision>
  <dcterms:created xsi:type="dcterms:W3CDTF">2016-04-26T09:56:14Z</dcterms:created>
  <dcterms:modified xsi:type="dcterms:W3CDTF">2022-05-16T22:52:04Z</dcterms:modified>
</cp:coreProperties>
</file>