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545" r:id="rId2"/>
    <p:sldId id="541" r:id="rId3"/>
    <p:sldId id="548" r:id="rId4"/>
    <p:sldId id="549" r:id="rId5"/>
    <p:sldId id="547" r:id="rId6"/>
    <p:sldId id="542" r:id="rId7"/>
    <p:sldId id="534" r:id="rId8"/>
    <p:sldId id="551" r:id="rId9"/>
    <p:sldId id="535" r:id="rId10"/>
    <p:sldId id="550" r:id="rId11"/>
    <p:sldId id="536" r:id="rId12"/>
    <p:sldId id="537" r:id="rId13"/>
    <p:sldId id="539" r:id="rId14"/>
    <p:sldId id="544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7E7"/>
    <a:srgbClr val="080FAC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1" autoAdjust="0"/>
    <p:restoredTop sz="94660"/>
  </p:normalViewPr>
  <p:slideViewPr>
    <p:cSldViewPr snapToObjects="1">
      <p:cViewPr varScale="1">
        <p:scale>
          <a:sx n="86" d="100"/>
          <a:sy n="86" d="100"/>
        </p:scale>
        <p:origin x="-616" y="-104"/>
      </p:cViewPr>
      <p:guideLst>
        <p:guide orient="horz" pos="2160"/>
        <p:guide pos="1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7B758E-380E-674B-8C4E-3220F752DC53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13BDF-1167-BD47-91D1-EF74F2B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559656-7EB7-5F48-B1AB-5E67AEF6F7F9}" type="datetime1">
              <a:rPr lang="en-US"/>
              <a:pPr>
                <a:defRPr/>
              </a:pPr>
              <a:t>1/5/20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DE2622-EEE1-744B-9958-F765315E4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</a:t>
            </a:r>
            <a:r>
              <a:rPr lang="en-AU" dirty="0" err="1"/>
              <a:t>Vio</a:t>
            </a:r>
            <a:r>
              <a:rPr lang="en-AU" dirty="0"/>
              <a:t>    </a:t>
            </a:r>
            <a:fld id="{34199234-A25A-904C-9B74-56A4A07707A6}" type="datetime4">
              <a:rPr lang="en-AU" smtClean="0"/>
              <a:t>May 1,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906F-796F-DF40-BE2B-4D01E12B5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sz="28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Vo    </a:t>
            </a:r>
            <a:fld id="{A9DEA08E-4CB3-E742-9AC2-43959A293033}" type="datetime4">
              <a:rPr lang="en-AU" smtClean="0"/>
              <a:t>May 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0808-8E44-6F46-B441-732A53FE4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 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dirty="0"/>
              <a:t>Anh Vo    </a:t>
            </a:r>
            <a:fld id="{C36B4625-443B-BA4A-9C4D-9655F853EDD2}" type="datetime4">
              <a:rPr lang="en-AU" smtClean="0"/>
              <a:t>May 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7A591D-BE1D-B04A-BB41-513A4B216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8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75732" y="-171400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News Gothic MT" charset="0"/>
              </a:rPr>
              <a:t>COMP20007 Workshop Week 7</a:t>
            </a:r>
            <a:endParaRPr lang="en-US" dirty="0">
              <a:latin typeface="News Gothic MT" charset="0"/>
            </a:endParaRPr>
          </a:p>
        </p:txBody>
      </p:sp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 dirty="0">
                <a:solidFill>
                  <a:schemeClr val="bg1"/>
                </a:solidFill>
              </a:rPr>
              <a:t>Anh Vo    </a:t>
            </a:r>
            <a:fld id="{465B1516-81C4-524D-A0C2-C8A80DF0B22D}" type="datetime4">
              <a:rPr lang="en-AU" sz="1200" smtClean="0">
                <a:solidFill>
                  <a:schemeClr val="bg1"/>
                </a:solidFill>
              </a:rPr>
              <a:t>May 1, 2020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COMP20007.</a:t>
            </a:r>
            <a:r>
              <a:rPr lang="en-US" sz="1200" dirty="0">
                <a:solidFill>
                  <a:schemeClr val="bg1"/>
                </a:solidFill>
              </a:rPr>
              <a:t>Workshop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722B83-05D9-2C4B-9F78-99A6C46D0F70}" type="slidenum">
              <a:rPr lang="en-US" sz="3600">
                <a:solidFill>
                  <a:schemeClr val="bg1"/>
                </a:solidFill>
              </a:rPr>
              <a:pPr eaLnBrk="1" hangingPunct="1"/>
              <a:t>1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2578203"/>
              </p:ext>
            </p:extLst>
          </p:nvPr>
        </p:nvGraphicFramePr>
        <p:xfrm>
          <a:off x="265113" y="749350"/>
          <a:ext cx="8623300" cy="4373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487"/>
                <a:gridCol w="7916813"/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1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 smtClean="0">
                          <a:solidFill>
                            <a:srgbClr val="FF6600"/>
                          </a:solidFill>
                        </a:rPr>
                        <a:t>Preparation: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open </a:t>
                      </a:r>
                      <a:r>
                        <a:rPr lang="en-US" sz="20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ws7.ppt</a:t>
                      </a:r>
                      <a:r>
                        <a:rPr lang="en-US" sz="2000" b="0" baseline="0" dirty="0" smtClean="0"/>
                        <a:t>x from </a:t>
                      </a:r>
                      <a:r>
                        <a:rPr lang="en-US" sz="2000" b="0" kern="1200" baseline="0" dirty="0" err="1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github.com</a:t>
                      </a:r>
                      <a:r>
                        <a:rPr lang="en-US" sz="2000" b="0" baseline="0" dirty="0" smtClean="0"/>
                        <a:t>/</a:t>
                      </a:r>
                      <a:r>
                        <a:rPr lang="en-US" sz="2000" b="0" kern="1200" baseline="0" dirty="0" err="1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anhvir</a:t>
                      </a:r>
                      <a:r>
                        <a:rPr lang="en-US" sz="2000" b="0" baseline="0" dirty="0" smtClean="0"/>
                        <a:t>/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c207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open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wokshop7</a:t>
                      </a:r>
                      <a:r>
                        <a:rPr lang="en-US" sz="2000" b="0" baseline="0" dirty="0" smtClean="0"/>
                        <a:t>.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pdf</a:t>
                      </a:r>
                      <a:r>
                        <a:rPr lang="en-US" sz="2000" b="0" baseline="0" dirty="0" smtClean="0"/>
                        <a:t> (from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LMS</a:t>
                      </a:r>
                      <a:r>
                        <a:rPr lang="en-US" sz="2000" b="0" baseline="0" dirty="0" smtClean="0"/>
                        <a:t>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 smtClean="0"/>
                        <a:t>Topic 1:</a:t>
                      </a:r>
                      <a:r>
                        <a:rPr lang="en-US" sz="2000" b="0" baseline="0" dirty="0" smtClean="0"/>
                        <a:t> Topological Sorting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1" i="1" baseline="0" dirty="0" smtClean="0"/>
                        <a:t>Group Work:</a:t>
                      </a:r>
                      <a:r>
                        <a:rPr lang="en-US" sz="2000" b="0" baseline="0" dirty="0" smtClean="0"/>
                        <a:t> Problems T1 (</a:t>
                      </a:r>
                      <a:r>
                        <a:rPr lang="en-US" sz="2000" b="0" baseline="0" dirty="0" err="1" smtClean="0"/>
                        <a:t>toposort</a:t>
                      </a:r>
                      <a:r>
                        <a:rPr lang="en-US" sz="2000" b="0" baseline="0" dirty="0" smtClean="0"/>
                        <a:t>), T2 (</a:t>
                      </a:r>
                      <a:r>
                        <a:rPr lang="en-US" sz="2000" b="0" baseline="0" dirty="0" err="1" smtClean="0"/>
                        <a:t>Dijkstra’s</a:t>
                      </a:r>
                      <a:r>
                        <a:rPr lang="en-US" sz="2000" b="0" baseline="0" dirty="0" smtClean="0"/>
                        <a:t> with negative weights)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 smtClean="0"/>
                        <a:t>Topic 3:</a:t>
                      </a:r>
                      <a:r>
                        <a:rPr lang="en-US" sz="2000" b="0" baseline="0" dirty="0" smtClean="0"/>
                        <a:t> Binary Trees &amp; BST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i="1" baseline="0" dirty="0" smtClean="0"/>
                        <a:t>  Group Work:</a:t>
                      </a:r>
                      <a:r>
                        <a:rPr lang="en-US" sz="2000" b="0" baseline="0" dirty="0" smtClean="0"/>
                        <a:t> Problems T3, T4, T5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7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T3: conventional traversal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8" t="-58606" r="-96932" b="-1"/>
          <a:stretch/>
        </p:blipFill>
        <p:spPr>
          <a:xfrm>
            <a:off x="-617011" y="620688"/>
            <a:ext cx="9390063" cy="5227638"/>
          </a:xfrm>
        </p:spPr>
      </p:pic>
      <p:sp>
        <p:nvSpPr>
          <p:cNvPr id="12" name="TextBox 11"/>
          <p:cNvSpPr txBox="1"/>
          <p:nvPr/>
        </p:nvSpPr>
        <p:spPr>
          <a:xfrm>
            <a:off x="179512" y="1311429"/>
            <a:ext cx="87089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</a:t>
            </a:r>
            <a:r>
              <a:rPr lang="en-US" i="1" dirty="0" err="1"/>
              <a:t>inorder</a:t>
            </a:r>
            <a:r>
              <a:rPr lang="en-US" dirty="0"/>
              <a:t>, </a:t>
            </a:r>
            <a:r>
              <a:rPr lang="en-US" i="1" dirty="0"/>
              <a:t>preorder</a:t>
            </a:r>
            <a:r>
              <a:rPr lang="en-US" dirty="0"/>
              <a:t> and </a:t>
            </a:r>
            <a:r>
              <a:rPr lang="en-US" i="1" dirty="0" err="1"/>
              <a:t>postorder</a:t>
            </a:r>
            <a:r>
              <a:rPr lang="en-US" dirty="0"/>
              <a:t> traversals of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following binary tree: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2382835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90"/>
                </a:solidFill>
              </a:rPr>
              <a:t>YOUR ANSWER:</a:t>
            </a:r>
          </a:p>
          <a:p>
            <a:r>
              <a:rPr lang="en-US" sz="2000" dirty="0" smtClean="0"/>
              <a:t>In-order: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Pre-order: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Post-order: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5068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T4:  level-order traversal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8" t="-58606" r="-96932" b="-1"/>
          <a:stretch/>
        </p:blipFill>
        <p:spPr>
          <a:xfrm>
            <a:off x="-612576" y="1257980"/>
            <a:ext cx="9390063" cy="5227638"/>
          </a:xfrm>
        </p:spPr>
      </p:pic>
      <p:sp>
        <p:nvSpPr>
          <p:cNvPr id="12" name="TextBox 11"/>
          <p:cNvSpPr txBox="1"/>
          <p:nvPr/>
        </p:nvSpPr>
        <p:spPr>
          <a:xfrm>
            <a:off x="179512" y="1311429"/>
            <a:ext cx="8708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Level-order: visit level-by-level, left-to-right, starting from the root (which is in 0-th level). 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For the tree below, what’s the visited order?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>
                <a:solidFill>
                  <a:srgbClr val="A6A6A6"/>
                </a:solidFill>
              </a:rPr>
              <a:t>Write the level-order pseudo-code.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328498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YOUR ANSWER:</a:t>
            </a:r>
          </a:p>
          <a:p>
            <a:r>
              <a:rPr lang="en-US" sz="2000" dirty="0" smtClean="0"/>
              <a:t>Level-</a:t>
            </a:r>
            <a:r>
              <a:rPr lang="en-US" sz="2000" dirty="0"/>
              <a:t>order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2523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184" y="-243408"/>
            <a:ext cx="8623300" cy="920750"/>
          </a:xfrm>
        </p:spPr>
        <p:txBody>
          <a:bodyPr/>
          <a:lstStyle/>
          <a:p>
            <a:r>
              <a:rPr lang="en-US" sz="2800" dirty="0" smtClean="0"/>
              <a:t>T4:  level-order traversal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32445" y="626785"/>
            <a:ext cx="87089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</a:t>
            </a:r>
            <a:r>
              <a:rPr lang="en-US" sz="2000" dirty="0" smtClean="0">
                <a:latin typeface="Copperplate Gothic Light"/>
                <a:cs typeface="Copperplate Gothic Light"/>
              </a:rPr>
              <a:t>function </a:t>
            </a:r>
            <a:r>
              <a:rPr lang="en-US" sz="2000" dirty="0" err="1" smtClean="0">
                <a:latin typeface="Copperplate Gothic Light"/>
                <a:cs typeface="Copperplate Gothic Light"/>
              </a:rPr>
              <a:t>BfsExplore</a:t>
            </a:r>
            <a:r>
              <a:rPr lang="en-US" sz="2000" dirty="0" smtClean="0">
                <a:latin typeface="Copperplate Gothic Light"/>
                <a:cs typeface="Copperplate Gothic Light"/>
              </a:rPr>
              <a:t>(</a:t>
            </a:r>
            <a:r>
              <a:rPr lang="en-US" sz="2000" i="1" dirty="0" smtClean="0">
                <a:latin typeface="+mn-lt"/>
                <a:cs typeface="Copperplate Gothic Light"/>
              </a:rPr>
              <a:t>v</a:t>
            </a:r>
            <a:r>
              <a:rPr lang="en-US" sz="2000" dirty="0" smtClean="0">
                <a:latin typeface="Copperplate Gothic Light"/>
                <a:cs typeface="Copperplate Gothic Light"/>
              </a:rPr>
              <a:t>)</a:t>
            </a:r>
            <a:endParaRPr lang="en-US" sz="2000" dirty="0" smtClean="0">
              <a:latin typeface="Copperplate Gothic Light"/>
              <a:cs typeface="Copperplate Gothic Light"/>
            </a:endParaRP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b) </a:t>
            </a:r>
            <a:r>
              <a:rPr lang="en-US" sz="2000" dirty="0" smtClean="0"/>
              <a:t>Write the level-order pseudo-code.</a:t>
            </a:r>
            <a:endParaRPr lang="en-US" sz="20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53184" y="2420888"/>
            <a:ext cx="8423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YOUR ANSWER: The </a:t>
            </a:r>
            <a:r>
              <a:rPr lang="en-US" sz="2000" dirty="0" err="1" smtClean="0"/>
              <a:t>pseudocode</a:t>
            </a:r>
            <a:r>
              <a:rPr lang="en-US" sz="2000" dirty="0" smtClean="0"/>
              <a:t>:</a:t>
            </a:r>
          </a:p>
          <a:p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function </a:t>
            </a:r>
            <a:r>
              <a:rPr lang="en-US" sz="2000" dirty="0" err="1" smtClean="0">
                <a:solidFill>
                  <a:srgbClr val="000090"/>
                </a:solidFill>
                <a:latin typeface="Courier"/>
                <a:cs typeface="Courier"/>
              </a:rPr>
              <a:t>LevelOrder</a:t>
            </a:r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( T )</a:t>
            </a:r>
          </a:p>
          <a:p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901" y="980728"/>
            <a:ext cx="4321583" cy="29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456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40729"/>
          </a:xfrm>
        </p:spPr>
        <p:txBody>
          <a:bodyPr/>
          <a:lstStyle/>
          <a:p>
            <a:r>
              <a:rPr lang="en-US" sz="2400" dirty="0" smtClean="0"/>
              <a:t>T5: </a:t>
            </a:r>
            <a:r>
              <a:rPr lang="en-US" sz="2400" dirty="0"/>
              <a:t>Binary Tree </a:t>
            </a:r>
            <a:r>
              <a:rPr lang="en-US" sz="2400" dirty="0" smtClean="0"/>
              <a:t>Sum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4" t="-58606" r="-1971" b="-1"/>
          <a:stretch/>
        </p:blipFill>
        <p:spPr>
          <a:xfrm>
            <a:off x="263430" y="1844824"/>
            <a:ext cx="2412000" cy="3683188"/>
          </a:xfrm>
        </p:spPr>
      </p:pic>
      <p:sp>
        <p:nvSpPr>
          <p:cNvPr id="12" name="TextBox 11"/>
          <p:cNvSpPr txBox="1"/>
          <p:nvPr/>
        </p:nvSpPr>
        <p:spPr>
          <a:xfrm>
            <a:off x="34214" y="592150"/>
            <a:ext cx="8708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Write </a:t>
            </a:r>
            <a:r>
              <a:rPr lang="en-US" sz="2000" dirty="0"/>
              <a:t>a recursive algorithm to calculate the sum of a binary tree where each node contains a number.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47975" y="1655255"/>
            <a:ext cx="58951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YOUR ANSWER: The </a:t>
            </a:r>
            <a:r>
              <a:rPr lang="en-US" sz="2000" dirty="0" err="1"/>
              <a:t>pseudocode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function </a:t>
            </a:r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Sum( T )</a:t>
            </a:r>
          </a:p>
          <a:p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 smtClean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444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(Search) Tree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4846" r="-24846"/>
          <a:stretch>
            <a:fillRect/>
          </a:stretch>
        </p:blipFill>
        <p:spPr>
          <a:xfrm>
            <a:off x="4427984" y="1484784"/>
            <a:ext cx="5113431" cy="28466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484784"/>
            <a:ext cx="55451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to: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print the number in increasing order?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print in decreasing order?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copy the tree?</a:t>
            </a:r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free the tree?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1" y="1143000"/>
            <a:ext cx="8276852" cy="437423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effectLst/>
              </a:rPr>
              <a:t>A </a:t>
            </a:r>
            <a:r>
              <a:rPr lang="en-US" sz="2200" i="1" dirty="0">
                <a:effectLst/>
              </a:rPr>
              <a:t>topological ordering</a:t>
            </a:r>
            <a:r>
              <a:rPr lang="en-US" sz="2200" dirty="0">
                <a:effectLst/>
              </a:rPr>
              <a:t> of a directed acyclic graph (DAG) is a way of sorting the nodes of the graph such that all edges point in one direction: to nodes later in the ordering. </a:t>
            </a:r>
            <a:endParaRPr lang="en-US" sz="2200" dirty="0" smtClean="0">
              <a:effectLst/>
            </a:endParaRPr>
          </a:p>
          <a:p>
            <a:pPr marL="0" indent="0">
              <a:buNone/>
            </a:pPr>
            <a:endParaRPr lang="en-US" sz="2200" dirty="0">
              <a:effectLst/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8" y="2371382"/>
            <a:ext cx="7344816" cy="41314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43808" y="4653136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2737"/>
          </a:xfrm>
        </p:spPr>
        <p:txBody>
          <a:bodyPr/>
          <a:lstStyle/>
          <a:p>
            <a:r>
              <a:rPr lang="en-US" sz="2400" dirty="0" smtClean="0"/>
              <a:t>Topological Sorting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670838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effectLst/>
              </a:rPr>
              <a:t>A </a:t>
            </a:r>
            <a:r>
              <a:rPr lang="en-US" sz="2200" i="1" dirty="0">
                <a:effectLst/>
              </a:rPr>
              <a:t>topological ordering</a:t>
            </a:r>
            <a:r>
              <a:rPr lang="en-US" sz="2200" dirty="0">
                <a:effectLst/>
              </a:rPr>
              <a:t> of a directed acyclic graph (DAG) is a way of sorting the nodes of the graph such that all edges point in one direction: to nodes later in the ordering. </a:t>
            </a:r>
            <a:endParaRPr lang="en-US" sz="2200" dirty="0" smtClean="0">
              <a:effectLst/>
            </a:endParaRPr>
          </a:p>
          <a:p>
            <a:pPr marL="0" indent="0">
              <a:buNone/>
            </a:pPr>
            <a:r>
              <a:rPr lang="en-US" sz="2200" b="1" dirty="0" smtClean="0">
                <a:effectLst/>
              </a:rPr>
              <a:t>One </a:t>
            </a:r>
            <a:r>
              <a:rPr lang="en-US" sz="2200" b="1" dirty="0">
                <a:effectLst/>
              </a:rPr>
              <a:t>method:</a:t>
            </a:r>
            <a:r>
              <a:rPr lang="en-US" sz="2200" dirty="0">
                <a:effectLst/>
              </a:rPr>
              <a:t> Select a </a:t>
            </a:r>
            <a:r>
              <a:rPr lang="en-US" sz="2200" dirty="0" smtClean="0">
                <a:effectLst/>
              </a:rPr>
              <a:t>source (node with no incoming edges), </a:t>
            </a:r>
            <a:r>
              <a:rPr lang="en-US" sz="2200" dirty="0">
                <a:effectLst/>
              </a:rPr>
              <a:t>then remove this source and all of its incidents. Repeat this process until all nodes have been selected</a:t>
            </a:r>
            <a:r>
              <a:rPr lang="en-US" sz="2200" dirty="0" smtClean="0">
                <a:effectLst/>
              </a:rPr>
              <a:t>. </a:t>
            </a:r>
          </a:p>
          <a:p>
            <a:pPr marL="0" indent="0">
              <a:buNone/>
            </a:pPr>
            <a:r>
              <a:rPr lang="en-US" sz="2200" dirty="0" smtClean="0">
                <a:effectLst/>
              </a:rPr>
              <a:t>What’s the complexity of this algorithm if using adjacency matrix? list?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861048"/>
            <a:ext cx="3081908" cy="17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58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2737"/>
          </a:xfrm>
        </p:spPr>
        <p:txBody>
          <a:bodyPr/>
          <a:lstStyle/>
          <a:p>
            <a:r>
              <a:rPr lang="en-US" sz="2400" dirty="0" smtClean="0"/>
              <a:t>Topological Sorting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11" y="685607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effectLst/>
              </a:rPr>
              <a:t>A </a:t>
            </a:r>
            <a:r>
              <a:rPr lang="en-US" sz="2200" i="1" dirty="0">
                <a:effectLst/>
              </a:rPr>
              <a:t>topological ordering</a:t>
            </a:r>
            <a:r>
              <a:rPr lang="en-US" sz="2200" dirty="0">
                <a:effectLst/>
              </a:rPr>
              <a:t> of a directed acyclic graph (DAG) is a way of sorting the nodes of the graph such that all edges point in one direction: to nodes later in the ordering. </a:t>
            </a:r>
            <a:endParaRPr lang="en-US" sz="2200" dirty="0" smtClean="0">
              <a:effectLst/>
            </a:endParaRPr>
          </a:p>
          <a:p>
            <a:pPr marL="0" indent="0">
              <a:buNone/>
            </a:pPr>
            <a:r>
              <a:rPr lang="en-US" sz="2200" b="1" dirty="0" smtClean="0">
                <a:effectLst/>
              </a:rPr>
              <a:t>Another Algorithm</a:t>
            </a:r>
            <a:r>
              <a:rPr lang="en-US" sz="2200" dirty="0" smtClean="0">
                <a:effectLst/>
              </a:rPr>
              <a:t> (discussed </a:t>
            </a:r>
            <a:r>
              <a:rPr lang="en-US" sz="2200" dirty="0">
                <a:effectLst/>
              </a:rPr>
              <a:t>in </a:t>
            </a:r>
            <a:r>
              <a:rPr lang="en-US" sz="2200" dirty="0" smtClean="0">
                <a:effectLst/>
              </a:rPr>
              <a:t>lectures) </a:t>
            </a:r>
            <a:r>
              <a:rPr lang="en-US" sz="2200" dirty="0">
                <a:effectLst/>
              </a:rPr>
              <a:t>involves running a DFS on the DAG and keeping track of the order in which the vertices are popped from the stack. The topological ordering will be the reverse of this order. 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>
                <a:effectLst/>
              </a:rPr>
              <a:t>What’s the complexity if using adjacency lists for graphs? </a:t>
            </a:r>
            <a:r>
              <a:rPr lang="en-US" sz="2200" dirty="0" err="1" smtClean="0">
                <a:effectLst/>
              </a:rPr>
              <a:t>adj</a:t>
            </a:r>
            <a:r>
              <a:rPr lang="en-US" sz="2200" dirty="0" smtClean="0">
                <a:effectLst/>
              </a:rPr>
              <a:t> matrix?</a:t>
            </a:r>
          </a:p>
          <a:p>
            <a:pPr marL="0" indent="0">
              <a:buNone/>
            </a:pPr>
            <a:r>
              <a:rPr lang="en-US" sz="2200" dirty="0" smtClean="0">
                <a:effectLst/>
              </a:rPr>
              <a:t>How to have the pop-order?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493863"/>
            <a:ext cx="3081908" cy="17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4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656753"/>
          </a:xfrm>
        </p:spPr>
        <p:txBody>
          <a:bodyPr/>
          <a:lstStyle/>
          <a:p>
            <a:r>
              <a:rPr lang="en-US" sz="2400" dirty="0"/>
              <a:t>DFS: push- and pop-order (pre- and post-order)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53" y="3140968"/>
            <a:ext cx="3760829" cy="2448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88" y="772767"/>
            <a:ext cx="3593264" cy="2088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6124" y="40021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975" y="2420888"/>
            <a:ext cx="3081908" cy="178152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4427984" y="793398"/>
            <a:ext cx="4460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solidFill>
                  <a:srgbClr val="000090"/>
                </a:solidFill>
              </a:rPr>
              <a:t>Problem: </a:t>
            </a:r>
            <a:r>
              <a:rPr lang="en-US" sz="1800" i="1" dirty="0" smtClean="0"/>
              <a:t>Modify the algorithm so that it also builds the arrays </a:t>
            </a:r>
            <a:r>
              <a:rPr lang="en-US" sz="1800" dirty="0" smtClean="0">
                <a:solidFill>
                  <a:srgbClr val="000090"/>
                </a:solidFill>
                <a:latin typeface="Courier"/>
                <a:cs typeface="Courier"/>
              </a:rPr>
              <a:t>pre[V]</a:t>
            </a:r>
            <a:r>
              <a:rPr lang="en-US" sz="1800" i="1" dirty="0" smtClean="0"/>
              <a:t> and 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post[V</a:t>
            </a:r>
            <a:r>
              <a:rPr lang="en-US" sz="1800" dirty="0" smtClean="0">
                <a:solidFill>
                  <a:srgbClr val="000090"/>
                </a:solidFill>
                <a:latin typeface="Courier"/>
                <a:cs typeface="Courier"/>
              </a:rPr>
              <a:t>]</a:t>
            </a:r>
            <a:r>
              <a:rPr lang="en-US" sz="1800" i="1" dirty="0" smtClean="0"/>
              <a:t>to store the push- and the pop-order of the vertices.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7159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 smtClean="0"/>
              <a:t>Group Work: problems T1 &amp; T2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483403"/>
            <a:ext cx="6264696" cy="4817806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 dirty="0" smtClean="0">
                <a:solidFill>
                  <a:srgbClr val="000090"/>
                </a:solidFill>
                <a:effectLst/>
              </a:rPr>
              <a:t>T1:</a:t>
            </a:r>
            <a:r>
              <a:rPr lang="en-US" sz="1800" i="1" dirty="0" smtClean="0">
                <a:solidFill>
                  <a:srgbClr val="000090"/>
                </a:solidFill>
                <a:effectLst/>
              </a:rPr>
              <a:t> Finding a topological order for the graph by running </a:t>
            </a:r>
            <a:r>
              <a:rPr lang="en-US" sz="1800" i="1" dirty="0">
                <a:solidFill>
                  <a:srgbClr val="000090"/>
                </a:solidFill>
                <a:effectLst/>
              </a:rPr>
              <a:t>a </a:t>
            </a:r>
            <a:r>
              <a:rPr lang="en-US" sz="1800" i="1" dirty="0" smtClean="0">
                <a:solidFill>
                  <a:srgbClr val="000090"/>
                </a:solidFill>
                <a:effectLst/>
              </a:rPr>
              <a:t>DFS.</a:t>
            </a:r>
            <a:r>
              <a:rPr lang="en-US" sz="1800" dirty="0" smtClean="0">
                <a:effectLst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/>
              <a:t>  YOUR ANSWER:    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/>
          </a:p>
          <a:p>
            <a:pPr marL="0" indent="0">
              <a:spcBef>
                <a:spcPts val="600"/>
              </a:spcBef>
              <a:buNone/>
            </a:pPr>
            <a:r>
              <a:rPr lang="en-US" sz="1800" b="1" dirty="0" smtClean="0">
                <a:solidFill>
                  <a:srgbClr val="000090"/>
                </a:solidFill>
              </a:rPr>
              <a:t>T2:</a:t>
            </a:r>
            <a:r>
              <a:rPr lang="en-US" sz="1800" dirty="0" smtClean="0"/>
              <a:t> </a:t>
            </a:r>
            <a:r>
              <a:rPr lang="en-US" sz="1800" i="1" dirty="0" err="1" smtClean="0">
                <a:effectLst/>
              </a:rPr>
              <a:t>Dijkstra’s</a:t>
            </a:r>
            <a:r>
              <a:rPr lang="en-US" sz="1800" i="1" dirty="0" smtClean="0">
                <a:effectLst/>
              </a:rPr>
              <a:t> algorithm, unmodified, can’t handle some graphs with negative edge weights. Your friend has come up with a modified algorithm for finding shortest paths in a graph with negative edge weights: </a:t>
            </a:r>
            <a:endParaRPr lang="en-US" sz="1800" i="1" dirty="0" smtClean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 smtClean="0">
                <a:effectLst/>
              </a:rPr>
              <a:t>Find </a:t>
            </a:r>
            <a:r>
              <a:rPr lang="en-US" sz="1800" dirty="0">
                <a:effectLst/>
              </a:rPr>
              <a:t>the largest negative edge weight, call this weight </a:t>
            </a:r>
            <a:r>
              <a:rPr lang="en-US" sz="1800" b="1" dirty="0">
                <a:effectLst/>
                <a:latin typeface="Courier"/>
                <a:cs typeface="Courier"/>
              </a:rPr>
              <a:t>−w</a:t>
            </a:r>
            <a:r>
              <a:rPr lang="en-US" sz="1800" dirty="0">
                <a:effectLst/>
              </a:rPr>
              <a:t>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Add </a:t>
            </a:r>
            <a:r>
              <a:rPr lang="en-US" sz="1800" b="1" dirty="0">
                <a:effectLst/>
                <a:latin typeface="Courier"/>
                <a:cs typeface="Courier"/>
              </a:rPr>
              <a:t>w</a:t>
            </a:r>
            <a:r>
              <a:rPr lang="en-US" sz="1800" dirty="0">
                <a:effectLst/>
              </a:rPr>
              <a:t> to the weight of all edges in the graph. Now, all edges have non-negative weights.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Run </a:t>
            </a:r>
            <a:r>
              <a:rPr lang="en-US" sz="1800" dirty="0" err="1">
                <a:effectLst/>
              </a:rPr>
              <a:t>Dijkstra’s</a:t>
            </a:r>
            <a:r>
              <a:rPr lang="en-US" sz="1800" dirty="0">
                <a:effectLst/>
              </a:rPr>
              <a:t> algorithm on the resulting non-negative-edge-weighted graph.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For each path found by </a:t>
            </a:r>
            <a:r>
              <a:rPr lang="en-US" sz="1800" dirty="0" err="1">
                <a:effectLst/>
              </a:rPr>
              <a:t>Dijkstra’s</a:t>
            </a:r>
            <a:r>
              <a:rPr lang="en-US" sz="1800" dirty="0">
                <a:effectLst/>
              </a:rPr>
              <a:t> algorithm, compute its true cost by subtracting </a:t>
            </a:r>
            <a:r>
              <a:rPr lang="en-US" sz="1800" b="1" dirty="0">
                <a:effectLst/>
                <a:latin typeface="Courier"/>
                <a:cs typeface="Courier"/>
              </a:rPr>
              <a:t>w</a:t>
            </a:r>
            <a:r>
              <a:rPr lang="en-US" sz="1800" dirty="0">
                <a:effectLst/>
              </a:rPr>
              <a:t> from the weight of each of its edges.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702" y="677342"/>
            <a:ext cx="2268221" cy="220636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7274042"/>
              </p:ext>
            </p:extLst>
          </p:nvPr>
        </p:nvGraphicFramePr>
        <p:xfrm>
          <a:off x="107505" y="5344543"/>
          <a:ext cx="6462736" cy="65532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462736"/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i="1" dirty="0" smtClean="0">
                          <a:effectLst/>
                        </a:rPr>
                        <a:t>a) Give an example showing that DA can’t handle negative weights.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i="1" dirty="0" smtClean="0">
                          <a:effectLst/>
                        </a:rPr>
                        <a:t>b) Will your friend’s algorithm work? Give an example.</a:t>
                      </a:r>
                      <a:endParaRPr lang="en-US" sz="1600" i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6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Trees as Special Graphs 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078" b="-8008"/>
          <a:stretch/>
        </p:blipFill>
        <p:spPr>
          <a:xfrm>
            <a:off x="308206" y="1136941"/>
            <a:ext cx="3744416" cy="3164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1026" y="1194706"/>
            <a:ext cx="4472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graph (V,E) is a tree, then: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 </a:t>
            </a:r>
            <a:endParaRPr lang="en-US" dirty="0" smtClean="0"/>
          </a:p>
          <a:p>
            <a:pPr marL="342900" indent="-342900">
              <a:buFont typeface="Arial"/>
              <a:buChar char="•"/>
            </a:pP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7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Tree: Recursive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9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tree traversal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May 1,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1311429"/>
            <a:ext cx="8708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What is </a:t>
            </a:r>
            <a:r>
              <a:rPr lang="en-US" sz="2800" i="1" dirty="0" err="1"/>
              <a:t>inorder</a:t>
            </a:r>
            <a:r>
              <a:rPr lang="en-US" sz="2800" dirty="0"/>
              <a:t>, </a:t>
            </a:r>
            <a:r>
              <a:rPr lang="en-US" sz="2800" i="1" dirty="0" smtClean="0"/>
              <a:t>preorder</a:t>
            </a:r>
            <a:r>
              <a:rPr lang="en-US" sz="2800" dirty="0" smtClean="0"/>
              <a:t>, </a:t>
            </a:r>
            <a:r>
              <a:rPr lang="en-US" sz="2800" i="1" dirty="0" err="1" smtClean="0"/>
              <a:t>postorder</a:t>
            </a:r>
            <a:r>
              <a:rPr lang="en-US" sz="2800" i="1" dirty="0" smtClean="0"/>
              <a:t>, </a:t>
            </a:r>
            <a:r>
              <a:rPr lang="en-US" sz="2800" dirty="0" smtClean="0"/>
              <a:t>and</a:t>
            </a:r>
            <a:r>
              <a:rPr lang="en-US" sz="2800" i="1" dirty="0" smtClean="0"/>
              <a:t> level-order</a:t>
            </a:r>
            <a:r>
              <a:rPr lang="en-US" sz="2800" dirty="0" smtClean="0"/>
              <a:t> traversal? Are they BFS or DFS?</a:t>
            </a:r>
            <a:endParaRPr lang="en-US" sz="2800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420888"/>
            <a:ext cx="4838700" cy="2781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3688" y="5529600"/>
            <a:ext cx="5019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Group Work:</a:t>
            </a:r>
            <a:r>
              <a:rPr lang="en-US" dirty="0" smtClean="0"/>
              <a:t> Problems T3, T4, T5.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72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65622</TotalTime>
  <Words>862</Words>
  <Application>Microsoft Macintosh PowerPoint</Application>
  <PresentationFormat>On-screen Show (4:3)</PresentationFormat>
  <Paragraphs>142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Breeze</vt:lpstr>
      <vt:lpstr>COMP20007 Workshop Week 7</vt:lpstr>
      <vt:lpstr>Topological Sorting</vt:lpstr>
      <vt:lpstr>Topological Sorting</vt:lpstr>
      <vt:lpstr>Topological Sorting</vt:lpstr>
      <vt:lpstr>DFS: push- and pop-order (pre- and post-order)  </vt:lpstr>
      <vt:lpstr>Group Work: problems T1 &amp; T2</vt:lpstr>
      <vt:lpstr>Trees as Special Graphs </vt:lpstr>
      <vt:lpstr>Binary Tree: Recursive Definition</vt:lpstr>
      <vt:lpstr>Binary tree traversal </vt:lpstr>
      <vt:lpstr>T3: conventional traversal </vt:lpstr>
      <vt:lpstr>T4:  level-order traversal</vt:lpstr>
      <vt:lpstr>T4:  level-order traversal</vt:lpstr>
      <vt:lpstr>T5: Binary Tree Sum </vt:lpstr>
      <vt:lpstr>Binary (Search) Tree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</cp:lastModifiedBy>
  <cp:revision>387</cp:revision>
  <dcterms:created xsi:type="dcterms:W3CDTF">2016-04-26T09:56:14Z</dcterms:created>
  <dcterms:modified xsi:type="dcterms:W3CDTF">2020-05-01T02:50:59Z</dcterms:modified>
</cp:coreProperties>
</file>