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383" r:id="rId2"/>
    <p:sldId id="551" r:id="rId3"/>
    <p:sldId id="570" r:id="rId4"/>
    <p:sldId id="572" r:id="rId5"/>
    <p:sldId id="573" r:id="rId6"/>
    <p:sldId id="568" r:id="rId7"/>
    <p:sldId id="575" r:id="rId8"/>
    <p:sldId id="577" r:id="rId9"/>
    <p:sldId id="576" r:id="rId10"/>
    <p:sldId id="560" r:id="rId11"/>
    <p:sldId id="578" r:id="rId12"/>
    <p:sldId id="554" r:id="rId13"/>
    <p:sldId id="567" r:id="rId14"/>
    <p:sldId id="580" r:id="rId15"/>
    <p:sldId id="584" r:id="rId16"/>
    <p:sldId id="579" r:id="rId17"/>
    <p:sldId id="581" r:id="rId18"/>
    <p:sldId id="555" r:id="rId19"/>
    <p:sldId id="553" r:id="rId20"/>
    <p:sldId id="582" r:id="rId21"/>
    <p:sldId id="583" r:id="rId22"/>
    <p:sldId id="585" r:id="rId2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7E7"/>
    <a:srgbClr val="080FAC"/>
    <a:srgbClr val="030000"/>
    <a:srgbClr val="0F19FF"/>
    <a:srgbClr val="D28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1" autoAdjust="0"/>
    <p:restoredTop sz="94660"/>
  </p:normalViewPr>
  <p:slideViewPr>
    <p:cSldViewPr snapToObjects="1">
      <p:cViewPr varScale="1">
        <p:scale>
          <a:sx n="72" d="100"/>
          <a:sy n="72" d="100"/>
        </p:scale>
        <p:origin x="-744" y="-112"/>
      </p:cViewPr>
      <p:guideLst>
        <p:guide orient="horz" pos="2160"/>
        <p:guide pos="14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236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7B758E-380E-674B-8C4E-3220F752DC53}" type="datetime1">
              <a:rPr lang="en-US"/>
              <a:pPr>
                <a:defRPr/>
              </a:pPr>
              <a:t>2/6/20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113BDF-1167-BD47-91D1-EF74F2BB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133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9559656-7EB7-5F48-B1AB-5E67AEF6F7F9}" type="datetime1">
              <a:rPr lang="en-US"/>
              <a:pPr>
                <a:defRPr/>
              </a:pPr>
              <a:t>2/6/20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DE2622-EEE1-744B-9958-F765315E4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55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7815262" cy="414972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algn="ctr" defTabSz="914400">
              <a:spcBef>
                <a:spcPts val="2000"/>
              </a:spcBef>
              <a:buClr>
                <a:srgbClr val="6FB7D7"/>
              </a:buClr>
              <a:buSzPct val="110000"/>
              <a:buFont typeface="Wingdings 2" charset="0"/>
              <a:buNone/>
              <a:defRPr/>
            </a:pPr>
            <a:endParaRPr lang="en-US" sz="3200" dirty="0">
              <a:solidFill>
                <a:srgbClr val="595959"/>
              </a:solidFill>
              <a:latin typeface="News Gothic M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</a:t>
            </a:r>
            <a:r>
              <a:rPr lang="en-AU" dirty="0" err="1"/>
              <a:t>Vio</a:t>
            </a:r>
            <a:r>
              <a:rPr lang="en-AU" dirty="0"/>
              <a:t>    </a:t>
            </a:r>
            <a:fld id="{34199234-A25A-904C-9B74-56A4A07707A6}" type="datetime4">
              <a:rPr lang="en-AU" smtClean="0"/>
              <a:t>June 2,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COMP20007.</a:t>
            </a:r>
            <a:r>
              <a:rPr lang="en-US" dirty="0"/>
              <a:t>Workshop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906F-796F-DF40-BE2B-4D01E12B5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920750"/>
          </a:xfrm>
        </p:spPr>
        <p:txBody>
          <a:bodyPr/>
          <a:lstStyle>
            <a:lvl1pPr>
              <a:defRPr b="1" cap="none" spc="0">
                <a:ln w="1905"/>
                <a:solidFill>
                  <a:srgbClr val="1507E7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1143000"/>
            <a:ext cx="8623300" cy="4800600"/>
          </a:xfrm>
        </p:spPr>
        <p:txBody>
          <a:bodyPr/>
          <a:lstStyle>
            <a:lvl1pPr>
              <a:defRPr sz="28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  <a:lvl2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2pPr>
            <a:lvl3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3pPr>
            <a:lvl4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4pPr>
            <a:lvl5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00" y="6275388"/>
            <a:ext cx="218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Vo    </a:t>
            </a:r>
            <a:fld id="{A9DEA08E-4CB3-E742-9AC2-43959A293033}" type="datetime4">
              <a:rPr lang="en-AU" smtClean="0"/>
              <a:t>June 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COMP20007.</a:t>
            </a:r>
            <a:r>
              <a:rPr lang="en-US" dirty="0"/>
              <a:t>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10808-8E44-6F46-B441-732A53FE43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7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 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244600"/>
            <a:ext cx="8042275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AU" dirty="0"/>
              <a:t>Anh Vo    </a:t>
            </a:r>
            <a:fld id="{C36B4625-443B-BA4A-9C4D-9655F853EDD2}" type="datetime4">
              <a:rPr lang="en-AU" smtClean="0"/>
              <a:t>June 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688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 smtClean="0"/>
              <a:t>COMP20007.</a:t>
            </a:r>
            <a:r>
              <a:rPr lang="en-US" dirty="0"/>
              <a:t>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7A591D-BE1D-B04A-BB41-513A4B216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ln w="1905"/>
          <a:solidFill>
            <a:srgbClr val="1507E7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8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4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4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0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0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65113" y="107950"/>
            <a:ext cx="8623300" cy="9207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News Gothic MT" charset="0"/>
              </a:rPr>
              <a:t>COMP20007 Workshop Week </a:t>
            </a:r>
            <a:r>
              <a:rPr lang="en-US" dirty="0">
                <a:latin typeface="News Gothic MT" charset="0"/>
              </a:rPr>
              <a:t>8</a:t>
            </a:r>
          </a:p>
        </p:txBody>
      </p:sp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 dirty="0">
                <a:solidFill>
                  <a:schemeClr val="bg1"/>
                </a:solidFill>
              </a:rPr>
              <a:t>Anh Vo    </a:t>
            </a:r>
            <a:fld id="{465B1516-81C4-524D-A0C2-C8A80DF0B22D}" type="datetime4">
              <a:rPr lang="en-AU" sz="1200" smtClean="0">
                <a:solidFill>
                  <a:schemeClr val="bg1"/>
                </a:solidFill>
              </a:rPr>
              <a:t>June 2, 2020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chemeClr val="bg1"/>
                </a:solidFill>
              </a:rPr>
              <a:t>COMP20007.</a:t>
            </a:r>
            <a:r>
              <a:rPr lang="en-US" sz="1200" dirty="0">
                <a:solidFill>
                  <a:schemeClr val="bg1"/>
                </a:solidFill>
              </a:rPr>
              <a:t>Workshop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722B83-05D9-2C4B-9F78-99A6C46D0F70}" type="slidenum">
              <a:rPr lang="en-US" sz="3600">
                <a:solidFill>
                  <a:schemeClr val="bg1"/>
                </a:solidFill>
              </a:rPr>
              <a:pPr eaLnBrk="1" hangingPunct="1"/>
              <a:t>1</a:t>
            </a:fld>
            <a:endParaRPr lang="en-US" sz="36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2096"/>
              </p:ext>
            </p:extLst>
          </p:nvPr>
        </p:nvGraphicFramePr>
        <p:xfrm>
          <a:off x="265113" y="1336675"/>
          <a:ext cx="8623300" cy="50291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408"/>
                <a:gridCol w="8106892"/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800" dirty="0" smtClean="0"/>
                        <a:t> 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400" b="1" dirty="0" smtClean="0"/>
                        <a:t>1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400" b="1" dirty="0" smtClean="0"/>
                        <a:t>2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400" b="0" dirty="0" smtClean="0"/>
                        <a:t>3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400" b="0" dirty="0" smtClean="0"/>
                        <a:t>4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400" b="0" dirty="0" smtClean="0"/>
                        <a:t>5</a:t>
                      </a:r>
                      <a:endParaRPr lang="en-US" sz="2400" b="0" dirty="0" smtClean="0"/>
                    </a:p>
                    <a:p>
                      <a:pPr>
                        <a:spcBef>
                          <a:spcPts val="1200"/>
                        </a:spcBef>
                      </a:pPr>
                      <a:endParaRPr lang="en-US" sz="2400" b="0" dirty="0" smtClean="0"/>
                    </a:p>
                    <a:p>
                      <a:pPr>
                        <a:spcBef>
                          <a:spcPts val="1200"/>
                        </a:spcBef>
                      </a:pPr>
                      <a:endParaRPr lang="en-US" sz="2400" b="0" dirty="0" smtClean="0"/>
                    </a:p>
                    <a:p>
                      <a:pPr>
                        <a:spcBef>
                          <a:spcPts val="1200"/>
                        </a:spcBef>
                      </a:pPr>
                      <a:endParaRPr lang="en-US" sz="2400" b="0" dirty="0" smtClean="0"/>
                    </a:p>
                    <a:p>
                      <a:pPr>
                        <a:spcBef>
                          <a:spcPts val="1200"/>
                        </a:spcBef>
                      </a:pPr>
                      <a:endParaRPr lang="en-US" sz="2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400" b="1" baseline="0" dirty="0" smtClean="0"/>
                        <a:t>Transitive Closure, problem T1</a:t>
                      </a:r>
                      <a:endParaRPr lang="en-US" sz="2400" b="1" baseline="0" dirty="0" smtClean="0"/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400" b="1" baseline="0" dirty="0" smtClean="0"/>
                        <a:t>Dynamic Programming: </a:t>
                      </a:r>
                      <a:r>
                        <a:rPr lang="en-US" sz="2400" b="1" baseline="0" dirty="0" err="1" smtClean="0"/>
                        <a:t>Warshall’s</a:t>
                      </a:r>
                      <a:r>
                        <a:rPr lang="en-US" sz="2400" b="1" baseline="0" dirty="0" smtClean="0"/>
                        <a:t>, Floyd’s</a:t>
                      </a:r>
                      <a:endParaRPr lang="en-US" sz="2400" b="1" baseline="0" dirty="0" smtClean="0"/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400" b="1" baseline="0" dirty="0" smtClean="0"/>
                        <a:t>DP: Problem T5 Baked </a:t>
                      </a:r>
                      <a:r>
                        <a:rPr lang="en-US" sz="2400" b="1" baseline="0" dirty="0" smtClean="0"/>
                        <a:t>Bean Bundles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400" b="1" baseline="0" dirty="0" smtClean="0"/>
                        <a:t>Manual execution of </a:t>
                      </a:r>
                      <a:r>
                        <a:rPr lang="en-US" sz="2400" b="1" baseline="0" dirty="0" err="1" smtClean="0"/>
                        <a:t>Warshall</a:t>
                      </a:r>
                      <a:r>
                        <a:rPr lang="en-US" sz="2400" b="1" baseline="0" dirty="0" smtClean="0"/>
                        <a:t> &amp; Floyd: T3 &amp; T4 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400" b="1" baseline="0" dirty="0" smtClean="0"/>
                        <a:t>T5</a:t>
                      </a:r>
                      <a:r>
                        <a:rPr lang="en-US" sz="2400" b="1" baseline="0" dirty="0" smtClean="0"/>
                        <a:t>: Revision: </a:t>
                      </a:r>
                      <a:r>
                        <a:rPr lang="en-US" sz="2400" b="1" baseline="0" dirty="0" smtClean="0"/>
                        <a:t>quicksort &amp; top-down </a:t>
                      </a:r>
                      <a:r>
                        <a:rPr lang="en-US" sz="2400" b="1" baseline="0" dirty="0" err="1" smtClean="0"/>
                        <a:t>mergesort</a:t>
                      </a:r>
                      <a:endParaRPr lang="en-US" sz="2400" b="1" baseline="0" dirty="0" smtClean="0"/>
                    </a:p>
                    <a:p>
                      <a:pPr>
                        <a:spcBef>
                          <a:spcPts val="1200"/>
                        </a:spcBef>
                      </a:pPr>
                      <a:endParaRPr lang="en-US" sz="2400" b="1" baseline="0" dirty="0" smtClean="0"/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400" b="1" baseline="0" dirty="0" smtClean="0"/>
                        <a:t>LAB: </a:t>
                      </a:r>
                      <a:endParaRPr lang="en-US" sz="2400" b="1" baseline="0" dirty="0" smtClean="0"/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400" b="1" baseline="0" dirty="0" smtClean="0"/>
                        <a:t>A2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400" b="1" baseline="0" dirty="0" smtClean="0"/>
                        <a:t>baked </a:t>
                      </a:r>
                      <a:r>
                        <a:rPr lang="en-US" sz="2400" b="1" baseline="0" dirty="0" smtClean="0"/>
                        <a:t>bean bundles (implementation)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656753"/>
          </a:xfrm>
        </p:spPr>
        <p:txBody>
          <a:bodyPr/>
          <a:lstStyle/>
          <a:p>
            <a:r>
              <a:rPr lang="en-US" sz="2800" dirty="0" smtClean="0"/>
              <a:t>DP for APSP: </a:t>
            </a:r>
            <a:r>
              <a:rPr lang="en-US" sz="2800" dirty="0" smtClean="0"/>
              <a:t>Floyd’s Algorithm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Task: APSP </a:t>
            </a:r>
            <a:r>
              <a:rPr lang="mr-IN" sz="2400" dirty="0" smtClean="0"/>
              <a:t>–</a:t>
            </a:r>
            <a:r>
              <a:rPr lang="en-US" sz="2400" dirty="0" smtClean="0"/>
              <a:t> For a weighted graph G, find shortest path between all pair of vertices.</a:t>
            </a:r>
          </a:p>
          <a:p>
            <a:r>
              <a:rPr lang="en-US" sz="2400" dirty="0" smtClean="0"/>
              <a:t>Main idea:  if </a:t>
            </a:r>
            <a:r>
              <a:rPr lang="en-US" sz="2400" dirty="0" smtClean="0"/>
              <a:t>we have shortest paths for </a:t>
            </a:r>
            <a:r>
              <a:rPr lang="en-US" sz="2400" dirty="0" err="1" smtClean="0"/>
              <a:t>i</a:t>
            </a:r>
            <a:r>
              <a:rPr lang="en-US" sz="2400" dirty="0" err="1" smtClean="0">
                <a:sym typeface="Wingdings"/>
              </a:rPr>
              <a:t>k</a:t>
            </a:r>
            <a:r>
              <a:rPr lang="en-US" sz="2400" dirty="0" smtClean="0">
                <a:sym typeface="Wingdings"/>
              </a:rPr>
              <a:t>  and for </a:t>
            </a:r>
            <a:r>
              <a:rPr lang="en-US" sz="2400" dirty="0" err="1" smtClean="0">
                <a:sym typeface="Wingdings"/>
              </a:rPr>
              <a:t>kj</a:t>
            </a:r>
            <a:r>
              <a:rPr lang="en-US" sz="2400" dirty="0" smtClean="0">
                <a:sym typeface="Wingdings"/>
              </a:rPr>
              <a:t>   then we can have shortest path for </a:t>
            </a:r>
            <a:r>
              <a:rPr lang="en-US" sz="2400" dirty="0" err="1" smtClean="0">
                <a:sym typeface="Wingdings"/>
              </a:rPr>
              <a:t>ij</a:t>
            </a:r>
            <a:r>
              <a:rPr lang="en-US" sz="2400" dirty="0" smtClean="0">
                <a:sym typeface="Wingdings"/>
              </a:rPr>
              <a:t> just by joining the formers.</a:t>
            </a:r>
          </a:p>
          <a:p>
            <a:r>
              <a:rPr lang="en-US" sz="2400" dirty="0" smtClean="0">
                <a:sym typeface="Wingdings"/>
              </a:rPr>
              <a:t>So, the idea is just similar to the </a:t>
            </a:r>
            <a:r>
              <a:rPr lang="en-US" sz="2400" dirty="0" err="1" smtClean="0">
                <a:sym typeface="Wingdings"/>
              </a:rPr>
              <a:t>Warshall’s</a:t>
            </a:r>
            <a:r>
              <a:rPr lang="en-US" sz="2400" dirty="0" smtClean="0">
                <a:sym typeface="Wingdings"/>
              </a:rPr>
              <a:t>. Can we build the DP relationship? 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0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8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243408"/>
            <a:ext cx="8623300" cy="920750"/>
          </a:xfrm>
        </p:spPr>
        <p:txBody>
          <a:bodyPr/>
          <a:lstStyle/>
          <a:p>
            <a:r>
              <a:rPr lang="en-US" dirty="0" smtClean="0"/>
              <a:t>DP</a:t>
            </a:r>
            <a:r>
              <a:rPr lang="en-US" dirty="0" smtClean="0"/>
              <a:t>: </a:t>
            </a:r>
            <a:r>
              <a:rPr lang="en-US" dirty="0" smtClean="0"/>
              <a:t>Floyd’s Algorithm (APSP)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752054"/>
            <a:ext cx="86233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effectLst/>
              </a:rPr>
              <a:t>Floyd’s algorithm builds on </a:t>
            </a:r>
            <a:r>
              <a:rPr lang="en-US" sz="2200" dirty="0" err="1">
                <a:effectLst/>
              </a:rPr>
              <a:t>Warshall’s</a:t>
            </a:r>
            <a:r>
              <a:rPr lang="en-US" sz="2200" dirty="0">
                <a:effectLst/>
              </a:rPr>
              <a:t> algorithm to solve the all </a:t>
            </a:r>
            <a:r>
              <a:rPr lang="en-US" sz="2200" dirty="0" smtClean="0">
                <a:effectLst/>
              </a:rPr>
              <a:t>pairs </a:t>
            </a:r>
            <a:r>
              <a:rPr lang="en-US" sz="2200" dirty="0">
                <a:effectLst/>
              </a:rPr>
              <a:t>shortest path </a:t>
            </a:r>
            <a:r>
              <a:rPr lang="en-US" sz="2200" dirty="0" smtClean="0">
                <a:effectLst/>
              </a:rPr>
              <a:t>problem: computing </a:t>
            </a:r>
            <a:r>
              <a:rPr lang="en-US" sz="2200" dirty="0">
                <a:effectLst/>
              </a:rPr>
              <a:t>the length of the shortest path </a:t>
            </a:r>
            <a:r>
              <a:rPr lang="en-US" sz="2200" dirty="0" smtClean="0">
                <a:effectLst/>
              </a:rPr>
              <a:t>between </a:t>
            </a:r>
            <a:r>
              <a:rPr lang="en-US" sz="2200" dirty="0">
                <a:effectLst/>
              </a:rPr>
              <a:t>each pair of vertices in a graph. 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effectLst/>
              </a:rPr>
              <a:t>Rather than an adjacency matrix, we will require a weights matrix W , where </a:t>
            </a:r>
            <a:r>
              <a:rPr lang="en-US" sz="2200" dirty="0" err="1">
                <a:effectLst/>
              </a:rPr>
              <a:t>Wij</a:t>
            </a:r>
            <a:r>
              <a:rPr lang="en-US" sz="2200" dirty="0">
                <a:effectLst/>
              </a:rPr>
              <a:t> indicates the weight of the edge from </a:t>
            </a:r>
            <a:r>
              <a:rPr lang="en-US" sz="2200" dirty="0" err="1">
                <a:effectLst/>
              </a:rPr>
              <a:t>i</a:t>
            </a:r>
            <a:r>
              <a:rPr lang="en-US" sz="2200" dirty="0">
                <a:effectLst/>
              </a:rPr>
              <a:t> to j (if there is no edge from </a:t>
            </a:r>
            <a:r>
              <a:rPr lang="en-US" sz="2200" dirty="0" err="1">
                <a:effectLst/>
              </a:rPr>
              <a:t>i</a:t>
            </a:r>
            <a:r>
              <a:rPr lang="en-US" sz="2200" dirty="0">
                <a:effectLst/>
              </a:rPr>
              <a:t> to j then then </a:t>
            </a:r>
            <a:r>
              <a:rPr lang="en-US" sz="2200" dirty="0" err="1">
                <a:effectLst/>
              </a:rPr>
              <a:t>Wij</a:t>
            </a:r>
            <a:r>
              <a:rPr lang="en-US" sz="2200" dirty="0">
                <a:effectLst/>
              </a:rPr>
              <a:t> = ∞). We will ultimately find a distance matrix D in which </a:t>
            </a:r>
            <a:r>
              <a:rPr lang="en-US" sz="2200" dirty="0" err="1">
                <a:effectLst/>
              </a:rPr>
              <a:t>Dij</a:t>
            </a:r>
            <a:r>
              <a:rPr lang="en-US" sz="2200" dirty="0">
                <a:effectLst/>
              </a:rPr>
              <a:t> indicates the cost of the shortest path from </a:t>
            </a:r>
            <a:r>
              <a:rPr lang="en-US" sz="2200" dirty="0" err="1">
                <a:effectLst/>
              </a:rPr>
              <a:t>i</a:t>
            </a:r>
            <a:r>
              <a:rPr lang="en-US" sz="2200" dirty="0">
                <a:effectLst/>
              </a:rPr>
              <a:t> to j. 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effectLst/>
              </a:rPr>
              <a:t>The sub-problems in this case will be answering the following question: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What’s the shortest path from </a:t>
            </a:r>
            <a:r>
              <a:rPr lang="en-US" sz="2200" dirty="0" err="1">
                <a:effectLst/>
              </a:rPr>
              <a:t>i</a:t>
            </a:r>
            <a:r>
              <a:rPr lang="en-US" sz="2200" dirty="0">
                <a:effectLst/>
              </a:rPr>
              <a:t> to j using only nodes in {1, . . . , k} as intermediate nodes? 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effectLst/>
              </a:rPr>
              <a:t>To perform the algorithm we find </a:t>
            </a:r>
            <a:r>
              <a:rPr lang="en-US" sz="2200" dirty="0" err="1">
                <a:effectLst/>
              </a:rPr>
              <a:t>Dk</a:t>
            </a:r>
            <a:r>
              <a:rPr lang="en-US" sz="2200" dirty="0">
                <a:effectLst/>
              </a:rPr>
              <a:t> for each k ∈ {0,...,n} and set D := Dn. The update rule becomes the following: 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5661248"/>
            <a:ext cx="7142237" cy="78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47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243408"/>
            <a:ext cx="8623300" cy="920750"/>
          </a:xfrm>
        </p:spPr>
        <p:txBody>
          <a:bodyPr/>
          <a:lstStyle/>
          <a:p>
            <a:r>
              <a:rPr lang="en-US" dirty="0" smtClean="0"/>
              <a:t>T5: Baked Beans 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77342"/>
            <a:ext cx="9036496" cy="48006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>
                <a:effectLst/>
              </a:rPr>
              <a:t>We have bought n cans of baked beans wholesale and are planning to sell bundles of cans at the University of Melbourne’s farmers’ market. </a:t>
            </a:r>
            <a:r>
              <a:rPr lang="en-US" sz="2200" dirty="0" smtClean="0">
                <a:effectLst/>
              </a:rPr>
              <a:t>Our </a:t>
            </a:r>
            <a:r>
              <a:rPr lang="en-US" sz="2200" dirty="0">
                <a:effectLst/>
              </a:rPr>
              <a:t>business-</a:t>
            </a:r>
            <a:r>
              <a:rPr lang="en-US" sz="2200" dirty="0" err="1">
                <a:effectLst/>
              </a:rPr>
              <a:t>savy</a:t>
            </a:r>
            <a:r>
              <a:rPr lang="en-US" sz="2200" dirty="0">
                <a:effectLst/>
              </a:rPr>
              <a:t> friends have done some market research and found out how much students are willing to pay for a bundle of k cans of baked beans, for each k ∈ {1,...,n}. </a:t>
            </a:r>
            <a:endParaRPr lang="en-US" sz="22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>
                <a:effectLst/>
              </a:rPr>
              <a:t>We are tasked with writing a dynamic programming algorithm to determine how we should split up out n cans into bundles to </a:t>
            </a:r>
            <a:r>
              <a:rPr lang="en-US" sz="2200" dirty="0" err="1">
                <a:effectLst/>
              </a:rPr>
              <a:t>maximise</a:t>
            </a:r>
            <a:r>
              <a:rPr lang="en-US" sz="2200" dirty="0">
                <a:effectLst/>
              </a:rPr>
              <a:t> the total price we will receive. </a:t>
            </a:r>
            <a:endParaRPr lang="en-US" sz="22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>
                <a:effectLst/>
              </a:rPr>
              <a:t>(a) Write the </a:t>
            </a:r>
            <a:r>
              <a:rPr lang="en-US" sz="2200" dirty="0" err="1">
                <a:effectLst/>
              </a:rPr>
              <a:t>pseudocode</a:t>
            </a:r>
            <a:r>
              <a:rPr lang="en-US" sz="2200" dirty="0">
                <a:effectLst/>
              </a:rPr>
              <a:t> for such an algorithm. </a:t>
            </a:r>
            <a:endParaRPr lang="en-US" sz="22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>
                <a:effectLst/>
              </a:rPr>
              <a:t>(b) Using your algorithm determine how to best split up 8 cans of baked beans, if the prices you can sell each bundle for are as follows: </a:t>
            </a:r>
            <a:endParaRPr lang="en-US" sz="2200" dirty="0" smtClean="0">
              <a:effectLst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200" dirty="0" smtClean="0">
              <a:effectLst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200" dirty="0" smtClean="0">
              <a:effectLst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 smtClean="0">
                <a:effectLst/>
              </a:rPr>
              <a:t>(c) What’s </a:t>
            </a:r>
            <a:r>
              <a:rPr lang="en-US" sz="2200" dirty="0">
                <a:effectLst/>
              </a:rPr>
              <a:t>the runtime of your algorithm? What are the space requirements? </a:t>
            </a:r>
            <a:endParaRPr lang="en-US" sz="22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2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997132"/>
            <a:ext cx="6559242" cy="95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63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243408"/>
            <a:ext cx="8623300" cy="920750"/>
          </a:xfrm>
        </p:spPr>
        <p:txBody>
          <a:bodyPr/>
          <a:lstStyle/>
          <a:p>
            <a:r>
              <a:rPr lang="en-US" dirty="0" smtClean="0"/>
              <a:t>T5: Baked Beans 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77342"/>
            <a:ext cx="9036496" cy="48006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b="1" dirty="0">
                <a:effectLst/>
              </a:rPr>
              <a:t>(a) </a:t>
            </a:r>
            <a:r>
              <a:rPr lang="en-US" sz="2200" b="1" dirty="0" smtClean="0">
                <a:effectLst/>
              </a:rPr>
              <a:t>Design a DP algorithm, Write </a:t>
            </a:r>
            <a:r>
              <a:rPr lang="en-US" sz="2200" b="1" dirty="0">
                <a:effectLst/>
              </a:rPr>
              <a:t>the </a:t>
            </a:r>
            <a:r>
              <a:rPr lang="en-US" sz="2200" b="1" dirty="0" err="1">
                <a:effectLst/>
              </a:rPr>
              <a:t>pseudocode</a:t>
            </a:r>
            <a:r>
              <a:rPr lang="en-US" sz="2200" b="1" dirty="0">
                <a:effectLst/>
              </a:rPr>
              <a:t> for </a:t>
            </a:r>
            <a:r>
              <a:rPr lang="en-US" sz="2200" b="1" dirty="0" smtClean="0">
                <a:effectLst/>
              </a:rPr>
              <a:t>that </a:t>
            </a:r>
            <a:r>
              <a:rPr lang="en-US" sz="2200" b="1" dirty="0">
                <a:effectLst/>
              </a:rPr>
              <a:t>algorithm.</a:t>
            </a:r>
            <a:r>
              <a:rPr lang="en-US" sz="2200" dirty="0">
                <a:effectLst/>
              </a:rPr>
              <a:t> </a:t>
            </a:r>
            <a:endParaRPr lang="en-US" sz="2200" dirty="0" smtClean="0">
              <a:effectLst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 smtClean="0">
                <a:effectLst/>
              </a:rPr>
              <a:t>We </a:t>
            </a:r>
            <a:r>
              <a:rPr lang="en-US" sz="2200" dirty="0">
                <a:effectLst/>
              </a:rPr>
              <a:t>have bought n cans of baked </a:t>
            </a:r>
            <a:r>
              <a:rPr lang="en-US" sz="2200" dirty="0" smtClean="0">
                <a:effectLst/>
              </a:rPr>
              <a:t>beans, n=8.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 smtClean="0">
                <a:effectLst/>
              </a:rPr>
              <a:t>We have the following things as the start: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200" dirty="0" smtClean="0">
              <a:effectLst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 smtClean="0">
                <a:effectLst/>
              </a:rPr>
              <a:t>What is the parameter of the task? What’s base case? What’s the DP relationship?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 smtClean="0">
                <a:effectLst/>
              </a:rPr>
              <a:t> </a:t>
            </a:r>
            <a:endParaRPr lang="en-US" sz="2200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34" y="2132856"/>
            <a:ext cx="6559242" cy="95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243408"/>
            <a:ext cx="8623300" cy="920750"/>
          </a:xfrm>
        </p:spPr>
        <p:txBody>
          <a:bodyPr/>
          <a:lstStyle/>
          <a:p>
            <a:r>
              <a:rPr lang="en-US" dirty="0" smtClean="0"/>
              <a:t>T5: Baked Beans 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77342"/>
            <a:ext cx="9036496" cy="4800600"/>
          </a:xfrm>
        </p:spPr>
        <p:txBody>
          <a:bodyPr/>
          <a:lstStyle/>
          <a:p>
            <a:pPr marL="457200" indent="-457200">
              <a:spcBef>
                <a:spcPts val="0"/>
              </a:spcBef>
              <a:spcAft>
                <a:spcPts val="1200"/>
              </a:spcAft>
              <a:buAutoNum type="alphaLcParenBoth" startAt="2"/>
            </a:pPr>
            <a:r>
              <a:rPr lang="en-US" sz="2200" b="1" dirty="0" smtClean="0">
                <a:effectLst/>
              </a:rPr>
              <a:t>Run the algorithm manually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AutoNum type="alphaLcParenBoth" startAt="2"/>
            </a:pPr>
            <a:r>
              <a:rPr lang="en-US" sz="2200" b="1" dirty="0" smtClean="0">
                <a:effectLst/>
              </a:rPr>
              <a:t>Complexity = ?</a:t>
            </a:r>
            <a:endParaRPr lang="en-US" sz="2200" dirty="0" smtClean="0">
              <a:effectLst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200" dirty="0" smtClean="0">
              <a:effectLst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200" dirty="0" smtClean="0">
              <a:effectLst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200" dirty="0">
              <a:effectLst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 smtClean="0">
                <a:effectLst/>
              </a:rPr>
              <a:t> </a:t>
            </a:r>
            <a:endParaRPr lang="en-US" sz="2200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44543"/>
              </p:ext>
            </p:extLst>
          </p:nvPr>
        </p:nvGraphicFramePr>
        <p:xfrm>
          <a:off x="427037" y="1988840"/>
          <a:ext cx="8446541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29843"/>
                <a:gridCol w="712053"/>
                <a:gridCol w="792088"/>
                <a:gridCol w="720080"/>
                <a:gridCol w="669207"/>
                <a:gridCol w="844654"/>
                <a:gridCol w="844654"/>
                <a:gridCol w="844654"/>
                <a:gridCol w="844654"/>
                <a:gridCol w="8446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revenue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bundle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526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84745"/>
          </a:xfrm>
        </p:spPr>
        <p:txBody>
          <a:bodyPr/>
          <a:lstStyle/>
          <a:p>
            <a:r>
              <a:rPr lang="en-US" sz="2800" dirty="0" smtClean="0"/>
              <a:t>T2: Running </a:t>
            </a:r>
            <a:r>
              <a:rPr lang="en-US" sz="2800" dirty="0" err="1" smtClean="0"/>
              <a:t>Warshall’s</a:t>
            </a:r>
            <a:r>
              <a:rPr lang="en-US" sz="2800" dirty="0" smtClean="0"/>
              <a:t> Algorithm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-1737" b="-1737"/>
          <a:stretch>
            <a:fillRect/>
          </a:stretch>
        </p:blipFill>
        <p:spPr>
          <a:xfrm>
            <a:off x="5652120" y="908720"/>
            <a:ext cx="2506687" cy="13954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052736"/>
            <a:ext cx="44644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Set T= A, T is T0</a:t>
            </a:r>
          </a:p>
          <a:p>
            <a:r>
              <a:rPr lang="en-US" sz="2200" dirty="0" smtClean="0"/>
              <a:t>transition from 0 to 1 by: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- looking at for all possible </a:t>
            </a:r>
            <a:r>
              <a:rPr lang="en-US" sz="2200" dirty="0" err="1" smtClean="0"/>
              <a:t>ij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  - it can be done by using </a:t>
            </a:r>
            <a:r>
              <a:rPr lang="en-US" sz="2200" dirty="0" err="1" smtClean="0"/>
              <a:t>colum</a:t>
            </a:r>
            <a:r>
              <a:rPr lang="en-US" sz="2200" dirty="0" smtClean="0"/>
              <a:t> 1 and row 1 as references </a:t>
            </a:r>
          </a:p>
          <a:p>
            <a:endParaRPr lang="en-US" sz="2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176394"/>
            <a:ext cx="2376264" cy="21917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71600" y="3176394"/>
            <a:ext cx="216024" cy="2191700"/>
          </a:xfrm>
          <a:prstGeom prst="rect">
            <a:avLst/>
          </a:prstGeom>
          <a:solidFill>
            <a:schemeClr val="bg2">
              <a:lumMod val="50000"/>
              <a:alpha val="5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3568" y="3429000"/>
            <a:ext cx="2664296" cy="216024"/>
          </a:xfrm>
          <a:prstGeom prst="rect">
            <a:avLst/>
          </a:prstGeom>
          <a:solidFill>
            <a:schemeClr val="accent4">
              <a:lumMod val="75000"/>
              <a:alpha val="2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703" y="3176394"/>
            <a:ext cx="2376264" cy="21917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652120" y="4365104"/>
            <a:ext cx="2664296" cy="216024"/>
          </a:xfrm>
          <a:prstGeom prst="rect">
            <a:avLst/>
          </a:prstGeom>
          <a:solidFill>
            <a:schemeClr val="accent4">
              <a:lumMod val="75000"/>
              <a:alpha val="2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28284" y="3269254"/>
            <a:ext cx="216024" cy="2191700"/>
          </a:xfrm>
          <a:prstGeom prst="rect">
            <a:avLst/>
          </a:prstGeom>
          <a:solidFill>
            <a:schemeClr val="bg2">
              <a:lumMod val="50000"/>
              <a:alpha val="5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88990" y="2439263"/>
            <a:ext cx="3656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similarly for any transition </a:t>
            </a:r>
          </a:p>
          <a:p>
            <a:r>
              <a:rPr lang="en-US" dirty="0" smtClean="0"/>
              <a:t>from k-1 to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4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56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728761"/>
          </a:xfrm>
        </p:spPr>
        <p:txBody>
          <a:bodyPr/>
          <a:lstStyle/>
          <a:p>
            <a:r>
              <a:rPr lang="en-US" sz="2800" dirty="0" smtClean="0"/>
              <a:t>T3: manual exec of Floyd’s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-203608" b="-203608"/>
          <a:stretch>
            <a:fillRect/>
          </a:stretch>
        </p:blipFill>
        <p:spPr>
          <a:xfrm>
            <a:off x="533958" y="3117160"/>
            <a:ext cx="8623300" cy="480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286303"/>
            <a:ext cx="3672408" cy="19374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688" y="1124744"/>
            <a:ext cx="83999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 Floyd’s algorithm on the graph given by the following weights matrix: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14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sz="3600" dirty="0">
                <a:solidFill>
                  <a:schemeClr val="tx1"/>
                </a:solidFill>
                <a:latin typeface="Courier"/>
                <a:cs typeface="Courier"/>
              </a:rPr>
              <a:t>D</a:t>
            </a:r>
            <a:r>
              <a:rPr lang="en-US" sz="4400" baseline="-25000" dirty="0" smtClean="0">
                <a:solidFill>
                  <a:schemeClr val="tx1"/>
                </a:solidFill>
                <a:latin typeface="Courier"/>
                <a:cs typeface="Courier"/>
              </a:rPr>
              <a:t>k-1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sz="3600" dirty="0" err="1">
                <a:solidFill>
                  <a:schemeClr val="tx1"/>
                </a:solidFill>
                <a:latin typeface="Courier"/>
                <a:cs typeface="Courier"/>
                <a:sym typeface="Wingdings"/>
              </a:rPr>
              <a:t>D</a:t>
            </a:r>
            <a:r>
              <a:rPr lang="en-US" sz="4400" baseline="-25000" dirty="0" err="1" smtClean="0">
                <a:solidFill>
                  <a:srgbClr val="000000"/>
                </a:solidFill>
                <a:latin typeface="Courier"/>
                <a:cs typeface="Courier"/>
                <a:sym typeface="Wingdings"/>
              </a:rPr>
              <a:t>k</a:t>
            </a:r>
            <a:r>
              <a:rPr lang="en-US" dirty="0" smtClean="0">
                <a:sym typeface="Wingdings"/>
              </a:rPr>
              <a:t> when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  <a:sym typeface="Wingdings"/>
              </a:rPr>
              <a:t>k</a:t>
            </a:r>
            <a:r>
              <a:rPr lang="en-US" dirty="0" smtClean="0">
                <a:sym typeface="Wingdings"/>
              </a:rPr>
              <a:t>=1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5856" y="1916832"/>
            <a:ext cx="360040" cy="3024336"/>
          </a:xfrm>
          <a:prstGeom prst="rect">
            <a:avLst/>
          </a:prstGeom>
          <a:solidFill>
            <a:schemeClr val="bg2">
              <a:lumMod val="90000"/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87824" y="2177988"/>
            <a:ext cx="3456384" cy="386916"/>
          </a:xfrm>
          <a:prstGeom prst="rect">
            <a:avLst/>
          </a:prstGeom>
          <a:solidFill>
            <a:schemeClr val="bg2">
              <a:lumMod val="90000"/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99792" y="5070375"/>
            <a:ext cx="3916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</a:t>
            </a:r>
            <a:r>
              <a:rPr lang="en-US" b="1" dirty="0" smtClean="0"/>
              <a:t>k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</a:t>
            </a:r>
            <a:r>
              <a:rPr lang="en-US" sz="3200" baseline="-25000" dirty="0" err="1" smtClean="0"/>
              <a:t>i</a:t>
            </a:r>
            <a:r>
              <a:rPr lang="en-US" sz="3200" b="1" baseline="-25000" dirty="0" err="1" smtClean="0"/>
              <a:t>k</a:t>
            </a:r>
            <a:r>
              <a:rPr lang="en-US" dirty="0" smtClean="0"/>
              <a:t>&lt;∞ if there is a path </a:t>
            </a:r>
            <a:r>
              <a:rPr lang="en-US" dirty="0" err="1" smtClean="0"/>
              <a:t>i</a:t>
            </a:r>
            <a:r>
              <a:rPr lang="en-US" dirty="0" err="1" smtClean="0">
                <a:sym typeface="Wingdings"/>
              </a:rPr>
              <a:t></a:t>
            </a:r>
            <a:r>
              <a:rPr lang="en-US" b="1" dirty="0" err="1" smtClean="0">
                <a:sym typeface="Wingdings"/>
              </a:rPr>
              <a:t>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01669" y="1972420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</a:t>
            </a:r>
            <a:r>
              <a:rPr lang="en-US" b="1" dirty="0" smtClean="0"/>
              <a:t>k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</a:t>
            </a:r>
            <a:r>
              <a:rPr lang="en-US" sz="3200" b="1" baseline="-25000" dirty="0" err="1" smtClean="0"/>
              <a:t>k</a:t>
            </a:r>
            <a:r>
              <a:rPr lang="en-US" sz="3200" baseline="-25000" dirty="0" err="1" smtClean="0"/>
              <a:t>j</a:t>
            </a:r>
            <a:r>
              <a:rPr lang="en-US" dirty="0" smtClean="0"/>
              <a:t> &lt;∞ if there is a path </a:t>
            </a:r>
            <a:r>
              <a:rPr lang="en-US" b="1" dirty="0" err="1"/>
              <a:t>k</a:t>
            </a:r>
            <a:r>
              <a:rPr lang="en-US" dirty="0" err="1" smtClean="0">
                <a:sym typeface="Wingdings"/>
              </a:rPr>
              <a:t>j</a:t>
            </a:r>
            <a:endParaRPr lang="en-US" dirty="0" smtClean="0">
              <a:sym typeface="Wingdings"/>
            </a:endParaRPr>
          </a:p>
          <a:p>
            <a:endParaRPr lang="en-US" dirty="0">
              <a:sym typeface="Wingding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940152" y="3277678"/>
            <a:ext cx="360040" cy="528804"/>
          </a:xfrm>
          <a:prstGeom prst="ellipse">
            <a:avLst/>
          </a:prstGeom>
          <a:solidFill>
            <a:schemeClr val="accent5"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11960" y="3342725"/>
            <a:ext cx="342653" cy="528804"/>
          </a:xfrm>
          <a:prstGeom prst="ellipse">
            <a:avLst/>
          </a:prstGeom>
          <a:solidFill>
            <a:schemeClr val="accent5"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rcRect l="2617" r="2617"/>
          <a:stretch>
            <a:fillRect/>
          </a:stretch>
        </p:blipFill>
        <p:spPr>
          <a:xfrm>
            <a:off x="1667607" y="1940846"/>
            <a:ext cx="5090619" cy="2833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40" y="1028700"/>
            <a:ext cx="7425952" cy="69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6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Transitive Closure of digraphs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1143000"/>
            <a:ext cx="86233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Transitive Closure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Related </a:t>
            </a:r>
            <a:r>
              <a:rPr lang="en-US" sz="2400" dirty="0" smtClean="0"/>
              <a:t>Tasks:</a:t>
            </a:r>
          </a:p>
          <a:p>
            <a:r>
              <a:rPr lang="en-US" sz="2400" dirty="0" smtClean="0"/>
              <a:t>Compute the transitive closure for a digraph</a:t>
            </a:r>
          </a:p>
          <a:p>
            <a:r>
              <a:rPr lang="en-US" sz="2400" dirty="0" smtClean="0"/>
              <a:t>Find APSP for a weighted graph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31" y="1110003"/>
            <a:ext cx="4610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3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89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656753"/>
          </a:xfrm>
        </p:spPr>
        <p:txBody>
          <a:bodyPr/>
          <a:lstStyle/>
          <a:p>
            <a:r>
              <a:rPr lang="en-US" sz="2800" dirty="0" smtClean="0"/>
              <a:t>T5: Revision for quicksort &amp; </a:t>
            </a:r>
            <a:r>
              <a:rPr lang="en-US" sz="2800" dirty="0" err="1" smtClean="0"/>
              <a:t>mergesort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Both"/>
            </a:pPr>
            <a:r>
              <a:rPr lang="en-US" sz="2400" dirty="0" smtClean="0"/>
              <a:t>Perform </a:t>
            </a:r>
            <a:r>
              <a:rPr lang="en-US" sz="2400" dirty="0"/>
              <a:t>a single Hoare Partition on the following array, taking the ﬁrst element as the pivot</a:t>
            </a:r>
            <a:r>
              <a:rPr lang="en-US" sz="2400" dirty="0" smtClean="0"/>
              <a:t>.                                                           </a:t>
            </a:r>
            <a:r>
              <a:rPr lang="pt-BR" sz="2400" dirty="0" smtClean="0"/>
              <a:t>[</a:t>
            </a:r>
            <a:r>
              <a:rPr lang="pt-BR" sz="2400" dirty="0"/>
              <a:t>3, 8, 5, 2, 1, 3, 5, 4, 8</a:t>
            </a:r>
            <a:r>
              <a:rPr lang="pt-BR" sz="2400" dirty="0" smtClean="0"/>
              <a:t>]</a:t>
            </a:r>
          </a:p>
          <a:p>
            <a:pPr marL="514350" indent="-514350">
              <a:buAutoNum type="alphaLcParenBoth"/>
            </a:pPr>
            <a:r>
              <a:rPr lang="pt-BR" sz="2400" dirty="0" err="1" smtClean="0"/>
              <a:t>Perform</a:t>
            </a:r>
            <a:r>
              <a:rPr lang="pt-BR" sz="2400" dirty="0" smtClean="0"/>
              <a:t> </a:t>
            </a:r>
            <a:r>
              <a:rPr lang="pt-BR" sz="2400" dirty="0" err="1"/>
              <a:t>Quicksort</a:t>
            </a:r>
            <a:r>
              <a:rPr lang="pt-BR" sz="2400" dirty="0"/>
              <a:t> </a:t>
            </a:r>
            <a:r>
              <a:rPr lang="pt-BR" sz="2400" dirty="0" err="1"/>
              <a:t>on</a:t>
            </a:r>
            <a:r>
              <a:rPr lang="pt-BR" sz="2400" dirty="0"/>
              <a:t> </a:t>
            </a:r>
            <a:r>
              <a:rPr lang="pt-BR" sz="2400" dirty="0" err="1"/>
              <a:t>the</a:t>
            </a:r>
            <a:r>
              <a:rPr lang="pt-BR" sz="2400" dirty="0"/>
              <a:t> </a:t>
            </a:r>
            <a:r>
              <a:rPr lang="pt-BR" sz="2400" dirty="0" err="1"/>
              <a:t>array</a:t>
            </a:r>
            <a:r>
              <a:rPr lang="pt-BR" sz="2400" dirty="0"/>
              <a:t> </a:t>
            </a:r>
            <a:r>
              <a:rPr lang="pt-BR" sz="2400" dirty="0" err="1"/>
              <a:t>from</a:t>
            </a:r>
            <a:r>
              <a:rPr lang="pt-BR" sz="2400" dirty="0"/>
              <a:t> (a). </a:t>
            </a:r>
            <a:r>
              <a:rPr lang="pt-BR" sz="2400" dirty="0" err="1"/>
              <a:t>You</a:t>
            </a:r>
            <a:r>
              <a:rPr lang="pt-BR" sz="2400" dirty="0"/>
              <a:t> </a:t>
            </a:r>
            <a:r>
              <a:rPr lang="pt-BR" sz="2400" dirty="0" err="1"/>
              <a:t>may</a:t>
            </a:r>
            <a:r>
              <a:rPr lang="pt-BR" sz="2400" dirty="0"/>
              <a:t> use </a:t>
            </a:r>
            <a:r>
              <a:rPr lang="pt-BR" sz="2400" dirty="0" err="1"/>
              <a:t>whatever</a:t>
            </a:r>
            <a:r>
              <a:rPr lang="pt-BR" sz="2400" dirty="0"/>
              <a:t> </a:t>
            </a:r>
            <a:r>
              <a:rPr lang="pt-BR" sz="2400" dirty="0" err="1"/>
              <a:t>partitioning</a:t>
            </a:r>
            <a:r>
              <a:rPr lang="pt-BR" sz="2400" dirty="0"/>
              <a:t> </a:t>
            </a:r>
            <a:r>
              <a:rPr lang="pt-BR" sz="2400" dirty="0" err="1"/>
              <a:t>strategy</a:t>
            </a:r>
            <a:r>
              <a:rPr lang="pt-BR" sz="2400" dirty="0"/>
              <a:t> </a:t>
            </a:r>
            <a:r>
              <a:rPr lang="pt-BR" sz="2400" dirty="0" err="1"/>
              <a:t>you</a:t>
            </a:r>
            <a:r>
              <a:rPr lang="pt-BR" sz="2400" dirty="0"/>
              <a:t> </a:t>
            </a:r>
            <a:r>
              <a:rPr lang="pt-BR" sz="2400" dirty="0" err="1" smtClean="0"/>
              <a:t>like</a:t>
            </a:r>
            <a:endParaRPr lang="pt-BR" sz="2400" dirty="0" smtClean="0"/>
          </a:p>
          <a:p>
            <a:pPr marL="514350" indent="-514350">
              <a:buAutoNum type="alphaLcParenBoth"/>
            </a:pPr>
            <a:r>
              <a:rPr lang="pt-BR" sz="2400" dirty="0" smtClean="0"/>
              <a:t> </a:t>
            </a:r>
            <a:r>
              <a:rPr lang="pt-BR" sz="2400" dirty="0" err="1" smtClean="0"/>
              <a:t>Perform</a:t>
            </a:r>
            <a:r>
              <a:rPr lang="pt-BR" sz="2400" dirty="0" smtClean="0"/>
              <a:t> </a:t>
            </a:r>
            <a:r>
              <a:rPr lang="pt-BR" sz="2400" dirty="0" err="1"/>
              <a:t>Mergesort</a:t>
            </a:r>
            <a:r>
              <a:rPr lang="pt-BR" sz="2400" dirty="0"/>
              <a:t> </a:t>
            </a:r>
            <a:r>
              <a:rPr lang="pt-BR" sz="2400" dirty="0" err="1"/>
              <a:t>on</a:t>
            </a:r>
            <a:r>
              <a:rPr lang="pt-BR" sz="2400" dirty="0"/>
              <a:t> </a:t>
            </a:r>
            <a:r>
              <a:rPr lang="pt-BR" sz="2400" dirty="0" err="1"/>
              <a:t>the</a:t>
            </a:r>
            <a:r>
              <a:rPr lang="pt-BR" sz="2400" dirty="0"/>
              <a:t> </a:t>
            </a:r>
            <a:r>
              <a:rPr lang="pt-BR" sz="2400" dirty="0" err="1"/>
              <a:t>array</a:t>
            </a:r>
            <a:r>
              <a:rPr lang="pt-BR" sz="2400" dirty="0"/>
              <a:t> </a:t>
            </a:r>
            <a:r>
              <a:rPr lang="pt-BR" sz="2400" dirty="0" err="1"/>
              <a:t>from</a:t>
            </a:r>
            <a:r>
              <a:rPr lang="pt-BR" sz="2400" dirty="0"/>
              <a:t> (a).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65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4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84745"/>
          </a:xfrm>
        </p:spPr>
        <p:txBody>
          <a:bodyPr/>
          <a:lstStyle/>
          <a:p>
            <a:r>
              <a:rPr lang="en-US" sz="2800" dirty="0" smtClean="0"/>
              <a:t>T1: Transitive </a:t>
            </a:r>
            <a:r>
              <a:rPr lang="en-US" sz="2800" dirty="0" smtClean="0"/>
              <a:t>Closure of digraphs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Draw the transitive closure of the following two graphs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(a)                                               (b)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80928"/>
            <a:ext cx="1663700" cy="1765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282" y="2780928"/>
            <a:ext cx="17399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8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12737"/>
          </a:xfrm>
        </p:spPr>
        <p:txBody>
          <a:bodyPr/>
          <a:lstStyle/>
          <a:p>
            <a:r>
              <a:rPr lang="en-US" sz="2800" dirty="0" smtClean="0"/>
              <a:t>Dynamic </a:t>
            </a:r>
            <a:r>
              <a:rPr lang="en-US" sz="2800" dirty="0" smtClean="0"/>
              <a:t>Programming </a:t>
            </a:r>
            <a:r>
              <a:rPr lang="mr-IN" sz="2800" dirty="0" smtClean="0"/>
              <a:t>–</a:t>
            </a:r>
            <a:r>
              <a:rPr lang="en-US" sz="2800" dirty="0" smtClean="0"/>
              <a:t> an important topic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688" y="836712"/>
            <a:ext cx="86233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Dynamic Programming is just a fancy way to say </a:t>
            </a:r>
            <a:r>
              <a:rPr lang="en-US" sz="2400" b="1" dirty="0"/>
              <a:t>'remembering </a:t>
            </a:r>
            <a:r>
              <a:rPr lang="en-US" sz="2400" b="1" dirty="0" smtClean="0"/>
              <a:t>stuffs I’ve done </a:t>
            </a:r>
            <a:r>
              <a:rPr lang="en-US" sz="2400" b="1" dirty="0"/>
              <a:t>to save time </a:t>
            </a:r>
            <a:r>
              <a:rPr lang="en-US" sz="2400" b="1" dirty="0" smtClean="0"/>
              <a:t>later’</a:t>
            </a:r>
          </a:p>
          <a:p>
            <a:pPr marL="0" indent="0">
              <a:buNone/>
            </a:pPr>
            <a:r>
              <a:rPr lang="en-US" sz="2400" dirty="0" smtClean="0"/>
              <a:t>Example: fib(n)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6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12737"/>
          </a:xfrm>
        </p:spPr>
        <p:txBody>
          <a:bodyPr/>
          <a:lstStyle/>
          <a:p>
            <a:r>
              <a:rPr lang="en-US" sz="2800" dirty="0" smtClean="0"/>
              <a:t>Dynamic Programming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" y="836712"/>
            <a:ext cx="9144000" cy="5438676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200" dirty="0" smtClean="0"/>
              <a:t>To solve a complex problem: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breaks </a:t>
            </a:r>
            <a:r>
              <a:rPr lang="en-US" sz="2200" dirty="0"/>
              <a:t>it down into a collection of simpler </a:t>
            </a:r>
            <a:r>
              <a:rPr lang="en-US" sz="2200" dirty="0" smtClean="0"/>
              <a:t>sub-problems,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solves </a:t>
            </a:r>
            <a:r>
              <a:rPr lang="en-US" sz="2200" dirty="0"/>
              <a:t>each of those </a:t>
            </a:r>
            <a:r>
              <a:rPr lang="en-US" sz="2200" dirty="0" smtClean="0"/>
              <a:t>sub-problems </a:t>
            </a:r>
            <a:r>
              <a:rPr lang="en-US" sz="2200" dirty="0"/>
              <a:t>just once, and storing their solutions </a:t>
            </a:r>
            <a:r>
              <a:rPr lang="en-US" sz="2200" dirty="0" smtClean="0"/>
              <a:t>in some </a:t>
            </a:r>
            <a:r>
              <a:rPr lang="en-US" sz="2200" dirty="0"/>
              <a:t>data structure (array, </a:t>
            </a:r>
            <a:r>
              <a:rPr lang="en-US" sz="2200" dirty="0" smtClean="0"/>
              <a:t>hash table </a:t>
            </a:r>
            <a:r>
              <a:rPr lang="en-US" sz="2200" dirty="0" err="1" smtClean="0"/>
              <a:t>etc</a:t>
            </a:r>
            <a:r>
              <a:rPr lang="en-US" sz="2200" dirty="0" smtClean="0"/>
              <a:t>) for quick lookup (based on input parameters) later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each time, when a solved </a:t>
            </a:r>
            <a:r>
              <a:rPr lang="en-US" sz="2200" dirty="0" err="1" smtClean="0"/>
              <a:t>subproblem</a:t>
            </a:r>
            <a:r>
              <a:rPr lang="en-US" sz="2200" dirty="0" smtClean="0"/>
              <a:t> </a:t>
            </a:r>
            <a:r>
              <a:rPr lang="en-US" sz="2200" dirty="0"/>
              <a:t>occurs, </a:t>
            </a:r>
            <a:r>
              <a:rPr lang="en-US" sz="2200" dirty="0" smtClean="0"/>
              <a:t>do lookup and reuse the solution instead </a:t>
            </a:r>
            <a:r>
              <a:rPr lang="en-US" sz="2200" dirty="0"/>
              <a:t>of </a:t>
            </a:r>
            <a:r>
              <a:rPr lang="en-US" sz="2200" dirty="0" err="1" smtClean="0"/>
              <a:t>recomputing</a:t>
            </a:r>
            <a:r>
              <a:rPr lang="en-US" sz="2200" dirty="0" smtClean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 smtClean="0">
                <a:solidFill>
                  <a:srgbClr val="000090"/>
                </a:solidFill>
              </a:rPr>
              <a:t>Normally, in DP we solve the small-size sub-problems first, and then progressively solve the bigger size. The most important steps are to work out:</a:t>
            </a:r>
          </a:p>
          <a:p>
            <a:pPr>
              <a:spcBef>
                <a:spcPts val="1200"/>
              </a:spcBef>
            </a:pPr>
            <a:r>
              <a:rPr lang="en-US" sz="2200" dirty="0" smtClean="0">
                <a:solidFill>
                  <a:srgbClr val="000090"/>
                </a:solidFill>
              </a:rPr>
              <a:t>the problem parameters, and </a:t>
            </a:r>
          </a:p>
          <a:p>
            <a:pPr>
              <a:spcBef>
                <a:spcPts val="1200"/>
              </a:spcBef>
            </a:pPr>
            <a:r>
              <a:rPr lang="en-US" sz="2200" dirty="0" smtClean="0">
                <a:solidFill>
                  <a:srgbClr val="000090"/>
                </a:solidFill>
              </a:rPr>
              <a:t>the relationship between the solution for larger parameter and that for smaller parameter.</a:t>
            </a:r>
            <a:endParaRPr lang="en-US" sz="2200" dirty="0">
              <a:solidFill>
                <a:srgbClr val="00009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0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DP: Examples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Fibonacci: find fib(n)</a:t>
            </a:r>
            <a:endParaRPr lang="en-US" dirty="0" smtClean="0"/>
          </a:p>
          <a:p>
            <a:r>
              <a:rPr lang="en-US" dirty="0" smtClean="0"/>
              <a:t>Find Transitive Closure of a digraph</a:t>
            </a:r>
          </a:p>
          <a:p>
            <a:r>
              <a:rPr lang="en-US" dirty="0" smtClean="0"/>
              <a:t>APSP: all pair shortest paths for a weighted graph</a:t>
            </a:r>
          </a:p>
          <a:p>
            <a:r>
              <a:rPr lang="en-US" dirty="0" smtClean="0"/>
              <a:t>Baked Bean Bundles ( problem T4 )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05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Warshall’s</a:t>
            </a:r>
            <a:r>
              <a:rPr lang="en-US" sz="2800" dirty="0" smtClean="0"/>
              <a:t> Algorithm: DP for Transitive Closure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adjacent matrix A</a:t>
            </a:r>
          </a:p>
          <a:p>
            <a:r>
              <a:rPr lang="en-US" dirty="0" smtClean="0"/>
              <a:t>Main argument: transitiveness: if there are paths  </a:t>
            </a:r>
            <a:r>
              <a:rPr lang="en-US" dirty="0" err="1" smtClean="0"/>
              <a:t>i</a:t>
            </a:r>
            <a:r>
              <a:rPr lang="en-US" dirty="0" err="1" smtClean="0">
                <a:sym typeface="Wingdings"/>
              </a:rPr>
              <a:t>k</a:t>
            </a:r>
            <a:r>
              <a:rPr lang="en-US" dirty="0" smtClean="0">
                <a:sym typeface="Wingdings"/>
              </a:rPr>
              <a:t> and </a:t>
            </a:r>
            <a:r>
              <a:rPr lang="en-US" dirty="0" err="1" smtClean="0">
                <a:sym typeface="Wingdings"/>
              </a:rPr>
              <a:t>kj</a:t>
            </a:r>
            <a:r>
              <a:rPr lang="en-US" dirty="0" smtClean="0">
                <a:sym typeface="Wingdings"/>
              </a:rPr>
              <a:t>, then there is path </a:t>
            </a:r>
            <a:r>
              <a:rPr lang="en-US" dirty="0" err="1" smtClean="0">
                <a:sym typeface="Wingdings"/>
              </a:rPr>
              <a:t>ij</a:t>
            </a:r>
            <a:r>
              <a:rPr lang="en-US" dirty="0" smtClean="0">
                <a:sym typeface="Wingdings"/>
              </a:rPr>
              <a:t> which uses k as an interim </a:t>
            </a:r>
            <a:r>
              <a:rPr lang="en-US" dirty="0" err="1" smtClean="0">
                <a:sym typeface="Wingdings"/>
              </a:rPr>
              <a:t>stepstone</a:t>
            </a:r>
            <a:r>
              <a:rPr lang="en-US" dirty="0" smtClean="0">
                <a:sym typeface="Wingdings"/>
              </a:rPr>
              <a:t>.</a:t>
            </a:r>
          </a:p>
          <a:p>
            <a:r>
              <a:rPr lang="en-US" dirty="0" smtClean="0">
                <a:sym typeface="Wingdings"/>
              </a:rPr>
              <a:t>To do DP, we need to decide:</a:t>
            </a:r>
          </a:p>
          <a:p>
            <a:pPr lvl="1"/>
            <a:r>
              <a:rPr lang="en-US" dirty="0" smtClean="0">
                <a:sym typeface="Wingdings"/>
              </a:rPr>
              <a:t>what are parameters</a:t>
            </a:r>
          </a:p>
          <a:p>
            <a:pPr lvl="1"/>
            <a:r>
              <a:rPr lang="en-US" dirty="0" smtClean="0">
                <a:sym typeface="Wingdings"/>
              </a:rPr>
              <a:t>what is the relationship between solutions for a bigger and a smaller parameter</a:t>
            </a:r>
          </a:p>
          <a:p>
            <a:pPr lvl="1"/>
            <a:r>
              <a:rPr lang="en-US" dirty="0" smtClean="0">
                <a:sym typeface="Wingdings"/>
              </a:rPr>
              <a:t>what are the base cases (when solution is ready)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6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2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Warshall’s</a:t>
            </a:r>
            <a:r>
              <a:rPr lang="en-US" sz="2800" dirty="0" smtClean="0"/>
              <a:t> Algorithm: DP for Transitive Closure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1124744"/>
            <a:ext cx="8623300" cy="4800600"/>
          </a:xfrm>
        </p:spPr>
        <p:txBody>
          <a:bodyPr/>
          <a:lstStyle/>
          <a:p>
            <a:r>
              <a:rPr lang="en-US" sz="2200" dirty="0" smtClean="0"/>
              <a:t>adjacent matrix 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A</a:t>
            </a:r>
            <a:r>
              <a:rPr lang="en-US" sz="2200" dirty="0" smtClean="0"/>
              <a:t> is 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T</a:t>
            </a:r>
            <a:r>
              <a:rPr lang="en-US" i="1" baseline="30000" dirty="0">
                <a:solidFill>
                  <a:srgbClr val="000090"/>
                </a:solidFill>
                <a:latin typeface="Cambria Math"/>
                <a:cs typeface="Cambria Math"/>
              </a:rPr>
              <a:t>0</a:t>
            </a:r>
          </a:p>
          <a:p>
            <a:r>
              <a:rPr lang="en-US" sz="2200" dirty="0" smtClean="0"/>
              <a:t>we can go from 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T</a:t>
            </a:r>
            <a:r>
              <a:rPr lang="en-US" i="1" baseline="30000" dirty="0">
                <a:solidFill>
                  <a:srgbClr val="000090"/>
                </a:solidFill>
                <a:latin typeface="Cambria Math"/>
                <a:cs typeface="Cambria Math"/>
              </a:rPr>
              <a:t>0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 </a:t>
            </a:r>
            <a:r>
              <a:rPr lang="en-US" sz="2200" dirty="0" smtClean="0"/>
              <a:t>to 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T</a:t>
            </a:r>
            <a:r>
              <a:rPr lang="en-US" i="1" baseline="30000" dirty="0">
                <a:solidFill>
                  <a:srgbClr val="000090"/>
                </a:solidFill>
                <a:latin typeface="Cambria Math"/>
                <a:cs typeface="Cambria Math"/>
              </a:rPr>
              <a:t>1</a:t>
            </a:r>
            <a:r>
              <a:rPr lang="en-US" sz="2200" dirty="0" smtClean="0"/>
              <a:t> by   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T</a:t>
            </a:r>
            <a:r>
              <a:rPr lang="en-US" i="1" baseline="30000" dirty="0">
                <a:solidFill>
                  <a:srgbClr val="000090"/>
                </a:solidFill>
                <a:latin typeface="Cambria Math"/>
                <a:cs typeface="Cambria Math"/>
              </a:rPr>
              <a:t>1</a:t>
            </a:r>
            <a:r>
              <a:rPr lang="en-US" i="1" baseline="-25000" dirty="0">
                <a:solidFill>
                  <a:srgbClr val="000090"/>
                </a:solidFill>
                <a:latin typeface="Cambria Math"/>
                <a:cs typeface="Cambria Math"/>
              </a:rPr>
              <a:t>ij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 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=  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T</a:t>
            </a:r>
            <a:r>
              <a:rPr lang="en-US" i="1" baseline="30000" dirty="0">
                <a:solidFill>
                  <a:srgbClr val="000090"/>
                </a:solidFill>
                <a:latin typeface="Cambria Math"/>
                <a:cs typeface="Cambria Math"/>
              </a:rPr>
              <a:t>0</a:t>
            </a:r>
            <a:r>
              <a:rPr lang="en-US" i="1" baseline="-25000" dirty="0">
                <a:solidFill>
                  <a:srgbClr val="000090"/>
                </a:solidFill>
                <a:latin typeface="Cambria Math"/>
                <a:cs typeface="Cambria Math"/>
              </a:rPr>
              <a:t>ij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 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 </a:t>
            </a:r>
            <a:r>
              <a:rPr lang="en-US" sz="2200" dirty="0" smtClean="0">
                <a:solidFill>
                  <a:srgbClr val="000090"/>
                </a:solidFill>
                <a:latin typeface="Cambria Math"/>
                <a:cs typeface="Cambria Math"/>
              </a:rPr>
              <a:t>|| 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 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(T</a:t>
            </a:r>
            <a:r>
              <a:rPr lang="en-US" i="1" baseline="30000" dirty="0">
                <a:solidFill>
                  <a:srgbClr val="000090"/>
                </a:solidFill>
                <a:latin typeface="Cambria Math"/>
                <a:cs typeface="Cambria Math"/>
              </a:rPr>
              <a:t>0</a:t>
            </a:r>
            <a:r>
              <a:rPr lang="en-US" i="1" baseline="-25000" dirty="0">
                <a:solidFill>
                  <a:srgbClr val="000090"/>
                </a:solidFill>
                <a:latin typeface="Cambria Math"/>
                <a:cs typeface="Cambria Math"/>
              </a:rPr>
              <a:t>i1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 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 &amp;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&amp; 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  T</a:t>
            </a:r>
            <a:r>
              <a:rPr lang="en-US" i="1" baseline="30000" dirty="0" smtClean="0">
                <a:solidFill>
                  <a:srgbClr val="000090"/>
                </a:solidFill>
                <a:latin typeface="Cambria Math"/>
                <a:cs typeface="Cambria Math"/>
              </a:rPr>
              <a:t>0</a:t>
            </a:r>
            <a:r>
              <a:rPr lang="en-US" i="1" baseline="-25000" dirty="0" smtClean="0">
                <a:solidFill>
                  <a:srgbClr val="000090"/>
                </a:solidFill>
                <a:latin typeface="Cambria Math"/>
                <a:cs typeface="Cambria Math"/>
              </a:rPr>
              <a:t>1j 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)</a:t>
            </a:r>
          </a:p>
          <a:p>
            <a:r>
              <a:rPr lang="en-US" sz="2200" dirty="0"/>
              <a:t>we can go from 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T</a:t>
            </a:r>
            <a:r>
              <a:rPr lang="en-US" sz="2400" i="1" baseline="30000" dirty="0">
                <a:solidFill>
                  <a:srgbClr val="000090"/>
                </a:solidFill>
                <a:latin typeface="Cambria Math"/>
                <a:cs typeface="Cambria Math"/>
              </a:rPr>
              <a:t>k</a:t>
            </a:r>
            <a:r>
              <a:rPr lang="en-US" sz="2400" i="1" baseline="30000" dirty="0" smtClean="0">
                <a:solidFill>
                  <a:srgbClr val="000090"/>
                </a:solidFill>
                <a:latin typeface="Cambria Math"/>
                <a:cs typeface="Cambria Math"/>
              </a:rPr>
              <a:t>-1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 </a:t>
            </a:r>
            <a:r>
              <a:rPr lang="en-US" sz="2200" dirty="0"/>
              <a:t>to </a:t>
            </a:r>
            <a:r>
              <a:rPr lang="en-US" sz="2200" i="1" dirty="0" err="1" smtClean="0">
                <a:solidFill>
                  <a:srgbClr val="000090"/>
                </a:solidFill>
                <a:latin typeface="Cambria Math"/>
                <a:cs typeface="Cambria Math"/>
              </a:rPr>
              <a:t>T</a:t>
            </a:r>
            <a:r>
              <a:rPr lang="en-US" sz="2400" i="1" baseline="30000" dirty="0" err="1" smtClean="0">
                <a:solidFill>
                  <a:srgbClr val="000090"/>
                </a:solidFill>
                <a:latin typeface="Cambria Math"/>
                <a:cs typeface="Cambria Math"/>
              </a:rPr>
              <a:t>k</a:t>
            </a:r>
            <a:r>
              <a:rPr lang="en-US" sz="2200" dirty="0" smtClean="0"/>
              <a:t> </a:t>
            </a:r>
            <a:r>
              <a:rPr lang="en-US" sz="2200" dirty="0"/>
              <a:t>by </a:t>
            </a:r>
            <a:r>
              <a:rPr lang="en-US" sz="2200" i="1" dirty="0" err="1" smtClean="0">
                <a:solidFill>
                  <a:srgbClr val="000090"/>
                </a:solidFill>
                <a:latin typeface="Cambria Math"/>
                <a:cs typeface="Cambria Math"/>
              </a:rPr>
              <a:t>T</a:t>
            </a:r>
            <a:r>
              <a:rPr lang="en-US" sz="2400" i="1" baseline="30000" dirty="0" err="1" smtClean="0">
                <a:solidFill>
                  <a:srgbClr val="000090"/>
                </a:solidFill>
                <a:latin typeface="Cambria Math"/>
                <a:cs typeface="Cambria Math"/>
              </a:rPr>
              <a:t>k</a:t>
            </a:r>
            <a:r>
              <a:rPr lang="en-US" sz="2400" i="1" baseline="-25000" dirty="0" err="1" smtClean="0">
                <a:solidFill>
                  <a:srgbClr val="000090"/>
                </a:solidFill>
                <a:latin typeface="Cambria Math"/>
                <a:cs typeface="Cambria Math"/>
              </a:rPr>
              <a:t>ij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 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= 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 T</a:t>
            </a:r>
            <a:r>
              <a:rPr lang="en-US" sz="2400" i="1" baseline="30000" dirty="0" smtClean="0">
                <a:solidFill>
                  <a:srgbClr val="000090"/>
                </a:solidFill>
                <a:latin typeface="Cambria Math"/>
                <a:cs typeface="Cambria Math"/>
              </a:rPr>
              <a:t>k-1</a:t>
            </a:r>
            <a:r>
              <a:rPr lang="en-US" sz="2400" i="1" baseline="-25000" dirty="0" smtClean="0">
                <a:solidFill>
                  <a:srgbClr val="000090"/>
                </a:solidFill>
                <a:latin typeface="Cambria Math"/>
                <a:cs typeface="Cambria Math"/>
              </a:rPr>
              <a:t>ij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  </a:t>
            </a:r>
            <a:r>
              <a:rPr lang="en-US" sz="2200" dirty="0" smtClean="0">
                <a:solidFill>
                  <a:srgbClr val="000090"/>
                </a:solidFill>
                <a:latin typeface="Cambria Math"/>
                <a:cs typeface="Cambria Math"/>
              </a:rPr>
              <a:t>|</a:t>
            </a:r>
            <a:r>
              <a:rPr lang="en-US" sz="2200" dirty="0">
                <a:solidFill>
                  <a:srgbClr val="000090"/>
                </a:solidFill>
                <a:latin typeface="Cambria Math"/>
                <a:cs typeface="Cambria Math"/>
              </a:rPr>
              <a:t>|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 (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T</a:t>
            </a:r>
            <a:r>
              <a:rPr lang="en-US" sz="2400" i="1" baseline="30000" dirty="0" smtClean="0">
                <a:solidFill>
                  <a:srgbClr val="000090"/>
                </a:solidFill>
                <a:latin typeface="Cambria Math"/>
                <a:cs typeface="Cambria Math"/>
              </a:rPr>
              <a:t>k-1</a:t>
            </a:r>
            <a:r>
              <a:rPr lang="en-US" sz="2400" i="1" baseline="-25000" dirty="0" smtClean="0">
                <a:solidFill>
                  <a:srgbClr val="000090"/>
                </a:solidFill>
                <a:latin typeface="Cambria Math"/>
                <a:cs typeface="Cambria Math"/>
              </a:rPr>
              <a:t>ik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  &amp;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&amp; 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 T</a:t>
            </a:r>
            <a:r>
              <a:rPr lang="en-US" sz="2400" i="1" baseline="30000" dirty="0" smtClean="0">
                <a:solidFill>
                  <a:srgbClr val="000090"/>
                </a:solidFill>
                <a:latin typeface="Cambria Math"/>
                <a:cs typeface="Cambria Math"/>
              </a:rPr>
              <a:t>k-1</a:t>
            </a:r>
            <a:r>
              <a:rPr lang="en-US" sz="2400" i="1" baseline="-25000" dirty="0" smtClean="0">
                <a:solidFill>
                  <a:srgbClr val="000090"/>
                </a:solidFill>
                <a:latin typeface="Cambria Math"/>
                <a:cs typeface="Cambria Math"/>
              </a:rPr>
              <a:t>kj 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)</a:t>
            </a:r>
          </a:p>
          <a:p>
            <a:r>
              <a:rPr lang="en-US" sz="2200" dirty="0" smtClean="0"/>
              <a:t>how would we store </a:t>
            </a:r>
            <a:r>
              <a:rPr lang="en-US" sz="2000" i="1" dirty="0" err="1">
                <a:solidFill>
                  <a:srgbClr val="000090"/>
                </a:solidFill>
                <a:latin typeface="Cambria Math"/>
                <a:cs typeface="Cambria Math"/>
              </a:rPr>
              <a:t>T</a:t>
            </a:r>
            <a:r>
              <a:rPr lang="en-US" sz="2000" i="1" baseline="30000" dirty="0" err="1">
                <a:solidFill>
                  <a:srgbClr val="000090"/>
                </a:solidFill>
                <a:latin typeface="Cambria Math"/>
                <a:cs typeface="Cambria Math"/>
              </a:rPr>
              <a:t>k</a:t>
            </a:r>
            <a:r>
              <a:rPr lang="en-US" sz="2000" i="1" baseline="-25000" dirty="0" err="1">
                <a:solidFill>
                  <a:srgbClr val="000090"/>
                </a:solidFill>
                <a:latin typeface="Cambria Math"/>
                <a:cs typeface="Cambria Math"/>
              </a:rPr>
              <a:t>ij</a:t>
            </a:r>
            <a:r>
              <a:rPr lang="en-US" sz="2000" i="1" dirty="0">
                <a:solidFill>
                  <a:srgbClr val="000090"/>
                </a:solidFill>
                <a:latin typeface="Cambria Math"/>
                <a:cs typeface="Cambria Math"/>
              </a:rPr>
              <a:t> </a:t>
            </a:r>
            <a:r>
              <a:rPr lang="en-US" sz="20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 </a:t>
            </a:r>
            <a:r>
              <a:rPr lang="en-US" sz="2200" dirty="0" smtClean="0"/>
              <a:t>for easy lookup?</a:t>
            </a:r>
            <a:r>
              <a:rPr lang="en-US" sz="2200" dirty="0"/>
              <a:t> </a:t>
            </a:r>
            <a:r>
              <a:rPr lang="en-US" sz="2200" dirty="0" smtClean="0"/>
              <a:t>Do we really need an array of 2D arrays?</a:t>
            </a:r>
          </a:p>
          <a:p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Write the algorithm, by first set T= A, and then progressing k from 1 to n.</a:t>
            </a:r>
          </a:p>
          <a:p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And so, remember that this DP is </a:t>
            </a:r>
            <a:r>
              <a:rPr lang="en-US" sz="2200" i="1" dirty="0" err="1" smtClean="0">
                <a:solidFill>
                  <a:srgbClr val="000090"/>
                </a:solidFill>
                <a:latin typeface="Cambria Math"/>
                <a:cs typeface="Cambria Math"/>
              </a:rPr>
              <a:t>characterised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 by</a:t>
            </a:r>
          </a:p>
          <a:p>
            <a:pPr marL="0" indent="0">
              <a:buNone/>
            </a:pP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          T0 = A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 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        </a:t>
            </a:r>
            <a:r>
              <a:rPr lang="en-US" sz="2200" i="1" dirty="0" err="1">
                <a:solidFill>
                  <a:srgbClr val="000090"/>
                </a:solidFill>
                <a:latin typeface="Cambria Math"/>
                <a:cs typeface="Cambria Math"/>
              </a:rPr>
              <a:t>T</a:t>
            </a:r>
            <a:r>
              <a:rPr lang="en-US" sz="2400" i="1" baseline="30000" dirty="0" err="1">
                <a:solidFill>
                  <a:srgbClr val="000090"/>
                </a:solidFill>
                <a:latin typeface="Cambria Math"/>
                <a:cs typeface="Cambria Math"/>
              </a:rPr>
              <a:t>k</a:t>
            </a:r>
            <a:r>
              <a:rPr lang="en-US" sz="2400" i="1" baseline="-25000" dirty="0" err="1">
                <a:solidFill>
                  <a:srgbClr val="000090"/>
                </a:solidFill>
                <a:latin typeface="Cambria Math"/>
                <a:cs typeface="Cambria Math"/>
              </a:rPr>
              <a:t>ij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 =  T</a:t>
            </a:r>
            <a:r>
              <a:rPr lang="en-US" sz="2400" i="1" baseline="30000" dirty="0">
                <a:solidFill>
                  <a:srgbClr val="000090"/>
                </a:solidFill>
                <a:latin typeface="Cambria Math"/>
                <a:cs typeface="Cambria Math"/>
              </a:rPr>
              <a:t>k-1</a:t>
            </a:r>
            <a:r>
              <a:rPr lang="en-US" sz="2400" i="1" baseline="-25000" dirty="0">
                <a:solidFill>
                  <a:srgbClr val="000090"/>
                </a:solidFill>
                <a:latin typeface="Cambria Math"/>
                <a:cs typeface="Cambria Math"/>
              </a:rPr>
              <a:t>ij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  </a:t>
            </a:r>
            <a:r>
              <a:rPr lang="en-US" sz="2200" dirty="0">
                <a:solidFill>
                  <a:srgbClr val="000090"/>
                </a:solidFill>
                <a:latin typeface="Cambria Math"/>
                <a:cs typeface="Cambria Math"/>
              </a:rPr>
              <a:t>||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 (T</a:t>
            </a:r>
            <a:r>
              <a:rPr lang="en-US" sz="2400" i="1" baseline="30000" dirty="0">
                <a:solidFill>
                  <a:srgbClr val="000090"/>
                </a:solidFill>
                <a:latin typeface="Cambria Math"/>
                <a:cs typeface="Cambria Math"/>
              </a:rPr>
              <a:t>k-1</a:t>
            </a:r>
            <a:r>
              <a:rPr lang="en-US" sz="2400" i="1" baseline="-25000" dirty="0">
                <a:solidFill>
                  <a:srgbClr val="000090"/>
                </a:solidFill>
                <a:latin typeface="Cambria Math"/>
                <a:cs typeface="Cambria Math"/>
              </a:rPr>
              <a:t>ik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  &amp;&amp;  T</a:t>
            </a:r>
            <a:r>
              <a:rPr lang="en-US" sz="2400" i="1" baseline="30000" dirty="0">
                <a:solidFill>
                  <a:srgbClr val="000090"/>
                </a:solidFill>
                <a:latin typeface="Cambria Math"/>
                <a:cs typeface="Cambria Math"/>
              </a:rPr>
              <a:t>k-1</a:t>
            </a:r>
            <a:r>
              <a:rPr lang="en-US" sz="2400" i="1" baseline="-25000" dirty="0">
                <a:solidFill>
                  <a:srgbClr val="000090"/>
                </a:solidFill>
                <a:latin typeface="Cambria Math"/>
                <a:cs typeface="Cambria Math"/>
              </a:rPr>
              <a:t>kj 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)  for k= 1..n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 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     </a:t>
            </a:r>
            <a:endParaRPr lang="en-US" sz="2200" i="1" dirty="0">
              <a:solidFill>
                <a:srgbClr val="000090"/>
              </a:solidFill>
              <a:latin typeface="Cambria Math"/>
              <a:cs typeface="Cambria Math"/>
            </a:endParaRPr>
          </a:p>
          <a:p>
            <a:endParaRPr lang="en-US" sz="2200" i="1" dirty="0">
              <a:solidFill>
                <a:srgbClr val="000090"/>
              </a:solidFill>
              <a:latin typeface="Cambria Math"/>
              <a:cs typeface="Cambria Math"/>
            </a:endParaRPr>
          </a:p>
          <a:p>
            <a:endParaRPr lang="en-US" sz="2200" i="1" dirty="0">
              <a:solidFill>
                <a:srgbClr val="000090"/>
              </a:solidFill>
              <a:latin typeface="Cambria Math"/>
              <a:cs typeface="Cambria Math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24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76126</TotalTime>
  <Words>1301</Words>
  <Application>Microsoft Macintosh PowerPoint</Application>
  <PresentationFormat>On-screen Show (4:3)</PresentationFormat>
  <Paragraphs>203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Breeze</vt:lpstr>
      <vt:lpstr>COMP20007 Workshop Week 8</vt:lpstr>
      <vt:lpstr>Transitive Closure of digraphs</vt:lpstr>
      <vt:lpstr>T1: Transitive Closure of digraphs</vt:lpstr>
      <vt:lpstr>Dynamic Programming – an important topic</vt:lpstr>
      <vt:lpstr>Dynamic Programming</vt:lpstr>
      <vt:lpstr>DP: Examples</vt:lpstr>
      <vt:lpstr>Warshall’s Algorithm: DP for Transitive Closure</vt:lpstr>
      <vt:lpstr>PowerPoint Presentation</vt:lpstr>
      <vt:lpstr>Warshall’s Algorithm: DP for Transitive Closure</vt:lpstr>
      <vt:lpstr>DP for APSP: Floyd’s Algorithm</vt:lpstr>
      <vt:lpstr>PowerPoint Presentation</vt:lpstr>
      <vt:lpstr>DP: Floyd’s Algorithm (APSP)</vt:lpstr>
      <vt:lpstr>T5: Baked Beans Bundles</vt:lpstr>
      <vt:lpstr>T5: Baked Beans Bundles</vt:lpstr>
      <vt:lpstr>T5: Baked Beans Bundles</vt:lpstr>
      <vt:lpstr>T2: Running Warshall’s Algorithm</vt:lpstr>
      <vt:lpstr>PowerPoint Presentation</vt:lpstr>
      <vt:lpstr>T3: manual exec of Floyd’s </vt:lpstr>
      <vt:lpstr>Example: Dk-1  Dk when k=1</vt:lpstr>
      <vt:lpstr>PowerPoint Presentation</vt:lpstr>
      <vt:lpstr>T5: Revision for quicksort &amp; mergesort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Computation T 2</dc:title>
  <dc:creator>Computer Science</dc:creator>
  <cp:lastModifiedBy>Anh</cp:lastModifiedBy>
  <cp:revision>465</cp:revision>
  <dcterms:created xsi:type="dcterms:W3CDTF">2016-04-26T09:56:14Z</dcterms:created>
  <dcterms:modified xsi:type="dcterms:W3CDTF">2020-06-03T02:23:11Z</dcterms:modified>
</cp:coreProperties>
</file>