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598" r:id="rId2"/>
    <p:sldId id="622" r:id="rId3"/>
    <p:sldId id="422" r:id="rId4"/>
    <p:sldId id="425" r:id="rId5"/>
    <p:sldId id="443" r:id="rId6"/>
    <p:sldId id="423" r:id="rId7"/>
    <p:sldId id="440" r:id="rId8"/>
    <p:sldId id="428" r:id="rId9"/>
    <p:sldId id="602" r:id="rId10"/>
    <p:sldId id="606" r:id="rId11"/>
    <p:sldId id="609" r:id="rId12"/>
    <p:sldId id="621" r:id="rId13"/>
    <p:sldId id="623" r:id="rId14"/>
    <p:sldId id="624" r:id="rId15"/>
    <p:sldId id="626" r:id="rId16"/>
    <p:sldId id="625" r:id="rId17"/>
    <p:sldId id="627" r:id="rId18"/>
    <p:sldId id="628" r:id="rId19"/>
    <p:sldId id="613" r:id="rId20"/>
    <p:sldId id="614" r:id="rId21"/>
    <p:sldId id="615" r:id="rId22"/>
    <p:sldId id="629" r:id="rId2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a:srgbClr val="1507E7"/>
    <a:srgbClr val="F7F5B9"/>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0" autoAdjust="0"/>
    <p:restoredTop sz="81381" autoAdjust="0"/>
  </p:normalViewPr>
  <p:slideViewPr>
    <p:cSldViewPr snapToObjects="1">
      <p:cViewPr varScale="1">
        <p:scale>
          <a:sx n="76" d="100"/>
          <a:sy n="76" d="100"/>
        </p:scale>
        <p:origin x="200" y="552"/>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4/25/21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29.050"/>
    </inkml:context>
    <inkml:brush xml:id="br0">
      <inkml:brushProperty name="width" value="0.1" units="cm"/>
      <inkml:brushProperty name="height" value="0.1" units="cm"/>
      <inkml:brushProperty name="color" value="#008C3A"/>
    </inkml:brush>
  </inkml:definitions>
  <inkml:trace contextRef="#ctx0" brushRef="#br0">1 1351 24575,'0'-13'0,"0"0"0,0 0 0,5 1 0,-3-1 0,3 0 0,-5 1 0,0-1 0,0 0 0,0 0 0,0 1 0,0-1 0,0 0 0,6 0 0,-5 1 0,5-1 0,-6 0 0,0 1 0,0-1 0,3 3 0,0 1 0,1 0 0,-2 1 0,-2-1 0,0 0 0,0-1 0,3 0 0,1 1 0,-1 3 0,0-1 0,3-2 0,-5-1 0,5-2 0,-1-1 0,-3 0 0,9 0 0,-7 4 0,5-1 0,0 1 0,-2 2 0,2-2 0,-3 2 0,1 1 0,2-3 0,1-1 0,2-3 0,-2 3 0,-1 1 0,0 0 0,-2 2 0,5-5 0,-2 2 0,2-3 0,-2 3 0,-1 1 0,-2 3 0,2-3 0,0-1 0,4-3 0,0 0 0,-1 1 0,1-1 0,-6 0 0,1 3 0,4 0 0,-1 4 0,33-24 0,-25 21 0,44-35 0,-35 25 0,10-2 0,-16 0 0,-12 17 0,-1-5 0,-3 2 0,0 1 0,3 2 0,-2-1 0,3 1 0,-4-2 0,0-1 0,8 0 0,-6 1 0,9-4 0,-2 6 0,4-9 0,15 11 0,-8-12 0,7 12 0,1-11 0,-13 9 0,6-1 0,-17-1 0,-1 2 0,5 1 0,20 0 0,4-7 0,44 8 0,-33-11 0,1 1-366,0 10 1,2 0 365,11-11 0,-2-2 0,37-2 0,-18-11 0,-21 12 0,-27 3 0,-21 9 0,6 0 0,7 1 0,16-3 731,-3 1-731,34-2 0,-40 0 0,20 2 0,-17 1 0,-13 0 0,11 1 0,-13-2 0,33 1 0,6 0 0,29 4-710,-26 0 0,2 0 710,-7 0 0,2 0 0,24 0 0,2 0 0,-16 0 0,-3 0 0,1 0 0,-3 0-91,-8 0 0,-5 0 91,18 0 0,-19 0 0,-22 0 0,0 0 0,4-10 1406,13 8-1406,29-8 0,25-5-477,-47 7 0,1-1 477,15 0 0,-1 0 0,26-4-169,-39 6 1,-1 2 168,16 1 0,-5-18 0,-33 19 0,-3-7 0,-14 10 1130,14 0-1130,4 0 357,-1-6-357,11 5 0,-10-5 0,14 6 0,-15 0 0,-3 0 0,-14 0 0,-1 0 0,53 0 0,-7 0 0,1 0 0,6 0-537,-1-1 0,0 2 537,-6 5 0,-1 1 0,5-6 0,0 1 0,33 18 0,-41-16 0,0 4 0,-12 7 0,12 1 0,14 0 0,-5 7 1074,-18-10-1074,0 9 0,-10-6 0,-9-2 0,-9-4 0,-7-1 0,2 4 0,1 0 0,14-6 0,-14 1 0,13-2 0,-21 4 0,3 0 0,3 3 0,-5-5 0,4 19 0,-10-13 0,3 10 0,1-15 0,-1 0 0,6 1 0,-8 3 0,7-4 0,-4 0 0,-1 15 0,3-14 0,-3 14 0,1-15 0,4 24 0,-3-17 0,1 19 0,-3-25 0,0 0 0,0-1 0,1 0 0,1-2 0,-1 2 0,-1 0 0,0 1 0,-3 3 0,0-1 0,3 6 0,1-7 0,0 0 0,-1-8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32.434"/>
    </inkml:context>
    <inkml:brush xml:id="br0">
      <inkml:brushProperty name="width" value="0.1" units="cm"/>
      <inkml:brushProperty name="height" value="0.1" units="cm"/>
      <inkml:brushProperty name="color" value="#008C3A"/>
    </inkml:brush>
  </inkml:definitions>
  <inkml:trace contextRef="#ctx0" brushRef="#br0">1 0 24575,'12'0'0,"1"0"0,23 0 0,6 0 0,15 0 0,-3 0 0,9 0 0,-28 0 0,11 0 0,-34 0 0,1 0 0,-3 3 0,-1 1 0,0-1 0,-2 0 0,10-3 0,8 0 0,-3 0 0,5 0 0,-15 0 0,6 0 0,-4 0 0,8 0 0,16 0 0,-9 0 0,22 0 0,-15 0 0,-5 0 0,-4 0 0,-15 0 0,1 0 0,4 0 0,21 0 0,18 0 0,22 0 0,-11 0 0,15 13 0,-47-10 0,11 10 0,-34-13 0,15 0 0,4 10 0,-1-8 0,-3 8 0,-14-10 0,-6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35.193"/>
    </inkml:context>
    <inkml:brush xml:id="br0">
      <inkml:brushProperty name="width" value="0.1" units="cm"/>
      <inkml:brushProperty name="height" value="0.1" units="cm"/>
      <inkml:brushProperty name="color" value="#008C3A"/>
    </inkml:brush>
  </inkml:definitions>
  <inkml:trace contextRef="#ctx0" brushRef="#br0">34 0 24575,'-4'19'0,"0"-1"0,4-8 0,0-1 0,0 0 0,0 1 0,0 2 0,0 1 0,0-1 0,0 1 0,0 0 0,0-1 0,0 1 0,0-1 0,0 1 0,0 0 0,0-1 0,0 1 0,-5 0 0,3-1 0,-3 1 0,5-1 0,0 1 0,0 0 0,-3-4 0,-1 1 0,1-1 0,0 0 0,3 4 0,0 0 0,0-1 0,0 15 0,0-11 0,0 11 0,0-14 0,0 0 0,0-1 0,0 1 0,0-6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38.113"/>
    </inkml:context>
    <inkml:brush xml:id="br0">
      <inkml:brushProperty name="width" value="0.1" units="cm"/>
      <inkml:brushProperty name="height" value="0.1" units="cm"/>
      <inkml:brushProperty name="color" value="#008C3A"/>
    </inkml:brush>
  </inkml:definitions>
  <inkml:trace contextRef="#ctx0" brushRef="#br0">1 1 24575,'0'16'0,"0"-1"0,0-2 0,0-1 0,0 1 0,0 0 0,0-1 0,0 1 0,0-1 0,0 1 0,0 0 0,0-1 0,0 15 0,0 4 0,0 14 0,0 0 0,0-1 0,0-13 0,0-4 0,0-14 0,0-6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41.001"/>
    </inkml:context>
    <inkml:brush xml:id="br0">
      <inkml:brushProperty name="width" value="0.1" units="cm"/>
      <inkml:brushProperty name="height" value="0.1" units="cm"/>
      <inkml:brushProperty name="color" value="#008C3A"/>
    </inkml:brush>
  </inkml:definitions>
  <inkml:trace contextRef="#ctx0" brushRef="#br0">0 71 24575,'0'-12'0,"0"-1"0,0-14 0,0 22 0,0-8 0,0 31 0,0-10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57.600"/>
    </inkml:context>
    <inkml:brush xml:id="br0">
      <inkml:brushProperty name="width" value="0.1" units="cm"/>
      <inkml:brushProperty name="height" value="0.1" units="cm"/>
      <inkml:brushProperty name="color" value="#E71224"/>
    </inkml:brush>
  </inkml:definitions>
  <inkml:trace contextRef="#ctx0" brushRef="#br0">1 418 24575,'10'-18'0,"-1"7"0,-5-6 0,2 10 0,-2-2 0,-1-1 0,0 0 0,-3-2 0,3 2 0,0 1 0,1 2 0,1-2 0,1 5 0,1-5 0,0 3 0,-2-1 0,-1-2 0,-1 0 0,3 1 0,-3-1 0,3 3 0,1 0 0,-4-4 0,3 3 0,-3-2 0,3 3 0,1-1 0,2-2 0,-2 2 0,2-2 0,5 2 0,-6 0 0,6 0 0,-7 1 0,-1-1 0,3 4 0,1 0 0,2 3 0,6-4 0,-7 1 0,20-12 0,-20 10 0,39-17 0,-20 9 0,10-1 0,-13-1 0,-15 13 0,1-4 0,-1 1 0,1 3 0,0-3 0,14 5 0,-11 0 0,11 0 0,-15 0 0,15 0 0,22 0 0,1 0 0,13 0 0,-18 0 0,-14 0 0,28 0 0,-38 0 0,67 13 0,-42-9 0,29 19 0,-2-20 0,-24 17 0,0-18 0,-22 8 0,28-3 0,-27-2 0,43 3 0,-36-5 0,10 7 0,-14-7 0,-4 7 0,-15-10 0,1 0 0,-3 3 0,25 15 0,-5-1 0,34 9 0,-26-11 0,-1-3 0,-22-4 0,-6 1 0,-3-3 0,-2 3 0,2 6 0,6-3 0,0 5 0,2-9 0,-5 1 0,-2-3 0,-1 0 0,0 1 0,1-1 0,2 3 0,-2-2 0,2 2 0,-6-5 0,0-2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8:21.215"/>
    </inkml:context>
    <inkml:brush xml:id="br0">
      <inkml:brushProperty name="width" value="0.1" units="cm"/>
      <inkml:brushProperty name="height" value="0.1" units="cm"/>
      <inkml:brushProperty name="color" value="#E71224"/>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4/25/21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3</a:t>
            </a:fld>
            <a:endParaRPr lang="en-US"/>
          </a:p>
        </p:txBody>
      </p:sp>
    </p:spTree>
    <p:extLst>
      <p:ext uri="{BB962C8B-B14F-4D97-AF65-F5344CB8AC3E}">
        <p14:creationId xmlns:p14="http://schemas.microsoft.com/office/powerpoint/2010/main" val="49473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9</a:t>
            </a:fld>
            <a:endParaRPr lang="en-US"/>
          </a:p>
        </p:txBody>
      </p:sp>
    </p:spTree>
    <p:extLst>
      <p:ext uri="{BB962C8B-B14F-4D97-AF65-F5344CB8AC3E}">
        <p14:creationId xmlns:p14="http://schemas.microsoft.com/office/powerpoint/2010/main" val="49473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DE2622-EEE1-744B-9958-F765315E4C45}" type="slidenum">
              <a:rPr lang="en-US" smtClean="0"/>
              <a:pPr>
                <a:defRPr/>
              </a:pPr>
              <a:t>13</a:t>
            </a:fld>
            <a:endParaRPr lang="en-US"/>
          </a:p>
        </p:txBody>
      </p:sp>
    </p:spTree>
    <p:extLst>
      <p:ext uri="{BB962C8B-B14F-4D97-AF65-F5344CB8AC3E}">
        <p14:creationId xmlns:p14="http://schemas.microsoft.com/office/powerpoint/2010/main" val="298182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19</a:t>
            </a:fld>
            <a:endParaRPr lang="en-US"/>
          </a:p>
        </p:txBody>
      </p:sp>
    </p:spTree>
    <p:extLst>
      <p:ext uri="{BB962C8B-B14F-4D97-AF65-F5344CB8AC3E}">
        <p14:creationId xmlns:p14="http://schemas.microsoft.com/office/powerpoint/2010/main" val="372774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average complexity:</a:t>
            </a:r>
          </a:p>
          <a:p>
            <a:r>
              <a:rPr lang="en-US" dirty="0"/>
              <a:t>After each iteration of Partitioning, our pivot is more likely to have the original array </a:t>
            </a:r>
            <a:r>
              <a:rPr lang="en-US" dirty="0" err="1"/>
              <a:t>splitted</a:t>
            </a:r>
            <a:r>
              <a:rPr lang="en-US" dirty="0"/>
              <a:t> into two sub-arrays, with each of them containing "some proportion" of elements from the original array. Even if we consider a very imbalanced split, with 99% of the elements placed into one sub-array, and 1% of elements go into another sub-array, we will still end up with a linear complexity. In case that we are really unlucky, our k-</a:t>
            </a:r>
            <a:r>
              <a:rPr lang="en-US" dirty="0" err="1"/>
              <a:t>th</a:t>
            </a:r>
            <a:r>
              <a:rPr lang="en-US" dirty="0"/>
              <a:t> smallest element always lays in the larger sub-array (the array contains 99% of elements), we would have the following recursive relation:</a:t>
            </a:r>
          </a:p>
          <a:p>
            <a:r>
              <a:rPr lang="en-US" dirty="0"/>
              <a:t>T(n) = T(0.99n)+Theta(n), T(1)=1</a:t>
            </a:r>
          </a:p>
          <a:p>
            <a:r>
              <a:rPr lang="en-US" dirty="0"/>
              <a:t>By master theorem we can find that T(n) is still in Theta(n). Considering that we had two assumptions (highlighted yellow above), this T(n) is worse than our average case. And since the best case for </a:t>
            </a:r>
            <a:r>
              <a:rPr lang="en-US" dirty="0" err="1"/>
              <a:t>QuickSelect</a:t>
            </a:r>
            <a:r>
              <a:rPr lang="en-US" dirty="0"/>
              <a:t> is Theta(n), we can surely conclude that the average / expected time complexity is Theta(n), for a random ordered input. </a:t>
            </a:r>
          </a:p>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20</a:t>
            </a:fld>
            <a:endParaRPr lang="en-US"/>
          </a:p>
        </p:txBody>
      </p:sp>
    </p:spTree>
    <p:extLst>
      <p:ext uri="{BB962C8B-B14F-4D97-AF65-F5344CB8AC3E}">
        <p14:creationId xmlns:p14="http://schemas.microsoft.com/office/powerpoint/2010/main" val="386782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25 April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25 April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25 April 2021</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8</a:t>
            </a: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25 April 2021</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902305"/>
              </p:ext>
            </p:extLst>
          </p:nvPr>
        </p:nvGraphicFramePr>
        <p:xfrm>
          <a:off x="265113" y="749300"/>
          <a:ext cx="8623300" cy="4892675"/>
        </p:xfrm>
        <a:graphic>
          <a:graphicData uri="http://schemas.openxmlformats.org/drawingml/2006/table">
            <a:tbl>
              <a:tblPr firstRow="1" bandRow="1">
                <a:tableStyleId>{D7AC3CCA-C797-4891-BE02-D94E43425B78}</a:tableStyleId>
              </a:tblPr>
              <a:tblGrid>
                <a:gridCol w="706487">
                  <a:extLst>
                    <a:ext uri="{9D8B030D-6E8A-4147-A177-3AD203B41FA5}">
                      <a16:colId xmlns:a16="http://schemas.microsoft.com/office/drawing/2014/main" val="20000"/>
                    </a:ext>
                  </a:extLst>
                </a:gridCol>
                <a:gridCol w="7916813">
                  <a:extLst>
                    <a:ext uri="{9D8B030D-6E8A-4147-A177-3AD203B41FA5}">
                      <a16:colId xmlns:a16="http://schemas.microsoft.com/office/drawing/2014/main" val="20001"/>
                    </a:ext>
                  </a:extLst>
                </a:gridCol>
              </a:tblGrid>
              <a:tr h="4892675">
                <a:tc>
                  <a:txBody>
                    <a:bodyPr/>
                    <a:lstStyle/>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r>
                        <a:rPr lang="en-US" sz="2000" b="0" dirty="0"/>
                        <a:t>1</a:t>
                      </a:r>
                    </a:p>
                    <a:p>
                      <a:pPr algn="ctr">
                        <a:spcBef>
                          <a:spcPts val="600"/>
                        </a:spcBef>
                      </a:pPr>
                      <a:r>
                        <a:rPr lang="en-US" sz="2000" b="0" dirty="0"/>
                        <a:t>2</a:t>
                      </a:r>
                    </a:p>
                    <a:p>
                      <a:pPr algn="ctr">
                        <a:spcBef>
                          <a:spcPts val="600"/>
                        </a:spcBef>
                      </a:pPr>
                      <a:endParaRPr lang="en-US" sz="2000" b="0" dirty="0"/>
                    </a:p>
                    <a:p>
                      <a:pPr algn="ctr">
                        <a:spcBef>
                          <a:spcPts val="600"/>
                        </a:spcBef>
                      </a:pPr>
                      <a:endParaRPr lang="en-US" sz="2000" b="0" dirty="0">
                        <a:solidFill>
                          <a:schemeClr val="tx1">
                            <a:lumMod val="50000"/>
                            <a:lumOff val="50000"/>
                          </a:schemeClr>
                        </a:solidFill>
                      </a:endParaRPr>
                    </a:p>
                    <a:p>
                      <a:pPr algn="ctr">
                        <a:spcBef>
                          <a:spcPts val="600"/>
                        </a:spcBef>
                      </a:pPr>
                      <a:r>
                        <a:rPr lang="en-US" sz="2000" b="0" dirty="0"/>
                        <a:t>LAB</a:t>
                      </a:r>
                    </a:p>
                  </a:txBody>
                  <a:tcPr marT="45726" marB="45726"/>
                </a:tc>
                <a:tc>
                  <a:txBody>
                    <a:bodyPr/>
                    <a:lstStyle/>
                    <a:p>
                      <a:pPr>
                        <a:spcBef>
                          <a:spcPts val="600"/>
                        </a:spcBef>
                      </a:pPr>
                      <a:r>
                        <a:rPr lang="en-US" sz="2000" b="1" baseline="0" dirty="0">
                          <a:solidFill>
                            <a:srgbClr val="FF6600"/>
                          </a:solidFill>
                        </a:rPr>
                        <a:t>Preparation: </a:t>
                      </a:r>
                    </a:p>
                    <a:p>
                      <a:pPr>
                        <a:spcBef>
                          <a:spcPts val="600"/>
                        </a:spcBef>
                      </a:pPr>
                      <a:r>
                        <a:rPr lang="en-US" sz="2000" b="0" baseline="0" dirty="0"/>
                        <a:t>   - open </a:t>
                      </a:r>
                      <a:r>
                        <a:rPr lang="en-US" sz="2000" b="0" baseline="0" dirty="0">
                          <a:solidFill>
                            <a:srgbClr val="080FAC"/>
                          </a:solidFill>
                          <a:latin typeface="Courier" pitchFamily="2" charset="0"/>
                        </a:rPr>
                        <a:t>workshop8.pd</a:t>
                      </a:r>
                      <a:r>
                        <a:rPr lang="en-US" sz="2000" b="0" baseline="0" dirty="0"/>
                        <a:t>f, download &amp; unzip </a:t>
                      </a:r>
                      <a:r>
                        <a:rPr lang="en-US" sz="2000" b="0" kern="1200" baseline="0" dirty="0" err="1">
                          <a:solidFill>
                            <a:srgbClr val="080FAC"/>
                          </a:solidFill>
                          <a:latin typeface="Courier" pitchFamily="2" charset="0"/>
                          <a:ea typeface="+mn-ea"/>
                          <a:cs typeface="+mn-cs"/>
                        </a:rPr>
                        <a:t>lab_files.pdf</a:t>
                      </a:r>
                      <a:endParaRPr lang="en-US" sz="2000" b="0" kern="1200" baseline="0" dirty="0">
                        <a:solidFill>
                          <a:srgbClr val="080FAC"/>
                        </a:solidFill>
                        <a:latin typeface="Courier" pitchFamily="2" charset="0"/>
                        <a:ea typeface="+mn-ea"/>
                        <a:cs typeface="+mn-cs"/>
                      </a:endParaRPr>
                    </a:p>
                    <a:p>
                      <a:pPr>
                        <a:spcBef>
                          <a:spcPts val="600"/>
                        </a:spcBef>
                      </a:pPr>
                      <a:r>
                        <a:rPr lang="en-US" sz="2000" b="0" i="1" baseline="0" dirty="0"/>
                        <a:t>   - have draft papers and pen ready, and/or</a:t>
                      </a:r>
                    </a:p>
                    <a:p>
                      <a:pPr>
                        <a:spcBef>
                          <a:spcPts val="600"/>
                        </a:spcBef>
                      </a:pPr>
                      <a:r>
                        <a:rPr lang="en-US" sz="2000" b="0" i="1" baseline="0" dirty="0"/>
                        <a:t>   - ready to work on whiteboards</a:t>
                      </a:r>
                    </a:p>
                    <a:p>
                      <a:pPr>
                        <a:spcBef>
                          <a:spcPts val="600"/>
                        </a:spcBef>
                      </a:pPr>
                      <a:endParaRPr lang="en-US" sz="2000" b="0" baseline="0" dirty="0"/>
                    </a:p>
                    <a:p>
                      <a:pPr>
                        <a:spcBef>
                          <a:spcPts val="600"/>
                        </a:spcBef>
                      </a:pPr>
                      <a:endParaRPr lang="en-US" sz="2000" b="0" baseline="0" dirty="0"/>
                    </a:p>
                    <a:p>
                      <a:pPr>
                        <a:spcBef>
                          <a:spcPts val="600"/>
                        </a:spcBef>
                      </a:pPr>
                      <a:r>
                        <a:rPr lang="en-US" sz="2000" b="0" baseline="0" dirty="0"/>
                        <a:t>Binary Heap: Operations, Heapsort, Problems 2, </a:t>
                      </a:r>
                      <a:r>
                        <a:rPr lang="en-US" sz="2000" b="0" baseline="0" dirty="0">
                          <a:solidFill>
                            <a:schemeClr val="bg1">
                              <a:lumMod val="50000"/>
                            </a:schemeClr>
                          </a:solidFill>
                        </a:rPr>
                        <a:t>3</a:t>
                      </a:r>
                    </a:p>
                    <a:p>
                      <a:pPr>
                        <a:spcBef>
                          <a:spcPts val="600"/>
                        </a:spcBef>
                      </a:pPr>
                      <a:r>
                        <a:rPr lang="en-US" sz="2000" b="0" baseline="0" dirty="0"/>
                        <a:t>Sorting Algorithms, and … quicksort: Problem 1</a:t>
                      </a:r>
                    </a:p>
                    <a:p>
                      <a:pPr>
                        <a:spcBef>
                          <a:spcPts val="600"/>
                        </a:spcBef>
                      </a:pPr>
                      <a:r>
                        <a:rPr lang="en-US" sz="2000" b="0" baseline="0" dirty="0" err="1">
                          <a:solidFill>
                            <a:srgbClr val="7F7F7F"/>
                          </a:solidFill>
                        </a:rPr>
                        <a:t>Quickselect</a:t>
                      </a:r>
                      <a:r>
                        <a:rPr lang="en-US" sz="2000" b="0" baseline="0" dirty="0">
                          <a:solidFill>
                            <a:srgbClr val="7F7F7F"/>
                          </a:solidFill>
                        </a:rPr>
                        <a:t> (Problem 4) </a:t>
                      </a:r>
                    </a:p>
                    <a:p>
                      <a:pPr>
                        <a:spcBef>
                          <a:spcPts val="600"/>
                        </a:spcBef>
                      </a:pPr>
                      <a:endParaRPr lang="en-US" sz="2000" b="0" baseline="0" dirty="0"/>
                    </a:p>
                    <a:p>
                      <a:pPr>
                        <a:spcBef>
                          <a:spcPts val="600"/>
                        </a:spcBef>
                      </a:pPr>
                      <a:r>
                        <a:rPr lang="en-US" sz="2000" b="0" baseline="0" dirty="0"/>
                        <a:t>Lab: Sorting </a:t>
                      </a:r>
                      <a:r>
                        <a:rPr lang="en-US" sz="2000" b="0" baseline="0" dirty="0" err="1"/>
                        <a:t>algs</a:t>
                      </a:r>
                      <a:r>
                        <a:rPr lang="en-US" sz="2000" b="0" baseline="0" dirty="0"/>
                        <a:t>, follow the given instructions </a:t>
                      </a:r>
                    </a:p>
                    <a:p>
                      <a:pPr>
                        <a:spcBef>
                          <a:spcPts val="600"/>
                        </a:spcBef>
                      </a:pPr>
                      <a:endParaRPr lang="en-US" sz="2000" b="0" baseline="0" dirty="0"/>
                    </a:p>
                  </a:txBody>
                  <a:tcPr marT="45726" marB="45726"/>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031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800" dirty="0"/>
              <a:t>Problem 2b &amp; 2c</a:t>
            </a:r>
          </a:p>
        </p:txBody>
      </p:sp>
      <p:sp>
        <p:nvSpPr>
          <p:cNvPr id="3" name="Content Placeholder 2"/>
          <p:cNvSpPr>
            <a:spLocks noGrp="1"/>
          </p:cNvSpPr>
          <p:nvPr>
            <p:ph idx="1"/>
          </p:nvPr>
        </p:nvSpPr>
        <p:spPr>
          <a:xfrm>
            <a:off x="107504" y="764704"/>
            <a:ext cx="8928992" cy="4800600"/>
          </a:xfrm>
        </p:spPr>
        <p:txBody>
          <a:bodyPr/>
          <a:lstStyle/>
          <a:p>
            <a:r>
              <a:rPr lang="en-US" sz="2000" b="1" dirty="0">
                <a:solidFill>
                  <a:srgbClr val="080FAC"/>
                </a:solidFill>
                <a:effectLst/>
              </a:rPr>
              <a:t>2b)</a:t>
            </a:r>
            <a:r>
              <a:rPr lang="en-US" sz="2000" dirty="0">
                <a:effectLst/>
              </a:rPr>
              <a:t> Run the </a:t>
            </a:r>
            <a:r>
              <a:rPr lang="en-US" sz="2000" dirty="0" err="1">
                <a:solidFill>
                  <a:srgbClr val="080FAC"/>
                </a:solidFill>
                <a:effectLst/>
                <a:latin typeface="Courier"/>
                <a:cs typeface="Courier"/>
              </a:rPr>
              <a:t>RemoveRootFromHeap</a:t>
            </a:r>
            <a:r>
              <a:rPr lang="en-US" sz="2000" dirty="0">
                <a:solidFill>
                  <a:srgbClr val="080FAC"/>
                </a:solidFill>
                <a:effectLst/>
                <a:latin typeface="Courier"/>
                <a:cs typeface="Courier"/>
              </a:rPr>
              <a:t> (eject)</a:t>
            </a:r>
            <a:r>
              <a:rPr lang="en-US" sz="2000" dirty="0">
                <a:effectLst/>
              </a:rPr>
              <a:t> algorithm from lectures on this heap by hand </a:t>
            </a:r>
            <a:r>
              <a:rPr lang="en-AU" sz="2000" dirty="0">
                <a:effectLst/>
              </a:rPr>
              <a:t>(i.e., swap the root and the “</a:t>
            </a:r>
            <a:r>
              <a:rPr lang="en-AU" sz="2000" dirty="0" err="1">
                <a:effectLst/>
              </a:rPr>
              <a:t>last”element</a:t>
            </a:r>
            <a:r>
              <a:rPr lang="en-AU" sz="2000" dirty="0">
                <a:effectLst/>
              </a:rPr>
              <a:t> and remove it. To maintain the heap property we then </a:t>
            </a:r>
            <a:r>
              <a:rPr lang="en-AU" sz="2000" dirty="0" err="1">
                <a:effectLst/>
              </a:rPr>
              <a:t>SiftDown</a:t>
            </a:r>
            <a:r>
              <a:rPr lang="en-AU" sz="2000" dirty="0">
                <a:effectLst/>
              </a:rPr>
              <a:t> from the root). </a:t>
            </a:r>
          </a:p>
          <a:p>
            <a:r>
              <a:rPr lang="en-US" sz="2000" b="1" dirty="0">
                <a:solidFill>
                  <a:srgbClr val="080FAC"/>
                </a:solidFill>
                <a:effectLst/>
              </a:rPr>
              <a:t>2c)</a:t>
            </a:r>
            <a:r>
              <a:rPr lang="en-US" sz="2000" dirty="0">
                <a:effectLst/>
              </a:rPr>
              <a:t> Run the </a:t>
            </a:r>
            <a:r>
              <a:rPr lang="en-US" sz="2000" dirty="0" err="1">
                <a:solidFill>
                  <a:srgbClr val="080FAC"/>
                </a:solidFill>
                <a:effectLst/>
                <a:latin typeface="Courier"/>
                <a:cs typeface="Courier"/>
              </a:rPr>
              <a:t>InsertIntoHeap</a:t>
            </a:r>
            <a:r>
              <a:rPr lang="en-US" sz="2000" dirty="0">
                <a:solidFill>
                  <a:srgbClr val="080FAC"/>
                </a:solidFill>
                <a:effectLst/>
                <a:latin typeface="Courier"/>
                <a:cs typeface="Courier"/>
              </a:rPr>
              <a:t> (inject)</a:t>
            </a:r>
            <a:r>
              <a:rPr lang="en-US" sz="2000" dirty="0">
                <a:effectLst/>
              </a:rPr>
              <a:t> algorithm and insert the value 2 into the heap </a:t>
            </a:r>
          </a:p>
          <a:p>
            <a:endParaRPr lang="en-AU" sz="2200" dirty="0">
              <a:effectLst/>
            </a:endParaRPr>
          </a:p>
          <a:p>
            <a:endParaRPr lang="en-US" sz="2200"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25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pic>
        <p:nvPicPr>
          <p:cNvPr id="7" name="Picture 6"/>
          <p:cNvPicPr>
            <a:picLocks noChangeAspect="1"/>
          </p:cNvPicPr>
          <p:nvPr/>
        </p:nvPicPr>
        <p:blipFill>
          <a:blip r:embed="rId2"/>
          <a:stretch>
            <a:fillRect/>
          </a:stretch>
        </p:blipFill>
        <p:spPr>
          <a:xfrm>
            <a:off x="284654" y="3068960"/>
            <a:ext cx="3054656" cy="2232248"/>
          </a:xfrm>
          <a:prstGeom prst="rect">
            <a:avLst/>
          </a:prstGeom>
        </p:spPr>
      </p:pic>
    </p:spTree>
    <p:extLst>
      <p:ext uri="{BB962C8B-B14F-4D97-AF65-F5344CB8AC3E}">
        <p14:creationId xmlns:p14="http://schemas.microsoft.com/office/powerpoint/2010/main" val="317687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84745"/>
          </a:xfrm>
        </p:spPr>
        <p:txBody>
          <a:bodyPr/>
          <a:lstStyle/>
          <a:p>
            <a:r>
              <a:rPr lang="en-US" sz="2800" dirty="0">
                <a:solidFill>
                  <a:schemeClr val="tx2">
                    <a:lumMod val="75000"/>
                    <a:lumOff val="25000"/>
                  </a:schemeClr>
                </a:solidFill>
              </a:rPr>
              <a:t>Problem 3 [opt]:</a:t>
            </a:r>
            <a:r>
              <a:rPr lang="en-US" sz="2800" dirty="0"/>
              <a:t> k-smallest using min-heap</a:t>
            </a:r>
          </a:p>
        </p:txBody>
      </p:sp>
      <p:sp>
        <p:nvSpPr>
          <p:cNvPr id="3" name="Content Placeholder 2"/>
          <p:cNvSpPr>
            <a:spLocks noGrp="1"/>
          </p:cNvSpPr>
          <p:nvPr>
            <p:ph idx="1"/>
          </p:nvPr>
        </p:nvSpPr>
        <p:spPr>
          <a:xfrm>
            <a:off x="251722" y="739808"/>
            <a:ext cx="8623300" cy="4800600"/>
          </a:xfrm>
        </p:spPr>
        <p:txBody>
          <a:bodyPr/>
          <a:lstStyle/>
          <a:p>
            <a:r>
              <a:rPr lang="en-US" sz="2200" dirty="0">
                <a:latin typeface="News Gothic MT" charset="0"/>
              </a:rPr>
              <a:t>The</a:t>
            </a:r>
            <a:r>
              <a:rPr lang="en-US" sz="2200" i="1" dirty="0">
                <a:latin typeface="News Gothic MT" charset="0"/>
              </a:rPr>
              <a:t> k-</a:t>
            </a:r>
            <a:r>
              <a:rPr lang="en-US" sz="2200" i="1" dirty="0" err="1">
                <a:latin typeface="News Gothic MT" charset="0"/>
              </a:rPr>
              <a:t>th</a:t>
            </a:r>
            <a:r>
              <a:rPr lang="en-US" sz="2200" i="1" dirty="0">
                <a:latin typeface="News Gothic MT" charset="0"/>
              </a:rPr>
              <a:t> smallest</a:t>
            </a:r>
            <a:r>
              <a:rPr lang="en-US" sz="2200" dirty="0">
                <a:latin typeface="News Gothic MT" charset="0"/>
              </a:rPr>
              <a:t> problem:</a:t>
            </a:r>
          </a:p>
          <a:p>
            <a:pPr lvl="1"/>
            <a:r>
              <a:rPr lang="en-US" sz="2200" dirty="0">
                <a:latin typeface="News Gothic MT" charset="0"/>
                <a:cs typeface="ＭＳ Ｐゴシック" charset="0"/>
              </a:rPr>
              <a:t>Given an array </a:t>
            </a:r>
            <a:r>
              <a:rPr lang="en-US" sz="2200" dirty="0">
                <a:latin typeface="Courier"/>
                <a:cs typeface="Courier"/>
              </a:rPr>
              <a:t>A[]</a:t>
            </a:r>
            <a:r>
              <a:rPr lang="en-US" sz="2200" dirty="0">
                <a:latin typeface="News Gothic MT" charset="0"/>
                <a:cs typeface="ＭＳ Ｐゴシック" charset="0"/>
              </a:rPr>
              <a:t> of </a:t>
            </a:r>
            <a:r>
              <a:rPr lang="en-US" sz="2200" dirty="0">
                <a:latin typeface="Courier"/>
                <a:cs typeface="Courier"/>
              </a:rPr>
              <a:t>n</a:t>
            </a:r>
            <a:r>
              <a:rPr lang="en-US" sz="2200" dirty="0">
                <a:latin typeface="News Gothic MT" charset="0"/>
                <a:cs typeface="ＭＳ Ｐゴシック" charset="0"/>
              </a:rPr>
              <a:t> elements, and an integer </a:t>
            </a:r>
            <a:r>
              <a:rPr lang="en-US" sz="2200" dirty="0">
                <a:latin typeface="Courier"/>
                <a:cs typeface="Courier"/>
              </a:rPr>
              <a:t>k</a:t>
            </a:r>
          </a:p>
          <a:p>
            <a:pPr lvl="1"/>
            <a:r>
              <a:rPr lang="en-US" sz="2200" dirty="0">
                <a:latin typeface="News Gothic MT" charset="0"/>
                <a:cs typeface="ＭＳ Ｐゴシック" charset="0"/>
              </a:rPr>
              <a:t>Find the </a:t>
            </a:r>
            <a:r>
              <a:rPr lang="en-US" sz="2200" dirty="0">
                <a:latin typeface="Courier"/>
                <a:cs typeface="Courier"/>
              </a:rPr>
              <a:t>k</a:t>
            </a:r>
            <a:r>
              <a:rPr lang="en-US" sz="2200" dirty="0">
                <a:latin typeface="News Gothic MT" charset="0"/>
                <a:cs typeface="ＭＳ Ｐゴシック" charset="0"/>
              </a:rPr>
              <a:t>-</a:t>
            </a:r>
            <a:r>
              <a:rPr lang="en-US" sz="2200" dirty="0" err="1">
                <a:latin typeface="News Gothic MT" charset="0"/>
                <a:cs typeface="ＭＳ Ｐゴシック" charset="0"/>
              </a:rPr>
              <a:t>th</a:t>
            </a:r>
            <a:r>
              <a:rPr lang="en-US" sz="2200" dirty="0">
                <a:latin typeface="News Gothic MT" charset="0"/>
                <a:cs typeface="ＭＳ Ｐゴシック" charset="0"/>
              </a:rPr>
              <a:t> smallest value (suppose that </a:t>
            </a:r>
            <a:r>
              <a:rPr lang="en-US" sz="2200" dirty="0">
                <a:latin typeface="Courier"/>
                <a:cs typeface="Courier"/>
              </a:rPr>
              <a:t>k</a:t>
            </a:r>
            <a:r>
              <a:rPr lang="en-US" sz="2200" dirty="0">
                <a:latin typeface="News Gothic MT" charset="0"/>
                <a:cs typeface="ＭＳ Ｐゴシック" charset="0"/>
              </a:rPr>
              <a:t> is zero-origin, that is, </a:t>
            </a:r>
            <a:r>
              <a:rPr lang="en-US" sz="2200" dirty="0">
                <a:latin typeface="Courier"/>
                <a:cs typeface="Courier"/>
              </a:rPr>
              <a:t>k</a:t>
            </a:r>
            <a:r>
              <a:rPr lang="en-US" sz="2200" dirty="0">
                <a:latin typeface="News Gothic MT" charset="0"/>
                <a:cs typeface="ＭＳ Ｐゴシック" charset="0"/>
              </a:rPr>
              <a:t> can be any of 0, 1, 2, ..., n-1)</a:t>
            </a:r>
          </a:p>
          <a:p>
            <a:r>
              <a:rPr lang="en-US" sz="2200" dirty="0">
                <a:latin typeface="News Gothic MT" charset="0"/>
              </a:rPr>
              <a:t>Using min-heap for the k-</a:t>
            </a:r>
            <a:r>
              <a:rPr lang="en-US" sz="2200" dirty="0" err="1">
                <a:latin typeface="News Gothic MT" charset="0"/>
              </a:rPr>
              <a:t>th</a:t>
            </a:r>
            <a:r>
              <a:rPr lang="en-US" sz="2200" dirty="0">
                <a:latin typeface="News Gothic MT" charset="0"/>
              </a:rPr>
              <a:t> smallest:</a:t>
            </a:r>
          </a:p>
          <a:p>
            <a:pPr lvl="1"/>
            <a:r>
              <a:rPr lang="en-US" sz="2200" dirty="0">
                <a:latin typeface="News Gothic MT" charset="0"/>
              </a:rPr>
              <a:t>How</a:t>
            </a:r>
          </a:p>
          <a:p>
            <a:pPr lvl="1"/>
            <a:r>
              <a:rPr lang="en-US" sz="2200" dirty="0">
                <a:latin typeface="News Gothic MT" charset="0"/>
              </a:rPr>
              <a:t>What the complexity?</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25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4758421"/>
              </p:ext>
            </p:extLst>
          </p:nvPr>
        </p:nvGraphicFramePr>
        <p:xfrm>
          <a:off x="251720" y="3861048"/>
          <a:ext cx="8636692" cy="1010920"/>
        </p:xfrm>
        <a:graphic>
          <a:graphicData uri="http://schemas.openxmlformats.org/drawingml/2006/table">
            <a:tbl>
              <a:tblPr firstRow="1" bandRow="1">
                <a:tableStyleId>{5C22544A-7EE6-4342-B048-85BDC9FD1C3A}</a:tableStyleId>
              </a:tblPr>
              <a:tblGrid>
                <a:gridCol w="5760440">
                  <a:extLst>
                    <a:ext uri="{9D8B030D-6E8A-4147-A177-3AD203B41FA5}">
                      <a16:colId xmlns:a16="http://schemas.microsoft.com/office/drawing/2014/main" val="20000"/>
                    </a:ext>
                  </a:extLst>
                </a:gridCol>
                <a:gridCol w="2876252">
                  <a:extLst>
                    <a:ext uri="{9D8B030D-6E8A-4147-A177-3AD203B41FA5}">
                      <a16:colId xmlns:a16="http://schemas.microsoft.com/office/drawing/2014/main" val="20001"/>
                    </a:ext>
                  </a:extLst>
                </a:gridCol>
              </a:tblGrid>
              <a:tr h="370840">
                <a:tc>
                  <a:txBody>
                    <a:bodyPr/>
                    <a:lstStyle/>
                    <a:p>
                      <a:pPr algn="ctr"/>
                      <a:r>
                        <a:rPr lang="en-US" dirty="0"/>
                        <a:t>Algorithm</a:t>
                      </a:r>
                    </a:p>
                  </a:txBody>
                  <a:tcPr/>
                </a:tc>
                <a:tc>
                  <a:txBody>
                    <a:bodyPr/>
                    <a:lstStyle/>
                    <a:p>
                      <a:pPr algn="ctr"/>
                      <a:r>
                        <a:rPr lang="en-US" dirty="0"/>
                        <a:t>Complexity</a:t>
                      </a:r>
                    </a:p>
                  </a:txBody>
                  <a:tcPr/>
                </a:tc>
                <a:extLst>
                  <a:ext uri="{0D108BD9-81ED-4DB2-BD59-A6C34878D82A}">
                    <a16:rowId xmlns:a16="http://schemas.microsoft.com/office/drawing/2014/main" val="10000"/>
                  </a:ext>
                </a:extLst>
              </a:tr>
              <a:tr h="370840">
                <a:tc>
                  <a:txBody>
                    <a:bodyPr/>
                    <a:lstStyle/>
                    <a:p>
                      <a:r>
                        <a:rPr lang="en-US" dirty="0">
                          <a:solidFill>
                            <a:srgbClr val="000090"/>
                          </a:solidFill>
                          <a:latin typeface="Courier"/>
                          <a:cs typeface="Courier"/>
                        </a:rPr>
                        <a:t>function </a:t>
                      </a:r>
                      <a:r>
                        <a:rPr lang="en-US" dirty="0" err="1">
                          <a:solidFill>
                            <a:srgbClr val="000090"/>
                          </a:solidFill>
                          <a:latin typeface="Courier"/>
                          <a:cs typeface="Courier"/>
                        </a:rPr>
                        <a:t>HeapkthSmallest</a:t>
                      </a:r>
                      <a:r>
                        <a:rPr lang="en-US" dirty="0">
                          <a:solidFill>
                            <a:srgbClr val="000090"/>
                          </a:solidFill>
                          <a:latin typeface="Courier"/>
                          <a:cs typeface="Courier"/>
                        </a:rPr>
                        <a:t>(A[0..n-1],k)</a:t>
                      </a:r>
                    </a:p>
                    <a:p>
                      <a:endParaRPr lang="en-US" dirty="0">
                        <a:solidFill>
                          <a:srgbClr val="000090"/>
                        </a:solidFill>
                        <a:latin typeface="Courier"/>
                        <a:cs typeface="Courier"/>
                      </a:endParaRP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006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755E-7AB7-314B-A266-6988E4F27E57}"/>
              </a:ext>
            </a:extLst>
          </p:cNvPr>
          <p:cNvSpPr>
            <a:spLocks noGrp="1"/>
          </p:cNvSpPr>
          <p:nvPr>
            <p:ph type="title"/>
          </p:nvPr>
        </p:nvSpPr>
        <p:spPr/>
        <p:txBody>
          <a:bodyPr/>
          <a:lstStyle/>
          <a:p>
            <a:pPr algn="l"/>
            <a:r>
              <a:rPr lang="en-US" sz="2400" dirty="0"/>
              <a:t>Basic Sorting Algorithms</a:t>
            </a:r>
          </a:p>
        </p:txBody>
      </p:sp>
      <p:sp>
        <p:nvSpPr>
          <p:cNvPr id="3" name="Content Placeholder 2">
            <a:extLst>
              <a:ext uri="{FF2B5EF4-FFF2-40B4-BE49-F238E27FC236}">
                <a16:creationId xmlns:a16="http://schemas.microsoft.com/office/drawing/2014/main" id="{1592A43C-FC53-774C-9C95-46AE8C5A6F1E}"/>
              </a:ext>
            </a:extLst>
          </p:cNvPr>
          <p:cNvSpPr>
            <a:spLocks noGrp="1"/>
          </p:cNvSpPr>
          <p:nvPr>
            <p:ph idx="1"/>
          </p:nvPr>
        </p:nvSpPr>
        <p:spPr>
          <a:xfrm>
            <a:off x="26490" y="840583"/>
            <a:ext cx="3923928" cy="5460735"/>
          </a:xfrm>
        </p:spPr>
        <p:txBody>
          <a:bodyPr/>
          <a:lstStyle/>
          <a:p>
            <a:pPr marL="0" indent="0">
              <a:buNone/>
            </a:pPr>
            <a:r>
              <a:rPr lang="en-US" sz="2400" dirty="0"/>
              <a:t>Know how to run by hand the following algorithms:</a:t>
            </a:r>
          </a:p>
          <a:p>
            <a:pPr lvl="1"/>
            <a:r>
              <a:rPr lang="en-US" sz="2000" dirty="0"/>
              <a:t>Selection Sort</a:t>
            </a:r>
          </a:p>
          <a:p>
            <a:pPr lvl="1"/>
            <a:r>
              <a:rPr lang="en-US" sz="2000" dirty="0"/>
              <a:t>Insertion Sort</a:t>
            </a:r>
          </a:p>
          <a:p>
            <a:pPr lvl="1"/>
            <a:r>
              <a:rPr lang="en-US" sz="2000" dirty="0"/>
              <a:t>Quick Sort with </a:t>
            </a:r>
            <a:r>
              <a:rPr lang="en-US" sz="2000" dirty="0" err="1"/>
              <a:t>Lomuto’s</a:t>
            </a:r>
            <a:r>
              <a:rPr lang="en-US" sz="2000" dirty="0"/>
              <a:t> Partitioning</a:t>
            </a:r>
          </a:p>
          <a:p>
            <a:pPr lvl="1"/>
            <a:r>
              <a:rPr lang="en-US" sz="2000" dirty="0">
                <a:solidFill>
                  <a:schemeClr val="bg1">
                    <a:lumMod val="50000"/>
                  </a:schemeClr>
                </a:solidFill>
              </a:rPr>
              <a:t>Quick Sort with Hoare’s Partitioning</a:t>
            </a:r>
          </a:p>
          <a:p>
            <a:pPr lvl="1"/>
            <a:r>
              <a:rPr lang="en-US" sz="2000" dirty="0">
                <a:solidFill>
                  <a:schemeClr val="bg1">
                    <a:lumMod val="50000"/>
                  </a:schemeClr>
                </a:solidFill>
              </a:rPr>
              <a:t>Merge Sort</a:t>
            </a:r>
          </a:p>
          <a:p>
            <a:pPr lvl="1"/>
            <a:r>
              <a:rPr lang="en-US" sz="2000" dirty="0">
                <a:solidFill>
                  <a:schemeClr val="bg1">
                    <a:lumMod val="50000"/>
                  </a:schemeClr>
                </a:solidFill>
              </a:rPr>
              <a:t>Heap Sort</a:t>
            </a:r>
          </a:p>
          <a:p>
            <a:pPr marL="0" indent="0">
              <a:spcBef>
                <a:spcPts val="800"/>
              </a:spcBef>
              <a:buNone/>
            </a:pPr>
            <a:r>
              <a:rPr lang="en-US" sz="2400" dirty="0"/>
              <a:t>Run example with keys:</a:t>
            </a:r>
          </a:p>
          <a:p>
            <a:pPr marL="0" indent="0">
              <a:spcBef>
                <a:spcPts val="800"/>
              </a:spcBef>
              <a:buNone/>
            </a:pPr>
            <a:r>
              <a:rPr lang="en-US" sz="2400" dirty="0"/>
              <a:t>         </a:t>
            </a:r>
            <a:r>
              <a:rPr lang="en-US" sz="2400" dirty="0">
                <a:solidFill>
                  <a:srgbClr val="080FAC"/>
                </a:solidFill>
                <a:latin typeface="Courier" pitchFamily="2" charset="0"/>
              </a:rPr>
              <a:t>E X A M P</a:t>
            </a:r>
          </a:p>
          <a:p>
            <a:pPr marL="0" indent="0">
              <a:spcBef>
                <a:spcPts val="800"/>
              </a:spcBef>
              <a:buNone/>
            </a:pPr>
            <a:r>
              <a:rPr lang="en-US" sz="2400" dirty="0">
                <a:solidFill>
                  <a:srgbClr val="080FAC"/>
                </a:solidFill>
                <a:latin typeface="Courier" pitchFamily="2" charset="0"/>
              </a:rPr>
              <a:t>LAB: </a:t>
            </a:r>
            <a:r>
              <a:rPr lang="en-US" sz="2000" dirty="0"/>
              <a:t>follow</a:t>
            </a:r>
            <a:r>
              <a:rPr lang="en-US" sz="2400" dirty="0">
                <a:solidFill>
                  <a:srgbClr val="080FAC"/>
                </a:solidFill>
                <a:latin typeface="Courier" pitchFamily="2" charset="0"/>
              </a:rPr>
              <a:t> </a:t>
            </a:r>
            <a:r>
              <a:rPr lang="en-US" sz="2000" dirty="0"/>
              <a:t>instructions in workshop sheet</a:t>
            </a:r>
          </a:p>
        </p:txBody>
      </p:sp>
      <p:sp>
        <p:nvSpPr>
          <p:cNvPr id="4" name="Date Placeholder 3">
            <a:extLst>
              <a:ext uri="{FF2B5EF4-FFF2-40B4-BE49-F238E27FC236}">
                <a16:creationId xmlns:a16="http://schemas.microsoft.com/office/drawing/2014/main" id="{12582319-DB2E-1646-BD0C-A609931229EA}"/>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673CED8A-EDF7-134D-B24A-8BB66CD3D29D}"/>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66116702-14F7-264D-9620-86BED38BFAD2}"/>
              </a:ext>
            </a:extLst>
          </p:cNvPr>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graphicFrame>
        <p:nvGraphicFramePr>
          <p:cNvPr id="7" name="Table 7">
            <a:extLst>
              <a:ext uri="{FF2B5EF4-FFF2-40B4-BE49-F238E27FC236}">
                <a16:creationId xmlns:a16="http://schemas.microsoft.com/office/drawing/2014/main" id="{F490ABB0-0742-AD45-9120-A17A380417E4}"/>
              </a:ext>
            </a:extLst>
          </p:cNvPr>
          <p:cNvGraphicFramePr>
            <a:graphicFrameLocks noGrp="1"/>
          </p:cNvGraphicFramePr>
          <p:nvPr>
            <p:extLst>
              <p:ext uri="{D42A27DB-BD31-4B8C-83A1-F6EECF244321}">
                <p14:modId xmlns:p14="http://schemas.microsoft.com/office/powerpoint/2010/main" val="3919690393"/>
              </p:ext>
            </p:extLst>
          </p:nvPr>
        </p:nvGraphicFramePr>
        <p:xfrm>
          <a:off x="4189512" y="361632"/>
          <a:ext cx="4885952" cy="6278880"/>
        </p:xfrm>
        <a:graphic>
          <a:graphicData uri="http://schemas.openxmlformats.org/drawingml/2006/table">
            <a:tbl>
              <a:tblPr firstRow="1" bandRow="1">
                <a:tableStyleId>{5C22544A-7EE6-4342-B048-85BDC9FD1C3A}</a:tableStyleId>
              </a:tblPr>
              <a:tblGrid>
                <a:gridCol w="4885952">
                  <a:extLst>
                    <a:ext uri="{9D8B030D-6E8A-4147-A177-3AD203B41FA5}">
                      <a16:colId xmlns:a16="http://schemas.microsoft.com/office/drawing/2014/main" val="3508062559"/>
                    </a:ext>
                  </a:extLst>
                </a:gridCol>
              </a:tblGrid>
              <a:tr h="359075">
                <a:tc>
                  <a:txBody>
                    <a:bodyPr/>
                    <a:lstStyle/>
                    <a:p>
                      <a:r>
                        <a:rPr lang="en-US"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Problem 1</a:t>
                      </a:r>
                    </a:p>
                  </a:txBody>
                  <a:tcPr/>
                </a:tc>
                <a:extLst>
                  <a:ext uri="{0D108BD9-81ED-4DB2-BD59-A6C34878D82A}">
                    <a16:rowId xmlns:a16="http://schemas.microsoft.com/office/drawing/2014/main" val="2739741715"/>
                  </a:ext>
                </a:extLst>
              </a:tr>
              <a:tr h="4338421">
                <a:tc>
                  <a:txBody>
                    <a:bodyPr/>
                    <a:lstStyle/>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We saw the following sorting algorithms, </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(a) Selection Sort</a:t>
                      </a:r>
                      <a:b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b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(b) Insertion Sort</a:t>
                      </a:r>
                      <a:b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b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(c) Quicksort (with </a:t>
                      </a:r>
                      <a:r>
                        <a:rPr lang="en-AU" sz="2000" b="0" kern="1200" cap="none" spc="0" dirty="0" err="1">
                          <a:ln w="1905"/>
                          <a:solidFill>
                            <a:schemeClr val="tx1"/>
                          </a:solidFill>
                          <a:effectLst>
                            <a:innerShdw blurRad="69850" dist="43180" dir="5400000">
                              <a:srgbClr val="000000">
                                <a:alpha val="65000"/>
                              </a:srgbClr>
                            </a:innerShdw>
                          </a:effectLst>
                          <a:latin typeface="Calibri"/>
                          <a:ea typeface="ＭＳ Ｐゴシック" charset="0"/>
                          <a:cs typeface="Calibri"/>
                        </a:rPr>
                        <a:t>Lomuto</a:t>
                      </a: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 partitioning) </a:t>
                      </a:r>
                    </a:p>
                    <a:p>
                      <a:endPar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endParaRP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For each algorithm: </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a:t>
                      </a:r>
                      <a:r>
                        <a:rPr lang="en-AU" sz="2000" b="0" kern="1200" cap="none" spc="0" dirty="0" err="1">
                          <a:ln w="1905"/>
                          <a:solidFill>
                            <a:schemeClr val="tx1"/>
                          </a:solidFill>
                          <a:effectLst>
                            <a:innerShdw blurRad="69850" dist="43180" dir="5400000">
                              <a:srgbClr val="000000">
                                <a:alpha val="65000"/>
                              </a:srgbClr>
                            </a:innerShdw>
                          </a:effectLst>
                          <a:latin typeface="Calibri"/>
                          <a:ea typeface="ＭＳ Ｐゴシック" charset="0"/>
                          <a:cs typeface="Calibri"/>
                        </a:rPr>
                        <a:t>i</a:t>
                      </a: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 Run the algorithm on the array: </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          [A N A L Y S I S] </a:t>
                      </a:r>
                    </a:p>
                    <a:p>
                      <a:pPr lvl="1"/>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(ii) time complexity of the algorithm=?</a:t>
                      </a:r>
                    </a:p>
                    <a:p>
                      <a:pPr lvl="1"/>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(iii) Is the sorting algorithm stable?</a:t>
                      </a:r>
                      <a:b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br>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(iv) Does the algorithm sort in-place? </a:t>
                      </a:r>
                    </a:p>
                    <a:p>
                      <a:pPr lvl="1"/>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(v) Is the algorithm input sensitive?</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(vi) What is the strongest point of the algorithm (when should it be used)?</a:t>
                      </a:r>
                      <a:b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br>
                      <a:endPar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endParaRP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If you get time, try to answer these questions for </a:t>
                      </a: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(d) Quicksort (with Hoare partitioning), and (e) Merge Sort. </a:t>
                      </a:r>
                    </a:p>
                  </a:txBody>
                  <a:tcPr/>
                </a:tc>
                <a:extLst>
                  <a:ext uri="{0D108BD9-81ED-4DB2-BD59-A6C34878D82A}">
                    <a16:rowId xmlns:a16="http://schemas.microsoft.com/office/drawing/2014/main" val="3769701939"/>
                  </a:ext>
                </a:extLst>
              </a:tr>
            </a:tbl>
          </a:graphicData>
        </a:graphic>
      </p:graphicFrame>
    </p:spTree>
    <p:extLst>
      <p:ext uri="{BB962C8B-B14F-4D97-AF65-F5344CB8AC3E}">
        <p14:creationId xmlns:p14="http://schemas.microsoft.com/office/powerpoint/2010/main" val="70752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566-CE3B-9444-94C6-C97435636C23}"/>
              </a:ext>
            </a:extLst>
          </p:cNvPr>
          <p:cNvSpPr>
            <a:spLocks noGrp="1"/>
          </p:cNvSpPr>
          <p:nvPr>
            <p:ph type="title"/>
          </p:nvPr>
        </p:nvSpPr>
        <p:spPr/>
        <p:txBody>
          <a:bodyPr/>
          <a:lstStyle/>
          <a:p>
            <a:r>
              <a:rPr lang="en-US" dirty="0"/>
              <a:t>Quicksort for A[</a:t>
            </a:r>
            <a:r>
              <a:rPr lang="en-US" dirty="0" err="1"/>
              <a:t>l..r</a:t>
            </a:r>
            <a:r>
              <a:rPr lang="en-US" dirty="0"/>
              <a:t>]</a:t>
            </a:r>
          </a:p>
        </p:txBody>
      </p:sp>
      <p:graphicFrame>
        <p:nvGraphicFramePr>
          <p:cNvPr id="7" name="Table 7">
            <a:extLst>
              <a:ext uri="{FF2B5EF4-FFF2-40B4-BE49-F238E27FC236}">
                <a16:creationId xmlns:a16="http://schemas.microsoft.com/office/drawing/2014/main" id="{1F8E5515-7734-B248-A4F9-A1DBD7767B83}"/>
              </a:ext>
            </a:extLst>
          </p:cNvPr>
          <p:cNvGraphicFramePr>
            <a:graphicFrameLocks noGrp="1"/>
          </p:cNvGraphicFramePr>
          <p:nvPr>
            <p:ph idx="1"/>
            <p:extLst>
              <p:ext uri="{D42A27DB-BD31-4B8C-83A1-F6EECF244321}">
                <p14:modId xmlns:p14="http://schemas.microsoft.com/office/powerpoint/2010/main" val="2389276362"/>
              </p:ext>
            </p:extLst>
          </p:nvPr>
        </p:nvGraphicFramePr>
        <p:xfrm>
          <a:off x="265114" y="1143000"/>
          <a:ext cx="8623300" cy="4910455"/>
        </p:xfrm>
        <a:graphic>
          <a:graphicData uri="http://schemas.openxmlformats.org/drawingml/2006/table">
            <a:tbl>
              <a:tblPr firstRow="1" bandRow="1">
                <a:tableStyleId>{5C22544A-7EE6-4342-B048-85BDC9FD1C3A}</a:tableStyleId>
              </a:tblPr>
              <a:tblGrid>
                <a:gridCol w="8623300">
                  <a:extLst>
                    <a:ext uri="{9D8B030D-6E8A-4147-A177-3AD203B41FA5}">
                      <a16:colId xmlns:a16="http://schemas.microsoft.com/office/drawing/2014/main" val="1674883465"/>
                    </a:ext>
                  </a:extLst>
                </a:gridCol>
              </a:tblGrid>
              <a:tr h="460375">
                <a:tc>
                  <a:txBody>
                    <a:bodyPr/>
                    <a:lstStyle/>
                    <a:p>
                      <a:r>
                        <a:rPr lang="en-US" sz="2000" dirty="0">
                          <a:latin typeface="Courier" pitchFamily="2" charset="0"/>
                        </a:rPr>
                        <a:t>function quicksort(A[</a:t>
                      </a:r>
                      <a:r>
                        <a:rPr lang="en-US" sz="2000" dirty="0" err="1">
                          <a:latin typeface="Courier" pitchFamily="2" charset="0"/>
                        </a:rPr>
                        <a:t>l..r</a:t>
                      </a:r>
                      <a:r>
                        <a:rPr lang="en-US" sz="2000" dirty="0">
                          <a:latin typeface="Courier" pitchFamily="2" charset="0"/>
                        </a:rPr>
                        <a:t>])</a:t>
                      </a:r>
                    </a:p>
                  </a:txBody>
                  <a:tcPr/>
                </a:tc>
                <a:extLst>
                  <a:ext uri="{0D108BD9-81ED-4DB2-BD59-A6C34878D82A}">
                    <a16:rowId xmlns:a16="http://schemas.microsoft.com/office/drawing/2014/main" val="1088503764"/>
                  </a:ext>
                </a:extLst>
              </a:tr>
              <a:tr h="0">
                <a:tc>
                  <a:txBody>
                    <a:bodyPr/>
                    <a:lstStyle/>
                    <a:p>
                      <a:r>
                        <a:rPr lang="en-US" sz="2000" dirty="0">
                          <a:solidFill>
                            <a:schemeClr val="tx2">
                              <a:lumMod val="75000"/>
                              <a:lumOff val="25000"/>
                            </a:schemeClr>
                          </a:solidFill>
                          <a:latin typeface="Courier" pitchFamily="2" charset="0"/>
                        </a:rPr>
                        <a:t>  if l &gt;= r then return </a:t>
                      </a:r>
                    </a:p>
                    <a:p>
                      <a:r>
                        <a:rPr lang="en-US" sz="2000" dirty="0">
                          <a:solidFill>
                            <a:schemeClr val="tx2">
                              <a:lumMod val="75000"/>
                              <a:lumOff val="25000"/>
                            </a:schemeClr>
                          </a:solidFill>
                          <a:latin typeface="Courier" pitchFamily="2" charset="0"/>
                        </a:rPr>
                        <a:t>  s ← </a:t>
                      </a:r>
                      <a:r>
                        <a:rPr lang="en-US" sz="2000" dirty="0">
                          <a:solidFill>
                            <a:schemeClr val="tx1"/>
                          </a:solidFill>
                          <a:latin typeface="+mn-lt"/>
                        </a:rPr>
                        <a:t>do partitioning, </a:t>
                      </a:r>
                      <a:r>
                        <a:rPr lang="en-US" sz="2000" dirty="0" err="1">
                          <a:solidFill>
                            <a:schemeClr val="tx1"/>
                          </a:solidFill>
                          <a:latin typeface="+mn-lt"/>
                        </a:rPr>
                        <a:t>ie</a:t>
                      </a:r>
                      <a:r>
                        <a:rPr lang="en-US" sz="2000" dirty="0">
                          <a:solidFill>
                            <a:schemeClr val="tx1"/>
                          </a:solidFill>
                          <a:latin typeface="+mn-lt"/>
                        </a:rPr>
                        <a:t>:                   # </a:t>
                      </a:r>
                      <a:r>
                        <a:rPr lang="en-US" sz="2000" dirty="0" err="1">
                          <a:solidFill>
                            <a:schemeClr val="tx1"/>
                          </a:solidFill>
                          <a:latin typeface="+mn-lt"/>
                        </a:rPr>
                        <a:t>Lomuto</a:t>
                      </a:r>
                      <a:r>
                        <a:rPr lang="en-US" sz="2000" dirty="0">
                          <a:solidFill>
                            <a:schemeClr val="tx1"/>
                          </a:solidFill>
                          <a:latin typeface="+mn-lt"/>
                        </a:rPr>
                        <a:t> or Hoare or …</a:t>
                      </a:r>
                    </a:p>
                    <a:p>
                      <a:r>
                        <a:rPr lang="en-US" sz="2000" dirty="0">
                          <a:solidFill>
                            <a:schemeClr val="tx1"/>
                          </a:solidFill>
                          <a:latin typeface="+mn-lt"/>
                        </a:rPr>
                        <a:t>        </a:t>
                      </a:r>
                      <a:r>
                        <a:rPr lang="en-US" sz="2000" dirty="0">
                          <a:solidFill>
                            <a:schemeClr val="tx2">
                              <a:lumMod val="75000"/>
                              <a:lumOff val="25000"/>
                            </a:schemeClr>
                          </a:solidFill>
                          <a:latin typeface="Courier" pitchFamily="2" charset="0"/>
                        </a:rPr>
                        <a:t>pivot= A[l]</a:t>
                      </a:r>
                      <a:endParaRPr lang="en-US" sz="2000" dirty="0">
                        <a:solidFill>
                          <a:schemeClr val="tx1"/>
                        </a:solidFill>
                        <a:latin typeface="+mn-lt"/>
                      </a:endParaRPr>
                    </a:p>
                    <a:p>
                      <a:r>
                        <a:rPr lang="en-US" sz="2000" dirty="0">
                          <a:solidFill>
                            <a:schemeClr val="tx1"/>
                          </a:solidFill>
                          <a:latin typeface="+mn-lt"/>
                        </a:rPr>
                        <a:t>        rearrange </a:t>
                      </a:r>
                      <a:r>
                        <a:rPr lang="en-US" sz="2000" dirty="0">
                          <a:solidFill>
                            <a:schemeClr val="tx2">
                              <a:lumMod val="75000"/>
                              <a:lumOff val="25000"/>
                            </a:schemeClr>
                          </a:solidFill>
                          <a:latin typeface="Courier" pitchFamily="2" charset="0"/>
                        </a:rPr>
                        <a:t>A[] </a:t>
                      </a:r>
                      <a:r>
                        <a:rPr lang="en-US" sz="2000" kern="1200" dirty="0">
                          <a:solidFill>
                            <a:schemeClr val="tx1"/>
                          </a:solidFill>
                          <a:latin typeface="+mn-lt"/>
                          <a:ea typeface="+mn-ea"/>
                          <a:cs typeface="+mn-cs"/>
                        </a:rPr>
                        <a:t>into</a:t>
                      </a:r>
                      <a:r>
                        <a:rPr lang="en-US" sz="2000" dirty="0">
                          <a:solidFill>
                            <a:schemeClr val="tx2">
                              <a:lumMod val="75000"/>
                              <a:lumOff val="25000"/>
                            </a:schemeClr>
                          </a:solidFill>
                          <a:latin typeface="Courier" pitchFamily="2" charset="0"/>
                        </a:rPr>
                        <a:t> A[l..s-1] A[s] A[s+1..r] </a:t>
                      </a:r>
                      <a:r>
                        <a:rPr lang="en-US" sz="2000" kern="1200" dirty="0">
                          <a:solidFill>
                            <a:schemeClr val="tx1"/>
                          </a:solidFill>
                          <a:latin typeface="+mn-lt"/>
                          <a:ea typeface="+mn-ea"/>
                          <a:cs typeface="+mn-cs"/>
                        </a:rPr>
                        <a:t>so that</a:t>
                      </a:r>
                    </a:p>
                    <a:p>
                      <a:r>
                        <a:rPr lang="en-US" sz="2000" dirty="0">
                          <a:solidFill>
                            <a:schemeClr val="tx2">
                              <a:lumMod val="75000"/>
                              <a:lumOff val="25000"/>
                            </a:schemeClr>
                          </a:solidFill>
                          <a:latin typeface="Courier" pitchFamily="2" charset="0"/>
                        </a:rPr>
                        <a:t>    A[s]= pivot</a:t>
                      </a:r>
                    </a:p>
                    <a:p>
                      <a:r>
                        <a:rPr lang="en-US" sz="2000" dirty="0">
                          <a:solidFill>
                            <a:schemeClr val="tx2">
                              <a:lumMod val="75000"/>
                              <a:lumOff val="25000"/>
                            </a:schemeClr>
                          </a:solidFill>
                          <a:latin typeface="Courier" pitchFamily="2" charset="0"/>
                        </a:rPr>
                        <a:t>    </a:t>
                      </a:r>
                      <a:r>
                        <a:rPr lang="en-US" sz="2000" kern="1200" dirty="0">
                          <a:solidFill>
                            <a:schemeClr val="tx1"/>
                          </a:solidFill>
                          <a:latin typeface="+mn-lt"/>
                          <a:ea typeface="+mn-ea"/>
                          <a:cs typeface="+mn-cs"/>
                        </a:rPr>
                        <a:t>all elements in </a:t>
                      </a:r>
                      <a:r>
                        <a:rPr lang="en-US" sz="2000" dirty="0">
                          <a:solidFill>
                            <a:schemeClr val="tx2">
                              <a:lumMod val="75000"/>
                              <a:lumOff val="25000"/>
                            </a:schemeClr>
                          </a:solidFill>
                          <a:latin typeface="Courier" pitchFamily="2" charset="0"/>
                        </a:rPr>
                        <a:t>A[l..s-1] </a:t>
                      </a:r>
                      <a:r>
                        <a:rPr lang="en-US" sz="2000" kern="1200" dirty="0">
                          <a:solidFill>
                            <a:schemeClr val="tx1"/>
                          </a:solidFill>
                          <a:latin typeface="+mn-lt"/>
                          <a:ea typeface="+mn-ea"/>
                          <a:cs typeface="+mn-cs"/>
                        </a:rPr>
                        <a:t>are</a:t>
                      </a:r>
                      <a:r>
                        <a:rPr lang="en-US" sz="2000" dirty="0">
                          <a:solidFill>
                            <a:schemeClr val="tx2">
                              <a:lumMod val="75000"/>
                              <a:lumOff val="25000"/>
                            </a:schemeClr>
                          </a:solidFill>
                          <a:latin typeface="Courier" pitchFamily="2" charset="0"/>
                        </a:rPr>
                        <a:t> </a:t>
                      </a:r>
                      <a:r>
                        <a:rPr lang="en-US" sz="2000" kern="1200" dirty="0">
                          <a:solidFill>
                            <a:schemeClr val="tx1"/>
                          </a:solidFill>
                          <a:latin typeface="+mn-lt"/>
                          <a:ea typeface="+mn-ea"/>
                          <a:cs typeface="+mn-cs"/>
                        </a:rPr>
                        <a:t>&lt;=</a:t>
                      </a:r>
                      <a:r>
                        <a:rPr lang="en-US" sz="2000" dirty="0">
                          <a:solidFill>
                            <a:schemeClr val="tx2">
                              <a:lumMod val="75000"/>
                              <a:lumOff val="25000"/>
                            </a:schemeClr>
                          </a:solidFill>
                          <a:latin typeface="Courier" pitchFamily="2" charset="0"/>
                        </a:rPr>
                        <a:t> pivot</a:t>
                      </a:r>
                    </a:p>
                    <a:p>
                      <a:r>
                        <a:rPr lang="en-US" sz="2000" dirty="0">
                          <a:solidFill>
                            <a:schemeClr val="tx2">
                              <a:lumMod val="75000"/>
                              <a:lumOff val="25000"/>
                            </a:schemeClr>
                          </a:solidFill>
                          <a:latin typeface="Courier" pitchFamily="2" charset="0"/>
                        </a:rPr>
                        <a:t>    </a:t>
                      </a:r>
                      <a:r>
                        <a:rPr lang="en-US" sz="2000" kern="1200" dirty="0">
                          <a:solidFill>
                            <a:schemeClr val="tx1"/>
                          </a:solidFill>
                          <a:latin typeface="+mn-lt"/>
                          <a:ea typeface="+mn-ea"/>
                          <a:cs typeface="+mn-cs"/>
                        </a:rPr>
                        <a:t>all elements in </a:t>
                      </a:r>
                      <a:r>
                        <a:rPr lang="en-US" sz="2000" dirty="0">
                          <a:solidFill>
                            <a:schemeClr val="tx2">
                              <a:lumMod val="75000"/>
                              <a:lumOff val="25000"/>
                            </a:schemeClr>
                          </a:solidFill>
                          <a:latin typeface="Courier" pitchFamily="2" charset="0"/>
                        </a:rPr>
                        <a:t>A[s+1..r] </a:t>
                      </a:r>
                      <a:r>
                        <a:rPr lang="en-US" sz="2000" kern="1200" dirty="0">
                          <a:solidFill>
                            <a:schemeClr val="tx1"/>
                          </a:solidFill>
                          <a:latin typeface="+mn-lt"/>
                          <a:ea typeface="+mn-ea"/>
                          <a:cs typeface="+mn-cs"/>
                        </a:rPr>
                        <a:t>are</a:t>
                      </a:r>
                      <a:r>
                        <a:rPr lang="en-US" sz="2000" dirty="0">
                          <a:solidFill>
                            <a:schemeClr val="tx2">
                              <a:lumMod val="75000"/>
                              <a:lumOff val="25000"/>
                            </a:schemeClr>
                          </a:solidFill>
                          <a:latin typeface="Courier" pitchFamily="2" charset="0"/>
                        </a:rPr>
                        <a:t> </a:t>
                      </a:r>
                      <a:r>
                        <a:rPr lang="en-US" sz="2000" kern="1200" dirty="0">
                          <a:solidFill>
                            <a:schemeClr val="tx1"/>
                          </a:solidFill>
                          <a:latin typeface="+mn-lt"/>
                          <a:ea typeface="+mn-ea"/>
                          <a:cs typeface="+mn-cs"/>
                        </a:rPr>
                        <a:t>&gt;= </a:t>
                      </a:r>
                      <a:r>
                        <a:rPr lang="en-US" sz="2000" dirty="0">
                          <a:solidFill>
                            <a:schemeClr val="tx2">
                              <a:lumMod val="75000"/>
                              <a:lumOff val="25000"/>
                            </a:schemeClr>
                          </a:solidFill>
                          <a:latin typeface="Courier" pitchFamily="2" charset="0"/>
                        </a:rPr>
                        <a:t>pivot</a:t>
                      </a:r>
                    </a:p>
                    <a:p>
                      <a:r>
                        <a:rPr lang="en-US" sz="2000" dirty="0">
                          <a:solidFill>
                            <a:schemeClr val="tx2">
                              <a:lumMod val="75000"/>
                              <a:lumOff val="25000"/>
                            </a:schemeClr>
                          </a:solidFill>
                          <a:latin typeface="Courier" pitchFamily="2" charset="0"/>
                        </a:rPr>
                        <a:t>  quicksort(A[l..s-1))</a:t>
                      </a:r>
                    </a:p>
                    <a:p>
                      <a:r>
                        <a:rPr lang="en-US" sz="2000" dirty="0">
                          <a:solidFill>
                            <a:schemeClr val="tx2">
                              <a:lumMod val="75000"/>
                              <a:lumOff val="25000"/>
                            </a:schemeClr>
                          </a:solidFill>
                          <a:latin typeface="Courier" pitchFamily="2" charset="0"/>
                        </a:rPr>
                        <a:t>  quicksort(A[s+1..r)   </a:t>
                      </a:r>
                    </a:p>
                  </a:txBody>
                  <a:tcPr/>
                </a:tc>
                <a:extLst>
                  <a:ext uri="{0D108BD9-81ED-4DB2-BD59-A6C34878D82A}">
                    <a16:rowId xmlns:a16="http://schemas.microsoft.com/office/drawing/2014/main" val="3697338943"/>
                  </a:ext>
                </a:extLst>
              </a:tr>
              <a:tr h="0">
                <a:tc>
                  <a:txBody>
                    <a:bodyPr/>
                    <a:lstStyle/>
                    <a:p>
                      <a:r>
                        <a:rPr lang="en-US" sz="2000" kern="1200" dirty="0">
                          <a:solidFill>
                            <a:schemeClr val="tx1"/>
                          </a:solidFill>
                          <a:latin typeface="+mn-lt"/>
                          <a:ea typeface="+mn-ea"/>
                          <a:cs typeface="+mn-cs"/>
                        </a:rPr>
                        <a:t>Notes</a:t>
                      </a:r>
                      <a:r>
                        <a:rPr lang="en-US" sz="2000" dirty="0">
                          <a:solidFill>
                            <a:schemeClr val="tx2">
                              <a:lumMod val="75000"/>
                              <a:lumOff val="25000"/>
                            </a:schemeClr>
                          </a:solidFill>
                          <a:latin typeface="Courier" pitchFamily="2" charset="0"/>
                        </a:rPr>
                        <a:t>:</a:t>
                      </a:r>
                    </a:p>
                    <a:p>
                      <a:pPr marL="342900" indent="-342900">
                        <a:buFont typeface="Arial" panose="020B0604020202020204" pitchFamily="34" charset="0"/>
                        <a:buChar char="•"/>
                      </a:pPr>
                      <a:r>
                        <a:rPr lang="en-US" sz="2000" kern="1200" dirty="0">
                          <a:solidFill>
                            <a:schemeClr val="tx1"/>
                          </a:solidFill>
                          <a:latin typeface="+mn-lt"/>
                          <a:ea typeface="+mn-ea"/>
                          <a:cs typeface="+mn-cs"/>
                        </a:rPr>
                        <a:t>We can choose any element in </a:t>
                      </a:r>
                      <a:r>
                        <a:rPr lang="en-US" sz="2000" dirty="0">
                          <a:solidFill>
                            <a:schemeClr val="tx2">
                              <a:lumMod val="75000"/>
                              <a:lumOff val="25000"/>
                            </a:schemeClr>
                          </a:solidFill>
                          <a:latin typeface="Courier" pitchFamily="2" charset="0"/>
                        </a:rPr>
                        <a:t>A[</a:t>
                      </a:r>
                      <a:r>
                        <a:rPr lang="en-US" sz="2000" dirty="0" err="1">
                          <a:solidFill>
                            <a:schemeClr val="tx2">
                              <a:lumMod val="75000"/>
                              <a:lumOff val="25000"/>
                            </a:schemeClr>
                          </a:solidFill>
                          <a:latin typeface="Courier" pitchFamily="2" charset="0"/>
                        </a:rPr>
                        <a:t>l..r</a:t>
                      </a:r>
                      <a:r>
                        <a:rPr lang="en-US" sz="2000" dirty="0">
                          <a:solidFill>
                            <a:schemeClr val="tx2">
                              <a:lumMod val="75000"/>
                              <a:lumOff val="25000"/>
                            </a:schemeClr>
                          </a:solidFill>
                          <a:latin typeface="Courier" pitchFamily="2" charset="0"/>
                        </a:rPr>
                        <a:t>] </a:t>
                      </a:r>
                      <a:r>
                        <a:rPr lang="en-US" sz="2000" kern="1200" dirty="0">
                          <a:solidFill>
                            <a:schemeClr val="tx1"/>
                          </a:solidFill>
                          <a:latin typeface="+mn-lt"/>
                          <a:ea typeface="+mn-ea"/>
                          <a:cs typeface="+mn-cs"/>
                        </a:rPr>
                        <a:t>as</a:t>
                      </a:r>
                      <a:r>
                        <a:rPr lang="en-US" sz="2000" dirty="0">
                          <a:solidFill>
                            <a:schemeClr val="tx2">
                              <a:lumMod val="75000"/>
                              <a:lumOff val="25000"/>
                            </a:schemeClr>
                          </a:solidFill>
                          <a:latin typeface="Courier" pitchFamily="2" charset="0"/>
                        </a:rPr>
                        <a:t> pivot: </a:t>
                      </a:r>
                      <a:r>
                        <a:rPr lang="en-US" sz="2000" kern="1200" dirty="0">
                          <a:solidFill>
                            <a:schemeClr val="tx1"/>
                          </a:solidFill>
                          <a:latin typeface="+mn-lt"/>
                          <a:ea typeface="+mn-ea"/>
                          <a:cs typeface="+mn-cs"/>
                        </a:rPr>
                        <a:t>just swap it with</a:t>
                      </a:r>
                      <a:r>
                        <a:rPr lang="en-US" sz="2000" dirty="0">
                          <a:solidFill>
                            <a:schemeClr val="tx2">
                              <a:lumMod val="75000"/>
                              <a:lumOff val="25000"/>
                            </a:schemeClr>
                          </a:solidFill>
                          <a:latin typeface="Courier" pitchFamily="2" charset="0"/>
                        </a:rPr>
                        <a:t> A[l] </a:t>
                      </a:r>
                      <a:r>
                        <a:rPr lang="en-US" sz="2000" kern="1200" dirty="0">
                          <a:solidFill>
                            <a:schemeClr val="tx1"/>
                          </a:solidFill>
                          <a:latin typeface="+mn-lt"/>
                          <a:ea typeface="+mn-ea"/>
                          <a:cs typeface="+mn-cs"/>
                        </a:rPr>
                        <a:t>at the start of partitioning</a:t>
                      </a:r>
                    </a:p>
                    <a:p>
                      <a:pPr marL="342900" indent="-342900">
                        <a:buFont typeface="Arial" panose="020B0604020202020204" pitchFamily="34" charset="0"/>
                        <a:buChar char="•"/>
                      </a:pPr>
                      <a:r>
                        <a:rPr lang="en-US" sz="2000" kern="1200" dirty="0">
                          <a:solidFill>
                            <a:schemeClr val="tx2">
                              <a:lumMod val="75000"/>
                              <a:lumOff val="25000"/>
                            </a:schemeClr>
                          </a:solidFill>
                          <a:latin typeface="Courier" pitchFamily="2" charset="0"/>
                          <a:ea typeface="+mn-ea"/>
                          <a:cs typeface="+mn-cs"/>
                        </a:rPr>
                        <a:t>A[l..s-1] </a:t>
                      </a:r>
                      <a:r>
                        <a:rPr lang="en-US" sz="2000" kern="1200" dirty="0">
                          <a:solidFill>
                            <a:schemeClr val="tx1"/>
                          </a:solidFill>
                          <a:latin typeface="+mn-lt"/>
                          <a:ea typeface="+mn-ea"/>
                          <a:cs typeface="+mn-cs"/>
                        </a:rPr>
                        <a:t>or </a:t>
                      </a:r>
                      <a:r>
                        <a:rPr lang="en-US" sz="2000" kern="1200" dirty="0">
                          <a:solidFill>
                            <a:schemeClr val="tx2">
                              <a:lumMod val="75000"/>
                              <a:lumOff val="25000"/>
                            </a:schemeClr>
                          </a:solidFill>
                          <a:latin typeface="Courier" pitchFamily="2" charset="0"/>
                          <a:ea typeface="+mn-ea"/>
                          <a:cs typeface="+mn-cs"/>
                        </a:rPr>
                        <a:t>A[s+1..r] </a:t>
                      </a:r>
                      <a:r>
                        <a:rPr lang="en-US" sz="2000" kern="1200" dirty="0">
                          <a:solidFill>
                            <a:schemeClr val="tx1"/>
                          </a:solidFill>
                          <a:latin typeface="+mn-lt"/>
                          <a:ea typeface="+mn-ea"/>
                          <a:cs typeface="+mn-cs"/>
                        </a:rPr>
                        <a:t>could be empty</a:t>
                      </a:r>
                    </a:p>
                    <a:p>
                      <a:pPr marL="342900" indent="-342900">
                        <a:buFont typeface="Arial" panose="020B0604020202020204" pitchFamily="34" charset="0"/>
                        <a:buChar char="•"/>
                      </a:pPr>
                      <a:r>
                        <a:rPr lang="en-US" sz="2000" kern="1200" dirty="0">
                          <a:solidFill>
                            <a:schemeClr val="tx1"/>
                          </a:solidFill>
                          <a:latin typeface="+mn-lt"/>
                          <a:ea typeface="+mn-ea"/>
                          <a:cs typeface="+mn-cs"/>
                        </a:rPr>
                        <a:t>Complexity the relative lengths of  </a:t>
                      </a:r>
                      <a:r>
                        <a:rPr lang="en-US" sz="2000" kern="1200" dirty="0">
                          <a:solidFill>
                            <a:schemeClr val="tx2">
                              <a:lumMod val="75000"/>
                              <a:lumOff val="25000"/>
                            </a:schemeClr>
                          </a:solidFill>
                          <a:latin typeface="Courier" pitchFamily="2" charset="0"/>
                          <a:ea typeface="+mn-ea"/>
                          <a:cs typeface="+mn-cs"/>
                        </a:rPr>
                        <a:t>A[l..s-1] </a:t>
                      </a:r>
                      <a:r>
                        <a:rPr lang="en-US" sz="2000" kern="1200" dirty="0">
                          <a:solidFill>
                            <a:schemeClr val="tx1"/>
                          </a:solidFill>
                          <a:latin typeface="+mn-lt"/>
                          <a:ea typeface="+mn-ea"/>
                          <a:cs typeface="+mn-cs"/>
                        </a:rPr>
                        <a:t>and </a:t>
                      </a:r>
                      <a:r>
                        <a:rPr lang="en-US" sz="2000" kern="1200" dirty="0">
                          <a:solidFill>
                            <a:schemeClr val="tx2">
                              <a:lumMod val="75000"/>
                              <a:lumOff val="25000"/>
                            </a:schemeClr>
                          </a:solidFill>
                          <a:latin typeface="Courier" pitchFamily="2" charset="0"/>
                          <a:ea typeface="+mn-ea"/>
                          <a:cs typeface="+mn-cs"/>
                        </a:rPr>
                        <a:t>A[s+1..r] </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476761130"/>
                  </a:ext>
                </a:extLst>
              </a:tr>
            </a:tbl>
          </a:graphicData>
        </a:graphic>
      </p:graphicFrame>
      <p:sp>
        <p:nvSpPr>
          <p:cNvPr id="4" name="Date Placeholder 3">
            <a:extLst>
              <a:ext uri="{FF2B5EF4-FFF2-40B4-BE49-F238E27FC236}">
                <a16:creationId xmlns:a16="http://schemas.microsoft.com/office/drawing/2014/main" id="{0BB856DA-3251-764D-A988-FAEF46CAC8BD}"/>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20616678-89DD-9849-981E-A443C570C1B5}"/>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6A542EB9-0C31-2948-9254-F3EAA811C6C0}"/>
              </a:ext>
            </a:extLst>
          </p:cNvPr>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Tree>
    <p:extLst>
      <p:ext uri="{BB962C8B-B14F-4D97-AF65-F5344CB8AC3E}">
        <p14:creationId xmlns:p14="http://schemas.microsoft.com/office/powerpoint/2010/main" val="202105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09B7-9CF1-6B4F-80A3-302673062293}"/>
              </a:ext>
            </a:extLst>
          </p:cNvPr>
          <p:cNvSpPr>
            <a:spLocks noGrp="1"/>
          </p:cNvSpPr>
          <p:nvPr>
            <p:ph type="title"/>
          </p:nvPr>
        </p:nvSpPr>
        <p:spPr>
          <a:xfrm>
            <a:off x="265113" y="107951"/>
            <a:ext cx="8623300" cy="363137"/>
          </a:xfrm>
        </p:spPr>
        <p:txBody>
          <a:bodyPr/>
          <a:lstStyle/>
          <a:p>
            <a:r>
              <a:rPr lang="en-US" sz="2400" dirty="0" err="1"/>
              <a:t>Lomuto’s</a:t>
            </a:r>
            <a:r>
              <a:rPr lang="en-US" sz="2400" dirty="0"/>
              <a:t> Partitioning</a:t>
            </a:r>
          </a:p>
        </p:txBody>
      </p:sp>
      <p:sp>
        <p:nvSpPr>
          <p:cNvPr id="3" name="Content Placeholder 2">
            <a:extLst>
              <a:ext uri="{FF2B5EF4-FFF2-40B4-BE49-F238E27FC236}">
                <a16:creationId xmlns:a16="http://schemas.microsoft.com/office/drawing/2014/main" id="{48F1BDD5-2BB6-BC41-91E6-5BB87715A4A3}"/>
              </a:ext>
            </a:extLst>
          </p:cNvPr>
          <p:cNvSpPr>
            <a:spLocks noGrp="1"/>
          </p:cNvSpPr>
          <p:nvPr>
            <p:ph idx="1"/>
          </p:nvPr>
        </p:nvSpPr>
        <p:spPr>
          <a:xfrm>
            <a:off x="265113" y="471088"/>
            <a:ext cx="8623300" cy="701824"/>
          </a:xfrm>
        </p:spPr>
        <p:txBody>
          <a:bodyPr/>
          <a:lstStyle/>
          <a:p>
            <a:r>
              <a:rPr lang="en-US" sz="2400" dirty="0">
                <a:solidFill>
                  <a:srgbClr val="C00000"/>
                </a:solidFill>
              </a:rPr>
              <a:t>Set </a:t>
            </a:r>
            <a:r>
              <a:rPr lang="en-US" sz="2400" dirty="0">
                <a:solidFill>
                  <a:srgbClr val="080FAC"/>
                </a:solidFill>
                <a:latin typeface="Courier" pitchFamily="2" charset="0"/>
              </a:rPr>
              <a:t>P← A[l]</a:t>
            </a:r>
            <a:r>
              <a:rPr lang="en-US" sz="2400" dirty="0">
                <a:solidFill>
                  <a:srgbClr val="C00000"/>
                </a:solidFill>
              </a:rPr>
              <a:t>, and leave </a:t>
            </a:r>
            <a:r>
              <a:rPr lang="en-US" sz="2400" dirty="0">
                <a:solidFill>
                  <a:srgbClr val="080FAC"/>
                </a:solidFill>
                <a:latin typeface="Courier" pitchFamily="2" charset="0"/>
              </a:rPr>
              <a:t>A[l]</a:t>
            </a:r>
            <a:r>
              <a:rPr lang="en-US" sz="2400" dirty="0">
                <a:solidFill>
                  <a:srgbClr val="C00000"/>
                </a:solidFill>
              </a:rPr>
              <a:t> aside, then run a loop</a:t>
            </a:r>
          </a:p>
        </p:txBody>
      </p:sp>
      <p:sp>
        <p:nvSpPr>
          <p:cNvPr id="4" name="Date Placeholder 3">
            <a:extLst>
              <a:ext uri="{FF2B5EF4-FFF2-40B4-BE49-F238E27FC236}">
                <a16:creationId xmlns:a16="http://schemas.microsoft.com/office/drawing/2014/main" id="{8F55A05E-1874-8C43-8778-2E623407F4B5}"/>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9A32DF37-D994-CB4C-821D-32408AD2C565}"/>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EB2AB716-9257-3E4A-AB00-A77B83E012C2}"/>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7" name="Rectangle 6">
            <a:extLst>
              <a:ext uri="{FF2B5EF4-FFF2-40B4-BE49-F238E27FC236}">
                <a16:creationId xmlns:a16="http://schemas.microsoft.com/office/drawing/2014/main" id="{8A058C35-5389-A24B-81A3-3AB3D8135F3E}"/>
              </a:ext>
            </a:extLst>
          </p:cNvPr>
          <p:cNvSpPr/>
          <p:nvPr/>
        </p:nvSpPr>
        <p:spPr>
          <a:xfrm>
            <a:off x="3459893" y="1210344"/>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530F826-73E5-0349-8935-0ABF104738A3}"/>
              </a:ext>
            </a:extLst>
          </p:cNvPr>
          <p:cNvSpPr/>
          <p:nvPr/>
        </p:nvSpPr>
        <p:spPr>
          <a:xfrm>
            <a:off x="3793356" y="1206383"/>
            <a:ext cx="410445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9E3D51-73E0-CF43-9BCF-8EA649684FF4}"/>
              </a:ext>
            </a:extLst>
          </p:cNvPr>
          <p:cNvSpPr txBox="1"/>
          <p:nvPr/>
        </p:nvSpPr>
        <p:spPr>
          <a:xfrm>
            <a:off x="3365568" y="871385"/>
            <a:ext cx="702436" cy="400110"/>
          </a:xfrm>
          <a:prstGeom prst="rect">
            <a:avLst/>
          </a:prstGeom>
          <a:noFill/>
        </p:spPr>
        <p:txBody>
          <a:bodyPr wrap="none" rtlCol="0">
            <a:spAutoFit/>
          </a:bodyPr>
          <a:lstStyle/>
          <a:p>
            <a:r>
              <a:rPr lang="en-US" sz="2000" dirty="0" err="1">
                <a:solidFill>
                  <a:srgbClr val="080FAC"/>
                </a:solidFill>
                <a:latin typeface="Courier" pitchFamily="2" charset="0"/>
              </a:rPr>
              <a:t>s</a:t>
            </a:r>
            <a:r>
              <a:rPr lang="en-US" sz="2000" dirty="0" err="1">
                <a:latin typeface="+mn-lt"/>
              </a:rPr>
              <a:t>,</a:t>
            </a:r>
            <a:r>
              <a:rPr lang="en-US" sz="2000" dirty="0" err="1">
                <a:solidFill>
                  <a:srgbClr val="080FAC"/>
                </a:solidFill>
                <a:latin typeface="Courier" pitchFamily="2" charset="0"/>
              </a:rPr>
              <a:t>i</a:t>
            </a:r>
            <a:r>
              <a:rPr lang="en-US" sz="2000" dirty="0">
                <a:solidFill>
                  <a:srgbClr val="080FAC"/>
                </a:solidFill>
                <a:latin typeface="Courier" pitchFamily="2" charset="0"/>
              </a:rPr>
              <a:t> </a:t>
            </a:r>
            <a:endParaRPr lang="en-US" dirty="0">
              <a:solidFill>
                <a:srgbClr val="080FAC"/>
              </a:solidFill>
              <a:latin typeface="Courier" pitchFamily="2" charset="0"/>
            </a:endParaRPr>
          </a:p>
        </p:txBody>
      </p:sp>
      <p:sp>
        <p:nvSpPr>
          <p:cNvPr id="10" name="TextBox 9">
            <a:extLst>
              <a:ext uri="{FF2B5EF4-FFF2-40B4-BE49-F238E27FC236}">
                <a16:creationId xmlns:a16="http://schemas.microsoft.com/office/drawing/2014/main" id="{A857D226-369F-BC4A-80F0-8BE358D2A2DB}"/>
              </a:ext>
            </a:extLst>
          </p:cNvPr>
          <p:cNvSpPr txBox="1"/>
          <p:nvPr/>
        </p:nvSpPr>
        <p:spPr>
          <a:xfrm>
            <a:off x="3422891" y="1501311"/>
            <a:ext cx="4801314" cy="400110"/>
          </a:xfrm>
          <a:prstGeom prst="rect">
            <a:avLst/>
          </a:prstGeom>
          <a:noFill/>
        </p:spPr>
        <p:txBody>
          <a:bodyPr wrap="none" rtlCol="0">
            <a:spAutoFit/>
          </a:bodyPr>
          <a:lstStyle/>
          <a:p>
            <a:r>
              <a:rPr lang="en-US" sz="2000" dirty="0">
                <a:solidFill>
                  <a:srgbClr val="080FAC"/>
                </a:solidFill>
                <a:latin typeface="Courier" pitchFamily="2" charset="0"/>
              </a:rPr>
              <a:t>l                           r </a:t>
            </a:r>
            <a:endParaRPr lang="en-US" dirty="0">
              <a:solidFill>
                <a:srgbClr val="080FAC"/>
              </a:solidFill>
              <a:latin typeface="Courier" pitchFamily="2" charset="0"/>
            </a:endParaRPr>
          </a:p>
        </p:txBody>
      </p:sp>
      <p:sp>
        <p:nvSpPr>
          <p:cNvPr id="11" name="Rectangle 10">
            <a:extLst>
              <a:ext uri="{FF2B5EF4-FFF2-40B4-BE49-F238E27FC236}">
                <a16:creationId xmlns:a16="http://schemas.microsoft.com/office/drawing/2014/main" id="{3EA25F35-689A-D34C-AA8D-649FE5B662BC}"/>
              </a:ext>
            </a:extLst>
          </p:cNvPr>
          <p:cNvSpPr/>
          <p:nvPr/>
        </p:nvSpPr>
        <p:spPr>
          <a:xfrm>
            <a:off x="3459893" y="2106561"/>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A4AD4E1E-38B6-7F48-A488-B0BB715AB001}"/>
              </a:ext>
            </a:extLst>
          </p:cNvPr>
          <p:cNvSpPr/>
          <p:nvPr/>
        </p:nvSpPr>
        <p:spPr>
          <a:xfrm>
            <a:off x="3775412" y="2095895"/>
            <a:ext cx="922659"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8AE309-5B8F-924E-8FE7-48B8726D88C3}"/>
              </a:ext>
            </a:extLst>
          </p:cNvPr>
          <p:cNvSpPr/>
          <p:nvPr/>
        </p:nvSpPr>
        <p:spPr>
          <a:xfrm>
            <a:off x="4733051" y="2087274"/>
            <a:ext cx="1095400" cy="36004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9D2AAA-F5DE-E748-8421-A1838C33C2EB}"/>
              </a:ext>
            </a:extLst>
          </p:cNvPr>
          <p:cNvSpPr/>
          <p:nvPr/>
        </p:nvSpPr>
        <p:spPr>
          <a:xfrm>
            <a:off x="5879490" y="2095895"/>
            <a:ext cx="1972941"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FF015C2-7DA0-2B45-BC76-2F3F01A098B1}"/>
              </a:ext>
            </a:extLst>
          </p:cNvPr>
          <p:cNvSpPr txBox="1"/>
          <p:nvPr/>
        </p:nvSpPr>
        <p:spPr>
          <a:xfrm>
            <a:off x="3836632" y="1785429"/>
            <a:ext cx="3927092" cy="707886"/>
          </a:xfrm>
          <a:prstGeom prst="rect">
            <a:avLst/>
          </a:prstGeom>
          <a:noFill/>
        </p:spPr>
        <p:txBody>
          <a:bodyPr wrap="square" rtlCol="0">
            <a:spAutoFit/>
          </a:bodyPr>
          <a:lstStyle/>
          <a:p>
            <a:r>
              <a:rPr lang="en-US" sz="2000" dirty="0">
                <a:solidFill>
                  <a:srgbClr val="080FAC"/>
                </a:solidFill>
                <a:latin typeface="Courier" pitchFamily="2" charset="0"/>
              </a:rPr>
              <a:t>    s        i</a:t>
            </a:r>
          </a:p>
          <a:p>
            <a:r>
              <a:rPr lang="en-US" sz="2000" dirty="0">
                <a:solidFill>
                  <a:srgbClr val="080FAC"/>
                </a:solidFill>
                <a:latin typeface="Courier" pitchFamily="2" charset="0"/>
              </a:rPr>
              <a:t> &lt;P     &gt;=P   </a:t>
            </a:r>
            <a:r>
              <a:rPr lang="en-US" sz="2000" dirty="0">
                <a:latin typeface="+mn-lt"/>
              </a:rPr>
              <a:t>un-examined</a:t>
            </a:r>
            <a:r>
              <a:rPr lang="en-US" sz="2000" dirty="0">
                <a:solidFill>
                  <a:srgbClr val="080FAC"/>
                </a:solidFill>
                <a:latin typeface="Courier" pitchFamily="2" charset="0"/>
              </a:rPr>
              <a:t> </a:t>
            </a:r>
            <a:endParaRPr lang="en-US" dirty="0">
              <a:solidFill>
                <a:srgbClr val="080FAC"/>
              </a:solidFill>
              <a:latin typeface="Courier" pitchFamily="2" charset="0"/>
            </a:endParaRPr>
          </a:p>
        </p:txBody>
      </p:sp>
      <p:sp>
        <p:nvSpPr>
          <p:cNvPr id="16" name="TextBox 15">
            <a:extLst>
              <a:ext uri="{FF2B5EF4-FFF2-40B4-BE49-F238E27FC236}">
                <a16:creationId xmlns:a16="http://schemas.microsoft.com/office/drawing/2014/main" id="{51336CA9-BEFF-A24E-8915-81F5E46395A5}"/>
              </a:ext>
            </a:extLst>
          </p:cNvPr>
          <p:cNvSpPr txBox="1"/>
          <p:nvPr/>
        </p:nvSpPr>
        <p:spPr>
          <a:xfrm>
            <a:off x="746360" y="1252946"/>
            <a:ext cx="1568058" cy="3477875"/>
          </a:xfrm>
          <a:prstGeom prst="rect">
            <a:avLst/>
          </a:prstGeom>
          <a:noFill/>
        </p:spPr>
        <p:txBody>
          <a:bodyPr wrap="none" rtlCol="0">
            <a:spAutoFit/>
          </a:bodyPr>
          <a:lstStyle/>
          <a:p>
            <a:r>
              <a:rPr lang="en-US" sz="2000" dirty="0"/>
              <a:t>Start:</a:t>
            </a:r>
          </a:p>
          <a:p>
            <a:endParaRPr lang="en-US" sz="2000" dirty="0"/>
          </a:p>
          <a:p>
            <a:r>
              <a:rPr lang="en-US" sz="2000" dirty="0"/>
              <a:t>During loop: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At the end:</a:t>
            </a:r>
          </a:p>
        </p:txBody>
      </p:sp>
      <p:graphicFrame>
        <p:nvGraphicFramePr>
          <p:cNvPr id="17" name="Table 17">
            <a:extLst>
              <a:ext uri="{FF2B5EF4-FFF2-40B4-BE49-F238E27FC236}">
                <a16:creationId xmlns:a16="http://schemas.microsoft.com/office/drawing/2014/main" id="{D00A7AA8-84AA-A340-99F9-C6C652BB8988}"/>
              </a:ext>
            </a:extLst>
          </p:cNvPr>
          <p:cNvGraphicFramePr>
            <a:graphicFrameLocks noGrp="1"/>
          </p:cNvGraphicFramePr>
          <p:nvPr>
            <p:extLst>
              <p:ext uri="{D42A27DB-BD31-4B8C-83A1-F6EECF244321}">
                <p14:modId xmlns:p14="http://schemas.microsoft.com/office/powerpoint/2010/main" val="1422842836"/>
              </p:ext>
            </p:extLst>
          </p:nvPr>
        </p:nvGraphicFramePr>
        <p:xfrm>
          <a:off x="2603158" y="2560320"/>
          <a:ext cx="6044770" cy="1737360"/>
        </p:xfrm>
        <a:graphic>
          <a:graphicData uri="http://schemas.openxmlformats.org/drawingml/2006/table">
            <a:tbl>
              <a:tblPr firstRow="1" bandRow="1">
                <a:tableStyleId>{0505E3EF-67EA-436B-97B2-0124C06EBD24}</a:tableStyleId>
              </a:tblPr>
              <a:tblGrid>
                <a:gridCol w="6044770">
                  <a:extLst>
                    <a:ext uri="{9D8B030D-6E8A-4147-A177-3AD203B41FA5}">
                      <a16:colId xmlns:a16="http://schemas.microsoft.com/office/drawing/2014/main" val="2106254772"/>
                    </a:ext>
                  </a:extLst>
                </a:gridCol>
              </a:tblGrid>
              <a:tr h="289664">
                <a:tc>
                  <a:txBody>
                    <a:bodyPr/>
                    <a:lstStyle/>
                    <a:p>
                      <a:r>
                        <a:rPr lang="en-US" b="0" dirty="0"/>
                        <a:t>Loop iteration:</a:t>
                      </a:r>
                    </a:p>
                    <a:p>
                      <a:pPr marL="285750" indent="-285750">
                        <a:buFont typeface="Arial" panose="020B0604020202020204" pitchFamily="34" charset="0"/>
                        <a:buChar char="•"/>
                      </a:pPr>
                      <a:r>
                        <a:rPr lang="en-US" b="0" dirty="0"/>
                        <a:t>move </a:t>
                      </a:r>
                      <a:r>
                        <a:rPr lang="en-US" b="0" dirty="0" err="1">
                          <a:solidFill>
                            <a:srgbClr val="080FAC"/>
                          </a:solidFill>
                          <a:latin typeface="Courier" pitchFamily="2" charset="0"/>
                        </a:rPr>
                        <a:t>i</a:t>
                      </a:r>
                      <a:r>
                        <a:rPr lang="en-US" b="0" dirty="0"/>
                        <a:t> forward to the first position that </a:t>
                      </a:r>
                      <a:r>
                        <a:rPr lang="en-US" sz="1800" b="0" kern="1200" dirty="0">
                          <a:solidFill>
                            <a:srgbClr val="080FAC"/>
                          </a:solidFill>
                          <a:latin typeface="Courier" pitchFamily="2" charset="0"/>
                          <a:ea typeface="+mn-ea"/>
                          <a:cs typeface="+mn-cs"/>
                        </a:rPr>
                        <a:t>A[</a:t>
                      </a:r>
                      <a:r>
                        <a:rPr lang="en-US" sz="1800" b="0" kern="1200" dirty="0" err="1">
                          <a:solidFill>
                            <a:srgbClr val="080FAC"/>
                          </a:solidFill>
                          <a:latin typeface="Courier" pitchFamily="2" charset="0"/>
                          <a:ea typeface="+mn-ea"/>
                          <a:cs typeface="+mn-cs"/>
                        </a:rPr>
                        <a:t>i</a:t>
                      </a:r>
                      <a:r>
                        <a:rPr lang="en-US" sz="1800" b="0" kern="1200" dirty="0">
                          <a:solidFill>
                            <a:srgbClr val="080FAC"/>
                          </a:solidFill>
                          <a:latin typeface="Courier" pitchFamily="2" charset="0"/>
                          <a:ea typeface="+mn-ea"/>
                          <a:cs typeface="+mn-cs"/>
                        </a:rPr>
                        <a:t>]&lt;P</a:t>
                      </a:r>
                    </a:p>
                    <a:p>
                      <a:pPr marL="285750" indent="-285750">
                        <a:buFont typeface="Arial" panose="020B0604020202020204" pitchFamily="34" charset="0"/>
                        <a:buChar char="•"/>
                      </a:pPr>
                      <a:r>
                        <a:rPr lang="en-US" b="0" dirty="0"/>
                        <a:t>if that exists (</a:t>
                      </a:r>
                      <a:r>
                        <a:rPr lang="en-US" b="0" dirty="0" err="1"/>
                        <a:t>ie</a:t>
                      </a:r>
                      <a:r>
                        <a:rPr lang="en-US" b="0" dirty="0"/>
                        <a:t>. </a:t>
                      </a:r>
                      <a:r>
                        <a:rPr lang="en-US" sz="1800" b="0" kern="1200" dirty="0" err="1">
                          <a:solidFill>
                            <a:srgbClr val="080FAC"/>
                          </a:solidFill>
                          <a:latin typeface="Courier" pitchFamily="2" charset="0"/>
                          <a:ea typeface="+mn-ea"/>
                          <a:cs typeface="+mn-cs"/>
                        </a:rPr>
                        <a:t>i</a:t>
                      </a:r>
                      <a:r>
                        <a:rPr lang="en-US" sz="1800" b="0" kern="1200" dirty="0">
                          <a:solidFill>
                            <a:srgbClr val="080FAC"/>
                          </a:solidFill>
                          <a:latin typeface="Courier" pitchFamily="2" charset="0"/>
                          <a:ea typeface="+mn-ea"/>
                          <a:cs typeface="+mn-cs"/>
                        </a:rPr>
                        <a:t>&lt;=r</a:t>
                      </a:r>
                      <a:r>
                        <a:rPr lang="en-US" b="0" dirty="0"/>
                        <a:t>):</a:t>
                      </a:r>
                    </a:p>
                    <a:p>
                      <a:pPr marL="742950" lvl="1" indent="-285750">
                        <a:buFont typeface="Arial" panose="020B0604020202020204" pitchFamily="34" charset="0"/>
                        <a:buChar char="•"/>
                      </a:pPr>
                      <a:r>
                        <a:rPr lang="en-US" b="0" dirty="0"/>
                        <a:t>advance </a:t>
                      </a:r>
                      <a:r>
                        <a:rPr lang="en-US" sz="1800" b="0" kern="1200" dirty="0">
                          <a:solidFill>
                            <a:srgbClr val="080FAC"/>
                          </a:solidFill>
                          <a:latin typeface="Courier" pitchFamily="2" charset="0"/>
                          <a:ea typeface="+mn-ea"/>
                          <a:cs typeface="+mn-cs"/>
                        </a:rPr>
                        <a:t>s← s+1</a:t>
                      </a:r>
                      <a:r>
                        <a:rPr lang="en-US" b="0" dirty="0"/>
                        <a:t> (extending the yellow area)</a:t>
                      </a:r>
                    </a:p>
                    <a:p>
                      <a:pPr marL="742950" lvl="1" indent="-285750">
                        <a:buFont typeface="Arial" panose="020B0604020202020204" pitchFamily="34" charset="0"/>
                        <a:buChar char="•"/>
                      </a:pPr>
                      <a:r>
                        <a:rPr lang="en-US" sz="1800" b="0" kern="1200" dirty="0">
                          <a:solidFill>
                            <a:srgbClr val="080FAC"/>
                          </a:solidFill>
                          <a:latin typeface="Courier" pitchFamily="2" charset="0"/>
                          <a:ea typeface="+mn-ea"/>
                          <a:cs typeface="+mn-cs"/>
                        </a:rPr>
                        <a:t>swap (A[s], A[</a:t>
                      </a:r>
                      <a:r>
                        <a:rPr lang="en-US" sz="1800" b="0" kern="1200" dirty="0" err="1">
                          <a:solidFill>
                            <a:srgbClr val="080FAC"/>
                          </a:solidFill>
                          <a:latin typeface="Courier" pitchFamily="2" charset="0"/>
                          <a:ea typeface="+mn-ea"/>
                          <a:cs typeface="+mn-cs"/>
                        </a:rPr>
                        <a:t>i</a:t>
                      </a:r>
                      <a:r>
                        <a:rPr lang="en-US" sz="1800" b="0" kern="1200" dirty="0">
                          <a:solidFill>
                            <a:srgbClr val="080FAC"/>
                          </a:solidFill>
                          <a:latin typeface="Courier" pitchFamily="2" charset="0"/>
                          <a:ea typeface="+mn-ea"/>
                          <a:cs typeface="+mn-cs"/>
                        </a:rPr>
                        <a:t>])</a:t>
                      </a:r>
                    </a:p>
                    <a:p>
                      <a:pPr marL="742950" lvl="1" indent="-285750">
                        <a:buFont typeface="Arial" panose="020B0604020202020204" pitchFamily="34" charset="0"/>
                        <a:buChar char="•"/>
                      </a:pPr>
                      <a:r>
                        <a:rPr lang="en-US" b="0" dirty="0"/>
                        <a:t>continue the loop</a:t>
                      </a:r>
                      <a:endParaRPr lang="en-US" sz="1800" b="0" kern="1200" dirty="0">
                        <a:solidFill>
                          <a:srgbClr val="080FAC"/>
                        </a:solidFill>
                        <a:latin typeface="Courier" pitchFamily="2" charset="0"/>
                        <a:ea typeface="+mn-ea"/>
                        <a:cs typeface="+mn-cs"/>
                      </a:endParaRPr>
                    </a:p>
                  </a:txBody>
                  <a:tcPr/>
                </a:tc>
                <a:extLst>
                  <a:ext uri="{0D108BD9-81ED-4DB2-BD59-A6C34878D82A}">
                    <a16:rowId xmlns:a16="http://schemas.microsoft.com/office/drawing/2014/main" val="1170795741"/>
                  </a:ext>
                </a:extLst>
              </a:tr>
            </a:tbl>
          </a:graphicData>
        </a:graphic>
      </p:graphicFrame>
      <p:sp>
        <p:nvSpPr>
          <p:cNvPr id="18" name="Rectangle 17">
            <a:extLst>
              <a:ext uri="{FF2B5EF4-FFF2-40B4-BE49-F238E27FC236}">
                <a16:creationId xmlns:a16="http://schemas.microsoft.com/office/drawing/2014/main" id="{2155E72E-6B71-DC45-87AB-A3FF4433DB70}"/>
              </a:ext>
            </a:extLst>
          </p:cNvPr>
          <p:cNvSpPr/>
          <p:nvPr/>
        </p:nvSpPr>
        <p:spPr>
          <a:xfrm>
            <a:off x="5292080" y="5842247"/>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ABC90F8B-50A7-9844-B8AA-E7C3D046226B}"/>
              </a:ext>
            </a:extLst>
          </p:cNvPr>
          <p:cNvSpPr/>
          <p:nvPr/>
        </p:nvSpPr>
        <p:spPr>
          <a:xfrm>
            <a:off x="3793356" y="4582167"/>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4D26D9-7C80-DF49-BAEC-46FC47CD2122}"/>
              </a:ext>
            </a:extLst>
          </p:cNvPr>
          <p:cNvSpPr/>
          <p:nvPr/>
        </p:nvSpPr>
        <p:spPr>
          <a:xfrm>
            <a:off x="5625543" y="4577867"/>
            <a:ext cx="2266614" cy="378712"/>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97E047B-6157-3F4E-9996-C70B87F690A3}"/>
              </a:ext>
            </a:extLst>
          </p:cNvPr>
          <p:cNvSpPr txBox="1"/>
          <p:nvPr/>
        </p:nvSpPr>
        <p:spPr>
          <a:xfrm>
            <a:off x="3775412" y="4265703"/>
            <a:ext cx="4639008" cy="707886"/>
          </a:xfrm>
          <a:prstGeom prst="rect">
            <a:avLst/>
          </a:prstGeom>
          <a:noFill/>
        </p:spPr>
        <p:txBody>
          <a:bodyPr wrap="square" rtlCol="0">
            <a:spAutoFit/>
          </a:bodyPr>
          <a:lstStyle/>
          <a:p>
            <a:r>
              <a:rPr lang="en-US" sz="2000" dirty="0">
                <a:solidFill>
                  <a:srgbClr val="080FAC"/>
                </a:solidFill>
                <a:latin typeface="Courier" pitchFamily="2" charset="0"/>
              </a:rPr>
              <a:t>          s                </a:t>
            </a:r>
            <a:r>
              <a:rPr lang="en-US" sz="2000" dirty="0" err="1">
                <a:solidFill>
                  <a:srgbClr val="080FAC"/>
                </a:solidFill>
                <a:latin typeface="Courier" pitchFamily="2" charset="0"/>
              </a:rPr>
              <a:t>i</a:t>
            </a:r>
            <a:endParaRPr lang="en-US" sz="2000" dirty="0">
              <a:solidFill>
                <a:srgbClr val="080FAC"/>
              </a:solidFill>
              <a:latin typeface="Courier" pitchFamily="2" charset="0"/>
            </a:endParaRP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24" name="Content Placeholder 2">
            <a:extLst>
              <a:ext uri="{FF2B5EF4-FFF2-40B4-BE49-F238E27FC236}">
                <a16:creationId xmlns:a16="http://schemas.microsoft.com/office/drawing/2014/main" id="{C85DA6B4-8EF1-694D-B7B7-9A4492C9FE84}"/>
              </a:ext>
            </a:extLst>
          </p:cNvPr>
          <p:cNvSpPr txBox="1">
            <a:spLocks/>
          </p:cNvSpPr>
          <p:nvPr/>
        </p:nvSpPr>
        <p:spPr bwMode="auto">
          <a:xfrm>
            <a:off x="386421" y="5056225"/>
            <a:ext cx="8623300" cy="701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9250" indent="-349250" algn="l" rtl="0" eaLnBrk="0" fontAlgn="base" hangingPunct="0">
              <a:spcBef>
                <a:spcPts val="2000"/>
              </a:spcBef>
              <a:spcAft>
                <a:spcPct val="0"/>
              </a:spcAft>
              <a:buClr>
                <a:srgbClr val="6FB7D7"/>
              </a:buClr>
              <a:buSzPct val="110000"/>
              <a:buFont typeface="Wingdings 2" charset="0"/>
              <a:buChar char=""/>
              <a:defRPr sz="28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defTabSz="914400"/>
            <a:r>
              <a:rPr lang="en-US" sz="2400" dirty="0">
                <a:solidFill>
                  <a:srgbClr val="C00000"/>
                </a:solidFill>
              </a:rPr>
              <a:t>Then, swap </a:t>
            </a:r>
            <a:r>
              <a:rPr lang="en-US" sz="2400" dirty="0">
                <a:solidFill>
                  <a:srgbClr val="080FAC"/>
                </a:solidFill>
                <a:latin typeface="Courier" pitchFamily="2" charset="0"/>
              </a:rPr>
              <a:t>A[l]</a:t>
            </a:r>
            <a:r>
              <a:rPr lang="en-US" sz="2400" dirty="0">
                <a:solidFill>
                  <a:srgbClr val="C00000"/>
                </a:solidFill>
              </a:rPr>
              <a:t> with the last yellow  </a:t>
            </a:r>
            <a:r>
              <a:rPr lang="en-US" sz="2400" dirty="0">
                <a:solidFill>
                  <a:srgbClr val="080FAC"/>
                </a:solidFill>
                <a:latin typeface="Courier" pitchFamily="2" charset="0"/>
              </a:rPr>
              <a:t>A[s],</a:t>
            </a:r>
            <a:r>
              <a:rPr lang="en-US" sz="2400" dirty="0">
                <a:solidFill>
                  <a:srgbClr val="C00000"/>
                </a:solidFill>
              </a:rPr>
              <a:t>and </a:t>
            </a:r>
            <a:r>
              <a:rPr lang="en-US" sz="2400" dirty="0">
                <a:solidFill>
                  <a:srgbClr val="080FAC"/>
                </a:solidFill>
                <a:latin typeface="Courier" pitchFamily="2" charset="0"/>
              </a:rPr>
              <a:t>return s</a:t>
            </a:r>
          </a:p>
        </p:txBody>
      </p:sp>
      <p:sp>
        <p:nvSpPr>
          <p:cNvPr id="25" name="Rectangle 24">
            <a:extLst>
              <a:ext uri="{FF2B5EF4-FFF2-40B4-BE49-F238E27FC236}">
                <a16:creationId xmlns:a16="http://schemas.microsoft.com/office/drawing/2014/main" id="{0FC98CF1-87EC-FF41-AA2C-A0FEEC44016D}"/>
              </a:ext>
            </a:extLst>
          </p:cNvPr>
          <p:cNvSpPr/>
          <p:nvPr/>
        </p:nvSpPr>
        <p:spPr>
          <a:xfrm>
            <a:off x="3460182" y="5831242"/>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36DB63-6142-0A42-88A3-EA6830098016}"/>
              </a:ext>
            </a:extLst>
          </p:cNvPr>
          <p:cNvSpPr/>
          <p:nvPr/>
        </p:nvSpPr>
        <p:spPr>
          <a:xfrm>
            <a:off x="3459893" y="4609999"/>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463C929D-F0CD-C249-A107-B1B1987C00C1}"/>
              </a:ext>
            </a:extLst>
          </p:cNvPr>
          <p:cNvSpPr/>
          <p:nvPr/>
        </p:nvSpPr>
        <p:spPr>
          <a:xfrm>
            <a:off x="5626700" y="5812570"/>
            <a:ext cx="2266614" cy="378712"/>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26D0E4A-25E5-3F49-8F52-8E4A085F571B}"/>
              </a:ext>
            </a:extLst>
          </p:cNvPr>
          <p:cNvSpPr txBox="1"/>
          <p:nvPr/>
        </p:nvSpPr>
        <p:spPr>
          <a:xfrm>
            <a:off x="3716786" y="5483396"/>
            <a:ext cx="4639008" cy="707886"/>
          </a:xfrm>
          <a:prstGeom prst="rect">
            <a:avLst/>
          </a:prstGeom>
          <a:noFill/>
        </p:spPr>
        <p:txBody>
          <a:bodyPr wrap="square" rtlCol="0">
            <a:spAutoFit/>
          </a:bodyPr>
          <a:lstStyle/>
          <a:p>
            <a:r>
              <a:rPr lang="en-US" sz="2000" dirty="0">
                <a:solidFill>
                  <a:srgbClr val="080FAC"/>
                </a:solidFill>
                <a:latin typeface="Courier" pitchFamily="2" charset="0"/>
              </a:rPr>
              <a:t>          s                </a:t>
            </a: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32" name="Rectangle 31">
            <a:extLst>
              <a:ext uri="{FF2B5EF4-FFF2-40B4-BE49-F238E27FC236}">
                <a16:creationId xmlns:a16="http://schemas.microsoft.com/office/drawing/2014/main" id="{1FC83D4C-F9DD-D74B-A3CA-549AD950D890}"/>
              </a:ext>
            </a:extLst>
          </p:cNvPr>
          <p:cNvSpPr/>
          <p:nvPr/>
        </p:nvSpPr>
        <p:spPr>
          <a:xfrm>
            <a:off x="5268591" y="4597858"/>
            <a:ext cx="288032" cy="360040"/>
          </a:xfrm>
          <a:prstGeom prst="rect">
            <a:avLst/>
          </a:prstGeom>
          <a:solidFill>
            <a:srgbClr val="F7F5B9"/>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0A3A439-4E73-7348-A1A9-0A06DD9ED81B}"/>
              </a:ext>
            </a:extLst>
          </p:cNvPr>
          <p:cNvSpPr/>
          <p:nvPr/>
        </p:nvSpPr>
        <p:spPr>
          <a:xfrm>
            <a:off x="3474994" y="5835272"/>
            <a:ext cx="288032" cy="360040"/>
          </a:xfrm>
          <a:prstGeom prst="rect">
            <a:avLst/>
          </a:prstGeom>
          <a:solidFill>
            <a:srgbClr val="F7F5B9"/>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112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66D-9DCD-7C44-9FB9-0996BB37115E}"/>
              </a:ext>
            </a:extLst>
          </p:cNvPr>
          <p:cNvSpPr>
            <a:spLocks noGrp="1"/>
          </p:cNvSpPr>
          <p:nvPr>
            <p:ph type="title"/>
          </p:nvPr>
        </p:nvSpPr>
        <p:spPr/>
        <p:txBody>
          <a:bodyPr/>
          <a:lstStyle/>
          <a:p>
            <a:r>
              <a:rPr lang="en-US" sz="2800" dirty="0" err="1"/>
              <a:t>Lomuto’s</a:t>
            </a:r>
            <a:r>
              <a:rPr lang="en-US" sz="2800" dirty="0"/>
              <a:t> Partitioning</a:t>
            </a:r>
            <a:endParaRPr lang="en-US" dirty="0"/>
          </a:p>
        </p:txBody>
      </p:sp>
      <p:sp>
        <p:nvSpPr>
          <p:cNvPr id="3" name="Content Placeholder 2">
            <a:extLst>
              <a:ext uri="{FF2B5EF4-FFF2-40B4-BE49-F238E27FC236}">
                <a16:creationId xmlns:a16="http://schemas.microsoft.com/office/drawing/2014/main" id="{45AF72A5-63AE-FB43-9710-C465DFF79909}"/>
              </a:ext>
            </a:extLst>
          </p:cNvPr>
          <p:cNvSpPr>
            <a:spLocks noGrp="1"/>
          </p:cNvSpPr>
          <p:nvPr>
            <p:ph idx="1"/>
          </p:nvPr>
        </p:nvSpPr>
        <p:spPr/>
        <p:txBody>
          <a:bodyPr/>
          <a:lstStyle/>
          <a:p>
            <a:r>
              <a:rPr lang="en-US" sz="2400" dirty="0"/>
              <a:t>Example: Run quicksort with </a:t>
            </a:r>
            <a:r>
              <a:rPr lang="en-US" sz="2400" dirty="0" err="1"/>
              <a:t>Lomuto’s</a:t>
            </a:r>
            <a:r>
              <a:rPr lang="en-US" sz="2400" dirty="0"/>
              <a:t> for </a:t>
            </a:r>
            <a:r>
              <a:rPr lang="en-US" sz="2400" dirty="0">
                <a:solidFill>
                  <a:srgbClr val="1507E7"/>
                </a:solidFill>
                <a:latin typeface="Courier" pitchFamily="2" charset="0"/>
              </a:rPr>
              <a:t>[ E X A M P]</a:t>
            </a:r>
          </a:p>
        </p:txBody>
      </p:sp>
      <p:sp>
        <p:nvSpPr>
          <p:cNvPr id="4" name="Date Placeholder 3">
            <a:extLst>
              <a:ext uri="{FF2B5EF4-FFF2-40B4-BE49-F238E27FC236}">
                <a16:creationId xmlns:a16="http://schemas.microsoft.com/office/drawing/2014/main" id="{9A0097CD-65F8-034B-860D-74080F0A3E2C}"/>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E16EAB6C-650D-C040-914D-1C93483E4AC1}"/>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BDFB0112-F2BD-7945-9D9C-EA20B842AB24}"/>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Tree>
    <p:extLst>
      <p:ext uri="{BB962C8B-B14F-4D97-AF65-F5344CB8AC3E}">
        <p14:creationId xmlns:p14="http://schemas.microsoft.com/office/powerpoint/2010/main" val="310872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09B7-9CF1-6B4F-80A3-302673062293}"/>
              </a:ext>
            </a:extLst>
          </p:cNvPr>
          <p:cNvSpPr>
            <a:spLocks noGrp="1"/>
          </p:cNvSpPr>
          <p:nvPr>
            <p:ph type="title"/>
          </p:nvPr>
        </p:nvSpPr>
        <p:spPr>
          <a:xfrm>
            <a:off x="265113" y="107951"/>
            <a:ext cx="8623300" cy="363137"/>
          </a:xfrm>
        </p:spPr>
        <p:txBody>
          <a:bodyPr/>
          <a:lstStyle/>
          <a:p>
            <a:r>
              <a:rPr lang="en-US" sz="2400" dirty="0"/>
              <a:t>Hoare’s Partitioning</a:t>
            </a:r>
          </a:p>
        </p:txBody>
      </p:sp>
      <p:sp>
        <p:nvSpPr>
          <p:cNvPr id="3" name="Content Placeholder 2">
            <a:extLst>
              <a:ext uri="{FF2B5EF4-FFF2-40B4-BE49-F238E27FC236}">
                <a16:creationId xmlns:a16="http://schemas.microsoft.com/office/drawing/2014/main" id="{48F1BDD5-2BB6-BC41-91E6-5BB87715A4A3}"/>
              </a:ext>
            </a:extLst>
          </p:cNvPr>
          <p:cNvSpPr>
            <a:spLocks noGrp="1"/>
          </p:cNvSpPr>
          <p:nvPr>
            <p:ph idx="1"/>
          </p:nvPr>
        </p:nvSpPr>
        <p:spPr>
          <a:xfrm>
            <a:off x="265113" y="471088"/>
            <a:ext cx="8623300" cy="371324"/>
          </a:xfrm>
        </p:spPr>
        <p:txBody>
          <a:bodyPr/>
          <a:lstStyle/>
          <a:p>
            <a:r>
              <a:rPr lang="en-US" sz="1800" dirty="0" err="1">
                <a:solidFill>
                  <a:srgbClr val="C00000"/>
                </a:solidFill>
              </a:rPr>
              <a:t>Likre</a:t>
            </a:r>
            <a:r>
              <a:rPr lang="en-US" sz="1800" dirty="0">
                <a:solidFill>
                  <a:srgbClr val="C00000"/>
                </a:solidFill>
              </a:rPr>
              <a:t> </a:t>
            </a:r>
            <a:r>
              <a:rPr lang="en-US" sz="1800" dirty="0" err="1">
                <a:solidFill>
                  <a:srgbClr val="C00000"/>
                </a:solidFill>
              </a:rPr>
              <a:t>Lomuto</a:t>
            </a:r>
            <a:r>
              <a:rPr lang="en-US" sz="1800" dirty="0">
                <a:solidFill>
                  <a:srgbClr val="C00000"/>
                </a:solidFill>
              </a:rPr>
              <a:t>, set </a:t>
            </a:r>
            <a:r>
              <a:rPr lang="en-US" sz="1800" dirty="0">
                <a:solidFill>
                  <a:srgbClr val="080FAC"/>
                </a:solidFill>
                <a:latin typeface="Courier" pitchFamily="2" charset="0"/>
              </a:rPr>
              <a:t>P← A[l]</a:t>
            </a:r>
            <a:r>
              <a:rPr lang="en-US" sz="1800" dirty="0">
                <a:solidFill>
                  <a:srgbClr val="C00000"/>
                </a:solidFill>
              </a:rPr>
              <a:t>, and leave </a:t>
            </a:r>
            <a:r>
              <a:rPr lang="en-US" sz="1800" dirty="0">
                <a:solidFill>
                  <a:srgbClr val="080FAC"/>
                </a:solidFill>
                <a:latin typeface="Courier" pitchFamily="2" charset="0"/>
              </a:rPr>
              <a:t>A[l]</a:t>
            </a:r>
            <a:r>
              <a:rPr lang="en-US" sz="1800" dirty="0">
                <a:solidFill>
                  <a:srgbClr val="C00000"/>
                </a:solidFill>
              </a:rPr>
              <a:t> aside, then run a loop</a:t>
            </a:r>
          </a:p>
        </p:txBody>
      </p:sp>
      <p:sp>
        <p:nvSpPr>
          <p:cNvPr id="4" name="Date Placeholder 3">
            <a:extLst>
              <a:ext uri="{FF2B5EF4-FFF2-40B4-BE49-F238E27FC236}">
                <a16:creationId xmlns:a16="http://schemas.microsoft.com/office/drawing/2014/main" id="{8F55A05E-1874-8C43-8778-2E623407F4B5}"/>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9A32DF37-D994-CB4C-821D-32408AD2C565}"/>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EB2AB716-9257-3E4A-AB00-A77B83E012C2}"/>
              </a:ext>
            </a:extLst>
          </p:cNvPr>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sp>
        <p:nvSpPr>
          <p:cNvPr id="7" name="Rectangle 6">
            <a:extLst>
              <a:ext uri="{FF2B5EF4-FFF2-40B4-BE49-F238E27FC236}">
                <a16:creationId xmlns:a16="http://schemas.microsoft.com/office/drawing/2014/main" id="{8A058C35-5389-A24B-81A3-3AB3D8135F3E}"/>
              </a:ext>
            </a:extLst>
          </p:cNvPr>
          <p:cNvSpPr/>
          <p:nvPr/>
        </p:nvSpPr>
        <p:spPr>
          <a:xfrm>
            <a:off x="3459893" y="1210344"/>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530F826-73E5-0349-8935-0ABF104738A3}"/>
              </a:ext>
            </a:extLst>
          </p:cNvPr>
          <p:cNvSpPr/>
          <p:nvPr/>
        </p:nvSpPr>
        <p:spPr>
          <a:xfrm>
            <a:off x="3793356" y="1206383"/>
            <a:ext cx="4104456"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9E3D51-73E0-CF43-9BCF-8EA649684FF4}"/>
              </a:ext>
            </a:extLst>
          </p:cNvPr>
          <p:cNvSpPr txBox="1"/>
          <p:nvPr/>
        </p:nvSpPr>
        <p:spPr>
          <a:xfrm>
            <a:off x="3365568" y="871385"/>
            <a:ext cx="5216493" cy="400110"/>
          </a:xfrm>
          <a:prstGeom prst="rect">
            <a:avLst/>
          </a:prstGeom>
          <a:noFill/>
        </p:spPr>
        <p:txBody>
          <a:bodyPr wrap="none" rtlCol="0">
            <a:spAutoFit/>
          </a:bodyPr>
          <a:lstStyle/>
          <a:p>
            <a:r>
              <a:rPr lang="en-US" sz="2000" dirty="0" err="1">
                <a:solidFill>
                  <a:srgbClr val="080FAC"/>
                </a:solidFill>
                <a:latin typeface="Courier" pitchFamily="2" charset="0"/>
              </a:rPr>
              <a:t>s</a:t>
            </a:r>
            <a:r>
              <a:rPr lang="en-US" sz="2000" dirty="0" err="1">
                <a:latin typeface="+mn-lt"/>
              </a:rPr>
              <a:t>,</a:t>
            </a:r>
            <a:r>
              <a:rPr lang="en-US" sz="2000" dirty="0" err="1">
                <a:solidFill>
                  <a:srgbClr val="080FAC"/>
                </a:solidFill>
                <a:latin typeface="Courier" pitchFamily="2" charset="0"/>
              </a:rPr>
              <a:t>i</a:t>
            </a:r>
            <a:r>
              <a:rPr lang="en-US" sz="2000" dirty="0">
                <a:solidFill>
                  <a:srgbClr val="080FAC"/>
                </a:solidFill>
                <a:latin typeface="Courier" pitchFamily="2" charset="0"/>
              </a:rPr>
              <a:t>→                        ←j </a:t>
            </a:r>
            <a:endParaRPr lang="en-US" dirty="0">
              <a:solidFill>
                <a:srgbClr val="080FAC"/>
              </a:solidFill>
              <a:latin typeface="Courier" pitchFamily="2" charset="0"/>
            </a:endParaRPr>
          </a:p>
        </p:txBody>
      </p:sp>
      <p:sp>
        <p:nvSpPr>
          <p:cNvPr id="10" name="TextBox 9">
            <a:extLst>
              <a:ext uri="{FF2B5EF4-FFF2-40B4-BE49-F238E27FC236}">
                <a16:creationId xmlns:a16="http://schemas.microsoft.com/office/drawing/2014/main" id="{A857D226-369F-BC4A-80F0-8BE358D2A2DB}"/>
              </a:ext>
            </a:extLst>
          </p:cNvPr>
          <p:cNvSpPr txBox="1"/>
          <p:nvPr/>
        </p:nvSpPr>
        <p:spPr>
          <a:xfrm>
            <a:off x="3422891" y="1501311"/>
            <a:ext cx="4801314" cy="400110"/>
          </a:xfrm>
          <a:prstGeom prst="rect">
            <a:avLst/>
          </a:prstGeom>
          <a:noFill/>
        </p:spPr>
        <p:txBody>
          <a:bodyPr wrap="none" rtlCol="0">
            <a:spAutoFit/>
          </a:bodyPr>
          <a:lstStyle/>
          <a:p>
            <a:r>
              <a:rPr lang="en-US" sz="2000" dirty="0">
                <a:solidFill>
                  <a:srgbClr val="080FAC"/>
                </a:solidFill>
                <a:latin typeface="Courier" pitchFamily="2" charset="0"/>
              </a:rPr>
              <a:t>l                           r </a:t>
            </a:r>
            <a:endParaRPr lang="en-US" dirty="0">
              <a:solidFill>
                <a:srgbClr val="080FAC"/>
              </a:solidFill>
              <a:latin typeface="Courier" pitchFamily="2" charset="0"/>
            </a:endParaRPr>
          </a:p>
        </p:txBody>
      </p:sp>
      <p:sp>
        <p:nvSpPr>
          <p:cNvPr id="11" name="Rectangle 10">
            <a:extLst>
              <a:ext uri="{FF2B5EF4-FFF2-40B4-BE49-F238E27FC236}">
                <a16:creationId xmlns:a16="http://schemas.microsoft.com/office/drawing/2014/main" id="{3EA25F35-689A-D34C-AA8D-649FE5B662BC}"/>
              </a:ext>
            </a:extLst>
          </p:cNvPr>
          <p:cNvSpPr/>
          <p:nvPr/>
        </p:nvSpPr>
        <p:spPr>
          <a:xfrm>
            <a:off x="3459893" y="2106561"/>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A4AD4E1E-38B6-7F48-A488-B0BB715AB001}"/>
              </a:ext>
            </a:extLst>
          </p:cNvPr>
          <p:cNvSpPr/>
          <p:nvPr/>
        </p:nvSpPr>
        <p:spPr>
          <a:xfrm>
            <a:off x="3775412" y="2095895"/>
            <a:ext cx="922659"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8AE309-5B8F-924E-8FE7-48B8726D88C3}"/>
              </a:ext>
            </a:extLst>
          </p:cNvPr>
          <p:cNvSpPr/>
          <p:nvPr/>
        </p:nvSpPr>
        <p:spPr>
          <a:xfrm>
            <a:off x="6773389" y="2095143"/>
            <a:ext cx="1095400" cy="36004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9D2AAA-F5DE-E748-8421-A1838C33C2EB}"/>
              </a:ext>
            </a:extLst>
          </p:cNvPr>
          <p:cNvSpPr/>
          <p:nvPr/>
        </p:nvSpPr>
        <p:spPr>
          <a:xfrm>
            <a:off x="4743649" y="2096872"/>
            <a:ext cx="1972941"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FF015C2-7DA0-2B45-BC76-2F3F01A098B1}"/>
              </a:ext>
            </a:extLst>
          </p:cNvPr>
          <p:cNvSpPr txBox="1"/>
          <p:nvPr/>
        </p:nvSpPr>
        <p:spPr>
          <a:xfrm>
            <a:off x="3804723" y="1804854"/>
            <a:ext cx="4419481" cy="707886"/>
          </a:xfrm>
          <a:prstGeom prst="rect">
            <a:avLst/>
          </a:prstGeom>
          <a:noFill/>
        </p:spPr>
        <p:txBody>
          <a:bodyPr wrap="square" rtlCol="0">
            <a:spAutoFit/>
          </a:bodyPr>
          <a:lstStyle/>
          <a:p>
            <a:r>
              <a:rPr lang="en-US" sz="2000" dirty="0">
                <a:solidFill>
                  <a:srgbClr val="080FAC"/>
                </a:solidFill>
                <a:latin typeface="Courier" pitchFamily="2" charset="0"/>
              </a:rPr>
              <a:t>    </a:t>
            </a:r>
            <a:r>
              <a:rPr lang="en-US" sz="2000" dirty="0" err="1">
                <a:solidFill>
                  <a:srgbClr val="080FAC"/>
                </a:solidFill>
                <a:latin typeface="Courier" pitchFamily="2" charset="0"/>
              </a:rPr>
              <a:t>i</a:t>
            </a:r>
            <a:r>
              <a:rPr lang="en-US" sz="2000" dirty="0">
                <a:solidFill>
                  <a:srgbClr val="080FAC"/>
                </a:solidFill>
                <a:latin typeface="Courier" pitchFamily="2" charset="0"/>
              </a:rPr>
              <a:t>              j     </a:t>
            </a:r>
          </a:p>
          <a:p>
            <a:r>
              <a:rPr lang="en-US" sz="2000" dirty="0">
                <a:solidFill>
                  <a:srgbClr val="080FAC"/>
                </a:solidFill>
                <a:latin typeface="Courier" pitchFamily="2" charset="0"/>
              </a:rPr>
              <a:t> &lt;=P   </a:t>
            </a:r>
            <a:r>
              <a:rPr lang="en-US" sz="2000" dirty="0">
                <a:latin typeface="+mn-lt"/>
              </a:rPr>
              <a:t>un-examined</a:t>
            </a:r>
            <a:r>
              <a:rPr lang="en-US" sz="2000" dirty="0">
                <a:solidFill>
                  <a:srgbClr val="080FAC"/>
                </a:solidFill>
                <a:latin typeface="Courier" pitchFamily="2" charset="0"/>
              </a:rPr>
              <a:t>   &gt;=P</a:t>
            </a:r>
            <a:endParaRPr lang="en-US" dirty="0">
              <a:solidFill>
                <a:srgbClr val="080FAC"/>
              </a:solidFill>
              <a:latin typeface="Courier" pitchFamily="2" charset="0"/>
            </a:endParaRPr>
          </a:p>
        </p:txBody>
      </p:sp>
      <p:sp>
        <p:nvSpPr>
          <p:cNvPr id="16" name="TextBox 15">
            <a:extLst>
              <a:ext uri="{FF2B5EF4-FFF2-40B4-BE49-F238E27FC236}">
                <a16:creationId xmlns:a16="http://schemas.microsoft.com/office/drawing/2014/main" id="{51336CA9-BEFF-A24E-8915-81F5E46395A5}"/>
              </a:ext>
            </a:extLst>
          </p:cNvPr>
          <p:cNvSpPr txBox="1"/>
          <p:nvPr/>
        </p:nvSpPr>
        <p:spPr>
          <a:xfrm>
            <a:off x="746360" y="1252946"/>
            <a:ext cx="1568058" cy="3477875"/>
          </a:xfrm>
          <a:prstGeom prst="rect">
            <a:avLst/>
          </a:prstGeom>
          <a:noFill/>
        </p:spPr>
        <p:txBody>
          <a:bodyPr wrap="none" rtlCol="0">
            <a:spAutoFit/>
          </a:bodyPr>
          <a:lstStyle/>
          <a:p>
            <a:r>
              <a:rPr lang="en-US" sz="2000" dirty="0"/>
              <a:t>Start:</a:t>
            </a:r>
          </a:p>
          <a:p>
            <a:endParaRPr lang="en-US" sz="2000" dirty="0"/>
          </a:p>
          <a:p>
            <a:r>
              <a:rPr lang="en-US" sz="2000" dirty="0"/>
              <a:t>During loop: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At the end:</a:t>
            </a:r>
          </a:p>
        </p:txBody>
      </p:sp>
      <p:graphicFrame>
        <p:nvGraphicFramePr>
          <p:cNvPr id="17" name="Table 17">
            <a:extLst>
              <a:ext uri="{FF2B5EF4-FFF2-40B4-BE49-F238E27FC236}">
                <a16:creationId xmlns:a16="http://schemas.microsoft.com/office/drawing/2014/main" id="{D00A7AA8-84AA-A340-99F9-C6C652BB8988}"/>
              </a:ext>
            </a:extLst>
          </p:cNvPr>
          <p:cNvGraphicFramePr>
            <a:graphicFrameLocks noGrp="1"/>
          </p:cNvGraphicFramePr>
          <p:nvPr>
            <p:extLst>
              <p:ext uri="{D42A27DB-BD31-4B8C-83A1-F6EECF244321}">
                <p14:modId xmlns:p14="http://schemas.microsoft.com/office/powerpoint/2010/main" val="1921699828"/>
              </p:ext>
            </p:extLst>
          </p:nvPr>
        </p:nvGraphicFramePr>
        <p:xfrm>
          <a:off x="2603158" y="2560320"/>
          <a:ext cx="6044770" cy="1737360"/>
        </p:xfrm>
        <a:graphic>
          <a:graphicData uri="http://schemas.openxmlformats.org/drawingml/2006/table">
            <a:tbl>
              <a:tblPr firstRow="1" bandRow="1">
                <a:tableStyleId>{0505E3EF-67EA-436B-97B2-0124C06EBD24}</a:tableStyleId>
              </a:tblPr>
              <a:tblGrid>
                <a:gridCol w="6044770">
                  <a:extLst>
                    <a:ext uri="{9D8B030D-6E8A-4147-A177-3AD203B41FA5}">
                      <a16:colId xmlns:a16="http://schemas.microsoft.com/office/drawing/2014/main" val="2106254772"/>
                    </a:ext>
                  </a:extLst>
                </a:gridCol>
              </a:tblGrid>
              <a:tr h="289664">
                <a:tc>
                  <a:txBody>
                    <a:bodyPr/>
                    <a:lstStyle/>
                    <a:p>
                      <a:pPr marL="285750" indent="-285750">
                        <a:buFont typeface="Arial" panose="020B0604020202020204" pitchFamily="34" charset="0"/>
                        <a:buChar char="•"/>
                      </a:pPr>
                      <a:r>
                        <a:rPr lang="en-US" b="0" dirty="0"/>
                        <a:t>move </a:t>
                      </a:r>
                      <a:r>
                        <a:rPr lang="en-US" b="0" dirty="0" err="1">
                          <a:solidFill>
                            <a:srgbClr val="080FAC"/>
                          </a:solidFill>
                          <a:latin typeface="Courier" pitchFamily="2" charset="0"/>
                        </a:rPr>
                        <a:t>i</a:t>
                      </a:r>
                      <a:r>
                        <a:rPr lang="en-US" b="0" dirty="0"/>
                        <a:t> forward to the first position that </a:t>
                      </a:r>
                      <a:r>
                        <a:rPr lang="en-US" sz="1800" b="0" kern="1200" dirty="0">
                          <a:solidFill>
                            <a:srgbClr val="080FAC"/>
                          </a:solidFill>
                          <a:latin typeface="Courier" pitchFamily="2" charset="0"/>
                          <a:ea typeface="+mn-ea"/>
                          <a:cs typeface="+mn-cs"/>
                        </a:rPr>
                        <a:t>A[</a:t>
                      </a:r>
                      <a:r>
                        <a:rPr lang="en-US" sz="1800" b="0" kern="1200" dirty="0" err="1">
                          <a:solidFill>
                            <a:srgbClr val="080FAC"/>
                          </a:solidFill>
                          <a:latin typeface="Courier" pitchFamily="2" charset="0"/>
                          <a:ea typeface="+mn-ea"/>
                          <a:cs typeface="+mn-cs"/>
                        </a:rPr>
                        <a:t>i</a:t>
                      </a:r>
                      <a:r>
                        <a:rPr lang="en-US" sz="1800" b="0" kern="1200" dirty="0">
                          <a:solidFill>
                            <a:srgbClr val="080FAC"/>
                          </a:solidFill>
                          <a:latin typeface="Courier" pitchFamily="2" charset="0"/>
                          <a:ea typeface="+mn-ea"/>
                          <a:cs typeface="+mn-cs"/>
                        </a:rPr>
                        <a:t>]&gt;=P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move </a:t>
                      </a:r>
                      <a:r>
                        <a:rPr lang="en-US" b="0" dirty="0">
                          <a:solidFill>
                            <a:srgbClr val="080FAC"/>
                          </a:solidFill>
                          <a:latin typeface="Courier" pitchFamily="2" charset="0"/>
                        </a:rPr>
                        <a:t>j</a:t>
                      </a:r>
                      <a:r>
                        <a:rPr lang="en-US" b="0" dirty="0"/>
                        <a:t> backward to the first position that </a:t>
                      </a:r>
                      <a:r>
                        <a:rPr lang="en-US" sz="1800" b="0" kern="1200" dirty="0">
                          <a:solidFill>
                            <a:srgbClr val="080FAC"/>
                          </a:solidFill>
                          <a:latin typeface="Courier" pitchFamily="2" charset="0"/>
                          <a:ea typeface="+mn-ea"/>
                          <a:cs typeface="+mn-cs"/>
                        </a:rPr>
                        <a:t>A[j]&lt;=P</a:t>
                      </a:r>
                    </a:p>
                    <a:p>
                      <a:pPr marL="285750" indent="-285750">
                        <a:buFont typeface="Arial" panose="020B0604020202020204" pitchFamily="34" charset="0"/>
                        <a:buChar char="•"/>
                      </a:pPr>
                      <a:r>
                        <a:rPr lang="en-US" b="0" dirty="0"/>
                        <a:t>if I and j not crossed  (</a:t>
                      </a:r>
                      <a:r>
                        <a:rPr lang="en-US" b="0" dirty="0" err="1"/>
                        <a:t>ie</a:t>
                      </a:r>
                      <a:r>
                        <a:rPr lang="en-US" b="0" dirty="0"/>
                        <a:t>. </a:t>
                      </a:r>
                      <a:r>
                        <a:rPr lang="en-US" sz="1800" b="0" kern="1200" dirty="0" err="1">
                          <a:solidFill>
                            <a:srgbClr val="080FAC"/>
                          </a:solidFill>
                          <a:latin typeface="Courier" pitchFamily="2" charset="0"/>
                          <a:ea typeface="+mn-ea"/>
                          <a:cs typeface="+mn-cs"/>
                        </a:rPr>
                        <a:t>i</a:t>
                      </a:r>
                      <a:r>
                        <a:rPr lang="en-US" sz="1800" b="0" kern="1200" dirty="0">
                          <a:solidFill>
                            <a:srgbClr val="080FAC"/>
                          </a:solidFill>
                          <a:latin typeface="Courier" pitchFamily="2" charset="0"/>
                          <a:ea typeface="+mn-ea"/>
                          <a:cs typeface="+mn-cs"/>
                        </a:rPr>
                        <a:t>&lt;j</a:t>
                      </a:r>
                      <a:r>
                        <a:rPr lang="en-US" b="0" dirty="0"/>
                        <a:t>):</a:t>
                      </a:r>
                    </a:p>
                    <a:p>
                      <a:pPr marL="742950" lvl="1" indent="-285750">
                        <a:buFont typeface="Arial" panose="020B0604020202020204" pitchFamily="34" charset="0"/>
                        <a:buChar char="•"/>
                      </a:pPr>
                      <a:r>
                        <a:rPr lang="en-US" sz="1800" b="0" kern="1200" dirty="0">
                          <a:solidFill>
                            <a:srgbClr val="080FAC"/>
                          </a:solidFill>
                          <a:latin typeface="Courier" pitchFamily="2" charset="0"/>
                          <a:ea typeface="+mn-ea"/>
                          <a:cs typeface="+mn-cs"/>
                        </a:rPr>
                        <a:t>swap (A[</a:t>
                      </a:r>
                      <a:r>
                        <a:rPr lang="en-US" sz="1800" b="0" kern="1200" dirty="0" err="1">
                          <a:solidFill>
                            <a:srgbClr val="080FAC"/>
                          </a:solidFill>
                          <a:latin typeface="Courier" pitchFamily="2" charset="0"/>
                          <a:ea typeface="+mn-ea"/>
                          <a:cs typeface="+mn-cs"/>
                        </a:rPr>
                        <a:t>i</a:t>
                      </a:r>
                      <a:r>
                        <a:rPr lang="en-US" sz="1800" b="0" kern="1200" dirty="0">
                          <a:solidFill>
                            <a:srgbClr val="080FAC"/>
                          </a:solidFill>
                          <a:latin typeface="Courier" pitchFamily="2" charset="0"/>
                          <a:ea typeface="+mn-ea"/>
                          <a:cs typeface="+mn-cs"/>
                        </a:rPr>
                        <a:t>], A[j])</a:t>
                      </a:r>
                    </a:p>
                    <a:p>
                      <a:pPr marL="742950" lvl="1" indent="-285750">
                        <a:buFont typeface="Arial" panose="020B0604020202020204" pitchFamily="34" charset="0"/>
                        <a:buChar char="•"/>
                      </a:pPr>
                      <a:r>
                        <a:rPr lang="en-US" sz="1800" b="0" kern="1200" dirty="0">
                          <a:solidFill>
                            <a:schemeClr val="dk1"/>
                          </a:solidFill>
                          <a:latin typeface="+mn-lt"/>
                          <a:ea typeface="+mn-ea"/>
                          <a:cs typeface="+mn-cs"/>
                        </a:rPr>
                        <a:t>hence, extended both yellow and orange area</a:t>
                      </a:r>
                    </a:p>
                    <a:p>
                      <a:pPr marL="742950" lvl="1" indent="-285750">
                        <a:buFont typeface="Arial" panose="020B0604020202020204" pitchFamily="34" charset="0"/>
                        <a:buChar char="•"/>
                      </a:pPr>
                      <a:r>
                        <a:rPr lang="en-US" sz="1800" b="0" kern="1200" dirty="0">
                          <a:solidFill>
                            <a:schemeClr val="dk1"/>
                          </a:solidFill>
                          <a:latin typeface="+mn-lt"/>
                          <a:ea typeface="+mn-ea"/>
                          <a:cs typeface="+mn-cs"/>
                        </a:rPr>
                        <a:t>continue</a:t>
                      </a:r>
                      <a:r>
                        <a:rPr lang="en-US" b="0" dirty="0"/>
                        <a:t> the loop</a:t>
                      </a:r>
                      <a:endParaRPr lang="en-US" sz="1800" b="0" kern="1200" dirty="0">
                        <a:solidFill>
                          <a:srgbClr val="080FAC"/>
                        </a:solidFill>
                        <a:latin typeface="Courier" pitchFamily="2" charset="0"/>
                        <a:ea typeface="+mn-ea"/>
                        <a:cs typeface="+mn-cs"/>
                      </a:endParaRPr>
                    </a:p>
                  </a:txBody>
                  <a:tcPr/>
                </a:tc>
                <a:extLst>
                  <a:ext uri="{0D108BD9-81ED-4DB2-BD59-A6C34878D82A}">
                    <a16:rowId xmlns:a16="http://schemas.microsoft.com/office/drawing/2014/main" val="1170795741"/>
                  </a:ext>
                </a:extLst>
              </a:tr>
            </a:tbl>
          </a:graphicData>
        </a:graphic>
      </p:graphicFrame>
      <p:sp>
        <p:nvSpPr>
          <p:cNvPr id="18" name="Rectangle 17">
            <a:extLst>
              <a:ext uri="{FF2B5EF4-FFF2-40B4-BE49-F238E27FC236}">
                <a16:creationId xmlns:a16="http://schemas.microsoft.com/office/drawing/2014/main" id="{2155E72E-6B71-DC45-87AB-A3FF4433DB70}"/>
              </a:ext>
            </a:extLst>
          </p:cNvPr>
          <p:cNvSpPr/>
          <p:nvPr/>
        </p:nvSpPr>
        <p:spPr>
          <a:xfrm>
            <a:off x="5292080" y="5842247"/>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ABC90F8B-50A7-9844-B8AA-E7C3D046226B}"/>
              </a:ext>
            </a:extLst>
          </p:cNvPr>
          <p:cNvSpPr/>
          <p:nvPr/>
        </p:nvSpPr>
        <p:spPr>
          <a:xfrm>
            <a:off x="3793356" y="4582167"/>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4D26D9-7C80-DF49-BAEC-46FC47CD2122}"/>
              </a:ext>
            </a:extLst>
          </p:cNvPr>
          <p:cNvSpPr/>
          <p:nvPr/>
        </p:nvSpPr>
        <p:spPr>
          <a:xfrm>
            <a:off x="5625543" y="4577867"/>
            <a:ext cx="2266614" cy="378712"/>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97E047B-6157-3F4E-9996-C70B87F690A3}"/>
              </a:ext>
            </a:extLst>
          </p:cNvPr>
          <p:cNvSpPr txBox="1"/>
          <p:nvPr/>
        </p:nvSpPr>
        <p:spPr>
          <a:xfrm>
            <a:off x="3775412" y="4265703"/>
            <a:ext cx="4639008" cy="707886"/>
          </a:xfrm>
          <a:prstGeom prst="rect">
            <a:avLst/>
          </a:prstGeom>
          <a:noFill/>
        </p:spPr>
        <p:txBody>
          <a:bodyPr wrap="square" rtlCol="0">
            <a:spAutoFit/>
          </a:bodyPr>
          <a:lstStyle/>
          <a:p>
            <a:r>
              <a:rPr lang="en-US" sz="2000" dirty="0">
                <a:solidFill>
                  <a:srgbClr val="080FAC"/>
                </a:solidFill>
                <a:latin typeface="Courier" pitchFamily="2" charset="0"/>
              </a:rPr>
              <a:t>          j </a:t>
            </a:r>
            <a:r>
              <a:rPr lang="en-US" sz="2000" dirty="0" err="1">
                <a:solidFill>
                  <a:srgbClr val="080FAC"/>
                </a:solidFill>
                <a:latin typeface="Courier" pitchFamily="2" charset="0"/>
              </a:rPr>
              <a:t>i</a:t>
            </a:r>
            <a:r>
              <a:rPr lang="en-US" sz="2000" dirty="0">
                <a:solidFill>
                  <a:srgbClr val="080FAC"/>
                </a:solidFill>
                <a:latin typeface="Courier" pitchFamily="2" charset="0"/>
              </a:rPr>
              <a:t>             </a:t>
            </a: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24" name="Content Placeholder 2">
            <a:extLst>
              <a:ext uri="{FF2B5EF4-FFF2-40B4-BE49-F238E27FC236}">
                <a16:creationId xmlns:a16="http://schemas.microsoft.com/office/drawing/2014/main" id="{C85DA6B4-8EF1-694D-B7B7-9A4492C9FE84}"/>
              </a:ext>
            </a:extLst>
          </p:cNvPr>
          <p:cNvSpPr txBox="1">
            <a:spLocks/>
          </p:cNvSpPr>
          <p:nvPr/>
        </p:nvSpPr>
        <p:spPr bwMode="auto">
          <a:xfrm>
            <a:off x="386421" y="5056225"/>
            <a:ext cx="8623300" cy="701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9250" indent="-349250" algn="l" rtl="0" eaLnBrk="0" fontAlgn="base" hangingPunct="0">
              <a:spcBef>
                <a:spcPts val="2000"/>
              </a:spcBef>
              <a:spcAft>
                <a:spcPct val="0"/>
              </a:spcAft>
              <a:buClr>
                <a:srgbClr val="6FB7D7"/>
              </a:buClr>
              <a:buSzPct val="110000"/>
              <a:buFont typeface="Wingdings 2" charset="0"/>
              <a:buChar char=""/>
              <a:defRPr sz="28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cap="none" spc="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defTabSz="914400"/>
            <a:r>
              <a:rPr lang="en-US" sz="2400" dirty="0">
                <a:solidFill>
                  <a:srgbClr val="C00000"/>
                </a:solidFill>
              </a:rPr>
              <a:t>Then, swap </a:t>
            </a:r>
            <a:r>
              <a:rPr lang="en-US" sz="2400" dirty="0">
                <a:solidFill>
                  <a:srgbClr val="080FAC"/>
                </a:solidFill>
                <a:latin typeface="Courier" pitchFamily="2" charset="0"/>
              </a:rPr>
              <a:t>A[l]</a:t>
            </a:r>
            <a:r>
              <a:rPr lang="en-US" sz="2400" dirty="0">
                <a:solidFill>
                  <a:srgbClr val="C00000"/>
                </a:solidFill>
              </a:rPr>
              <a:t> with the last yellow  </a:t>
            </a:r>
            <a:r>
              <a:rPr lang="en-US" sz="2400" dirty="0">
                <a:solidFill>
                  <a:srgbClr val="080FAC"/>
                </a:solidFill>
                <a:latin typeface="Courier" pitchFamily="2" charset="0"/>
              </a:rPr>
              <a:t>A[j],</a:t>
            </a:r>
            <a:r>
              <a:rPr lang="en-US" sz="2400" dirty="0">
                <a:solidFill>
                  <a:srgbClr val="C00000"/>
                </a:solidFill>
              </a:rPr>
              <a:t>and </a:t>
            </a:r>
            <a:r>
              <a:rPr lang="en-US" sz="2400" dirty="0">
                <a:solidFill>
                  <a:srgbClr val="080FAC"/>
                </a:solidFill>
                <a:latin typeface="Courier" pitchFamily="2" charset="0"/>
              </a:rPr>
              <a:t>return j</a:t>
            </a:r>
          </a:p>
        </p:txBody>
      </p:sp>
      <p:sp>
        <p:nvSpPr>
          <p:cNvPr id="25" name="Rectangle 24">
            <a:extLst>
              <a:ext uri="{FF2B5EF4-FFF2-40B4-BE49-F238E27FC236}">
                <a16:creationId xmlns:a16="http://schemas.microsoft.com/office/drawing/2014/main" id="{0FC98CF1-87EC-FF41-AA2C-A0FEEC44016D}"/>
              </a:ext>
            </a:extLst>
          </p:cNvPr>
          <p:cNvSpPr/>
          <p:nvPr/>
        </p:nvSpPr>
        <p:spPr>
          <a:xfrm>
            <a:off x="3460182" y="5831242"/>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36DB63-6142-0A42-88A3-EA6830098016}"/>
              </a:ext>
            </a:extLst>
          </p:cNvPr>
          <p:cNvSpPr/>
          <p:nvPr/>
        </p:nvSpPr>
        <p:spPr>
          <a:xfrm>
            <a:off x="3459893" y="4609999"/>
            <a:ext cx="288032" cy="36004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463C929D-F0CD-C249-A107-B1B1987C00C1}"/>
              </a:ext>
            </a:extLst>
          </p:cNvPr>
          <p:cNvSpPr/>
          <p:nvPr/>
        </p:nvSpPr>
        <p:spPr>
          <a:xfrm>
            <a:off x="5626700" y="5812570"/>
            <a:ext cx="2266614" cy="378712"/>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26D0E4A-25E5-3F49-8F52-8E4A085F571B}"/>
              </a:ext>
            </a:extLst>
          </p:cNvPr>
          <p:cNvSpPr txBox="1"/>
          <p:nvPr/>
        </p:nvSpPr>
        <p:spPr>
          <a:xfrm>
            <a:off x="3716786" y="5483396"/>
            <a:ext cx="4639008" cy="707886"/>
          </a:xfrm>
          <a:prstGeom prst="rect">
            <a:avLst/>
          </a:prstGeom>
          <a:noFill/>
        </p:spPr>
        <p:txBody>
          <a:bodyPr wrap="square" rtlCol="0">
            <a:spAutoFit/>
          </a:bodyPr>
          <a:lstStyle/>
          <a:p>
            <a:r>
              <a:rPr lang="en-US" sz="2000" dirty="0">
                <a:solidFill>
                  <a:srgbClr val="080FAC"/>
                </a:solidFill>
                <a:latin typeface="Courier" pitchFamily="2" charset="0"/>
              </a:rPr>
              <a:t>          s                </a:t>
            </a: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32" name="Rectangle 31">
            <a:extLst>
              <a:ext uri="{FF2B5EF4-FFF2-40B4-BE49-F238E27FC236}">
                <a16:creationId xmlns:a16="http://schemas.microsoft.com/office/drawing/2014/main" id="{1FC83D4C-F9DD-D74B-A3CA-549AD950D890}"/>
              </a:ext>
            </a:extLst>
          </p:cNvPr>
          <p:cNvSpPr/>
          <p:nvPr/>
        </p:nvSpPr>
        <p:spPr>
          <a:xfrm>
            <a:off x="5268591" y="4597858"/>
            <a:ext cx="288032" cy="360040"/>
          </a:xfrm>
          <a:prstGeom prst="rect">
            <a:avLst/>
          </a:prstGeom>
          <a:solidFill>
            <a:srgbClr val="F7F5B9"/>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0A3A439-4E73-7348-A1A9-0A06DD9ED81B}"/>
              </a:ext>
            </a:extLst>
          </p:cNvPr>
          <p:cNvSpPr/>
          <p:nvPr/>
        </p:nvSpPr>
        <p:spPr>
          <a:xfrm>
            <a:off x="3474994" y="5835272"/>
            <a:ext cx="288032" cy="360040"/>
          </a:xfrm>
          <a:prstGeom prst="rect">
            <a:avLst/>
          </a:prstGeom>
          <a:solidFill>
            <a:srgbClr val="F7F5B9"/>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3114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66D-9DCD-7C44-9FB9-0996BB37115E}"/>
              </a:ext>
            </a:extLst>
          </p:cNvPr>
          <p:cNvSpPr>
            <a:spLocks noGrp="1"/>
          </p:cNvSpPr>
          <p:nvPr>
            <p:ph type="title"/>
          </p:nvPr>
        </p:nvSpPr>
        <p:spPr/>
        <p:txBody>
          <a:bodyPr/>
          <a:lstStyle/>
          <a:p>
            <a:r>
              <a:rPr lang="en-US" sz="2800" dirty="0"/>
              <a:t>Hoare’s Partitioning</a:t>
            </a:r>
            <a:endParaRPr lang="en-US" dirty="0"/>
          </a:p>
        </p:txBody>
      </p:sp>
      <p:sp>
        <p:nvSpPr>
          <p:cNvPr id="3" name="Content Placeholder 2">
            <a:extLst>
              <a:ext uri="{FF2B5EF4-FFF2-40B4-BE49-F238E27FC236}">
                <a16:creationId xmlns:a16="http://schemas.microsoft.com/office/drawing/2014/main" id="{45AF72A5-63AE-FB43-9710-C465DFF79909}"/>
              </a:ext>
            </a:extLst>
          </p:cNvPr>
          <p:cNvSpPr>
            <a:spLocks noGrp="1"/>
          </p:cNvSpPr>
          <p:nvPr>
            <p:ph idx="1"/>
          </p:nvPr>
        </p:nvSpPr>
        <p:spPr/>
        <p:txBody>
          <a:bodyPr/>
          <a:lstStyle/>
          <a:p>
            <a:r>
              <a:rPr lang="en-US" sz="2400" dirty="0"/>
              <a:t>Example: Run quicksort with Hoare’s for </a:t>
            </a:r>
            <a:r>
              <a:rPr lang="en-US" sz="2400" dirty="0">
                <a:solidFill>
                  <a:srgbClr val="1507E7"/>
                </a:solidFill>
                <a:latin typeface="Courier" pitchFamily="2" charset="0"/>
              </a:rPr>
              <a:t>[ E X A M P ]</a:t>
            </a:r>
          </a:p>
        </p:txBody>
      </p:sp>
      <p:sp>
        <p:nvSpPr>
          <p:cNvPr id="4" name="Date Placeholder 3">
            <a:extLst>
              <a:ext uri="{FF2B5EF4-FFF2-40B4-BE49-F238E27FC236}">
                <a16:creationId xmlns:a16="http://schemas.microsoft.com/office/drawing/2014/main" id="{9A0097CD-65F8-034B-860D-74080F0A3E2C}"/>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E16EAB6C-650D-C040-914D-1C93483E4AC1}"/>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BDFB0112-F2BD-7945-9D9C-EA20B842AB24}"/>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spTree>
    <p:extLst>
      <p:ext uri="{BB962C8B-B14F-4D97-AF65-F5344CB8AC3E}">
        <p14:creationId xmlns:p14="http://schemas.microsoft.com/office/powerpoint/2010/main" val="2383098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F769-FDB8-EB49-A712-EEFB3D7B2E0F}"/>
              </a:ext>
            </a:extLst>
          </p:cNvPr>
          <p:cNvSpPr>
            <a:spLocks noGrp="1"/>
          </p:cNvSpPr>
          <p:nvPr>
            <p:ph type="title"/>
          </p:nvPr>
        </p:nvSpPr>
        <p:spPr/>
        <p:txBody>
          <a:bodyPr/>
          <a:lstStyle/>
          <a:p>
            <a:r>
              <a:rPr lang="en-US" sz="2400" dirty="0"/>
              <a:t>Also </a:t>
            </a:r>
            <a:endParaRPr lang="en-US" dirty="0"/>
          </a:p>
        </p:txBody>
      </p:sp>
      <p:sp>
        <p:nvSpPr>
          <p:cNvPr id="3" name="Content Placeholder 2">
            <a:extLst>
              <a:ext uri="{FF2B5EF4-FFF2-40B4-BE49-F238E27FC236}">
                <a16:creationId xmlns:a16="http://schemas.microsoft.com/office/drawing/2014/main" id="{8694BC85-32BB-884B-83F9-6C8004F36036}"/>
              </a:ext>
            </a:extLst>
          </p:cNvPr>
          <p:cNvSpPr>
            <a:spLocks noGrp="1"/>
          </p:cNvSpPr>
          <p:nvPr>
            <p:ph idx="1"/>
          </p:nvPr>
        </p:nvSpPr>
        <p:spPr/>
        <p:txBody>
          <a:bodyPr/>
          <a:lstStyle/>
          <a:p>
            <a:pPr marL="0" indent="0">
              <a:buNone/>
            </a:pPr>
            <a:r>
              <a:rPr lang="en-US" sz="2000" dirty="0"/>
              <a:t>Make sure you can run (by hand) Merge Sort and </a:t>
            </a:r>
            <a:r>
              <a:rPr lang="en-US" sz="2000" dirty="0" err="1"/>
              <a:t>HeapSort</a:t>
            </a:r>
            <a:r>
              <a:rPr lang="en-US" sz="2000" dirty="0"/>
              <a:t> for</a:t>
            </a:r>
          </a:p>
          <a:p>
            <a:r>
              <a:rPr lang="en-US" sz="2000" dirty="0">
                <a:solidFill>
                  <a:srgbClr val="1507E7"/>
                </a:solidFill>
                <a:latin typeface="Courier" pitchFamily="2" charset="0"/>
              </a:rPr>
              <a:t>[E X A M P]</a:t>
            </a:r>
          </a:p>
          <a:p>
            <a:r>
              <a:rPr lang="en-US" sz="2000" dirty="0">
                <a:solidFill>
                  <a:srgbClr val="1507E7"/>
                </a:solidFill>
                <a:latin typeface="Courier" pitchFamily="2" charset="0"/>
              </a:rPr>
              <a:t>[A N A L Y S I S]</a:t>
            </a:r>
          </a:p>
          <a:p>
            <a:endParaRPr lang="en-US" sz="2000" dirty="0"/>
          </a:p>
          <a:p>
            <a:pPr marL="0" indent="0">
              <a:buNone/>
            </a:pPr>
            <a:r>
              <a:rPr lang="en-US" sz="2000" dirty="0"/>
              <a:t>And, review the lectures for the remaining questions of problem 1. For each sorting algorithm, think:</a:t>
            </a:r>
          </a:p>
          <a:p>
            <a:r>
              <a:rPr lang="en-US" sz="2000" dirty="0"/>
              <a:t>which is the best situations when we want to employ that algorithm?</a:t>
            </a:r>
          </a:p>
          <a:p>
            <a:r>
              <a:rPr lang="en-US" sz="2000" dirty="0"/>
              <a:t>in which situations when we definitely don’t want that algorithm?</a:t>
            </a:r>
          </a:p>
        </p:txBody>
      </p:sp>
      <p:sp>
        <p:nvSpPr>
          <p:cNvPr id="4" name="Date Placeholder 3">
            <a:extLst>
              <a:ext uri="{FF2B5EF4-FFF2-40B4-BE49-F238E27FC236}">
                <a16:creationId xmlns:a16="http://schemas.microsoft.com/office/drawing/2014/main" id="{5FC297CA-99D9-104D-B078-22100C802E30}"/>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DB11519E-2B70-744F-B3C6-693966B9B41C}"/>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D91E1A00-F566-DA46-BFB8-BDBE2221031B}"/>
              </a:ext>
            </a:extLst>
          </p:cNvPr>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spTree>
    <p:extLst>
      <p:ext uri="{BB962C8B-B14F-4D97-AF65-F5344CB8AC3E}">
        <p14:creationId xmlns:p14="http://schemas.microsoft.com/office/powerpoint/2010/main" val="126095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a:solidFill>
                  <a:schemeClr val="tx2">
                    <a:lumMod val="75000"/>
                    <a:lumOff val="25000"/>
                  </a:schemeClr>
                </a:solidFill>
              </a:rPr>
              <a:t>Problem 4 [opt]</a:t>
            </a:r>
          </a:p>
        </p:txBody>
      </p:sp>
      <p:sp>
        <p:nvSpPr>
          <p:cNvPr id="3" name="Content Placeholder 2"/>
          <p:cNvSpPr>
            <a:spLocks noGrp="1"/>
          </p:cNvSpPr>
          <p:nvPr>
            <p:ph idx="1"/>
          </p:nvPr>
        </p:nvSpPr>
        <p:spPr>
          <a:xfrm>
            <a:off x="-17834" y="569986"/>
            <a:ext cx="9144000" cy="6288013"/>
          </a:xfrm>
        </p:spPr>
        <p:txBody>
          <a:bodyPr/>
          <a:lstStyle/>
          <a:p>
            <a:pPr marL="457200" indent="-457200">
              <a:buFont typeface="+mj-lt"/>
              <a:buAutoNum type="alphaLcParenR"/>
            </a:pPr>
            <a:r>
              <a:rPr lang="en-US" sz="2200" dirty="0">
                <a:effectLst/>
              </a:rPr>
              <a:t>Design an algorithm </a:t>
            </a:r>
            <a:r>
              <a:rPr lang="en-US" sz="2200" dirty="0" err="1">
                <a:effectLst/>
              </a:rPr>
              <a:t>Quickselect</a:t>
            </a:r>
            <a:r>
              <a:rPr lang="en-US" sz="2200" dirty="0">
                <a:effectLst/>
              </a:rPr>
              <a:t> based on Quicksort which uses the </a:t>
            </a:r>
            <a:r>
              <a:rPr lang="en-US" sz="2200" dirty="0">
                <a:solidFill>
                  <a:srgbClr val="080FAC"/>
                </a:solidFill>
                <a:effectLst/>
                <a:latin typeface="Courier"/>
                <a:cs typeface="Courier"/>
              </a:rPr>
              <a:t>Partition</a:t>
            </a:r>
            <a:r>
              <a:rPr lang="en-US" sz="2200" dirty="0">
                <a:effectLst/>
              </a:rPr>
              <a:t> algorithm to find the </a:t>
            </a:r>
            <a:r>
              <a:rPr lang="en-US" sz="2200" dirty="0">
                <a:solidFill>
                  <a:srgbClr val="080FAC"/>
                </a:solidFill>
                <a:effectLst/>
                <a:latin typeface="Courier"/>
                <a:cs typeface="Courier"/>
              </a:rPr>
              <a:t>k</a:t>
            </a:r>
            <a:r>
              <a:rPr lang="en-US" sz="2200" dirty="0">
                <a:effectLst/>
              </a:rPr>
              <a:t>-</a:t>
            </a:r>
            <a:r>
              <a:rPr lang="en-US" sz="2200" dirty="0" err="1">
                <a:effectLst/>
              </a:rPr>
              <a:t>th</a:t>
            </a:r>
            <a:r>
              <a:rPr lang="en-US" sz="2200" dirty="0">
                <a:effectLst/>
              </a:rPr>
              <a:t>  smallest element in an array </a:t>
            </a:r>
            <a:r>
              <a:rPr lang="en-US" sz="2200" dirty="0">
                <a:solidFill>
                  <a:srgbClr val="080FAC"/>
                </a:solidFill>
                <a:effectLst/>
                <a:latin typeface="Courier"/>
                <a:cs typeface="Courier"/>
              </a:rPr>
              <a:t>A</a:t>
            </a:r>
            <a:r>
              <a:rPr lang="en-US" sz="2200" dirty="0">
                <a:effectLst/>
              </a:rPr>
              <a:t>. </a:t>
            </a:r>
          </a:p>
          <a:p>
            <a:pPr marL="457200" indent="-457200">
              <a:buFont typeface="+mj-lt"/>
              <a:buAutoNum type="alphaLcParenR"/>
            </a:pPr>
            <a:r>
              <a:rPr lang="en-US" sz="2200" dirty="0">
                <a:effectLst/>
              </a:rPr>
              <a:t>Show how you can run your algorithm to find the </a:t>
            </a:r>
            <a:r>
              <a:rPr lang="en-US" sz="2200" dirty="0">
                <a:solidFill>
                  <a:srgbClr val="080FAC"/>
                </a:solidFill>
                <a:effectLst/>
                <a:latin typeface="Courier"/>
                <a:cs typeface="Courier"/>
              </a:rPr>
              <a:t>k</a:t>
            </a:r>
            <a:r>
              <a:rPr lang="en-US" sz="2200" dirty="0">
                <a:effectLst/>
              </a:rPr>
              <a:t>-</a:t>
            </a:r>
            <a:r>
              <a:rPr lang="en-US" sz="2200" dirty="0" err="1">
                <a:effectLst/>
              </a:rPr>
              <a:t>th</a:t>
            </a:r>
            <a:r>
              <a:rPr lang="en-US" sz="2200" dirty="0">
                <a:effectLst/>
              </a:rPr>
              <a:t> smallest element where </a:t>
            </a:r>
            <a:r>
              <a:rPr lang="en-US" sz="2200" dirty="0">
                <a:solidFill>
                  <a:srgbClr val="080FAC"/>
                </a:solidFill>
                <a:effectLst/>
                <a:latin typeface="Courier"/>
                <a:cs typeface="Courier"/>
              </a:rPr>
              <a:t>k = 4 </a:t>
            </a:r>
            <a:r>
              <a:rPr lang="en-US" sz="2200" dirty="0">
                <a:effectLst/>
              </a:rPr>
              <a:t>and </a:t>
            </a:r>
            <a:r>
              <a:rPr lang="en-US" sz="2200" dirty="0">
                <a:solidFill>
                  <a:srgbClr val="080FAC"/>
                </a:solidFill>
                <a:effectLst/>
                <a:latin typeface="Courier"/>
                <a:cs typeface="Courier"/>
              </a:rPr>
              <a:t>A = [9,3,2,15,10,29,7]</a:t>
            </a:r>
            <a:r>
              <a:rPr lang="en-US" sz="2200" dirty="0">
                <a:effectLst/>
              </a:rPr>
              <a:t>. </a:t>
            </a:r>
          </a:p>
          <a:p>
            <a:pPr marL="457200" indent="-457200">
              <a:buFont typeface="+mj-lt"/>
              <a:buAutoNum type="alphaLcParenR"/>
            </a:pPr>
            <a:r>
              <a:rPr lang="en-US" sz="2200" dirty="0">
                <a:effectLst/>
              </a:rPr>
              <a:t>What is the best-case time-complexity of your algorithm? What type of input will give this time-complexity? </a:t>
            </a:r>
          </a:p>
          <a:p>
            <a:pPr marL="457200" indent="-457200">
              <a:buFont typeface="+mj-lt"/>
              <a:buAutoNum type="alphaLcParenR"/>
            </a:pPr>
            <a:r>
              <a:rPr lang="en-US" sz="2200" dirty="0">
                <a:effectLst/>
              </a:rPr>
              <a:t>What is the worst-case time-complexity of your algorithm? What type of input will give this time-complexity? </a:t>
            </a:r>
          </a:p>
          <a:p>
            <a:pPr marL="457200" indent="-457200">
              <a:buFont typeface="+mj-lt"/>
              <a:buAutoNum type="alphaLcParenR"/>
            </a:pPr>
            <a:r>
              <a:rPr lang="en-US" sz="2200" dirty="0">
                <a:effectLst/>
              </a:rPr>
              <a:t>What is the expected-case (i.e., average) time-complexity of your algorithm?</a:t>
            </a:r>
          </a:p>
          <a:p>
            <a:pPr marL="457200" indent="-457200">
              <a:buFont typeface="+mj-lt"/>
              <a:buAutoNum type="alphaLcParenR"/>
            </a:pPr>
            <a:r>
              <a:rPr lang="en-US" sz="2200" dirty="0">
                <a:effectLst/>
              </a:rPr>
              <a:t>When would we use this algorithm instead of the heap based algorithm from Question 3</a:t>
            </a:r>
          </a:p>
          <a:p>
            <a:pPr marL="457200" indent="-457200">
              <a:buFont typeface="+mj-lt"/>
              <a:buAutoNum type="alphaLcParenR"/>
            </a:pPr>
            <a:r>
              <a:rPr lang="en-US" sz="2200" dirty="0">
                <a:effectLst/>
              </a:rPr>
              <a:t> </a:t>
            </a:r>
          </a:p>
          <a:p>
            <a:pPr marL="457200" indent="-457200">
              <a:buFont typeface="+mj-lt"/>
              <a:buAutoNum type="alphaLcParenR"/>
            </a:pPr>
            <a:endParaRPr lang="en-US" sz="2200" dirty="0">
              <a:effectLst/>
            </a:endParaRPr>
          </a:p>
          <a:p>
            <a:pPr marL="457200" indent="-457200">
              <a:buFont typeface="+mj-lt"/>
              <a:buAutoNum type="alphaLcParenR"/>
            </a:pPr>
            <a:endParaRPr lang="en-US" sz="2200" dirty="0">
              <a:effectLst/>
            </a:endParaRPr>
          </a:p>
          <a:p>
            <a:pPr marL="457200" indent="-457200">
              <a:buFont typeface="+mj-lt"/>
              <a:buAutoNum type="alphaLcParenR"/>
            </a:pPr>
            <a:endParaRPr lang="en-US" sz="2200" dirty="0">
              <a:effectLst/>
            </a:endParaRPr>
          </a:p>
          <a:p>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25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spTree>
    <p:extLst>
      <p:ext uri="{BB962C8B-B14F-4D97-AF65-F5344CB8AC3E}">
        <p14:creationId xmlns:p14="http://schemas.microsoft.com/office/powerpoint/2010/main" val="98059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413A-3B5B-4D44-92F5-37B74985EF92}"/>
              </a:ext>
            </a:extLst>
          </p:cNvPr>
          <p:cNvSpPr>
            <a:spLocks noGrp="1"/>
          </p:cNvSpPr>
          <p:nvPr>
            <p:ph type="title"/>
          </p:nvPr>
        </p:nvSpPr>
        <p:spPr/>
        <p:txBody>
          <a:bodyPr/>
          <a:lstStyle/>
          <a:p>
            <a:r>
              <a:rPr lang="en-US" sz="2800" dirty="0"/>
              <a:t>A Priority Queue: Binary Heap = ?</a:t>
            </a:r>
          </a:p>
        </p:txBody>
      </p:sp>
      <p:sp>
        <p:nvSpPr>
          <p:cNvPr id="4" name="Date Placeholder 3">
            <a:extLst>
              <a:ext uri="{FF2B5EF4-FFF2-40B4-BE49-F238E27FC236}">
                <a16:creationId xmlns:a16="http://schemas.microsoft.com/office/drawing/2014/main" id="{0FEB64A6-C841-C84D-BA5F-D79A90F059EF}"/>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8B89C962-7382-9B43-B80B-79B07C5C4CE6}"/>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E69FA48C-330D-D241-8345-F27EB528897F}"/>
              </a:ext>
            </a:extLst>
          </p:cNvPr>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pic>
        <p:nvPicPr>
          <p:cNvPr id="7" name="Content Placeholder 6" descr="pq.jpg">
            <a:extLst>
              <a:ext uri="{FF2B5EF4-FFF2-40B4-BE49-F238E27FC236}">
                <a16:creationId xmlns:a16="http://schemas.microsoft.com/office/drawing/2014/main" id="{B3283DFF-C41D-3F48-9D42-4BB883348C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61" t="13134" r="10591" b="1314"/>
          <a:stretch/>
        </p:blipFill>
        <p:spPr>
          <a:xfrm>
            <a:off x="3563888" y="2305973"/>
            <a:ext cx="5241576" cy="3739325"/>
          </a:xfrm>
          <a:prstGeom prst="rect">
            <a:avLst/>
          </a:prstGeom>
        </p:spPr>
      </p:pic>
      <p:sp>
        <p:nvSpPr>
          <p:cNvPr id="8" name="TextBox 7">
            <a:extLst>
              <a:ext uri="{FF2B5EF4-FFF2-40B4-BE49-F238E27FC236}">
                <a16:creationId xmlns:a16="http://schemas.microsoft.com/office/drawing/2014/main" id="{E22662FC-A11A-2048-9C57-0762D675516B}"/>
              </a:ext>
            </a:extLst>
          </p:cNvPr>
          <p:cNvSpPr txBox="1"/>
          <p:nvPr/>
        </p:nvSpPr>
        <p:spPr>
          <a:xfrm>
            <a:off x="268517" y="1028701"/>
            <a:ext cx="3295371" cy="2554545"/>
          </a:xfrm>
          <a:prstGeom prst="rect">
            <a:avLst/>
          </a:prstGeom>
          <a:noFill/>
        </p:spPr>
        <p:txBody>
          <a:bodyPr wrap="square" rtlCol="0">
            <a:spAutoFit/>
          </a:bodyPr>
          <a:lstStyle/>
          <a:p>
            <a:r>
              <a:rPr lang="en-US" sz="2000" dirty="0"/>
              <a:t>Binary Heap as a concrete data type (implementation) of PQ.</a:t>
            </a:r>
          </a:p>
          <a:p>
            <a:r>
              <a:rPr lang="en-US" sz="2000" dirty="0"/>
              <a:t>min heap, max heap = ?</a:t>
            </a:r>
          </a:p>
          <a:p>
            <a:endParaRPr lang="en-US" sz="2000" dirty="0"/>
          </a:p>
          <a:p>
            <a:r>
              <a:rPr lang="en-US" sz="2000" dirty="0"/>
              <a:t>What is a, say, max heap? </a:t>
            </a:r>
          </a:p>
          <a:p>
            <a:r>
              <a:rPr lang="en-US" sz="2000" dirty="0"/>
              <a:t>How is it implemented?</a:t>
            </a:r>
          </a:p>
          <a:p>
            <a:endParaRPr lang="en-US" sz="2000" dirty="0"/>
          </a:p>
        </p:txBody>
      </p:sp>
      <p:pic>
        <p:nvPicPr>
          <p:cNvPr id="9" name="Picture 8" descr="binMaxHeap.png">
            <a:extLst>
              <a:ext uri="{FF2B5EF4-FFF2-40B4-BE49-F238E27FC236}">
                <a16:creationId xmlns:a16="http://schemas.microsoft.com/office/drawing/2014/main" id="{3319B0E9-EDEE-8544-978A-D1DDE1CDD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83" y="3384758"/>
            <a:ext cx="2878480" cy="2132474"/>
          </a:xfrm>
          <a:prstGeom prst="rect">
            <a:avLst/>
          </a:prstGeom>
        </p:spPr>
      </p:pic>
    </p:spTree>
    <p:extLst>
      <p:ext uri="{BB962C8B-B14F-4D97-AF65-F5344CB8AC3E}">
        <p14:creationId xmlns:p14="http://schemas.microsoft.com/office/powerpoint/2010/main" val="3383238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partitionning</a:t>
            </a:r>
            <a:r>
              <a:rPr lang="en-US" dirty="0"/>
              <a:t> &amp; </a:t>
            </a:r>
            <a:r>
              <a:rPr lang="en-US" dirty="0" err="1"/>
              <a:t>qselect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90885866"/>
              </p:ext>
            </p:extLst>
          </p:nvPr>
        </p:nvGraphicFramePr>
        <p:xfrm>
          <a:off x="118533" y="1143000"/>
          <a:ext cx="8769880" cy="5669280"/>
        </p:xfrm>
        <a:graphic>
          <a:graphicData uri="http://schemas.openxmlformats.org/drawingml/2006/table">
            <a:tbl>
              <a:tblPr firstRow="1" bandRow="1">
                <a:tableStyleId>{69CF1AB2-1976-4502-BF36-3FF5EA218861}</a:tableStyleId>
              </a:tblPr>
              <a:tblGrid>
                <a:gridCol w="626534">
                  <a:extLst>
                    <a:ext uri="{9D8B030D-6E8A-4147-A177-3AD203B41FA5}">
                      <a16:colId xmlns:a16="http://schemas.microsoft.com/office/drawing/2014/main" val="20000"/>
                    </a:ext>
                  </a:extLst>
                </a:gridCol>
                <a:gridCol w="8143346">
                  <a:extLst>
                    <a:ext uri="{9D8B030D-6E8A-4147-A177-3AD203B41FA5}">
                      <a16:colId xmlns:a16="http://schemas.microsoft.com/office/drawing/2014/main" val="20001"/>
                    </a:ext>
                  </a:extLst>
                </a:gridCol>
              </a:tblGrid>
              <a:tr h="370840">
                <a:tc>
                  <a:txBody>
                    <a:bodyPr/>
                    <a:lstStyle/>
                    <a:p>
                      <a:endParaRPr lang="en-US" sz="2400" dirty="0"/>
                    </a:p>
                  </a:txBody>
                  <a:tcPr/>
                </a:tc>
                <a:tc>
                  <a:txBody>
                    <a:bodyPr/>
                    <a:lstStyle/>
                    <a:p>
                      <a:pPr marL="0" indent="0">
                        <a:buNone/>
                      </a:pPr>
                      <a:r>
                        <a:rPr lang="en-US" sz="2400" b="0" dirty="0">
                          <a:latin typeface="Courier"/>
                          <a:cs typeface="Courier"/>
                        </a:rPr>
                        <a:t>partition( A[</a:t>
                      </a:r>
                      <a:r>
                        <a:rPr lang="en-US" sz="2400" b="0" dirty="0" err="1">
                          <a:latin typeface="Courier"/>
                          <a:cs typeface="Courier"/>
                        </a:rPr>
                        <a:t>lo..hi</a:t>
                      </a:r>
                      <a:r>
                        <a:rPr lang="en-US" sz="2400" b="0" dirty="0">
                          <a:latin typeface="Courier"/>
                          <a:cs typeface="Courier"/>
                        </a:rPr>
                        <a:t>]):</a:t>
                      </a:r>
                    </a:p>
                    <a:p>
                      <a:pPr marL="0" indent="0">
                        <a:buNone/>
                      </a:pPr>
                      <a:r>
                        <a:rPr lang="en-US" sz="2400" b="0" dirty="0">
                          <a:effectLst/>
                          <a:latin typeface="Courier"/>
                          <a:cs typeface="Courier"/>
                        </a:rPr>
                        <a:t>  </a:t>
                      </a:r>
                      <a:r>
                        <a:rPr lang="is-IS" sz="2400" b="0" dirty="0">
                          <a:effectLst/>
                          <a:latin typeface="Courier"/>
                          <a:cs typeface="Courier"/>
                        </a:rPr>
                        <a:t>...</a:t>
                      </a:r>
                      <a:r>
                        <a:rPr lang="en-US" sz="2400" b="0" dirty="0">
                          <a:effectLst/>
                          <a:latin typeface="Courier"/>
                          <a:cs typeface="Courier"/>
                        </a:rPr>
                        <a:t> </a:t>
                      </a:r>
                    </a:p>
                    <a:p>
                      <a:pPr marL="0" indent="0">
                        <a:buNone/>
                      </a:pPr>
                      <a:r>
                        <a:rPr lang="en-US" sz="2400" b="0" dirty="0">
                          <a:effectLst/>
                          <a:latin typeface="Courier"/>
                          <a:cs typeface="Courier"/>
                        </a:rPr>
                        <a:t>  return m</a:t>
                      </a:r>
                      <a:r>
                        <a:rPr lang="en-US" sz="2400" b="0" dirty="0">
                          <a:effectLst/>
                        </a:rPr>
                        <a:t> </a:t>
                      </a:r>
                    </a:p>
                    <a:p>
                      <a:endParaRPr lang="en-US" dirty="0"/>
                    </a:p>
                  </a:txBody>
                  <a:tcPr/>
                </a:tc>
                <a:extLst>
                  <a:ext uri="{0D108BD9-81ED-4DB2-BD59-A6C34878D82A}">
                    <a16:rowId xmlns:a16="http://schemas.microsoft.com/office/drawing/2014/main" val="10000"/>
                  </a:ext>
                </a:extLst>
              </a:tr>
              <a:tr h="370840">
                <a:tc>
                  <a:txBody>
                    <a:bodyPr/>
                    <a:lstStyle/>
                    <a:p>
                      <a:r>
                        <a:rPr lang="en-US" sz="2400" dirty="0">
                          <a:solidFill>
                            <a:srgbClr val="0000FF"/>
                          </a:solidFill>
                        </a:rPr>
                        <a:t>11</a:t>
                      </a:r>
                    </a:p>
                    <a:p>
                      <a:r>
                        <a:rPr lang="en-US" sz="2400" dirty="0">
                          <a:solidFill>
                            <a:srgbClr val="0000FF"/>
                          </a:solidFill>
                        </a:rPr>
                        <a:t>12</a:t>
                      </a:r>
                    </a:p>
                    <a:p>
                      <a:r>
                        <a:rPr lang="en-US" sz="2400" dirty="0">
                          <a:solidFill>
                            <a:srgbClr val="0000FF"/>
                          </a:solidFill>
                        </a:rPr>
                        <a:t>13</a:t>
                      </a:r>
                    </a:p>
                    <a:p>
                      <a:r>
                        <a:rPr lang="en-US" sz="2400" dirty="0">
                          <a:solidFill>
                            <a:srgbClr val="0000FF"/>
                          </a:solidFill>
                        </a:rPr>
                        <a:t>14</a:t>
                      </a:r>
                    </a:p>
                    <a:p>
                      <a:r>
                        <a:rPr lang="en-US" sz="2400" dirty="0">
                          <a:solidFill>
                            <a:srgbClr val="0000FF"/>
                          </a:solidFill>
                        </a:rPr>
                        <a:t>15</a:t>
                      </a:r>
                    </a:p>
                    <a:p>
                      <a:r>
                        <a:rPr lang="en-US" sz="2400" dirty="0">
                          <a:solidFill>
                            <a:srgbClr val="0000FF"/>
                          </a:solidFill>
                        </a:rPr>
                        <a:t>16</a:t>
                      </a:r>
                    </a:p>
                    <a:p>
                      <a:r>
                        <a:rPr lang="en-US" sz="2400" dirty="0">
                          <a:solidFill>
                            <a:srgbClr val="0000FF"/>
                          </a:solidFill>
                        </a:rPr>
                        <a:t>17</a:t>
                      </a:r>
                    </a:p>
                  </a:txBody>
                  <a:tcPr/>
                </a:tc>
                <a:tc>
                  <a:txBody>
                    <a:bodyPr/>
                    <a:lstStyle/>
                    <a:p>
                      <a:r>
                        <a:rPr lang="en-US" sz="2400" baseline="0" dirty="0">
                          <a:solidFill>
                            <a:srgbClr val="000090"/>
                          </a:solidFill>
                          <a:latin typeface="Courier"/>
                          <a:cs typeface="Courier"/>
                        </a:rPr>
                        <a:t>function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 A[</a:t>
                      </a:r>
                      <a:r>
                        <a:rPr lang="en-US" sz="2400" baseline="0" dirty="0" err="1">
                          <a:solidFill>
                            <a:srgbClr val="000090"/>
                          </a:solidFill>
                          <a:latin typeface="Courier"/>
                          <a:cs typeface="Courier"/>
                        </a:rPr>
                        <a:t>lo..hi</a:t>
                      </a:r>
                      <a:r>
                        <a:rPr lang="en-US" sz="2400" baseline="0" dirty="0">
                          <a:solidFill>
                            <a:srgbClr val="000090"/>
                          </a:solidFill>
                          <a:latin typeface="Courier"/>
                          <a:cs typeface="Courier"/>
                        </a:rPr>
                        <a:t>], k)</a:t>
                      </a:r>
                    </a:p>
                    <a:p>
                      <a:r>
                        <a:rPr lang="en-US" sz="2400" baseline="0" dirty="0">
                          <a:solidFill>
                            <a:srgbClr val="000090"/>
                          </a:solidFill>
                          <a:latin typeface="Courier"/>
                          <a:cs typeface="Courier"/>
                        </a:rPr>
                        <a:t>  m= partition(A[</a:t>
                      </a:r>
                      <a:r>
                        <a:rPr lang="en-US" sz="2400" baseline="0" dirty="0" err="1">
                          <a:solidFill>
                            <a:srgbClr val="000090"/>
                          </a:solidFill>
                          <a:latin typeface="Courier"/>
                          <a:cs typeface="Courier"/>
                        </a:rPr>
                        <a:t>lo..hi</a:t>
                      </a:r>
                      <a:r>
                        <a:rPr lang="en-US" sz="2400" baseline="0" dirty="0">
                          <a:solidFill>
                            <a:srgbClr val="000090"/>
                          </a:solidFill>
                          <a:latin typeface="Courier"/>
                          <a:cs typeface="Courier"/>
                        </a:rPr>
                        <a:t>])</a:t>
                      </a:r>
                    </a:p>
                    <a:p>
                      <a:r>
                        <a:rPr lang="en-US" sz="2400" baseline="0" dirty="0">
                          <a:solidFill>
                            <a:srgbClr val="000090"/>
                          </a:solidFill>
                          <a:latin typeface="Courier"/>
                          <a:cs typeface="Courier"/>
                        </a:rPr>
                        <a:t>  if (k==m) then return A[m] </a:t>
                      </a:r>
                    </a:p>
                    <a:p>
                      <a:r>
                        <a:rPr lang="en-US" sz="2400" baseline="0" dirty="0">
                          <a:solidFill>
                            <a:srgbClr val="000090"/>
                          </a:solidFill>
                          <a:latin typeface="Courier"/>
                          <a:cs typeface="Courier"/>
                        </a:rPr>
                        <a:t>  if (k&lt;m) then</a:t>
                      </a:r>
                    </a:p>
                    <a:p>
                      <a:r>
                        <a:rPr lang="en-US" sz="2400" baseline="0" dirty="0">
                          <a:solidFill>
                            <a:srgbClr val="000090"/>
                          </a:solidFill>
                          <a:latin typeface="Courier"/>
                          <a:cs typeface="Courier"/>
                        </a:rPr>
                        <a:t>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(A[lo..m-1], k)</a:t>
                      </a:r>
                    </a:p>
                    <a:p>
                      <a:r>
                        <a:rPr lang="en-US" sz="2400" baseline="0" dirty="0">
                          <a:solidFill>
                            <a:srgbClr val="000090"/>
                          </a:solidFill>
                          <a:latin typeface="Courier"/>
                          <a:cs typeface="Courier"/>
                        </a:rPr>
                        <a:t>  else </a:t>
                      </a:r>
                    </a:p>
                    <a:p>
                      <a:r>
                        <a:rPr lang="en-US" sz="2400" baseline="0" dirty="0">
                          <a:solidFill>
                            <a:srgbClr val="000090"/>
                          </a:solidFill>
                          <a:latin typeface="Courier"/>
                          <a:cs typeface="Courier"/>
                        </a:rPr>
                        <a:t>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(A[m+1..hi], k)</a:t>
                      </a:r>
                      <a:endParaRPr lang="en-US" sz="2400" dirty="0">
                        <a:solidFill>
                          <a:srgbClr val="00009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400" dirty="0"/>
                        <a:t>21</a:t>
                      </a:r>
                    </a:p>
                    <a:p>
                      <a:r>
                        <a:rPr lang="en-US" sz="2400" dirty="0"/>
                        <a:t>22</a:t>
                      </a:r>
                    </a:p>
                    <a:p>
                      <a:r>
                        <a:rPr lang="en-US" sz="2400" dirty="0"/>
                        <a:t>23</a:t>
                      </a:r>
                    </a:p>
                  </a:txBody>
                  <a:tcPr/>
                </a:tc>
                <a:tc>
                  <a:txBody>
                    <a:bodyPr/>
                    <a:lstStyle/>
                    <a:p>
                      <a:r>
                        <a:rPr lang="en-US" sz="2400" dirty="0">
                          <a:latin typeface="Courier"/>
                          <a:cs typeface="Courier"/>
                        </a:rPr>
                        <a:t>function </a:t>
                      </a:r>
                      <a:r>
                        <a:rPr lang="en-US" sz="2400" dirty="0" err="1">
                          <a:latin typeface="Courier"/>
                          <a:cs typeface="Courier"/>
                        </a:rPr>
                        <a:t>ksmallest</a:t>
                      </a:r>
                      <a:r>
                        <a:rPr lang="en-US" sz="2400" dirty="0">
                          <a:latin typeface="Courier"/>
                          <a:cs typeface="Courier"/>
                        </a:rPr>
                        <a:t>(A[0..n-1],</a:t>
                      </a:r>
                      <a:r>
                        <a:rPr lang="en-US" sz="2400" baseline="0" dirty="0">
                          <a:latin typeface="Courier"/>
                          <a:cs typeface="Courier"/>
                        </a:rPr>
                        <a:t> k)  </a:t>
                      </a:r>
                    </a:p>
                    <a:p>
                      <a:r>
                        <a:rPr lang="en-US" sz="2400" baseline="0" dirty="0">
                          <a:latin typeface="Courier"/>
                          <a:cs typeface="Courier"/>
                        </a:rPr>
                        <a:t>  if (k&gt;=0 &amp;&amp; k&lt;n)</a:t>
                      </a:r>
                    </a:p>
                    <a:p>
                      <a:r>
                        <a:rPr lang="en-US" sz="2400" baseline="0" dirty="0">
                          <a:latin typeface="Courier"/>
                          <a:cs typeface="Courier"/>
                        </a:rPr>
                        <a:t>    return </a:t>
                      </a:r>
                      <a:r>
                        <a:rPr lang="en-US" sz="2400" baseline="0" dirty="0" err="1">
                          <a:latin typeface="Courier"/>
                          <a:cs typeface="Courier"/>
                        </a:rPr>
                        <a:t>qselect</a:t>
                      </a:r>
                      <a:r>
                        <a:rPr lang="en-US" sz="2400" baseline="0" dirty="0">
                          <a:latin typeface="Courier"/>
                          <a:cs typeface="Courier"/>
                        </a:rPr>
                        <a:t>(A[0..n-1], k)</a:t>
                      </a:r>
                    </a:p>
                    <a:p>
                      <a:endParaRPr lang="en-US" sz="2400" dirty="0">
                        <a:latin typeface="Courier"/>
                        <a:cs typeface="Courier"/>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25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spTree>
    <p:extLst>
      <p:ext uri="{BB962C8B-B14F-4D97-AF65-F5344CB8AC3E}">
        <p14:creationId xmlns:p14="http://schemas.microsoft.com/office/powerpoint/2010/main" val="315140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a:t>
            </a:r>
          </a:p>
        </p:txBody>
      </p:sp>
      <p:sp>
        <p:nvSpPr>
          <p:cNvPr id="3" name="Content Placeholder 2"/>
          <p:cNvSpPr>
            <a:spLocks noGrp="1"/>
          </p:cNvSpPr>
          <p:nvPr>
            <p:ph idx="1"/>
          </p:nvPr>
        </p:nvSpPr>
        <p:spPr/>
        <p:txBody>
          <a:bodyPr/>
          <a:lstStyle/>
          <a:p>
            <a:pPr marL="457200" indent="-457200">
              <a:buFont typeface="+mj-lt"/>
              <a:buAutoNum type="alphaLcParenR"/>
            </a:pPr>
            <a:r>
              <a:rPr lang="en-US" sz="2400" dirty="0">
                <a:solidFill>
                  <a:schemeClr val="bg1">
                    <a:lumMod val="85000"/>
                  </a:schemeClr>
                </a:solidFill>
                <a:effectLst/>
              </a:rPr>
              <a:t>Design an algorithm based on Quicksort which uses the Partition algorithm to find the </a:t>
            </a:r>
            <a:r>
              <a:rPr lang="en-US" sz="2400" dirty="0">
                <a:solidFill>
                  <a:schemeClr val="bg1">
                    <a:lumMod val="85000"/>
                  </a:schemeClr>
                </a:solidFill>
                <a:effectLst/>
                <a:latin typeface="Courier"/>
                <a:cs typeface="Courier"/>
              </a:rPr>
              <a:t>k</a:t>
            </a:r>
            <a:r>
              <a:rPr lang="en-US" sz="2400" dirty="0">
                <a:solidFill>
                  <a:schemeClr val="bg1">
                    <a:lumMod val="85000"/>
                  </a:schemeClr>
                </a:solidFill>
                <a:effectLst/>
              </a:rPr>
              <a:t>-</a:t>
            </a:r>
            <a:r>
              <a:rPr lang="en-US" sz="2400" dirty="0" err="1">
                <a:solidFill>
                  <a:schemeClr val="bg1">
                    <a:lumMod val="85000"/>
                  </a:schemeClr>
                </a:solidFill>
                <a:effectLst/>
              </a:rPr>
              <a:t>th</a:t>
            </a:r>
            <a:r>
              <a:rPr lang="en-US" sz="2400" dirty="0">
                <a:solidFill>
                  <a:schemeClr val="bg1">
                    <a:lumMod val="85000"/>
                  </a:schemeClr>
                </a:solidFill>
                <a:effectLst/>
              </a:rPr>
              <a:t>  smallest element in an array </a:t>
            </a:r>
            <a:r>
              <a:rPr lang="en-US" sz="2400" dirty="0">
                <a:solidFill>
                  <a:schemeClr val="bg1">
                    <a:lumMod val="85000"/>
                  </a:schemeClr>
                </a:solidFill>
                <a:effectLst/>
                <a:latin typeface="Courier"/>
                <a:cs typeface="Courier"/>
              </a:rPr>
              <a:t>A</a:t>
            </a:r>
            <a:r>
              <a:rPr lang="en-US" sz="2400" dirty="0">
                <a:solidFill>
                  <a:schemeClr val="bg1">
                    <a:lumMod val="85000"/>
                  </a:schemeClr>
                </a:solidFill>
                <a:effectLst/>
              </a:rPr>
              <a:t>. </a:t>
            </a:r>
          </a:p>
          <a:p>
            <a:pPr marL="457200" indent="-457200">
              <a:buFont typeface="+mj-lt"/>
              <a:buAutoNum type="alphaLcParenR"/>
            </a:pPr>
            <a:r>
              <a:rPr lang="en-US" sz="2400" dirty="0">
                <a:effectLst/>
              </a:rPr>
              <a:t>Show how you can run your algorithm to find the </a:t>
            </a:r>
            <a:r>
              <a:rPr lang="en-US" sz="2400" dirty="0">
                <a:solidFill>
                  <a:srgbClr val="080FAC"/>
                </a:solidFill>
                <a:effectLst/>
                <a:latin typeface="Courier"/>
                <a:cs typeface="Courier"/>
              </a:rPr>
              <a:t>k</a:t>
            </a:r>
            <a:r>
              <a:rPr lang="en-US" sz="2400" dirty="0">
                <a:effectLst/>
              </a:rPr>
              <a:t>-</a:t>
            </a:r>
            <a:r>
              <a:rPr lang="en-US" sz="2400" dirty="0" err="1">
                <a:effectLst/>
              </a:rPr>
              <a:t>th</a:t>
            </a:r>
            <a:r>
              <a:rPr lang="en-US" sz="2400" dirty="0">
                <a:effectLst/>
              </a:rPr>
              <a:t> smallest element where </a:t>
            </a:r>
            <a:r>
              <a:rPr lang="en-US" sz="2400" dirty="0">
                <a:solidFill>
                  <a:srgbClr val="080FAC"/>
                </a:solidFill>
                <a:effectLst/>
                <a:latin typeface="Courier"/>
                <a:cs typeface="Courier"/>
              </a:rPr>
              <a:t>k = 4 </a:t>
            </a:r>
            <a:r>
              <a:rPr lang="en-US" sz="2400" dirty="0">
                <a:effectLst/>
              </a:rPr>
              <a:t>and </a:t>
            </a:r>
            <a:r>
              <a:rPr lang="en-US" sz="2400" dirty="0">
                <a:solidFill>
                  <a:srgbClr val="080FAC"/>
                </a:solidFill>
                <a:effectLst/>
                <a:latin typeface="Courier"/>
                <a:cs typeface="Courier"/>
              </a:rPr>
              <a:t>A = {9,3,2,15,10,29,7}</a:t>
            </a:r>
            <a:r>
              <a:rPr lang="en-US" sz="2400" dirty="0">
                <a:effectLst/>
              </a:rPr>
              <a:t>. </a:t>
            </a:r>
          </a:p>
          <a:p>
            <a:pPr marL="457200" indent="-457200">
              <a:buFont typeface="+mj-lt"/>
              <a:buAutoNum type="alphaLcParenR"/>
            </a:pPr>
            <a:r>
              <a:rPr lang="en-US" sz="2400" dirty="0">
                <a:effectLst/>
              </a:rPr>
              <a:t>What is the best-case time-complexity of your algorithm? What type of input will give this time-complexity? </a:t>
            </a:r>
          </a:p>
          <a:p>
            <a:pPr marL="457200" indent="-457200">
              <a:buFont typeface="+mj-lt"/>
              <a:buAutoNum type="alphaLcParenR"/>
            </a:pPr>
            <a:r>
              <a:rPr lang="en-US" sz="2400" dirty="0">
                <a:effectLst/>
              </a:rPr>
              <a:t>What is the worst-case time-complexity of your algorithm? What type of input will give this time-complexity? </a:t>
            </a:r>
          </a:p>
          <a:p>
            <a:pPr marL="457200" indent="-457200">
              <a:buFont typeface="+mj-lt"/>
              <a:buAutoNum type="alphaLcParenR"/>
            </a:pPr>
            <a:r>
              <a:rPr lang="en-US" sz="2400" dirty="0">
                <a:effectLst/>
              </a:rPr>
              <a:t>What is the expected-case (i.e., average) time-complexity of your algorithm? </a:t>
            </a:r>
          </a:p>
          <a:p>
            <a:pPr marL="457200" indent="-457200">
              <a:buFont typeface="+mj-lt"/>
              <a:buAutoNum type="alphaLcParenR"/>
            </a:pPr>
            <a:endParaRPr lang="en-US" sz="2400" dirty="0">
              <a:effectLst/>
            </a:endParaRPr>
          </a:p>
          <a:p>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25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21</a:t>
            </a:fld>
            <a:endParaRPr lang="en-US" dirty="0"/>
          </a:p>
        </p:txBody>
      </p:sp>
    </p:spTree>
    <p:extLst>
      <p:ext uri="{BB962C8B-B14F-4D97-AF65-F5344CB8AC3E}">
        <p14:creationId xmlns:p14="http://schemas.microsoft.com/office/powerpoint/2010/main" val="202738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D7A8-CC81-1A40-8A30-283066B12A0B}"/>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7EC59D13-8A47-754C-BFCB-7D713571B194}"/>
              </a:ext>
            </a:extLst>
          </p:cNvPr>
          <p:cNvSpPr>
            <a:spLocks noGrp="1"/>
          </p:cNvSpPr>
          <p:nvPr>
            <p:ph idx="1"/>
          </p:nvPr>
        </p:nvSpPr>
        <p:spPr/>
        <p:txBody>
          <a:bodyPr/>
          <a:lstStyle/>
          <a:p>
            <a:pPr marL="0" indent="0">
              <a:buNone/>
            </a:pPr>
            <a:r>
              <a:rPr lang="en-US" dirty="0"/>
              <a:t>Download </a:t>
            </a:r>
            <a:r>
              <a:rPr lang="en-US" dirty="0" err="1">
                <a:solidFill>
                  <a:srgbClr val="080FAC"/>
                </a:solidFill>
                <a:latin typeface="Courier" pitchFamily="2" charset="0"/>
              </a:rPr>
              <a:t>lab_files.zip</a:t>
            </a:r>
            <a:r>
              <a:rPr lang="en-US" dirty="0">
                <a:solidFill>
                  <a:srgbClr val="080FAC"/>
                </a:solidFill>
                <a:latin typeface="Courier" pitchFamily="2" charset="0"/>
              </a:rPr>
              <a:t> </a:t>
            </a:r>
            <a:r>
              <a:rPr lang="en-US" dirty="0"/>
              <a:t>and follow the instructions in the workshop sheet of this week.</a:t>
            </a:r>
          </a:p>
        </p:txBody>
      </p:sp>
      <p:sp>
        <p:nvSpPr>
          <p:cNvPr id="4" name="Date Placeholder 3">
            <a:extLst>
              <a:ext uri="{FF2B5EF4-FFF2-40B4-BE49-F238E27FC236}">
                <a16:creationId xmlns:a16="http://schemas.microsoft.com/office/drawing/2014/main" id="{A89EDDA5-4A0B-AF49-ABCB-DAFA65C5B4FA}"/>
              </a:ext>
            </a:extLst>
          </p:cNvPr>
          <p:cNvSpPr>
            <a:spLocks noGrp="1"/>
          </p:cNvSpPr>
          <p:nvPr>
            <p:ph type="dt" sz="half" idx="10"/>
          </p:nvPr>
        </p:nvSpPr>
        <p:spPr/>
        <p:txBody>
          <a:bodyPr/>
          <a:lstStyle/>
          <a:p>
            <a:pPr>
              <a:defRPr/>
            </a:pPr>
            <a:r>
              <a:rPr lang="en-AU"/>
              <a:t>Anh Vo    </a:t>
            </a:r>
            <a:fld id="{A9DEA08E-4CB3-E742-9AC2-43959A293033}" type="datetime4">
              <a:rPr lang="en-AU" smtClean="0"/>
              <a:t>27 April 2021</a:t>
            </a:fld>
            <a:endParaRPr lang="en-US" dirty="0"/>
          </a:p>
        </p:txBody>
      </p:sp>
      <p:sp>
        <p:nvSpPr>
          <p:cNvPr id="5" name="Footer Placeholder 4">
            <a:extLst>
              <a:ext uri="{FF2B5EF4-FFF2-40B4-BE49-F238E27FC236}">
                <a16:creationId xmlns:a16="http://schemas.microsoft.com/office/drawing/2014/main" id="{3BE977AF-846C-8B4D-ACB2-5E5C8AD59C69}"/>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83783F83-F36C-2F45-9D12-D0E4CD600553}"/>
              </a:ext>
            </a:extLst>
          </p:cNvPr>
          <p:cNvSpPr>
            <a:spLocks noGrp="1"/>
          </p:cNvSpPr>
          <p:nvPr>
            <p:ph type="sldNum" sz="quarter" idx="12"/>
          </p:nvPr>
        </p:nvSpPr>
        <p:spPr/>
        <p:txBody>
          <a:bodyPr/>
          <a:lstStyle/>
          <a:p>
            <a:pPr>
              <a:defRPr/>
            </a:pPr>
            <a:fld id="{F9610808-8E44-6F46-B441-732A53FE435D}" type="slidenum">
              <a:rPr lang="en-US" smtClean="0"/>
              <a:pPr>
                <a:defRPr/>
              </a:pPr>
              <a:t>22</a:t>
            </a:fld>
            <a:endParaRPr lang="en-US" dirty="0"/>
          </a:p>
        </p:txBody>
      </p:sp>
    </p:spTree>
    <p:extLst>
      <p:ext uri="{BB962C8B-B14F-4D97-AF65-F5344CB8AC3E}">
        <p14:creationId xmlns:p14="http://schemas.microsoft.com/office/powerpoint/2010/main" val="115601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Max/Min Heap</a:t>
            </a:r>
          </a:p>
        </p:txBody>
      </p:sp>
      <p:sp>
        <p:nvSpPr>
          <p:cNvPr id="3" name="Content Placeholder 2"/>
          <p:cNvSpPr>
            <a:spLocks noGrp="1"/>
          </p:cNvSpPr>
          <p:nvPr>
            <p:ph idx="1"/>
          </p:nvPr>
        </p:nvSpPr>
        <p:spPr>
          <a:xfrm>
            <a:off x="457200" y="1285262"/>
            <a:ext cx="8229600" cy="4856020"/>
          </a:xfrm>
        </p:spPr>
        <p:txBody>
          <a:bodyPr/>
          <a:lstStyle/>
          <a:p>
            <a:endParaRPr lang="en-US" dirty="0"/>
          </a:p>
          <a:p>
            <a:endParaRPr lang="en-US" dirty="0"/>
          </a:p>
        </p:txBody>
      </p:sp>
      <p:pic>
        <p:nvPicPr>
          <p:cNvPr id="5" name="Picture 4" descr="binMaxHe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34" y="1791108"/>
            <a:ext cx="3901862" cy="28906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68460961"/>
              </p:ext>
            </p:extLst>
          </p:nvPr>
        </p:nvGraphicFramePr>
        <p:xfrm>
          <a:off x="457200" y="1162807"/>
          <a:ext cx="8530092" cy="4114800"/>
        </p:xfrm>
        <a:graphic>
          <a:graphicData uri="http://schemas.openxmlformats.org/drawingml/2006/table">
            <a:tbl>
              <a:tblPr firstRow="1" bandRow="1">
                <a:tableStyleId>{69CF1AB2-1976-4502-BF36-3FF5EA218861}</a:tableStyleId>
              </a:tblPr>
              <a:tblGrid>
                <a:gridCol w="4265046">
                  <a:extLst>
                    <a:ext uri="{9D8B030D-6E8A-4147-A177-3AD203B41FA5}">
                      <a16:colId xmlns:a16="http://schemas.microsoft.com/office/drawing/2014/main" val="20000"/>
                    </a:ext>
                  </a:extLst>
                </a:gridCol>
                <a:gridCol w="4265046">
                  <a:extLst>
                    <a:ext uri="{9D8B030D-6E8A-4147-A177-3AD203B41FA5}">
                      <a16:colId xmlns:a16="http://schemas.microsoft.com/office/drawing/2014/main" val="20001"/>
                    </a:ext>
                  </a:extLst>
                </a:gridCol>
              </a:tblGrid>
              <a:tr h="308102">
                <a:tc>
                  <a:txBody>
                    <a:bodyPr/>
                    <a:lstStyle/>
                    <a:p>
                      <a:r>
                        <a:rPr lang="en-US" dirty="0"/>
                        <a:t>Example</a:t>
                      </a:r>
                    </a:p>
                  </a:txBody>
                  <a:tcPr/>
                </a:tc>
                <a:tc>
                  <a:txBody>
                    <a:bodyPr/>
                    <a:lstStyle/>
                    <a:p>
                      <a:r>
                        <a:rPr lang="en-US" dirty="0"/>
                        <a:t>Conditions</a:t>
                      </a:r>
                    </a:p>
                  </a:txBody>
                  <a:tcPr/>
                </a:tc>
                <a:extLst>
                  <a:ext uri="{0D108BD9-81ED-4DB2-BD59-A6C34878D82A}">
                    <a16:rowId xmlns:a16="http://schemas.microsoft.com/office/drawing/2014/main" val="10000"/>
                  </a:ext>
                </a:extLst>
              </a:tr>
              <a:tr h="2849946">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noFill/>
                  </a:tcPr>
                </a:tc>
                <a:tc>
                  <a:txBody>
                    <a:bodyPr/>
                    <a:lstStyle/>
                    <a:p>
                      <a:pPr marL="457200" indent="-457200">
                        <a:buFont typeface="+mj-lt"/>
                        <a:buAutoNum type="arabicPeriod"/>
                      </a:pPr>
                      <a:r>
                        <a:rPr lang="en-US" sz="2000" dirty="0"/>
                        <a:t>The</a:t>
                      </a:r>
                      <a:r>
                        <a:rPr lang="en-US" sz="2000" baseline="0" dirty="0"/>
                        <a:t> tree is complete:</a:t>
                      </a:r>
                    </a:p>
                    <a:p>
                      <a:pPr marL="914400" lvl="1" indent="-457200">
                        <a:buFont typeface="Arial" panose="020B0604020202020204" pitchFamily="34" charset="0"/>
                        <a:buChar char="•"/>
                      </a:pPr>
                      <a:r>
                        <a:rPr lang="en-US" sz="2000" baseline="0" dirty="0"/>
                        <a:t>all levels, except for the last, are full</a:t>
                      </a:r>
                    </a:p>
                    <a:p>
                      <a:pPr marL="914400" lvl="1" indent="-457200">
                        <a:buFont typeface="Arial" panose="020B0604020202020204" pitchFamily="34" charset="0"/>
                        <a:buChar char="•"/>
                      </a:pPr>
                      <a:r>
                        <a:rPr lang="en-US" sz="2000" baseline="0" dirty="0"/>
                        <a:t>the last level is filled from left to right</a:t>
                      </a:r>
                    </a:p>
                    <a:p>
                      <a:pPr marL="457200" indent="-457200">
                        <a:buFont typeface="+mj-lt"/>
                        <a:buAutoNum type="arabicPeriod"/>
                      </a:pPr>
                      <a:endParaRPr lang="en-US" sz="2000" baseline="0" dirty="0"/>
                    </a:p>
                    <a:p>
                      <a:pPr marL="457200" indent="-457200">
                        <a:buFont typeface="+mj-lt"/>
                        <a:buAutoNum type="arabicPeriod"/>
                      </a:pPr>
                      <a:endParaRPr lang="en-US" sz="2000" baseline="0" dirty="0"/>
                    </a:p>
                    <a:p>
                      <a:pPr marL="457200" indent="-457200">
                        <a:buFont typeface="+mj-lt"/>
                        <a:buAutoNum type="arabicPeriod"/>
                      </a:pPr>
                      <a:r>
                        <a:rPr lang="en-US" sz="2000" i="1" baseline="0" dirty="0"/>
                        <a:t>The heap property</a:t>
                      </a:r>
                      <a:r>
                        <a:rPr lang="en-US" sz="2000" baseline="0" dirty="0"/>
                        <a:t>: each node has a higher priority (here, is larger) than any of its descendants (or equivalently, just its children). </a:t>
                      </a:r>
                      <a:endParaRPr lang="en-US"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7062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Heap is implemented as an array!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7212339"/>
              </p:ext>
            </p:extLst>
          </p:nvPr>
        </p:nvGraphicFramePr>
        <p:xfrm>
          <a:off x="0" y="871589"/>
          <a:ext cx="9144000" cy="5214115"/>
        </p:xfrm>
        <a:graphic>
          <a:graphicData uri="http://schemas.openxmlformats.org/drawingml/2006/table">
            <a:tbl>
              <a:tblPr firstRow="1" bandRow="1">
                <a:tableStyleId>{69CF1AB2-1976-4502-BF36-3FF5EA218861}</a:tableStyleId>
              </a:tblPr>
              <a:tblGrid>
                <a:gridCol w="3959749">
                  <a:extLst>
                    <a:ext uri="{9D8B030D-6E8A-4147-A177-3AD203B41FA5}">
                      <a16:colId xmlns:a16="http://schemas.microsoft.com/office/drawing/2014/main" val="20000"/>
                    </a:ext>
                  </a:extLst>
                </a:gridCol>
                <a:gridCol w="5184251">
                  <a:extLst>
                    <a:ext uri="{9D8B030D-6E8A-4147-A177-3AD203B41FA5}">
                      <a16:colId xmlns:a16="http://schemas.microsoft.com/office/drawing/2014/main" val="20001"/>
                    </a:ext>
                  </a:extLst>
                </a:gridCol>
              </a:tblGrid>
              <a:tr h="414179">
                <a:tc>
                  <a:txBody>
                    <a:bodyPr/>
                    <a:lstStyle/>
                    <a:p>
                      <a:r>
                        <a:rPr lang="en-US" sz="1400" dirty="0" err="1"/>
                        <a:t>Visualisation</a:t>
                      </a:r>
                      <a:r>
                        <a:rPr lang="en-US" sz="1400" dirty="0"/>
                        <a:t>: as a complete binary tree</a:t>
                      </a:r>
                    </a:p>
                  </a:txBody>
                  <a:tcPr/>
                </a:tc>
                <a:tc>
                  <a:txBody>
                    <a:bodyPr/>
                    <a:lstStyle/>
                    <a:p>
                      <a:r>
                        <a:rPr lang="en-US" dirty="0"/>
                        <a:t>Implementation: using arrays </a:t>
                      </a:r>
                    </a:p>
                  </a:txBody>
                  <a:tcPr/>
                </a:tc>
                <a:extLst>
                  <a:ext uri="{0D108BD9-81ED-4DB2-BD59-A6C34878D82A}">
                    <a16:rowId xmlns:a16="http://schemas.microsoft.com/office/drawing/2014/main" val="10000"/>
                  </a:ext>
                </a:extLst>
              </a:tr>
              <a:tr h="316591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pPr marL="684000"/>
                      <a:endParaRPr lang="en-US" dirty="0"/>
                    </a:p>
                    <a:p>
                      <a:pPr marL="684000"/>
                      <a:r>
                        <a:rPr lang="en-US" dirty="0"/>
                        <a:t> </a:t>
                      </a:r>
                    </a:p>
                    <a:p>
                      <a:pPr marL="684000"/>
                      <a:endParaRPr lang="en-US" sz="2400" dirty="0">
                        <a:solidFill>
                          <a:srgbClr val="000090"/>
                        </a:solidFill>
                        <a:latin typeface="Courier"/>
                        <a:cs typeface="Courier"/>
                      </a:endParaRPr>
                    </a:p>
                    <a:p>
                      <a:pPr marL="684000"/>
                      <a:endParaRPr lang="en-US" sz="2400" dirty="0">
                        <a:solidFill>
                          <a:srgbClr val="000090"/>
                        </a:solidFill>
                        <a:latin typeface="Courier"/>
                        <a:cs typeface="Courier"/>
                      </a:endParaRPr>
                    </a:p>
                    <a:p>
                      <a:pPr marL="684000"/>
                      <a:endParaRPr lang="en-US" sz="2400" dirty="0">
                        <a:solidFill>
                          <a:srgbClr val="000090"/>
                        </a:solidFill>
                        <a:latin typeface="Courier"/>
                        <a:cs typeface="Courier"/>
                      </a:endParaRPr>
                    </a:p>
                    <a:p>
                      <a:pPr marL="1440000"/>
                      <a:endParaRPr lang="en-US" sz="2000" i="1" kern="1200" baseline="0" dirty="0">
                        <a:solidFill>
                          <a:schemeClr val="tx1"/>
                        </a:solidFill>
                        <a:latin typeface="+mn-lt"/>
                        <a:ea typeface="+mn-ea"/>
                        <a:cs typeface="Courier"/>
                      </a:endParaRPr>
                    </a:p>
                    <a:p>
                      <a:pPr marL="1440000"/>
                      <a:r>
                        <a:rPr lang="en-US" sz="2000" i="1" kern="1200" baseline="0" dirty="0">
                          <a:solidFill>
                            <a:schemeClr val="tx1"/>
                          </a:solidFill>
                          <a:latin typeface="+mn-lt"/>
                          <a:ea typeface="+mn-ea"/>
                          <a:cs typeface="Courier"/>
                        </a:rPr>
                        <a:t>note:</a:t>
                      </a:r>
                      <a:r>
                        <a:rPr lang="en-US" sz="2000" baseline="0" dirty="0">
                          <a:solidFill>
                            <a:srgbClr val="000090"/>
                          </a:solidFill>
                          <a:latin typeface="Courier"/>
                          <a:cs typeface="Courier"/>
                        </a:rPr>
                        <a:t> H[1] </a:t>
                      </a:r>
                      <a:r>
                        <a:rPr lang="en-US" sz="2000" baseline="0" dirty="0">
                          <a:solidFill>
                            <a:schemeClr val="tx1"/>
                          </a:solidFill>
                          <a:latin typeface="+mn-lt"/>
                          <a:cs typeface="Courier"/>
                        </a:rPr>
                        <a:t>is for the root  </a:t>
                      </a:r>
                    </a:p>
                    <a:p>
                      <a:pPr marL="1440000"/>
                      <a:r>
                        <a:rPr lang="en-US" sz="2000" baseline="0" dirty="0">
                          <a:solidFill>
                            <a:schemeClr val="tx1"/>
                          </a:solidFill>
                          <a:latin typeface="+mn-lt"/>
                          <a:cs typeface="Courier"/>
                        </a:rPr>
                        <a:t>         </a:t>
                      </a:r>
                      <a:r>
                        <a:rPr lang="en-US" sz="2000" kern="1200" baseline="0" dirty="0">
                          <a:solidFill>
                            <a:srgbClr val="000090"/>
                          </a:solidFill>
                          <a:latin typeface="Courier"/>
                          <a:ea typeface="+mn-ea"/>
                          <a:cs typeface="Courier"/>
                        </a:rPr>
                        <a:t>H[0]</a:t>
                      </a:r>
                      <a:r>
                        <a:rPr lang="en-US" sz="2000" baseline="0" dirty="0">
                          <a:solidFill>
                            <a:schemeClr val="tx1"/>
                          </a:solidFill>
                          <a:latin typeface="+mn-lt"/>
                          <a:cs typeface="Courier"/>
                        </a:rPr>
                        <a:t> not used (or</a:t>
                      </a:r>
                    </a:p>
                    <a:p>
                      <a:pPr marL="1440000"/>
                      <a:r>
                        <a:rPr lang="en-US" sz="2000" baseline="0" dirty="0">
                          <a:solidFill>
                            <a:schemeClr val="tx1"/>
                          </a:solidFill>
                          <a:latin typeface="+mn-lt"/>
                          <a:cs typeface="Courier"/>
                        </a:rPr>
                        <a:t>         used for a sentinel)</a:t>
                      </a:r>
                      <a:endParaRPr lang="en-US" sz="2000" dirty="0">
                        <a:solidFill>
                          <a:schemeClr val="tx1"/>
                        </a:solidFill>
                        <a:latin typeface="+mn-lt"/>
                        <a:cs typeface="Courier"/>
                      </a:endParaRPr>
                    </a:p>
                  </a:txBody>
                  <a:tcPr>
                    <a:solidFill>
                      <a:schemeClr val="accent1">
                        <a:tint val="40000"/>
                        <a:alpha val="84000"/>
                      </a:schemeClr>
                    </a:solidFill>
                  </a:tcPr>
                </a:tc>
                <a:extLst>
                  <a:ext uri="{0D108BD9-81ED-4DB2-BD59-A6C34878D82A}">
                    <a16:rowId xmlns:a16="http://schemas.microsoft.com/office/drawing/2014/main" val="10001"/>
                  </a:ext>
                </a:extLst>
              </a:tr>
              <a:tr h="1634021">
                <a:tc gridSpan="2">
                  <a:txBody>
                    <a:bodyPr/>
                    <a:lstStyle/>
                    <a:p>
                      <a:r>
                        <a:rPr lang="en-US" sz="1800" kern="1200" dirty="0">
                          <a:solidFill>
                            <a:schemeClr val="dk1"/>
                          </a:solidFill>
                          <a:latin typeface="+mn-lt"/>
                          <a:ea typeface="+mn-ea"/>
                          <a:cs typeface="+mn-cs"/>
                        </a:rPr>
                        <a:t> </a:t>
                      </a:r>
                    </a:p>
                    <a:p>
                      <a:r>
                        <a:rPr lang="en-US" sz="1800" kern="1200" dirty="0">
                          <a:solidFill>
                            <a:schemeClr val="dk1"/>
                          </a:solidFill>
                          <a:latin typeface="+mn-lt"/>
                          <a:ea typeface="+mn-ea"/>
                          <a:cs typeface="+mn-cs"/>
                        </a:rPr>
                        <a:t>Heap is  </a:t>
                      </a:r>
                      <a:r>
                        <a:rPr lang="en-US" sz="2000" kern="1200" baseline="0" dirty="0">
                          <a:solidFill>
                            <a:srgbClr val="000090"/>
                          </a:solidFill>
                          <a:latin typeface="Courier"/>
                          <a:ea typeface="+mn-ea"/>
                          <a:cs typeface="+mn-cs"/>
                        </a:rPr>
                        <a:t>H[1..n]</a:t>
                      </a:r>
                    </a:p>
                    <a:p>
                      <a:pPr marL="285750" indent="-285750">
                        <a:buFontTx/>
                        <a:buChar char="-"/>
                      </a:pPr>
                      <a:r>
                        <a:rPr lang="en-US" sz="1800" kern="1200" dirty="0">
                          <a:solidFill>
                            <a:schemeClr val="dk1"/>
                          </a:solidFill>
                          <a:highlight>
                            <a:srgbClr val="FFFF00"/>
                          </a:highlight>
                          <a:latin typeface="+mn-lt"/>
                          <a:ea typeface="+mn-ea"/>
                          <a:cs typeface="+mn-cs"/>
                        </a:rPr>
                        <a:t>level </a:t>
                      </a:r>
                      <a:r>
                        <a:rPr lang="en-US" sz="2000" kern="1200" baseline="0" dirty="0" err="1">
                          <a:solidFill>
                            <a:srgbClr val="000090"/>
                          </a:solidFill>
                          <a:highlight>
                            <a:srgbClr val="FFFF00"/>
                          </a:highlight>
                          <a:latin typeface="Courier"/>
                          <a:ea typeface="+mn-ea"/>
                          <a:cs typeface="+mn-cs"/>
                        </a:rPr>
                        <a:t>i</a:t>
                      </a:r>
                      <a:r>
                        <a:rPr lang="en-US" sz="1800" kern="1200" dirty="0">
                          <a:solidFill>
                            <a:schemeClr val="dk1"/>
                          </a:solidFill>
                          <a:highlight>
                            <a:srgbClr val="FFFF00"/>
                          </a:highlight>
                          <a:latin typeface="+mn-lt"/>
                          <a:ea typeface="+mn-ea"/>
                          <a:cs typeface="+mn-cs"/>
                        </a:rPr>
                        <a:t> occupies </a:t>
                      </a:r>
                      <a:r>
                        <a:rPr lang="en-US" sz="2000" kern="1200" baseline="0" dirty="0">
                          <a:solidFill>
                            <a:srgbClr val="000090"/>
                          </a:solidFill>
                          <a:highlight>
                            <a:srgbClr val="FFFF00"/>
                          </a:highlight>
                          <a:latin typeface="Courier"/>
                          <a:ea typeface="+mn-ea"/>
                          <a:cs typeface="+mn-cs"/>
                        </a:rPr>
                        <a:t>2</a:t>
                      </a:r>
                      <a:r>
                        <a:rPr lang="en-US" sz="2400" kern="1200" baseline="30000" dirty="0">
                          <a:solidFill>
                            <a:srgbClr val="000090"/>
                          </a:solidFill>
                          <a:highlight>
                            <a:srgbClr val="FFFF00"/>
                          </a:highlight>
                          <a:latin typeface="Courier"/>
                          <a:ea typeface="+mn-ea"/>
                          <a:cs typeface="+mn-cs"/>
                        </a:rPr>
                        <a:t>i</a:t>
                      </a:r>
                      <a:r>
                        <a:rPr lang="en-US" sz="2000" kern="1200" baseline="0" dirty="0">
                          <a:solidFill>
                            <a:srgbClr val="000090"/>
                          </a:solidFill>
                          <a:highlight>
                            <a:srgbClr val="FFFF00"/>
                          </a:highlight>
                          <a:latin typeface="Courier"/>
                          <a:ea typeface="+mn-ea"/>
                          <a:cs typeface="+mn-cs"/>
                        </a:rPr>
                        <a:t> </a:t>
                      </a:r>
                      <a:r>
                        <a:rPr lang="en-US" sz="1800" kern="1200" dirty="0">
                          <a:solidFill>
                            <a:schemeClr val="dk1"/>
                          </a:solidFill>
                          <a:highlight>
                            <a:srgbClr val="FFFF00"/>
                          </a:highlight>
                          <a:latin typeface="+mn-lt"/>
                          <a:ea typeface="+mn-ea"/>
                          <a:cs typeface="+mn-cs"/>
                        </a:rPr>
                        <a:t>cells</a:t>
                      </a:r>
                      <a:r>
                        <a:rPr lang="en-US" sz="1800" kern="1200" dirty="0">
                          <a:solidFill>
                            <a:schemeClr val="dk1"/>
                          </a:solidFill>
                          <a:latin typeface="+mn-lt"/>
                          <a:ea typeface="+mn-ea"/>
                          <a:cs typeface="+mn-cs"/>
                        </a:rPr>
                        <a:t> in array </a:t>
                      </a:r>
                      <a:r>
                        <a:rPr lang="en-US" sz="2000" kern="1200" baseline="0" dirty="0">
                          <a:solidFill>
                            <a:srgbClr val="000090"/>
                          </a:solidFill>
                          <a:latin typeface="Courier"/>
                          <a:ea typeface="+mn-ea"/>
                          <a:cs typeface="+mn-cs"/>
                        </a:rPr>
                        <a:t>H[1..n]</a:t>
                      </a:r>
                    </a:p>
                    <a:p>
                      <a:pPr marL="0" indent="0">
                        <a:buFontTx/>
                        <a:buNone/>
                      </a:pPr>
                      <a:r>
                        <a:rPr lang="en-US" sz="1800" kern="1200" dirty="0">
                          <a:solidFill>
                            <a:schemeClr val="dk1"/>
                          </a:solidFill>
                          <a:latin typeface="+mn-lt"/>
                          <a:ea typeface="+mn-ea"/>
                          <a:cs typeface="+mn-cs"/>
                        </a:rPr>
                        <a:t>    (except for the last level)</a:t>
                      </a:r>
                    </a:p>
                  </a:txBody>
                  <a:tcPr/>
                </a:tc>
                <a:tc hMerge="1">
                  <a:txBody>
                    <a:bodyPr/>
                    <a:lstStyle/>
                    <a:p>
                      <a:r>
                        <a:rPr lang="en-US" dirty="0"/>
                        <a:t>Heap </a:t>
                      </a:r>
                      <a:r>
                        <a:rPr lang="en-US" dirty="0">
                          <a:solidFill>
                            <a:srgbClr val="080FAC"/>
                          </a:solidFill>
                          <a:latin typeface="Courier"/>
                          <a:cs typeface="Courier"/>
                        </a:rPr>
                        <a:t>h</a:t>
                      </a:r>
                      <a:r>
                        <a:rPr lang="en-US" baseline="0" dirty="0"/>
                        <a:t> </a:t>
                      </a:r>
                      <a:r>
                        <a:rPr lang="en-US" dirty="0"/>
                        <a:t>is a pair </a:t>
                      </a:r>
                      <a:r>
                        <a:rPr lang="en-US" dirty="0">
                          <a:solidFill>
                            <a:srgbClr val="000090"/>
                          </a:solidFill>
                          <a:latin typeface="Courier"/>
                          <a:cs typeface="Courier"/>
                        </a:rPr>
                        <a:t>{H[], n}, </a:t>
                      </a:r>
                      <a:r>
                        <a:rPr lang="en-US" dirty="0">
                          <a:solidFill>
                            <a:schemeClr val="tx1"/>
                          </a:solidFill>
                          <a:latin typeface="+mn-lt"/>
                          <a:cs typeface="Courier"/>
                        </a:rPr>
                        <a:t>elements</a:t>
                      </a:r>
                      <a:r>
                        <a:rPr lang="en-US" baseline="0" dirty="0">
                          <a:solidFill>
                            <a:schemeClr val="tx1"/>
                          </a:solidFill>
                          <a:latin typeface="+mn-lt"/>
                          <a:cs typeface="Courier"/>
                        </a:rPr>
                        <a:t> in</a:t>
                      </a:r>
                      <a:r>
                        <a:rPr lang="en-US" dirty="0">
                          <a:solidFill>
                            <a:schemeClr val="tx1"/>
                          </a:solidFill>
                          <a:latin typeface="+mn-lt"/>
                          <a:cs typeface="Courier"/>
                        </a:rPr>
                        <a:t> </a:t>
                      </a:r>
                      <a:r>
                        <a:rPr lang="en-US" dirty="0">
                          <a:solidFill>
                            <a:srgbClr val="000090"/>
                          </a:solidFill>
                          <a:latin typeface="Courier"/>
                          <a:cs typeface="Courier"/>
                        </a:rPr>
                        <a:t>H[1..n]</a:t>
                      </a:r>
                    </a:p>
                    <a:p>
                      <a:pPr marL="285750" indent="-285750">
                        <a:buFontTx/>
                        <a:buChar char="-"/>
                      </a:pPr>
                      <a:r>
                        <a:rPr lang="en-US" dirty="0"/>
                        <a:t>level </a:t>
                      </a:r>
                      <a:r>
                        <a:rPr lang="en-US" dirty="0" err="1"/>
                        <a:t>i</a:t>
                      </a:r>
                      <a:r>
                        <a:rPr lang="en-US" dirty="0"/>
                        <a:t> occupies 2i cells in array </a:t>
                      </a:r>
                      <a:r>
                        <a:rPr lang="en-US" dirty="0">
                          <a:solidFill>
                            <a:srgbClr val="000090"/>
                          </a:solidFill>
                          <a:latin typeface="Courier"/>
                          <a:cs typeface="Courier"/>
                        </a:rPr>
                        <a:t>H[1..n]</a:t>
                      </a:r>
                    </a:p>
                    <a:p>
                      <a:pPr marL="285750" indent="-285750">
                        <a:buFontTx/>
                        <a:buChar char="-"/>
                      </a:pPr>
                      <a:r>
                        <a:rPr lang="en-US" dirty="0"/>
                        <a:t>parent of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is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/2]</a:t>
                      </a:r>
                      <a:r>
                        <a:rPr lang="en-US" dirty="0"/>
                        <a:t> </a:t>
                      </a:r>
                      <a:r>
                        <a:rPr lang="en-US" dirty="0" err="1"/>
                        <a:t>iif</a:t>
                      </a:r>
                      <a:r>
                        <a:rPr lang="en-US" baseline="0" dirty="0"/>
                        <a:t> </a:t>
                      </a:r>
                      <a:r>
                        <a:rPr lang="en-US" dirty="0" err="1">
                          <a:solidFill>
                            <a:srgbClr val="000090"/>
                          </a:solidFill>
                          <a:latin typeface="Courier"/>
                          <a:cs typeface="Courier"/>
                        </a:rPr>
                        <a:t>i</a:t>
                      </a:r>
                      <a:r>
                        <a:rPr lang="en-US" dirty="0">
                          <a:solidFill>
                            <a:srgbClr val="000090"/>
                          </a:solidFill>
                          <a:latin typeface="Courier"/>
                          <a:cs typeface="Courier"/>
                        </a:rPr>
                        <a:t>&gt;1</a:t>
                      </a:r>
                    </a:p>
                    <a:p>
                      <a:pPr marL="285750" indent="-285750">
                        <a:buFontTx/>
                        <a:buChar char="-"/>
                      </a:pPr>
                      <a:r>
                        <a:rPr lang="en-US" dirty="0"/>
                        <a:t>left child of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is </a:t>
                      </a:r>
                      <a:r>
                        <a:rPr lang="en-US" dirty="0">
                          <a:solidFill>
                            <a:srgbClr val="000090"/>
                          </a:solidFill>
                          <a:latin typeface="Courier"/>
                          <a:cs typeface="Courier"/>
                        </a:rPr>
                        <a:t>H[2*</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a:t>
                      </a:r>
                      <a:r>
                        <a:rPr lang="en-US" dirty="0" err="1"/>
                        <a:t>iif</a:t>
                      </a:r>
                      <a:r>
                        <a:rPr lang="en-US" dirty="0"/>
                        <a:t> </a:t>
                      </a:r>
                      <a:r>
                        <a:rPr lang="en-US" dirty="0">
                          <a:solidFill>
                            <a:srgbClr val="000090"/>
                          </a:solidFill>
                          <a:latin typeface="Courier"/>
                          <a:cs typeface="Courier"/>
                        </a:rPr>
                        <a:t>2*</a:t>
                      </a:r>
                      <a:r>
                        <a:rPr lang="en-US" dirty="0" err="1">
                          <a:solidFill>
                            <a:srgbClr val="000090"/>
                          </a:solidFill>
                          <a:latin typeface="Courier"/>
                          <a:cs typeface="Courier"/>
                        </a:rPr>
                        <a:t>i</a:t>
                      </a:r>
                      <a:r>
                        <a:rPr lang="en-US" dirty="0">
                          <a:solidFill>
                            <a:srgbClr val="000090"/>
                          </a:solidFill>
                          <a:latin typeface="Courier"/>
                          <a:cs typeface="Courier"/>
                        </a:rPr>
                        <a:t>&lt;=n</a:t>
                      </a:r>
                    </a:p>
                    <a:p>
                      <a:pPr marL="285750" marR="0" indent="-285750" algn="l" defTabSz="457200" rtl="0" eaLnBrk="1" fontAlgn="auto" latinLnBrk="0" hangingPunct="1">
                        <a:lnSpc>
                          <a:spcPct val="100000"/>
                        </a:lnSpc>
                        <a:spcBef>
                          <a:spcPts val="0"/>
                        </a:spcBef>
                        <a:spcAft>
                          <a:spcPts val="0"/>
                        </a:spcAft>
                        <a:buClrTx/>
                        <a:buSzTx/>
                        <a:buFontTx/>
                        <a:buChar char="-"/>
                        <a:tabLst/>
                        <a:defRPr/>
                      </a:pPr>
                      <a:r>
                        <a:rPr lang="en-US" dirty="0"/>
                        <a:t>right child of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is </a:t>
                      </a:r>
                      <a:r>
                        <a:rPr lang="en-US" dirty="0">
                          <a:solidFill>
                            <a:srgbClr val="000090"/>
                          </a:solidFill>
                          <a:latin typeface="Courier"/>
                          <a:cs typeface="Courier"/>
                        </a:rPr>
                        <a:t>H[2*i+1]</a:t>
                      </a:r>
                      <a:r>
                        <a:rPr lang="en-US" dirty="0"/>
                        <a:t> </a:t>
                      </a:r>
                      <a:r>
                        <a:rPr lang="en-US" dirty="0" err="1"/>
                        <a:t>iif</a:t>
                      </a:r>
                      <a:r>
                        <a:rPr lang="en-US" dirty="0"/>
                        <a:t> </a:t>
                      </a:r>
                      <a:r>
                        <a:rPr lang="en-US" dirty="0">
                          <a:solidFill>
                            <a:srgbClr val="000090"/>
                          </a:solidFill>
                          <a:latin typeface="Courier"/>
                          <a:cs typeface="Courier"/>
                        </a:rPr>
                        <a:t>2*i+1&lt;=n</a:t>
                      </a:r>
                    </a:p>
                  </a:txBody>
                  <a:tcPr/>
                </a:tc>
                <a:extLst>
                  <a:ext uri="{0D108BD9-81ED-4DB2-BD59-A6C34878D82A}">
                    <a16:rowId xmlns:a16="http://schemas.microsoft.com/office/drawing/2014/main" val="10002"/>
                  </a:ext>
                </a:extLst>
              </a:tr>
            </a:tbl>
          </a:graphicData>
        </a:graphic>
      </p:graphicFrame>
      <p:pic>
        <p:nvPicPr>
          <p:cNvPr id="6" name="Picture 5" descr="binMaxHe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01" y="2112006"/>
            <a:ext cx="3555439" cy="2633988"/>
          </a:xfrm>
          <a:prstGeom prst="rect">
            <a:avLst/>
          </a:prstGeom>
        </p:spPr>
      </p:pic>
      <p:graphicFrame>
        <p:nvGraphicFramePr>
          <p:cNvPr id="3" name="Table 6">
            <a:extLst>
              <a:ext uri="{FF2B5EF4-FFF2-40B4-BE49-F238E27FC236}">
                <a16:creationId xmlns:a16="http://schemas.microsoft.com/office/drawing/2014/main" id="{B84E8180-3F99-E143-B5B9-70127911B1DE}"/>
              </a:ext>
            </a:extLst>
          </p:cNvPr>
          <p:cNvGraphicFramePr>
            <a:graphicFrameLocks noGrp="1"/>
          </p:cNvGraphicFramePr>
          <p:nvPr>
            <p:extLst>
              <p:ext uri="{D42A27DB-BD31-4B8C-83A1-F6EECF244321}">
                <p14:modId xmlns:p14="http://schemas.microsoft.com/office/powerpoint/2010/main" val="3105100041"/>
              </p:ext>
            </p:extLst>
          </p:nvPr>
        </p:nvGraphicFramePr>
        <p:xfrm>
          <a:off x="4004440" y="1359638"/>
          <a:ext cx="5055479" cy="741680"/>
        </p:xfrm>
        <a:graphic>
          <a:graphicData uri="http://schemas.openxmlformats.org/drawingml/2006/table">
            <a:tbl>
              <a:tblPr firstRow="1" bandRow="1">
                <a:tableStyleId>{16D9F66E-5EB9-4882-86FB-DCBF35E3C3E4}</a:tableStyleId>
              </a:tblPr>
              <a:tblGrid>
                <a:gridCol w="504498">
                  <a:extLst>
                    <a:ext uri="{9D8B030D-6E8A-4147-A177-3AD203B41FA5}">
                      <a16:colId xmlns:a16="http://schemas.microsoft.com/office/drawing/2014/main" val="3018209935"/>
                    </a:ext>
                  </a:extLst>
                </a:gridCol>
                <a:gridCol w="276515">
                  <a:extLst>
                    <a:ext uri="{9D8B030D-6E8A-4147-A177-3AD203B41FA5}">
                      <a16:colId xmlns:a16="http://schemas.microsoft.com/office/drawing/2014/main" val="3040093717"/>
                    </a:ext>
                  </a:extLst>
                </a:gridCol>
                <a:gridCol w="597754">
                  <a:extLst>
                    <a:ext uri="{9D8B030D-6E8A-4147-A177-3AD203B41FA5}">
                      <a16:colId xmlns:a16="http://schemas.microsoft.com/office/drawing/2014/main" val="1675279872"/>
                    </a:ext>
                  </a:extLst>
                </a:gridCol>
                <a:gridCol w="459589">
                  <a:extLst>
                    <a:ext uri="{9D8B030D-6E8A-4147-A177-3AD203B41FA5}">
                      <a16:colId xmlns:a16="http://schemas.microsoft.com/office/drawing/2014/main" val="476123610"/>
                    </a:ext>
                  </a:extLst>
                </a:gridCol>
                <a:gridCol w="459589">
                  <a:extLst>
                    <a:ext uri="{9D8B030D-6E8A-4147-A177-3AD203B41FA5}">
                      <a16:colId xmlns:a16="http://schemas.microsoft.com/office/drawing/2014/main" val="1552524237"/>
                    </a:ext>
                  </a:extLst>
                </a:gridCol>
                <a:gridCol w="459589">
                  <a:extLst>
                    <a:ext uri="{9D8B030D-6E8A-4147-A177-3AD203B41FA5}">
                      <a16:colId xmlns:a16="http://schemas.microsoft.com/office/drawing/2014/main" val="2145557295"/>
                    </a:ext>
                  </a:extLst>
                </a:gridCol>
                <a:gridCol w="459589">
                  <a:extLst>
                    <a:ext uri="{9D8B030D-6E8A-4147-A177-3AD203B41FA5}">
                      <a16:colId xmlns:a16="http://schemas.microsoft.com/office/drawing/2014/main" val="2959326042"/>
                    </a:ext>
                  </a:extLst>
                </a:gridCol>
                <a:gridCol w="459589">
                  <a:extLst>
                    <a:ext uri="{9D8B030D-6E8A-4147-A177-3AD203B41FA5}">
                      <a16:colId xmlns:a16="http://schemas.microsoft.com/office/drawing/2014/main" val="3669794464"/>
                    </a:ext>
                  </a:extLst>
                </a:gridCol>
                <a:gridCol w="459589">
                  <a:extLst>
                    <a:ext uri="{9D8B030D-6E8A-4147-A177-3AD203B41FA5}">
                      <a16:colId xmlns:a16="http://schemas.microsoft.com/office/drawing/2014/main" val="1883355695"/>
                    </a:ext>
                  </a:extLst>
                </a:gridCol>
                <a:gridCol w="459589">
                  <a:extLst>
                    <a:ext uri="{9D8B030D-6E8A-4147-A177-3AD203B41FA5}">
                      <a16:colId xmlns:a16="http://schemas.microsoft.com/office/drawing/2014/main" val="2614509093"/>
                    </a:ext>
                  </a:extLst>
                </a:gridCol>
                <a:gridCol w="459589">
                  <a:extLst>
                    <a:ext uri="{9D8B030D-6E8A-4147-A177-3AD203B41FA5}">
                      <a16:colId xmlns:a16="http://schemas.microsoft.com/office/drawing/2014/main" val="1465230003"/>
                    </a:ext>
                  </a:extLst>
                </a:gridCol>
              </a:tblGrid>
              <a:tr h="370840">
                <a:tc>
                  <a:txBody>
                    <a:bodyPr/>
                    <a:lstStyle/>
                    <a:p>
                      <a:r>
                        <a:rPr lang="en-US" sz="1600" dirty="0" err="1">
                          <a:solidFill>
                            <a:schemeClr val="accent2">
                              <a:lumMod val="40000"/>
                              <a:lumOff val="60000"/>
                            </a:schemeClr>
                          </a:solidFill>
                        </a:rPr>
                        <a:t>idx</a:t>
                      </a:r>
                      <a:endParaRPr lang="en-US" sz="1600" dirty="0">
                        <a:solidFill>
                          <a:schemeClr val="accent2">
                            <a:lumMod val="40000"/>
                            <a:lumOff val="60000"/>
                          </a:schemeClr>
                        </a:solidFill>
                      </a:endParaRPr>
                    </a:p>
                  </a:txBody>
                  <a:tcPr/>
                </a:tc>
                <a:tc>
                  <a:txBody>
                    <a:bodyPr/>
                    <a:lstStyle/>
                    <a:p>
                      <a:pPr algn="ctr"/>
                      <a:r>
                        <a:rPr lang="en-US" sz="1600" dirty="0">
                          <a:solidFill>
                            <a:schemeClr val="accent2">
                              <a:lumMod val="40000"/>
                              <a:lumOff val="60000"/>
                            </a:schemeClr>
                          </a:solidFill>
                        </a:rPr>
                        <a:t>0</a:t>
                      </a:r>
                    </a:p>
                  </a:txBody>
                  <a:tcPr/>
                </a:tc>
                <a:tc>
                  <a:txBody>
                    <a:bodyPr/>
                    <a:lstStyle/>
                    <a:p>
                      <a:pPr algn="ctr"/>
                      <a:r>
                        <a:rPr lang="en-US" sz="1600" dirty="0">
                          <a:solidFill>
                            <a:schemeClr val="accent2">
                              <a:lumMod val="40000"/>
                              <a:lumOff val="60000"/>
                            </a:schemeClr>
                          </a:solidFill>
                        </a:rPr>
                        <a:t>1</a:t>
                      </a:r>
                    </a:p>
                  </a:txBody>
                  <a:tcPr/>
                </a:tc>
                <a:tc>
                  <a:txBody>
                    <a:bodyPr/>
                    <a:lstStyle/>
                    <a:p>
                      <a:pPr algn="ctr"/>
                      <a:r>
                        <a:rPr lang="en-US" sz="1600" dirty="0">
                          <a:solidFill>
                            <a:schemeClr val="accent2">
                              <a:lumMod val="40000"/>
                              <a:lumOff val="60000"/>
                            </a:schemeClr>
                          </a:solidFill>
                        </a:rPr>
                        <a:t>2</a:t>
                      </a:r>
                    </a:p>
                  </a:txBody>
                  <a:tcPr/>
                </a:tc>
                <a:tc>
                  <a:txBody>
                    <a:bodyPr/>
                    <a:lstStyle/>
                    <a:p>
                      <a:pPr algn="ctr"/>
                      <a:r>
                        <a:rPr lang="en-US" sz="1600" dirty="0">
                          <a:solidFill>
                            <a:schemeClr val="accent2">
                              <a:lumMod val="40000"/>
                              <a:lumOff val="60000"/>
                            </a:schemeClr>
                          </a:solidFill>
                        </a:rPr>
                        <a:t>3</a:t>
                      </a:r>
                    </a:p>
                  </a:txBody>
                  <a:tcPr/>
                </a:tc>
                <a:tc>
                  <a:txBody>
                    <a:bodyPr/>
                    <a:lstStyle/>
                    <a:p>
                      <a:pPr algn="ctr"/>
                      <a:r>
                        <a:rPr lang="en-US" sz="1600" dirty="0">
                          <a:solidFill>
                            <a:schemeClr val="accent2">
                              <a:lumMod val="40000"/>
                              <a:lumOff val="60000"/>
                            </a:schemeClr>
                          </a:solidFill>
                        </a:rPr>
                        <a:t>4</a:t>
                      </a:r>
                    </a:p>
                  </a:txBody>
                  <a:tcPr/>
                </a:tc>
                <a:tc>
                  <a:txBody>
                    <a:bodyPr/>
                    <a:lstStyle/>
                    <a:p>
                      <a:pPr algn="ctr"/>
                      <a:r>
                        <a:rPr lang="en-US" sz="1600" dirty="0">
                          <a:solidFill>
                            <a:schemeClr val="accent2">
                              <a:lumMod val="40000"/>
                              <a:lumOff val="60000"/>
                            </a:schemeClr>
                          </a:solidFill>
                        </a:rPr>
                        <a:t>5</a:t>
                      </a:r>
                    </a:p>
                  </a:txBody>
                  <a:tcPr/>
                </a:tc>
                <a:tc>
                  <a:txBody>
                    <a:bodyPr/>
                    <a:lstStyle/>
                    <a:p>
                      <a:pPr algn="ctr"/>
                      <a:r>
                        <a:rPr lang="en-US" sz="1600" dirty="0">
                          <a:solidFill>
                            <a:schemeClr val="accent2">
                              <a:lumMod val="40000"/>
                              <a:lumOff val="60000"/>
                            </a:schemeClr>
                          </a:solidFill>
                        </a:rPr>
                        <a:t>6</a:t>
                      </a:r>
                    </a:p>
                  </a:txBody>
                  <a:tcPr/>
                </a:tc>
                <a:tc>
                  <a:txBody>
                    <a:bodyPr/>
                    <a:lstStyle/>
                    <a:p>
                      <a:pPr algn="ctr"/>
                      <a:r>
                        <a:rPr lang="en-US" sz="1600" dirty="0">
                          <a:solidFill>
                            <a:schemeClr val="accent2">
                              <a:lumMod val="40000"/>
                              <a:lumOff val="60000"/>
                            </a:schemeClr>
                          </a:solidFill>
                        </a:rPr>
                        <a:t>7</a:t>
                      </a:r>
                    </a:p>
                  </a:txBody>
                  <a:tcPr/>
                </a:tc>
                <a:tc>
                  <a:txBody>
                    <a:bodyPr/>
                    <a:lstStyle/>
                    <a:p>
                      <a:pPr algn="ctr"/>
                      <a:r>
                        <a:rPr lang="en-US" sz="1600" dirty="0">
                          <a:solidFill>
                            <a:schemeClr val="accent2">
                              <a:lumMod val="40000"/>
                              <a:lumOff val="60000"/>
                            </a:schemeClr>
                          </a:solidFill>
                        </a:rPr>
                        <a:t>8</a:t>
                      </a:r>
                    </a:p>
                  </a:txBody>
                  <a:tcPr/>
                </a:tc>
                <a:tc>
                  <a:txBody>
                    <a:bodyPr/>
                    <a:lstStyle/>
                    <a:p>
                      <a:pPr algn="ctr"/>
                      <a:r>
                        <a:rPr lang="en-US" sz="1600" dirty="0">
                          <a:solidFill>
                            <a:schemeClr val="accent2">
                              <a:lumMod val="40000"/>
                              <a:lumOff val="60000"/>
                            </a:schemeClr>
                          </a:solidFill>
                        </a:rPr>
                        <a:t>9</a:t>
                      </a:r>
                    </a:p>
                  </a:txBody>
                  <a:tcPr/>
                </a:tc>
                <a:extLst>
                  <a:ext uri="{0D108BD9-81ED-4DB2-BD59-A6C34878D82A}">
                    <a16:rowId xmlns:a16="http://schemas.microsoft.com/office/drawing/2014/main" val="439297454"/>
                  </a:ext>
                </a:extLst>
              </a:tr>
              <a:tr h="370840">
                <a:tc>
                  <a:txBody>
                    <a:bodyPr/>
                    <a:lstStyle/>
                    <a:p>
                      <a:r>
                        <a:rPr lang="en-US" sz="1600" b="1" dirty="0" err="1"/>
                        <a:t>val</a:t>
                      </a:r>
                      <a:endParaRPr lang="en-US" sz="1600" b="1" dirty="0"/>
                    </a:p>
                  </a:txBody>
                  <a:tcPr/>
                </a:tc>
                <a:tc>
                  <a:txBody>
                    <a:bodyPr/>
                    <a:lstStyle/>
                    <a:p>
                      <a:pPr algn="ctr"/>
                      <a:r>
                        <a:rPr lang="en-US" sz="1600" b="1" dirty="0"/>
                        <a:t>✕</a:t>
                      </a:r>
                    </a:p>
                  </a:txBody>
                  <a:tcPr/>
                </a:tc>
                <a:tc>
                  <a:txBody>
                    <a:bodyPr/>
                    <a:lstStyle/>
                    <a:p>
                      <a:pPr algn="ctr"/>
                      <a:r>
                        <a:rPr lang="en-US" sz="1600" b="1" dirty="0"/>
                        <a:t>100</a:t>
                      </a:r>
                    </a:p>
                  </a:txBody>
                  <a:tcPr/>
                </a:tc>
                <a:tc>
                  <a:txBody>
                    <a:bodyPr/>
                    <a:lstStyle/>
                    <a:p>
                      <a:pPr algn="ctr"/>
                      <a:r>
                        <a:rPr lang="en-US" sz="1600" b="1" dirty="0"/>
                        <a:t>19</a:t>
                      </a:r>
                    </a:p>
                  </a:txBody>
                  <a:tcPr/>
                </a:tc>
                <a:tc>
                  <a:txBody>
                    <a:bodyPr/>
                    <a:lstStyle/>
                    <a:p>
                      <a:pPr algn="ctr"/>
                      <a:r>
                        <a:rPr lang="en-US" sz="1600" b="1" dirty="0"/>
                        <a:t>36</a:t>
                      </a:r>
                    </a:p>
                  </a:txBody>
                  <a:tcPr/>
                </a:tc>
                <a:tc>
                  <a:txBody>
                    <a:bodyPr/>
                    <a:lstStyle/>
                    <a:p>
                      <a:pPr algn="ctr"/>
                      <a:r>
                        <a:rPr lang="en-US" sz="1600" b="1" dirty="0"/>
                        <a:t>17</a:t>
                      </a:r>
                    </a:p>
                  </a:txBody>
                  <a:tcPr/>
                </a:tc>
                <a:tc>
                  <a:txBody>
                    <a:bodyPr/>
                    <a:lstStyle/>
                    <a:p>
                      <a:pPr algn="ctr"/>
                      <a:r>
                        <a:rPr lang="en-US" sz="1600" b="1" dirty="0"/>
                        <a:t>3</a:t>
                      </a:r>
                    </a:p>
                  </a:txBody>
                  <a:tcPr/>
                </a:tc>
                <a:tc>
                  <a:txBody>
                    <a:bodyPr/>
                    <a:lstStyle/>
                    <a:p>
                      <a:pPr algn="ctr"/>
                      <a:r>
                        <a:rPr lang="en-US" sz="1600" b="1" dirty="0"/>
                        <a:t>25</a:t>
                      </a:r>
                    </a:p>
                  </a:txBody>
                  <a:tcPr/>
                </a:tc>
                <a:tc>
                  <a:txBody>
                    <a:bodyPr/>
                    <a:lstStyle/>
                    <a:p>
                      <a:pPr algn="ctr"/>
                      <a:r>
                        <a:rPr lang="en-US" sz="1600" b="1" dirty="0"/>
                        <a:t>1</a:t>
                      </a:r>
                    </a:p>
                  </a:txBody>
                  <a:tcPr/>
                </a:tc>
                <a:tc>
                  <a:txBody>
                    <a:bodyPr/>
                    <a:lstStyle/>
                    <a:p>
                      <a:pPr algn="ctr"/>
                      <a:r>
                        <a:rPr lang="en-US" sz="1600" b="1" dirty="0"/>
                        <a:t>2</a:t>
                      </a:r>
                    </a:p>
                  </a:txBody>
                  <a:tcPr/>
                </a:tc>
                <a:tc>
                  <a:txBody>
                    <a:bodyPr/>
                    <a:lstStyle/>
                    <a:p>
                      <a:pPr algn="ctr"/>
                      <a:r>
                        <a:rPr lang="en-US" sz="1600" b="1" dirty="0"/>
                        <a:t>7</a:t>
                      </a:r>
                    </a:p>
                  </a:txBody>
                  <a:tcPr/>
                </a:tc>
                <a:extLst>
                  <a:ext uri="{0D108BD9-81ED-4DB2-BD59-A6C34878D82A}">
                    <a16:rowId xmlns:a16="http://schemas.microsoft.com/office/drawing/2014/main" val="1825132634"/>
                  </a:ext>
                </a:extLst>
              </a:tr>
            </a:tbl>
          </a:graphicData>
        </a:graphic>
      </p:graphicFrame>
      <p:sp>
        <p:nvSpPr>
          <p:cNvPr id="9" name="Rectangle 8">
            <a:extLst>
              <a:ext uri="{FF2B5EF4-FFF2-40B4-BE49-F238E27FC236}">
                <a16:creationId xmlns:a16="http://schemas.microsoft.com/office/drawing/2014/main" id="{CFD5CA5F-62BA-F543-9ADF-E9BA75BECA98}"/>
              </a:ext>
            </a:extLst>
          </p:cNvPr>
          <p:cNvSpPr/>
          <p:nvPr/>
        </p:nvSpPr>
        <p:spPr>
          <a:xfrm>
            <a:off x="1818290" y="2406870"/>
            <a:ext cx="630619" cy="241738"/>
          </a:xfrm>
          <a:prstGeom prst="rect">
            <a:avLst/>
          </a:prstGeom>
          <a:gradFill>
            <a:gsLst>
              <a:gs pos="98000">
                <a:srgbClr val="C0000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224B41-7E99-1842-92A8-29C4213F29F1}"/>
              </a:ext>
            </a:extLst>
          </p:cNvPr>
          <p:cNvSpPr/>
          <p:nvPr/>
        </p:nvSpPr>
        <p:spPr>
          <a:xfrm>
            <a:off x="1061543" y="2825744"/>
            <a:ext cx="2070540" cy="241738"/>
          </a:xfrm>
          <a:prstGeom prst="rect">
            <a:avLst/>
          </a:prstGeom>
          <a:gradFill>
            <a:gsLst>
              <a:gs pos="98000">
                <a:srgbClr val="002060">
                  <a:alpha val="5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45D84C-A98B-7E45-AB47-53E7FDAB024A}"/>
              </a:ext>
            </a:extLst>
          </p:cNvPr>
          <p:cNvSpPr/>
          <p:nvPr/>
        </p:nvSpPr>
        <p:spPr>
          <a:xfrm>
            <a:off x="4808023" y="1805667"/>
            <a:ext cx="499240" cy="260294"/>
          </a:xfrm>
          <a:prstGeom prst="rect">
            <a:avLst/>
          </a:prstGeom>
          <a:gradFill>
            <a:gsLst>
              <a:gs pos="98000">
                <a:srgbClr val="C0000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231529-2D9B-2D43-8E73-3993F12147E5}"/>
              </a:ext>
            </a:extLst>
          </p:cNvPr>
          <p:cNvSpPr/>
          <p:nvPr/>
        </p:nvSpPr>
        <p:spPr>
          <a:xfrm>
            <a:off x="5416188" y="1811077"/>
            <a:ext cx="826956" cy="227358"/>
          </a:xfrm>
          <a:prstGeom prst="rect">
            <a:avLst/>
          </a:prstGeom>
          <a:gradFill>
            <a:gsLst>
              <a:gs pos="98000">
                <a:srgbClr val="002060">
                  <a:alpha val="5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7A54D1-4EE5-A94B-B04A-CF90838DA2E5}"/>
              </a:ext>
            </a:extLst>
          </p:cNvPr>
          <p:cNvSpPr/>
          <p:nvPr/>
        </p:nvSpPr>
        <p:spPr>
          <a:xfrm>
            <a:off x="688426" y="3519037"/>
            <a:ext cx="2832540" cy="241738"/>
          </a:xfrm>
          <a:prstGeom prst="rect">
            <a:avLst/>
          </a:prstGeom>
          <a:gradFill>
            <a:gsLst>
              <a:gs pos="98000">
                <a:srgbClr val="00B0F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2F45B0-4746-EC42-AAD0-3FD1A1C51E5B}"/>
              </a:ext>
            </a:extLst>
          </p:cNvPr>
          <p:cNvSpPr/>
          <p:nvPr/>
        </p:nvSpPr>
        <p:spPr>
          <a:xfrm>
            <a:off x="6352070" y="1805667"/>
            <a:ext cx="1730386" cy="260294"/>
          </a:xfrm>
          <a:prstGeom prst="rect">
            <a:avLst/>
          </a:prstGeom>
          <a:gradFill>
            <a:gsLst>
              <a:gs pos="98000">
                <a:srgbClr val="00B0F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C26763-7007-AD4C-938C-3FA1D888E3B1}"/>
              </a:ext>
            </a:extLst>
          </p:cNvPr>
          <p:cNvSpPr/>
          <p:nvPr/>
        </p:nvSpPr>
        <p:spPr>
          <a:xfrm>
            <a:off x="224500" y="4143223"/>
            <a:ext cx="3555439" cy="241738"/>
          </a:xfrm>
          <a:prstGeom prst="rect">
            <a:avLst/>
          </a:prstGeom>
          <a:gradFill>
            <a:gsLst>
              <a:gs pos="98000">
                <a:srgbClr val="FFFF00">
                  <a:alpha val="48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2687D0-0446-F84C-BF02-4EB66614DD7D}"/>
              </a:ext>
            </a:extLst>
          </p:cNvPr>
          <p:cNvSpPr/>
          <p:nvPr/>
        </p:nvSpPr>
        <p:spPr>
          <a:xfrm>
            <a:off x="8175578" y="1814945"/>
            <a:ext cx="810767" cy="223490"/>
          </a:xfrm>
          <a:prstGeom prst="rect">
            <a:avLst/>
          </a:prstGeom>
          <a:gradFill>
            <a:gsLst>
              <a:gs pos="98000">
                <a:srgbClr val="FFFF00">
                  <a:alpha val="48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BB71111-8257-3842-A9E6-CE794A64FFDB}"/>
              </a:ext>
            </a:extLst>
          </p:cNvPr>
          <p:cNvCxnSpPr>
            <a:cxnSpLocks/>
          </p:cNvCxnSpPr>
          <p:nvPr/>
        </p:nvCxnSpPr>
        <p:spPr>
          <a:xfrm flipV="1">
            <a:off x="2448909" y="2126718"/>
            <a:ext cx="2459422" cy="446030"/>
          </a:xfrm>
          <a:prstGeom prst="line">
            <a:avLst/>
          </a:prstGeom>
          <a:ln w="254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AF4C35A3-358F-F146-8656-50D542AD1D6F}"/>
              </a:ext>
            </a:extLst>
          </p:cNvPr>
          <p:cNvCxnSpPr>
            <a:cxnSpLocks/>
            <a:stCxn id="10" idx="3"/>
          </p:cNvCxnSpPr>
          <p:nvPr/>
        </p:nvCxnSpPr>
        <p:spPr>
          <a:xfrm flipV="1">
            <a:off x="3132083" y="2141431"/>
            <a:ext cx="2406867" cy="805182"/>
          </a:xfrm>
          <a:prstGeom prst="line">
            <a:avLst/>
          </a:prstGeom>
          <a:ln w="25400" cap="flat" cmpd="sng" algn="ctr">
            <a:solidFill>
              <a:srgbClr val="1507E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E382D78-CD5F-1949-A67F-920DEC18E5FD}"/>
              </a:ext>
            </a:extLst>
          </p:cNvPr>
          <p:cNvCxnSpPr>
            <a:cxnSpLocks/>
          </p:cNvCxnSpPr>
          <p:nvPr/>
        </p:nvCxnSpPr>
        <p:spPr>
          <a:xfrm flipV="1">
            <a:off x="3520966" y="2112006"/>
            <a:ext cx="2932386" cy="1538428"/>
          </a:xfrm>
          <a:prstGeom prst="line">
            <a:avLst/>
          </a:prstGeom>
          <a:ln w="254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FB3CC47F-BA4B-ED4E-A3C4-58FD538F5808}"/>
              </a:ext>
            </a:extLst>
          </p:cNvPr>
          <p:cNvCxnSpPr>
            <a:cxnSpLocks/>
          </p:cNvCxnSpPr>
          <p:nvPr/>
        </p:nvCxnSpPr>
        <p:spPr>
          <a:xfrm flipV="1">
            <a:off x="3783722" y="2089340"/>
            <a:ext cx="4593023" cy="2169855"/>
          </a:xfrm>
          <a:prstGeom prst="line">
            <a:avLst/>
          </a:prstGeom>
          <a:ln w="254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178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269"/>
            <a:ext cx="9144000" cy="871589"/>
          </a:xfrm>
        </p:spPr>
        <p:txBody>
          <a:bodyPr/>
          <a:lstStyle/>
          <a:p>
            <a:r>
              <a:rPr lang="en-US" dirty="0"/>
              <a:t>Binary Heap is implemented as an array!</a:t>
            </a:r>
          </a:p>
        </p:txBody>
      </p:sp>
      <p:pic>
        <p:nvPicPr>
          <p:cNvPr id="6" name="Picture 5" descr="binMaxHe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953" y="3614603"/>
            <a:ext cx="3555439" cy="2633988"/>
          </a:xfrm>
          <a:prstGeom prst="rect">
            <a:avLst/>
          </a:prstGeom>
          <a:noFill/>
          <a:ln>
            <a:noFill/>
          </a:ln>
        </p:spPr>
      </p:pic>
      <p:graphicFrame>
        <p:nvGraphicFramePr>
          <p:cNvPr id="3" name="Table 6">
            <a:extLst>
              <a:ext uri="{FF2B5EF4-FFF2-40B4-BE49-F238E27FC236}">
                <a16:creationId xmlns:a16="http://schemas.microsoft.com/office/drawing/2014/main" id="{B84E8180-3F99-E143-B5B9-70127911B1DE}"/>
              </a:ext>
            </a:extLst>
          </p:cNvPr>
          <p:cNvGraphicFramePr>
            <a:graphicFrameLocks noGrp="1"/>
          </p:cNvGraphicFramePr>
          <p:nvPr>
            <p:extLst>
              <p:ext uri="{D42A27DB-BD31-4B8C-83A1-F6EECF244321}">
                <p14:modId xmlns:p14="http://schemas.microsoft.com/office/powerpoint/2010/main" val="178831156"/>
              </p:ext>
            </p:extLst>
          </p:nvPr>
        </p:nvGraphicFramePr>
        <p:xfrm>
          <a:off x="1121057" y="2851588"/>
          <a:ext cx="5055479" cy="741680"/>
        </p:xfrm>
        <a:graphic>
          <a:graphicData uri="http://schemas.openxmlformats.org/drawingml/2006/table">
            <a:tbl>
              <a:tblPr firstRow="1" bandRow="1">
                <a:tableStyleId>{16D9F66E-5EB9-4882-86FB-DCBF35E3C3E4}</a:tableStyleId>
              </a:tblPr>
              <a:tblGrid>
                <a:gridCol w="504498">
                  <a:extLst>
                    <a:ext uri="{9D8B030D-6E8A-4147-A177-3AD203B41FA5}">
                      <a16:colId xmlns:a16="http://schemas.microsoft.com/office/drawing/2014/main" val="3018209935"/>
                    </a:ext>
                  </a:extLst>
                </a:gridCol>
                <a:gridCol w="276515">
                  <a:extLst>
                    <a:ext uri="{9D8B030D-6E8A-4147-A177-3AD203B41FA5}">
                      <a16:colId xmlns:a16="http://schemas.microsoft.com/office/drawing/2014/main" val="3040093717"/>
                    </a:ext>
                  </a:extLst>
                </a:gridCol>
                <a:gridCol w="597754">
                  <a:extLst>
                    <a:ext uri="{9D8B030D-6E8A-4147-A177-3AD203B41FA5}">
                      <a16:colId xmlns:a16="http://schemas.microsoft.com/office/drawing/2014/main" val="1675279872"/>
                    </a:ext>
                  </a:extLst>
                </a:gridCol>
                <a:gridCol w="459589">
                  <a:extLst>
                    <a:ext uri="{9D8B030D-6E8A-4147-A177-3AD203B41FA5}">
                      <a16:colId xmlns:a16="http://schemas.microsoft.com/office/drawing/2014/main" val="476123610"/>
                    </a:ext>
                  </a:extLst>
                </a:gridCol>
                <a:gridCol w="459589">
                  <a:extLst>
                    <a:ext uri="{9D8B030D-6E8A-4147-A177-3AD203B41FA5}">
                      <a16:colId xmlns:a16="http://schemas.microsoft.com/office/drawing/2014/main" val="1552524237"/>
                    </a:ext>
                  </a:extLst>
                </a:gridCol>
                <a:gridCol w="459589">
                  <a:extLst>
                    <a:ext uri="{9D8B030D-6E8A-4147-A177-3AD203B41FA5}">
                      <a16:colId xmlns:a16="http://schemas.microsoft.com/office/drawing/2014/main" val="2145557295"/>
                    </a:ext>
                  </a:extLst>
                </a:gridCol>
                <a:gridCol w="459589">
                  <a:extLst>
                    <a:ext uri="{9D8B030D-6E8A-4147-A177-3AD203B41FA5}">
                      <a16:colId xmlns:a16="http://schemas.microsoft.com/office/drawing/2014/main" val="2959326042"/>
                    </a:ext>
                  </a:extLst>
                </a:gridCol>
                <a:gridCol w="459589">
                  <a:extLst>
                    <a:ext uri="{9D8B030D-6E8A-4147-A177-3AD203B41FA5}">
                      <a16:colId xmlns:a16="http://schemas.microsoft.com/office/drawing/2014/main" val="3669794464"/>
                    </a:ext>
                  </a:extLst>
                </a:gridCol>
                <a:gridCol w="459589">
                  <a:extLst>
                    <a:ext uri="{9D8B030D-6E8A-4147-A177-3AD203B41FA5}">
                      <a16:colId xmlns:a16="http://schemas.microsoft.com/office/drawing/2014/main" val="1883355695"/>
                    </a:ext>
                  </a:extLst>
                </a:gridCol>
                <a:gridCol w="459589">
                  <a:extLst>
                    <a:ext uri="{9D8B030D-6E8A-4147-A177-3AD203B41FA5}">
                      <a16:colId xmlns:a16="http://schemas.microsoft.com/office/drawing/2014/main" val="2614509093"/>
                    </a:ext>
                  </a:extLst>
                </a:gridCol>
                <a:gridCol w="459589">
                  <a:extLst>
                    <a:ext uri="{9D8B030D-6E8A-4147-A177-3AD203B41FA5}">
                      <a16:colId xmlns:a16="http://schemas.microsoft.com/office/drawing/2014/main" val="1465230003"/>
                    </a:ext>
                  </a:extLst>
                </a:gridCol>
              </a:tblGrid>
              <a:tr h="370840">
                <a:tc>
                  <a:txBody>
                    <a:bodyPr/>
                    <a:lstStyle/>
                    <a:p>
                      <a:r>
                        <a:rPr lang="en-US" sz="1600" dirty="0" err="1">
                          <a:solidFill>
                            <a:schemeClr val="accent2">
                              <a:lumMod val="40000"/>
                              <a:lumOff val="60000"/>
                            </a:schemeClr>
                          </a:solidFill>
                        </a:rPr>
                        <a:t>idx</a:t>
                      </a:r>
                      <a:endParaRPr lang="en-US" sz="1600" dirty="0">
                        <a:solidFill>
                          <a:schemeClr val="accent2">
                            <a:lumMod val="40000"/>
                            <a:lumOff val="60000"/>
                          </a:schemeClr>
                        </a:solidFill>
                      </a:endParaRPr>
                    </a:p>
                  </a:txBody>
                  <a:tcPr/>
                </a:tc>
                <a:tc>
                  <a:txBody>
                    <a:bodyPr/>
                    <a:lstStyle/>
                    <a:p>
                      <a:pPr algn="ctr"/>
                      <a:r>
                        <a:rPr lang="en-US" sz="1600" dirty="0">
                          <a:solidFill>
                            <a:schemeClr val="accent2">
                              <a:lumMod val="40000"/>
                              <a:lumOff val="60000"/>
                            </a:schemeClr>
                          </a:solidFill>
                        </a:rPr>
                        <a:t>0</a:t>
                      </a:r>
                    </a:p>
                  </a:txBody>
                  <a:tcPr/>
                </a:tc>
                <a:tc>
                  <a:txBody>
                    <a:bodyPr/>
                    <a:lstStyle/>
                    <a:p>
                      <a:pPr algn="ctr"/>
                      <a:r>
                        <a:rPr lang="en-US" sz="1600" dirty="0">
                          <a:solidFill>
                            <a:schemeClr val="accent2">
                              <a:lumMod val="40000"/>
                              <a:lumOff val="60000"/>
                            </a:schemeClr>
                          </a:solidFill>
                        </a:rPr>
                        <a:t>1</a:t>
                      </a:r>
                    </a:p>
                  </a:txBody>
                  <a:tcPr/>
                </a:tc>
                <a:tc>
                  <a:txBody>
                    <a:bodyPr/>
                    <a:lstStyle/>
                    <a:p>
                      <a:pPr algn="ctr"/>
                      <a:r>
                        <a:rPr lang="en-US" sz="1600" dirty="0">
                          <a:solidFill>
                            <a:schemeClr val="accent2">
                              <a:lumMod val="40000"/>
                              <a:lumOff val="60000"/>
                            </a:schemeClr>
                          </a:solidFill>
                        </a:rPr>
                        <a:t>2</a:t>
                      </a:r>
                    </a:p>
                  </a:txBody>
                  <a:tcPr/>
                </a:tc>
                <a:tc>
                  <a:txBody>
                    <a:bodyPr/>
                    <a:lstStyle/>
                    <a:p>
                      <a:pPr algn="ctr"/>
                      <a:r>
                        <a:rPr lang="en-US" sz="1600" dirty="0">
                          <a:solidFill>
                            <a:schemeClr val="accent2">
                              <a:lumMod val="40000"/>
                              <a:lumOff val="60000"/>
                            </a:schemeClr>
                          </a:solidFill>
                        </a:rPr>
                        <a:t>3</a:t>
                      </a:r>
                    </a:p>
                  </a:txBody>
                  <a:tcPr/>
                </a:tc>
                <a:tc>
                  <a:txBody>
                    <a:bodyPr/>
                    <a:lstStyle/>
                    <a:p>
                      <a:pPr algn="ctr"/>
                      <a:r>
                        <a:rPr lang="en-US" sz="1600" dirty="0">
                          <a:solidFill>
                            <a:schemeClr val="accent2">
                              <a:lumMod val="40000"/>
                              <a:lumOff val="60000"/>
                            </a:schemeClr>
                          </a:solidFill>
                        </a:rPr>
                        <a:t>4</a:t>
                      </a:r>
                    </a:p>
                  </a:txBody>
                  <a:tcPr/>
                </a:tc>
                <a:tc>
                  <a:txBody>
                    <a:bodyPr/>
                    <a:lstStyle/>
                    <a:p>
                      <a:pPr algn="ctr"/>
                      <a:r>
                        <a:rPr lang="en-US" sz="1600" dirty="0">
                          <a:solidFill>
                            <a:schemeClr val="accent2">
                              <a:lumMod val="40000"/>
                              <a:lumOff val="60000"/>
                            </a:schemeClr>
                          </a:solidFill>
                        </a:rPr>
                        <a:t>5</a:t>
                      </a:r>
                    </a:p>
                  </a:txBody>
                  <a:tcPr/>
                </a:tc>
                <a:tc>
                  <a:txBody>
                    <a:bodyPr/>
                    <a:lstStyle/>
                    <a:p>
                      <a:pPr algn="ctr"/>
                      <a:r>
                        <a:rPr lang="en-US" sz="1600" dirty="0">
                          <a:solidFill>
                            <a:schemeClr val="accent2">
                              <a:lumMod val="40000"/>
                              <a:lumOff val="60000"/>
                            </a:schemeClr>
                          </a:solidFill>
                        </a:rPr>
                        <a:t>6</a:t>
                      </a:r>
                    </a:p>
                  </a:txBody>
                  <a:tcPr/>
                </a:tc>
                <a:tc>
                  <a:txBody>
                    <a:bodyPr/>
                    <a:lstStyle/>
                    <a:p>
                      <a:pPr algn="ctr"/>
                      <a:r>
                        <a:rPr lang="en-US" sz="1600" dirty="0">
                          <a:solidFill>
                            <a:schemeClr val="accent2">
                              <a:lumMod val="40000"/>
                              <a:lumOff val="60000"/>
                            </a:schemeClr>
                          </a:solidFill>
                        </a:rPr>
                        <a:t>7</a:t>
                      </a:r>
                    </a:p>
                  </a:txBody>
                  <a:tcPr/>
                </a:tc>
                <a:tc>
                  <a:txBody>
                    <a:bodyPr/>
                    <a:lstStyle/>
                    <a:p>
                      <a:pPr algn="ctr"/>
                      <a:r>
                        <a:rPr lang="en-US" sz="1600" dirty="0">
                          <a:solidFill>
                            <a:schemeClr val="accent2">
                              <a:lumMod val="40000"/>
                              <a:lumOff val="60000"/>
                            </a:schemeClr>
                          </a:solidFill>
                        </a:rPr>
                        <a:t>8</a:t>
                      </a:r>
                    </a:p>
                  </a:txBody>
                  <a:tcPr/>
                </a:tc>
                <a:tc>
                  <a:txBody>
                    <a:bodyPr/>
                    <a:lstStyle/>
                    <a:p>
                      <a:pPr algn="ctr"/>
                      <a:r>
                        <a:rPr lang="en-US" sz="1600" dirty="0">
                          <a:solidFill>
                            <a:schemeClr val="accent2">
                              <a:lumMod val="40000"/>
                              <a:lumOff val="60000"/>
                            </a:schemeClr>
                          </a:solidFill>
                        </a:rPr>
                        <a:t>9</a:t>
                      </a:r>
                    </a:p>
                  </a:txBody>
                  <a:tcPr/>
                </a:tc>
                <a:extLst>
                  <a:ext uri="{0D108BD9-81ED-4DB2-BD59-A6C34878D82A}">
                    <a16:rowId xmlns:a16="http://schemas.microsoft.com/office/drawing/2014/main" val="439297454"/>
                  </a:ext>
                </a:extLst>
              </a:tr>
              <a:tr h="370840">
                <a:tc>
                  <a:txBody>
                    <a:bodyPr/>
                    <a:lstStyle/>
                    <a:p>
                      <a:r>
                        <a:rPr lang="en-US" sz="1600" b="1" dirty="0" err="1"/>
                        <a:t>val</a:t>
                      </a:r>
                      <a:endParaRPr lang="en-US" sz="1600" b="1" dirty="0"/>
                    </a:p>
                  </a:txBody>
                  <a:tcPr/>
                </a:tc>
                <a:tc>
                  <a:txBody>
                    <a:bodyPr/>
                    <a:lstStyle/>
                    <a:p>
                      <a:pPr algn="ctr"/>
                      <a:r>
                        <a:rPr lang="en-US" sz="1600" b="1" dirty="0"/>
                        <a:t>✕</a:t>
                      </a:r>
                    </a:p>
                  </a:txBody>
                  <a:tcPr/>
                </a:tc>
                <a:tc>
                  <a:txBody>
                    <a:bodyPr/>
                    <a:lstStyle/>
                    <a:p>
                      <a:pPr algn="ctr"/>
                      <a:r>
                        <a:rPr lang="en-US" sz="1600" b="1" dirty="0"/>
                        <a:t>100</a:t>
                      </a:r>
                    </a:p>
                  </a:txBody>
                  <a:tcPr/>
                </a:tc>
                <a:tc>
                  <a:txBody>
                    <a:bodyPr/>
                    <a:lstStyle/>
                    <a:p>
                      <a:pPr algn="ctr"/>
                      <a:r>
                        <a:rPr lang="en-US" sz="1600" b="1" dirty="0">
                          <a:highlight>
                            <a:srgbClr val="FF0000"/>
                          </a:highlight>
                        </a:rPr>
                        <a:t>19</a:t>
                      </a:r>
                    </a:p>
                  </a:txBody>
                  <a:tcPr/>
                </a:tc>
                <a:tc>
                  <a:txBody>
                    <a:bodyPr/>
                    <a:lstStyle/>
                    <a:p>
                      <a:pPr algn="ctr"/>
                      <a:r>
                        <a:rPr lang="en-US" sz="1600" b="1" dirty="0"/>
                        <a:t>36</a:t>
                      </a:r>
                    </a:p>
                  </a:txBody>
                  <a:tcPr/>
                </a:tc>
                <a:tc>
                  <a:txBody>
                    <a:bodyPr/>
                    <a:lstStyle/>
                    <a:p>
                      <a:pPr algn="ctr"/>
                      <a:r>
                        <a:rPr lang="en-US" sz="1600" b="1" dirty="0">
                          <a:highlight>
                            <a:srgbClr val="FFFF00"/>
                          </a:highlight>
                        </a:rPr>
                        <a:t>17</a:t>
                      </a:r>
                    </a:p>
                  </a:txBody>
                  <a:tcPr/>
                </a:tc>
                <a:tc>
                  <a:txBody>
                    <a:bodyPr/>
                    <a:lstStyle/>
                    <a:p>
                      <a:pPr algn="ctr"/>
                      <a:r>
                        <a:rPr lang="en-US" sz="1600" b="1" dirty="0"/>
                        <a:t>3</a:t>
                      </a:r>
                    </a:p>
                  </a:txBody>
                  <a:tcPr/>
                </a:tc>
                <a:tc>
                  <a:txBody>
                    <a:bodyPr/>
                    <a:lstStyle/>
                    <a:p>
                      <a:pPr algn="ctr"/>
                      <a:r>
                        <a:rPr lang="en-US" sz="1600" b="1" dirty="0"/>
                        <a:t>25</a:t>
                      </a:r>
                    </a:p>
                  </a:txBody>
                  <a:tcPr/>
                </a:tc>
                <a:tc>
                  <a:txBody>
                    <a:bodyPr/>
                    <a:lstStyle/>
                    <a:p>
                      <a:pPr algn="ctr"/>
                      <a:r>
                        <a:rPr lang="en-US" sz="1600" b="1" dirty="0"/>
                        <a:t>1</a:t>
                      </a:r>
                    </a:p>
                  </a:txBody>
                  <a:tcPr/>
                </a:tc>
                <a:tc>
                  <a:txBody>
                    <a:bodyPr/>
                    <a:lstStyle/>
                    <a:p>
                      <a:pPr algn="ctr"/>
                      <a:r>
                        <a:rPr lang="en-US" sz="1600" b="1" dirty="0">
                          <a:highlight>
                            <a:srgbClr val="008000"/>
                          </a:highlight>
                        </a:rPr>
                        <a:t>2</a:t>
                      </a:r>
                    </a:p>
                  </a:txBody>
                  <a:tcPr/>
                </a:tc>
                <a:tc>
                  <a:txBody>
                    <a:bodyPr/>
                    <a:lstStyle/>
                    <a:p>
                      <a:pPr algn="ctr"/>
                      <a:r>
                        <a:rPr lang="en-US" sz="1600" b="1" dirty="0">
                          <a:highlight>
                            <a:srgbClr val="008000"/>
                          </a:highlight>
                        </a:rPr>
                        <a:t>7</a:t>
                      </a:r>
                    </a:p>
                  </a:txBody>
                  <a:tcPr/>
                </a:tc>
                <a:extLst>
                  <a:ext uri="{0D108BD9-81ED-4DB2-BD59-A6C34878D82A}">
                    <a16:rowId xmlns:a16="http://schemas.microsoft.com/office/drawing/2014/main" val="1825132634"/>
                  </a:ext>
                </a:extLst>
              </a:tr>
            </a:tbl>
          </a:graphicData>
        </a:graphic>
      </p:graphicFrame>
      <p:sp>
        <p:nvSpPr>
          <p:cNvPr id="9" name="Rectangle 8">
            <a:extLst>
              <a:ext uri="{FF2B5EF4-FFF2-40B4-BE49-F238E27FC236}">
                <a16:creationId xmlns:a16="http://schemas.microsoft.com/office/drawing/2014/main" id="{CFD5CA5F-62BA-F543-9ADF-E9BA75BECA98}"/>
              </a:ext>
            </a:extLst>
          </p:cNvPr>
          <p:cNvSpPr/>
          <p:nvPr/>
        </p:nvSpPr>
        <p:spPr>
          <a:xfrm>
            <a:off x="1818290" y="2406870"/>
            <a:ext cx="630619"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224B41-7E99-1842-92A8-29C4213F29F1}"/>
              </a:ext>
            </a:extLst>
          </p:cNvPr>
          <p:cNvSpPr/>
          <p:nvPr/>
        </p:nvSpPr>
        <p:spPr>
          <a:xfrm>
            <a:off x="1061543" y="2825744"/>
            <a:ext cx="2070540"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45D84C-A98B-7E45-AB47-53E7FDAB024A}"/>
              </a:ext>
            </a:extLst>
          </p:cNvPr>
          <p:cNvSpPr/>
          <p:nvPr/>
        </p:nvSpPr>
        <p:spPr>
          <a:xfrm>
            <a:off x="4808023" y="1805667"/>
            <a:ext cx="499240" cy="26029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231529-2D9B-2D43-8E73-3993F12147E5}"/>
              </a:ext>
            </a:extLst>
          </p:cNvPr>
          <p:cNvSpPr/>
          <p:nvPr/>
        </p:nvSpPr>
        <p:spPr>
          <a:xfrm>
            <a:off x="5416188" y="1811077"/>
            <a:ext cx="826956" cy="22735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7A54D1-4EE5-A94B-B04A-CF90838DA2E5}"/>
              </a:ext>
            </a:extLst>
          </p:cNvPr>
          <p:cNvSpPr/>
          <p:nvPr/>
        </p:nvSpPr>
        <p:spPr>
          <a:xfrm>
            <a:off x="688426" y="3519037"/>
            <a:ext cx="2832540"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2F45B0-4746-EC42-AAD0-3FD1A1C51E5B}"/>
              </a:ext>
            </a:extLst>
          </p:cNvPr>
          <p:cNvSpPr/>
          <p:nvPr/>
        </p:nvSpPr>
        <p:spPr>
          <a:xfrm>
            <a:off x="6352070" y="1805667"/>
            <a:ext cx="1730386" cy="26029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C26763-7007-AD4C-938C-3FA1D888E3B1}"/>
              </a:ext>
            </a:extLst>
          </p:cNvPr>
          <p:cNvSpPr/>
          <p:nvPr/>
        </p:nvSpPr>
        <p:spPr>
          <a:xfrm>
            <a:off x="224500" y="4143223"/>
            <a:ext cx="3555439"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2687D0-0446-F84C-BF02-4EB66614DD7D}"/>
              </a:ext>
            </a:extLst>
          </p:cNvPr>
          <p:cNvSpPr/>
          <p:nvPr/>
        </p:nvSpPr>
        <p:spPr>
          <a:xfrm>
            <a:off x="8175578" y="1814945"/>
            <a:ext cx="810767" cy="2234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9C4AC1-9F74-5F41-AE15-D7FD09380D8B}"/>
              </a:ext>
            </a:extLst>
          </p:cNvPr>
          <p:cNvSpPr txBox="1"/>
          <p:nvPr/>
        </p:nvSpPr>
        <p:spPr>
          <a:xfrm>
            <a:off x="1892273" y="2570455"/>
            <a:ext cx="4350871" cy="307777"/>
          </a:xfrm>
          <a:prstGeom prst="rect">
            <a:avLst/>
          </a:prstGeom>
          <a:noFill/>
        </p:spPr>
        <p:txBody>
          <a:bodyPr wrap="none" rtlCol="0">
            <a:spAutoFit/>
          </a:bodyPr>
          <a:lstStyle/>
          <a:p>
            <a:r>
              <a:rPr lang="en-US" sz="1400" dirty="0"/>
              <a:t>             4/2            </a:t>
            </a:r>
            <a:r>
              <a:rPr lang="en-US" sz="1400" dirty="0" err="1"/>
              <a:t>i</a:t>
            </a:r>
            <a:r>
              <a:rPr lang="en-US" sz="1400" dirty="0"/>
              <a:t>=4                                4*2  4*2+1</a:t>
            </a:r>
          </a:p>
        </p:txBody>
      </p:sp>
      <mc:AlternateContent xmlns:mc="http://schemas.openxmlformats.org/markup-compatibility/2006">
        <mc:Choice xmlns:p14="http://schemas.microsoft.com/office/powerpoint/2010/main" Requires="p14">
          <p:contentPart p14:bwMode="auto" r:id="rId3">
            <p14:nvContentPartPr>
              <p14:cNvPr id="38" name="Ink 37">
                <a:extLst>
                  <a:ext uri="{FF2B5EF4-FFF2-40B4-BE49-F238E27FC236}">
                    <a16:creationId xmlns:a16="http://schemas.microsoft.com/office/drawing/2014/main" id="{F41550FA-99FD-584C-AEB1-0E34D0758739}"/>
                  </a:ext>
                </a:extLst>
              </p14:cNvPr>
              <p14:cNvContentPartPr/>
              <p14:nvPr/>
            </p14:nvContentPartPr>
            <p14:xfrm>
              <a:off x="3603475" y="2061219"/>
              <a:ext cx="2100600" cy="486360"/>
            </p14:xfrm>
          </p:contentPart>
        </mc:Choice>
        <mc:Fallback>
          <p:pic>
            <p:nvPicPr>
              <p:cNvPr id="38" name="Ink 37">
                <a:extLst>
                  <a:ext uri="{FF2B5EF4-FFF2-40B4-BE49-F238E27FC236}">
                    <a16:creationId xmlns:a16="http://schemas.microsoft.com/office/drawing/2014/main" id="{F41550FA-99FD-584C-AEB1-0E34D0758739}"/>
                  </a:ext>
                </a:extLst>
              </p:cNvPr>
              <p:cNvPicPr/>
              <p:nvPr/>
            </p:nvPicPr>
            <p:blipFill>
              <a:blip r:embed="rId4"/>
              <a:stretch>
                <a:fillRect/>
              </a:stretch>
            </p:blipFill>
            <p:spPr>
              <a:xfrm>
                <a:off x="3585835" y="2043219"/>
                <a:ext cx="2136240" cy="522000"/>
              </a:xfrm>
              <a:prstGeom prst="rect">
                <a:avLst/>
              </a:prstGeom>
            </p:spPr>
          </p:pic>
        </mc:Fallback>
      </mc:AlternateContent>
      <p:grpSp>
        <p:nvGrpSpPr>
          <p:cNvPr id="45" name="Group 44">
            <a:extLst>
              <a:ext uri="{FF2B5EF4-FFF2-40B4-BE49-F238E27FC236}">
                <a16:creationId xmlns:a16="http://schemas.microsoft.com/office/drawing/2014/main" id="{ED73ECC4-B438-604E-B972-6606AFEA7A89}"/>
              </a:ext>
            </a:extLst>
          </p:cNvPr>
          <p:cNvGrpSpPr/>
          <p:nvPr/>
        </p:nvGrpSpPr>
        <p:grpSpPr>
          <a:xfrm>
            <a:off x="5455675" y="2326899"/>
            <a:ext cx="540360" cy="249480"/>
            <a:chOff x="5455675" y="2326899"/>
            <a:chExt cx="540360" cy="249480"/>
          </a:xfrm>
        </p:grpSpPr>
        <mc:AlternateContent xmlns:mc="http://schemas.openxmlformats.org/markup-compatibility/2006">
          <mc:Choice xmlns:p14="http://schemas.microsoft.com/office/powerpoint/2010/main" Requires="p14">
            <p:contentPart p14:bwMode="auto" r:id="rId5">
              <p14:nvContentPartPr>
                <p14:cNvPr id="39" name="Ink 38">
                  <a:extLst>
                    <a:ext uri="{FF2B5EF4-FFF2-40B4-BE49-F238E27FC236}">
                      <a16:creationId xmlns:a16="http://schemas.microsoft.com/office/drawing/2014/main" id="{0C1F9C89-0258-1942-9515-EC6566357066}"/>
                    </a:ext>
                  </a:extLst>
                </p14:cNvPr>
                <p14:cNvContentPartPr/>
                <p14:nvPr/>
              </p14:nvContentPartPr>
              <p14:xfrm>
                <a:off x="5455675" y="2374779"/>
                <a:ext cx="498600" cy="23400"/>
              </p14:xfrm>
            </p:contentPart>
          </mc:Choice>
          <mc:Fallback>
            <p:pic>
              <p:nvPicPr>
                <p:cNvPr id="39" name="Ink 38">
                  <a:extLst>
                    <a:ext uri="{FF2B5EF4-FFF2-40B4-BE49-F238E27FC236}">
                      <a16:creationId xmlns:a16="http://schemas.microsoft.com/office/drawing/2014/main" id="{0C1F9C89-0258-1942-9515-EC6566357066}"/>
                    </a:ext>
                  </a:extLst>
                </p:cNvPr>
                <p:cNvPicPr/>
                <p:nvPr/>
              </p:nvPicPr>
              <p:blipFill>
                <a:blip r:embed="rId6"/>
                <a:stretch>
                  <a:fillRect/>
                </a:stretch>
              </p:blipFill>
              <p:spPr>
                <a:xfrm>
                  <a:off x="5438035" y="2356779"/>
                  <a:ext cx="5342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0" name="Ink 39">
                  <a:extLst>
                    <a:ext uri="{FF2B5EF4-FFF2-40B4-BE49-F238E27FC236}">
                      <a16:creationId xmlns:a16="http://schemas.microsoft.com/office/drawing/2014/main" id="{7B3214F6-F9FE-AD49-B5FE-ADD03776BCDB}"/>
                    </a:ext>
                  </a:extLst>
                </p14:cNvPr>
                <p14:cNvContentPartPr/>
                <p14:nvPr/>
              </p14:nvContentPartPr>
              <p14:xfrm>
                <a:off x="5480155" y="2392419"/>
                <a:ext cx="12600" cy="183960"/>
              </p14:xfrm>
            </p:contentPart>
          </mc:Choice>
          <mc:Fallback>
            <p:pic>
              <p:nvPicPr>
                <p:cNvPr id="40" name="Ink 39">
                  <a:extLst>
                    <a:ext uri="{FF2B5EF4-FFF2-40B4-BE49-F238E27FC236}">
                      <a16:creationId xmlns:a16="http://schemas.microsoft.com/office/drawing/2014/main" id="{7B3214F6-F9FE-AD49-B5FE-ADD03776BCDB}"/>
                    </a:ext>
                  </a:extLst>
                </p:cNvPr>
                <p:cNvPicPr/>
                <p:nvPr/>
              </p:nvPicPr>
              <p:blipFill>
                <a:blip r:embed="rId8"/>
                <a:stretch>
                  <a:fillRect/>
                </a:stretch>
              </p:blipFill>
              <p:spPr>
                <a:xfrm>
                  <a:off x="5462515" y="2374419"/>
                  <a:ext cx="482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2" name="Ink 41">
                  <a:extLst>
                    <a:ext uri="{FF2B5EF4-FFF2-40B4-BE49-F238E27FC236}">
                      <a16:creationId xmlns:a16="http://schemas.microsoft.com/office/drawing/2014/main" id="{472536AE-B28C-E447-AF9E-0A636A79C953}"/>
                    </a:ext>
                  </a:extLst>
                </p14:cNvPr>
                <p14:cNvContentPartPr/>
                <p14:nvPr/>
              </p14:nvContentPartPr>
              <p14:xfrm>
                <a:off x="5995675" y="2418699"/>
                <a:ext cx="360" cy="155880"/>
              </p14:xfrm>
            </p:contentPart>
          </mc:Choice>
          <mc:Fallback>
            <p:pic>
              <p:nvPicPr>
                <p:cNvPr id="42" name="Ink 41">
                  <a:extLst>
                    <a:ext uri="{FF2B5EF4-FFF2-40B4-BE49-F238E27FC236}">
                      <a16:creationId xmlns:a16="http://schemas.microsoft.com/office/drawing/2014/main" id="{472536AE-B28C-E447-AF9E-0A636A79C953}"/>
                    </a:ext>
                  </a:extLst>
                </p:cNvPr>
                <p:cNvPicPr/>
                <p:nvPr/>
              </p:nvPicPr>
              <p:blipFill>
                <a:blip r:embed="rId10"/>
                <a:stretch>
                  <a:fillRect/>
                </a:stretch>
              </p:blipFill>
              <p:spPr>
                <a:xfrm>
                  <a:off x="5978035" y="2401059"/>
                  <a:ext cx="36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4" name="Ink 43">
                  <a:extLst>
                    <a:ext uri="{FF2B5EF4-FFF2-40B4-BE49-F238E27FC236}">
                      <a16:creationId xmlns:a16="http://schemas.microsoft.com/office/drawing/2014/main" id="{BD4F520D-8F90-7E4A-86CD-E4330141FF5E}"/>
                    </a:ext>
                  </a:extLst>
                </p14:cNvPr>
                <p14:cNvContentPartPr/>
                <p14:nvPr/>
              </p14:nvContentPartPr>
              <p14:xfrm>
                <a:off x="5721355" y="2326899"/>
                <a:ext cx="360" cy="25920"/>
              </p14:xfrm>
            </p:contentPart>
          </mc:Choice>
          <mc:Fallback>
            <p:pic>
              <p:nvPicPr>
                <p:cNvPr id="44" name="Ink 43">
                  <a:extLst>
                    <a:ext uri="{FF2B5EF4-FFF2-40B4-BE49-F238E27FC236}">
                      <a16:creationId xmlns:a16="http://schemas.microsoft.com/office/drawing/2014/main" id="{BD4F520D-8F90-7E4A-86CD-E4330141FF5E}"/>
                    </a:ext>
                  </a:extLst>
                </p:cNvPr>
                <p:cNvPicPr/>
                <p:nvPr/>
              </p:nvPicPr>
              <p:blipFill>
                <a:blip r:embed="rId12"/>
                <a:stretch>
                  <a:fillRect/>
                </a:stretch>
              </p:blipFill>
              <p:spPr>
                <a:xfrm>
                  <a:off x="5703355" y="2309259"/>
                  <a:ext cx="36000" cy="61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46" name="Ink 45">
                <a:extLst>
                  <a:ext uri="{FF2B5EF4-FFF2-40B4-BE49-F238E27FC236}">
                    <a16:creationId xmlns:a16="http://schemas.microsoft.com/office/drawing/2014/main" id="{61899F50-843E-FB47-B465-E0C483FA685E}"/>
                  </a:ext>
                </a:extLst>
              </p14:cNvPr>
              <p14:cNvContentPartPr/>
              <p14:nvPr/>
            </p14:nvContentPartPr>
            <p14:xfrm>
              <a:off x="2754235" y="2435259"/>
              <a:ext cx="730440" cy="150480"/>
            </p14:xfrm>
          </p:contentPart>
        </mc:Choice>
        <mc:Fallback>
          <p:pic>
            <p:nvPicPr>
              <p:cNvPr id="46" name="Ink 45">
                <a:extLst>
                  <a:ext uri="{FF2B5EF4-FFF2-40B4-BE49-F238E27FC236}">
                    <a16:creationId xmlns:a16="http://schemas.microsoft.com/office/drawing/2014/main" id="{61899F50-843E-FB47-B465-E0C483FA685E}"/>
                  </a:ext>
                </a:extLst>
              </p:cNvPr>
              <p:cNvPicPr/>
              <p:nvPr/>
            </p:nvPicPr>
            <p:blipFill>
              <a:blip r:embed="rId14"/>
              <a:stretch>
                <a:fillRect/>
              </a:stretch>
            </p:blipFill>
            <p:spPr>
              <a:xfrm>
                <a:off x="2736595" y="2417619"/>
                <a:ext cx="7660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7" name="Ink 46">
                <a:extLst>
                  <a:ext uri="{FF2B5EF4-FFF2-40B4-BE49-F238E27FC236}">
                    <a16:creationId xmlns:a16="http://schemas.microsoft.com/office/drawing/2014/main" id="{62222851-F9ED-884D-83D4-4C03259FE9B5}"/>
                  </a:ext>
                </a:extLst>
              </p14:cNvPr>
              <p14:cNvContentPartPr/>
              <p14:nvPr/>
            </p14:nvContentPartPr>
            <p14:xfrm>
              <a:off x="1552915" y="1366419"/>
              <a:ext cx="360" cy="360"/>
            </p14:xfrm>
          </p:contentPart>
        </mc:Choice>
        <mc:Fallback>
          <p:pic>
            <p:nvPicPr>
              <p:cNvPr id="47" name="Ink 46">
                <a:extLst>
                  <a:ext uri="{FF2B5EF4-FFF2-40B4-BE49-F238E27FC236}">
                    <a16:creationId xmlns:a16="http://schemas.microsoft.com/office/drawing/2014/main" id="{62222851-F9ED-884D-83D4-4C03259FE9B5}"/>
                  </a:ext>
                </a:extLst>
              </p:cNvPr>
              <p:cNvPicPr/>
              <p:nvPr/>
            </p:nvPicPr>
            <p:blipFill>
              <a:blip r:embed="rId16"/>
              <a:stretch>
                <a:fillRect/>
              </a:stretch>
            </p:blipFill>
            <p:spPr>
              <a:xfrm>
                <a:off x="1535275" y="1348779"/>
                <a:ext cx="36000" cy="36000"/>
              </a:xfrm>
              <a:prstGeom prst="rect">
                <a:avLst/>
              </a:prstGeom>
            </p:spPr>
          </p:pic>
        </mc:Fallback>
      </mc:AlternateContent>
      <p:sp>
        <p:nvSpPr>
          <p:cNvPr id="48" name="Rectangle 47">
            <a:extLst>
              <a:ext uri="{FF2B5EF4-FFF2-40B4-BE49-F238E27FC236}">
                <a16:creationId xmlns:a16="http://schemas.microsoft.com/office/drawing/2014/main" id="{EA985CF4-4C98-8F49-AE7E-4001E7A1D97E}"/>
              </a:ext>
            </a:extLst>
          </p:cNvPr>
          <p:cNvSpPr/>
          <p:nvPr/>
        </p:nvSpPr>
        <p:spPr>
          <a:xfrm>
            <a:off x="475274" y="1891334"/>
            <a:ext cx="3382523" cy="400110"/>
          </a:xfrm>
          <a:prstGeom prst="rect">
            <a:avLst/>
          </a:prstGeom>
        </p:spPr>
        <p:txBody>
          <a:bodyPr wrap="square">
            <a:spAutoFit/>
          </a:bodyPr>
          <a:lstStyle/>
          <a:p>
            <a:r>
              <a:rPr lang="en-US" sz="2000" dirty="0">
                <a:solidFill>
                  <a:srgbClr val="C00000"/>
                </a:solidFill>
              </a:rPr>
              <a:t>parent </a:t>
            </a:r>
            <a:r>
              <a:rPr lang="en-US" sz="2000" dirty="0"/>
              <a:t>of </a:t>
            </a:r>
            <a:r>
              <a:rPr lang="en-US" sz="2000" dirty="0">
                <a:solidFill>
                  <a:srgbClr val="000090"/>
                </a:solidFill>
                <a:latin typeface="Courier"/>
              </a:rPr>
              <a:t>H[</a:t>
            </a:r>
            <a:r>
              <a:rPr lang="en-US" sz="2000" dirty="0" err="1">
                <a:solidFill>
                  <a:srgbClr val="000090"/>
                </a:solidFill>
                <a:latin typeface="Courier"/>
              </a:rPr>
              <a:t>i</a:t>
            </a:r>
            <a:r>
              <a:rPr lang="en-US" sz="2000" dirty="0">
                <a:solidFill>
                  <a:srgbClr val="000090"/>
                </a:solidFill>
                <a:latin typeface="Courier"/>
              </a:rPr>
              <a:t>]</a:t>
            </a:r>
            <a:r>
              <a:rPr lang="en-US" sz="2000" dirty="0"/>
              <a:t> is </a:t>
            </a:r>
            <a:r>
              <a:rPr lang="en-US" sz="2000" dirty="0">
                <a:solidFill>
                  <a:srgbClr val="000090"/>
                </a:solidFill>
                <a:latin typeface="Courier"/>
              </a:rPr>
              <a:t>H[</a:t>
            </a:r>
            <a:r>
              <a:rPr lang="en-US" sz="2000" dirty="0" err="1">
                <a:solidFill>
                  <a:srgbClr val="C00000"/>
                </a:solidFill>
                <a:latin typeface="Courier"/>
              </a:rPr>
              <a:t>i</a:t>
            </a:r>
            <a:r>
              <a:rPr lang="en-US" sz="2000" dirty="0">
                <a:solidFill>
                  <a:srgbClr val="C00000"/>
                </a:solidFill>
                <a:latin typeface="Courier"/>
              </a:rPr>
              <a:t>/2</a:t>
            </a:r>
            <a:r>
              <a:rPr lang="en-US" sz="2000" dirty="0">
                <a:solidFill>
                  <a:srgbClr val="000090"/>
                </a:solidFill>
                <a:latin typeface="Courier"/>
              </a:rPr>
              <a:t>]</a:t>
            </a:r>
            <a:r>
              <a:rPr lang="en-US" sz="2000" dirty="0"/>
              <a:t> </a:t>
            </a:r>
            <a:endParaRPr lang="en-US" sz="2000" dirty="0">
              <a:solidFill>
                <a:srgbClr val="000090"/>
              </a:solidFill>
              <a:latin typeface="Courier"/>
            </a:endParaRPr>
          </a:p>
        </p:txBody>
      </p:sp>
      <p:sp>
        <p:nvSpPr>
          <p:cNvPr id="49" name="Rectangle 48">
            <a:extLst>
              <a:ext uri="{FF2B5EF4-FFF2-40B4-BE49-F238E27FC236}">
                <a16:creationId xmlns:a16="http://schemas.microsoft.com/office/drawing/2014/main" id="{96AFB06A-2BBE-934C-8E42-2256450DAFA1}"/>
              </a:ext>
            </a:extLst>
          </p:cNvPr>
          <p:cNvSpPr/>
          <p:nvPr/>
        </p:nvSpPr>
        <p:spPr>
          <a:xfrm>
            <a:off x="4149397" y="1218366"/>
            <a:ext cx="4572000" cy="707886"/>
          </a:xfrm>
          <a:prstGeom prst="rect">
            <a:avLst/>
          </a:prstGeom>
        </p:spPr>
        <p:txBody>
          <a:bodyPr>
            <a:spAutoFit/>
          </a:bodyPr>
          <a:lstStyle/>
          <a:p>
            <a:pPr marL="285750" indent="-285750">
              <a:buFontTx/>
              <a:buChar char="-"/>
            </a:pPr>
            <a:r>
              <a:rPr lang="en-US" sz="2000" dirty="0">
                <a:solidFill>
                  <a:schemeClr val="accent3">
                    <a:lumMod val="50000"/>
                  </a:schemeClr>
                </a:solidFill>
              </a:rPr>
              <a:t>left child   </a:t>
            </a:r>
            <a:r>
              <a:rPr lang="en-US" sz="2000" dirty="0"/>
              <a:t>of </a:t>
            </a:r>
            <a:r>
              <a:rPr lang="en-US" sz="2000" dirty="0">
                <a:solidFill>
                  <a:srgbClr val="000090"/>
                </a:solidFill>
                <a:latin typeface="Courier"/>
              </a:rPr>
              <a:t>H[</a:t>
            </a:r>
            <a:r>
              <a:rPr lang="en-US" sz="2000" dirty="0" err="1">
                <a:solidFill>
                  <a:srgbClr val="000090"/>
                </a:solidFill>
                <a:latin typeface="Courier"/>
              </a:rPr>
              <a:t>i</a:t>
            </a:r>
            <a:r>
              <a:rPr lang="en-US" sz="2000" dirty="0">
                <a:solidFill>
                  <a:srgbClr val="000090"/>
                </a:solidFill>
                <a:latin typeface="Courier"/>
              </a:rPr>
              <a:t>]</a:t>
            </a:r>
            <a:r>
              <a:rPr lang="en-US" sz="2000" dirty="0"/>
              <a:t> is </a:t>
            </a:r>
            <a:r>
              <a:rPr lang="en-US" sz="2000" dirty="0">
                <a:solidFill>
                  <a:srgbClr val="000090"/>
                </a:solidFill>
                <a:latin typeface="Courier"/>
              </a:rPr>
              <a:t>H[</a:t>
            </a:r>
            <a:r>
              <a:rPr lang="en-US" sz="2000" dirty="0">
                <a:solidFill>
                  <a:schemeClr val="accent3">
                    <a:lumMod val="50000"/>
                  </a:schemeClr>
                </a:solidFill>
                <a:latin typeface="Courier" pitchFamily="2" charset="0"/>
              </a:rPr>
              <a:t>2*</a:t>
            </a:r>
            <a:r>
              <a:rPr lang="en-US" sz="2000" dirty="0" err="1">
                <a:solidFill>
                  <a:schemeClr val="accent3">
                    <a:lumMod val="50000"/>
                  </a:schemeClr>
                </a:solidFill>
                <a:latin typeface="Courier" pitchFamily="2" charset="0"/>
              </a:rPr>
              <a:t>i</a:t>
            </a:r>
            <a:r>
              <a:rPr lang="en-US" sz="2000" dirty="0">
                <a:solidFill>
                  <a:srgbClr val="000090"/>
                </a:solidFill>
                <a:latin typeface="Courier"/>
              </a:rPr>
              <a:t>]</a:t>
            </a:r>
            <a:r>
              <a:rPr lang="en-US" sz="2000" dirty="0"/>
              <a:t> </a:t>
            </a:r>
            <a:endParaRPr lang="en-US" sz="2000" dirty="0">
              <a:solidFill>
                <a:srgbClr val="000090"/>
              </a:solidFill>
              <a:latin typeface="Courier"/>
            </a:endParaRPr>
          </a:p>
          <a:p>
            <a:pPr marL="285750" indent="-285750" fontAlgn="auto">
              <a:spcBef>
                <a:spcPts val="0"/>
              </a:spcBef>
              <a:spcAft>
                <a:spcPts val="0"/>
              </a:spcAft>
              <a:buFontTx/>
              <a:buChar char="-"/>
              <a:defRPr/>
            </a:pPr>
            <a:r>
              <a:rPr lang="en-US" sz="2000" dirty="0">
                <a:solidFill>
                  <a:schemeClr val="accent3">
                    <a:lumMod val="50000"/>
                  </a:schemeClr>
                </a:solidFill>
              </a:rPr>
              <a:t>right child </a:t>
            </a:r>
            <a:r>
              <a:rPr lang="en-US" sz="2000" dirty="0"/>
              <a:t>of </a:t>
            </a:r>
            <a:r>
              <a:rPr lang="en-US" sz="2000" dirty="0">
                <a:solidFill>
                  <a:srgbClr val="000090"/>
                </a:solidFill>
                <a:latin typeface="Courier"/>
              </a:rPr>
              <a:t>H[</a:t>
            </a:r>
            <a:r>
              <a:rPr lang="en-US" sz="2000" dirty="0" err="1">
                <a:solidFill>
                  <a:srgbClr val="000090"/>
                </a:solidFill>
                <a:latin typeface="Courier"/>
              </a:rPr>
              <a:t>i</a:t>
            </a:r>
            <a:r>
              <a:rPr lang="en-US" sz="2000" dirty="0">
                <a:solidFill>
                  <a:srgbClr val="000090"/>
                </a:solidFill>
                <a:latin typeface="Courier"/>
              </a:rPr>
              <a:t>]</a:t>
            </a:r>
            <a:r>
              <a:rPr lang="en-US" sz="2000" dirty="0"/>
              <a:t> is </a:t>
            </a:r>
            <a:r>
              <a:rPr lang="en-US" sz="2000" dirty="0">
                <a:solidFill>
                  <a:srgbClr val="000090"/>
                </a:solidFill>
                <a:latin typeface="Courier"/>
              </a:rPr>
              <a:t>H[</a:t>
            </a:r>
            <a:r>
              <a:rPr lang="en-US" sz="2000" dirty="0">
                <a:solidFill>
                  <a:schemeClr val="accent3">
                    <a:lumMod val="50000"/>
                  </a:schemeClr>
                </a:solidFill>
                <a:latin typeface="Courier" pitchFamily="2" charset="0"/>
              </a:rPr>
              <a:t>2*i+1</a:t>
            </a:r>
            <a:r>
              <a:rPr lang="en-US" sz="2000" dirty="0">
                <a:solidFill>
                  <a:srgbClr val="000090"/>
                </a:solidFill>
                <a:latin typeface="Courier"/>
              </a:rPr>
              <a:t>]</a:t>
            </a:r>
            <a:r>
              <a:rPr lang="en-US" sz="2000" dirty="0"/>
              <a:t> </a:t>
            </a:r>
            <a:endParaRPr lang="en-US" sz="2000" dirty="0">
              <a:solidFill>
                <a:srgbClr val="000090"/>
              </a:solidFill>
              <a:latin typeface="Courier"/>
            </a:endParaRPr>
          </a:p>
        </p:txBody>
      </p:sp>
      <p:cxnSp>
        <p:nvCxnSpPr>
          <p:cNvPr id="51" name="Straight Connector 50">
            <a:extLst>
              <a:ext uri="{FF2B5EF4-FFF2-40B4-BE49-F238E27FC236}">
                <a16:creationId xmlns:a16="http://schemas.microsoft.com/office/drawing/2014/main" id="{16B557D7-6090-5145-81A5-4A15FB3B7148}"/>
              </a:ext>
            </a:extLst>
          </p:cNvPr>
          <p:cNvCxnSpPr>
            <a:cxnSpLocks/>
          </p:cNvCxnSpPr>
          <p:nvPr/>
        </p:nvCxnSpPr>
        <p:spPr>
          <a:xfrm flipH="1">
            <a:off x="5829666" y="4622446"/>
            <a:ext cx="240744" cy="40675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B624645A-2087-434B-9406-CDE259216F48}"/>
              </a:ext>
            </a:extLst>
          </p:cNvPr>
          <p:cNvCxnSpPr>
            <a:cxnSpLocks/>
          </p:cNvCxnSpPr>
          <p:nvPr/>
        </p:nvCxnSpPr>
        <p:spPr>
          <a:xfrm flipH="1">
            <a:off x="5455675" y="5318746"/>
            <a:ext cx="201257" cy="32088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5876615-0D56-2E4D-BD83-57C578190A8C}"/>
              </a:ext>
            </a:extLst>
          </p:cNvPr>
          <p:cNvCxnSpPr>
            <a:cxnSpLocks/>
          </p:cNvCxnSpPr>
          <p:nvPr/>
        </p:nvCxnSpPr>
        <p:spPr>
          <a:xfrm>
            <a:off x="5841985" y="5318746"/>
            <a:ext cx="153690" cy="32088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87EC794A-C732-E04B-AC3C-4E2C92E95F1C}"/>
              </a:ext>
            </a:extLst>
          </p:cNvPr>
          <p:cNvSpPr/>
          <p:nvPr/>
        </p:nvSpPr>
        <p:spPr>
          <a:xfrm>
            <a:off x="5215554" y="5598982"/>
            <a:ext cx="362262" cy="375170"/>
          </a:xfrm>
          <a:prstGeom prst="ellipse">
            <a:avLst/>
          </a:prstGeom>
          <a:solidFill>
            <a:srgbClr val="00B050">
              <a:alpha val="3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87A1F35-2086-B24B-AA71-F3FF613230F9}"/>
              </a:ext>
            </a:extLst>
          </p:cNvPr>
          <p:cNvSpPr/>
          <p:nvPr/>
        </p:nvSpPr>
        <p:spPr>
          <a:xfrm>
            <a:off x="5971079" y="4266815"/>
            <a:ext cx="362262" cy="375170"/>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0AD1F9F-5AE9-9B43-B943-18BEA1F7872C}"/>
              </a:ext>
            </a:extLst>
          </p:cNvPr>
          <p:cNvSpPr/>
          <p:nvPr/>
        </p:nvSpPr>
        <p:spPr>
          <a:xfrm>
            <a:off x="5577816" y="4949374"/>
            <a:ext cx="362262" cy="375170"/>
          </a:xfrm>
          <a:prstGeom prst="ellipse">
            <a:avLst/>
          </a:prstGeom>
          <a:solidFill>
            <a:srgbClr val="FFFF00">
              <a:alpha val="47000"/>
            </a:srgbClr>
          </a:solidFill>
          <a:ln>
            <a:solidFill>
              <a:srgbClr val="FFFF00">
                <a:alpha val="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7541799-7089-4240-8C40-23D25C591C16}"/>
              </a:ext>
            </a:extLst>
          </p:cNvPr>
          <p:cNvSpPr/>
          <p:nvPr/>
        </p:nvSpPr>
        <p:spPr>
          <a:xfrm>
            <a:off x="5923523" y="5599983"/>
            <a:ext cx="362262" cy="375170"/>
          </a:xfrm>
          <a:prstGeom prst="ellipse">
            <a:avLst/>
          </a:prstGeom>
          <a:solidFill>
            <a:srgbClr val="00B050">
              <a:alpha val="3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49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0" y="-177388"/>
            <a:ext cx="8623300" cy="920750"/>
          </a:xfrm>
        </p:spPr>
        <p:txBody>
          <a:bodyPr/>
          <a:lstStyle/>
          <a:p>
            <a:r>
              <a:rPr lang="en-US" sz="2400" dirty="0"/>
              <a:t>inject = Insert a new </a:t>
            </a:r>
            <a:r>
              <a:rPr lang="en-US" sz="2400" dirty="0" err="1"/>
              <a:t>elem</a:t>
            </a:r>
            <a:r>
              <a:rPr lang="en-US" sz="2400" dirty="0"/>
              <a:t> into a heap</a:t>
            </a:r>
          </a:p>
        </p:txBody>
      </p:sp>
      <p:sp>
        <p:nvSpPr>
          <p:cNvPr id="3" name="Content Placeholder 2"/>
          <p:cNvSpPr>
            <a:spLocks noGrp="1"/>
          </p:cNvSpPr>
          <p:nvPr>
            <p:ph idx="1"/>
          </p:nvPr>
        </p:nvSpPr>
        <p:spPr>
          <a:xfrm>
            <a:off x="4588371" y="4630679"/>
            <a:ext cx="4494049" cy="2090796"/>
          </a:xfrm>
        </p:spPr>
        <p:txBody>
          <a:bodyPr>
            <a:noAutofit/>
          </a:bodyPr>
          <a:lstStyle/>
          <a:p>
            <a:pPr marL="0" indent="0">
              <a:buNone/>
            </a:pPr>
            <a:r>
              <a:rPr lang="en-US" sz="2000" dirty="0">
                <a:solidFill>
                  <a:srgbClr val="080FAC"/>
                </a:solidFill>
                <a:latin typeface="Courier" pitchFamily="2" charset="0"/>
              </a:rPr>
              <a:t>Sift Up</a:t>
            </a:r>
            <a:endParaRPr lang="en-US" sz="2000" dirty="0"/>
          </a:p>
          <a:p>
            <a:pPr marL="0" indent="0">
              <a:buNone/>
            </a:pPr>
            <a:r>
              <a:rPr lang="en-US" sz="2000" dirty="0"/>
              <a:t>while (has parent and parent has lower priority): swap up with the parent </a:t>
            </a:r>
          </a:p>
        </p:txBody>
      </p:sp>
      <p:sp>
        <p:nvSpPr>
          <p:cNvPr id="5" name="Oval 4"/>
          <p:cNvSpPr/>
          <p:nvPr/>
        </p:nvSpPr>
        <p:spPr>
          <a:xfrm>
            <a:off x="2107665" y="4006326"/>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8</a:t>
            </a:r>
          </a:p>
        </p:txBody>
      </p:sp>
      <p:sp>
        <p:nvSpPr>
          <p:cNvPr id="6" name="Oval 5"/>
          <p:cNvSpPr/>
          <p:nvPr/>
        </p:nvSpPr>
        <p:spPr>
          <a:xfrm>
            <a:off x="2925359" y="4630679"/>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5</a:t>
            </a:r>
          </a:p>
        </p:txBody>
      </p:sp>
      <p:sp>
        <p:nvSpPr>
          <p:cNvPr id="7" name="Oval 6"/>
          <p:cNvSpPr/>
          <p:nvPr/>
        </p:nvSpPr>
        <p:spPr>
          <a:xfrm>
            <a:off x="1354044" y="4630679"/>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6</a:t>
            </a:r>
          </a:p>
        </p:txBody>
      </p:sp>
      <p:sp>
        <p:nvSpPr>
          <p:cNvPr id="8" name="Oval 7"/>
          <p:cNvSpPr/>
          <p:nvPr/>
        </p:nvSpPr>
        <p:spPr>
          <a:xfrm>
            <a:off x="912323" y="5446210"/>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3</a:t>
            </a:r>
          </a:p>
        </p:txBody>
      </p:sp>
      <p:cxnSp>
        <p:nvCxnSpPr>
          <p:cNvPr id="9" name="Straight Connector 8"/>
          <p:cNvCxnSpPr>
            <a:stCxn id="5" idx="3"/>
            <a:endCxn id="7" idx="7"/>
          </p:cNvCxnSpPr>
          <p:nvPr/>
        </p:nvCxnSpPr>
        <p:spPr>
          <a:xfrm flipH="1">
            <a:off x="1731076" y="4409163"/>
            <a:ext cx="441278" cy="29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5"/>
            <a:endCxn id="6" idx="1"/>
          </p:cNvCxnSpPr>
          <p:nvPr/>
        </p:nvCxnSpPr>
        <p:spPr>
          <a:xfrm>
            <a:off x="2484697" y="4409163"/>
            <a:ext cx="505351" cy="29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3"/>
            <a:endCxn id="8" idx="0"/>
          </p:cNvCxnSpPr>
          <p:nvPr/>
        </p:nvCxnSpPr>
        <p:spPr>
          <a:xfrm flipH="1">
            <a:off x="1133184" y="5033516"/>
            <a:ext cx="285549" cy="412694"/>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795765" y="5455973"/>
            <a:ext cx="441721" cy="471953"/>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9</a:t>
            </a:r>
          </a:p>
        </p:txBody>
      </p:sp>
      <p:cxnSp>
        <p:nvCxnSpPr>
          <p:cNvPr id="14" name="Straight Connector 13"/>
          <p:cNvCxnSpPr>
            <a:stCxn id="7" idx="5"/>
            <a:endCxn id="12" idx="0"/>
          </p:cNvCxnSpPr>
          <p:nvPr/>
        </p:nvCxnSpPr>
        <p:spPr>
          <a:xfrm>
            <a:off x="1731076" y="5033516"/>
            <a:ext cx="285550" cy="422457"/>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2" descr="Priority Queues">
            <a:extLst>
              <a:ext uri="{FF2B5EF4-FFF2-40B4-BE49-F238E27FC236}">
                <a16:creationId xmlns:a16="http://schemas.microsoft.com/office/drawing/2014/main" id="{D4CD1B05-7C04-514F-9CFA-406F9F219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93" r="54166" b="8645"/>
          <a:stretch/>
        </p:blipFill>
        <p:spPr bwMode="auto">
          <a:xfrm>
            <a:off x="0" y="749928"/>
            <a:ext cx="4211782" cy="57889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EA1D94-0761-2B48-8F60-C85DA2637115}"/>
              </a:ext>
            </a:extLst>
          </p:cNvPr>
          <p:cNvSpPr/>
          <p:nvPr/>
        </p:nvSpPr>
        <p:spPr>
          <a:xfrm>
            <a:off x="132064" y="4999458"/>
            <a:ext cx="688777" cy="20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sift Up</a:t>
            </a:r>
          </a:p>
        </p:txBody>
      </p:sp>
    </p:spTree>
    <p:extLst>
      <p:ext uri="{BB962C8B-B14F-4D97-AF65-F5344CB8AC3E}">
        <p14:creationId xmlns:p14="http://schemas.microsoft.com/office/powerpoint/2010/main" val="155234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6781-7862-9F49-BE3B-21F32B511C21}"/>
              </a:ext>
            </a:extLst>
          </p:cNvPr>
          <p:cNvSpPr>
            <a:spLocks noGrp="1"/>
          </p:cNvSpPr>
          <p:nvPr>
            <p:ph type="title"/>
          </p:nvPr>
        </p:nvSpPr>
        <p:spPr>
          <a:xfrm>
            <a:off x="265113" y="107951"/>
            <a:ext cx="8623300" cy="584745"/>
          </a:xfrm>
        </p:spPr>
        <p:txBody>
          <a:bodyPr>
            <a:noAutofit/>
          </a:bodyPr>
          <a:lstStyle/>
          <a:p>
            <a:r>
              <a:rPr lang="en-US" sz="2400" dirty="0"/>
              <a:t>eject = delete (and returns) the heaviest     </a:t>
            </a:r>
          </a:p>
        </p:txBody>
      </p:sp>
      <p:pic>
        <p:nvPicPr>
          <p:cNvPr id="5" name="Picture 2" descr="Priority Queues">
            <a:extLst>
              <a:ext uri="{FF2B5EF4-FFF2-40B4-BE49-F238E27FC236}">
                <a16:creationId xmlns:a16="http://schemas.microsoft.com/office/drawing/2014/main" id="{CEB70C8B-A225-E646-B95C-9CAAC70BB6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688" t="7367" r="-42244" b="6771"/>
          <a:stretch/>
        </p:blipFill>
        <p:spPr bwMode="auto">
          <a:xfrm>
            <a:off x="193965" y="932491"/>
            <a:ext cx="8229599" cy="57889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A1B18D7-CD76-664E-A1E9-92D8C54BEF4C}"/>
              </a:ext>
            </a:extLst>
          </p:cNvPr>
          <p:cNvSpPr>
            <a:spLocks noGrp="1"/>
          </p:cNvSpPr>
          <p:nvPr>
            <p:ph idx="1"/>
          </p:nvPr>
        </p:nvSpPr>
        <p:spPr>
          <a:xfrm>
            <a:off x="5292079" y="4581128"/>
            <a:ext cx="3790341" cy="2140347"/>
          </a:xfrm>
        </p:spPr>
        <p:txBody>
          <a:bodyPr>
            <a:noAutofit/>
          </a:bodyPr>
          <a:lstStyle/>
          <a:p>
            <a:pPr marL="0" indent="0">
              <a:buNone/>
            </a:pPr>
            <a:r>
              <a:rPr lang="en-US" sz="2000" dirty="0">
                <a:solidFill>
                  <a:srgbClr val="080FAC"/>
                </a:solidFill>
                <a:latin typeface="Courier" pitchFamily="2" charset="0"/>
              </a:rPr>
              <a:t>Sift Down</a:t>
            </a:r>
            <a:r>
              <a:rPr lang="en-US" sz="2000" dirty="0"/>
              <a:t>:</a:t>
            </a:r>
          </a:p>
          <a:p>
            <a:pPr marL="0" indent="0">
              <a:buNone/>
            </a:pPr>
            <a:r>
              <a:rPr lang="en-US" sz="2000" dirty="0"/>
              <a:t>while (has children and at least one children has higher priority): swap down with the </a:t>
            </a:r>
            <a:r>
              <a:rPr lang="en-US" sz="2000" i="1" dirty="0"/>
              <a:t>highest-priority</a:t>
            </a:r>
            <a:r>
              <a:rPr lang="en-US" sz="2000" dirty="0"/>
              <a:t> child</a:t>
            </a:r>
          </a:p>
          <a:p>
            <a:pPr marL="0" indent="0">
              <a:buNone/>
            </a:pPr>
            <a:endParaRPr lang="en-US" sz="2000" dirty="0"/>
          </a:p>
        </p:txBody>
      </p:sp>
      <p:sp>
        <p:nvSpPr>
          <p:cNvPr id="3" name="Rectangle 2">
            <a:extLst>
              <a:ext uri="{FF2B5EF4-FFF2-40B4-BE49-F238E27FC236}">
                <a16:creationId xmlns:a16="http://schemas.microsoft.com/office/drawing/2014/main" id="{65E6BCF7-1567-A24F-A32D-8BFD75C01CB1}"/>
              </a:ext>
            </a:extLst>
          </p:cNvPr>
          <p:cNvSpPr/>
          <p:nvPr/>
        </p:nvSpPr>
        <p:spPr>
          <a:xfrm>
            <a:off x="193965" y="5373216"/>
            <a:ext cx="658857" cy="55229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43010B5-FDB5-374A-A30B-CA01135BDF6A}"/>
              </a:ext>
            </a:extLst>
          </p:cNvPr>
          <p:cNvSpPr/>
          <p:nvPr/>
        </p:nvSpPr>
        <p:spPr>
          <a:xfrm>
            <a:off x="2483768" y="6381328"/>
            <a:ext cx="1512168" cy="340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sift Down</a:t>
            </a:r>
            <a:endParaRPr lang="en-US" dirty="0"/>
          </a:p>
        </p:txBody>
      </p:sp>
      <p:cxnSp>
        <p:nvCxnSpPr>
          <p:cNvPr id="8" name="Straight Arrow Connector 7">
            <a:extLst>
              <a:ext uri="{FF2B5EF4-FFF2-40B4-BE49-F238E27FC236}">
                <a16:creationId xmlns:a16="http://schemas.microsoft.com/office/drawing/2014/main" id="{5B7A80DD-565A-894E-9BAF-5547A095B551}"/>
              </a:ext>
            </a:extLst>
          </p:cNvPr>
          <p:cNvCxnSpPr/>
          <p:nvPr/>
        </p:nvCxnSpPr>
        <p:spPr>
          <a:xfrm flipH="1" flipV="1">
            <a:off x="2483768" y="6136730"/>
            <a:ext cx="216024" cy="244598"/>
          </a:xfrm>
          <a:prstGeom prst="straightConnector1">
            <a:avLst/>
          </a:prstGeom>
          <a:ln w="127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745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noAutofit/>
          </a:bodyPr>
          <a:lstStyle/>
          <a:p>
            <a:r>
              <a:rPr lang="en-US" sz="2400" dirty="0" err="1"/>
              <a:t>Heapify</a:t>
            </a:r>
            <a:r>
              <a:rPr lang="en-US" sz="2400" dirty="0"/>
              <a:t>: Turning an array H[1..n]  into a heap</a:t>
            </a:r>
            <a:endParaRPr lang="en-US" sz="2400" dirty="0">
              <a:solidFill>
                <a:srgbClr val="FFFF00"/>
              </a:solidFill>
            </a:endParaRPr>
          </a:p>
        </p:txBody>
      </p:sp>
      <p:sp>
        <p:nvSpPr>
          <p:cNvPr id="3" name="Content Placeholder 2"/>
          <p:cNvSpPr>
            <a:spLocks noGrp="1"/>
          </p:cNvSpPr>
          <p:nvPr>
            <p:ph idx="1"/>
          </p:nvPr>
        </p:nvSpPr>
        <p:spPr>
          <a:xfrm>
            <a:off x="457200" y="737430"/>
            <a:ext cx="8229600" cy="3092724"/>
          </a:xfrm>
        </p:spPr>
        <p:txBody>
          <a:bodyPr>
            <a:normAutofit/>
          </a:bodyPr>
          <a:lstStyle/>
          <a:p>
            <a:pPr marL="0" indent="0">
              <a:spcBef>
                <a:spcPts val="800"/>
              </a:spcBef>
              <a:buNone/>
            </a:pPr>
            <a:r>
              <a:rPr lang="en-US" sz="2000" dirty="0">
                <a:solidFill>
                  <a:srgbClr val="080FAC"/>
                </a:solidFill>
                <a:latin typeface="Courier"/>
                <a:cs typeface="Courier"/>
              </a:rPr>
              <a:t>function </a:t>
            </a:r>
            <a:r>
              <a:rPr lang="en-US" sz="2000" dirty="0" err="1">
                <a:solidFill>
                  <a:srgbClr val="080FAC"/>
                </a:solidFill>
                <a:latin typeface="Courier"/>
                <a:cs typeface="Courier"/>
              </a:rPr>
              <a:t>Heapify</a:t>
            </a:r>
            <a:r>
              <a:rPr lang="en-US" sz="2000" dirty="0">
                <a:solidFill>
                  <a:srgbClr val="080FAC"/>
                </a:solidFill>
                <a:latin typeface="Courier"/>
                <a:cs typeface="Courier"/>
              </a:rPr>
              <a:t>(H[1..n])  </a:t>
            </a:r>
          </a:p>
          <a:p>
            <a:pPr marL="0" indent="0">
              <a:spcBef>
                <a:spcPts val="800"/>
              </a:spcBef>
              <a:buNone/>
            </a:pPr>
            <a:r>
              <a:rPr lang="en-US" sz="2000" dirty="0">
                <a:solidFill>
                  <a:srgbClr val="080FAC"/>
                </a:solidFill>
                <a:latin typeface="Courier"/>
                <a:cs typeface="Courier"/>
              </a:rPr>
              <a:t>  for </a:t>
            </a:r>
            <a:r>
              <a:rPr lang="en-US" sz="2000" dirty="0" err="1">
                <a:solidFill>
                  <a:srgbClr val="080FAC"/>
                </a:solidFill>
                <a:latin typeface="Courier"/>
                <a:cs typeface="Courier"/>
              </a:rPr>
              <a:t>i</a:t>
            </a:r>
            <a:r>
              <a:rPr lang="en-US" sz="2000" dirty="0">
                <a:solidFill>
                  <a:srgbClr val="080FAC"/>
                </a:solidFill>
                <a:latin typeface="Courier"/>
                <a:cs typeface="Courier"/>
              </a:rPr>
              <a:t> ← n/2 </a:t>
            </a:r>
            <a:r>
              <a:rPr lang="en-US" sz="2000" dirty="0" err="1">
                <a:solidFill>
                  <a:srgbClr val="080FAC"/>
                </a:solidFill>
                <a:latin typeface="Courier"/>
                <a:cs typeface="Courier"/>
              </a:rPr>
              <a:t>downto</a:t>
            </a:r>
            <a:r>
              <a:rPr lang="en-US" sz="2000" dirty="0">
                <a:solidFill>
                  <a:srgbClr val="080FAC"/>
                </a:solidFill>
                <a:latin typeface="Courier"/>
                <a:cs typeface="Courier"/>
              </a:rPr>
              <a:t> 1 do</a:t>
            </a:r>
          </a:p>
          <a:p>
            <a:pPr marL="0" indent="0">
              <a:spcBef>
                <a:spcPts val="800"/>
              </a:spcBef>
              <a:buNone/>
            </a:pPr>
            <a:r>
              <a:rPr lang="en-US" sz="2000" dirty="0">
                <a:solidFill>
                  <a:srgbClr val="080FAC"/>
                </a:solidFill>
                <a:latin typeface="Courier"/>
                <a:cs typeface="Courier"/>
              </a:rPr>
              <a:t>     </a:t>
            </a:r>
            <a:r>
              <a:rPr lang="en-US" sz="2000" dirty="0" err="1">
                <a:solidFill>
                  <a:srgbClr val="080FAC"/>
                </a:solidFill>
                <a:latin typeface="Courier"/>
                <a:cs typeface="Courier"/>
              </a:rPr>
              <a:t>downheap</a:t>
            </a:r>
            <a:r>
              <a:rPr lang="en-US" sz="2000" dirty="0">
                <a:solidFill>
                  <a:srgbClr val="080FAC"/>
                </a:solidFill>
                <a:latin typeface="Courier"/>
                <a:cs typeface="Courier"/>
              </a:rPr>
              <a:t>(H, </a:t>
            </a:r>
            <a:r>
              <a:rPr lang="en-US" sz="2000" dirty="0" err="1">
                <a:solidFill>
                  <a:srgbClr val="080FAC"/>
                </a:solidFill>
                <a:latin typeface="Courier"/>
                <a:cs typeface="Courier"/>
              </a:rPr>
              <a:t>i</a:t>
            </a:r>
            <a:r>
              <a:rPr lang="en-US" sz="2000" dirty="0">
                <a:solidFill>
                  <a:srgbClr val="080FAC"/>
                </a:solidFill>
                <a:latin typeface="Courier"/>
                <a:cs typeface="Courier"/>
              </a:rPr>
              <a:t>)</a:t>
            </a:r>
          </a:p>
          <a:p>
            <a:pPr marL="0" indent="0">
              <a:spcBef>
                <a:spcPts val="800"/>
              </a:spcBef>
              <a:buNone/>
            </a:pPr>
            <a:endParaRPr lang="is-IS" sz="2000" dirty="0"/>
          </a:p>
          <a:p>
            <a:pPr marL="0" indent="0">
              <a:spcBef>
                <a:spcPts val="800"/>
              </a:spcBef>
              <a:buNone/>
            </a:pPr>
            <a:r>
              <a:rPr lang="is-IS" sz="2000" dirty="0"/>
              <a:t>= </a:t>
            </a:r>
            <a:r>
              <a:rPr lang="is-IS" sz="2000" b="1" dirty="0"/>
              <a:t>Θ(n)</a:t>
            </a:r>
            <a:r>
              <a:rPr lang="is-IS" sz="2000" dirty="0"/>
              <a:t>  (see lectures and/or ask Google for a proof)</a:t>
            </a:r>
          </a:p>
          <a:p>
            <a:pPr marL="0" indent="0">
              <a:spcBef>
                <a:spcPts val="800"/>
              </a:spcBef>
              <a:buNone/>
            </a:pPr>
            <a:r>
              <a:rPr lang="is-IS" sz="2000" dirty="0"/>
              <a:t>The operation is aka. </a:t>
            </a:r>
            <a:r>
              <a:rPr lang="en-AU" sz="2000" b="1" dirty="0" err="1"/>
              <a:t>Heapify</a:t>
            </a:r>
            <a:r>
              <a:rPr lang="en-AU" sz="2000" dirty="0"/>
              <a:t>/</a:t>
            </a:r>
            <a:r>
              <a:rPr lang="en-AU" sz="2000" dirty="0" err="1"/>
              <a:t>Makeheap</a:t>
            </a:r>
            <a:r>
              <a:rPr lang="en-AU" sz="2000" dirty="0"/>
              <a:t>/ Bottom-Up Heap Construction</a:t>
            </a:r>
          </a:p>
          <a:p>
            <a:pPr marL="0" indent="0">
              <a:spcBef>
                <a:spcPts val="800"/>
              </a:spcBef>
              <a:buNone/>
            </a:pPr>
            <a:r>
              <a:rPr lang="is-IS" sz="2000" dirty="0"/>
              <a:t>Example: build maxheap for keys </a:t>
            </a:r>
            <a:r>
              <a:rPr lang="is-IS" sz="2000" dirty="0">
                <a:solidFill>
                  <a:srgbClr val="080FAC"/>
                </a:solidFill>
                <a:latin typeface="Courier" pitchFamily="2" charset="0"/>
              </a:rPr>
              <a:t>E X A M P</a:t>
            </a:r>
          </a:p>
        </p:txBody>
      </p:sp>
      <p:sp>
        <p:nvSpPr>
          <p:cNvPr id="4" name="Slide Number Placeholder 3"/>
          <p:cNvSpPr>
            <a:spLocks noGrp="1"/>
          </p:cNvSpPr>
          <p:nvPr>
            <p:ph type="sldNum" sz="quarter" idx="12"/>
          </p:nvPr>
        </p:nvSpPr>
        <p:spPr/>
        <p:txBody>
          <a:bodyPr/>
          <a:lstStyle/>
          <a:p>
            <a:pPr>
              <a:defRPr/>
            </a:pPr>
            <a:r>
              <a:rPr lang="en-US"/>
              <a:t>COMP20003.Workshop.Anh Vo   </a:t>
            </a:r>
            <a:fld id="{F9610808-8E44-6F46-B441-732A53FE435D}" type="slidenum">
              <a:rPr lang="en-US" smtClean="0"/>
              <a:pPr>
                <a:defRPr/>
              </a:pPr>
              <a:t>8</a:t>
            </a:fld>
            <a:endParaRPr lang="en-US" dirty="0"/>
          </a:p>
        </p:txBody>
      </p:sp>
      <p:pic>
        <p:nvPicPr>
          <p:cNvPr id="5122" name="Picture 2" descr="How can building a heap be O(n) time complexity? - Stack Overflow">
            <a:extLst>
              <a:ext uri="{FF2B5EF4-FFF2-40B4-BE49-F238E27FC236}">
                <a16:creationId xmlns:a16="http://schemas.microsoft.com/office/drawing/2014/main" id="{45E9C111-4283-4245-ACA0-F6BF19F71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7641"/>
            <a:ext cx="9144000" cy="281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28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56046"/>
            <a:ext cx="8623300" cy="920750"/>
          </a:xfrm>
        </p:spPr>
        <p:txBody>
          <a:bodyPr/>
          <a:lstStyle/>
          <a:p>
            <a:r>
              <a:rPr lang="en-US" sz="2800" dirty="0"/>
              <a:t>Problem 2: Binary Min Heap</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454502"/>
              </p:ext>
            </p:extLst>
          </p:nvPr>
        </p:nvGraphicFramePr>
        <p:xfrm>
          <a:off x="151241" y="2168536"/>
          <a:ext cx="8878886" cy="3576206"/>
        </p:xfrm>
        <a:graphic>
          <a:graphicData uri="http://schemas.openxmlformats.org/drawingml/2006/table">
            <a:tbl>
              <a:tblPr firstRow="1" bandRow="1">
                <a:tableStyleId>{69CF1AB2-1976-4502-BF36-3FF5EA218861}</a:tableStyleId>
              </a:tblPr>
              <a:tblGrid>
                <a:gridCol w="4141886">
                  <a:extLst>
                    <a:ext uri="{9D8B030D-6E8A-4147-A177-3AD203B41FA5}">
                      <a16:colId xmlns:a16="http://schemas.microsoft.com/office/drawing/2014/main" val="20000"/>
                    </a:ext>
                  </a:extLst>
                </a:gridCol>
                <a:gridCol w="4737000">
                  <a:extLst>
                    <a:ext uri="{9D8B030D-6E8A-4147-A177-3AD203B41FA5}">
                      <a16:colId xmlns:a16="http://schemas.microsoft.com/office/drawing/2014/main" val="20001"/>
                    </a:ext>
                  </a:extLst>
                </a:gridCol>
              </a:tblGrid>
              <a:tr h="425462">
                <a:tc>
                  <a:txBody>
                    <a:bodyPr/>
                    <a:lstStyle/>
                    <a:p>
                      <a:r>
                        <a:rPr lang="en-US" dirty="0"/>
                        <a:t>Heap </a:t>
                      </a:r>
                      <a:r>
                        <a:rPr lang="en-US" dirty="0" err="1"/>
                        <a:t>Visualisation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150744">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noFill/>
                  </a:tcPr>
                </a:tc>
                <a:tc>
                  <a:txBody>
                    <a:bodyPr/>
                    <a:lstStyle/>
                    <a:p>
                      <a:pPr marL="0" indent="0">
                        <a:buFont typeface="+mj-lt"/>
                        <a:buNone/>
                      </a:pPr>
                      <a:r>
                        <a:rPr lang="en-US" sz="2200" i="1" dirty="0"/>
                        <a:t>2a)</a:t>
                      </a:r>
                    </a:p>
                    <a:p>
                      <a:pPr marL="0" indent="0">
                        <a:buFont typeface="+mj-lt"/>
                        <a:buNone/>
                      </a:pPr>
                      <a:r>
                        <a:rPr lang="en-US" sz="2200" i="1" dirty="0"/>
                        <a:t>Array is:</a:t>
                      </a:r>
                    </a:p>
                    <a:p>
                      <a:pPr marL="0" indent="0">
                        <a:buFont typeface="+mj-lt"/>
                        <a:buNone/>
                      </a:pPr>
                      <a:r>
                        <a:rPr lang="en-US" sz="2200" i="0" dirty="0">
                          <a:latin typeface="Courier"/>
                          <a:cs typeface="Courier"/>
                        </a:rPr>
                        <a:t>[</a:t>
                      </a:r>
                      <a:r>
                        <a:rPr lang="en-US" sz="2200" i="0" baseline="0" dirty="0">
                          <a:latin typeface="Courier"/>
                          <a:cs typeface="Courier"/>
                        </a:rPr>
                        <a:t>  ]</a:t>
                      </a:r>
                      <a:r>
                        <a:rPr lang="en-US" sz="2200" i="0" dirty="0"/>
                        <a:t> </a:t>
                      </a:r>
                    </a:p>
                  </a:txBody>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121188" y="2517817"/>
            <a:ext cx="3757935" cy="2746183"/>
          </a:xfrm>
          <a:prstGeom prst="rect">
            <a:avLst/>
          </a:prstGeom>
        </p:spPr>
      </p:pic>
      <p:sp>
        <p:nvSpPr>
          <p:cNvPr id="5" name="TextBox 4"/>
          <p:cNvSpPr txBox="1"/>
          <p:nvPr/>
        </p:nvSpPr>
        <p:spPr>
          <a:xfrm>
            <a:off x="274640" y="850891"/>
            <a:ext cx="8878886" cy="1107996"/>
          </a:xfrm>
          <a:prstGeom prst="rect">
            <a:avLst/>
          </a:prstGeom>
          <a:noFill/>
        </p:spPr>
        <p:txBody>
          <a:bodyPr wrap="square" rtlCol="0">
            <a:spAutoFit/>
          </a:bodyPr>
          <a:lstStyle/>
          <a:p>
            <a:r>
              <a:rPr lang="en-US" sz="2200" dirty="0">
                <a:solidFill>
                  <a:srgbClr val="1507E7"/>
                </a:solidFill>
              </a:rPr>
              <a:t>2a)</a:t>
            </a:r>
            <a:r>
              <a:rPr lang="en-US" sz="2200" dirty="0"/>
              <a:t> Show how this heap would be stored in an array as discussed in lectures (root is at index </a:t>
            </a:r>
            <a:r>
              <a:rPr lang="en-US" sz="2200" dirty="0">
                <a:solidFill>
                  <a:srgbClr val="000090"/>
                </a:solidFill>
                <a:latin typeface="Courier"/>
                <a:cs typeface="Courier"/>
              </a:rPr>
              <a:t>1</a:t>
            </a:r>
            <a:r>
              <a:rPr lang="en-US" sz="2200" dirty="0"/>
              <a:t>; node at index </a:t>
            </a:r>
            <a:r>
              <a:rPr lang="en-US" sz="2200" dirty="0" err="1">
                <a:solidFill>
                  <a:srgbClr val="000090"/>
                </a:solidFill>
                <a:latin typeface="Courier"/>
                <a:cs typeface="Courier"/>
              </a:rPr>
              <a:t>i</a:t>
            </a:r>
            <a:r>
              <a:rPr lang="en-US" sz="2200" dirty="0"/>
              <a:t> has children at indices </a:t>
            </a:r>
            <a:r>
              <a:rPr lang="en-US" sz="2200" dirty="0">
                <a:solidFill>
                  <a:srgbClr val="000090"/>
                </a:solidFill>
                <a:latin typeface="Courier"/>
                <a:cs typeface="Courier"/>
              </a:rPr>
              <a:t>2i</a:t>
            </a:r>
            <a:r>
              <a:rPr lang="en-US" sz="2200" dirty="0"/>
              <a:t> and </a:t>
            </a:r>
            <a:r>
              <a:rPr lang="en-US" sz="2200" dirty="0">
                <a:solidFill>
                  <a:srgbClr val="000090"/>
                </a:solidFill>
                <a:latin typeface="Courier"/>
                <a:cs typeface="Courier"/>
              </a:rPr>
              <a:t>2i+1</a:t>
            </a:r>
            <a:r>
              <a:rPr lang="en-US" sz="2200" dirty="0"/>
              <a:t>)</a:t>
            </a:r>
          </a:p>
        </p:txBody>
      </p:sp>
    </p:spTree>
    <p:extLst>
      <p:ext uri="{BB962C8B-B14F-4D97-AF65-F5344CB8AC3E}">
        <p14:creationId xmlns:p14="http://schemas.microsoft.com/office/powerpoint/2010/main" val="1001138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80209</TotalTime>
  <Words>2152</Words>
  <Application>Microsoft Macintosh PowerPoint</Application>
  <PresentationFormat>On-screen Show (4:3)</PresentationFormat>
  <Paragraphs>372</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vt:lpstr>
      <vt:lpstr>News Gothic MT</vt:lpstr>
      <vt:lpstr>Wingdings 2</vt:lpstr>
      <vt:lpstr>Breeze</vt:lpstr>
      <vt:lpstr>COMP20007 Workshop Week 8</vt:lpstr>
      <vt:lpstr>A Priority Queue: Binary Heap = ?</vt:lpstr>
      <vt:lpstr>Binary Max/Min Heap</vt:lpstr>
      <vt:lpstr>Binary Heap is implemented as an array!</vt:lpstr>
      <vt:lpstr>Binary Heap is implemented as an array!</vt:lpstr>
      <vt:lpstr>inject = Insert a new elem into a heap</vt:lpstr>
      <vt:lpstr>eject = delete (and returns) the heaviest     </vt:lpstr>
      <vt:lpstr>Heapify: Turning an array H[1..n]  into a heap</vt:lpstr>
      <vt:lpstr>Problem 2: Binary Min Heap</vt:lpstr>
      <vt:lpstr>Problem 2b &amp; 2c</vt:lpstr>
      <vt:lpstr>Problem 3 [opt]: k-smallest using min-heap</vt:lpstr>
      <vt:lpstr>Basic Sorting Algorithms</vt:lpstr>
      <vt:lpstr>Quicksort for A[l..r]</vt:lpstr>
      <vt:lpstr>Lomuto’s Partitioning</vt:lpstr>
      <vt:lpstr>Lomuto’s Partitioning</vt:lpstr>
      <vt:lpstr>Hoare’s Partitioning</vt:lpstr>
      <vt:lpstr>Hoare’s Partitioning</vt:lpstr>
      <vt:lpstr>Also </vt:lpstr>
      <vt:lpstr>Problem 4 [opt]</vt:lpstr>
      <vt:lpstr>partitionning &amp; qselect</vt:lpstr>
      <vt:lpstr>Problem 4</vt:lpstr>
      <vt:lpstr>LAB</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487</cp:revision>
  <dcterms:created xsi:type="dcterms:W3CDTF">2016-04-26T09:56:14Z</dcterms:created>
  <dcterms:modified xsi:type="dcterms:W3CDTF">2021-04-26T23:32:09Z</dcterms:modified>
</cp:coreProperties>
</file>