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383" r:id="rId2"/>
    <p:sldId id="552" r:id="rId3"/>
    <p:sldId id="545" r:id="rId4"/>
    <p:sldId id="579" r:id="rId5"/>
    <p:sldId id="584" r:id="rId6"/>
    <p:sldId id="569" r:id="rId7"/>
    <p:sldId id="493" r:id="rId8"/>
    <p:sldId id="540" r:id="rId9"/>
    <p:sldId id="556" r:id="rId10"/>
    <p:sldId id="565" r:id="rId11"/>
    <p:sldId id="551" r:id="rId12"/>
    <p:sldId id="563" r:id="rId13"/>
    <p:sldId id="564" r:id="rId14"/>
    <p:sldId id="558" r:id="rId15"/>
    <p:sldId id="557" r:id="rId16"/>
    <p:sldId id="554" r:id="rId17"/>
    <p:sldId id="572" r:id="rId18"/>
    <p:sldId id="573" r:id="rId19"/>
    <p:sldId id="574" r:id="rId20"/>
    <p:sldId id="575" r:id="rId21"/>
    <p:sldId id="578" r:id="rId22"/>
    <p:sldId id="542" r:id="rId23"/>
    <p:sldId id="576" r:id="rId24"/>
    <p:sldId id="464" r:id="rId25"/>
    <p:sldId id="518" r:id="rId26"/>
    <p:sldId id="517" r:id="rId27"/>
    <p:sldId id="548" r:id="rId28"/>
    <p:sldId id="457" r:id="rId29"/>
    <p:sldId id="467" r:id="rId30"/>
    <p:sldId id="560" r:id="rId31"/>
    <p:sldId id="549" r:id="rId32"/>
    <p:sldId id="454" r:id="rId33"/>
    <p:sldId id="476" r:id="rId34"/>
    <p:sldId id="449" r:id="rId35"/>
    <p:sldId id="471" r:id="rId36"/>
    <p:sldId id="469" r:id="rId37"/>
    <p:sldId id="472" r:id="rId38"/>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p:restoredTop sz="93529"/>
  </p:normalViewPr>
  <p:slideViewPr>
    <p:cSldViewPr snapToObjects="1">
      <p:cViewPr varScale="1">
        <p:scale>
          <a:sx n="105" d="100"/>
          <a:sy n="105" d="100"/>
        </p:scale>
        <p:origin x="1232" y="-104"/>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3/31/22</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3/31/22</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6E73E-3792-B548-87E4-9AEDEFA1CC81}" type="slidenum">
              <a:rPr lang="en-US" altLang="en-US" smtClean="0"/>
              <a:pPr>
                <a:defRPr/>
              </a:pPr>
              <a:t>14</a:t>
            </a:fld>
            <a:endParaRPr lang="en-US" altLang="en-US"/>
          </a:p>
        </p:txBody>
      </p:sp>
    </p:spTree>
    <p:extLst>
      <p:ext uri="{BB962C8B-B14F-4D97-AF65-F5344CB8AC3E}">
        <p14:creationId xmlns:p14="http://schemas.microsoft.com/office/powerpoint/2010/main" val="257524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31 March 2022</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2706423621"/>
              </p:ext>
            </p:extLst>
          </p:nvPr>
        </p:nvGraphicFramePr>
        <p:xfrm>
          <a:off x="265113" y="749300"/>
          <a:ext cx="8623300" cy="5502275"/>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Q 5.4, 5.5,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group work: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homework: 5.5</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Q5.8, Q5.9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5.8, 5.9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 (and MST if applicable)</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review for MST if applicable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remaining time: do ass1 &amp; ask questions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with DFS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10</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21504" cy="369332"/>
          </a:xfrm>
          <a:prstGeom prst="rect">
            <a:avLst/>
          </a:prstGeom>
          <a:noFill/>
        </p:spPr>
        <p:txBody>
          <a:bodyPr wrap="none" rtlCol="0">
            <a:spAutoFit/>
          </a:bodyPr>
          <a:lstStyle/>
          <a:p>
            <a:r>
              <a:rPr lang="en-US" sz="1800" dirty="0"/>
              <a:t>DFS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86643292"/>
              </p:ext>
            </p:extLst>
          </p:nvPr>
        </p:nvGraphicFramePr>
        <p:xfrm>
          <a:off x="15133" y="1174689"/>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DFS if you didn’t do with BFS.</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27365C54-70DD-4B40-8F56-527A43C3FE27}"/>
              </a:ext>
            </a:extLst>
          </p:cNvPr>
          <p:cNvGraphicFramePr>
            <a:graphicFrameLocks noGrp="1"/>
          </p:cNvGraphicFramePr>
          <p:nvPr>
            <p:extLst>
              <p:ext uri="{D42A27DB-BD31-4B8C-83A1-F6EECF244321}">
                <p14:modId xmlns:p14="http://schemas.microsoft.com/office/powerpoint/2010/main" val="2215143278"/>
              </p:ext>
            </p:extLst>
          </p:nvPr>
        </p:nvGraphicFramePr>
        <p:xfrm>
          <a:off x="4369961" y="649651"/>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62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11</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1=RED and </a:t>
            </a:r>
            <a:r>
              <a:rPr lang="en-AU" altLang="en-US" sz="1600" dirty="0">
                <a:latin typeface="Arial" panose="020B0604020202020204" pitchFamily="34" charset="0"/>
              </a:rPr>
              <a:t>2=BLUE</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r>
              <a:rPr lang="en-US" altLang="en-US" sz="1600" dirty="0">
                <a:latin typeface="Arial" panose="020B0604020202020204" pitchFamily="34" charset="0"/>
              </a:rPr>
              <a:t>(next page)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45708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12</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152485463"/>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BFS attached here, DFS in the next page.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a:solidFill>
              <a:schemeClr val="tx2">
                <a:lumMod val="25000"/>
                <a:lumOff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991884872"/>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477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13</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67281997"/>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DFS attached here.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825444258"/>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    </a:t>
                      </a:r>
                      <a:r>
                        <a:rPr lang="en-US" sz="1400" b="1" baseline="0" dirty="0" err="1">
                          <a:solidFill>
                            <a:srgbClr val="080FAC"/>
                          </a:solidFill>
                          <a:effectLst/>
                          <a:latin typeface="Courier" pitchFamily="2" charset="0"/>
                        </a:rPr>
                        <a:t>iif</a:t>
                      </a:r>
                      <a:r>
                        <a:rPr lang="en-US" sz="1400" b="1" baseline="0" dirty="0">
                          <a:solidFill>
                            <a:srgbClr val="080FAC"/>
                          </a:solidFill>
                          <a:effectLst/>
                          <a:latin typeface="Courier" pitchFamily="2" charset="0"/>
                        </a:rPr>
                        <a:t> you haven’t done with BFS</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795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224705"/>
          </a:xfrm>
        </p:spPr>
        <p:txBody>
          <a:bodyPr/>
          <a:lstStyle/>
          <a:p>
            <a:r>
              <a:rPr lang="en-US" sz="24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629121579"/>
              </p:ext>
            </p:extLst>
          </p:nvPr>
        </p:nvGraphicFramePr>
        <p:xfrm>
          <a:off x="200596" y="467991"/>
          <a:ext cx="8742808" cy="3195320"/>
        </p:xfrm>
        <a:graphic>
          <a:graphicData uri="http://schemas.openxmlformats.org/drawingml/2006/table">
            <a:tbl>
              <a:tblPr firstRow="1" bandRow="1">
                <a:tableStyleId>{5C22544A-7EE6-4342-B048-85BDC9FD1C3A}</a:tableStyleId>
              </a:tblPr>
              <a:tblGrid>
                <a:gridCol w="2395415">
                  <a:extLst>
                    <a:ext uri="{9D8B030D-6E8A-4147-A177-3AD203B41FA5}">
                      <a16:colId xmlns:a16="http://schemas.microsoft.com/office/drawing/2014/main" val="2146187512"/>
                    </a:ext>
                  </a:extLst>
                </a:gridCol>
                <a:gridCol w="2480045">
                  <a:extLst>
                    <a:ext uri="{9D8B030D-6E8A-4147-A177-3AD203B41FA5}">
                      <a16:colId xmlns:a16="http://schemas.microsoft.com/office/drawing/2014/main" val="2065547552"/>
                    </a:ext>
                  </a:extLst>
                </a:gridCol>
                <a:gridCol w="411222">
                  <a:extLst>
                    <a:ext uri="{9D8B030D-6E8A-4147-A177-3AD203B41FA5}">
                      <a16:colId xmlns:a16="http://schemas.microsoft.com/office/drawing/2014/main" val="3823315030"/>
                    </a:ext>
                  </a:extLst>
                </a:gridCol>
                <a:gridCol w="3456126">
                  <a:extLst>
                    <a:ext uri="{9D8B030D-6E8A-4147-A177-3AD203B41FA5}">
                      <a16:colId xmlns:a16="http://schemas.microsoft.com/office/drawing/2014/main" val="2222671784"/>
                    </a:ext>
                  </a:extLst>
                </a:gridCol>
              </a:tblGrid>
              <a:tr h="370840">
                <a:tc>
                  <a:txBody>
                    <a:bodyPr/>
                    <a:lstStyle/>
                    <a:p>
                      <a:endParaRPr lang="en-US" sz="1600" dirty="0"/>
                    </a:p>
                  </a:txBody>
                  <a:tcPr/>
                </a:tc>
                <a:tc gridSpan="2">
                  <a:txBody>
                    <a:bodyPr/>
                    <a:lstStyle/>
                    <a:p>
                      <a:pPr algn="ctr"/>
                      <a:r>
                        <a:rPr lang="en-US" sz="1600" dirty="0"/>
                        <a:t>Prim’s</a:t>
                      </a:r>
                    </a:p>
                  </a:txBody>
                  <a:tcPr/>
                </a:tc>
                <a:tc hMerge="1">
                  <a:txBody>
                    <a:bodyPr/>
                    <a:lstStyle/>
                    <a:p>
                      <a:pPr algn="ctr"/>
                      <a:endParaRPr lang="en-US" sz="1600" dirty="0"/>
                    </a:p>
                  </a:txBody>
                  <a:tcPr/>
                </a:tc>
                <a:tc>
                  <a:txBody>
                    <a:bodyPr/>
                    <a:lstStyle/>
                    <a:p>
                      <a:pPr algn="ctr"/>
                      <a:r>
                        <a:rPr lang="en-US" sz="1600"/>
                        <a:t>Dijkstra’s</a:t>
                      </a:r>
                      <a:endParaRPr lang="en-US" sz="1600" dirty="0"/>
                    </a:p>
                  </a:txBody>
                  <a:tcPr/>
                </a:tc>
                <a:extLst>
                  <a:ext uri="{0D108BD9-81ED-4DB2-BD59-A6C34878D82A}">
                    <a16:rowId xmlns:a16="http://schemas.microsoft.com/office/drawing/2014/main" val="3219956182"/>
                  </a:ext>
                </a:extLst>
              </a:tr>
              <a:tr h="370840">
                <a:tc>
                  <a:txBody>
                    <a:bodyPr/>
                    <a:lstStyle/>
                    <a:p>
                      <a:r>
                        <a:rPr lang="en-US" sz="1400" i="1" dirty="0"/>
                        <a:t>Aim</a:t>
                      </a:r>
                    </a:p>
                  </a:txBody>
                  <a:tcPr/>
                </a:tc>
                <a:tc gridSpan="2">
                  <a:txBody>
                    <a:bodyPr/>
                    <a:lstStyle/>
                    <a:p>
                      <a:r>
                        <a:rPr lang="en-US" sz="1600" dirty="0"/>
                        <a:t>find a MST</a:t>
                      </a:r>
                    </a:p>
                  </a:txBody>
                  <a:tcPr/>
                </a:tc>
                <a:tc hMerge="1">
                  <a:txBody>
                    <a:bodyPr/>
                    <a:lstStyle/>
                    <a:p>
                      <a:endParaRPr lang="en-US" sz="1600" dirty="0"/>
                    </a:p>
                  </a:txBody>
                  <a:tcPr/>
                </a:tc>
                <a:tc>
                  <a:txBody>
                    <a:bodyPr/>
                    <a:lstStyle/>
                    <a:p>
                      <a:r>
                        <a:rPr lang="en-US" sz="1600"/>
                        <a:t>find SSSP from a vertex s</a:t>
                      </a:r>
                      <a:endParaRPr lang="en-US" sz="1600" dirty="0"/>
                    </a:p>
                  </a:txBody>
                  <a:tcPr/>
                </a:tc>
                <a:extLst>
                  <a:ext uri="{0D108BD9-81ED-4DB2-BD59-A6C34878D82A}">
                    <a16:rowId xmlns:a16="http://schemas.microsoft.com/office/drawing/2014/main" val="2737779015"/>
                  </a:ext>
                </a:extLst>
              </a:tr>
              <a:tr h="370840">
                <a:tc>
                  <a:txBody>
                    <a:bodyPr/>
                    <a:lstStyle/>
                    <a:p>
                      <a:r>
                        <a:rPr lang="en-US" sz="1400" i="1" dirty="0"/>
                        <a:t>Applied to</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60944650"/>
                  </a:ext>
                </a:extLst>
              </a:tr>
              <a:tr h="370840">
                <a:tc>
                  <a:txBody>
                    <a:bodyPr/>
                    <a:lstStyle/>
                    <a:p>
                      <a:r>
                        <a:rPr lang="en-US" sz="1400" i="1" dirty="0"/>
                        <a:t>Works on directed graphs?</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71003234"/>
                  </a:ext>
                </a:extLst>
              </a:tr>
              <a:tr h="370840">
                <a:tc>
                  <a:txBody>
                    <a:bodyPr/>
                    <a:lstStyle/>
                    <a:p>
                      <a:r>
                        <a:rPr lang="en-US" sz="1400" i="1" dirty="0"/>
                        <a:t>Works on unweighted graph?</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019237"/>
                  </a:ext>
                </a:extLst>
              </a:tr>
              <a:tr h="370840">
                <a:tc gridSpan="2">
                  <a:txBody>
                    <a:bodyPr/>
                    <a:lstStyle/>
                    <a:p>
                      <a:r>
                        <a:rPr lang="en-US" sz="1600" dirty="0"/>
                        <a:t>spanning trees = ?</a:t>
                      </a:r>
                    </a:p>
                    <a:p>
                      <a:r>
                        <a:rPr lang="en-US" sz="1600" dirty="0"/>
                        <a:t>MST = ?</a:t>
                      </a:r>
                    </a:p>
                    <a:p>
                      <a:r>
                        <a:rPr lang="en-US" sz="1600" dirty="0"/>
                        <a:t>is MST unique?</a:t>
                      </a:r>
                    </a:p>
                  </a:txBody>
                  <a:tcPr/>
                </a:tc>
                <a:tc hMerge="1">
                  <a:txBody>
                    <a:bodyPr/>
                    <a:lstStyle/>
                    <a:p>
                      <a:r>
                        <a:rPr lang="en-US" sz="1600" dirty="0"/>
                        <a:t>spanning trees = ?</a:t>
                      </a:r>
                    </a:p>
                    <a:p>
                      <a:r>
                        <a:rPr lang="en-US" sz="1600" dirty="0"/>
                        <a:t>MST = ?</a:t>
                      </a:r>
                    </a:p>
                    <a:p>
                      <a:r>
                        <a:rPr lang="en-US" sz="1600" dirty="0"/>
                        <a:t>is MST unique?</a:t>
                      </a:r>
                    </a:p>
                  </a:txBody>
                  <a:tcPr/>
                </a:tc>
                <a:tc gridSpan="2">
                  <a:txBody>
                    <a:bodyPr/>
                    <a:lstStyle/>
                    <a:p>
                      <a:r>
                        <a:rPr lang="en-US" sz="1600" dirty="0"/>
                        <a:t>paths A</a:t>
                      </a:r>
                      <a:r>
                        <a:rPr lang="en-US" sz="1600" dirty="0">
                          <a:sym typeface="Wingdings" pitchFamily="2" charset="2"/>
                        </a:rPr>
                        <a:t>D</a:t>
                      </a:r>
                      <a:r>
                        <a:rPr lang="en-US" sz="1600" dirty="0"/>
                        <a:t> =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tc hMerge="1">
                  <a:txBody>
                    <a:bodyPr/>
                    <a:lstStyle/>
                    <a:p>
                      <a:r>
                        <a:rPr lang="en-US" sz="1600" dirty="0"/>
                        <a:t>paths A</a:t>
                      </a:r>
                      <a:r>
                        <a:rPr lang="en-US" sz="1600" dirty="0">
                          <a:sym typeface="Wingdings" pitchFamily="2" charset="2"/>
                        </a:rPr>
                        <a:t>D</a:t>
                      </a:r>
                      <a:r>
                        <a:rPr lang="en-US" sz="1600" dirty="0"/>
                        <a:t>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14</a:t>
            </a:fld>
            <a:endParaRPr lang="en-US" altLang="en-US"/>
          </a:p>
        </p:txBody>
      </p:sp>
      <p:sp>
        <p:nvSpPr>
          <p:cNvPr id="3" name="Rectangle 2">
            <a:extLst>
              <a:ext uri="{FF2B5EF4-FFF2-40B4-BE49-F238E27FC236}">
                <a16:creationId xmlns:a16="http://schemas.microsoft.com/office/drawing/2014/main" id="{7CA220AC-600C-E645-ADA3-F67A003555B7}"/>
              </a:ext>
            </a:extLst>
          </p:cNvPr>
          <p:cNvSpPr/>
          <p:nvPr/>
        </p:nvSpPr>
        <p:spPr>
          <a:xfrm>
            <a:off x="183368" y="4397406"/>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C05347C7-A85B-9D44-80DF-5DC81A46F4A1}"/>
              </a:ext>
            </a:extLst>
          </p:cNvPr>
          <p:cNvSpPr txBox="1">
            <a:spLocks/>
          </p:cNvSpPr>
          <p:nvPr/>
        </p:nvSpPr>
        <p:spPr>
          <a:xfrm>
            <a:off x="7597911" y="10181487"/>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14</a:t>
            </a:fld>
            <a:endParaRPr lang="en-US" dirty="0"/>
          </a:p>
        </p:txBody>
      </p:sp>
      <p:sp>
        <p:nvSpPr>
          <p:cNvPr id="9" name="Oval 8">
            <a:extLst>
              <a:ext uri="{FF2B5EF4-FFF2-40B4-BE49-F238E27FC236}">
                <a16:creationId xmlns:a16="http://schemas.microsoft.com/office/drawing/2014/main" id="{65319706-C71D-0E42-A535-A15143DB3F30}"/>
              </a:ext>
            </a:extLst>
          </p:cNvPr>
          <p:cNvSpPr/>
          <p:nvPr/>
        </p:nvSpPr>
        <p:spPr>
          <a:xfrm>
            <a:off x="1536171"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0" name="Oval 9">
            <a:extLst>
              <a:ext uri="{FF2B5EF4-FFF2-40B4-BE49-F238E27FC236}">
                <a16:creationId xmlns:a16="http://schemas.microsoft.com/office/drawing/2014/main" id="{19703653-41F2-7F48-AFA8-01CBA13A1F66}"/>
              </a:ext>
            </a:extLst>
          </p:cNvPr>
          <p:cNvSpPr/>
          <p:nvPr/>
        </p:nvSpPr>
        <p:spPr>
          <a:xfrm>
            <a:off x="3237815"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1" name="Oval 10">
            <a:extLst>
              <a:ext uri="{FF2B5EF4-FFF2-40B4-BE49-F238E27FC236}">
                <a16:creationId xmlns:a16="http://schemas.microsoft.com/office/drawing/2014/main" id="{FFCBC86A-FE71-4C4C-B64A-E594507AE667}"/>
              </a:ext>
            </a:extLst>
          </p:cNvPr>
          <p:cNvSpPr/>
          <p:nvPr/>
        </p:nvSpPr>
        <p:spPr>
          <a:xfrm>
            <a:off x="447868"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2" name="Oval 11">
            <a:extLst>
              <a:ext uri="{FF2B5EF4-FFF2-40B4-BE49-F238E27FC236}">
                <a16:creationId xmlns:a16="http://schemas.microsoft.com/office/drawing/2014/main" id="{4959A65D-762A-6E45-B47C-BAD92D8BE871}"/>
              </a:ext>
            </a:extLst>
          </p:cNvPr>
          <p:cNvSpPr/>
          <p:nvPr/>
        </p:nvSpPr>
        <p:spPr>
          <a:xfrm>
            <a:off x="1547934"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3" name="Straight Connector 12">
            <a:extLst>
              <a:ext uri="{FF2B5EF4-FFF2-40B4-BE49-F238E27FC236}">
                <a16:creationId xmlns:a16="http://schemas.microsoft.com/office/drawing/2014/main" id="{4E8B9B3E-A786-2546-BA0A-F0BDF94C3CE4}"/>
              </a:ext>
            </a:extLst>
          </p:cNvPr>
          <p:cNvCxnSpPr>
            <a:cxnSpLocks/>
            <a:stCxn id="9" idx="6"/>
          </p:cNvCxnSpPr>
          <p:nvPr/>
        </p:nvCxnSpPr>
        <p:spPr>
          <a:xfrm>
            <a:off x="1843749"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55EE85-D273-4B4D-B4E1-BC0113DDF741}"/>
              </a:ext>
            </a:extLst>
          </p:cNvPr>
          <p:cNvSpPr txBox="1"/>
          <p:nvPr/>
        </p:nvSpPr>
        <p:spPr>
          <a:xfrm>
            <a:off x="2482449" y="4627450"/>
            <a:ext cx="284052" cy="307777"/>
          </a:xfrm>
          <a:prstGeom prst="rect">
            <a:avLst/>
          </a:prstGeom>
          <a:noFill/>
        </p:spPr>
        <p:txBody>
          <a:bodyPr wrap="none" rtlCol="0">
            <a:spAutoFit/>
          </a:bodyPr>
          <a:lstStyle/>
          <a:p>
            <a:r>
              <a:rPr lang="en-US" sz="1400" dirty="0"/>
              <a:t>3</a:t>
            </a:r>
            <a:endParaRPr lang="en-US" sz="1800" dirty="0"/>
          </a:p>
        </p:txBody>
      </p:sp>
      <p:cxnSp>
        <p:nvCxnSpPr>
          <p:cNvPr id="15" name="Straight Connector 14">
            <a:extLst>
              <a:ext uri="{FF2B5EF4-FFF2-40B4-BE49-F238E27FC236}">
                <a16:creationId xmlns:a16="http://schemas.microsoft.com/office/drawing/2014/main" id="{8355626B-437F-9D4A-9278-00DC9E3F5EC3}"/>
              </a:ext>
            </a:extLst>
          </p:cNvPr>
          <p:cNvCxnSpPr>
            <a:cxnSpLocks/>
            <a:stCxn id="9" idx="3"/>
            <a:endCxn id="11" idx="7"/>
          </p:cNvCxnSpPr>
          <p:nvPr/>
        </p:nvCxnSpPr>
        <p:spPr>
          <a:xfrm flipH="1">
            <a:off x="710402"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EE13E1-D224-A748-94B8-3D746BF690FE}"/>
              </a:ext>
            </a:extLst>
          </p:cNvPr>
          <p:cNvCxnSpPr>
            <a:cxnSpLocks/>
            <a:stCxn id="11" idx="4"/>
            <a:endCxn id="12" idx="2"/>
          </p:cNvCxnSpPr>
          <p:nvPr/>
        </p:nvCxnSpPr>
        <p:spPr>
          <a:xfrm>
            <a:off x="601657"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48AB56-77BF-D345-B925-8F3EB52933E6}"/>
              </a:ext>
            </a:extLst>
          </p:cNvPr>
          <p:cNvCxnSpPr>
            <a:cxnSpLocks/>
          </p:cNvCxnSpPr>
          <p:nvPr/>
        </p:nvCxnSpPr>
        <p:spPr>
          <a:xfrm flipV="1">
            <a:off x="1840549"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C1E5ED5-CA68-714A-9161-CCDF91920505}"/>
              </a:ext>
            </a:extLst>
          </p:cNvPr>
          <p:cNvSpPr txBox="1"/>
          <p:nvPr/>
        </p:nvSpPr>
        <p:spPr>
          <a:xfrm>
            <a:off x="820500" y="4729827"/>
            <a:ext cx="284052" cy="307777"/>
          </a:xfrm>
          <a:prstGeom prst="rect">
            <a:avLst/>
          </a:prstGeom>
          <a:noFill/>
        </p:spPr>
        <p:txBody>
          <a:bodyPr wrap="none" rtlCol="0">
            <a:spAutoFit/>
          </a:bodyPr>
          <a:lstStyle/>
          <a:p>
            <a:r>
              <a:rPr lang="en-US" sz="1400" dirty="0"/>
              <a:t>1</a:t>
            </a:r>
          </a:p>
        </p:txBody>
      </p:sp>
      <p:sp>
        <p:nvSpPr>
          <p:cNvPr id="19" name="TextBox 18">
            <a:extLst>
              <a:ext uri="{FF2B5EF4-FFF2-40B4-BE49-F238E27FC236}">
                <a16:creationId xmlns:a16="http://schemas.microsoft.com/office/drawing/2014/main" id="{0CB55D41-0E5D-F047-A338-E1AD23504590}"/>
              </a:ext>
            </a:extLst>
          </p:cNvPr>
          <p:cNvSpPr txBox="1"/>
          <p:nvPr/>
        </p:nvSpPr>
        <p:spPr>
          <a:xfrm>
            <a:off x="955338" y="5842884"/>
            <a:ext cx="284052"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7C11667E-935E-624D-8554-5161AE3C8F25}"/>
              </a:ext>
            </a:extLst>
          </p:cNvPr>
          <p:cNvSpPr txBox="1"/>
          <p:nvPr/>
        </p:nvSpPr>
        <p:spPr>
          <a:xfrm>
            <a:off x="2636237" y="5719040"/>
            <a:ext cx="284052" cy="307777"/>
          </a:xfrm>
          <a:prstGeom prst="rect">
            <a:avLst/>
          </a:prstGeom>
          <a:noFill/>
        </p:spPr>
        <p:txBody>
          <a:bodyPr wrap="none" rtlCol="0">
            <a:spAutoFit/>
          </a:bodyPr>
          <a:lstStyle/>
          <a:p>
            <a:r>
              <a:rPr lang="en-US" sz="1400" dirty="0"/>
              <a:t>2</a:t>
            </a:r>
          </a:p>
        </p:txBody>
      </p:sp>
      <p:cxnSp>
        <p:nvCxnSpPr>
          <p:cNvPr id="21" name="Straight Connector 20">
            <a:extLst>
              <a:ext uri="{FF2B5EF4-FFF2-40B4-BE49-F238E27FC236}">
                <a16:creationId xmlns:a16="http://schemas.microsoft.com/office/drawing/2014/main" id="{2A7E5B0D-832A-F744-8B71-8488E2B3E40B}"/>
              </a:ext>
            </a:extLst>
          </p:cNvPr>
          <p:cNvCxnSpPr>
            <a:cxnSpLocks/>
            <a:stCxn id="9" idx="4"/>
            <a:endCxn id="12" idx="0"/>
          </p:cNvCxnSpPr>
          <p:nvPr/>
        </p:nvCxnSpPr>
        <p:spPr>
          <a:xfrm>
            <a:off x="1689960"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8DD91E7-F00C-0043-97FC-7C274A22037C}"/>
              </a:ext>
            </a:extLst>
          </p:cNvPr>
          <p:cNvSpPr txBox="1"/>
          <p:nvPr/>
        </p:nvSpPr>
        <p:spPr>
          <a:xfrm>
            <a:off x="1689960" y="5610153"/>
            <a:ext cx="284052" cy="307777"/>
          </a:xfrm>
          <a:prstGeom prst="rect">
            <a:avLst/>
          </a:prstGeom>
          <a:noFill/>
        </p:spPr>
        <p:txBody>
          <a:bodyPr wrap="none" rtlCol="0">
            <a:spAutoFit/>
          </a:bodyPr>
          <a:lstStyle/>
          <a:p>
            <a:r>
              <a:rPr lang="en-US" sz="1400" dirty="0"/>
              <a:t>4</a:t>
            </a:r>
          </a:p>
        </p:txBody>
      </p:sp>
      <p:sp>
        <p:nvSpPr>
          <p:cNvPr id="23" name="TextBox 22">
            <a:extLst>
              <a:ext uri="{FF2B5EF4-FFF2-40B4-BE49-F238E27FC236}">
                <a16:creationId xmlns:a16="http://schemas.microsoft.com/office/drawing/2014/main" id="{2A622002-F163-7C46-9D92-EF8B1E021F09}"/>
              </a:ext>
            </a:extLst>
          </p:cNvPr>
          <p:cNvSpPr txBox="1"/>
          <p:nvPr/>
        </p:nvSpPr>
        <p:spPr>
          <a:xfrm>
            <a:off x="2039066" y="4954990"/>
            <a:ext cx="284052" cy="307777"/>
          </a:xfrm>
          <a:prstGeom prst="rect">
            <a:avLst/>
          </a:prstGeom>
          <a:noFill/>
        </p:spPr>
        <p:txBody>
          <a:bodyPr wrap="none" rtlCol="0">
            <a:spAutoFit/>
          </a:bodyPr>
          <a:lstStyle/>
          <a:p>
            <a:r>
              <a:rPr lang="en-US" sz="1400" dirty="0"/>
              <a:t>5</a:t>
            </a:r>
            <a:endParaRPr lang="en-US" sz="1800" dirty="0"/>
          </a:p>
        </p:txBody>
      </p:sp>
      <p:cxnSp>
        <p:nvCxnSpPr>
          <p:cNvPr id="24" name="Straight Connector 23">
            <a:extLst>
              <a:ext uri="{FF2B5EF4-FFF2-40B4-BE49-F238E27FC236}">
                <a16:creationId xmlns:a16="http://schemas.microsoft.com/office/drawing/2014/main" id="{B6E6D89D-1378-8744-B7D3-82879251D3F5}"/>
              </a:ext>
            </a:extLst>
          </p:cNvPr>
          <p:cNvCxnSpPr>
            <a:cxnSpLocks/>
            <a:endCxn id="10" idx="2"/>
          </p:cNvCxnSpPr>
          <p:nvPr/>
        </p:nvCxnSpPr>
        <p:spPr>
          <a:xfrm>
            <a:off x="776129"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B734BF9C-87DF-9C4E-8CDD-308C7D0FE827}"/>
              </a:ext>
            </a:extLst>
          </p:cNvPr>
          <p:cNvSpPr/>
          <p:nvPr/>
        </p:nvSpPr>
        <p:spPr>
          <a:xfrm>
            <a:off x="5026036" y="4397407"/>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C7151E-2029-FA46-B698-995EA5FDC87C}"/>
              </a:ext>
            </a:extLst>
          </p:cNvPr>
          <p:cNvSpPr/>
          <p:nvPr/>
        </p:nvSpPr>
        <p:spPr>
          <a:xfrm>
            <a:off x="6591887"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7" name="Oval 26">
            <a:extLst>
              <a:ext uri="{FF2B5EF4-FFF2-40B4-BE49-F238E27FC236}">
                <a16:creationId xmlns:a16="http://schemas.microsoft.com/office/drawing/2014/main" id="{B59A12C7-9AFF-2248-8F80-D5601ACBF0F2}"/>
              </a:ext>
            </a:extLst>
          </p:cNvPr>
          <p:cNvSpPr/>
          <p:nvPr/>
        </p:nvSpPr>
        <p:spPr>
          <a:xfrm>
            <a:off x="8293531"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8" name="Oval 27">
            <a:extLst>
              <a:ext uri="{FF2B5EF4-FFF2-40B4-BE49-F238E27FC236}">
                <a16:creationId xmlns:a16="http://schemas.microsoft.com/office/drawing/2014/main" id="{E80E9F15-E900-CE45-941D-5552E78D4173}"/>
              </a:ext>
            </a:extLst>
          </p:cNvPr>
          <p:cNvSpPr/>
          <p:nvPr/>
        </p:nvSpPr>
        <p:spPr>
          <a:xfrm>
            <a:off x="5503584"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29" name="Oval 28">
            <a:extLst>
              <a:ext uri="{FF2B5EF4-FFF2-40B4-BE49-F238E27FC236}">
                <a16:creationId xmlns:a16="http://schemas.microsoft.com/office/drawing/2014/main" id="{AC7694D0-09AE-3341-9AAD-C0264997B8AD}"/>
              </a:ext>
            </a:extLst>
          </p:cNvPr>
          <p:cNvSpPr/>
          <p:nvPr/>
        </p:nvSpPr>
        <p:spPr>
          <a:xfrm>
            <a:off x="6603650"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0" name="Straight Connector 29">
            <a:extLst>
              <a:ext uri="{FF2B5EF4-FFF2-40B4-BE49-F238E27FC236}">
                <a16:creationId xmlns:a16="http://schemas.microsoft.com/office/drawing/2014/main" id="{5F6FDBBF-9EAB-4C4C-964F-FAC8E898A822}"/>
              </a:ext>
            </a:extLst>
          </p:cNvPr>
          <p:cNvCxnSpPr>
            <a:cxnSpLocks/>
            <a:stCxn id="26" idx="6"/>
          </p:cNvCxnSpPr>
          <p:nvPr/>
        </p:nvCxnSpPr>
        <p:spPr>
          <a:xfrm>
            <a:off x="6899465"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F95AE53-5C2D-B941-875A-713D29F6CFE9}"/>
              </a:ext>
            </a:extLst>
          </p:cNvPr>
          <p:cNvSpPr txBox="1"/>
          <p:nvPr/>
        </p:nvSpPr>
        <p:spPr>
          <a:xfrm>
            <a:off x="7538165" y="4627450"/>
            <a:ext cx="284052" cy="307777"/>
          </a:xfrm>
          <a:prstGeom prst="rect">
            <a:avLst/>
          </a:prstGeom>
          <a:noFill/>
        </p:spPr>
        <p:txBody>
          <a:bodyPr wrap="none" rtlCol="0">
            <a:spAutoFit/>
          </a:bodyPr>
          <a:lstStyle/>
          <a:p>
            <a:r>
              <a:rPr lang="en-US" sz="1400" dirty="0"/>
              <a:t>3</a:t>
            </a:r>
            <a:endParaRPr lang="en-US" sz="1800" dirty="0"/>
          </a:p>
        </p:txBody>
      </p:sp>
      <p:cxnSp>
        <p:nvCxnSpPr>
          <p:cNvPr id="32" name="Straight Connector 31">
            <a:extLst>
              <a:ext uri="{FF2B5EF4-FFF2-40B4-BE49-F238E27FC236}">
                <a16:creationId xmlns:a16="http://schemas.microsoft.com/office/drawing/2014/main" id="{FCFFC260-1470-4849-A24D-EE22A1E246F3}"/>
              </a:ext>
            </a:extLst>
          </p:cNvPr>
          <p:cNvCxnSpPr>
            <a:cxnSpLocks/>
            <a:stCxn id="26" idx="3"/>
            <a:endCxn id="28" idx="7"/>
          </p:cNvCxnSpPr>
          <p:nvPr/>
        </p:nvCxnSpPr>
        <p:spPr>
          <a:xfrm flipH="1">
            <a:off x="5766118"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2EB55D9-A73E-9C4A-AAF6-15411915207B}"/>
              </a:ext>
            </a:extLst>
          </p:cNvPr>
          <p:cNvCxnSpPr>
            <a:cxnSpLocks/>
            <a:stCxn id="28" idx="4"/>
            <a:endCxn id="29" idx="2"/>
          </p:cNvCxnSpPr>
          <p:nvPr/>
        </p:nvCxnSpPr>
        <p:spPr>
          <a:xfrm>
            <a:off x="5657373"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C224683-EA44-3842-8DDF-59D3EFE1F24A}"/>
              </a:ext>
            </a:extLst>
          </p:cNvPr>
          <p:cNvCxnSpPr>
            <a:cxnSpLocks/>
          </p:cNvCxnSpPr>
          <p:nvPr/>
        </p:nvCxnSpPr>
        <p:spPr>
          <a:xfrm flipV="1">
            <a:off x="6896265"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8CFFF80-851C-B040-84AD-A2B0F6DD47F3}"/>
              </a:ext>
            </a:extLst>
          </p:cNvPr>
          <p:cNvSpPr txBox="1"/>
          <p:nvPr/>
        </p:nvSpPr>
        <p:spPr>
          <a:xfrm>
            <a:off x="5876216" y="4729827"/>
            <a:ext cx="284052" cy="307777"/>
          </a:xfrm>
          <a:prstGeom prst="rect">
            <a:avLst/>
          </a:prstGeom>
          <a:noFill/>
        </p:spPr>
        <p:txBody>
          <a:bodyPr wrap="none" rtlCol="0">
            <a:spAutoFit/>
          </a:bodyPr>
          <a:lstStyle/>
          <a:p>
            <a:r>
              <a:rPr lang="en-US" sz="1400" dirty="0"/>
              <a:t>1</a:t>
            </a:r>
          </a:p>
        </p:txBody>
      </p:sp>
      <p:sp>
        <p:nvSpPr>
          <p:cNvPr id="36" name="TextBox 35">
            <a:extLst>
              <a:ext uri="{FF2B5EF4-FFF2-40B4-BE49-F238E27FC236}">
                <a16:creationId xmlns:a16="http://schemas.microsoft.com/office/drawing/2014/main" id="{801CC030-EBB5-F142-9990-2ED0D3ADAE60}"/>
              </a:ext>
            </a:extLst>
          </p:cNvPr>
          <p:cNvSpPr txBox="1"/>
          <p:nvPr/>
        </p:nvSpPr>
        <p:spPr>
          <a:xfrm>
            <a:off x="6011054" y="5842884"/>
            <a:ext cx="284052"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3E242701-5D93-D748-A738-7B9FF7402107}"/>
              </a:ext>
            </a:extLst>
          </p:cNvPr>
          <p:cNvSpPr txBox="1"/>
          <p:nvPr/>
        </p:nvSpPr>
        <p:spPr>
          <a:xfrm>
            <a:off x="7691953" y="5719040"/>
            <a:ext cx="284052" cy="307777"/>
          </a:xfrm>
          <a:prstGeom prst="rect">
            <a:avLst/>
          </a:prstGeom>
          <a:noFill/>
        </p:spPr>
        <p:txBody>
          <a:bodyPr wrap="none" rtlCol="0">
            <a:spAutoFit/>
          </a:bodyPr>
          <a:lstStyle/>
          <a:p>
            <a:r>
              <a:rPr lang="en-US" sz="1400" dirty="0"/>
              <a:t>2</a:t>
            </a:r>
          </a:p>
        </p:txBody>
      </p:sp>
      <p:cxnSp>
        <p:nvCxnSpPr>
          <p:cNvPr id="38" name="Straight Connector 37">
            <a:extLst>
              <a:ext uri="{FF2B5EF4-FFF2-40B4-BE49-F238E27FC236}">
                <a16:creationId xmlns:a16="http://schemas.microsoft.com/office/drawing/2014/main" id="{F0F6A3EB-6382-7040-8CC5-5721066D79C5}"/>
              </a:ext>
            </a:extLst>
          </p:cNvPr>
          <p:cNvCxnSpPr>
            <a:cxnSpLocks/>
            <a:stCxn id="26" idx="4"/>
            <a:endCxn id="29" idx="0"/>
          </p:cNvCxnSpPr>
          <p:nvPr/>
        </p:nvCxnSpPr>
        <p:spPr>
          <a:xfrm>
            <a:off x="6745676"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EEFE8C7-DFC0-F148-97F8-7712DCF46075}"/>
              </a:ext>
            </a:extLst>
          </p:cNvPr>
          <p:cNvSpPr txBox="1"/>
          <p:nvPr/>
        </p:nvSpPr>
        <p:spPr>
          <a:xfrm>
            <a:off x="6745676" y="5610153"/>
            <a:ext cx="284052" cy="307777"/>
          </a:xfrm>
          <a:prstGeom prst="rect">
            <a:avLst/>
          </a:prstGeom>
          <a:noFill/>
        </p:spPr>
        <p:txBody>
          <a:bodyPr wrap="none" rtlCol="0">
            <a:spAutoFit/>
          </a:bodyPr>
          <a:lstStyle/>
          <a:p>
            <a:r>
              <a:rPr lang="en-US" sz="1400" dirty="0"/>
              <a:t>4</a:t>
            </a:r>
          </a:p>
        </p:txBody>
      </p:sp>
      <p:sp>
        <p:nvSpPr>
          <p:cNvPr id="40" name="TextBox 39">
            <a:extLst>
              <a:ext uri="{FF2B5EF4-FFF2-40B4-BE49-F238E27FC236}">
                <a16:creationId xmlns:a16="http://schemas.microsoft.com/office/drawing/2014/main" id="{6D4AD61B-929E-254F-B493-E58A5A6B93FA}"/>
              </a:ext>
            </a:extLst>
          </p:cNvPr>
          <p:cNvSpPr txBox="1"/>
          <p:nvPr/>
        </p:nvSpPr>
        <p:spPr>
          <a:xfrm>
            <a:off x="7094782" y="4954990"/>
            <a:ext cx="284052" cy="307777"/>
          </a:xfrm>
          <a:prstGeom prst="rect">
            <a:avLst/>
          </a:prstGeom>
          <a:noFill/>
        </p:spPr>
        <p:txBody>
          <a:bodyPr wrap="none" rtlCol="0">
            <a:spAutoFit/>
          </a:bodyPr>
          <a:lstStyle/>
          <a:p>
            <a:r>
              <a:rPr lang="en-US" sz="1400" dirty="0"/>
              <a:t>5</a:t>
            </a:r>
            <a:endParaRPr lang="en-US" sz="1800" dirty="0"/>
          </a:p>
        </p:txBody>
      </p:sp>
      <p:cxnSp>
        <p:nvCxnSpPr>
          <p:cNvPr id="41" name="Straight Connector 40">
            <a:extLst>
              <a:ext uri="{FF2B5EF4-FFF2-40B4-BE49-F238E27FC236}">
                <a16:creationId xmlns:a16="http://schemas.microsoft.com/office/drawing/2014/main" id="{5FA2C2A4-D138-A94D-9ABE-1EEDE4B4EC99}"/>
              </a:ext>
            </a:extLst>
          </p:cNvPr>
          <p:cNvCxnSpPr>
            <a:cxnSpLocks/>
            <a:endCxn id="27" idx="2"/>
          </p:cNvCxnSpPr>
          <p:nvPr/>
        </p:nvCxnSpPr>
        <p:spPr>
          <a:xfrm>
            <a:off x="5831845"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828D95-FDA6-CF40-BF2B-5CA061429D0A}"/>
              </a:ext>
            </a:extLst>
          </p:cNvPr>
          <p:cNvSpPr txBox="1"/>
          <p:nvPr/>
        </p:nvSpPr>
        <p:spPr>
          <a:xfrm>
            <a:off x="2561634" y="6344352"/>
            <a:ext cx="934871" cy="369332"/>
          </a:xfrm>
          <a:prstGeom prst="rect">
            <a:avLst/>
          </a:prstGeom>
          <a:noFill/>
        </p:spPr>
        <p:txBody>
          <a:bodyPr wrap="none" rtlCol="0">
            <a:spAutoFit/>
          </a:bodyPr>
          <a:lstStyle/>
          <a:p>
            <a:r>
              <a:rPr lang="en-US" sz="1800" dirty="0">
                <a:solidFill>
                  <a:srgbClr val="FF0000"/>
                </a:solidFill>
              </a:rPr>
              <a:t>MST=?</a:t>
            </a:r>
            <a:endParaRPr lang="en-US" dirty="0">
              <a:solidFill>
                <a:srgbClr val="FF0000"/>
              </a:solidFill>
            </a:endParaRPr>
          </a:p>
        </p:txBody>
      </p:sp>
      <p:sp>
        <p:nvSpPr>
          <p:cNvPr id="43" name="TextBox 42">
            <a:extLst>
              <a:ext uri="{FF2B5EF4-FFF2-40B4-BE49-F238E27FC236}">
                <a16:creationId xmlns:a16="http://schemas.microsoft.com/office/drawing/2014/main" id="{36F44E83-ADD8-CE4D-8C35-F79E1D98CE60}"/>
              </a:ext>
            </a:extLst>
          </p:cNvPr>
          <p:cNvSpPr txBox="1"/>
          <p:nvPr/>
        </p:nvSpPr>
        <p:spPr>
          <a:xfrm>
            <a:off x="6887702" y="6412082"/>
            <a:ext cx="1841338" cy="369332"/>
          </a:xfrm>
          <a:prstGeom prst="rect">
            <a:avLst/>
          </a:prstGeom>
          <a:noFill/>
        </p:spPr>
        <p:txBody>
          <a:bodyPr wrap="none" rtlCol="0">
            <a:spAutoFit/>
          </a:bodyPr>
          <a:lstStyle/>
          <a:p>
            <a:r>
              <a:rPr lang="en-US" sz="1800" dirty="0">
                <a:solidFill>
                  <a:srgbClr val="FF0000"/>
                </a:solidFill>
              </a:rPr>
              <a:t>SSSP from A =?</a:t>
            </a:r>
            <a:endParaRPr lang="en-US" dirty="0">
              <a:solidFill>
                <a:srgbClr val="FF0000"/>
              </a:solidFill>
            </a:endParaRPr>
          </a:p>
        </p:txBody>
      </p:sp>
    </p:spTree>
    <p:extLst>
      <p:ext uri="{BB962C8B-B14F-4D97-AF65-F5344CB8AC3E}">
        <p14:creationId xmlns:p14="http://schemas.microsoft.com/office/powerpoint/2010/main" val="426675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656753"/>
          </a:xfrm>
        </p:spPr>
        <p:txBody>
          <a:bodyPr/>
          <a:lstStyle/>
          <a:p>
            <a:r>
              <a:rPr lang="en-US" sz="28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515851460"/>
              </p:ext>
            </p:extLst>
          </p:nvPr>
        </p:nvGraphicFramePr>
        <p:xfrm>
          <a:off x="293688" y="692696"/>
          <a:ext cx="8623299" cy="3916680"/>
        </p:xfrm>
        <a:graphic>
          <a:graphicData uri="http://schemas.openxmlformats.org/drawingml/2006/table">
            <a:tbl>
              <a:tblPr firstRow="1" bandRow="1">
                <a:tableStyleId>{5C22544A-7EE6-4342-B048-85BDC9FD1C3A}</a:tableStyleId>
              </a:tblPr>
              <a:tblGrid>
                <a:gridCol w="2362671">
                  <a:extLst>
                    <a:ext uri="{9D8B030D-6E8A-4147-A177-3AD203B41FA5}">
                      <a16:colId xmlns:a16="http://schemas.microsoft.com/office/drawing/2014/main" val="2146187512"/>
                    </a:ext>
                  </a:extLst>
                </a:gridCol>
                <a:gridCol w="3096344">
                  <a:extLst>
                    <a:ext uri="{9D8B030D-6E8A-4147-A177-3AD203B41FA5}">
                      <a16:colId xmlns:a16="http://schemas.microsoft.com/office/drawing/2014/main" val="2065547552"/>
                    </a:ext>
                  </a:extLst>
                </a:gridCol>
                <a:gridCol w="3164284">
                  <a:extLst>
                    <a:ext uri="{9D8B030D-6E8A-4147-A177-3AD203B41FA5}">
                      <a16:colId xmlns:a16="http://schemas.microsoft.com/office/drawing/2014/main" val="1204774450"/>
                    </a:ext>
                  </a:extLst>
                </a:gridCol>
              </a:tblGrid>
              <a:tr h="370840">
                <a:tc>
                  <a:txBody>
                    <a:bodyPr/>
                    <a:lstStyle/>
                    <a:p>
                      <a:endParaRPr lang="en-US" sz="1600" dirty="0"/>
                    </a:p>
                  </a:txBody>
                  <a:tcPr/>
                </a:tc>
                <a:tc>
                  <a:txBody>
                    <a:bodyPr/>
                    <a:lstStyle/>
                    <a:p>
                      <a:pPr algn="ctr"/>
                      <a:r>
                        <a:rPr lang="en-US" sz="1600" dirty="0"/>
                        <a:t>Prim’s</a:t>
                      </a:r>
                    </a:p>
                  </a:txBody>
                  <a:tcPr/>
                </a:tc>
                <a:tc>
                  <a:txBody>
                    <a:bodyPr/>
                    <a:lstStyle/>
                    <a:p>
                      <a:pPr algn="ctr"/>
                      <a:r>
                        <a:rPr lang="en-US" sz="1600" dirty="0"/>
                        <a:t>Dijkstra’s</a:t>
                      </a:r>
                    </a:p>
                  </a:txBody>
                  <a:tcPr/>
                </a:tc>
                <a:extLst>
                  <a:ext uri="{0D108BD9-81ED-4DB2-BD59-A6C34878D82A}">
                    <a16:rowId xmlns:a16="http://schemas.microsoft.com/office/drawing/2014/main" val="3219956182"/>
                  </a:ext>
                </a:extLst>
              </a:tr>
              <a:tr h="370840">
                <a:tc>
                  <a:txBody>
                    <a:bodyPr/>
                    <a:lstStyle/>
                    <a:p>
                      <a:r>
                        <a:rPr lang="en-US" sz="1600" dirty="0"/>
                        <a:t>Aim</a:t>
                      </a:r>
                    </a:p>
                  </a:txBody>
                  <a:tcPr/>
                </a:tc>
                <a:tc>
                  <a:txBody>
                    <a:bodyPr/>
                    <a:lstStyle/>
                    <a:p>
                      <a:r>
                        <a:rPr lang="en-US" sz="1600" dirty="0"/>
                        <a:t>find a MST</a:t>
                      </a:r>
                    </a:p>
                  </a:txBody>
                  <a:tcPr/>
                </a:tc>
                <a:tc>
                  <a:txBody>
                    <a:bodyPr/>
                    <a:lstStyle/>
                    <a:p>
                      <a:r>
                        <a:rPr lang="en-US" sz="1600" dirty="0"/>
                        <a:t>find SSSP from a vertex s</a:t>
                      </a:r>
                    </a:p>
                  </a:txBody>
                  <a:tcPr/>
                </a:tc>
                <a:extLst>
                  <a:ext uri="{0D108BD9-81ED-4DB2-BD59-A6C34878D82A}">
                    <a16:rowId xmlns:a16="http://schemas.microsoft.com/office/drawing/2014/main" val="2737779015"/>
                  </a:ext>
                </a:extLst>
              </a:tr>
              <a:tr h="370840">
                <a:tc>
                  <a:txBody>
                    <a:bodyPr/>
                    <a:lstStyle/>
                    <a:p>
                      <a:r>
                        <a:rPr lang="en-US" sz="1600" dirty="0"/>
                        <a:t>Applied to</a:t>
                      </a:r>
                    </a:p>
                  </a:txBody>
                  <a:tcPr/>
                </a:tc>
                <a:tc>
                  <a:txBody>
                    <a:bodyPr/>
                    <a:lstStyle/>
                    <a:p>
                      <a:r>
                        <a:rPr lang="en-US" sz="1600" dirty="0"/>
                        <a:t>connected weighted graphs with weights&gt;=0</a:t>
                      </a:r>
                    </a:p>
                  </a:txBody>
                  <a:tcPr/>
                </a:tc>
                <a:tc>
                  <a:txBody>
                    <a:bodyPr/>
                    <a:lstStyle/>
                    <a:p>
                      <a:r>
                        <a:rPr lang="en-US" sz="1600" dirty="0"/>
                        <a:t>weighted graphs with weights &gt;=0</a:t>
                      </a:r>
                    </a:p>
                  </a:txBody>
                  <a:tcPr/>
                </a:tc>
                <a:extLst>
                  <a:ext uri="{0D108BD9-81ED-4DB2-BD59-A6C34878D82A}">
                    <a16:rowId xmlns:a16="http://schemas.microsoft.com/office/drawing/2014/main" val="2560944650"/>
                  </a:ext>
                </a:extLst>
              </a:tr>
              <a:tr h="370840">
                <a:tc>
                  <a:txBody>
                    <a:bodyPr/>
                    <a:lstStyle/>
                    <a:p>
                      <a:r>
                        <a:rPr lang="en-US" sz="1600" dirty="0"/>
                        <a:t>Works on directed graphs?</a:t>
                      </a:r>
                    </a:p>
                  </a:txBody>
                  <a:tcPr/>
                </a:tc>
                <a:tc>
                  <a:txBody>
                    <a:bodyPr/>
                    <a:lstStyle/>
                    <a:p>
                      <a:r>
                        <a:rPr lang="en-US" sz="1600" dirty="0"/>
                        <a:t>no, a general directed graph is unconnected</a:t>
                      </a:r>
                    </a:p>
                  </a:txBody>
                  <a:tcPr/>
                </a:tc>
                <a:tc>
                  <a:txBody>
                    <a:bodyPr/>
                    <a:lstStyle/>
                    <a:p>
                      <a:r>
                        <a:rPr lang="en-US" sz="1600" dirty="0"/>
                        <a:t>yes</a:t>
                      </a:r>
                    </a:p>
                  </a:txBody>
                  <a:tcPr/>
                </a:tc>
                <a:extLst>
                  <a:ext uri="{0D108BD9-81ED-4DB2-BD59-A6C34878D82A}">
                    <a16:rowId xmlns:a16="http://schemas.microsoft.com/office/drawing/2014/main" val="871003234"/>
                  </a:ext>
                </a:extLst>
              </a:tr>
              <a:tr h="370840">
                <a:tc>
                  <a:txBody>
                    <a:bodyPr/>
                    <a:lstStyle/>
                    <a:p>
                      <a:r>
                        <a:rPr lang="en-US" sz="1600" dirty="0"/>
                        <a:t>Works on unweighted graph?</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a:txBody>
                    <a:bodyPr/>
                    <a:lstStyle/>
                    <a:p>
                      <a:endParaRPr lang="en-US" sz="16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dirty="0"/>
                    </a:p>
                  </a:txBody>
                  <a:tcPr/>
                </a:tc>
                <a:extLst>
                  <a:ext uri="{0D108BD9-81ED-4DB2-BD59-A6C34878D82A}">
                    <a16:rowId xmlns:a16="http://schemas.microsoft.com/office/drawing/2014/main" val="3120019237"/>
                  </a:ext>
                </a:extLst>
              </a:tr>
              <a:tr h="370840">
                <a:tc>
                  <a:txBody>
                    <a:bodyPr/>
                    <a:lstStyle/>
                    <a:p>
                      <a:endParaRPr lang="en-US" sz="1600" dirty="0"/>
                    </a:p>
                  </a:txBody>
                  <a:tcPr/>
                </a:tc>
                <a:tc>
                  <a:txBody>
                    <a:bodyPr/>
                    <a:lstStyle/>
                    <a:p>
                      <a:r>
                        <a:rPr lang="en-US" sz="1600" dirty="0"/>
                        <a:t>spanning trees = ?</a:t>
                      </a:r>
                    </a:p>
                    <a:p>
                      <a:r>
                        <a:rPr lang="en-US" sz="1600" dirty="0"/>
                        <a:t>MST = ?</a:t>
                      </a:r>
                    </a:p>
                    <a:p>
                      <a:r>
                        <a:rPr lang="en-US" sz="1600" dirty="0"/>
                        <a:t>is MST unique?</a:t>
                      </a:r>
                    </a:p>
                  </a:txBody>
                  <a:tcPr/>
                </a:tc>
                <a:tc>
                  <a:txBody>
                    <a:bodyPr/>
                    <a:lstStyle/>
                    <a:p>
                      <a:r>
                        <a:rPr lang="en-US" sz="1600" dirty="0"/>
                        <a:t>paths = ?</a:t>
                      </a:r>
                    </a:p>
                    <a:p>
                      <a:r>
                        <a:rPr lang="en-US" sz="1600" dirty="0"/>
                        <a:t>shortest paths =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15</a:t>
            </a:fld>
            <a:endParaRPr lang="en-US" altLang="en-US"/>
          </a:p>
        </p:txBody>
      </p:sp>
    </p:spTree>
    <p:extLst>
      <p:ext uri="{BB962C8B-B14F-4D97-AF65-F5344CB8AC3E}">
        <p14:creationId xmlns:p14="http://schemas.microsoft.com/office/powerpoint/2010/main" val="257758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16</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16</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graphicFrame>
        <p:nvGraphicFramePr>
          <p:cNvPr id="190" name="Table 189">
            <a:extLst>
              <a:ext uri="{FF2B5EF4-FFF2-40B4-BE49-F238E27FC236}">
                <a16:creationId xmlns:a16="http://schemas.microsoft.com/office/drawing/2014/main" id="{7013F020-E0C2-274C-9044-573D35A8C76C}"/>
              </a:ext>
            </a:extLst>
          </p:cNvPr>
          <p:cNvGraphicFramePr>
            <a:graphicFrameLocks noGrp="1"/>
          </p:cNvGraphicFramePr>
          <p:nvPr>
            <p:extLst>
              <p:ext uri="{D42A27DB-BD31-4B8C-83A1-F6EECF244321}">
                <p14:modId xmlns:p14="http://schemas.microsoft.com/office/powerpoint/2010/main" val="846197749"/>
              </p:ext>
            </p:extLst>
          </p:nvPr>
        </p:nvGraphicFramePr>
        <p:xfrm>
          <a:off x="291617" y="4116205"/>
          <a:ext cx="8679131" cy="753371"/>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bl>
          </a:graphicData>
        </a:graphic>
      </p:graphicFrame>
      <p:sp>
        <p:nvSpPr>
          <p:cNvPr id="191" name="TextBox 190">
            <a:extLst>
              <a:ext uri="{FF2B5EF4-FFF2-40B4-BE49-F238E27FC236}">
                <a16:creationId xmlns:a16="http://schemas.microsoft.com/office/drawing/2014/main" id="{252CA306-4F2B-5041-AC8D-E111DE9EB064}"/>
              </a:ext>
            </a:extLst>
          </p:cNvPr>
          <p:cNvSpPr txBox="1"/>
          <p:nvPr/>
        </p:nvSpPr>
        <p:spPr>
          <a:xfrm>
            <a:off x="4572000" y="340513"/>
            <a:ext cx="4142026" cy="2062103"/>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At each step, we add a node to MST.</a:t>
            </a:r>
          </a:p>
          <a:p>
            <a:endParaRPr lang="en-US" sz="1600" dirty="0"/>
          </a:p>
          <a:p>
            <a:r>
              <a:rPr lang="en-US" sz="1600" dirty="0"/>
              <a:t>We choose the node with minimal cost.</a:t>
            </a:r>
          </a:p>
          <a:p>
            <a:endParaRPr lang="en-US" sz="1600" dirty="0"/>
          </a:p>
          <a:p>
            <a:r>
              <a:rPr lang="en-US" sz="1600" dirty="0"/>
              <a:t>We start with A according to the alphabetical order.</a:t>
            </a:r>
            <a:endParaRPr lang="en-US" dirty="0"/>
          </a:p>
        </p:txBody>
      </p:sp>
    </p:spTree>
    <p:extLst>
      <p:ext uri="{BB962C8B-B14F-4D97-AF65-F5344CB8AC3E}">
        <p14:creationId xmlns:p14="http://schemas.microsoft.com/office/powerpoint/2010/main" val="78705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17</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17</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75737" y="50339"/>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221959" y="14221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704593" y="775832"/>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91631" y="729234"/>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221959" y="1455452"/>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529537" y="286232"/>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169417" y="330715"/>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554165" y="388067"/>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445420" y="1017266"/>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506011" y="1021683"/>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627745" y="344752"/>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615732" y="1259400"/>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85184" y="1255908"/>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363985" y="430248"/>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310223" y="1066383"/>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724854" y="587150"/>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99209" y="873250"/>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506394" y="758775"/>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457221" y="1513476"/>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graphicFrame>
        <p:nvGraphicFramePr>
          <p:cNvPr id="47" name="Table 46">
            <a:extLst>
              <a:ext uri="{FF2B5EF4-FFF2-40B4-BE49-F238E27FC236}">
                <a16:creationId xmlns:a16="http://schemas.microsoft.com/office/drawing/2014/main" id="{FED05206-5E79-BD44-8BCC-880F20C3A9CF}"/>
              </a:ext>
            </a:extLst>
          </p:cNvPr>
          <p:cNvGraphicFramePr>
            <a:graphicFrameLocks noGrp="1"/>
          </p:cNvGraphicFramePr>
          <p:nvPr>
            <p:extLst>
              <p:ext uri="{D42A27DB-BD31-4B8C-83A1-F6EECF244321}">
                <p14:modId xmlns:p14="http://schemas.microsoft.com/office/powerpoint/2010/main" val="1493632685"/>
              </p:ext>
            </p:extLst>
          </p:nvPr>
        </p:nvGraphicFramePr>
        <p:xfrm>
          <a:off x="291617" y="4116205"/>
          <a:ext cx="8679131" cy="112349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bl>
          </a:graphicData>
        </a:graphic>
      </p:graphicFrame>
      <p:sp>
        <p:nvSpPr>
          <p:cNvPr id="48" name="TextBox 47">
            <a:extLst>
              <a:ext uri="{FF2B5EF4-FFF2-40B4-BE49-F238E27FC236}">
                <a16:creationId xmlns:a16="http://schemas.microsoft.com/office/drawing/2014/main" id="{23B9E82F-0965-F143-A95A-227DFF77FE29}"/>
              </a:ext>
            </a:extLst>
          </p:cNvPr>
          <p:cNvSpPr txBox="1"/>
          <p:nvPr/>
        </p:nvSpPr>
        <p:spPr>
          <a:xfrm>
            <a:off x="2560169" y="2180945"/>
            <a:ext cx="4142026" cy="1323439"/>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1: </a:t>
            </a:r>
          </a:p>
          <a:p>
            <a:pPr marL="285750" indent="-285750">
              <a:buFont typeface="Arial" panose="020B0604020202020204" pitchFamily="34" charset="0"/>
              <a:buChar char="•"/>
            </a:pPr>
            <a:r>
              <a:rPr lang="en-US" sz="1600" dirty="0"/>
              <a:t>add A to MST with cost 0</a:t>
            </a:r>
          </a:p>
          <a:p>
            <a:pPr marL="285750" indent="-285750">
              <a:buFont typeface="Arial" panose="020B0604020202020204" pitchFamily="34" charset="0"/>
              <a:buChar char="•"/>
            </a:pPr>
            <a:r>
              <a:rPr lang="en-US" sz="1600" dirty="0"/>
              <a:t>use A to update cost for its </a:t>
            </a:r>
            <a:r>
              <a:rPr lang="en-US" sz="1600" dirty="0" err="1"/>
              <a:t>neighbours</a:t>
            </a:r>
            <a:endParaRPr lang="en-US" sz="1600" dirty="0"/>
          </a:p>
        </p:txBody>
      </p:sp>
    </p:spTree>
    <p:extLst>
      <p:ext uri="{BB962C8B-B14F-4D97-AF65-F5344CB8AC3E}">
        <p14:creationId xmlns:p14="http://schemas.microsoft.com/office/powerpoint/2010/main" val="23469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18</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18</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80095"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graphicFrame>
        <p:nvGraphicFramePr>
          <p:cNvPr id="69" name="Table 68">
            <a:extLst>
              <a:ext uri="{FF2B5EF4-FFF2-40B4-BE49-F238E27FC236}">
                <a16:creationId xmlns:a16="http://schemas.microsoft.com/office/drawing/2014/main" id="{BE7A123F-7D71-5A4C-A4D2-E5C8468B4C2A}"/>
              </a:ext>
            </a:extLst>
          </p:cNvPr>
          <p:cNvGraphicFramePr>
            <a:graphicFrameLocks noGrp="1"/>
          </p:cNvGraphicFramePr>
          <p:nvPr>
            <p:extLst>
              <p:ext uri="{D42A27DB-BD31-4B8C-83A1-F6EECF244321}">
                <p14:modId xmlns:p14="http://schemas.microsoft.com/office/powerpoint/2010/main" val="681200263"/>
              </p:ext>
            </p:extLst>
          </p:nvPr>
        </p:nvGraphicFramePr>
        <p:xfrm>
          <a:off x="291617" y="4116205"/>
          <a:ext cx="8679131" cy="1493613"/>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bl>
          </a:graphicData>
        </a:graphic>
      </p:graphicFrame>
      <p:sp>
        <p:nvSpPr>
          <p:cNvPr id="72" name="TextBox 71">
            <a:extLst>
              <a:ext uri="{FF2B5EF4-FFF2-40B4-BE49-F238E27FC236}">
                <a16:creationId xmlns:a16="http://schemas.microsoft.com/office/drawing/2014/main" id="{71931AC1-8179-4944-B7F3-C829B6562DE2}"/>
              </a:ext>
            </a:extLst>
          </p:cNvPr>
          <p:cNvSpPr txBox="1"/>
          <p:nvPr/>
        </p:nvSpPr>
        <p:spPr>
          <a:xfrm>
            <a:off x="2560169" y="2132856"/>
            <a:ext cx="4142026" cy="1569660"/>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2: </a:t>
            </a:r>
          </a:p>
          <a:p>
            <a:pPr marL="285750" indent="-285750">
              <a:buFont typeface="Arial" panose="020B0604020202020204" pitchFamily="34" charset="0"/>
              <a:buChar char="•"/>
            </a:pPr>
            <a:r>
              <a:rPr lang="en-US" sz="1600" dirty="0"/>
              <a:t>B is chosen because it has the min cost amongst the green nodes (the green nodes and blue nodes are in the queue).</a:t>
            </a:r>
          </a:p>
        </p:txBody>
      </p:sp>
    </p:spTree>
    <p:extLst>
      <p:ext uri="{BB962C8B-B14F-4D97-AF65-F5344CB8AC3E}">
        <p14:creationId xmlns:p14="http://schemas.microsoft.com/office/powerpoint/2010/main" val="176893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19</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19</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graphicFrame>
        <p:nvGraphicFramePr>
          <p:cNvPr id="91" name="Table 90">
            <a:extLst>
              <a:ext uri="{FF2B5EF4-FFF2-40B4-BE49-F238E27FC236}">
                <a16:creationId xmlns:a16="http://schemas.microsoft.com/office/drawing/2014/main" id="{E5004508-8456-C44A-B3C6-31570FB11701}"/>
              </a:ext>
            </a:extLst>
          </p:cNvPr>
          <p:cNvGraphicFramePr>
            <a:graphicFrameLocks noGrp="1"/>
          </p:cNvGraphicFramePr>
          <p:nvPr>
            <p:extLst>
              <p:ext uri="{D42A27DB-BD31-4B8C-83A1-F6EECF244321}">
                <p14:modId xmlns:p14="http://schemas.microsoft.com/office/powerpoint/2010/main" val="1504472731"/>
              </p:ext>
            </p:extLst>
          </p:nvPr>
        </p:nvGraphicFramePr>
        <p:xfrm>
          <a:off x="291617" y="4116205"/>
          <a:ext cx="8679131" cy="191680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bl>
          </a:graphicData>
        </a:graphic>
      </p:graphicFrame>
    </p:spTree>
    <p:extLst>
      <p:ext uri="{BB962C8B-B14F-4D97-AF65-F5344CB8AC3E}">
        <p14:creationId xmlns:p14="http://schemas.microsoft.com/office/powerpoint/2010/main" val="186385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BFS= ?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List the  nodes in order visited by BFS, then by DFS </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4241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20</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1125370548"/>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20</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815882"/>
          </a:xfrm>
          <a:prstGeom prst="rect">
            <a:avLst/>
          </a:prstGeom>
          <a:noFill/>
        </p:spPr>
        <p:txBody>
          <a:bodyPr wrap="square" rtlCol="0">
            <a:spAutoFit/>
          </a:bodyPr>
          <a:lstStyle/>
          <a:p>
            <a:r>
              <a:rPr lang="en-US" sz="1400" dirty="0"/>
              <a:t>The final MST has cost= 0(A) + 1(B) + 2(C) +3(D)= 6</a:t>
            </a:r>
          </a:p>
          <a:p>
            <a:endParaRPr lang="en-US" sz="1400" dirty="0"/>
          </a:p>
          <a:p>
            <a:r>
              <a:rPr lang="en-US" sz="1400" dirty="0"/>
              <a:t>The MST is the red-linked graph, which can be rebuilt using the </a:t>
            </a:r>
            <a:r>
              <a:rPr lang="en-US" sz="1400" dirty="0" err="1">
                <a:highlight>
                  <a:srgbClr val="FFFF00"/>
                </a:highlight>
              </a:rPr>
              <a:t>prev</a:t>
            </a:r>
            <a:r>
              <a:rPr lang="en-US" sz="1400" dirty="0"/>
              <a:t> of the pair </a:t>
            </a:r>
            <a:r>
              <a:rPr lang="en-US" sz="1400" dirty="0" err="1">
                <a:highlight>
                  <a:srgbClr val="FFFF00"/>
                </a:highlight>
              </a:rPr>
              <a:t>cost,prev</a:t>
            </a:r>
            <a:r>
              <a:rPr lang="en-US" sz="1400" dirty="0">
                <a:highlight>
                  <a:srgbClr val="FFFF00"/>
                </a:highlight>
              </a:rPr>
              <a:t> </a:t>
            </a:r>
            <a:r>
              <a:rPr lang="en-US" sz="1400" dirty="0"/>
              <a:t>in each node </a:t>
            </a:r>
            <a:r>
              <a:rPr lang="en-US" sz="1400" dirty="0">
                <a:sym typeface="Wingdings" pitchFamily="2" charset="2"/>
              </a:rPr>
              <a:t> </a:t>
            </a:r>
            <a:r>
              <a:rPr lang="en-US" sz="1400" i="1" dirty="0">
                <a:sym typeface="Wingdings" pitchFamily="2" charset="2"/>
              </a:rPr>
              <a:t>The algorithm can be run just using the table.</a:t>
            </a:r>
            <a:endParaRPr lang="en-US" sz="1400" i="1" dirty="0"/>
          </a:p>
        </p:txBody>
      </p:sp>
    </p:spTree>
    <p:extLst>
      <p:ext uri="{BB962C8B-B14F-4D97-AF65-F5344CB8AC3E}">
        <p14:creationId xmlns:p14="http://schemas.microsoft.com/office/powerpoint/2010/main" val="323697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2004-5BD6-294B-AD76-AFA5C47AB6E1}"/>
              </a:ext>
            </a:extLst>
          </p:cNvPr>
          <p:cNvSpPr>
            <a:spLocks noGrp="1"/>
          </p:cNvSpPr>
          <p:nvPr>
            <p:ph type="title"/>
          </p:nvPr>
        </p:nvSpPr>
        <p:spPr/>
        <p:txBody>
          <a:bodyPr/>
          <a:lstStyle/>
          <a:p>
            <a:r>
              <a:rPr lang="en-US" dirty="0"/>
              <a:t>Dijkstra’s and Prim’s are similar, how?</a:t>
            </a:r>
          </a:p>
        </p:txBody>
      </p:sp>
      <p:sp>
        <p:nvSpPr>
          <p:cNvPr id="4" name="Date Placeholder 3">
            <a:extLst>
              <a:ext uri="{FF2B5EF4-FFF2-40B4-BE49-F238E27FC236}">
                <a16:creationId xmlns:a16="http://schemas.microsoft.com/office/drawing/2014/main" id="{E994D06A-8F01-F544-84D6-AB24C83D1C30}"/>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CCB7A2B4-0C41-E548-9D00-18E39782948C}"/>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C6B4AA5E-2C97-B245-B715-E96B8849AD48}"/>
              </a:ext>
            </a:extLst>
          </p:cNvPr>
          <p:cNvSpPr>
            <a:spLocks noGrp="1"/>
          </p:cNvSpPr>
          <p:nvPr>
            <p:ph type="sldNum" sz="quarter" idx="12"/>
          </p:nvPr>
        </p:nvSpPr>
        <p:spPr/>
        <p:txBody>
          <a:bodyPr/>
          <a:lstStyle/>
          <a:p>
            <a:pPr>
              <a:defRPr/>
            </a:pPr>
            <a:fld id="{C22C22C2-B39B-E145-862C-3355BDC1335F}" type="slidenum">
              <a:rPr lang="en-US" altLang="en-US" smtClean="0"/>
              <a:pPr>
                <a:defRPr/>
              </a:pPr>
              <a:t>21</a:t>
            </a:fld>
            <a:endParaRPr lang="en-US" altLang="en-US"/>
          </a:p>
        </p:txBody>
      </p:sp>
      <p:sp>
        <p:nvSpPr>
          <p:cNvPr id="7" name="Date Placeholder 3">
            <a:extLst>
              <a:ext uri="{FF2B5EF4-FFF2-40B4-BE49-F238E27FC236}">
                <a16:creationId xmlns:a16="http://schemas.microsoft.com/office/drawing/2014/main" id="{D79DB362-AD99-F04E-8FC1-6EAC5FC32B9A}"/>
              </a:ext>
            </a:extLst>
          </p:cNvPr>
          <p:cNvSpPr txBox="1">
            <a:spLocks/>
          </p:cNvSpPr>
          <p:nvPr/>
        </p:nvSpPr>
        <p:spPr>
          <a:xfrm>
            <a:off x="5315203" y="4586901"/>
            <a:ext cx="21844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AU" altLang="en-US"/>
              <a:t>Anh Vo    </a:t>
            </a:r>
            <a:fld id="{E52DDF8F-5EF5-3D4A-BF61-8CC6E361FB14}" type="datetime4">
              <a:rPr lang="en-AU" altLang="en-US" smtClean="0"/>
              <a:pPr>
                <a:defRPr/>
              </a:pPr>
              <a:t>31 March 2022</a:t>
            </a:fld>
            <a:endParaRPr lang="en-US" altLang="en-US"/>
          </a:p>
        </p:txBody>
      </p:sp>
      <p:sp>
        <p:nvSpPr>
          <p:cNvPr id="8" name="Footer Placeholder 4">
            <a:extLst>
              <a:ext uri="{FF2B5EF4-FFF2-40B4-BE49-F238E27FC236}">
                <a16:creationId xmlns:a16="http://schemas.microsoft.com/office/drawing/2014/main" id="{81F6153F-20CE-7849-8321-D1977CED4D44}"/>
              </a:ext>
            </a:extLst>
          </p:cNvPr>
          <p:cNvSpPr txBox="1">
            <a:spLocks/>
          </p:cNvSpPr>
          <p:nvPr/>
        </p:nvSpPr>
        <p:spPr>
          <a:xfrm>
            <a:off x="262191" y="4586901"/>
            <a:ext cx="4840287" cy="365125"/>
          </a:xfrm>
          <a:prstGeom prst="rect">
            <a:avLst/>
          </a:prstGeom>
        </p:spPr>
        <p:txBody>
          <a:bodyPr vert="horz" lIns="91440" tIns="45720" rIns="91440" bIns="45720" rtlCol="0" anchor="ctr"/>
          <a:lstStyle>
            <a:defPPr>
              <a:defRPr lang="en-US"/>
            </a:defPPr>
            <a:lvl1pPr algn="l" defTabSz="457200" rtl="0" eaLnBrk="1" fontAlgn="base" hangingPunct="1">
              <a:spcBef>
                <a:spcPct val="0"/>
              </a:spcBef>
              <a:spcAft>
                <a:spcPct val="0"/>
              </a:spcAft>
              <a:defRPr sz="1200" kern="1200">
                <a:solidFill>
                  <a:schemeClr val="bg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a:t>COMP20007.Worshop</a:t>
            </a:r>
          </a:p>
        </p:txBody>
      </p:sp>
      <p:sp>
        <p:nvSpPr>
          <p:cNvPr id="9" name="Rectangle 8">
            <a:extLst>
              <a:ext uri="{FF2B5EF4-FFF2-40B4-BE49-F238E27FC236}">
                <a16:creationId xmlns:a16="http://schemas.microsoft.com/office/drawing/2014/main" id="{A4164A12-21F7-CD4E-97B6-3A47833323B3}"/>
              </a:ext>
            </a:extLst>
          </p:cNvPr>
          <p:cNvSpPr/>
          <p:nvPr/>
        </p:nvSpPr>
        <p:spPr>
          <a:xfrm>
            <a:off x="302453" y="2708919"/>
            <a:ext cx="3692363"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B86DC9-A508-E646-8D2E-26A04F8B638D}"/>
              </a:ext>
            </a:extLst>
          </p:cNvPr>
          <p:cNvSpPr/>
          <p:nvPr/>
        </p:nvSpPr>
        <p:spPr>
          <a:xfrm>
            <a:off x="1504674"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a:extLst>
              <a:ext uri="{FF2B5EF4-FFF2-40B4-BE49-F238E27FC236}">
                <a16:creationId xmlns:a16="http://schemas.microsoft.com/office/drawing/2014/main" id="{5067F632-7FBE-4444-8748-FE016C976BEC}"/>
              </a:ext>
            </a:extLst>
          </p:cNvPr>
          <p:cNvSpPr/>
          <p:nvPr/>
        </p:nvSpPr>
        <p:spPr>
          <a:xfrm>
            <a:off x="3206318"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2" name="Oval 11">
            <a:extLst>
              <a:ext uri="{FF2B5EF4-FFF2-40B4-BE49-F238E27FC236}">
                <a16:creationId xmlns:a16="http://schemas.microsoft.com/office/drawing/2014/main" id="{4F134A71-6A25-8447-A1BE-23802FA4B1F3}"/>
              </a:ext>
            </a:extLst>
          </p:cNvPr>
          <p:cNvSpPr/>
          <p:nvPr/>
        </p:nvSpPr>
        <p:spPr>
          <a:xfrm>
            <a:off x="416371"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3" name="Oval 12">
            <a:extLst>
              <a:ext uri="{FF2B5EF4-FFF2-40B4-BE49-F238E27FC236}">
                <a16:creationId xmlns:a16="http://schemas.microsoft.com/office/drawing/2014/main" id="{F7491897-03F4-E54A-A36F-82C448DB9678}"/>
              </a:ext>
            </a:extLst>
          </p:cNvPr>
          <p:cNvSpPr/>
          <p:nvPr/>
        </p:nvSpPr>
        <p:spPr>
          <a:xfrm>
            <a:off x="1516437"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4" name="Straight Connector 13">
            <a:extLst>
              <a:ext uri="{FF2B5EF4-FFF2-40B4-BE49-F238E27FC236}">
                <a16:creationId xmlns:a16="http://schemas.microsoft.com/office/drawing/2014/main" id="{28D7E644-83B3-4140-8A89-314A8848F7B0}"/>
              </a:ext>
            </a:extLst>
          </p:cNvPr>
          <p:cNvCxnSpPr>
            <a:cxnSpLocks/>
            <a:stCxn id="10" idx="6"/>
          </p:cNvCxnSpPr>
          <p:nvPr/>
        </p:nvCxnSpPr>
        <p:spPr>
          <a:xfrm>
            <a:off x="1812252"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929BCCF-4817-F847-8CFB-A69944864282}"/>
              </a:ext>
            </a:extLst>
          </p:cNvPr>
          <p:cNvSpPr txBox="1"/>
          <p:nvPr/>
        </p:nvSpPr>
        <p:spPr>
          <a:xfrm>
            <a:off x="2450952" y="2938963"/>
            <a:ext cx="284052" cy="307777"/>
          </a:xfrm>
          <a:prstGeom prst="rect">
            <a:avLst/>
          </a:prstGeom>
          <a:noFill/>
        </p:spPr>
        <p:txBody>
          <a:bodyPr wrap="none" rtlCol="0">
            <a:spAutoFit/>
          </a:bodyPr>
          <a:lstStyle/>
          <a:p>
            <a:r>
              <a:rPr lang="en-US" sz="1400" dirty="0"/>
              <a:t>3</a:t>
            </a:r>
            <a:endParaRPr lang="en-US" sz="1800" dirty="0"/>
          </a:p>
        </p:txBody>
      </p:sp>
      <p:cxnSp>
        <p:nvCxnSpPr>
          <p:cNvPr id="16" name="Straight Connector 15">
            <a:extLst>
              <a:ext uri="{FF2B5EF4-FFF2-40B4-BE49-F238E27FC236}">
                <a16:creationId xmlns:a16="http://schemas.microsoft.com/office/drawing/2014/main" id="{EAA2C2C8-82E6-1843-B13D-E81E04959812}"/>
              </a:ext>
            </a:extLst>
          </p:cNvPr>
          <p:cNvCxnSpPr>
            <a:cxnSpLocks/>
            <a:stCxn id="10" idx="3"/>
            <a:endCxn id="12" idx="7"/>
          </p:cNvCxnSpPr>
          <p:nvPr/>
        </p:nvCxnSpPr>
        <p:spPr>
          <a:xfrm flipH="1">
            <a:off x="678905"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2A48B38-E283-C946-A6B0-E26ECEC55A03}"/>
              </a:ext>
            </a:extLst>
          </p:cNvPr>
          <p:cNvCxnSpPr>
            <a:cxnSpLocks/>
            <a:stCxn id="12" idx="4"/>
            <a:endCxn id="13" idx="2"/>
          </p:cNvCxnSpPr>
          <p:nvPr/>
        </p:nvCxnSpPr>
        <p:spPr>
          <a:xfrm>
            <a:off x="570160" y="3671912"/>
            <a:ext cx="946277" cy="82030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4A79382-61A4-9D41-B72A-30F15521FFD7}"/>
              </a:ext>
            </a:extLst>
          </p:cNvPr>
          <p:cNvCxnSpPr>
            <a:cxnSpLocks/>
            <a:endCxn id="11" idx="3"/>
          </p:cNvCxnSpPr>
          <p:nvPr/>
        </p:nvCxnSpPr>
        <p:spPr>
          <a:xfrm flipV="1">
            <a:off x="1809052" y="3677966"/>
            <a:ext cx="1442310" cy="784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BAF6935-C615-BC4A-97DA-F183B282C7CA}"/>
              </a:ext>
            </a:extLst>
          </p:cNvPr>
          <p:cNvSpPr txBox="1"/>
          <p:nvPr/>
        </p:nvSpPr>
        <p:spPr>
          <a:xfrm>
            <a:off x="789003" y="3041340"/>
            <a:ext cx="284052" cy="307777"/>
          </a:xfrm>
          <a:prstGeom prst="rect">
            <a:avLst/>
          </a:prstGeom>
          <a:noFill/>
        </p:spPr>
        <p:txBody>
          <a:bodyPr wrap="none" rtlCol="0">
            <a:spAutoFit/>
          </a:bodyPr>
          <a:lstStyle/>
          <a:p>
            <a:r>
              <a:rPr lang="en-US" sz="1400" dirty="0"/>
              <a:t>1</a:t>
            </a:r>
          </a:p>
        </p:txBody>
      </p:sp>
      <p:sp>
        <p:nvSpPr>
          <p:cNvPr id="20" name="TextBox 19">
            <a:extLst>
              <a:ext uri="{FF2B5EF4-FFF2-40B4-BE49-F238E27FC236}">
                <a16:creationId xmlns:a16="http://schemas.microsoft.com/office/drawing/2014/main" id="{D085A6B8-2EC6-7A48-8AE6-B89A70D5E100}"/>
              </a:ext>
            </a:extLst>
          </p:cNvPr>
          <p:cNvSpPr txBox="1"/>
          <p:nvPr/>
        </p:nvSpPr>
        <p:spPr>
          <a:xfrm>
            <a:off x="923841" y="4154397"/>
            <a:ext cx="284052" cy="307777"/>
          </a:xfrm>
          <a:prstGeom prst="rect">
            <a:avLst/>
          </a:prstGeom>
          <a:noFill/>
        </p:spPr>
        <p:txBody>
          <a:bodyPr wrap="none" rtlCol="0">
            <a:spAutoFit/>
          </a:bodyPr>
          <a:lstStyle/>
          <a:p>
            <a:r>
              <a:rPr lang="en-US" sz="1400" dirty="0"/>
              <a:t>4</a:t>
            </a:r>
          </a:p>
        </p:txBody>
      </p:sp>
      <p:sp>
        <p:nvSpPr>
          <p:cNvPr id="21" name="TextBox 20">
            <a:extLst>
              <a:ext uri="{FF2B5EF4-FFF2-40B4-BE49-F238E27FC236}">
                <a16:creationId xmlns:a16="http://schemas.microsoft.com/office/drawing/2014/main" id="{BCA623EF-9BA7-5D4D-9BF5-9D028EF6D039}"/>
              </a:ext>
            </a:extLst>
          </p:cNvPr>
          <p:cNvSpPr txBox="1"/>
          <p:nvPr/>
        </p:nvSpPr>
        <p:spPr>
          <a:xfrm>
            <a:off x="2604740" y="4030553"/>
            <a:ext cx="284052" cy="307777"/>
          </a:xfrm>
          <a:prstGeom prst="rect">
            <a:avLst/>
          </a:prstGeom>
          <a:noFill/>
        </p:spPr>
        <p:txBody>
          <a:bodyPr wrap="none" rtlCol="0">
            <a:spAutoFit/>
          </a:bodyPr>
          <a:lstStyle/>
          <a:p>
            <a:r>
              <a:rPr lang="en-US" sz="1400" dirty="0"/>
              <a:t>2</a:t>
            </a:r>
          </a:p>
        </p:txBody>
      </p:sp>
      <p:cxnSp>
        <p:nvCxnSpPr>
          <p:cNvPr id="22" name="Straight Connector 21">
            <a:extLst>
              <a:ext uri="{FF2B5EF4-FFF2-40B4-BE49-F238E27FC236}">
                <a16:creationId xmlns:a16="http://schemas.microsoft.com/office/drawing/2014/main" id="{46175687-4D28-D349-8CD7-B18CE6D9EF3E}"/>
              </a:ext>
            </a:extLst>
          </p:cNvPr>
          <p:cNvCxnSpPr>
            <a:cxnSpLocks/>
            <a:stCxn id="10" idx="4"/>
            <a:endCxn id="13" idx="0"/>
          </p:cNvCxnSpPr>
          <p:nvPr/>
        </p:nvCxnSpPr>
        <p:spPr>
          <a:xfrm>
            <a:off x="1658463"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9E00D6C-FAA4-6F40-99ED-718359110AE2}"/>
              </a:ext>
            </a:extLst>
          </p:cNvPr>
          <p:cNvSpPr txBox="1"/>
          <p:nvPr/>
        </p:nvSpPr>
        <p:spPr>
          <a:xfrm>
            <a:off x="1658463" y="3921666"/>
            <a:ext cx="284052" cy="307777"/>
          </a:xfrm>
          <a:prstGeom prst="rect">
            <a:avLst/>
          </a:prstGeom>
          <a:noFill/>
        </p:spPr>
        <p:txBody>
          <a:bodyPr wrap="none" rtlCol="0">
            <a:spAutoFit/>
          </a:bodyPr>
          <a:lstStyle/>
          <a:p>
            <a:r>
              <a:rPr lang="en-US" sz="1400" dirty="0"/>
              <a:t>4</a:t>
            </a:r>
          </a:p>
        </p:txBody>
      </p:sp>
      <p:sp>
        <p:nvSpPr>
          <p:cNvPr id="24" name="TextBox 23">
            <a:extLst>
              <a:ext uri="{FF2B5EF4-FFF2-40B4-BE49-F238E27FC236}">
                <a16:creationId xmlns:a16="http://schemas.microsoft.com/office/drawing/2014/main" id="{5F615D14-D58D-ED4B-ABFC-C4E77794EE79}"/>
              </a:ext>
            </a:extLst>
          </p:cNvPr>
          <p:cNvSpPr txBox="1"/>
          <p:nvPr/>
        </p:nvSpPr>
        <p:spPr>
          <a:xfrm>
            <a:off x="2007569" y="3266503"/>
            <a:ext cx="284052" cy="307777"/>
          </a:xfrm>
          <a:prstGeom prst="rect">
            <a:avLst/>
          </a:prstGeom>
          <a:noFill/>
        </p:spPr>
        <p:txBody>
          <a:bodyPr wrap="none" rtlCol="0">
            <a:spAutoFit/>
          </a:bodyPr>
          <a:lstStyle/>
          <a:p>
            <a:r>
              <a:rPr lang="en-US" sz="1400" dirty="0"/>
              <a:t>5</a:t>
            </a:r>
            <a:endParaRPr lang="en-US" sz="1800" dirty="0"/>
          </a:p>
        </p:txBody>
      </p:sp>
      <p:cxnSp>
        <p:nvCxnSpPr>
          <p:cNvPr id="25" name="Straight Connector 24">
            <a:extLst>
              <a:ext uri="{FF2B5EF4-FFF2-40B4-BE49-F238E27FC236}">
                <a16:creationId xmlns:a16="http://schemas.microsoft.com/office/drawing/2014/main" id="{AA1388B6-DB11-DB40-B0C1-4C871B7E4BCC}"/>
              </a:ext>
            </a:extLst>
          </p:cNvPr>
          <p:cNvCxnSpPr>
            <a:cxnSpLocks/>
            <a:endCxn id="11" idx="2"/>
          </p:cNvCxnSpPr>
          <p:nvPr/>
        </p:nvCxnSpPr>
        <p:spPr>
          <a:xfrm>
            <a:off x="744632"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8217F836-599E-0F46-997D-B32DFF0E425A}"/>
              </a:ext>
            </a:extLst>
          </p:cNvPr>
          <p:cNvSpPr/>
          <p:nvPr/>
        </p:nvSpPr>
        <p:spPr>
          <a:xfrm>
            <a:off x="4994539" y="2708920"/>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C6EC37-3AD4-CF48-9BD9-04377DCC4C7F}"/>
              </a:ext>
            </a:extLst>
          </p:cNvPr>
          <p:cNvSpPr/>
          <p:nvPr/>
        </p:nvSpPr>
        <p:spPr>
          <a:xfrm>
            <a:off x="6560390"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8" name="Oval 27">
            <a:extLst>
              <a:ext uri="{FF2B5EF4-FFF2-40B4-BE49-F238E27FC236}">
                <a16:creationId xmlns:a16="http://schemas.microsoft.com/office/drawing/2014/main" id="{92F3E354-05F8-ED41-A7F0-3D2A0FE01DBB}"/>
              </a:ext>
            </a:extLst>
          </p:cNvPr>
          <p:cNvSpPr/>
          <p:nvPr/>
        </p:nvSpPr>
        <p:spPr>
          <a:xfrm>
            <a:off x="8262034"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9" name="Oval 28">
            <a:extLst>
              <a:ext uri="{FF2B5EF4-FFF2-40B4-BE49-F238E27FC236}">
                <a16:creationId xmlns:a16="http://schemas.microsoft.com/office/drawing/2014/main" id="{251A3B84-39D1-3B41-BBAD-D3C62AF9E916}"/>
              </a:ext>
            </a:extLst>
          </p:cNvPr>
          <p:cNvSpPr/>
          <p:nvPr/>
        </p:nvSpPr>
        <p:spPr>
          <a:xfrm>
            <a:off x="5472087"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30" name="Oval 29">
            <a:extLst>
              <a:ext uri="{FF2B5EF4-FFF2-40B4-BE49-F238E27FC236}">
                <a16:creationId xmlns:a16="http://schemas.microsoft.com/office/drawing/2014/main" id="{6DCF1F60-88C4-284D-9AFC-1080AFCCA204}"/>
              </a:ext>
            </a:extLst>
          </p:cNvPr>
          <p:cNvSpPr/>
          <p:nvPr/>
        </p:nvSpPr>
        <p:spPr>
          <a:xfrm>
            <a:off x="6572153"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1" name="Straight Connector 30">
            <a:extLst>
              <a:ext uri="{FF2B5EF4-FFF2-40B4-BE49-F238E27FC236}">
                <a16:creationId xmlns:a16="http://schemas.microsoft.com/office/drawing/2014/main" id="{9F8431D3-35C1-EC42-AA9C-2495A57FB67C}"/>
              </a:ext>
            </a:extLst>
          </p:cNvPr>
          <p:cNvCxnSpPr>
            <a:cxnSpLocks/>
            <a:stCxn id="27" idx="6"/>
          </p:cNvCxnSpPr>
          <p:nvPr/>
        </p:nvCxnSpPr>
        <p:spPr>
          <a:xfrm>
            <a:off x="6867968"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D2AD779A-DCF0-9140-A4C8-9AE290814AFA}"/>
              </a:ext>
            </a:extLst>
          </p:cNvPr>
          <p:cNvSpPr txBox="1"/>
          <p:nvPr/>
        </p:nvSpPr>
        <p:spPr>
          <a:xfrm>
            <a:off x="7506668" y="2938963"/>
            <a:ext cx="284052" cy="307777"/>
          </a:xfrm>
          <a:prstGeom prst="rect">
            <a:avLst/>
          </a:prstGeom>
          <a:noFill/>
        </p:spPr>
        <p:txBody>
          <a:bodyPr wrap="none" rtlCol="0">
            <a:spAutoFit/>
          </a:bodyPr>
          <a:lstStyle/>
          <a:p>
            <a:r>
              <a:rPr lang="en-US" sz="1400" dirty="0"/>
              <a:t>3</a:t>
            </a:r>
            <a:endParaRPr lang="en-US" sz="1800" dirty="0"/>
          </a:p>
        </p:txBody>
      </p:sp>
      <p:cxnSp>
        <p:nvCxnSpPr>
          <p:cNvPr id="33" name="Straight Connector 32">
            <a:extLst>
              <a:ext uri="{FF2B5EF4-FFF2-40B4-BE49-F238E27FC236}">
                <a16:creationId xmlns:a16="http://schemas.microsoft.com/office/drawing/2014/main" id="{CFD0050A-017D-3249-8E53-6DF3CD4FB6CA}"/>
              </a:ext>
            </a:extLst>
          </p:cNvPr>
          <p:cNvCxnSpPr>
            <a:cxnSpLocks/>
            <a:stCxn id="27" idx="3"/>
            <a:endCxn id="29" idx="7"/>
          </p:cNvCxnSpPr>
          <p:nvPr/>
        </p:nvCxnSpPr>
        <p:spPr>
          <a:xfrm flipH="1">
            <a:off x="5734621"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7261760-947E-9B4C-A1F0-9B9C70DAAE5B}"/>
              </a:ext>
            </a:extLst>
          </p:cNvPr>
          <p:cNvCxnSpPr>
            <a:cxnSpLocks/>
            <a:stCxn id="29" idx="4"/>
            <a:endCxn id="30" idx="2"/>
          </p:cNvCxnSpPr>
          <p:nvPr/>
        </p:nvCxnSpPr>
        <p:spPr>
          <a:xfrm>
            <a:off x="5625876" y="3671912"/>
            <a:ext cx="946277" cy="82030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F732D5-2025-2B48-B0A1-408629C65703}"/>
              </a:ext>
            </a:extLst>
          </p:cNvPr>
          <p:cNvCxnSpPr>
            <a:cxnSpLocks/>
            <a:endCxn id="28" idx="3"/>
          </p:cNvCxnSpPr>
          <p:nvPr/>
        </p:nvCxnSpPr>
        <p:spPr>
          <a:xfrm flipV="1">
            <a:off x="6864768" y="3677966"/>
            <a:ext cx="1442310" cy="78420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1F51F0-FB2B-9342-B77E-55F62F869699}"/>
              </a:ext>
            </a:extLst>
          </p:cNvPr>
          <p:cNvSpPr txBox="1"/>
          <p:nvPr/>
        </p:nvSpPr>
        <p:spPr>
          <a:xfrm>
            <a:off x="5844719" y="3041340"/>
            <a:ext cx="284052" cy="307777"/>
          </a:xfrm>
          <a:prstGeom prst="rect">
            <a:avLst/>
          </a:prstGeom>
          <a:noFill/>
        </p:spPr>
        <p:txBody>
          <a:bodyPr wrap="none" rtlCol="0">
            <a:spAutoFit/>
          </a:bodyPr>
          <a:lstStyle/>
          <a:p>
            <a:r>
              <a:rPr lang="en-US" sz="1400" dirty="0"/>
              <a:t>1</a:t>
            </a:r>
          </a:p>
        </p:txBody>
      </p:sp>
      <p:sp>
        <p:nvSpPr>
          <p:cNvPr id="37" name="TextBox 36">
            <a:extLst>
              <a:ext uri="{FF2B5EF4-FFF2-40B4-BE49-F238E27FC236}">
                <a16:creationId xmlns:a16="http://schemas.microsoft.com/office/drawing/2014/main" id="{0F4DC4B1-10BA-3B48-8CC3-11D51C4D4F32}"/>
              </a:ext>
            </a:extLst>
          </p:cNvPr>
          <p:cNvSpPr txBox="1"/>
          <p:nvPr/>
        </p:nvSpPr>
        <p:spPr>
          <a:xfrm>
            <a:off x="5979557" y="4154397"/>
            <a:ext cx="284052"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E8B80EBB-3C5F-DB40-8B87-0FE2E3A2151D}"/>
              </a:ext>
            </a:extLst>
          </p:cNvPr>
          <p:cNvSpPr txBox="1"/>
          <p:nvPr/>
        </p:nvSpPr>
        <p:spPr>
          <a:xfrm>
            <a:off x="7660456" y="4030553"/>
            <a:ext cx="284052" cy="307777"/>
          </a:xfrm>
          <a:prstGeom prst="rect">
            <a:avLst/>
          </a:prstGeom>
          <a:noFill/>
        </p:spPr>
        <p:txBody>
          <a:bodyPr wrap="none" rtlCol="0">
            <a:spAutoFit/>
          </a:bodyPr>
          <a:lstStyle/>
          <a:p>
            <a:r>
              <a:rPr lang="en-US" sz="1400" dirty="0"/>
              <a:t>2</a:t>
            </a:r>
          </a:p>
        </p:txBody>
      </p:sp>
      <p:cxnSp>
        <p:nvCxnSpPr>
          <p:cNvPr id="39" name="Straight Connector 38">
            <a:extLst>
              <a:ext uri="{FF2B5EF4-FFF2-40B4-BE49-F238E27FC236}">
                <a16:creationId xmlns:a16="http://schemas.microsoft.com/office/drawing/2014/main" id="{27EBDED9-DB5E-D840-8FBE-8A90A95D288C}"/>
              </a:ext>
            </a:extLst>
          </p:cNvPr>
          <p:cNvCxnSpPr>
            <a:cxnSpLocks/>
            <a:stCxn id="27" idx="4"/>
            <a:endCxn id="30" idx="0"/>
          </p:cNvCxnSpPr>
          <p:nvPr/>
        </p:nvCxnSpPr>
        <p:spPr>
          <a:xfrm>
            <a:off x="6714179"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FBC98D3-238F-7248-AF69-78BF83388EEC}"/>
              </a:ext>
            </a:extLst>
          </p:cNvPr>
          <p:cNvSpPr txBox="1"/>
          <p:nvPr/>
        </p:nvSpPr>
        <p:spPr>
          <a:xfrm>
            <a:off x="6714179" y="3921666"/>
            <a:ext cx="284052" cy="307777"/>
          </a:xfrm>
          <a:prstGeom prst="rect">
            <a:avLst/>
          </a:prstGeom>
          <a:noFill/>
        </p:spPr>
        <p:txBody>
          <a:bodyPr wrap="none" rtlCol="0">
            <a:spAutoFit/>
          </a:bodyPr>
          <a:lstStyle/>
          <a:p>
            <a:r>
              <a:rPr lang="en-US" sz="1400" dirty="0"/>
              <a:t>4</a:t>
            </a:r>
          </a:p>
        </p:txBody>
      </p:sp>
      <p:sp>
        <p:nvSpPr>
          <p:cNvPr id="41" name="TextBox 40">
            <a:extLst>
              <a:ext uri="{FF2B5EF4-FFF2-40B4-BE49-F238E27FC236}">
                <a16:creationId xmlns:a16="http://schemas.microsoft.com/office/drawing/2014/main" id="{C7805325-2BD3-454C-9706-9DF24C6781F1}"/>
              </a:ext>
            </a:extLst>
          </p:cNvPr>
          <p:cNvSpPr txBox="1"/>
          <p:nvPr/>
        </p:nvSpPr>
        <p:spPr>
          <a:xfrm>
            <a:off x="7063285" y="3266503"/>
            <a:ext cx="284052" cy="307777"/>
          </a:xfrm>
          <a:prstGeom prst="rect">
            <a:avLst/>
          </a:prstGeom>
          <a:noFill/>
        </p:spPr>
        <p:txBody>
          <a:bodyPr wrap="none" rtlCol="0">
            <a:spAutoFit/>
          </a:bodyPr>
          <a:lstStyle/>
          <a:p>
            <a:r>
              <a:rPr lang="en-US" sz="1400" dirty="0"/>
              <a:t>5</a:t>
            </a:r>
            <a:endParaRPr lang="en-US" sz="1800" dirty="0"/>
          </a:p>
        </p:txBody>
      </p:sp>
      <p:cxnSp>
        <p:nvCxnSpPr>
          <p:cNvPr id="42" name="Straight Connector 41">
            <a:extLst>
              <a:ext uri="{FF2B5EF4-FFF2-40B4-BE49-F238E27FC236}">
                <a16:creationId xmlns:a16="http://schemas.microsoft.com/office/drawing/2014/main" id="{5C95EC96-46EA-CC43-8D3C-648C70B99294}"/>
              </a:ext>
            </a:extLst>
          </p:cNvPr>
          <p:cNvCxnSpPr>
            <a:cxnSpLocks/>
            <a:endCxn id="28" idx="2"/>
          </p:cNvCxnSpPr>
          <p:nvPr/>
        </p:nvCxnSpPr>
        <p:spPr>
          <a:xfrm>
            <a:off x="5800348"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89224C7-8DCF-FF45-A128-1167B200CB15}"/>
              </a:ext>
            </a:extLst>
          </p:cNvPr>
          <p:cNvSpPr txBox="1"/>
          <p:nvPr/>
        </p:nvSpPr>
        <p:spPr>
          <a:xfrm>
            <a:off x="2917197" y="4658153"/>
            <a:ext cx="885820" cy="369332"/>
          </a:xfrm>
          <a:prstGeom prst="rect">
            <a:avLst/>
          </a:prstGeom>
          <a:noFill/>
        </p:spPr>
        <p:txBody>
          <a:bodyPr wrap="none" rtlCol="0">
            <a:spAutoFit/>
          </a:bodyPr>
          <a:lstStyle/>
          <a:p>
            <a:r>
              <a:rPr lang="en-US" sz="1800" dirty="0">
                <a:solidFill>
                  <a:srgbClr val="FF0000"/>
                </a:solidFill>
              </a:rPr>
              <a:t>Prim’s </a:t>
            </a:r>
            <a:endParaRPr lang="en-US" dirty="0">
              <a:solidFill>
                <a:srgbClr val="FF0000"/>
              </a:solidFill>
            </a:endParaRPr>
          </a:p>
        </p:txBody>
      </p:sp>
      <p:sp>
        <p:nvSpPr>
          <p:cNvPr id="44" name="TextBox 43">
            <a:extLst>
              <a:ext uri="{FF2B5EF4-FFF2-40B4-BE49-F238E27FC236}">
                <a16:creationId xmlns:a16="http://schemas.microsoft.com/office/drawing/2014/main" id="{D86F1A90-E02C-B340-9DBB-3E44376ADEEF}"/>
              </a:ext>
            </a:extLst>
          </p:cNvPr>
          <p:cNvSpPr txBox="1"/>
          <p:nvPr/>
        </p:nvSpPr>
        <p:spPr>
          <a:xfrm>
            <a:off x="3499009" y="3204616"/>
            <a:ext cx="580833"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45" name="TextBox 44">
            <a:extLst>
              <a:ext uri="{FF2B5EF4-FFF2-40B4-BE49-F238E27FC236}">
                <a16:creationId xmlns:a16="http://schemas.microsoft.com/office/drawing/2014/main" id="{512D9C45-BB5C-7E46-8B00-2F949482D31D}"/>
              </a:ext>
            </a:extLst>
          </p:cNvPr>
          <p:cNvSpPr txBox="1"/>
          <p:nvPr/>
        </p:nvSpPr>
        <p:spPr>
          <a:xfrm>
            <a:off x="5771081" y="3466882"/>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6" name="TextBox 45">
            <a:extLst>
              <a:ext uri="{FF2B5EF4-FFF2-40B4-BE49-F238E27FC236}">
                <a16:creationId xmlns:a16="http://schemas.microsoft.com/office/drawing/2014/main" id="{A131F901-53D7-C847-A2F2-288F4F310577}"/>
              </a:ext>
            </a:extLst>
          </p:cNvPr>
          <p:cNvSpPr txBox="1"/>
          <p:nvPr/>
        </p:nvSpPr>
        <p:spPr>
          <a:xfrm>
            <a:off x="666609" y="3473844"/>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7" name="TextBox 46">
            <a:extLst>
              <a:ext uri="{FF2B5EF4-FFF2-40B4-BE49-F238E27FC236}">
                <a16:creationId xmlns:a16="http://schemas.microsoft.com/office/drawing/2014/main" id="{2DF08A7A-C049-F247-99CB-9C5E542FE591}"/>
              </a:ext>
            </a:extLst>
          </p:cNvPr>
          <p:cNvSpPr txBox="1"/>
          <p:nvPr/>
        </p:nvSpPr>
        <p:spPr>
          <a:xfrm>
            <a:off x="6772868" y="2576616"/>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8" name="TextBox 47">
            <a:extLst>
              <a:ext uri="{FF2B5EF4-FFF2-40B4-BE49-F238E27FC236}">
                <a16:creationId xmlns:a16="http://schemas.microsoft.com/office/drawing/2014/main" id="{84FBEE3D-5E40-BB42-9DC1-09789F232605}"/>
              </a:ext>
            </a:extLst>
          </p:cNvPr>
          <p:cNvSpPr txBox="1"/>
          <p:nvPr/>
        </p:nvSpPr>
        <p:spPr>
          <a:xfrm>
            <a:off x="1738852" y="2630177"/>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9" name="TextBox 48">
            <a:extLst>
              <a:ext uri="{FF2B5EF4-FFF2-40B4-BE49-F238E27FC236}">
                <a16:creationId xmlns:a16="http://schemas.microsoft.com/office/drawing/2014/main" id="{5A3DD660-4B4F-0940-BD81-09C9A6FEF524}"/>
              </a:ext>
            </a:extLst>
          </p:cNvPr>
          <p:cNvSpPr txBox="1"/>
          <p:nvPr/>
        </p:nvSpPr>
        <p:spPr>
          <a:xfrm>
            <a:off x="6867314" y="4393874"/>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0" name="TextBox 49">
            <a:extLst>
              <a:ext uri="{FF2B5EF4-FFF2-40B4-BE49-F238E27FC236}">
                <a16:creationId xmlns:a16="http://schemas.microsoft.com/office/drawing/2014/main" id="{DA094CA1-02B0-F54E-8FE7-A4EE51AD60F2}"/>
              </a:ext>
            </a:extLst>
          </p:cNvPr>
          <p:cNvSpPr txBox="1"/>
          <p:nvPr/>
        </p:nvSpPr>
        <p:spPr>
          <a:xfrm>
            <a:off x="1791732" y="4416261"/>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2" name="TextBox 51">
            <a:extLst>
              <a:ext uri="{FF2B5EF4-FFF2-40B4-BE49-F238E27FC236}">
                <a16:creationId xmlns:a16="http://schemas.microsoft.com/office/drawing/2014/main" id="{B5E44471-F1BC-5B4F-B182-8F45CD1260BF}"/>
              </a:ext>
            </a:extLst>
          </p:cNvPr>
          <p:cNvSpPr txBox="1"/>
          <p:nvPr/>
        </p:nvSpPr>
        <p:spPr>
          <a:xfrm>
            <a:off x="8345144" y="3069056"/>
            <a:ext cx="1660151"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53" name="TextBox 52">
            <a:extLst>
              <a:ext uri="{FF2B5EF4-FFF2-40B4-BE49-F238E27FC236}">
                <a16:creationId xmlns:a16="http://schemas.microsoft.com/office/drawing/2014/main" id="{A4CBE72E-6AE3-3D4F-A235-E06A91DCEDA3}"/>
              </a:ext>
            </a:extLst>
          </p:cNvPr>
          <p:cNvSpPr txBox="1"/>
          <p:nvPr/>
        </p:nvSpPr>
        <p:spPr>
          <a:xfrm>
            <a:off x="723949" y="985841"/>
            <a:ext cx="4802918" cy="1015663"/>
          </a:xfrm>
          <a:prstGeom prst="rect">
            <a:avLst/>
          </a:prstGeom>
          <a:noFill/>
        </p:spPr>
        <p:txBody>
          <a:bodyPr wrap="none" rtlCol="0">
            <a:spAutoFit/>
          </a:bodyPr>
          <a:lstStyle/>
          <a:p>
            <a:r>
              <a:rPr lang="en-US" sz="2000" dirty="0"/>
              <a:t>Here are situation after step 1:</a:t>
            </a:r>
          </a:p>
          <a:p>
            <a:pPr marL="342900" indent="-342900">
              <a:buFont typeface="Arial" panose="020B0604020202020204" pitchFamily="34" charset="0"/>
              <a:buChar char="•"/>
            </a:pPr>
            <a:r>
              <a:rPr lang="en-US" sz="2000" dirty="0"/>
              <a:t>what happens in step 2 for Prim’s?</a:t>
            </a:r>
          </a:p>
          <a:p>
            <a:pPr marL="342900" indent="-342900">
              <a:buFont typeface="Arial" panose="020B0604020202020204" pitchFamily="34" charset="0"/>
              <a:buChar char="•"/>
            </a:pPr>
            <a:r>
              <a:rPr lang="en-US" sz="2000" dirty="0"/>
              <a:t>what should be in step 2 for Dijkstra? </a:t>
            </a:r>
          </a:p>
        </p:txBody>
      </p:sp>
      <p:sp>
        <p:nvSpPr>
          <p:cNvPr id="54" name="TextBox 53">
            <a:extLst>
              <a:ext uri="{FF2B5EF4-FFF2-40B4-BE49-F238E27FC236}">
                <a16:creationId xmlns:a16="http://schemas.microsoft.com/office/drawing/2014/main" id="{D9E4BE08-D2B8-EB4D-9C8B-4D0DB6EEB92D}"/>
              </a:ext>
            </a:extLst>
          </p:cNvPr>
          <p:cNvSpPr txBox="1"/>
          <p:nvPr/>
        </p:nvSpPr>
        <p:spPr>
          <a:xfrm>
            <a:off x="7544079" y="4687004"/>
            <a:ext cx="1180772" cy="369332"/>
          </a:xfrm>
          <a:prstGeom prst="rect">
            <a:avLst/>
          </a:prstGeom>
          <a:noFill/>
        </p:spPr>
        <p:txBody>
          <a:bodyPr wrap="none" rtlCol="0">
            <a:spAutoFit/>
          </a:bodyPr>
          <a:lstStyle/>
          <a:p>
            <a:r>
              <a:rPr lang="en-US" sz="1800" dirty="0">
                <a:solidFill>
                  <a:srgbClr val="FF0000"/>
                </a:solidFill>
              </a:rPr>
              <a:t>Dijkstra’s </a:t>
            </a:r>
            <a:endParaRPr lang="en-US" dirty="0">
              <a:solidFill>
                <a:srgbClr val="FF0000"/>
              </a:solidFill>
            </a:endParaRPr>
          </a:p>
        </p:txBody>
      </p:sp>
    </p:spTree>
    <p:extLst>
      <p:ext uri="{BB962C8B-B14F-4D97-AF65-F5344CB8AC3E}">
        <p14:creationId xmlns:p14="http://schemas.microsoft.com/office/powerpoint/2010/main" val="427533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1058886723"/>
              </p:ext>
            </p:extLst>
          </p:nvPr>
        </p:nvGraphicFramePr>
        <p:xfrm>
          <a:off x="123032" y="692696"/>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Dijkstra(G=(V,E),S)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Prim(G=(V,E))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4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4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with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4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4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cost[S]:=0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cost) with cost[v]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  //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in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a:t>
                      </a:r>
                      <a:r>
                        <a:rPr kumimoji="0" lang="en-US" altLang="en-US" sz="1400" b="0"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a:t>
                      </a:r>
                      <a:r>
                        <a:rPr kumimoji="0" lang="en-US" altLang="en-US" sz="1400" b="0" i="0" u="none" strike="noStrike" cap="none" normalizeH="0" baseline="0" dirty="0" err="1">
                          <a:ln>
                            <a:noFill/>
                          </a:ln>
                          <a:solidFill>
                            <a:srgbClr val="FF0000"/>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[v]) in PQ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cost[v]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cost[v]) in PQ </a:t>
                      </a:r>
                      <a:endParaRPr kumimoji="0" lang="en-US" altLang="en-US" sz="1400" b="1" i="0" u="none" strike="noStrike" cap="none" normalizeH="0" baseline="0" dirty="0">
                        <a:ln>
                          <a:noFill/>
                        </a:ln>
                        <a:solidFill>
                          <a:srgbClr val="FF0000"/>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23</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48285312"/>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 </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23</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600438"/>
          </a:xfrm>
          <a:prstGeom prst="rect">
            <a:avLst/>
          </a:prstGeom>
          <a:noFill/>
        </p:spPr>
        <p:txBody>
          <a:bodyPr wrap="square" rtlCol="0">
            <a:spAutoFit/>
          </a:bodyPr>
          <a:lstStyle/>
          <a:p>
            <a:r>
              <a:rPr lang="en-US" sz="1400" b="1" dirty="0">
                <a:solidFill>
                  <a:srgbClr val="080FAC"/>
                </a:solidFill>
              </a:rPr>
              <a:t>Running Dijkstra from node A</a:t>
            </a:r>
            <a:r>
              <a:rPr lang="en-US" sz="1400" dirty="0"/>
              <a:t>, </a:t>
            </a:r>
            <a:r>
              <a:rPr lang="en-US" sz="1400" dirty="0" err="1"/>
              <a:t>ie</a:t>
            </a:r>
            <a:r>
              <a:rPr lang="en-US" sz="1400" dirty="0"/>
              <a:t>. finding shortest paths from A to all nodes.</a:t>
            </a:r>
          </a:p>
          <a:p>
            <a:r>
              <a:rPr lang="en-US" sz="1400" dirty="0"/>
              <a:t>The </a:t>
            </a:r>
            <a:r>
              <a:rPr lang="en-US" sz="1400" dirty="0">
                <a:highlight>
                  <a:srgbClr val="FFFF00"/>
                </a:highlight>
              </a:rPr>
              <a:t>number</a:t>
            </a:r>
            <a:r>
              <a:rPr lang="en-US" sz="1400" dirty="0"/>
              <a:t> at each </a:t>
            </a:r>
            <a:r>
              <a:rPr lang="en-US" sz="1400" b="1" dirty="0"/>
              <a:t>node</a:t>
            </a:r>
            <a:r>
              <a:rPr lang="en-US" sz="1400" dirty="0"/>
              <a:t> is the total distance from </a:t>
            </a:r>
            <a:r>
              <a:rPr lang="en-US" sz="1400" b="1" dirty="0">
                <a:solidFill>
                  <a:srgbClr val="080FAC"/>
                </a:solidFill>
              </a:rPr>
              <a:t>A</a:t>
            </a:r>
            <a:r>
              <a:rPr lang="en-US" sz="1400" dirty="0"/>
              <a:t> to this </a:t>
            </a:r>
            <a:r>
              <a:rPr lang="en-US" sz="1400" b="1" dirty="0"/>
              <a:t>node</a:t>
            </a:r>
            <a:r>
              <a:rPr lang="en-US" sz="1400" dirty="0"/>
              <a:t> = distance of </a:t>
            </a:r>
            <a:r>
              <a:rPr lang="en-US" sz="1400" i="1" dirty="0"/>
              <a:t>previous node </a:t>
            </a:r>
            <a:r>
              <a:rPr lang="en-US" sz="1400" dirty="0"/>
              <a:t>+ weight of the edge (</a:t>
            </a:r>
            <a:r>
              <a:rPr lang="en-US" sz="1400" i="1" dirty="0"/>
              <a:t>previous node</a:t>
            </a:r>
            <a:r>
              <a:rPr lang="en-US" sz="1400" dirty="0"/>
              <a:t>, </a:t>
            </a:r>
            <a:r>
              <a:rPr lang="en-US" sz="1400" b="1" dirty="0"/>
              <a:t>node</a:t>
            </a:r>
            <a:r>
              <a:rPr lang="en-US" sz="1400" dirty="0"/>
              <a:t>)</a:t>
            </a:r>
          </a:p>
        </p:txBody>
      </p:sp>
    </p:spTree>
    <p:extLst>
      <p:ext uri="{BB962C8B-B14F-4D97-AF65-F5344CB8AC3E}">
        <p14:creationId xmlns:p14="http://schemas.microsoft.com/office/powerpoint/2010/main" val="44474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400" dirty="0"/>
              <a:t>Q4.9: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endParaRPr lang="en-US" sz="2400" b="0" dirty="0"/>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608827268"/>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resulted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2119460945"/>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864220">
                  <a:extLst>
                    <a:ext uri="{9D8B030D-6E8A-4147-A177-3AD203B41FA5}">
                      <a16:colId xmlns:a16="http://schemas.microsoft.com/office/drawing/2014/main" val="20000"/>
                    </a:ext>
                  </a:extLst>
                </a:gridCol>
                <a:gridCol w="1071118">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Make sure that the theoretical part is presented clearly and concisely </a:t>
            </a:r>
          </a:p>
          <a:p>
            <a:pPr marL="10750" indent="0">
              <a:spcBef>
                <a:spcPts val="600"/>
              </a:spcBef>
              <a:buNone/>
              <a:defRPr/>
            </a:pPr>
            <a:endParaRPr lang="en-US" sz="2400" dirty="0">
              <a:latin typeface="News Gothic MT" charset="0"/>
              <a:cs typeface="ＭＳ Ｐゴシック" charset="0"/>
            </a:endParaRPr>
          </a:p>
          <a:p>
            <a:pPr marL="10750" indent="0">
              <a:spcBef>
                <a:spcPts val="600"/>
              </a:spcBef>
              <a:buNone/>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28</a:t>
            </a:fld>
            <a:endParaRPr lang="en-US" altLang="en-US" sz="36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599155"/>
          </a:xfrm>
        </p:spPr>
        <p:txBody>
          <a:bodyPr/>
          <a:lstStyle/>
          <a:p>
            <a:pPr>
              <a:defRPr/>
            </a:pPr>
            <a:r>
              <a:rPr lang="en-US" sz="2400" dirty="0"/>
              <a:t>LAB</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 work on not-yet-done this week’s  workshop problems: Questions 9, 8, 6, 7 (if not finished) and/or  </a:t>
            </a:r>
          </a:p>
          <a:p>
            <a:pPr>
              <a:buFontTx/>
              <a:buChar char="-"/>
            </a:pPr>
            <a:r>
              <a:rPr lang="en-US" dirty="0"/>
              <a:t>work on assignment 1</a:t>
            </a:r>
          </a:p>
          <a:p>
            <a:pPr>
              <a:buFontTx/>
              <a:buChar char="-"/>
            </a:pPr>
            <a:r>
              <a:rPr lang="en-US" dirty="0"/>
              <a:t>or, if applicable, prepare for MST: </a:t>
            </a:r>
            <a:r>
              <a:rPr lang="en-US" b="1" dirty="0"/>
              <a:t>see sample MST test and solution in Ed</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2297326380"/>
              </p:ext>
            </p:extLst>
          </p:nvPr>
        </p:nvGraphicFramePr>
        <p:xfrm>
          <a:off x="4688466" y="1889663"/>
          <a:ext cx="4287439" cy="4724392"/>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u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C00000"/>
                          </a:solidFill>
                          <a:effectLst/>
                          <a:latin typeface="Copperplate" panose="02000504000000020004" pitchFamily="2" charset="77"/>
                        </a:rPr>
                        <a:t>Explicit QUEUE MECHANISM</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324322646"/>
              </p:ext>
            </p:extLst>
          </p:nvPr>
        </p:nvGraphicFramePr>
        <p:xfrm>
          <a:off x="168095" y="1916832"/>
          <a:ext cx="4306887" cy="472439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v,w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kern="1200" baseline="0" dirty="0">
                          <a:solidFill>
                            <a:srgbClr val="C00000"/>
                          </a:solidFill>
                          <a:effectLst/>
                          <a:latin typeface="Copperplate" panose="02000504000000020004" pitchFamily="2" charset="77"/>
                          <a:ea typeface="+mn-ea"/>
                          <a:cs typeface="+mn-cs"/>
                        </a:rPr>
                        <a:t>STACK MECHANISM via RECURSION  </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26" name="Rectangle 25">
            <a:extLst>
              <a:ext uri="{FF2B5EF4-FFF2-40B4-BE49-F238E27FC236}">
                <a16:creationId xmlns:a16="http://schemas.microsoft.com/office/drawing/2014/main" id="{C8D878C0-95B5-AC47-9DAF-D83F08BFE549}"/>
              </a:ext>
            </a:extLst>
          </p:cNvPr>
          <p:cNvSpPr/>
          <p:nvPr/>
        </p:nvSpPr>
        <p:spPr>
          <a:xfrm>
            <a:off x="5351954" y="3153913"/>
            <a:ext cx="3324501" cy="1974312"/>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EBD924-05DF-9645-94F5-41AA6CE8E85B}"/>
              </a:ext>
            </a:extLst>
          </p:cNvPr>
          <p:cNvSpPr/>
          <p:nvPr/>
        </p:nvSpPr>
        <p:spPr>
          <a:xfrm>
            <a:off x="5351954" y="5222652"/>
            <a:ext cx="3324501" cy="296416"/>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080FAC"/>
                </a:solidFill>
                <a:latin typeface="Copperplate" panose="02000504000000020004" pitchFamily="2" charset="77"/>
              </a:rPr>
              <a:t>BfsExplore</a:t>
            </a:r>
            <a:r>
              <a:rPr lang="en-US" sz="2000" b="1" dirty="0">
                <a:solidFill>
                  <a:srgbClr val="080FAC"/>
                </a:solidFill>
                <a:latin typeface="Courier" pitchFamily="2" charset="0"/>
              </a:rPr>
              <a:t>(v)</a:t>
            </a:r>
            <a:endParaRPr lang="en-US" b="1" dirty="0">
              <a:solidFill>
                <a:srgbClr val="080FAC"/>
              </a:solidFill>
              <a:latin typeface="Courier" pitchFamily="2" charset="0"/>
            </a:endParaRPr>
          </a:p>
        </p:txBody>
      </p:sp>
    </p:spTree>
    <p:extLst>
      <p:ext uri="{BB962C8B-B14F-4D97-AF65-F5344CB8AC3E}">
        <p14:creationId xmlns:p14="http://schemas.microsoft.com/office/powerpoint/2010/main" val="2753493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0352-B9A4-1041-A165-0A90BEB26DAE}"/>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6D844F80-1BBE-2947-A935-17821848F8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60DDD9D-CE63-3241-8B69-37BFCB101FEA}"/>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53B6078F-C0A5-2B4A-8459-DE7410EBE95F}"/>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A8193A1-7178-6F47-9A53-F8B9AFAAE2BC}"/>
              </a:ext>
            </a:extLst>
          </p:cNvPr>
          <p:cNvSpPr>
            <a:spLocks noGrp="1"/>
          </p:cNvSpPr>
          <p:nvPr>
            <p:ph type="sldNum" sz="quarter" idx="12"/>
          </p:nvPr>
        </p:nvSpPr>
        <p:spPr/>
        <p:txBody>
          <a:bodyPr/>
          <a:lstStyle/>
          <a:p>
            <a:pPr>
              <a:defRPr/>
            </a:pPr>
            <a:fld id="{C22C22C2-B39B-E145-862C-3355BDC1335F}" type="slidenum">
              <a:rPr lang="en-US" altLang="en-US" smtClean="0"/>
              <a:pPr>
                <a:defRPr/>
              </a:pPr>
              <a:t>30</a:t>
            </a:fld>
            <a:endParaRPr lang="en-US" altLang="en-US"/>
          </a:p>
        </p:txBody>
      </p:sp>
    </p:spTree>
    <p:extLst>
      <p:ext uri="{BB962C8B-B14F-4D97-AF65-F5344CB8AC3E}">
        <p14:creationId xmlns:p14="http://schemas.microsoft.com/office/powerpoint/2010/main" val="39582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Q5.5: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31</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067944"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385192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58820" y="1734873"/>
            <a:ext cx="432524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(path with least number of edges)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97486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2308324"/>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76056" y="2914288"/>
            <a:ext cx="3509975" cy="2554545"/>
          </a:xfrm>
          <a:prstGeom prst="rect">
            <a:avLst/>
          </a:prstGeom>
          <a:noFill/>
        </p:spPr>
        <p:txBody>
          <a:bodyPr wrap="square" rtlCol="0">
            <a:spAutoFit/>
          </a:bodyPr>
          <a:lstStyle/>
          <a:p>
            <a:r>
              <a:rPr lang="en-US" sz="2000" b="1" i="1" dirty="0"/>
              <a:t>A Task:</a:t>
            </a:r>
          </a:p>
          <a:p>
            <a:endParaRPr lang="en-US" sz="2000" i="1" dirty="0"/>
          </a:p>
          <a:p>
            <a:r>
              <a:rPr lang="en-US" sz="2000" i="1" dirty="0"/>
              <a:t>Given the above graph. 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1018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b="1" dirty="0"/>
                        <a:t>0,</a:t>
                      </a:r>
                      <a:r>
                        <a:rPr lang="en-US" b="1" baseline="0" dirty="0"/>
                        <a:t> nil</a:t>
                      </a:r>
                      <a:endParaRPr lang="en-US" b="1"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E64F247-3640-CC40-BB6F-B67DE6EE390E}"/>
              </a:ext>
            </a:extLst>
          </p:cNvPr>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Tree>
    <p:extLst>
      <p:ext uri="{BB962C8B-B14F-4D97-AF65-F5344CB8AC3E}">
        <p14:creationId xmlns:p14="http://schemas.microsoft.com/office/powerpoint/2010/main" val="2232835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36</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463223"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24018">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t>0,</a:t>
                      </a:r>
                      <a:r>
                        <a:rPr lang="en-US" sz="1600" b="1" baseline="0" dirty="0"/>
                        <a:t> nil</a:t>
                      </a:r>
                      <a:endParaRPr lang="en-US" sz="1600" b="1"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F</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a:t>
            </a:r>
            <a:r>
              <a:rPr lang="en-US" sz="1600" dirty="0" err="1"/>
              <a:t>dist</a:t>
            </a:r>
            <a:r>
              <a:rPr lang="en-US" sz="1600" dirty="0"/>
              <a:t> at 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664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37</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highlight>
                            <a:srgbClr val="FFFF00"/>
                          </a:highlight>
                        </a:rPr>
                        <a:t>0,</a:t>
                      </a:r>
                      <a:r>
                        <a:rPr lang="en-US" sz="1600" b="1" baseline="0" dirty="0">
                          <a:highlight>
                            <a:srgbClr val="FFFF00"/>
                          </a:highlight>
                        </a:rPr>
                        <a:t> nil</a:t>
                      </a:r>
                      <a:endParaRPr lang="en-US" sz="1600" b="1" dirty="0">
                        <a:highlight>
                          <a:srgbClr val="FFFF00"/>
                        </a:highlight>
                      </a:endParaRPr>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highlight>
                            <a:srgbClr val="FFFF00"/>
                          </a:highlight>
                        </a:rPr>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007107" y="-2475"/>
            <a:ext cx="3011892" cy="2893100"/>
          </a:xfrm>
          <a:prstGeom prst="rect">
            <a:avLst/>
          </a:prstGeom>
          <a:noFill/>
        </p:spPr>
        <p:txBody>
          <a:bodyPr wrap="square" rtlCol="0">
            <a:spAutoFit/>
          </a:bodyPr>
          <a:lstStyle/>
          <a:p>
            <a:r>
              <a:rPr lang="en-US" sz="1800" i="1" dirty="0"/>
              <a:t>Find a shortest path A</a:t>
            </a:r>
            <a:r>
              <a:rPr lang="en-US" sz="1800" i="1" dirty="0">
                <a:sym typeface="Wingdings" pitchFamily="2" charset="2"/>
              </a:rPr>
              <a:t>F</a:t>
            </a:r>
            <a:r>
              <a:rPr lang="en-US" sz="1800" i="1" dirty="0"/>
              <a:t>:</a:t>
            </a:r>
          </a:p>
          <a:p>
            <a:pPr marL="342900" indent="-342900">
              <a:buFontTx/>
              <a:buChar char="-"/>
            </a:pPr>
            <a:r>
              <a:rPr lang="en-US" sz="1800" i="1" dirty="0"/>
              <a:t>the shortest path has weight 11 (last row of column F)</a:t>
            </a:r>
          </a:p>
          <a:p>
            <a:pPr marL="342900" indent="-342900">
              <a:buFontTx/>
              <a:buChar char="-"/>
            </a:pPr>
            <a:r>
              <a:rPr lang="en-US" sz="1800" i="1" dirty="0"/>
              <a:t>the path is</a:t>
            </a:r>
          </a:p>
          <a:p>
            <a:r>
              <a:rPr lang="en-US" sz="1800" i="1" dirty="0"/>
              <a:t>                                 C</a:t>
            </a:r>
            <a:r>
              <a:rPr lang="en-US" sz="1800" i="1" dirty="0">
                <a:sym typeface="Wingdings" pitchFamily="2" charset="2"/>
              </a:rPr>
              <a:t>F</a:t>
            </a:r>
          </a:p>
          <a:p>
            <a:r>
              <a:rPr lang="en-US" sz="1800" i="1" dirty="0">
                <a:sym typeface="Wingdings" pitchFamily="2" charset="2"/>
              </a:rPr>
              <a:t>                           DC</a:t>
            </a:r>
          </a:p>
          <a:p>
            <a:r>
              <a:rPr lang="en-US" sz="1800" i="1" dirty="0">
                <a:sym typeface="Wingdings" pitchFamily="2" charset="2"/>
              </a:rPr>
              <a:t>                     BD</a:t>
            </a:r>
          </a:p>
          <a:p>
            <a:r>
              <a:rPr lang="en-US" sz="1800" i="1" dirty="0">
                <a:sym typeface="Wingdings" pitchFamily="2" charset="2"/>
              </a:rPr>
              <a:t>               AB</a:t>
            </a:r>
          </a:p>
          <a:p>
            <a:r>
              <a:rPr lang="en-US" sz="1800" i="1" dirty="0">
                <a:sym typeface="Wingdings" pitchFamily="2" charset="2"/>
              </a:rPr>
              <a:t>path= ABDCF</a:t>
            </a:r>
            <a:endParaRPr lang="en-US" sz="2000" i="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6878956" y="440658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660232" y="3756164"/>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457504" y="3157796"/>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158910" y="3417686"/>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55514EB4-4E24-2B44-A4A5-B84DC73A85EF}"/>
              </a:ext>
            </a:extLst>
          </p:cNvPr>
          <p:cNvCxnSpPr>
            <a:cxnSpLocks/>
          </p:cNvCxnSpPr>
          <p:nvPr/>
        </p:nvCxnSpPr>
        <p:spPr>
          <a:xfrm flipV="1">
            <a:off x="9143999" y="1496672"/>
            <a:ext cx="0" cy="3695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2290FB8-4298-4F42-BCE9-07EBEBA2A39E}"/>
              </a:ext>
            </a:extLst>
          </p:cNvPr>
          <p:cNvCxnSpPr>
            <a:cxnSpLocks/>
          </p:cNvCxnSpPr>
          <p:nvPr/>
        </p:nvCxnSpPr>
        <p:spPr>
          <a:xfrm flipV="1">
            <a:off x="8870594" y="1866004"/>
            <a:ext cx="17819" cy="2540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A8078AE-1649-8045-ABDF-E9A11C826B7B}"/>
              </a:ext>
            </a:extLst>
          </p:cNvPr>
          <p:cNvCxnSpPr>
            <a:cxnSpLocks/>
          </p:cNvCxnSpPr>
          <p:nvPr/>
        </p:nvCxnSpPr>
        <p:spPr>
          <a:xfrm flipV="1">
            <a:off x="8642048" y="2144354"/>
            <a:ext cx="9822" cy="1598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F9AAFF7-CB7A-9945-A87F-15AAD8A211F8}"/>
              </a:ext>
            </a:extLst>
          </p:cNvPr>
          <p:cNvCxnSpPr>
            <a:cxnSpLocks/>
          </p:cNvCxnSpPr>
          <p:nvPr/>
        </p:nvCxnSpPr>
        <p:spPr>
          <a:xfrm flipV="1">
            <a:off x="8461855" y="2352345"/>
            <a:ext cx="0" cy="783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13D6D34-1ED8-2449-B347-7969CD1CC671}"/>
              </a:ext>
            </a:extLst>
          </p:cNvPr>
          <p:cNvCxnSpPr/>
          <p:nvPr/>
        </p:nvCxnSpPr>
        <p:spPr>
          <a:xfrm flipH="1">
            <a:off x="8765965" y="1534658"/>
            <a:ext cx="378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F200B98C-0225-484C-A9DD-F442B47A4A89}"/>
              </a:ext>
            </a:extLst>
          </p:cNvPr>
          <p:cNvCxnSpPr>
            <a:cxnSpLocks/>
          </p:cNvCxnSpPr>
          <p:nvPr/>
        </p:nvCxnSpPr>
        <p:spPr>
          <a:xfrm flipH="1">
            <a:off x="8393113" y="1865776"/>
            <a:ext cx="477481" cy="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5D69ABA4-212E-9E44-89B6-60A818C59D82}"/>
              </a:ext>
            </a:extLst>
          </p:cNvPr>
          <p:cNvCxnSpPr>
            <a:cxnSpLocks/>
          </p:cNvCxnSpPr>
          <p:nvPr/>
        </p:nvCxnSpPr>
        <p:spPr>
          <a:xfrm flipH="1">
            <a:off x="8024582" y="2144354"/>
            <a:ext cx="6272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E6C2FFB-6DEF-BB40-A5FB-1774DC0DD8D1}"/>
              </a:ext>
            </a:extLst>
          </p:cNvPr>
          <p:cNvCxnSpPr>
            <a:cxnSpLocks/>
          </p:cNvCxnSpPr>
          <p:nvPr/>
        </p:nvCxnSpPr>
        <p:spPr>
          <a:xfrm flipH="1">
            <a:off x="7724793" y="2379792"/>
            <a:ext cx="737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2183672" cy="920750"/>
          </a:xfrm>
        </p:spPr>
        <p:txBody>
          <a:bodyPr>
            <a:normAutofit/>
          </a:bodyPr>
          <a:lstStyle/>
          <a:p>
            <a:r>
              <a:rPr lang="en-US" sz="2400" dirty="0"/>
              <a:t>DFS/ BFS= ? </a:t>
            </a:r>
          </a:p>
        </p:txBody>
      </p:sp>
      <p:grpSp>
        <p:nvGrpSpPr>
          <p:cNvPr id="7" name="Group 6">
            <a:extLst>
              <a:ext uri="{FF2B5EF4-FFF2-40B4-BE49-F238E27FC236}">
                <a16:creationId xmlns:a16="http://schemas.microsoft.com/office/drawing/2014/main" id="{8DE27856-8620-B544-A0A0-F56E2BB7A80B}"/>
              </a:ext>
            </a:extLst>
          </p:cNvPr>
          <p:cNvGrpSpPr/>
          <p:nvPr/>
        </p:nvGrpSpPr>
        <p:grpSpPr>
          <a:xfrm>
            <a:off x="3563888" y="295179"/>
            <a:ext cx="3353384" cy="1735967"/>
            <a:chOff x="60759" y="3286986"/>
            <a:chExt cx="3353384" cy="1615257"/>
          </a:xfrm>
        </p:grpSpPr>
        <p:sp>
          <p:nvSpPr>
            <p:cNvPr id="11" name="Oval 10">
              <a:extLst>
                <a:ext uri="{FF2B5EF4-FFF2-40B4-BE49-F238E27FC236}">
                  <a16:creationId xmlns:a16="http://schemas.microsoft.com/office/drawing/2014/main" id="{5468BCFC-B99D-C643-96C6-D48836388DE7}"/>
                </a:ext>
              </a:extLst>
            </p:cNvPr>
            <p:cNvSpPr/>
            <p:nvPr/>
          </p:nvSpPr>
          <p:spPr>
            <a:xfrm>
              <a:off x="909542" y="388033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60759" y="453732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3049221" y="3880334"/>
              <a:ext cx="364922" cy="34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a:endCxn id="14" idx="1"/>
            </p:cNvCxnSpPr>
            <p:nvPr/>
          </p:nvCxnSpPr>
          <p:spPr>
            <a:xfrm>
              <a:off x="2311169" y="3574581"/>
              <a:ext cx="791494" cy="35588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21022" y="3598467"/>
              <a:ext cx="847278" cy="335309"/>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2" idx="0"/>
            </p:cNvCxnSpPr>
            <p:nvPr/>
          </p:nvCxnSpPr>
          <p:spPr>
            <a:xfrm flipH="1">
              <a:off x="243220" y="4191815"/>
              <a:ext cx="719764" cy="34550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28" idx="1"/>
            </p:cNvCxnSpPr>
            <p:nvPr/>
          </p:nvCxnSpPr>
          <p:spPr>
            <a:xfrm>
              <a:off x="1221022" y="4191815"/>
              <a:ext cx="481851" cy="35125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8" name="Oval 27">
            <a:extLst>
              <a:ext uri="{FF2B5EF4-FFF2-40B4-BE49-F238E27FC236}">
                <a16:creationId xmlns:a16="http://schemas.microsoft.com/office/drawing/2014/main" id="{C0B29104-4D2E-E948-95AF-667613240172}"/>
              </a:ext>
            </a:extLst>
          </p:cNvPr>
          <p:cNvSpPr/>
          <p:nvPr/>
        </p:nvSpPr>
        <p:spPr>
          <a:xfrm>
            <a:off x="5152560" y="1587696"/>
            <a:ext cx="364922" cy="392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graphicFrame>
        <p:nvGraphicFramePr>
          <p:cNvPr id="35" name="Table 34">
            <a:extLst>
              <a:ext uri="{FF2B5EF4-FFF2-40B4-BE49-F238E27FC236}">
                <a16:creationId xmlns:a16="http://schemas.microsoft.com/office/drawing/2014/main" id="{0654A654-B878-0E4B-AC10-AB2A8C9126D7}"/>
              </a:ext>
            </a:extLst>
          </p:cNvPr>
          <p:cNvGraphicFramePr>
            <a:graphicFrameLocks noGrp="1"/>
          </p:cNvGraphicFramePr>
          <p:nvPr/>
        </p:nvGraphicFramePr>
        <p:xfrm>
          <a:off x="93360" y="2415047"/>
          <a:ext cx="4306887" cy="4147773"/>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147773">
                <a:tc>
                  <a:txBody>
                    <a:bodyPr/>
                    <a:lstStyle/>
                    <a:p>
                      <a:pPr marL="0" indent="0">
                        <a:buFont typeface="Arial"/>
                        <a:buNone/>
                      </a:pPr>
                      <a:r>
                        <a:rPr lang="en-US" sz="1600" b="0" baseline="0" dirty="0">
                          <a:solidFill>
                            <a:srgbClr val="080FAC"/>
                          </a:solidFill>
                          <a:effectLst/>
                          <a:latin typeface="Narkisim" panose="020E0502050101010101" pitchFamily="34" charset="-79"/>
                          <a:cs typeface="Narkisim" panose="020E0502050101010101" pitchFamily="34" charset="-79"/>
                        </a:rPr>
                        <a:t>BFS  </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start by visiting A</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A’s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in queue Q of “jobs to do”</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what’s the content of the queue now?</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4DC23DC6-7478-4A45-B1E4-5BDAA56280F5}"/>
              </a:ext>
            </a:extLst>
          </p:cNvPr>
          <p:cNvGraphicFramePr>
            <a:graphicFrameLocks noGrp="1"/>
          </p:cNvGraphicFramePr>
          <p:nvPr/>
        </p:nvGraphicFramePr>
        <p:xfrm>
          <a:off x="4595132" y="2132856"/>
          <a:ext cx="4306887" cy="4429965"/>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429965">
                <a:tc>
                  <a:txBody>
                    <a:bodyPr/>
                    <a:lstStyle/>
                    <a:p>
                      <a:pPr marL="0" indent="0">
                        <a:buFont typeface="Arial"/>
                        <a:buNone/>
                      </a:pPr>
                      <a:r>
                        <a:rPr lang="en-US" sz="1600" b="0" baseline="0" dirty="0">
                          <a:solidFill>
                            <a:srgbClr val="080FAC"/>
                          </a:solidFill>
                          <a:effectLst/>
                          <a:latin typeface="Courier" pitchFamily="2" charset="0"/>
                        </a:rPr>
                        <a:t>DFS:  </a:t>
                      </a:r>
                    </a:p>
                    <a:p>
                      <a:pPr marL="285750" indent="-285750" algn="l" defTabSz="914400" rtl="0" eaLnBrk="1" latinLnBrk="0" hangingPunct="1">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start “visit A”</a:t>
                      </a: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when doing “visit A” stuffs</a:t>
                      </a: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when ending “visit A”</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5290BF4F-4D04-7A44-AA03-C56733B798DB}"/>
              </a:ext>
            </a:extLst>
          </p:cNvPr>
          <p:cNvGraphicFramePr>
            <a:graphicFrameLocks noGrp="1"/>
          </p:cNvGraphicFramePr>
          <p:nvPr/>
        </p:nvGraphicFramePr>
        <p:xfrm>
          <a:off x="4777593" y="2787683"/>
          <a:ext cx="3997459" cy="1865454"/>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1865454">
                <a:tc>
                  <a:txBody>
                    <a:bodyPr/>
                    <a:lstStyle/>
                    <a:p>
                      <a:pPr marL="0" indent="0">
                        <a:buFont typeface="Arial"/>
                        <a:buNone/>
                      </a:pPr>
                      <a:r>
                        <a:rPr lang="en-US" sz="1600" b="0" baseline="0" dirty="0">
                          <a:solidFill>
                            <a:srgbClr val="080FAC"/>
                          </a:solidFill>
                          <a:effectLst/>
                          <a:latin typeface="Courier" pitchFamily="2" charset="0"/>
                        </a:rPr>
                        <a:t>visit B </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9FA934FA-AEB1-0348-8DF4-9B86EB133AF5}"/>
              </a:ext>
            </a:extLst>
          </p:cNvPr>
          <p:cNvGraphicFramePr>
            <a:graphicFrameLocks noGrp="1"/>
          </p:cNvGraphicFramePr>
          <p:nvPr/>
        </p:nvGraphicFramePr>
        <p:xfrm>
          <a:off x="372089" y="2985629"/>
          <a:ext cx="3191799" cy="335272"/>
        </p:xfrm>
        <a:graphic>
          <a:graphicData uri="http://schemas.openxmlformats.org/drawingml/2006/table">
            <a:tbl>
              <a:tblPr firstRow="1" bandRow="1">
                <a:tableStyleId>{69CF1AB2-1976-4502-BF36-3FF5EA218861}</a:tableStyleId>
              </a:tblPr>
              <a:tblGrid>
                <a:gridCol w="3191799">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“visit A”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62421B8E-3EE8-3E44-9213-A74493E3F063}"/>
              </a:ext>
            </a:extLst>
          </p:cNvPr>
          <p:cNvGraphicFramePr>
            <a:graphicFrameLocks noGrp="1"/>
          </p:cNvGraphicFramePr>
          <p:nvPr/>
        </p:nvGraphicFramePr>
        <p:xfrm>
          <a:off x="4779904" y="4725540"/>
          <a:ext cx="3997459" cy="934550"/>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934550">
                <a:tc>
                  <a:txBody>
                    <a:bodyPr/>
                    <a:lstStyle/>
                    <a:p>
                      <a:pPr marL="0" indent="0">
                        <a:buFont typeface="Arial"/>
                        <a:buNone/>
                      </a:pPr>
                      <a:r>
                        <a:rPr lang="en-US" sz="1600" b="0" baseline="0" dirty="0">
                          <a:solidFill>
                            <a:srgbClr val="080FAC"/>
                          </a:solidFill>
                          <a:effectLst/>
                          <a:latin typeface="Courier" pitchFamily="2" charset="0"/>
                        </a:rPr>
                        <a:t>visit C</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753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2183672" cy="920750"/>
          </a:xfrm>
        </p:spPr>
        <p:txBody>
          <a:bodyPr>
            <a:normAutofit/>
          </a:bodyPr>
          <a:lstStyle/>
          <a:p>
            <a:r>
              <a:rPr lang="en-US" sz="2400" dirty="0"/>
              <a:t>DFS/ BFS= ? </a:t>
            </a:r>
          </a:p>
        </p:txBody>
      </p:sp>
      <p:grpSp>
        <p:nvGrpSpPr>
          <p:cNvPr id="7" name="Group 6">
            <a:extLst>
              <a:ext uri="{FF2B5EF4-FFF2-40B4-BE49-F238E27FC236}">
                <a16:creationId xmlns:a16="http://schemas.microsoft.com/office/drawing/2014/main" id="{8DE27856-8620-B544-A0A0-F56E2BB7A80B}"/>
              </a:ext>
            </a:extLst>
          </p:cNvPr>
          <p:cNvGrpSpPr/>
          <p:nvPr/>
        </p:nvGrpSpPr>
        <p:grpSpPr>
          <a:xfrm>
            <a:off x="3632606" y="10015"/>
            <a:ext cx="3353384" cy="1735967"/>
            <a:chOff x="60759" y="3286986"/>
            <a:chExt cx="3353384" cy="1615257"/>
          </a:xfrm>
        </p:grpSpPr>
        <p:sp>
          <p:nvSpPr>
            <p:cNvPr id="11" name="Oval 10">
              <a:extLst>
                <a:ext uri="{FF2B5EF4-FFF2-40B4-BE49-F238E27FC236}">
                  <a16:creationId xmlns:a16="http://schemas.microsoft.com/office/drawing/2014/main" id="{5468BCFC-B99D-C643-96C6-D48836388DE7}"/>
                </a:ext>
              </a:extLst>
            </p:cNvPr>
            <p:cNvSpPr/>
            <p:nvPr/>
          </p:nvSpPr>
          <p:spPr>
            <a:xfrm>
              <a:off x="909542" y="388033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60759" y="453732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3049221" y="3880334"/>
              <a:ext cx="364922" cy="34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a:endCxn id="14" idx="1"/>
            </p:cNvCxnSpPr>
            <p:nvPr/>
          </p:nvCxnSpPr>
          <p:spPr>
            <a:xfrm>
              <a:off x="2311169" y="3574581"/>
              <a:ext cx="791494" cy="35588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21022" y="3598467"/>
              <a:ext cx="847278" cy="335309"/>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2" idx="0"/>
            </p:cNvCxnSpPr>
            <p:nvPr/>
          </p:nvCxnSpPr>
          <p:spPr>
            <a:xfrm flipH="1">
              <a:off x="243220" y="4191815"/>
              <a:ext cx="719764" cy="34550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28" idx="1"/>
            </p:cNvCxnSpPr>
            <p:nvPr/>
          </p:nvCxnSpPr>
          <p:spPr>
            <a:xfrm>
              <a:off x="1221022" y="4191815"/>
              <a:ext cx="441922" cy="40469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8" name="Oval 27">
            <a:extLst>
              <a:ext uri="{FF2B5EF4-FFF2-40B4-BE49-F238E27FC236}">
                <a16:creationId xmlns:a16="http://schemas.microsoft.com/office/drawing/2014/main" id="{C0B29104-4D2E-E948-95AF-667613240172}"/>
              </a:ext>
            </a:extLst>
          </p:cNvPr>
          <p:cNvSpPr/>
          <p:nvPr/>
        </p:nvSpPr>
        <p:spPr>
          <a:xfrm>
            <a:off x="5181349" y="1359967"/>
            <a:ext cx="364922" cy="392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graphicFrame>
        <p:nvGraphicFramePr>
          <p:cNvPr id="35" name="Table 34">
            <a:extLst>
              <a:ext uri="{FF2B5EF4-FFF2-40B4-BE49-F238E27FC236}">
                <a16:creationId xmlns:a16="http://schemas.microsoft.com/office/drawing/2014/main" id="{0654A654-B878-0E4B-AC10-AB2A8C9126D7}"/>
              </a:ext>
            </a:extLst>
          </p:cNvPr>
          <p:cNvGraphicFramePr>
            <a:graphicFrameLocks noGrp="1"/>
          </p:cNvGraphicFramePr>
          <p:nvPr/>
        </p:nvGraphicFramePr>
        <p:xfrm>
          <a:off x="68619" y="1846155"/>
          <a:ext cx="4306887" cy="496823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429965">
                <a:tc>
                  <a:txBody>
                    <a:bodyPr/>
                    <a:lstStyle/>
                    <a:p>
                      <a:pPr marL="0" indent="0">
                        <a:buFont typeface="Arial"/>
                        <a:buNone/>
                      </a:pPr>
                      <a:r>
                        <a:rPr lang="en-US" sz="1600" b="0" baseline="0" dirty="0">
                          <a:solidFill>
                            <a:srgbClr val="080FAC"/>
                          </a:solidFill>
                          <a:effectLst/>
                          <a:latin typeface="Narkisim" panose="020E0502050101010101" pitchFamily="34" charset="-79"/>
                          <a:cs typeface="Narkisim" panose="020E0502050101010101" pitchFamily="34" charset="-79"/>
                        </a:rPr>
                        <a:t>BFS  </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start by visiting A</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A’s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in queue Q of “jobs to do”</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the queue now is</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0" indent="0">
                        <a:buFont typeface="Arial" panose="020B0604020202020204" pitchFamily="34" charset="0"/>
                        <a:buNone/>
                      </a:pPr>
                      <a:r>
                        <a:rPr lang="en-US" sz="1600" b="0" baseline="0" dirty="0">
                          <a:solidFill>
                            <a:srgbClr val="080FAC"/>
                          </a:solidFill>
                          <a:effectLst/>
                          <a:latin typeface="Narkisim" panose="020E0502050101010101" pitchFamily="34" charset="-79"/>
                          <a:cs typeface="Narkisim" panose="020E0502050101010101" pitchFamily="34" charset="-79"/>
                        </a:rPr>
                        <a:t>                      </a:t>
                      </a:r>
                      <a:r>
                        <a:rPr lang="en-US" sz="1600" b="0" baseline="0" dirty="0">
                          <a:solidFill>
                            <a:schemeClr val="tx1"/>
                          </a:solidFill>
                          <a:effectLst/>
                          <a:latin typeface="Narkisim" panose="020E0502050101010101" pitchFamily="34" charset="-79"/>
                          <a:cs typeface="Narkisim" panose="020E0502050101010101" pitchFamily="34" charset="-79"/>
                        </a:rPr>
                        <a:t>front       rear</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remove from front of the queue, get B</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new B’s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 D and E) to the queue</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now visit C, D, E in that order, no new nodes added to the queue.</a:t>
                      </a:r>
                    </a:p>
                    <a:p>
                      <a:pPr marL="0" indent="0">
                        <a:buFont typeface="Arial" panose="020B0604020202020204" pitchFamily="34" charset="0"/>
                        <a:buNone/>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“start visit”:</a:t>
                      </a:r>
                      <a:r>
                        <a:rPr lang="en-US" sz="1600" b="0" baseline="0" dirty="0">
                          <a:solidFill>
                            <a:srgbClr val="080FAC"/>
                          </a:solidFill>
                          <a:effectLst/>
                          <a:latin typeface="Narkisim" panose="020E0502050101010101" pitchFamily="34" charset="-79"/>
                          <a:cs typeface="Narkisim" panose="020E0502050101010101" pitchFamily="34" charset="-79"/>
                        </a:rPr>
                        <a:t> A B C D E</a:t>
                      </a: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“end visit”</a:t>
                      </a:r>
                      <a:r>
                        <a:rPr lang="en-US" sz="1600" b="0" baseline="0" dirty="0">
                          <a:solidFill>
                            <a:srgbClr val="080FAC"/>
                          </a:solidFill>
                          <a:effectLst/>
                          <a:latin typeface="Narkisim" panose="020E0502050101010101" pitchFamily="34" charset="-79"/>
                          <a:cs typeface="Narkisim" panose="020E0502050101010101" pitchFamily="34" charset="-79"/>
                        </a:rPr>
                        <a:t>:  A B C D 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4DC23DC6-7478-4A45-B1E4-5BDAA56280F5}"/>
              </a:ext>
            </a:extLst>
          </p:cNvPr>
          <p:cNvGraphicFramePr>
            <a:graphicFrameLocks noGrp="1"/>
          </p:cNvGraphicFramePr>
          <p:nvPr/>
        </p:nvGraphicFramePr>
        <p:xfrm>
          <a:off x="4595132" y="1844824"/>
          <a:ext cx="4306887" cy="496823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717997">
                <a:tc>
                  <a:txBody>
                    <a:bodyPr/>
                    <a:lstStyle/>
                    <a:p>
                      <a:pPr marL="0" indent="0">
                        <a:buFont typeface="Arial"/>
                        <a:buNone/>
                      </a:pPr>
                      <a:r>
                        <a:rPr lang="en-US" sz="1600" b="0" baseline="0" dirty="0">
                          <a:solidFill>
                            <a:srgbClr val="080FAC"/>
                          </a:solidFill>
                          <a:effectLst/>
                          <a:latin typeface="Courier" pitchFamily="2" charset="0"/>
                        </a:rPr>
                        <a:t>DFS:  </a:t>
                      </a:r>
                    </a:p>
                    <a:p>
                      <a:pPr marL="285750" indent="-285750" algn="l" defTabSz="914400" rtl="0" eaLnBrk="1" latinLnBrk="0" hangingPunct="1">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start “visiting A”</a:t>
                      </a: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do “visiting A” stuffs</a:t>
                      </a: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end “visiting A”</a:t>
                      </a:r>
                    </a:p>
                    <a:p>
                      <a:pPr marL="285750" indent="-285750">
                        <a:buFont typeface="Arial" panose="020B0604020202020204" pitchFamily="34" charset="0"/>
                        <a:buChar char="•"/>
                      </a:pPr>
                      <a:endParaRPr lang="en-US" sz="1600" b="0" kern="1200" baseline="0" dirty="0">
                        <a:solidFill>
                          <a:srgbClr val="080FAC"/>
                        </a:solidFill>
                        <a:effectLst/>
                        <a:latin typeface="Narkisim" panose="020E0502050101010101" pitchFamily="34" charset="-79"/>
                        <a:ea typeface="+mn-ea"/>
                        <a:cs typeface="Narkisim" panose="020E0502050101010101" pitchFamily="34" charset="-79"/>
                      </a:endParaRP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“start visit”:</a:t>
                      </a:r>
                      <a:r>
                        <a:rPr lang="en-US" sz="1600" b="0" baseline="0" dirty="0">
                          <a:solidFill>
                            <a:srgbClr val="080FAC"/>
                          </a:solidFill>
                          <a:effectLst/>
                          <a:latin typeface="Narkisim" panose="020E0502050101010101" pitchFamily="34" charset="-79"/>
                          <a:cs typeface="Narkisim" panose="020E0502050101010101" pitchFamily="34" charset="-79"/>
                        </a:rPr>
                        <a:t> A B D E C  </a:t>
                      </a:r>
                      <a:r>
                        <a:rPr lang="en-US" sz="1600" b="0" baseline="0" dirty="0">
                          <a:solidFill>
                            <a:schemeClr val="tx1"/>
                          </a:solidFill>
                          <a:effectLst/>
                          <a:latin typeface="Narkisim" panose="020E0502050101010101" pitchFamily="34" charset="-79"/>
                          <a:cs typeface="Narkisim" panose="020E0502050101010101" pitchFamily="34" charset="-79"/>
                        </a:rPr>
                        <a:t>(push-order)</a:t>
                      </a: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“end visit”:</a:t>
                      </a:r>
                      <a:r>
                        <a:rPr lang="en-US" sz="1600" b="0" baseline="0" dirty="0">
                          <a:solidFill>
                            <a:srgbClr val="080FAC"/>
                          </a:solidFill>
                          <a:effectLst/>
                          <a:latin typeface="Narkisim" panose="020E0502050101010101" pitchFamily="34" charset="-79"/>
                          <a:cs typeface="Narkisim" panose="020E0502050101010101" pitchFamily="34" charset="-79"/>
                        </a:rPr>
                        <a:t>  D E B C A  </a:t>
                      </a:r>
                      <a:r>
                        <a:rPr lang="en-US" sz="1600" b="0" baseline="0" dirty="0">
                          <a:solidFill>
                            <a:schemeClr val="tx1"/>
                          </a:solidFill>
                          <a:effectLst/>
                          <a:latin typeface="Narkisim" panose="020E0502050101010101" pitchFamily="34" charset="-79"/>
                          <a:cs typeface="Narkisim" panose="020E0502050101010101" pitchFamily="34" charset="-79"/>
                        </a:rPr>
                        <a:t>(pop-order)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5290BF4F-4D04-7A44-AA03-C56733B798DB}"/>
              </a:ext>
            </a:extLst>
          </p:cNvPr>
          <p:cNvGraphicFramePr>
            <a:graphicFrameLocks noGrp="1"/>
          </p:cNvGraphicFramePr>
          <p:nvPr/>
        </p:nvGraphicFramePr>
        <p:xfrm>
          <a:off x="4779903" y="2406019"/>
          <a:ext cx="3997459" cy="1865454"/>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1865454">
                <a:tc>
                  <a:txBody>
                    <a:bodyPr/>
                    <a:lstStyle/>
                    <a:p>
                      <a:pPr marL="0" indent="0">
                        <a:buFont typeface="Arial"/>
                        <a:buNone/>
                      </a:pPr>
                      <a:r>
                        <a:rPr lang="en-US" sz="1600" b="0" baseline="0" dirty="0">
                          <a:solidFill>
                            <a:srgbClr val="080FAC"/>
                          </a:solidFill>
                          <a:effectLst/>
                          <a:latin typeface="Courier" pitchFamily="2" charset="0"/>
                        </a:rPr>
                        <a:t>visit B </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9FA934FA-AEB1-0348-8DF4-9B86EB133AF5}"/>
              </a:ext>
            </a:extLst>
          </p:cNvPr>
          <p:cNvGraphicFramePr>
            <a:graphicFrameLocks noGrp="1"/>
          </p:cNvGraphicFramePr>
          <p:nvPr/>
        </p:nvGraphicFramePr>
        <p:xfrm>
          <a:off x="372087" y="2409858"/>
          <a:ext cx="3556721" cy="335272"/>
        </p:xfrm>
        <a:graphic>
          <a:graphicData uri="http://schemas.openxmlformats.org/drawingml/2006/table">
            <a:tbl>
              <a:tblPr firstRow="1" bandRow="1">
                <a:tableStyleId>{69CF1AB2-1976-4502-BF36-3FF5EA218861}</a:tableStyleId>
              </a:tblPr>
              <a:tblGrid>
                <a:gridCol w="3556721">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all “visiting A”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62421B8E-3EE8-3E44-9213-A74493E3F063}"/>
              </a:ext>
            </a:extLst>
          </p:cNvPr>
          <p:cNvGraphicFramePr>
            <a:graphicFrameLocks noGrp="1"/>
          </p:cNvGraphicFramePr>
          <p:nvPr/>
        </p:nvGraphicFramePr>
        <p:xfrm>
          <a:off x="4779903" y="4494834"/>
          <a:ext cx="3997459" cy="934550"/>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934550">
                <a:tc>
                  <a:txBody>
                    <a:bodyPr/>
                    <a:lstStyle/>
                    <a:p>
                      <a:pPr marL="0" indent="0">
                        <a:buFont typeface="Arial"/>
                        <a:buNone/>
                      </a:pPr>
                      <a:r>
                        <a:rPr lang="en-US" sz="1600" b="0" baseline="0" dirty="0">
                          <a:solidFill>
                            <a:srgbClr val="080FAC"/>
                          </a:solidFill>
                          <a:effectLst/>
                          <a:latin typeface="Courier" pitchFamily="2" charset="0"/>
                        </a:rPr>
                        <a:t>visit C</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C3306F3D-51E8-3447-A13E-1C2026D00E57}"/>
              </a:ext>
            </a:extLst>
          </p:cNvPr>
          <p:cNvGraphicFramePr>
            <a:graphicFrameLocks noGrp="1"/>
          </p:cNvGraphicFramePr>
          <p:nvPr/>
        </p:nvGraphicFramePr>
        <p:xfrm>
          <a:off x="5509964" y="2791383"/>
          <a:ext cx="3014958" cy="563767"/>
        </p:xfrm>
        <a:graphic>
          <a:graphicData uri="http://schemas.openxmlformats.org/drawingml/2006/table">
            <a:tbl>
              <a:tblPr firstRow="1" bandRow="1">
                <a:tableStyleId>{69CF1AB2-1976-4502-BF36-3FF5EA218861}</a:tableStyleId>
              </a:tblPr>
              <a:tblGrid>
                <a:gridCol w="3014958">
                  <a:extLst>
                    <a:ext uri="{9D8B030D-6E8A-4147-A177-3AD203B41FA5}">
                      <a16:colId xmlns:a16="http://schemas.microsoft.com/office/drawing/2014/main" val="20000"/>
                    </a:ext>
                  </a:extLst>
                </a:gridCol>
              </a:tblGrid>
              <a:tr h="563767">
                <a:tc>
                  <a:txBody>
                    <a:bodyPr/>
                    <a:lstStyle/>
                    <a:p>
                      <a:pPr marL="0" indent="0">
                        <a:buFont typeface="Arial"/>
                        <a:buNone/>
                      </a:pPr>
                      <a:r>
                        <a:rPr lang="en-US" sz="1600" b="0" baseline="0" dirty="0">
                          <a:solidFill>
                            <a:srgbClr val="080FAC"/>
                          </a:solidFill>
                          <a:effectLst/>
                          <a:latin typeface="Courier" pitchFamily="2" charset="0"/>
                        </a:rPr>
                        <a:t>visit D</a:t>
                      </a:r>
                    </a:p>
                  </a:txBody>
                  <a:tcPr marL="91442" marR="91442" marT="45716" marB="45716">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1" name="Table 20">
            <a:extLst>
              <a:ext uri="{FF2B5EF4-FFF2-40B4-BE49-F238E27FC236}">
                <a16:creationId xmlns:a16="http://schemas.microsoft.com/office/drawing/2014/main" id="{ABB04CE4-F42F-844F-B436-62BC3DDCE899}"/>
              </a:ext>
            </a:extLst>
          </p:cNvPr>
          <p:cNvGraphicFramePr>
            <a:graphicFrameLocks noGrp="1"/>
          </p:cNvGraphicFramePr>
          <p:nvPr/>
        </p:nvGraphicFramePr>
        <p:xfrm>
          <a:off x="5509964" y="3582293"/>
          <a:ext cx="3014958" cy="563767"/>
        </p:xfrm>
        <a:graphic>
          <a:graphicData uri="http://schemas.openxmlformats.org/drawingml/2006/table">
            <a:tbl>
              <a:tblPr firstRow="1" bandRow="1">
                <a:tableStyleId>{69CF1AB2-1976-4502-BF36-3FF5EA218861}</a:tableStyleId>
              </a:tblPr>
              <a:tblGrid>
                <a:gridCol w="3014958">
                  <a:extLst>
                    <a:ext uri="{9D8B030D-6E8A-4147-A177-3AD203B41FA5}">
                      <a16:colId xmlns:a16="http://schemas.microsoft.com/office/drawing/2014/main" val="20000"/>
                    </a:ext>
                  </a:extLst>
                </a:gridCol>
              </a:tblGrid>
              <a:tr h="563767">
                <a:tc>
                  <a:txBody>
                    <a:bodyPr/>
                    <a:lstStyle/>
                    <a:p>
                      <a:pPr marL="0" indent="0">
                        <a:buFont typeface="Arial"/>
                        <a:buNone/>
                      </a:pPr>
                      <a:r>
                        <a:rPr lang="en-US" sz="1600" b="0" baseline="0" dirty="0">
                          <a:solidFill>
                            <a:srgbClr val="080FAC"/>
                          </a:solidFill>
                          <a:effectLst/>
                          <a:latin typeface="Courier" pitchFamily="2" charset="0"/>
                        </a:rPr>
                        <a:t>visit E</a:t>
                      </a:r>
                    </a:p>
                  </a:txBody>
                  <a:tcPr marL="91442" marR="91442" marT="45716" marB="45716">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Table 3">
            <a:extLst>
              <a:ext uri="{FF2B5EF4-FFF2-40B4-BE49-F238E27FC236}">
                <a16:creationId xmlns:a16="http://schemas.microsoft.com/office/drawing/2014/main" id="{AE2E6828-1B66-EB45-BEE0-764D87FAC708}"/>
              </a:ext>
            </a:extLst>
          </p:cNvPr>
          <p:cNvGraphicFramePr>
            <a:graphicFrameLocks noGrp="1"/>
          </p:cNvGraphicFramePr>
          <p:nvPr/>
        </p:nvGraphicFramePr>
        <p:xfrm>
          <a:off x="1404203" y="3497408"/>
          <a:ext cx="1052081" cy="365760"/>
        </p:xfrm>
        <a:graphic>
          <a:graphicData uri="http://schemas.openxmlformats.org/drawingml/2006/table">
            <a:tbl>
              <a:tblPr firstRow="1" bandRow="1">
                <a:tableStyleId>{EB9631B5-78F2-41C9-869B-9F39066F8104}</a:tableStyleId>
              </a:tblPr>
              <a:tblGrid>
                <a:gridCol w="548025">
                  <a:extLst>
                    <a:ext uri="{9D8B030D-6E8A-4147-A177-3AD203B41FA5}">
                      <a16:colId xmlns:a16="http://schemas.microsoft.com/office/drawing/2014/main" val="1800224487"/>
                    </a:ext>
                  </a:extLst>
                </a:gridCol>
                <a:gridCol w="504056">
                  <a:extLst>
                    <a:ext uri="{9D8B030D-6E8A-4147-A177-3AD203B41FA5}">
                      <a16:colId xmlns:a16="http://schemas.microsoft.com/office/drawing/2014/main" val="1618576097"/>
                    </a:ext>
                  </a:extLst>
                </a:gridCol>
              </a:tblGrid>
              <a:tr h="335272">
                <a:tc>
                  <a:txBody>
                    <a:bodyPr/>
                    <a:lstStyle/>
                    <a:p>
                      <a:pPr algn="ctr"/>
                      <a:r>
                        <a:rPr lang="en-US" dirty="0">
                          <a:solidFill>
                            <a:srgbClr val="080FAC"/>
                          </a:solidFill>
                          <a:latin typeface="Courier" pitchFamily="2"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798584"/>
                  </a:ext>
                </a:extLst>
              </a:tr>
            </a:tbl>
          </a:graphicData>
        </a:graphic>
      </p:graphicFrame>
      <p:graphicFrame>
        <p:nvGraphicFramePr>
          <p:cNvPr id="23" name="Table 22">
            <a:extLst>
              <a:ext uri="{FF2B5EF4-FFF2-40B4-BE49-F238E27FC236}">
                <a16:creationId xmlns:a16="http://schemas.microsoft.com/office/drawing/2014/main" id="{D396ADF3-E3E5-924B-ACE0-BC65FE6D8276}"/>
              </a:ext>
            </a:extLst>
          </p:cNvPr>
          <p:cNvGraphicFramePr>
            <a:graphicFrameLocks noGrp="1"/>
          </p:cNvGraphicFramePr>
          <p:nvPr/>
        </p:nvGraphicFramePr>
        <p:xfrm>
          <a:off x="443701" y="4398877"/>
          <a:ext cx="3556721" cy="335272"/>
        </p:xfrm>
        <a:graphic>
          <a:graphicData uri="http://schemas.openxmlformats.org/drawingml/2006/table">
            <a:tbl>
              <a:tblPr firstRow="1" bandRow="1">
                <a:tableStyleId>{69CF1AB2-1976-4502-BF36-3FF5EA218861}</a:tableStyleId>
              </a:tblPr>
              <a:tblGrid>
                <a:gridCol w="3556721">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all “visiting B”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5" name="Table 5">
            <a:extLst>
              <a:ext uri="{FF2B5EF4-FFF2-40B4-BE49-F238E27FC236}">
                <a16:creationId xmlns:a16="http://schemas.microsoft.com/office/drawing/2014/main" id="{8B4ABEC1-E5CD-1243-B7A5-12BA0DC9CD49}"/>
              </a:ext>
            </a:extLst>
          </p:cNvPr>
          <p:cNvGraphicFramePr>
            <a:graphicFrameLocks noGrp="1"/>
          </p:cNvGraphicFramePr>
          <p:nvPr/>
        </p:nvGraphicFramePr>
        <p:xfrm>
          <a:off x="1058610" y="5112432"/>
          <a:ext cx="2183673" cy="370840"/>
        </p:xfrm>
        <a:graphic>
          <a:graphicData uri="http://schemas.openxmlformats.org/drawingml/2006/table">
            <a:tbl>
              <a:tblPr firstRow="1" bandRow="1">
                <a:tableStyleId>{00A15C55-8517-42AA-B614-E9B94910E393}</a:tableStyleId>
              </a:tblPr>
              <a:tblGrid>
                <a:gridCol w="727891">
                  <a:extLst>
                    <a:ext uri="{9D8B030D-6E8A-4147-A177-3AD203B41FA5}">
                      <a16:colId xmlns:a16="http://schemas.microsoft.com/office/drawing/2014/main" val="640175361"/>
                    </a:ext>
                  </a:extLst>
                </a:gridCol>
                <a:gridCol w="727891">
                  <a:extLst>
                    <a:ext uri="{9D8B030D-6E8A-4147-A177-3AD203B41FA5}">
                      <a16:colId xmlns:a16="http://schemas.microsoft.com/office/drawing/2014/main" val="1939809943"/>
                    </a:ext>
                  </a:extLst>
                </a:gridCol>
                <a:gridCol w="727891">
                  <a:extLst>
                    <a:ext uri="{9D8B030D-6E8A-4147-A177-3AD203B41FA5}">
                      <a16:colId xmlns:a16="http://schemas.microsoft.com/office/drawing/2014/main" val="3863462414"/>
                    </a:ext>
                  </a:extLst>
                </a:gridCol>
              </a:tblGrid>
              <a:tr h="370840">
                <a:tc>
                  <a:txBody>
                    <a:bodyPr/>
                    <a:lstStyle/>
                    <a:p>
                      <a:pPr algn="ctr"/>
                      <a:r>
                        <a:rPr lang="en-US" dirty="0">
                          <a:solidFill>
                            <a:srgbClr val="080FAC"/>
                          </a:solidFill>
                          <a:latin typeface="Courier"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275618"/>
                  </a:ext>
                </a:extLst>
              </a:tr>
            </a:tbl>
          </a:graphicData>
        </a:graphic>
      </p:graphicFrame>
    </p:spTree>
    <p:extLst>
      <p:ext uri="{BB962C8B-B14F-4D97-AF65-F5344CB8AC3E}">
        <p14:creationId xmlns:p14="http://schemas.microsoft.com/office/powerpoint/2010/main" val="268487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3057219516"/>
              </p:ext>
            </p:extLst>
          </p:nvPr>
        </p:nvGraphicFramePr>
        <p:xfrm>
          <a:off x="4688466" y="1889662"/>
          <a:ext cx="4287439" cy="4650373"/>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4650373">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a:t>
                      </a:r>
                      <a:r>
                        <a:rPr lang="en-US" sz="1600" b="0" kern="1200" baseline="0" dirty="0" err="1">
                          <a:solidFill>
                            <a:srgbClr val="080FAC"/>
                          </a:solidFill>
                          <a:effectLst/>
                          <a:latin typeface="Copperplate" panose="02000504000000020004" pitchFamily="2" charset="77"/>
                          <a:ea typeface="+mn-ea"/>
                          <a:cs typeface="+mn-cs"/>
                        </a:rPr>
                        <a:t>BfsExplore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      //=</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u</a:t>
                      </a:r>
                      <a:r>
                        <a:rPr lang="en-US" sz="1600" b="0" baseline="0" dirty="0">
                          <a:solidFill>
                            <a:srgbClr val="080FAC"/>
                          </a:solidFill>
                          <a:effectLst/>
                          <a:latin typeface="Courier" pitchFamily="2" charset="0"/>
                        </a:rPr>
                        <a:t>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  //=</a:t>
                      </a:r>
                      <a:r>
                        <a:rPr lang="en-US" sz="1600" b="0" baseline="0" dirty="0" err="1">
                          <a:solidFill>
                            <a:srgbClr val="080FAC"/>
                          </a:solidFill>
                          <a:effectLst/>
                          <a:latin typeface="Copperplate" panose="02000504000000020004" pitchFamily="2" charset="77"/>
                        </a:rPr>
                        <a:t>deQueue</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 </a:t>
                      </a:r>
                      <a:r>
                        <a:rPr lang="en-US" sz="1600" b="0" kern="1200" baseline="0" dirty="0">
                          <a:solidFill>
                            <a:schemeClr val="tx1"/>
                          </a:solidFill>
                          <a:effectLst/>
                          <a:latin typeface="+mn-lt"/>
                          <a:ea typeface="+mn-ea"/>
                          <a:cs typeface="+mn-cs"/>
                        </a:rPr>
                        <a:t>do visiting stuffs with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end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1016664249"/>
              </p:ext>
            </p:extLst>
          </p:nvPr>
        </p:nvGraphicFramePr>
        <p:xfrm>
          <a:off x="168095" y="2657368"/>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v</a:t>
                      </a:r>
                      <a:r>
                        <a:rPr lang="en-US" sz="1600" b="0" kern="1200" baseline="0" dirty="0">
                          <a:solidFill>
                            <a:schemeClr val="tx1"/>
                          </a:solidFill>
                          <a:effectLst/>
                          <a:latin typeface="+mn-lt"/>
                          <a:ea typeface="+mn-ea"/>
                          <a:cs typeface="+mn-cs"/>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Push</a:t>
                      </a:r>
                      <a:r>
                        <a:rPr lang="en-US" sz="1600" b="0" kern="1200" baseline="0" dirty="0">
                          <a:solidFill>
                            <a:schemeClr val="tx1"/>
                          </a:solidFill>
                          <a:effectLst/>
                          <a:latin typeface="+mn-lt"/>
                          <a:ea typeface="+mn-ea"/>
                          <a:cs typeface="+mn-cs"/>
                        </a:rPr>
                        <a:t> is here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pre-visiting stuffs   </a:t>
                      </a:r>
                    </a:p>
                    <a:p>
                      <a:pPr marL="0" indent="0">
                        <a:buFont typeface="Arial"/>
                        <a:buNone/>
                      </a:pPr>
                      <a:r>
                        <a:rPr lang="en-US" sz="1600" b="0" baseline="0" dirty="0">
                          <a:solidFill>
                            <a:srgbClr val="080FAC"/>
                          </a:solidFill>
                          <a:effectLst/>
                          <a:latin typeface="Courier" pitchFamily="2" charset="0"/>
                        </a:rPr>
                        <a:t>  mark </a:t>
                      </a:r>
                      <a:r>
                        <a:rPr lang="en-US" sz="1600" b="1" baseline="0" dirty="0">
                          <a:solidFill>
                            <a:srgbClr val="080FAC"/>
                          </a:solidFill>
                          <a:effectLst/>
                          <a:latin typeface="Courier" pitchFamily="2" charset="0"/>
                        </a:rPr>
                        <a:t>v</a:t>
                      </a:r>
                      <a:r>
                        <a:rPr lang="en-US" sz="1600" b="0" baseline="0" dirty="0">
                          <a:solidFill>
                            <a:srgbClr val="080FAC"/>
                          </a:solidFill>
                          <a:effectLst/>
                          <a:latin typeface="Courier" pitchFamily="2" charset="0"/>
                        </a:rPr>
                        <a:t>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1" baseline="0" dirty="0" err="1">
                          <a:solidFill>
                            <a:srgbClr val="080FAC"/>
                          </a:solidFill>
                          <a:effectLst/>
                          <a:latin typeface="Courier" pitchFamily="2" charset="0"/>
                        </a:rPr>
                        <a:t>v</a:t>
                      </a:r>
                      <a:r>
                        <a:rPr lang="en-US" sz="1600" b="0" baseline="0" dirty="0" err="1">
                          <a:solidFill>
                            <a:srgbClr val="080FAC"/>
                          </a:solidFill>
                          <a:effectLst/>
                          <a:latin typeface="Courier" pitchFamily="2" charset="0"/>
                        </a:rPr>
                        <a:t>,w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post-visiting stuffs</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mn-lt"/>
                        </a:rPr>
                        <a:t>end visit </a:t>
                      </a:r>
                      <a:r>
                        <a:rPr lang="en-US" sz="1600" b="1" kern="1200" baseline="0" dirty="0">
                          <a:solidFill>
                            <a:srgbClr val="080FAC"/>
                          </a:solidFill>
                          <a:effectLst/>
                          <a:latin typeface="Courier" pitchFamily="2" charset="0"/>
                          <a:ea typeface="+mn-ea"/>
                          <a:cs typeface="+mn-cs"/>
                        </a:rPr>
                        <a:t>v</a:t>
                      </a:r>
                      <a:r>
                        <a:rPr lang="en-US" sz="1600" b="0" baseline="0" dirty="0">
                          <a:solidFill>
                            <a:schemeClr val="tx1"/>
                          </a:solidFill>
                          <a:effectLst/>
                          <a:latin typeface="+mn-lt"/>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Pop</a:t>
                      </a:r>
                      <a:r>
                        <a:rPr lang="en-US" sz="1600" b="0" baseline="0" dirty="0">
                          <a:solidFill>
                            <a:schemeClr val="tx1"/>
                          </a:solidFill>
                          <a:effectLst/>
                          <a:latin typeface="+mn-lt"/>
                        </a:rPr>
                        <a:t> is here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3" name="Table 22">
            <a:extLst>
              <a:ext uri="{FF2B5EF4-FFF2-40B4-BE49-F238E27FC236}">
                <a16:creationId xmlns:a16="http://schemas.microsoft.com/office/drawing/2014/main" id="{7E2B7B93-1781-EC49-B6E9-446807FC808E}"/>
              </a:ext>
            </a:extLst>
          </p:cNvPr>
          <p:cNvGraphicFramePr>
            <a:graphicFrameLocks noGrp="1"/>
          </p:cNvGraphicFramePr>
          <p:nvPr>
            <p:extLst>
              <p:ext uri="{D42A27DB-BD31-4B8C-83A1-F6EECF244321}">
                <p14:modId xmlns:p14="http://schemas.microsoft.com/office/powerpoint/2010/main" val="3754069097"/>
              </p:ext>
            </p:extLst>
          </p:nvPr>
        </p:nvGraphicFramePr>
        <p:xfrm>
          <a:off x="190303" y="556033"/>
          <a:ext cx="4306887" cy="155447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1546329">
                <a:tc>
                  <a:txBody>
                    <a:bodyPr/>
                    <a:lstStyle/>
                    <a:p>
                      <a:pPr marL="0" indent="0">
                        <a:buFont typeface="Arial"/>
                        <a:buNone/>
                      </a:pPr>
                      <a:r>
                        <a:rPr lang="en-US" sz="1600" b="0" kern="1200" baseline="0" dirty="0">
                          <a:solidFill>
                            <a:schemeClr val="tx1"/>
                          </a:solidFill>
                          <a:effectLst/>
                          <a:latin typeface="+mn-lt"/>
                          <a:ea typeface="+mn-ea"/>
                          <a:cs typeface="+mn-cs"/>
                        </a:rPr>
                        <a:t>How to:</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compute the number of connected components?</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out the nodes in the visited order?</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the nodes in the reverse of being visited 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645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a:xfrm>
            <a:off x="265113" y="107950"/>
            <a:ext cx="8623300" cy="549275"/>
          </a:xfrm>
        </p:spPr>
        <p:txBody>
          <a:bodyPr/>
          <a:lstStyle/>
          <a:p>
            <a:pPr>
              <a:defRPr/>
            </a:pPr>
            <a:r>
              <a:rPr lang="en-US" sz="2800" dirty="0"/>
              <a:t>Q5.4: </a:t>
            </a:r>
            <a:r>
              <a:rPr lang="en-US" sz="2800" dirty="0">
                <a:effectLst/>
              </a:rPr>
              <a:t>DFS &amp; BFS </a:t>
            </a: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extLst>
              <p:ext uri="{D42A27DB-BD31-4B8C-83A1-F6EECF244321}">
                <p14:modId xmlns:p14="http://schemas.microsoft.com/office/powerpoint/2010/main" val="287730707"/>
              </p:ext>
            </p:extLst>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dirty="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dirty="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8</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107504" y="37881"/>
            <a:ext cx="3573785" cy="51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Q5.6: </a:t>
            </a:r>
            <a:r>
              <a:rPr lang="en-US" altLang="en-US" sz="1800" dirty="0">
                <a:solidFill>
                  <a:srgbClr val="080FAC"/>
                </a:solidFill>
                <a:latin typeface="Arial" panose="020B0604020202020204" pitchFamily="34" charset="0"/>
              </a:rPr>
              <a:t>is cyclic?</a:t>
            </a:r>
          </a:p>
          <a:p>
            <a:pPr eaLnBrk="1" hangingPunct="1">
              <a:spcBef>
                <a:spcPts val="600"/>
              </a:spcBef>
              <a:buClrTx/>
              <a:buSzTx/>
              <a:buNone/>
            </a:pPr>
            <a:r>
              <a:rPr lang="en-US" altLang="en-US" sz="1800" dirty="0">
                <a:latin typeface="Arial" panose="020B0604020202020204" pitchFamily="34" charset="0"/>
              </a:rPr>
              <a:t>a) Explain how one can also use BFS to see whether an undirected graph is cyclic. </a:t>
            </a:r>
          </a:p>
          <a:p>
            <a:pPr eaLnBrk="1" hangingPunct="1">
              <a:spcBef>
                <a:spcPts val="600"/>
              </a:spcBef>
              <a:buClrTx/>
              <a:buSzTx/>
              <a:buNone/>
            </a:pPr>
            <a:r>
              <a:rPr lang="en-US" altLang="en-US" sz="1800" dirty="0">
                <a:latin typeface="Arial" panose="020B0604020202020204" pitchFamily="34" charset="0"/>
              </a:rPr>
              <a:t>b) Which of the two traversals, DFS and BFS, will be able to find cycles faster? (If there is no clear winner, give an example for proof).</a:t>
            </a:r>
          </a:p>
          <a:p>
            <a:pPr eaLnBrk="1" hangingPunct="1">
              <a:spcBef>
                <a:spcPts val="600"/>
              </a:spcBef>
              <a:buClrTx/>
              <a:buSzTx/>
              <a:buNone/>
            </a:pPr>
            <a:r>
              <a:rPr lang="en-US" altLang="en-US" sz="1800" dirty="0">
                <a:latin typeface="Arial" panose="020B0604020202020204" pitchFamily="34" charset="0"/>
              </a:rPr>
              <a:t>Note: skip part b) if it takes you more than 2 minutes, you can do it later!</a:t>
            </a:r>
          </a:p>
          <a:p>
            <a:pPr eaLnBrk="1" hangingPunct="1">
              <a:spcBef>
                <a:spcPts val="300"/>
              </a:spcBef>
              <a:buClrTx/>
              <a:buSz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13" name="TextBox 6">
            <a:extLst>
              <a:ext uri="{FF2B5EF4-FFF2-40B4-BE49-F238E27FC236}">
                <a16:creationId xmlns:a16="http://schemas.microsoft.com/office/drawing/2014/main" id="{550E53E7-CE97-0D42-B8A4-9D1CDC0D9725}"/>
              </a:ext>
            </a:extLst>
          </p:cNvPr>
          <p:cNvSpPr txBox="1">
            <a:spLocks noChangeArrowheads="1"/>
          </p:cNvSpPr>
          <p:nvPr/>
        </p:nvSpPr>
        <p:spPr bwMode="auto">
          <a:xfrm>
            <a:off x="4572000" y="37881"/>
            <a:ext cx="4572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Q5.7: </a:t>
            </a:r>
            <a:r>
              <a:rPr lang="en-US" sz="1800" dirty="0">
                <a:solidFill>
                  <a:srgbClr val="080FAC"/>
                </a:solidFill>
              </a:rPr>
              <a:t>2-Colourability</a:t>
            </a:r>
            <a:endParaRPr lang="en-US" altLang="en-US" sz="1800" dirty="0">
              <a:solidFill>
                <a:srgbClr val="080FAC"/>
              </a:solidFill>
              <a:latin typeface="Arial" panose="020B0604020202020204" pitchFamily="34" charset="0"/>
            </a:endParaRPr>
          </a:p>
          <a:p>
            <a:pPr marL="0" indent="0" eaLnBrk="1" hangingPunct="1">
              <a:spcBef>
                <a:spcPts val="600"/>
              </a:spcBef>
              <a:buClrTx/>
              <a:buSzTx/>
              <a:buNone/>
            </a:pPr>
            <a:r>
              <a:rPr lang="en-US" sz="1800" dirty="0">
                <a:latin typeface="Arial" panose="020B0604020202020204" pitchFamily="34" charset="0"/>
              </a:rPr>
              <a:t>Design an algorithm to check whether an undirected graph is 2-colourable, that is, whether its nodes can be </a:t>
            </a:r>
            <a:r>
              <a:rPr lang="en-US" sz="1800" dirty="0" err="1">
                <a:latin typeface="Arial" panose="020B0604020202020204" pitchFamily="34" charset="0"/>
              </a:rPr>
              <a:t>coloured</a:t>
            </a:r>
            <a:r>
              <a:rPr lang="en-US" sz="1800" dirty="0">
                <a:latin typeface="Arial" panose="020B0604020202020204" pitchFamily="34" charset="0"/>
              </a:rPr>
              <a:t> with just 2 </a:t>
            </a:r>
            <a:r>
              <a:rPr lang="en-US" sz="1800" dirty="0" err="1">
                <a:latin typeface="Arial" panose="020B0604020202020204" pitchFamily="34" charset="0"/>
              </a:rPr>
              <a:t>colours</a:t>
            </a:r>
            <a:r>
              <a:rPr lang="en-US" sz="1800" dirty="0">
                <a:latin typeface="Arial" panose="020B0604020202020204" pitchFamily="34" charset="0"/>
              </a:rPr>
              <a:t> in such a way that no edge connects two nodes of the same </a:t>
            </a:r>
            <a:r>
              <a:rPr lang="en-US" sz="1800" dirty="0" err="1">
                <a:latin typeface="Arial" panose="020B0604020202020204" pitchFamily="34" charset="0"/>
              </a:rPr>
              <a:t>colour</a:t>
            </a:r>
            <a:r>
              <a:rPr lang="en-US" sz="1800" dirty="0">
                <a:latin typeface="Arial" panose="020B0604020202020204" pitchFamily="34" charset="0"/>
              </a:rPr>
              <a:t>.</a:t>
            </a:r>
          </a:p>
          <a:p>
            <a:pPr marL="0" indent="0" eaLnBrk="1" hangingPunct="1">
              <a:spcBef>
                <a:spcPts val="600"/>
              </a:spcBef>
              <a:buClrTx/>
              <a:buSzTx/>
              <a:buNone/>
            </a:pPr>
            <a:r>
              <a:rPr lang="en-US" sz="1800" dirty="0">
                <a:latin typeface="Arial" panose="020B0604020202020204" pitchFamily="34" charset="0"/>
              </a:rPr>
              <a:t>To get a feel for the problem, try to 2-colour the following graph (start from S).</a:t>
            </a:r>
          </a:p>
          <a:p>
            <a:pPr marL="0" indent="0" eaLnBrk="1" hangingPunct="1">
              <a:spcBef>
                <a:spcPts val="600"/>
              </a:spcBef>
              <a:buClrTx/>
              <a:buSzTx/>
              <a:buNone/>
            </a:pPr>
            <a:r>
              <a:rPr lang="en-US" sz="1800" dirty="0">
                <a:latin typeface="Arial" panose="020B0604020202020204" pitchFamily="34" charset="0"/>
              </a:rPr>
              <a:t>Do you expect we could extend such an algorithm to check if a graph is 3-Colourable, or in general: k-</a:t>
            </a:r>
            <a:r>
              <a:rPr lang="en-US" sz="1800" dirty="0" err="1">
                <a:latin typeface="Arial" panose="020B0604020202020204" pitchFamily="34" charset="0"/>
              </a:rPr>
              <a:t>Colourable</a:t>
            </a:r>
            <a:r>
              <a:rPr lang="en-US" sz="1800" dirty="0">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9</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72800" cy="369332"/>
          </a:xfrm>
          <a:prstGeom prst="rect">
            <a:avLst/>
          </a:prstGeom>
          <a:noFill/>
        </p:spPr>
        <p:txBody>
          <a:bodyPr wrap="none" rtlCol="0">
            <a:spAutoFit/>
          </a:bodyPr>
          <a:lstStyle/>
          <a:p>
            <a:r>
              <a:rPr lang="en-US" sz="1800" dirty="0"/>
              <a:t>BFS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360000414"/>
              </p:ext>
            </p:extLst>
          </p:nvPr>
        </p:nvGraphicFramePr>
        <p:xfrm>
          <a:off x="15133" y="1174689"/>
          <a:ext cx="3860207" cy="179831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BFS. </a:t>
                      </a:r>
                      <a:r>
                        <a:rPr lang="en-US" sz="1600" b="1" baseline="0" dirty="0">
                          <a:effectLst/>
                        </a:rPr>
                        <a:t>OR:</a:t>
                      </a:r>
                      <a:r>
                        <a:rPr lang="en-US" sz="1600" b="0" baseline="0" dirty="0">
                          <a:effectLst/>
                        </a:rPr>
                        <a:t> </a:t>
                      </a:r>
                    </a:p>
                    <a:p>
                      <a:pPr marL="0" indent="0">
                        <a:buFont typeface="Arial"/>
                        <a:buNone/>
                      </a:pPr>
                      <a:r>
                        <a:rPr lang="en-US" sz="1600" b="0" baseline="0" dirty="0">
                          <a:effectLst/>
                        </a:rPr>
                        <a:t>Can we use DFS? You can try it using DFS in next page</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A215DB8-9272-7B4C-B2C9-083C7B5C4567}"/>
              </a:ext>
            </a:extLst>
          </p:cNvPr>
          <p:cNvGraphicFramePr>
            <a:graphicFrameLocks noGrp="1"/>
          </p:cNvGraphicFramePr>
          <p:nvPr>
            <p:extLst>
              <p:ext uri="{D42A27DB-BD31-4B8C-83A1-F6EECF244321}">
                <p14:modId xmlns:p14="http://schemas.microsoft.com/office/powerpoint/2010/main" val="3576020687"/>
              </p:ext>
            </p:extLst>
          </p:nvPr>
        </p:nvGraphicFramePr>
        <p:xfrm>
          <a:off x="15133" y="3028845"/>
          <a:ext cx="3860207" cy="64007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365125">
                <a:tc>
                  <a:txBody>
                    <a:bodyPr/>
                    <a:lstStyle/>
                    <a:p>
                      <a:pPr marL="0" indent="0">
                        <a:buFont typeface="Arial"/>
                        <a:buNone/>
                      </a:pPr>
                      <a:r>
                        <a:rPr lang="en-US" sz="1800" b="1" baseline="0" dirty="0">
                          <a:effectLst/>
                        </a:rPr>
                        <a:t>function </a:t>
                      </a:r>
                      <a:r>
                        <a:rPr lang="en-US" sz="1400" b="0" kern="1200" baseline="0" dirty="0" err="1">
                          <a:solidFill>
                            <a:srgbClr val="080FAC"/>
                          </a:solidFill>
                          <a:effectLst/>
                          <a:latin typeface="Copperplate" panose="02000504000000020004" pitchFamily="2" charset="77"/>
                          <a:ea typeface="+mn-ea"/>
                          <a:cs typeface="+mn-cs"/>
                        </a:rPr>
                        <a:t>isCylic</a:t>
                      </a:r>
                      <a:r>
                        <a:rPr lang="en-US" sz="1800" b="0" baseline="0" dirty="0">
                          <a:effectLst/>
                        </a:rPr>
                        <a:t>( G=(V,E) ) : just turn </a:t>
                      </a:r>
                      <a:r>
                        <a:rPr lang="en-US" sz="1400" b="0" kern="1200" baseline="0" dirty="0">
                          <a:solidFill>
                            <a:srgbClr val="080FAC"/>
                          </a:solidFill>
                          <a:effectLst/>
                          <a:latin typeface="Copperplate" panose="02000504000000020004" pitchFamily="2" charset="77"/>
                          <a:ea typeface="+mn-ea"/>
                          <a:cs typeface="+mn-cs"/>
                        </a:rPr>
                        <a:t>BFS</a:t>
                      </a:r>
                      <a:r>
                        <a:rPr lang="en-US" sz="1800" b="0" baseline="0" dirty="0">
                          <a:effectLst/>
                        </a:rPr>
                        <a:t> to </a:t>
                      </a:r>
                      <a:r>
                        <a:rPr lang="en-US" sz="1400" b="0" kern="1200" baseline="0" dirty="0" err="1">
                          <a:solidFill>
                            <a:srgbClr val="080FAC"/>
                          </a:solidFill>
                          <a:effectLst/>
                          <a:latin typeface="Copperplate" panose="02000504000000020004" pitchFamily="2" charset="77"/>
                          <a:ea typeface="+mn-ea"/>
                          <a:cs typeface="+mn-cs"/>
                        </a:rPr>
                        <a:t>isCyclic</a:t>
                      </a:r>
                      <a:endParaRPr lang="en-US" sz="1400" b="0" kern="1200" baseline="0" dirty="0">
                        <a:solidFill>
                          <a:srgbClr val="080FAC"/>
                        </a:solidFill>
                        <a:effectLst/>
                        <a:latin typeface="Copperplate" panose="02000504000000020004" pitchFamily="2" charset="77"/>
                        <a:ea typeface="+mn-ea"/>
                        <a:cs typeface="+mn-cs"/>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extLst>
              <p:ext uri="{D42A27DB-BD31-4B8C-83A1-F6EECF244321}">
                <p14:modId xmlns:p14="http://schemas.microsoft.com/office/powerpoint/2010/main" val="3116508970"/>
              </p:ext>
            </p:extLst>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A26E0C6E-0BAF-BB41-B6B1-23AA50A56BCF}"/>
              </a:ext>
            </a:extLst>
          </p:cNvPr>
          <p:cNvGraphicFramePr>
            <a:graphicFrameLocks noGrp="1"/>
          </p:cNvGraphicFramePr>
          <p:nvPr>
            <p:extLst>
              <p:ext uri="{D42A27DB-BD31-4B8C-83A1-F6EECF244321}">
                <p14:modId xmlns:p14="http://schemas.microsoft.com/office/powerpoint/2010/main" val="4097504453"/>
              </p:ext>
            </p:extLst>
          </p:nvPr>
        </p:nvGraphicFramePr>
        <p:xfrm>
          <a:off x="4616277" y="548680"/>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2284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70312</TotalTime>
  <Words>4749</Words>
  <Application>Microsoft Macintosh PowerPoint</Application>
  <PresentationFormat>On-screen Show (4:3)</PresentationFormat>
  <Paragraphs>1288</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Copperplate</vt:lpstr>
      <vt:lpstr>Courier</vt:lpstr>
      <vt:lpstr>Narkisim</vt:lpstr>
      <vt:lpstr>News Gothic MT</vt:lpstr>
      <vt:lpstr>Wingdings</vt:lpstr>
      <vt:lpstr>Wingdings 2</vt:lpstr>
      <vt:lpstr>Breeze</vt:lpstr>
      <vt:lpstr>COMP20007 Workshop Week 5</vt:lpstr>
      <vt:lpstr>DFS/ BFS= ? </vt:lpstr>
      <vt:lpstr>DFS and BFS: the algorithms</vt:lpstr>
      <vt:lpstr>DFS/ BFS= ? </vt:lpstr>
      <vt:lpstr>DFS/ BFS= ? </vt:lpstr>
      <vt:lpstr>DFS and BFS: the algorithms</vt:lpstr>
      <vt:lpstr>Q5.4: DFS &amp; BFS </vt:lpstr>
      <vt:lpstr>PowerPoint Presentation</vt:lpstr>
      <vt:lpstr>Q5.6: Finding Cycles </vt:lpstr>
      <vt:lpstr>Q5.6: Finding Cycles with DFS </vt:lpstr>
      <vt:lpstr>                                         5.7: 2-Colourability </vt:lpstr>
      <vt:lpstr>                                         5.7: 2-Colourability </vt:lpstr>
      <vt:lpstr>                                         5.7: 2-Colourability </vt:lpstr>
      <vt:lpstr>Prim’s Algorithm and Dijkstra’s Algorithm</vt:lpstr>
      <vt:lpstr>Prim’s Algorithm and Dijkstra’s Algorithm</vt:lpstr>
      <vt:lpstr>PowerPoint Presentation</vt:lpstr>
      <vt:lpstr>PowerPoint Presentation</vt:lpstr>
      <vt:lpstr>PowerPoint Presentation</vt:lpstr>
      <vt:lpstr>PowerPoint Presentation</vt:lpstr>
      <vt:lpstr>PowerPoint Presentation</vt:lpstr>
      <vt:lpstr>Dijkstra’s and Prim’s are similar, how?</vt:lpstr>
      <vt:lpstr>Dijkstra’s and Prim’s are similar</vt:lpstr>
      <vt:lpstr>PowerPoint Presentation</vt:lpstr>
      <vt:lpstr>Q4.9: SSSP with Dijkstra’s Algorithm (DA)</vt:lpstr>
      <vt:lpstr>           DA from A How long, and what is, the shortest path from E to A? </vt:lpstr>
      <vt:lpstr>Problem 8: Minimum Spanning Tree with Prim’s Algorithm  </vt:lpstr>
      <vt:lpstr>           Run Prim’s Alg Break ties using alphabetic order. Draw the resulted MST </vt:lpstr>
      <vt:lpstr> assignment 1</vt:lpstr>
      <vt:lpstr>LAB</vt:lpstr>
      <vt:lpstr>Additional Slides</vt:lpstr>
      <vt:lpstr>Q5.5: Tree, Back, Forward and Cross Edges </vt:lpstr>
      <vt:lpstr>Paths in unweighted graphs: path length, shortest path</vt:lpstr>
      <vt:lpstr>Paths in unweighted graphs: path length, shortest path</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469</cp:revision>
  <dcterms:created xsi:type="dcterms:W3CDTF">2016-04-26T09:56:14Z</dcterms:created>
  <dcterms:modified xsi:type="dcterms:W3CDTF">2022-03-31T01:59:28Z</dcterms:modified>
</cp:coreProperties>
</file>