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545" r:id="rId2"/>
    <p:sldId id="541" r:id="rId3"/>
    <p:sldId id="548" r:id="rId4"/>
    <p:sldId id="549" r:id="rId5"/>
    <p:sldId id="547" r:id="rId6"/>
    <p:sldId id="542" r:id="rId7"/>
    <p:sldId id="534" r:id="rId8"/>
    <p:sldId id="551" r:id="rId9"/>
    <p:sldId id="535" r:id="rId10"/>
    <p:sldId id="539" r:id="rId11"/>
    <p:sldId id="544" r:id="rId12"/>
    <p:sldId id="554" r:id="rId13"/>
    <p:sldId id="550" r:id="rId14"/>
    <p:sldId id="536" r:id="rId15"/>
    <p:sldId id="537" r:id="rId16"/>
    <p:sldId id="552" r:id="rId17"/>
    <p:sldId id="553" r:id="rId1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4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FAC"/>
    <a:srgbClr val="1507E7"/>
    <a:srgbClr val="030000"/>
    <a:srgbClr val="0F19FF"/>
    <a:srgbClr val="D28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27" autoAdjust="0"/>
    <p:restoredTop sz="94785"/>
  </p:normalViewPr>
  <p:slideViewPr>
    <p:cSldViewPr snapToObjects="1">
      <p:cViewPr varScale="1">
        <p:scale>
          <a:sx n="107" d="100"/>
          <a:sy n="107" d="100"/>
        </p:scale>
        <p:origin x="2112" y="160"/>
      </p:cViewPr>
      <p:guideLst>
        <p:guide orient="horz" pos="2160"/>
        <p:guide pos="148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-236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27B758E-380E-674B-8C4E-3220F752DC53}" type="datetime1">
              <a:rPr lang="en-US"/>
              <a:pPr>
                <a:defRPr/>
              </a:pPr>
              <a:t>4/16/21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9113BDF-1167-BD47-91D1-EF74F2BB9B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133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9559656-7EB7-5F48-B1AB-5E67AEF6F7F9}" type="datetime1">
              <a:rPr lang="en-US"/>
              <a:pPr>
                <a:defRPr/>
              </a:pPr>
              <a:t>4/16/21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DDE2622-EEE1-744B-9958-F765315E4C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255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8738" y="1295400"/>
            <a:ext cx="7815262" cy="4149725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/>
          <a:p>
            <a:pPr algn="ctr" defTabSz="914400">
              <a:spcBef>
                <a:spcPts val="2000"/>
              </a:spcBef>
              <a:buClr>
                <a:srgbClr val="6FB7D7"/>
              </a:buClr>
              <a:buSzPct val="110000"/>
              <a:buFont typeface="Wingdings 2" charset="0"/>
              <a:buNone/>
              <a:defRPr/>
            </a:pPr>
            <a:endParaRPr lang="en-US" sz="3200" dirty="0">
              <a:solidFill>
                <a:srgbClr val="595959"/>
              </a:solidFill>
              <a:latin typeface="News Gothic MT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dirty="0"/>
              <a:t>Anh </a:t>
            </a:r>
            <a:r>
              <a:rPr lang="en-AU" dirty="0" err="1"/>
              <a:t>Vio</a:t>
            </a:r>
            <a:r>
              <a:rPr lang="en-AU" dirty="0"/>
              <a:t>    </a:t>
            </a:r>
            <a:fld id="{34199234-A25A-904C-9B74-56A4A07707A6}" type="datetime4">
              <a:rPr lang="en-AU" smtClean="0"/>
              <a:t>16 April 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COMP20007.Workshop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4906F-796F-DF40-BE2B-4D01E12B57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4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107951"/>
            <a:ext cx="8623300" cy="920750"/>
          </a:xfrm>
        </p:spPr>
        <p:txBody>
          <a:bodyPr/>
          <a:lstStyle>
            <a:lvl1pPr>
              <a:defRPr b="1" cap="none" spc="0">
                <a:ln w="1905"/>
                <a:solidFill>
                  <a:srgbClr val="1507E7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113" y="1143000"/>
            <a:ext cx="8623300" cy="4800600"/>
          </a:xfrm>
        </p:spPr>
        <p:txBody>
          <a:bodyPr/>
          <a:lstStyle>
            <a:lvl1pPr>
              <a:defRPr sz="2800" b="0" cap="none" spc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  <a:lvl2pPr>
              <a:defRPr sz="2400" b="0" cap="none" spc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2pPr>
            <a:lvl3pPr>
              <a:defRPr sz="2400" b="0" cap="none" spc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3pPr>
            <a:lvl4pPr>
              <a:defRPr sz="2000" b="0" cap="none" spc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4pPr>
            <a:lvl5pPr>
              <a:defRPr sz="2000" b="0" cap="none" spc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46700" y="6275388"/>
            <a:ext cx="218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dirty="0"/>
              <a:t>Anh Vo    </a:t>
            </a:r>
            <a:fld id="{A9DEA08E-4CB3-E742-9AC2-43959A293033}" type="datetime4">
              <a:rPr lang="en-AU" smtClean="0"/>
              <a:t>16 April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COMP20007.Worshop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10808-8E44-6F46-B441-732A53FE43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871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49275" y="107950"/>
            <a:ext cx="8042275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 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9275" y="1244600"/>
            <a:ext cx="8042275" cy="469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275" y="62753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AU" dirty="0"/>
              <a:t>Anh Vo    </a:t>
            </a:r>
            <a:fld id="{C36B4625-443B-BA4A-9C4D-9655F853EDD2}" type="datetime4">
              <a:rPr lang="en-AU" smtClean="0"/>
              <a:t>16 April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688" y="6275388"/>
            <a:ext cx="48402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 dirty="0"/>
              <a:t>COMP20007.Workshop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813" y="6275388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77A591D-BE1D-B04A-BB41-513A4B216A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ln w="1905"/>
          <a:solidFill>
            <a:srgbClr val="1507E7"/>
          </a:solidFill>
          <a:effectLst>
            <a:innerShdw blurRad="69850" dist="43180" dir="5400000">
              <a:srgbClr val="000000">
                <a:alpha val="65000"/>
              </a:srgbClr>
            </a:innerShdw>
          </a:effectLst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507E7"/>
          </a:solidFill>
          <a:latin typeface="News Gothic MT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507E7"/>
          </a:solidFill>
          <a:latin typeface="News Gothic MT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507E7"/>
          </a:solidFill>
          <a:latin typeface="News Gothic MT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507E7"/>
          </a:solidFill>
          <a:latin typeface="News Gothic MT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9pPr>
    </p:titleStyle>
    <p:bodyStyle>
      <a:lvl1pPr marL="349250" indent="-349250" algn="l" rtl="0" eaLnBrk="0" fontAlgn="base" hangingPunct="0">
        <a:spcBef>
          <a:spcPts val="2000"/>
        </a:spcBef>
        <a:spcAft>
          <a:spcPct val="0"/>
        </a:spcAft>
        <a:buClr>
          <a:srgbClr val="6FB7D7"/>
        </a:buClr>
        <a:buSzPct val="110000"/>
        <a:buFont typeface="Wingdings 2" charset="0"/>
        <a:buChar char=""/>
        <a:defRPr sz="2800" b="0" kern="1200">
          <a:ln w="1905"/>
          <a:solidFill>
            <a:schemeClr val="tx1"/>
          </a:solidFill>
          <a:effectLst>
            <a:innerShdw blurRad="69850" dist="43180" dir="5400000">
              <a:srgbClr val="000000">
                <a:alpha val="65000"/>
              </a:srgbClr>
            </a:innerShdw>
          </a:effectLst>
          <a:latin typeface="Calibri"/>
          <a:ea typeface="ＭＳ Ｐゴシック" charset="0"/>
          <a:cs typeface="Calibri"/>
        </a:defRPr>
      </a:lvl1pPr>
      <a:lvl2pPr marL="685800" indent="-336550" algn="l" rtl="0" eaLnBrk="0" fontAlgn="base" hangingPunct="0">
        <a:spcBef>
          <a:spcPts val="600"/>
        </a:spcBef>
        <a:spcAft>
          <a:spcPct val="0"/>
        </a:spcAft>
        <a:buClr>
          <a:srgbClr val="215D77"/>
        </a:buClr>
        <a:buSzPct val="110000"/>
        <a:buFont typeface="Wingdings 2" charset="0"/>
        <a:buChar char=""/>
        <a:defRPr sz="2400" b="0" kern="1200">
          <a:ln w="1905"/>
          <a:solidFill>
            <a:schemeClr val="tx1"/>
          </a:solidFill>
          <a:effectLst>
            <a:innerShdw blurRad="69850" dist="43180" dir="5400000">
              <a:srgbClr val="000000">
                <a:alpha val="65000"/>
              </a:srgbClr>
            </a:innerShdw>
          </a:effectLst>
          <a:latin typeface="Calibri"/>
          <a:ea typeface="ＭＳ Ｐゴシック" charset="0"/>
          <a:cs typeface="Calibri"/>
        </a:defRPr>
      </a:lvl2pPr>
      <a:lvl3pPr marL="968375" indent="-282575" algn="l" rtl="0" eaLnBrk="0" fontAlgn="base" hangingPunct="0">
        <a:spcBef>
          <a:spcPts val="600"/>
        </a:spcBef>
        <a:spcAft>
          <a:spcPct val="0"/>
        </a:spcAft>
        <a:buClr>
          <a:srgbClr val="6FB7D7"/>
        </a:buClr>
        <a:buSzPct val="110000"/>
        <a:buFont typeface="Wingdings 2" charset="0"/>
        <a:buChar char=""/>
        <a:defRPr sz="2400" b="0" kern="1200">
          <a:ln w="1905"/>
          <a:solidFill>
            <a:schemeClr val="tx1"/>
          </a:solidFill>
          <a:effectLst>
            <a:innerShdw blurRad="69850" dist="43180" dir="5400000">
              <a:srgbClr val="000000">
                <a:alpha val="65000"/>
              </a:srgbClr>
            </a:innerShdw>
          </a:effectLst>
          <a:latin typeface="Calibri"/>
          <a:ea typeface="ＭＳ Ｐゴシック" charset="0"/>
          <a:cs typeface="Calibri"/>
        </a:defRPr>
      </a:lvl3pPr>
      <a:lvl4pPr marL="1263650" indent="-295275" algn="l" rtl="0" eaLnBrk="0" fontAlgn="base" hangingPunct="0">
        <a:spcBef>
          <a:spcPts val="600"/>
        </a:spcBef>
        <a:spcAft>
          <a:spcPct val="0"/>
        </a:spcAft>
        <a:buClr>
          <a:srgbClr val="215D77"/>
        </a:buClr>
        <a:buSzPct val="110000"/>
        <a:buFont typeface="Wingdings 2" charset="0"/>
        <a:buChar char=""/>
        <a:defRPr sz="2000" b="0" kern="1200">
          <a:ln w="1905"/>
          <a:solidFill>
            <a:schemeClr val="tx1"/>
          </a:solidFill>
          <a:effectLst>
            <a:innerShdw blurRad="69850" dist="43180" dir="5400000">
              <a:srgbClr val="000000">
                <a:alpha val="65000"/>
              </a:srgbClr>
            </a:innerShdw>
          </a:effectLst>
          <a:latin typeface="Calibri"/>
          <a:ea typeface="ＭＳ Ｐゴシック" charset="0"/>
          <a:cs typeface="Calibri"/>
        </a:defRPr>
      </a:lvl4pPr>
      <a:lvl5pPr marL="1546225" indent="-282575" algn="l" rtl="0" eaLnBrk="0" fontAlgn="base" hangingPunct="0">
        <a:spcBef>
          <a:spcPts val="600"/>
        </a:spcBef>
        <a:spcAft>
          <a:spcPct val="0"/>
        </a:spcAft>
        <a:buClr>
          <a:srgbClr val="6FB7D7"/>
        </a:buClr>
        <a:buSzPct val="110000"/>
        <a:buFont typeface="Wingdings 2" charset="0"/>
        <a:buChar char=""/>
        <a:defRPr sz="2000" b="0" kern="1200">
          <a:ln w="1905"/>
          <a:solidFill>
            <a:schemeClr val="tx1"/>
          </a:solidFill>
          <a:effectLst>
            <a:innerShdw blurRad="69850" dist="43180" dir="5400000">
              <a:srgbClr val="000000">
                <a:alpha val="65000"/>
              </a:srgbClr>
            </a:innerShdw>
          </a:effectLst>
          <a:latin typeface="Calibri"/>
          <a:ea typeface="ＭＳ Ｐゴシック" charset="0"/>
          <a:cs typeface="Calibri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275732" y="-171400"/>
            <a:ext cx="8623300" cy="92075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News Gothic MT" charset="0"/>
              </a:rPr>
              <a:t>COMP20007 Workshop </a:t>
            </a:r>
            <a:r>
              <a:rPr lang="en-US">
                <a:latin typeface="News Gothic MT" charset="0"/>
              </a:rPr>
              <a:t>Week 6</a:t>
            </a:r>
            <a:endParaRPr lang="en-US" dirty="0">
              <a:latin typeface="News Gothic MT" charset="0"/>
            </a:endParaRPr>
          </a:p>
        </p:txBody>
      </p:sp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AU" sz="1200" dirty="0">
                <a:solidFill>
                  <a:schemeClr val="bg1"/>
                </a:solidFill>
              </a:rPr>
              <a:t>Anh Vo    </a:t>
            </a:r>
            <a:fld id="{465B1516-81C4-524D-A0C2-C8A80DF0B22D}" type="datetime4">
              <a:rPr lang="en-AU" sz="1200" smtClean="0">
                <a:solidFill>
                  <a:schemeClr val="bg1"/>
                </a:solidFill>
              </a:rPr>
              <a:t>16 April 2021</a:t>
            </a:fld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>
                <a:solidFill>
                  <a:schemeClr val="bg1"/>
                </a:solidFill>
              </a:rPr>
              <a:t>COMP20007.Workshop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2722B83-05D9-2C4B-9F78-99A6C46D0F70}" type="slidenum">
              <a:rPr lang="en-US" sz="3600">
                <a:solidFill>
                  <a:schemeClr val="bg1"/>
                </a:solidFill>
              </a:rPr>
              <a:pPr eaLnBrk="1" hangingPunct="1"/>
              <a:t>1</a:t>
            </a:fld>
            <a:endParaRPr lang="en-US" sz="36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2238434"/>
              </p:ext>
            </p:extLst>
          </p:nvPr>
        </p:nvGraphicFramePr>
        <p:xfrm>
          <a:off x="265113" y="749350"/>
          <a:ext cx="8623300" cy="55168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16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endParaRPr lang="en-US" sz="2000" b="0" dirty="0"/>
                    </a:p>
                    <a:p>
                      <a:pPr algn="ctr">
                        <a:spcBef>
                          <a:spcPts val="600"/>
                        </a:spcBef>
                      </a:pPr>
                      <a:endParaRPr lang="en-US" sz="2000" b="0" dirty="0"/>
                    </a:p>
                    <a:p>
                      <a:pPr algn="ctr">
                        <a:spcBef>
                          <a:spcPts val="600"/>
                        </a:spcBef>
                      </a:pPr>
                      <a:endParaRPr lang="en-US" sz="2000" b="0" dirty="0"/>
                    </a:p>
                    <a:p>
                      <a:pPr algn="ctr">
                        <a:spcBef>
                          <a:spcPts val="600"/>
                        </a:spcBef>
                      </a:pPr>
                      <a:endParaRPr lang="en-US" sz="2000" b="0" dirty="0"/>
                    </a:p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2000" b="0" dirty="0"/>
                        <a:t>1</a:t>
                      </a:r>
                    </a:p>
                    <a:p>
                      <a:pPr algn="ctr">
                        <a:spcBef>
                          <a:spcPts val="600"/>
                        </a:spcBef>
                      </a:pPr>
                      <a:endParaRPr lang="en-US" sz="2000" b="0" dirty="0"/>
                    </a:p>
                    <a:p>
                      <a:pPr algn="ctr">
                        <a:spcBef>
                          <a:spcPts val="600"/>
                        </a:spcBef>
                      </a:pPr>
                      <a:endParaRPr lang="en-US" sz="2000" b="0" dirty="0"/>
                    </a:p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20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2000" b="1" baseline="0" dirty="0">
                          <a:solidFill>
                            <a:srgbClr val="080FAC"/>
                          </a:solidFill>
                        </a:rPr>
                        <a:t>Preparation</a:t>
                      </a:r>
                      <a:r>
                        <a:rPr lang="en-US" sz="2000" b="0" baseline="0" dirty="0">
                          <a:solidFill>
                            <a:srgbClr val="080FAC"/>
                          </a:solidFill>
                        </a:rPr>
                        <a:t>:</a:t>
                      </a:r>
                      <a:r>
                        <a:rPr lang="en-US" sz="2000" b="0" baseline="0" dirty="0"/>
                        <a:t> download ppt (or pdf) from </a:t>
                      </a:r>
                      <a:r>
                        <a:rPr lang="en-US" sz="2000" b="0" baseline="0" dirty="0" err="1">
                          <a:solidFill>
                            <a:srgbClr val="080FAC"/>
                          </a:solidFill>
                          <a:latin typeface="Courier" pitchFamily="2" charset="0"/>
                        </a:rPr>
                        <a:t>github.com</a:t>
                      </a:r>
                      <a:r>
                        <a:rPr lang="en-US" sz="2000" b="0" baseline="0" dirty="0">
                          <a:solidFill>
                            <a:srgbClr val="080FAC"/>
                          </a:solidFill>
                          <a:latin typeface="Courier" pitchFamily="2" charset="0"/>
                        </a:rPr>
                        <a:t>/</a:t>
                      </a:r>
                      <a:r>
                        <a:rPr lang="en-US" sz="2000" b="0" baseline="0" dirty="0" err="1">
                          <a:solidFill>
                            <a:srgbClr val="080FAC"/>
                          </a:solidFill>
                          <a:latin typeface="Courier" pitchFamily="2" charset="0"/>
                        </a:rPr>
                        <a:t>anhvir</a:t>
                      </a:r>
                      <a:r>
                        <a:rPr lang="en-US" sz="2000" b="0" baseline="0" dirty="0">
                          <a:solidFill>
                            <a:srgbClr val="080FAC"/>
                          </a:solidFill>
                          <a:latin typeface="Courier" pitchFamily="2" charset="0"/>
                        </a:rPr>
                        <a:t>/c207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endParaRPr lang="en-US" sz="2000" b="0" baseline="0" dirty="0"/>
                    </a:p>
                    <a:p>
                      <a:pPr>
                        <a:spcBef>
                          <a:spcPts val="600"/>
                        </a:spcBef>
                      </a:pPr>
                      <a:endParaRPr lang="en-US" sz="2000" b="0" baseline="0" dirty="0"/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2000" b="1" baseline="0" dirty="0"/>
                        <a:t>Topic 1:</a:t>
                      </a:r>
                      <a:r>
                        <a:rPr lang="en-US" sz="2000" b="0" baseline="0" dirty="0"/>
                        <a:t> Topological Sorting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2000" b="0" baseline="0" dirty="0"/>
                        <a:t> </a:t>
                      </a:r>
                      <a:r>
                        <a:rPr lang="en-US" sz="2000" b="1" i="1" baseline="0" dirty="0"/>
                        <a:t>Group Work:</a:t>
                      </a:r>
                      <a:r>
                        <a:rPr lang="en-US" sz="2000" b="0" baseline="0" dirty="0"/>
                        <a:t> Problems T1 (</a:t>
                      </a:r>
                      <a:r>
                        <a:rPr lang="en-US" sz="2000" b="0" baseline="0" dirty="0" err="1"/>
                        <a:t>toposort</a:t>
                      </a:r>
                      <a:r>
                        <a:rPr lang="en-US" sz="2000" b="0" baseline="0" dirty="0"/>
                        <a:t>)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endParaRPr lang="en-US" sz="2000" b="0" baseline="0" dirty="0"/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2000" b="1" baseline="0" dirty="0"/>
                        <a:t>Topic 2:</a:t>
                      </a:r>
                      <a:r>
                        <a:rPr lang="en-US" sz="2000" b="0" baseline="0" dirty="0"/>
                        <a:t> Binary Trees &amp; BST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2000" b="1" i="1" baseline="0" dirty="0"/>
                        <a:t>  Group</a:t>
                      </a:r>
                      <a:r>
                        <a:rPr lang="en-US" sz="2000" b="1" i="1" baseline="0"/>
                        <a:t>/Individual </a:t>
                      </a:r>
                      <a:r>
                        <a:rPr lang="en-US" sz="2000" b="1" i="1" baseline="0" dirty="0"/>
                        <a:t>Work:</a:t>
                      </a:r>
                      <a:r>
                        <a:rPr lang="en-US" sz="2000" b="0" baseline="0" dirty="0"/>
                        <a:t> Problems 2, 3, 4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endParaRPr lang="en-US" sz="2000" b="0" baseline="0" dirty="0"/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2000" b="1" baseline="0" dirty="0"/>
                        <a:t>Lab: </a:t>
                      </a:r>
                    </a:p>
                    <a:p>
                      <a:pPr marL="342900" indent="-34290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baseline="0" dirty="0"/>
                        <a:t>Finish ass1 if not yet done, or</a:t>
                      </a:r>
                    </a:p>
                    <a:p>
                      <a:pPr marL="342900" indent="-34290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baseline="0" dirty="0"/>
                        <a:t>Finish lab works of previous weeks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endParaRPr lang="en-US" sz="2000" b="0" baseline="0" dirty="0"/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671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107951"/>
            <a:ext cx="8623300" cy="440729"/>
          </a:xfrm>
        </p:spPr>
        <p:txBody>
          <a:bodyPr/>
          <a:lstStyle/>
          <a:p>
            <a:r>
              <a:rPr lang="en-US" sz="2400" dirty="0"/>
              <a:t>Problem 4: Binary Tree Sum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A9DEA08E-4CB3-E742-9AC2-43959A293033}" type="datetime4">
              <a:rPr lang="en-AU" smtClean="0"/>
              <a:t>16 April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1724" t="-58606" r="-1971" b="-1"/>
          <a:stretch/>
        </p:blipFill>
        <p:spPr>
          <a:xfrm>
            <a:off x="263430" y="1844824"/>
            <a:ext cx="2412000" cy="3683188"/>
          </a:xfrm>
        </p:spPr>
      </p:pic>
      <p:sp>
        <p:nvSpPr>
          <p:cNvPr id="12" name="TextBox 11"/>
          <p:cNvSpPr txBox="1"/>
          <p:nvPr/>
        </p:nvSpPr>
        <p:spPr>
          <a:xfrm>
            <a:off x="34214" y="592150"/>
            <a:ext cx="87089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Write a recursive algorithm to calculate the sum of a binary tree where each node contains a number. 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847975" y="1655255"/>
            <a:ext cx="589514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YOUR ANSWER: The </a:t>
            </a:r>
            <a:r>
              <a:rPr lang="en-US" sz="2000" dirty="0" err="1"/>
              <a:t>pseudocode</a:t>
            </a:r>
            <a:r>
              <a:rPr lang="en-US" sz="2000" dirty="0"/>
              <a:t>:</a:t>
            </a:r>
          </a:p>
          <a:p>
            <a:r>
              <a:rPr lang="en-US" sz="2000" dirty="0">
                <a:solidFill>
                  <a:srgbClr val="000090"/>
                </a:solidFill>
                <a:latin typeface="Courier"/>
                <a:cs typeface="Courier"/>
              </a:rPr>
              <a:t>function Sum( T )</a:t>
            </a:r>
          </a:p>
          <a:p>
            <a:r>
              <a:rPr lang="en-US" sz="2000" dirty="0">
                <a:solidFill>
                  <a:srgbClr val="000090"/>
                </a:solidFill>
                <a:latin typeface="Courier"/>
                <a:cs typeface="Courier"/>
              </a:rPr>
              <a:t>   </a:t>
            </a:r>
          </a:p>
          <a:p>
            <a:endParaRPr lang="en-US" sz="2000" dirty="0">
              <a:solidFill>
                <a:srgbClr val="000090"/>
              </a:solidFill>
              <a:latin typeface="Courier"/>
              <a:cs typeface="Courier"/>
            </a:endParaRPr>
          </a:p>
          <a:p>
            <a:endParaRPr lang="en-US" sz="2000" dirty="0">
              <a:solidFill>
                <a:srgbClr val="000090"/>
              </a:solidFill>
              <a:latin typeface="Courier"/>
              <a:cs typeface="Courier"/>
            </a:endParaRPr>
          </a:p>
          <a:p>
            <a:endParaRPr lang="en-US" sz="2000" dirty="0">
              <a:solidFill>
                <a:srgbClr val="000090"/>
              </a:solidFill>
              <a:latin typeface="Courier"/>
              <a:cs typeface="Courier"/>
            </a:endParaRPr>
          </a:p>
          <a:p>
            <a:endParaRPr lang="en-US" sz="2000" dirty="0">
              <a:solidFill>
                <a:srgbClr val="000090"/>
              </a:solidFill>
              <a:latin typeface="Courier"/>
              <a:cs typeface="Courier"/>
            </a:endParaRPr>
          </a:p>
          <a:p>
            <a:endParaRPr lang="en-US" sz="2000" dirty="0">
              <a:solidFill>
                <a:srgbClr val="000090"/>
              </a:solidFill>
              <a:latin typeface="Courier"/>
              <a:cs typeface="Courier"/>
            </a:endParaRPr>
          </a:p>
          <a:p>
            <a:endParaRPr lang="en-US" sz="2000" dirty="0">
              <a:solidFill>
                <a:srgbClr val="000090"/>
              </a:solidFill>
              <a:latin typeface="Courier"/>
              <a:cs typeface="Courier"/>
            </a:endParaRPr>
          </a:p>
          <a:p>
            <a:endParaRPr lang="en-US" sz="2000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1444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(Search) Tree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l="-24846" r="-24846"/>
          <a:stretch>
            <a:fillRect/>
          </a:stretch>
        </p:blipFill>
        <p:spPr>
          <a:xfrm>
            <a:off x="4605266" y="1485152"/>
            <a:ext cx="5113431" cy="284665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A9DEA08E-4CB3-E742-9AC2-43959A293033}" type="datetime4">
              <a:rPr lang="en-AU" smtClean="0"/>
              <a:t>16 April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1484784"/>
            <a:ext cx="4833374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How to: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print the number in increasing order?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print in decreasing order?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copy the tree?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free the tree?</a:t>
            </a:r>
          </a:p>
          <a:p>
            <a:endParaRPr lang="en-US" dirty="0"/>
          </a:p>
          <a:p>
            <a:r>
              <a:rPr lang="en-US" dirty="0"/>
              <a:t>Your notes: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624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B9F77-DA15-F044-97E0-392D83E2E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Group/Individual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B598E-D295-D94C-BF46-190AC6B1D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Problems 2, 3.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7CD91-9120-5743-BD13-E052E5A46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A9DEA08E-4CB3-E742-9AC2-43959A293033}" type="datetime4">
              <a:rPr lang="en-AU" smtClean="0"/>
              <a:t>16 April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94076-1C34-0643-9788-0D716FE47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COMP20007.Worshop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20BE1-A246-9D49-9DEA-18E89F586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573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2: conventional traversal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A9DEA08E-4CB3-E742-9AC2-43959A293033}" type="datetime4">
              <a:rPr lang="en-AU" smtClean="0"/>
              <a:t>16 April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1728" t="-58606" r="-96932" b="-1"/>
          <a:stretch/>
        </p:blipFill>
        <p:spPr>
          <a:xfrm>
            <a:off x="-617011" y="620688"/>
            <a:ext cx="9390063" cy="5227638"/>
          </a:xfrm>
        </p:spPr>
      </p:pic>
      <p:sp>
        <p:nvSpPr>
          <p:cNvPr id="12" name="TextBox 11"/>
          <p:cNvSpPr txBox="1"/>
          <p:nvPr/>
        </p:nvSpPr>
        <p:spPr>
          <a:xfrm>
            <a:off x="179512" y="1311429"/>
            <a:ext cx="8708901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the </a:t>
            </a:r>
            <a:r>
              <a:rPr lang="en-US" i="1" dirty="0" err="1"/>
              <a:t>inorder</a:t>
            </a:r>
            <a:r>
              <a:rPr lang="en-US" dirty="0"/>
              <a:t>, </a:t>
            </a:r>
            <a:r>
              <a:rPr lang="en-US" i="1" dirty="0"/>
              <a:t>preorder</a:t>
            </a:r>
            <a:r>
              <a:rPr lang="en-US" dirty="0"/>
              <a:t> and </a:t>
            </a:r>
            <a:r>
              <a:rPr lang="en-US" i="1" dirty="0" err="1"/>
              <a:t>postorder</a:t>
            </a:r>
            <a:r>
              <a:rPr lang="en-US" dirty="0"/>
              <a:t> traversals of </a:t>
            </a:r>
          </a:p>
          <a:p>
            <a:r>
              <a:rPr lang="en-US" dirty="0"/>
              <a:t>the following binary tree: 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44008" y="2382835"/>
            <a:ext cx="35283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90"/>
                </a:solidFill>
              </a:rPr>
              <a:t>YOUR ANSWER:</a:t>
            </a:r>
          </a:p>
          <a:p>
            <a:r>
              <a:rPr lang="en-US" sz="2000" dirty="0"/>
              <a:t>In-order: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Pre-order: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Post-order: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5068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3:  level-order traversal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A9DEA08E-4CB3-E742-9AC2-43959A293033}" type="datetime4">
              <a:rPr lang="en-AU" smtClean="0"/>
              <a:t>16 April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1728" t="-58606" r="-96932" b="-1"/>
          <a:stretch/>
        </p:blipFill>
        <p:spPr>
          <a:xfrm>
            <a:off x="-612576" y="1257980"/>
            <a:ext cx="9390063" cy="5227638"/>
          </a:xfrm>
        </p:spPr>
      </p:pic>
      <p:sp>
        <p:nvSpPr>
          <p:cNvPr id="12" name="TextBox 11"/>
          <p:cNvSpPr txBox="1"/>
          <p:nvPr/>
        </p:nvSpPr>
        <p:spPr>
          <a:xfrm>
            <a:off x="179512" y="1311429"/>
            <a:ext cx="87089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Level-order: visit level-by-level, left-to-right, starting from the root (which is in 0-th level).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For the tree below, what’s the visited order?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solidFill>
                  <a:srgbClr val="A6A6A6"/>
                </a:solidFill>
              </a:rPr>
              <a:t>Write the level-order pseudo-code.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0" y="3284984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000090"/>
                </a:solidFill>
              </a:rPr>
              <a:t>YOUR ANSWER:</a:t>
            </a:r>
          </a:p>
          <a:p>
            <a:r>
              <a:rPr lang="en-US" sz="2000" dirty="0"/>
              <a:t>Level-order: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42523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184" y="-243408"/>
            <a:ext cx="8623300" cy="920750"/>
          </a:xfrm>
        </p:spPr>
        <p:txBody>
          <a:bodyPr/>
          <a:lstStyle/>
          <a:p>
            <a:r>
              <a:rPr lang="en-US" sz="2800" dirty="0"/>
              <a:t>Problem 3:  level-order traversal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A9DEA08E-4CB3-E742-9AC2-43959A293033}" type="datetime4">
              <a:rPr lang="en-AU" smtClean="0"/>
              <a:t>16 April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9512" y="733471"/>
            <a:ext cx="87089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Level-order: visit level-by-level, left-to-right, starting from the root (which is in 0-th level). 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For the tree below, what’s the visited order?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000" dirty="0"/>
              <a:t>Write the level-order pseudo-code.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3184" y="2420888"/>
            <a:ext cx="84232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YOUR ANSWER: The </a:t>
            </a:r>
            <a:r>
              <a:rPr lang="en-US" sz="2000" dirty="0" err="1"/>
              <a:t>pseudocode</a:t>
            </a:r>
            <a:r>
              <a:rPr lang="en-US" sz="2000" dirty="0"/>
              <a:t>:</a:t>
            </a:r>
          </a:p>
          <a:p>
            <a:r>
              <a:rPr lang="en-US" sz="2000" dirty="0">
                <a:solidFill>
                  <a:srgbClr val="000090"/>
                </a:solidFill>
                <a:latin typeface="Courier"/>
                <a:cs typeface="Courier"/>
              </a:rPr>
              <a:t>function </a:t>
            </a:r>
            <a:r>
              <a:rPr lang="en-US" sz="2000" dirty="0" err="1">
                <a:solidFill>
                  <a:srgbClr val="000090"/>
                </a:solidFill>
                <a:latin typeface="Courier"/>
                <a:cs typeface="Courier"/>
              </a:rPr>
              <a:t>LevelOrder</a:t>
            </a:r>
            <a:r>
              <a:rPr lang="en-US" sz="2000" dirty="0">
                <a:solidFill>
                  <a:srgbClr val="000090"/>
                </a:solidFill>
                <a:latin typeface="Courier"/>
                <a:cs typeface="Courier"/>
              </a:rPr>
              <a:t>( T )</a:t>
            </a:r>
          </a:p>
          <a:p>
            <a:r>
              <a:rPr lang="en-US" sz="2000" dirty="0">
                <a:solidFill>
                  <a:srgbClr val="000090"/>
                </a:solidFill>
                <a:latin typeface="Courier"/>
                <a:cs typeface="Courier"/>
              </a:rPr>
              <a:t>   </a:t>
            </a:r>
          </a:p>
          <a:p>
            <a:r>
              <a:rPr lang="en-US" sz="2000" dirty="0">
                <a:solidFill>
                  <a:srgbClr val="000090"/>
                </a:solidFill>
                <a:latin typeface="Courier"/>
                <a:cs typeface="Courier"/>
              </a:rPr>
              <a:t>   </a:t>
            </a:r>
          </a:p>
          <a:p>
            <a:r>
              <a:rPr lang="en-US" sz="2000" dirty="0">
                <a:solidFill>
                  <a:srgbClr val="000090"/>
                </a:solidFill>
                <a:latin typeface="Courier"/>
                <a:cs typeface="Courier"/>
              </a:rPr>
              <a:t>   </a:t>
            </a:r>
          </a:p>
          <a:p>
            <a:endParaRPr lang="en-US" sz="2000" dirty="0">
              <a:solidFill>
                <a:srgbClr val="000090"/>
              </a:solidFill>
              <a:latin typeface="Courier"/>
              <a:cs typeface="Courier"/>
            </a:endParaRPr>
          </a:p>
          <a:p>
            <a:endParaRPr lang="en-US" sz="2000" dirty="0">
              <a:solidFill>
                <a:srgbClr val="000090"/>
              </a:solidFill>
              <a:latin typeface="Courier"/>
              <a:cs typeface="Courier"/>
            </a:endParaRPr>
          </a:p>
          <a:p>
            <a:endParaRPr lang="en-US" sz="2000" dirty="0">
              <a:solidFill>
                <a:srgbClr val="000090"/>
              </a:solidFill>
              <a:latin typeface="Courier"/>
              <a:cs typeface="Courier"/>
            </a:endParaRPr>
          </a:p>
          <a:p>
            <a:endParaRPr lang="en-US" sz="2000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290456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65DEB-FCD2-694A-8BDD-0BDFB2448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2C563-A357-344F-AE62-F1DC128A3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80FAC"/>
                </a:solidFill>
              </a:rPr>
              <a:t>Assignment 1:</a:t>
            </a:r>
          </a:p>
          <a:p>
            <a:pPr lvl="1"/>
            <a:r>
              <a:rPr lang="en-US" dirty="0"/>
              <a:t>ask questions</a:t>
            </a:r>
          </a:p>
          <a:p>
            <a:pPr lvl="1"/>
            <a:r>
              <a:rPr lang="en-US" dirty="0"/>
              <a:t>note that you can discuss general problems with your friends but please do not reveal or show your solution and code</a:t>
            </a:r>
          </a:p>
          <a:p>
            <a:pPr lvl="1"/>
            <a:r>
              <a:rPr lang="en-US" dirty="0"/>
              <a:t>final submission </a:t>
            </a:r>
            <a:r>
              <a:rPr lang="en-US" b="1" dirty="0"/>
              <a:t>right now</a:t>
            </a:r>
          </a:p>
          <a:p>
            <a:pPr marL="349250" lvl="1" indent="0">
              <a:buNone/>
            </a:pPr>
            <a:endParaRPr lang="en-US" dirty="0"/>
          </a:p>
          <a:p>
            <a:pPr marL="12700" indent="0">
              <a:buNone/>
            </a:pPr>
            <a:r>
              <a:rPr lang="en-US" sz="2400" dirty="0">
                <a:solidFill>
                  <a:srgbClr val="080FAC"/>
                </a:solidFill>
              </a:rPr>
              <a:t>OR:</a:t>
            </a:r>
          </a:p>
          <a:p>
            <a:pPr marL="469900" indent="-457200"/>
            <a:r>
              <a:rPr lang="en-US" sz="2400" dirty="0"/>
              <a:t>do not-yet-done problems (if any) of previous workshops/lab/lectures</a:t>
            </a:r>
          </a:p>
          <a:p>
            <a:pPr marL="1270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972B1-E286-9F4D-B20C-56188D3C7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A9DEA08E-4CB3-E742-9AC2-43959A293033}" type="datetime4">
              <a:rPr lang="en-AU" smtClean="0"/>
              <a:t>16 April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C17E9-27EF-5C40-AAC7-7C14865D2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COMP20007.Worshop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023F0-08F1-4B46-B391-4B8A4DBBD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343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-243408"/>
            <a:ext cx="8623300" cy="920750"/>
          </a:xfrm>
        </p:spPr>
        <p:txBody>
          <a:bodyPr/>
          <a:lstStyle/>
          <a:p>
            <a:r>
              <a:rPr lang="en-US" dirty="0"/>
              <a:t>Group Work: moved to Week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5" y="483403"/>
            <a:ext cx="6264696" cy="4817806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90"/>
                </a:solidFill>
              </a:rPr>
              <a:t>T2:</a:t>
            </a:r>
            <a:r>
              <a:rPr lang="en-US" sz="1800" dirty="0"/>
              <a:t> </a:t>
            </a:r>
            <a:r>
              <a:rPr lang="en-US" sz="1800" i="1" dirty="0">
                <a:effectLst/>
              </a:rPr>
              <a:t>Dijkstra’s algorithm, unmodified, can’t handle some graphs with negative edge weights. Your friend has come up with a modified algorithm for finding shortest paths in a graph with negative edge weights: </a:t>
            </a:r>
            <a:endParaRPr lang="en-US" sz="1800" i="1" dirty="0"/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effectLst/>
              </a:rPr>
              <a:t>Find the largest negative edge weight, call this weight </a:t>
            </a:r>
            <a:r>
              <a:rPr lang="en-US" sz="1800" b="1" dirty="0">
                <a:effectLst/>
                <a:latin typeface="Courier"/>
                <a:cs typeface="Courier"/>
              </a:rPr>
              <a:t>−w</a:t>
            </a:r>
            <a:r>
              <a:rPr lang="en-US" sz="1800" dirty="0">
                <a:effectLst/>
              </a:rPr>
              <a:t>. 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effectLst/>
              </a:rPr>
              <a:t>Add </a:t>
            </a:r>
            <a:r>
              <a:rPr lang="en-US" sz="1800" b="1" dirty="0">
                <a:effectLst/>
                <a:latin typeface="Courier"/>
                <a:cs typeface="Courier"/>
              </a:rPr>
              <a:t>w</a:t>
            </a:r>
            <a:r>
              <a:rPr lang="en-US" sz="1800" dirty="0">
                <a:effectLst/>
              </a:rPr>
              <a:t> to the weight of all edges in the graph. Now, all edges have non-negative weights. 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effectLst/>
              </a:rPr>
              <a:t>Run </a:t>
            </a:r>
            <a:r>
              <a:rPr lang="en-US" sz="1800" dirty="0" err="1">
                <a:effectLst/>
              </a:rPr>
              <a:t>Dijkstra’s</a:t>
            </a:r>
            <a:r>
              <a:rPr lang="en-US" sz="1800" dirty="0">
                <a:effectLst/>
              </a:rPr>
              <a:t> algorithm on the resulting non-negative-edge-weighted graph. 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effectLst/>
              </a:rPr>
              <a:t>For each path found by </a:t>
            </a:r>
            <a:r>
              <a:rPr lang="en-US" sz="1800" dirty="0" err="1">
                <a:effectLst/>
              </a:rPr>
              <a:t>Dijkstra’s</a:t>
            </a:r>
            <a:r>
              <a:rPr lang="en-US" sz="1800" dirty="0">
                <a:effectLst/>
              </a:rPr>
              <a:t> algorithm, compute its true cost by subtracting </a:t>
            </a:r>
            <a:r>
              <a:rPr lang="en-US" sz="1800" b="1" dirty="0">
                <a:effectLst/>
                <a:latin typeface="Courier"/>
                <a:cs typeface="Courier"/>
              </a:rPr>
              <a:t>w</a:t>
            </a:r>
            <a:r>
              <a:rPr lang="en-US" sz="1800" dirty="0">
                <a:effectLst/>
              </a:rPr>
              <a:t> from the weight of each of its edges. 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A9DEA08E-4CB3-E742-9AC2-43959A293033}" type="datetime4">
              <a:rPr lang="en-AU" smtClean="0"/>
              <a:t>16 April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COMP20007.Worshop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702" y="677342"/>
            <a:ext cx="2268221" cy="2206361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784596"/>
              </p:ext>
            </p:extLst>
          </p:nvPr>
        </p:nvGraphicFramePr>
        <p:xfrm>
          <a:off x="237582" y="4359362"/>
          <a:ext cx="6462736" cy="89916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6462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spcBef>
                          <a:spcPts val="600"/>
                        </a:spcBef>
                        <a:buNone/>
                      </a:pPr>
                      <a:r>
                        <a:rPr lang="en-US" sz="1600" i="1" dirty="0">
                          <a:effectLst/>
                        </a:rPr>
                        <a:t>a) Give an example showing that DA can’t handle negative weights.</a:t>
                      </a:r>
                    </a:p>
                    <a:p>
                      <a:pPr marL="0" indent="0">
                        <a:spcBef>
                          <a:spcPts val="600"/>
                        </a:spcBef>
                        <a:buNone/>
                      </a:pPr>
                      <a:r>
                        <a:rPr lang="en-US" sz="1600" i="1" dirty="0">
                          <a:effectLst/>
                        </a:rPr>
                        <a:t>b) Will your friend’s algorithm work? Give an example.</a:t>
                      </a:r>
                      <a:endParaRPr lang="en-US" sz="1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503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Sorting (for DAG only!)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1" y="1143000"/>
            <a:ext cx="8276852" cy="4374232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effectLst/>
              </a:rPr>
              <a:t>A </a:t>
            </a:r>
            <a:r>
              <a:rPr lang="en-US" sz="2200" i="1" dirty="0">
                <a:effectLst/>
              </a:rPr>
              <a:t>topological ordering:</a:t>
            </a:r>
            <a:r>
              <a:rPr lang="en-US" sz="2200" dirty="0">
                <a:effectLst/>
              </a:rPr>
              <a:t> sorting the nodes of the graph such that all edges point in one direction, to nodes later in the ordering. </a:t>
            </a:r>
          </a:p>
          <a:p>
            <a:pPr marL="0" indent="0">
              <a:buNone/>
            </a:pPr>
            <a:endParaRPr lang="en-US" sz="2200" dirty="0">
              <a:effectLst/>
            </a:endParaRPr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A9DEA08E-4CB3-E742-9AC2-43959A293033}" type="datetime4">
              <a:rPr lang="en-AU" smtClean="0"/>
              <a:t>16 April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18" y="2371382"/>
            <a:ext cx="7344816" cy="413145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843808" y="4653136"/>
            <a:ext cx="1152128" cy="2160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42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107951"/>
            <a:ext cx="8623300" cy="512737"/>
          </a:xfrm>
        </p:spPr>
        <p:txBody>
          <a:bodyPr/>
          <a:lstStyle/>
          <a:p>
            <a:r>
              <a:rPr lang="en-US" sz="2400" dirty="0"/>
              <a:t>Topological 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113" y="670838"/>
            <a:ext cx="8623300" cy="4800600"/>
          </a:xfrm>
        </p:spPr>
        <p:txBody>
          <a:bodyPr/>
          <a:lstStyle/>
          <a:p>
            <a:pPr marL="0" indent="0">
              <a:spcBef>
                <a:spcPts val="800"/>
              </a:spcBef>
              <a:buNone/>
            </a:pPr>
            <a:r>
              <a:rPr lang="en-US" sz="2200" b="1" dirty="0">
                <a:effectLst/>
              </a:rPr>
              <a:t>Method 1:</a:t>
            </a:r>
            <a:r>
              <a:rPr lang="en-US" sz="2200" dirty="0">
                <a:effectLst/>
              </a:rPr>
              <a:t> Select a source (node with no incoming edges), then remove this source and all of its incidents (</a:t>
            </a:r>
            <a:r>
              <a:rPr lang="en-US" sz="2200" dirty="0" err="1">
                <a:effectLst/>
              </a:rPr>
              <a:t>ie</a:t>
            </a:r>
            <a:r>
              <a:rPr lang="en-US" sz="2200" dirty="0">
                <a:effectLst/>
              </a:rPr>
              <a:t>. its outgoing edges). Repeat this process until all nodes have been selected. </a:t>
            </a:r>
          </a:p>
          <a:p>
            <a:pPr>
              <a:spcBef>
                <a:spcPts val="800"/>
              </a:spcBef>
            </a:pPr>
            <a:r>
              <a:rPr lang="en-US" sz="2200" i="1" dirty="0">
                <a:solidFill>
                  <a:srgbClr val="C00000"/>
                </a:solidFill>
                <a:effectLst/>
              </a:rPr>
              <a:t>Manually run the algorithm for the graph below.</a:t>
            </a:r>
          </a:p>
          <a:p>
            <a:pPr>
              <a:spcBef>
                <a:spcPts val="800"/>
              </a:spcBef>
            </a:pPr>
            <a:r>
              <a:rPr lang="en-US" sz="22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</a:rPr>
              <a:t>On your own time: 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effectLst/>
              </a:rPr>
              <a:t>What’s the complexity of this algorithm if using adjacency matrix? list?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A9DEA08E-4CB3-E742-9AC2-43959A293033}" type="datetime4">
              <a:rPr lang="en-AU" smtClean="0"/>
              <a:t>16 April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82" y="3420169"/>
            <a:ext cx="3081908" cy="1781525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F8515CC-7191-664B-96E7-282D792DD509}"/>
              </a:ext>
            </a:extLst>
          </p:cNvPr>
          <p:cNvSpPr/>
          <p:nvPr/>
        </p:nvSpPr>
        <p:spPr>
          <a:xfrm>
            <a:off x="4172681" y="3035028"/>
            <a:ext cx="4532437" cy="324036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Complexity for</a:t>
            </a:r>
          </a:p>
          <a:p>
            <a:r>
              <a:rPr lang="en-US" dirty="0">
                <a:solidFill>
                  <a:schemeClr val="tx1"/>
                </a:solidFill>
              </a:rPr>
              <a:t>Adjacency matrix:</a:t>
            </a:r>
          </a:p>
          <a:p>
            <a:r>
              <a:rPr lang="en-US" i="1" dirty="0">
                <a:solidFill>
                  <a:srgbClr val="080FA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O( ) ?   ϴ( ) ?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Adjacency list:</a:t>
            </a:r>
          </a:p>
          <a:p>
            <a:r>
              <a:rPr lang="en-US" i="1" dirty="0">
                <a:solidFill>
                  <a:srgbClr val="080FA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O( ) ?   ϴ( ) ?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588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107951"/>
            <a:ext cx="8623300" cy="512737"/>
          </a:xfrm>
        </p:spPr>
        <p:txBody>
          <a:bodyPr/>
          <a:lstStyle/>
          <a:p>
            <a:r>
              <a:rPr lang="en-US" sz="2400" dirty="0"/>
              <a:t>Topological 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211" y="685607"/>
            <a:ext cx="8623300" cy="4800600"/>
          </a:xfrm>
        </p:spPr>
        <p:txBody>
          <a:bodyPr/>
          <a:lstStyle/>
          <a:p>
            <a:pPr marL="0" indent="0">
              <a:spcBef>
                <a:spcPts val="800"/>
              </a:spcBef>
              <a:buNone/>
            </a:pPr>
            <a:r>
              <a:rPr lang="en-US" sz="2000" b="1" dirty="0">
                <a:effectLst/>
              </a:rPr>
              <a:t>Another Algorithm</a:t>
            </a:r>
            <a:r>
              <a:rPr lang="en-US" sz="2000" dirty="0">
                <a:effectLst/>
              </a:rPr>
              <a:t> (discussed in lectures) involves running a DFS on the DAG and keeping track of the order in which the vertices are popped from the stack. The topological ordering will be the reverse of this order. </a:t>
            </a:r>
          </a:p>
          <a:p>
            <a:pPr>
              <a:spcBef>
                <a:spcPts val="800"/>
              </a:spcBef>
            </a:pPr>
            <a:r>
              <a:rPr lang="en-US" sz="2000" i="1" dirty="0">
                <a:solidFill>
                  <a:srgbClr val="C00000"/>
                </a:solidFill>
                <a:effectLst/>
              </a:rPr>
              <a:t>Manually run the algorithm for the graph below.</a:t>
            </a:r>
            <a:endParaRPr lang="en-US" sz="2000" i="1" dirty="0">
              <a:solidFill>
                <a:srgbClr val="C00000"/>
              </a:solidFill>
            </a:endParaRPr>
          </a:p>
          <a:p>
            <a:pPr>
              <a:spcBef>
                <a:spcPts val="800"/>
              </a:spcBef>
            </a:pPr>
            <a:r>
              <a:rPr lang="en-US" sz="2000" i="1" dirty="0">
                <a:solidFill>
                  <a:srgbClr val="C00000"/>
                </a:solidFill>
                <a:effectLst/>
              </a:rPr>
              <a:t>What’s the complexity if using adjacency lists for graphs? </a:t>
            </a:r>
            <a:r>
              <a:rPr lang="en-US" sz="2000" i="1" dirty="0" err="1">
                <a:solidFill>
                  <a:srgbClr val="C00000"/>
                </a:solidFill>
                <a:effectLst/>
              </a:rPr>
              <a:t>adj</a:t>
            </a:r>
            <a:r>
              <a:rPr lang="en-US" sz="2000" i="1" dirty="0">
                <a:solidFill>
                  <a:srgbClr val="C00000"/>
                </a:solidFill>
                <a:effectLst/>
              </a:rPr>
              <a:t> matrix?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2000" dirty="0">
                <a:effectLst/>
              </a:rPr>
              <a:t>How to have the pop-order?</a:t>
            </a:r>
            <a:endParaRPr lang="en-US" sz="2000" dirty="0"/>
          </a:p>
          <a:p>
            <a:pPr marL="0" indent="0">
              <a:spcBef>
                <a:spcPts val="800"/>
              </a:spcBef>
              <a:buNone/>
            </a:pP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A9DEA08E-4CB3-E742-9AC2-43959A293033}" type="datetime4">
              <a:rPr lang="en-AU" smtClean="0"/>
              <a:t>16 April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464187"/>
            <a:ext cx="3081908" cy="1781525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1A3EF49-7D56-014A-B300-18247BE27130}"/>
              </a:ext>
            </a:extLst>
          </p:cNvPr>
          <p:cNvSpPr/>
          <p:nvPr/>
        </p:nvSpPr>
        <p:spPr>
          <a:xfrm>
            <a:off x="4172681" y="2932033"/>
            <a:ext cx="4532437" cy="324036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Complexity for</a:t>
            </a:r>
          </a:p>
          <a:p>
            <a:r>
              <a:rPr lang="en-US" sz="1800" dirty="0">
                <a:solidFill>
                  <a:schemeClr val="tx1"/>
                </a:solidFill>
              </a:rPr>
              <a:t>Adjacency matrix:</a:t>
            </a:r>
          </a:p>
          <a:p>
            <a:r>
              <a:rPr lang="en-US" sz="1800" i="1" dirty="0">
                <a:solidFill>
                  <a:srgbClr val="080FA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O( ) ?   ϴ( ) ?</a:t>
            </a:r>
          </a:p>
          <a:p>
            <a:r>
              <a:rPr lang="en-US" sz="1800" i="1" dirty="0">
                <a:solidFill>
                  <a:srgbClr val="080FA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why? 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Adjacency list:</a:t>
            </a:r>
          </a:p>
          <a:p>
            <a:r>
              <a:rPr lang="en-US" sz="1800" i="1" dirty="0">
                <a:solidFill>
                  <a:srgbClr val="080FA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O( ) ?   ϴ( ) ?</a:t>
            </a:r>
          </a:p>
          <a:p>
            <a:r>
              <a:rPr lang="en-US" sz="1800" i="1" dirty="0">
                <a:solidFill>
                  <a:srgbClr val="080FA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why? 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545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107951"/>
            <a:ext cx="8623300" cy="656753"/>
          </a:xfrm>
        </p:spPr>
        <p:txBody>
          <a:bodyPr/>
          <a:lstStyle/>
          <a:p>
            <a:r>
              <a:rPr lang="en-US" sz="2400" dirty="0"/>
              <a:t>DFS: push- and pop-order (pre- and post-order)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A9DEA08E-4CB3-E742-9AC2-43959A293033}" type="datetime4">
              <a:rPr lang="en-AU" smtClean="0"/>
              <a:t>16 April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46124" y="4002192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836" y="3288330"/>
            <a:ext cx="3081908" cy="1781525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4693764" y="816075"/>
            <a:ext cx="44604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0090"/>
                </a:solidFill>
              </a:rPr>
              <a:t>Problem: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1" dirty="0"/>
              <a:t>For the graph below, write the push and pop order for DFS, starting from node 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1" dirty="0"/>
              <a:t>Modify the DFS algorithm so that it also builds the arrays </a:t>
            </a:r>
            <a:r>
              <a:rPr lang="en-US" sz="1800" dirty="0">
                <a:solidFill>
                  <a:srgbClr val="000090"/>
                </a:solidFill>
                <a:latin typeface="Courier"/>
                <a:cs typeface="Courier"/>
              </a:rPr>
              <a:t>pre[V]</a:t>
            </a:r>
            <a:r>
              <a:rPr lang="en-US" sz="1800" i="1" dirty="0"/>
              <a:t> and </a:t>
            </a:r>
            <a:r>
              <a:rPr lang="en-US" sz="1800" dirty="0">
                <a:solidFill>
                  <a:srgbClr val="000090"/>
                </a:solidFill>
                <a:latin typeface="Courier"/>
                <a:cs typeface="Courier"/>
              </a:rPr>
              <a:t>post[V]</a:t>
            </a:r>
            <a:r>
              <a:rPr lang="en-US" sz="1800" i="1" dirty="0"/>
              <a:t>to store the push- and the pop-order of the vertices.</a:t>
            </a:r>
            <a:r>
              <a:rPr lang="en-US" sz="1800" dirty="0"/>
              <a:t> </a:t>
            </a:r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6D44D6E5-D74F-B64E-9103-F1573508C3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310774"/>
              </p:ext>
            </p:extLst>
          </p:nvPr>
        </p:nvGraphicFramePr>
        <p:xfrm>
          <a:off x="0" y="951311"/>
          <a:ext cx="4572000" cy="352227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4003849519"/>
                    </a:ext>
                  </a:extLst>
                </a:gridCol>
              </a:tblGrid>
              <a:tr h="178491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80FAC"/>
                          </a:solidFill>
                          <a:latin typeface="Courier" pitchFamily="2" charset="0"/>
                        </a:rPr>
                        <a:t>function </a:t>
                      </a:r>
                      <a:r>
                        <a:rPr lang="en-US" b="0" dirty="0" err="1">
                          <a:solidFill>
                            <a:srgbClr val="080FAC"/>
                          </a:solidFill>
                          <a:latin typeface="Courier" pitchFamily="2" charset="0"/>
                        </a:rPr>
                        <a:t>Dfs</a:t>
                      </a:r>
                      <a:r>
                        <a:rPr lang="en-US" b="0" dirty="0">
                          <a:solidFill>
                            <a:srgbClr val="080FAC"/>
                          </a:solidFill>
                          <a:latin typeface="Courier" pitchFamily="2" charset="0"/>
                        </a:rPr>
                        <a:t>(&lt;V,E&gt;)</a:t>
                      </a:r>
                    </a:p>
                    <a:p>
                      <a:r>
                        <a:rPr lang="en-US" b="0" dirty="0">
                          <a:solidFill>
                            <a:srgbClr val="080FAC"/>
                          </a:solidFill>
                          <a:latin typeface="Courier" pitchFamily="2" charset="0"/>
                        </a:rPr>
                        <a:t>  mark each u in V as unvisited</a:t>
                      </a:r>
                      <a:endParaRPr lang="en-US" b="0" dirty="0">
                        <a:solidFill>
                          <a:srgbClr val="080FAC"/>
                        </a:solidFill>
                        <a:latin typeface="Courier" pitchFamily="2" charset="0"/>
                        <a:sym typeface="Wingdings" pitchFamily="2" charset="2"/>
                      </a:endParaRPr>
                    </a:p>
                    <a:p>
                      <a:r>
                        <a:rPr lang="en-US" b="0" dirty="0">
                          <a:solidFill>
                            <a:srgbClr val="080FAC"/>
                          </a:solidFill>
                          <a:latin typeface="Courier" pitchFamily="2" charset="0"/>
                          <a:sym typeface="Wingdings" pitchFamily="2" charset="2"/>
                        </a:rPr>
                        <a:t>  for each u in V do</a:t>
                      </a:r>
                    </a:p>
                    <a:p>
                      <a:r>
                        <a:rPr lang="en-US" b="0" dirty="0">
                          <a:solidFill>
                            <a:srgbClr val="080FAC"/>
                          </a:solidFill>
                          <a:latin typeface="Courier" pitchFamily="2" charset="0"/>
                        </a:rPr>
                        <a:t>    if u is unvisited then</a:t>
                      </a:r>
                    </a:p>
                    <a:p>
                      <a:r>
                        <a:rPr lang="en-US" b="0" dirty="0">
                          <a:solidFill>
                            <a:srgbClr val="080FAC"/>
                          </a:solidFill>
                          <a:latin typeface="Courier" pitchFamily="2" charset="0"/>
                        </a:rPr>
                        <a:t>      </a:t>
                      </a:r>
                      <a:r>
                        <a:rPr lang="en-US" b="0" dirty="0" err="1">
                          <a:solidFill>
                            <a:srgbClr val="080FAC"/>
                          </a:solidFill>
                          <a:latin typeface="Courier" pitchFamily="2" charset="0"/>
                        </a:rPr>
                        <a:t>BfsExplore</a:t>
                      </a:r>
                      <a:r>
                        <a:rPr lang="en-US" b="0" dirty="0">
                          <a:solidFill>
                            <a:srgbClr val="080FAC"/>
                          </a:solidFill>
                          <a:latin typeface="Courier" pitchFamily="2" charset="0"/>
                        </a:rPr>
                        <a:t>(u)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061094"/>
                  </a:ext>
                </a:extLst>
              </a:tr>
              <a:tr h="52340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80FAC"/>
                          </a:solidFill>
                          <a:latin typeface="Courier" pitchFamily="2" charset="0"/>
                        </a:rPr>
                        <a:t>function </a:t>
                      </a:r>
                      <a:r>
                        <a:rPr lang="en-US" dirty="0" err="1">
                          <a:solidFill>
                            <a:srgbClr val="080FAC"/>
                          </a:solidFill>
                          <a:latin typeface="Courier" pitchFamily="2" charset="0"/>
                        </a:rPr>
                        <a:t>DfsExplore</a:t>
                      </a:r>
                      <a:r>
                        <a:rPr lang="en-US" dirty="0">
                          <a:solidFill>
                            <a:srgbClr val="080FAC"/>
                          </a:solidFill>
                          <a:latin typeface="Courier" pitchFamily="2" charset="0"/>
                        </a:rPr>
                        <a:t>(u)</a:t>
                      </a:r>
                    </a:p>
                    <a:p>
                      <a:r>
                        <a:rPr lang="en-US" dirty="0">
                          <a:solidFill>
                            <a:srgbClr val="080FAC"/>
                          </a:solidFill>
                          <a:latin typeface="Courier" pitchFamily="2" charset="0"/>
                        </a:rPr>
                        <a:t>  mark u as visited</a:t>
                      </a:r>
                    </a:p>
                    <a:p>
                      <a:r>
                        <a:rPr lang="en-US" dirty="0">
                          <a:solidFill>
                            <a:srgbClr val="080FAC"/>
                          </a:solidFill>
                          <a:latin typeface="Courier" pitchFamily="2" charset="0"/>
                        </a:rPr>
                        <a:t>  for each edge (</a:t>
                      </a:r>
                      <a:r>
                        <a:rPr lang="en-US" dirty="0" err="1">
                          <a:solidFill>
                            <a:srgbClr val="080FAC"/>
                          </a:solidFill>
                          <a:latin typeface="Courier" pitchFamily="2" charset="0"/>
                        </a:rPr>
                        <a:t>u,v</a:t>
                      </a:r>
                      <a:r>
                        <a:rPr lang="en-US" dirty="0">
                          <a:solidFill>
                            <a:srgbClr val="080FAC"/>
                          </a:solidFill>
                          <a:latin typeface="Courier" pitchFamily="2" charset="0"/>
                        </a:rPr>
                        <a:t>) do</a:t>
                      </a:r>
                    </a:p>
                    <a:p>
                      <a:r>
                        <a:rPr lang="en-US" dirty="0">
                          <a:solidFill>
                            <a:srgbClr val="080FAC"/>
                          </a:solidFill>
                          <a:latin typeface="Courier" pitchFamily="2" charset="0"/>
                        </a:rPr>
                        <a:t>    if v is unvisited then</a:t>
                      </a:r>
                    </a:p>
                    <a:p>
                      <a:r>
                        <a:rPr lang="en-US" dirty="0">
                          <a:solidFill>
                            <a:srgbClr val="080FAC"/>
                          </a:solidFill>
                          <a:latin typeface="Courier" pitchFamily="2" charset="0"/>
                        </a:rPr>
                        <a:t>      </a:t>
                      </a:r>
                      <a:r>
                        <a:rPr lang="en-US" dirty="0" err="1">
                          <a:solidFill>
                            <a:srgbClr val="080FAC"/>
                          </a:solidFill>
                          <a:latin typeface="Courier" pitchFamily="2" charset="0"/>
                        </a:rPr>
                        <a:t>DfsExplore</a:t>
                      </a:r>
                      <a:r>
                        <a:rPr lang="en-US" dirty="0">
                          <a:solidFill>
                            <a:srgbClr val="080FAC"/>
                          </a:solidFill>
                          <a:latin typeface="Courier" pitchFamily="2" charset="0"/>
                        </a:rPr>
                        <a:t>(v)</a:t>
                      </a:r>
                    </a:p>
                    <a:p>
                      <a:endParaRPr lang="en-US" dirty="0">
                        <a:solidFill>
                          <a:srgbClr val="080FA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039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1599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-243408"/>
            <a:ext cx="8623300" cy="920750"/>
          </a:xfrm>
        </p:spPr>
        <p:txBody>
          <a:bodyPr/>
          <a:lstStyle/>
          <a:p>
            <a:r>
              <a:rPr lang="en-US" dirty="0"/>
              <a:t>Group Work: problem 1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5" y="483402"/>
            <a:ext cx="6264696" cy="6041941"/>
          </a:xfrm>
        </p:spPr>
        <p:txBody>
          <a:bodyPr/>
          <a:lstStyle/>
          <a:p>
            <a:pPr marL="0" indent="0">
              <a:buNone/>
            </a:pPr>
            <a:r>
              <a:rPr lang="en-US" sz="1800" b="1" i="1" dirty="0">
                <a:solidFill>
                  <a:srgbClr val="000090"/>
                </a:solidFill>
                <a:effectLst/>
              </a:rPr>
              <a:t>T1:</a:t>
            </a:r>
            <a:r>
              <a:rPr lang="en-US" sz="1800" i="1" dirty="0">
                <a:solidFill>
                  <a:srgbClr val="000090"/>
                </a:solidFill>
                <a:effectLst/>
              </a:rPr>
              <a:t> Finding a topological order for the graph by running a DFS.</a:t>
            </a:r>
            <a:r>
              <a:rPr lang="en-US" sz="1800" dirty="0">
                <a:effectLst/>
              </a:rPr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/>
              <a:t>  YOUR ANSWER: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/>
              <a:t>note: it would be better first to write down the operations with and the content of stack like: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(you can also just draw graph and write down push and pop order on the left and right of each node)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A9DEA08E-4CB3-E742-9AC2-43959A293033}" type="datetime4">
              <a:rPr lang="en-AU" smtClean="0"/>
              <a:t>16 April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COMP20007.Worshop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702" y="677342"/>
            <a:ext cx="2268221" cy="2206361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BB321E9-3D21-CC48-80C1-13E79EBD81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689100"/>
              </p:ext>
            </p:extLst>
          </p:nvPr>
        </p:nvGraphicFramePr>
        <p:xfrm>
          <a:off x="293688" y="1780522"/>
          <a:ext cx="6096000" cy="119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63890308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591038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operation     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operation     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97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n-US" sz="1600" dirty="0" err="1"/>
                        <a:t>init</a:t>
                      </a:r>
                      <a:r>
                        <a:rPr lang="en-US" sz="1600" dirty="0"/>
                        <a:t> stack      $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n-US" sz="1600" dirty="0"/>
                        <a:t>push A         $A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402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767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 as Special Graphs 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3078" b="-8008"/>
          <a:stretch/>
        </p:blipFill>
        <p:spPr>
          <a:xfrm>
            <a:off x="308206" y="1136941"/>
            <a:ext cx="3744416" cy="31644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A9DEA08E-4CB3-E742-9AC2-43959A293033}" type="datetime4">
              <a:rPr lang="en-AU" smtClean="0"/>
              <a:t>16 April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71026" y="1194706"/>
            <a:ext cx="447297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a graph (V,E) is a tree, then: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digraph?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cyclic?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connected?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sparse/dense?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relationship between n=|V| and m=|E| : </a:t>
            </a:r>
          </a:p>
          <a:p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best representation?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879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Tree: Recursive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A9DEA08E-4CB3-E742-9AC2-43959A293033}" type="datetime4">
              <a:rPr lang="en-AU" smtClean="0"/>
              <a:t>16 April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097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 traversal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A9DEA08E-4CB3-E742-9AC2-43959A293033}" type="datetime4">
              <a:rPr lang="en-AU" smtClean="0"/>
              <a:t>16 April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9512" y="1311429"/>
            <a:ext cx="87089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 is </a:t>
            </a:r>
            <a:r>
              <a:rPr lang="en-US" sz="2000" i="1" dirty="0" err="1"/>
              <a:t>inorder</a:t>
            </a:r>
            <a:r>
              <a:rPr lang="en-US" sz="2000" dirty="0"/>
              <a:t>, </a:t>
            </a:r>
            <a:r>
              <a:rPr lang="en-US" sz="2000" i="1" dirty="0"/>
              <a:t>preorder</a:t>
            </a:r>
            <a:r>
              <a:rPr lang="en-US" sz="2000" dirty="0"/>
              <a:t>, </a:t>
            </a:r>
            <a:r>
              <a:rPr lang="en-US" sz="2000" i="1" dirty="0" err="1"/>
              <a:t>postorder</a:t>
            </a:r>
            <a:r>
              <a:rPr lang="en-US" sz="2000" i="1" dirty="0"/>
              <a:t>, </a:t>
            </a:r>
            <a:r>
              <a:rPr lang="en-US" sz="2000" dirty="0"/>
              <a:t>and</a:t>
            </a:r>
            <a:r>
              <a:rPr lang="en-US" sz="2000" i="1" dirty="0"/>
              <a:t> level-order</a:t>
            </a:r>
            <a:r>
              <a:rPr lang="en-US" sz="2000" dirty="0"/>
              <a:t> traversal? Are they BFS or DFS? </a:t>
            </a:r>
            <a:r>
              <a:rPr lang="en-US" sz="2000" i="1" dirty="0">
                <a:solidFill>
                  <a:srgbClr val="C00000"/>
                </a:solidFill>
              </a:rPr>
              <a:t>Run in-, pre-, and post-order traversal for the RHS tree.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31" y="2464177"/>
            <a:ext cx="3060102" cy="1758956"/>
          </a:xfrm>
          <a:prstGeom prst="rect">
            <a:avLst/>
          </a:prstGeom>
        </p:spPr>
      </p:pic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6ED9D9E6-C4A5-4F66-B8DF-3019EAA09F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-24846" r="-24846"/>
          <a:stretch>
            <a:fillRect/>
          </a:stretch>
        </p:blipFill>
        <p:spPr>
          <a:xfrm>
            <a:off x="4455800" y="2275144"/>
            <a:ext cx="4012883" cy="223397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69F1FE-237D-4506-BD31-6D859B219825}"/>
              </a:ext>
            </a:extLst>
          </p:cNvPr>
          <p:cNvSpPr txBox="1"/>
          <p:nvPr/>
        </p:nvSpPr>
        <p:spPr>
          <a:xfrm>
            <a:off x="4572000" y="4941168"/>
            <a:ext cx="4176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Inorder</a:t>
            </a:r>
            <a:r>
              <a:rPr lang="en-US" sz="1800" dirty="0"/>
              <a:t>:</a:t>
            </a:r>
          </a:p>
          <a:p>
            <a:r>
              <a:rPr lang="en-US" sz="1800" dirty="0"/>
              <a:t>Preorder:</a:t>
            </a:r>
          </a:p>
          <a:p>
            <a:r>
              <a:rPr lang="en-US" sz="1800" dirty="0" err="1"/>
              <a:t>Postorder</a:t>
            </a:r>
            <a:r>
              <a:rPr lang="en-US" sz="18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4024728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80394</TotalTime>
  <Words>1091</Words>
  <Application>Microsoft Macintosh PowerPoint</Application>
  <PresentationFormat>On-screen Show (4:3)</PresentationFormat>
  <Paragraphs>221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Cambria Math</vt:lpstr>
      <vt:lpstr>Courier</vt:lpstr>
      <vt:lpstr>News Gothic MT</vt:lpstr>
      <vt:lpstr>Wingdings 2</vt:lpstr>
      <vt:lpstr>Breeze</vt:lpstr>
      <vt:lpstr>COMP20007 Workshop Week 6</vt:lpstr>
      <vt:lpstr>Topological Sorting (for DAG only!)</vt:lpstr>
      <vt:lpstr>Topological Sorting</vt:lpstr>
      <vt:lpstr>Topological Sorting</vt:lpstr>
      <vt:lpstr>DFS: push- and pop-order (pre- and post-order)  </vt:lpstr>
      <vt:lpstr>Group Work: problem 1 </vt:lpstr>
      <vt:lpstr>Trees as Special Graphs </vt:lpstr>
      <vt:lpstr>Binary Tree: Recursive Definition</vt:lpstr>
      <vt:lpstr>Binary tree traversal </vt:lpstr>
      <vt:lpstr>Problem 4: Binary Tree Sum </vt:lpstr>
      <vt:lpstr>Binary (Search) Tree</vt:lpstr>
      <vt:lpstr>Group/Individual work</vt:lpstr>
      <vt:lpstr>Problem 2: conventional traversal </vt:lpstr>
      <vt:lpstr>Problem 3:  level-order traversal</vt:lpstr>
      <vt:lpstr>Problem 3:  level-order traversal</vt:lpstr>
      <vt:lpstr>LAB</vt:lpstr>
      <vt:lpstr>Group Work: moved to Week 7</vt:lpstr>
    </vt:vector>
  </TitlesOfParts>
  <Company>The University of Melbourne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Computation T 2</dc:title>
  <dc:creator>Computer Science</dc:creator>
  <cp:lastModifiedBy>Anh Vo</cp:lastModifiedBy>
  <cp:revision>415</cp:revision>
  <dcterms:created xsi:type="dcterms:W3CDTF">2016-04-26T09:56:14Z</dcterms:created>
  <dcterms:modified xsi:type="dcterms:W3CDTF">2021-04-15T23:50:16Z</dcterms:modified>
</cp:coreProperties>
</file>