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handoutMasterIdLst>
    <p:handoutMasterId r:id="rId40"/>
  </p:handoutMasterIdLst>
  <p:sldIdLst>
    <p:sldId id="383" r:id="rId2"/>
    <p:sldId id="552" r:id="rId3"/>
    <p:sldId id="545" r:id="rId4"/>
    <p:sldId id="579" r:id="rId5"/>
    <p:sldId id="584" r:id="rId6"/>
    <p:sldId id="569" r:id="rId7"/>
    <p:sldId id="493" r:id="rId8"/>
    <p:sldId id="540" r:id="rId9"/>
    <p:sldId id="556" r:id="rId10"/>
    <p:sldId id="565" r:id="rId11"/>
    <p:sldId id="551" r:id="rId12"/>
    <p:sldId id="563" r:id="rId13"/>
    <p:sldId id="564" r:id="rId14"/>
    <p:sldId id="557" r:id="rId15"/>
    <p:sldId id="558" r:id="rId16"/>
    <p:sldId id="554" r:id="rId17"/>
    <p:sldId id="572" r:id="rId18"/>
    <p:sldId id="573" r:id="rId19"/>
    <p:sldId id="574" r:id="rId20"/>
    <p:sldId id="575" r:id="rId21"/>
    <p:sldId id="578" r:id="rId22"/>
    <p:sldId id="542" r:id="rId23"/>
    <p:sldId id="576" r:id="rId24"/>
    <p:sldId id="464" r:id="rId25"/>
    <p:sldId id="518" r:id="rId26"/>
    <p:sldId id="517" r:id="rId27"/>
    <p:sldId id="548" r:id="rId28"/>
    <p:sldId id="457" r:id="rId29"/>
    <p:sldId id="467" r:id="rId30"/>
    <p:sldId id="560" r:id="rId31"/>
    <p:sldId id="549" r:id="rId32"/>
    <p:sldId id="454" r:id="rId33"/>
    <p:sldId id="476" r:id="rId34"/>
    <p:sldId id="449" r:id="rId35"/>
    <p:sldId id="471" r:id="rId36"/>
    <p:sldId id="469" r:id="rId37"/>
    <p:sldId id="472" r:id="rId38"/>
  </p:sldIdLst>
  <p:sldSz cx="9144000" cy="6858000" type="screen4x3"/>
  <p:notesSz cx="6858000" cy="9144000"/>
  <p:defaultTextStyle>
    <a:defPPr>
      <a:defRPr lang="en-US"/>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14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F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28"/>
    <p:restoredTop sz="93529"/>
  </p:normalViewPr>
  <p:slideViewPr>
    <p:cSldViewPr snapToObjects="1">
      <p:cViewPr varScale="1">
        <p:scale>
          <a:sx n="105" d="100"/>
          <a:sy n="105" d="100"/>
        </p:scale>
        <p:origin x="1232" y="176"/>
      </p:cViewPr>
      <p:guideLst>
        <p:guide orient="horz" pos="2160"/>
        <p:guide pos="1487"/>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83" d="100"/>
          <a:sy n="83" d="100"/>
        </p:scale>
        <p:origin x="-236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8D67AD-032B-9E4D-A527-89556B17CEF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88B6D5FE-5E4F-A243-BE13-C90B1FF9AB2B}"/>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8FFFD70-A783-6149-AB93-0BBA48615B30}" type="datetime1">
              <a:rPr lang="en-US" altLang="en-US"/>
              <a:pPr>
                <a:defRPr/>
              </a:pPr>
              <a:t>3/31/22</a:t>
            </a:fld>
            <a:endParaRPr lang="en-US" altLang="en-US"/>
          </a:p>
        </p:txBody>
      </p:sp>
      <p:sp>
        <p:nvSpPr>
          <p:cNvPr id="4" name="Footer Placeholder 3">
            <a:extLst>
              <a:ext uri="{FF2B5EF4-FFF2-40B4-BE49-F238E27FC236}">
                <a16:creationId xmlns:a16="http://schemas.microsoft.com/office/drawing/2014/main" id="{E2D1871C-7DF8-9C4C-845A-130F14CBAD68}"/>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6D22BB56-7C48-9A4C-A064-4B68C746CC95}"/>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162758C3-1B5F-774D-84C9-780B6631EEAA}"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0BC0003-94E0-484D-AD19-A60C9E82059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128"/>
                <a:cs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826F00BB-C0D6-CF43-B061-F9EBC300D695}"/>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0550CB1-79E5-524B-BF2E-49B22E6EFEE4}" type="datetime1">
              <a:rPr lang="en-US" altLang="en-US"/>
              <a:pPr>
                <a:defRPr/>
              </a:pPr>
              <a:t>3/31/22</a:t>
            </a:fld>
            <a:endParaRPr lang="en-US" altLang="en-US"/>
          </a:p>
        </p:txBody>
      </p:sp>
      <p:sp>
        <p:nvSpPr>
          <p:cNvPr id="4" name="Slide Image Placeholder 3">
            <a:extLst>
              <a:ext uri="{FF2B5EF4-FFF2-40B4-BE49-F238E27FC236}">
                <a16:creationId xmlns:a16="http://schemas.microsoft.com/office/drawing/2014/main" id="{1F1A5578-02EF-2D4D-9E72-EBE47C7BB5A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F20A6ECB-8E24-9C45-A6DA-BCC447BE77B0}"/>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9280C81-77CF-7D43-A62D-AC4F496F03D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128"/>
                <a:cs typeface="ＭＳ Ｐゴシック" charset="-128"/>
              </a:defRPr>
            </a:lvl1pPr>
          </a:lstStyle>
          <a:p>
            <a:pPr>
              <a:defRPr/>
            </a:pPr>
            <a:endParaRPr lang="en-US"/>
          </a:p>
        </p:txBody>
      </p:sp>
      <p:sp>
        <p:nvSpPr>
          <p:cNvPr id="7" name="Slide Number Placeholder 6">
            <a:extLst>
              <a:ext uri="{FF2B5EF4-FFF2-40B4-BE49-F238E27FC236}">
                <a16:creationId xmlns:a16="http://schemas.microsoft.com/office/drawing/2014/main" id="{74E701EA-0308-4443-9978-AB79843215F5}"/>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436E73E-3792-B548-87E4-9AEDEFA1CC8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436E73E-3792-B548-87E4-9AEDEFA1CC81}" type="slidenum">
              <a:rPr lang="en-US" altLang="en-US" smtClean="0"/>
              <a:pPr>
                <a:defRPr/>
              </a:pPr>
              <a:t>15</a:t>
            </a:fld>
            <a:endParaRPr lang="en-US" altLang="en-US"/>
          </a:p>
        </p:txBody>
      </p:sp>
    </p:spTree>
    <p:extLst>
      <p:ext uri="{BB962C8B-B14F-4D97-AF65-F5344CB8AC3E}">
        <p14:creationId xmlns:p14="http://schemas.microsoft.com/office/powerpoint/2010/main" val="2575240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4AE7AC-618A-F842-B1D1-3DD4E4A07119}"/>
              </a:ext>
            </a:extLst>
          </p:cNvPr>
          <p:cNvSpPr/>
          <p:nvPr/>
        </p:nvSpPr>
        <p:spPr>
          <a:xfrm>
            <a:off x="1328738" y="1295400"/>
            <a:ext cx="7815262" cy="4149725"/>
          </a:xfrm>
          <a:prstGeom prst="rect">
            <a:avLst/>
          </a:prstGeom>
          <a:ln w="3175">
            <a:solidFill>
              <a:schemeClr val="bg1"/>
            </a:solidFill>
          </a:ln>
          <a:effectLst>
            <a:outerShdw blurRad="63500" sx="100500" sy="100500" algn="ctr" rotWithShape="0">
              <a:prstClr val="black">
                <a:alpha val="50000"/>
              </a:prstClr>
            </a:outerShdw>
          </a:effectLst>
        </p:spPr>
        <p:txBody>
          <a:bodyPr>
            <a:normAutofit/>
          </a:bodyPr>
          <a:lstStyle/>
          <a:p>
            <a:pPr algn="ctr" defTabSz="914400" eaLnBrk="1" hangingPunct="1">
              <a:spcBef>
                <a:spcPts val="2000"/>
              </a:spcBef>
              <a:buClr>
                <a:srgbClr val="6FB7D7"/>
              </a:buClr>
              <a:buSzPct val="110000"/>
              <a:buFont typeface="Wingdings 2" charset="0"/>
              <a:buNone/>
              <a:defRPr/>
            </a:pPr>
            <a:endParaRPr lang="en-US" sz="3200" dirty="0">
              <a:solidFill>
                <a:srgbClr val="595959"/>
              </a:solidFill>
              <a:latin typeface="News Gothic MT" charset="0"/>
              <a:ea typeface="ＭＳ Ｐゴシック" charset="0"/>
              <a:cs typeface="ＭＳ Ｐゴシック" charset="0"/>
            </a:endParaRPr>
          </a:p>
        </p:txBody>
      </p:sp>
      <p:sp>
        <p:nvSpPr>
          <p:cNvPr id="3" name="Subtitle 2"/>
          <p:cNvSpPr>
            <a:spLocks noGrp="1"/>
          </p:cNvSpPr>
          <p:nvPr>
            <p:ph type="subTitle" idx="1"/>
          </p:nvPr>
        </p:nvSpPr>
        <p:spPr>
          <a:xfrm>
            <a:off x="1322921" y="3299012"/>
            <a:ext cx="6498159" cy="916641"/>
          </a:xfrm>
        </p:spPr>
        <p:txBody>
          <a:bodyPr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5" name="Date Placeholder 3">
            <a:extLst>
              <a:ext uri="{FF2B5EF4-FFF2-40B4-BE49-F238E27FC236}">
                <a16:creationId xmlns:a16="http://schemas.microsoft.com/office/drawing/2014/main" id="{DFF91409-7416-DD42-ADA6-449C0D83D550}"/>
              </a:ext>
            </a:extLst>
          </p:cNvPr>
          <p:cNvSpPr>
            <a:spLocks noGrp="1"/>
          </p:cNvSpPr>
          <p:nvPr>
            <p:ph type="dt" sz="half" idx="10"/>
          </p:nvPr>
        </p:nvSpPr>
        <p:spPr/>
        <p:txBody>
          <a:bodyPr/>
          <a:lstStyle>
            <a:lvl1pPr>
              <a:defRPr/>
            </a:lvl1pPr>
          </a:lstStyle>
          <a:p>
            <a:pPr>
              <a:defRPr/>
            </a:pPr>
            <a:r>
              <a:rPr lang="en-AU" altLang="en-US"/>
              <a:t>Anh Vio    </a:t>
            </a:r>
            <a:fld id="{CEE115E5-1FC0-D94F-9F8F-235A82B80194}" type="datetime4">
              <a:rPr lang="en-AU" altLang="en-US" smtClean="0"/>
              <a:pPr>
                <a:defRPr/>
              </a:pPr>
              <a:t>31 March 2022</a:t>
            </a:fld>
            <a:endParaRPr lang="en-US" altLang="en-US"/>
          </a:p>
        </p:txBody>
      </p:sp>
      <p:sp>
        <p:nvSpPr>
          <p:cNvPr id="6" name="Footer Placeholder 4">
            <a:extLst>
              <a:ext uri="{FF2B5EF4-FFF2-40B4-BE49-F238E27FC236}">
                <a16:creationId xmlns:a16="http://schemas.microsoft.com/office/drawing/2014/main" id="{7451C95A-865E-2148-B410-D8F35EF7DEDA}"/>
              </a:ext>
            </a:extLst>
          </p:cNvPr>
          <p:cNvSpPr>
            <a:spLocks noGrp="1"/>
          </p:cNvSpPr>
          <p:nvPr>
            <p:ph type="ftr" sz="quarter" idx="11"/>
          </p:nvPr>
        </p:nvSpPr>
        <p:spPr/>
        <p:txBody>
          <a:bodyPr/>
          <a:lstStyle>
            <a:lvl1pPr>
              <a:defRPr/>
            </a:lvl1pPr>
          </a:lstStyle>
          <a:p>
            <a:pPr>
              <a:defRPr/>
            </a:pPr>
            <a:r>
              <a:rPr lang="en-US"/>
              <a:t>COMP20007.Workshop</a:t>
            </a:r>
          </a:p>
        </p:txBody>
      </p:sp>
      <p:sp>
        <p:nvSpPr>
          <p:cNvPr id="7" name="Slide Number Placeholder 5">
            <a:extLst>
              <a:ext uri="{FF2B5EF4-FFF2-40B4-BE49-F238E27FC236}">
                <a16:creationId xmlns:a16="http://schemas.microsoft.com/office/drawing/2014/main" id="{202EE0D2-163E-554C-BEB2-EE7E70F482B4}"/>
              </a:ext>
            </a:extLst>
          </p:cNvPr>
          <p:cNvSpPr>
            <a:spLocks noGrp="1"/>
          </p:cNvSpPr>
          <p:nvPr>
            <p:ph type="sldNum" sz="quarter" idx="12"/>
          </p:nvPr>
        </p:nvSpPr>
        <p:spPr/>
        <p:txBody>
          <a:bodyPr/>
          <a:lstStyle>
            <a:lvl1pPr>
              <a:defRPr smtClean="0"/>
            </a:lvl1pPr>
          </a:lstStyle>
          <a:p>
            <a:pPr>
              <a:defRPr/>
            </a:pPr>
            <a:fld id="{123057AA-2146-1141-8CE9-79F934607A66}" type="slidenum">
              <a:rPr lang="en-US" altLang="en-US"/>
              <a:pPr>
                <a:defRPr/>
              </a:pPr>
              <a:t>‹#›</a:t>
            </a:fld>
            <a:endParaRPr lang="en-US" altLang="en-US"/>
          </a:p>
        </p:txBody>
      </p:sp>
    </p:spTree>
    <p:extLst>
      <p:ext uri="{BB962C8B-B14F-4D97-AF65-F5344CB8AC3E}">
        <p14:creationId xmlns:p14="http://schemas.microsoft.com/office/powerpoint/2010/main" val="3017467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920750"/>
          </a:xfrm>
        </p:spPr>
        <p:txBody>
          <a:bodyPr/>
          <a:lstStyle>
            <a:lvl1pPr>
              <a:defRPr b="1" cap="none" spc="0">
                <a:ln w="1905"/>
                <a:solidFill>
                  <a:srgbClr val="1507E7"/>
                </a:solidFill>
                <a:effectLst>
                  <a:innerShdw blurRad="69850" dist="43180" dir="5400000">
                    <a:srgbClr val="000000">
                      <a:alpha val="65000"/>
                    </a:srgbClr>
                  </a:innerShdw>
                </a:effectLst>
              </a:defRPr>
            </a:lvl1pPr>
          </a:lstStyle>
          <a:p>
            <a:r>
              <a:rPr lang="en-US" dirty="0"/>
              <a:t>Click to edit Master title style</a:t>
            </a:r>
            <a:endParaRPr dirty="0"/>
          </a:p>
        </p:txBody>
      </p:sp>
      <p:sp>
        <p:nvSpPr>
          <p:cNvPr id="3" name="Content Placeholder 2"/>
          <p:cNvSpPr>
            <a:spLocks noGrp="1"/>
          </p:cNvSpPr>
          <p:nvPr>
            <p:ph idx="1"/>
          </p:nvPr>
        </p:nvSpPr>
        <p:spPr>
          <a:xfrm>
            <a:off x="265113" y="1143000"/>
            <a:ext cx="8623300" cy="4800600"/>
          </a:xfrm>
        </p:spPr>
        <p:txBody>
          <a:bodyPr/>
          <a:lstStyle>
            <a:lvl1pPr>
              <a:defRPr sz="2800" b="0" cap="none" spc="0">
                <a:ln w="1905"/>
                <a:solidFill>
                  <a:schemeClr val="tx1"/>
                </a:solidFill>
                <a:effectLst>
                  <a:innerShdw blurRad="69850" dist="43180" dir="5400000">
                    <a:srgbClr val="000000">
                      <a:alpha val="65000"/>
                    </a:srgbClr>
                  </a:innerShdw>
                </a:effectLst>
              </a:defRPr>
            </a:lvl1pPr>
            <a:lvl2pPr>
              <a:defRPr sz="2400" b="0" cap="none" spc="0">
                <a:ln w="1905"/>
                <a:solidFill>
                  <a:schemeClr val="tx1"/>
                </a:solidFill>
                <a:effectLst>
                  <a:innerShdw blurRad="69850" dist="43180" dir="5400000">
                    <a:srgbClr val="000000">
                      <a:alpha val="65000"/>
                    </a:srgbClr>
                  </a:innerShdw>
                </a:effectLst>
              </a:defRPr>
            </a:lvl2pPr>
            <a:lvl3pPr>
              <a:defRPr sz="2400" b="0" cap="none" spc="0">
                <a:ln w="1905"/>
                <a:solidFill>
                  <a:schemeClr val="tx1"/>
                </a:solidFill>
                <a:effectLst>
                  <a:innerShdw blurRad="69850" dist="43180" dir="5400000">
                    <a:srgbClr val="000000">
                      <a:alpha val="65000"/>
                    </a:srgbClr>
                  </a:innerShdw>
                </a:effectLst>
              </a:defRPr>
            </a:lvl3pPr>
            <a:lvl4pPr>
              <a:defRPr sz="2000" b="0" cap="none" spc="0">
                <a:ln w="1905"/>
                <a:solidFill>
                  <a:schemeClr val="tx1"/>
                </a:solidFill>
                <a:effectLst>
                  <a:innerShdw blurRad="69850" dist="43180" dir="5400000">
                    <a:srgbClr val="000000">
                      <a:alpha val="65000"/>
                    </a:srgbClr>
                  </a:innerShdw>
                </a:effectLst>
              </a:defRPr>
            </a:lvl4pPr>
            <a:lvl5pPr>
              <a:defRPr sz="2000" b="0" cap="none" spc="0">
                <a:ln w="1905"/>
                <a:solidFill>
                  <a:schemeClr val="tx1"/>
                </a:solidFill>
                <a:effectLst>
                  <a:innerShdw blurRad="69850" dist="43180" dir="5400000">
                    <a:srgbClr val="000000">
                      <a:alpha val="65000"/>
                    </a:srgbClr>
                  </a:inn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a:extLst>
              <a:ext uri="{FF2B5EF4-FFF2-40B4-BE49-F238E27FC236}">
                <a16:creationId xmlns:a16="http://schemas.microsoft.com/office/drawing/2014/main" id="{A537B39A-BC7A-1148-B737-BB9F3BCADC14}"/>
              </a:ext>
            </a:extLst>
          </p:cNvPr>
          <p:cNvSpPr>
            <a:spLocks noGrp="1"/>
          </p:cNvSpPr>
          <p:nvPr>
            <p:ph type="dt" sz="half" idx="10"/>
          </p:nvPr>
        </p:nvSpPr>
        <p:spPr>
          <a:xfrm>
            <a:off x="5346700" y="6275388"/>
            <a:ext cx="2184400" cy="365125"/>
          </a:xfrm>
        </p:spPr>
        <p:txBody>
          <a:bodyPr/>
          <a:lstStyle>
            <a:lvl1pPr>
              <a:defRPr/>
            </a:lvl1pPr>
          </a:lstStyle>
          <a:p>
            <a:pPr>
              <a:defRPr/>
            </a:pPr>
            <a:r>
              <a:rPr lang="en-AU" altLang="en-US"/>
              <a:t>Anh Vo    </a:t>
            </a:r>
            <a:fld id="{E52DDF8F-5EF5-3D4A-BF61-8CC6E361FB14}" type="datetime4">
              <a:rPr lang="en-AU" altLang="en-US" smtClean="0"/>
              <a:pPr>
                <a:defRPr/>
              </a:pPr>
              <a:t>31 March 2022</a:t>
            </a:fld>
            <a:endParaRPr lang="en-US" altLang="en-US"/>
          </a:p>
        </p:txBody>
      </p:sp>
      <p:sp>
        <p:nvSpPr>
          <p:cNvPr id="5" name="Footer Placeholder 4">
            <a:extLst>
              <a:ext uri="{FF2B5EF4-FFF2-40B4-BE49-F238E27FC236}">
                <a16:creationId xmlns:a16="http://schemas.microsoft.com/office/drawing/2014/main" id="{E9FC6102-81D9-CE46-8182-646EBEC2D421}"/>
              </a:ext>
            </a:extLst>
          </p:cNvPr>
          <p:cNvSpPr>
            <a:spLocks noGrp="1"/>
          </p:cNvSpPr>
          <p:nvPr>
            <p:ph type="ftr" sz="quarter" idx="11"/>
          </p:nvPr>
        </p:nvSpPr>
        <p:spPr/>
        <p:txBody>
          <a:bodyPr/>
          <a:lstStyle>
            <a:lvl1pPr>
              <a:defRPr/>
            </a:lvl1pPr>
          </a:lstStyle>
          <a:p>
            <a:pPr>
              <a:defRPr/>
            </a:pPr>
            <a:r>
              <a:rPr lang="en-US"/>
              <a:t>COMP20007.Worshop</a:t>
            </a:r>
          </a:p>
        </p:txBody>
      </p:sp>
      <p:sp>
        <p:nvSpPr>
          <p:cNvPr id="6" name="Slide Number Placeholder 5">
            <a:extLst>
              <a:ext uri="{FF2B5EF4-FFF2-40B4-BE49-F238E27FC236}">
                <a16:creationId xmlns:a16="http://schemas.microsoft.com/office/drawing/2014/main" id="{8DF1E83B-3A0D-D742-9699-8F4218D68676}"/>
              </a:ext>
            </a:extLst>
          </p:cNvPr>
          <p:cNvSpPr>
            <a:spLocks noGrp="1"/>
          </p:cNvSpPr>
          <p:nvPr>
            <p:ph type="sldNum" sz="quarter" idx="12"/>
          </p:nvPr>
        </p:nvSpPr>
        <p:spPr/>
        <p:txBody>
          <a:bodyPr/>
          <a:lstStyle>
            <a:lvl1pPr>
              <a:defRPr smtClean="0"/>
            </a:lvl1pPr>
          </a:lstStyle>
          <a:p>
            <a:pPr>
              <a:defRPr/>
            </a:pPr>
            <a:fld id="{C22C22C2-B39B-E145-862C-3355BDC1335F}" type="slidenum">
              <a:rPr lang="en-US" altLang="en-US"/>
              <a:pPr>
                <a:defRPr/>
              </a:pPr>
              <a:t>‹#›</a:t>
            </a:fld>
            <a:endParaRPr lang="en-US" altLang="en-US"/>
          </a:p>
        </p:txBody>
      </p:sp>
    </p:spTree>
    <p:extLst>
      <p:ext uri="{BB962C8B-B14F-4D97-AF65-F5344CB8AC3E}">
        <p14:creationId xmlns:p14="http://schemas.microsoft.com/office/powerpoint/2010/main" val="1294288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80A73F5-232D-AB40-A519-B61BC142DD2C}"/>
              </a:ext>
            </a:extLst>
          </p:cNvPr>
          <p:cNvSpPr>
            <a:spLocks noGrp="1"/>
          </p:cNvSpPr>
          <p:nvPr>
            <p:ph type="title"/>
          </p:nvPr>
        </p:nvSpPr>
        <p:spPr bwMode="auto">
          <a:xfrm>
            <a:off x="549275" y="107950"/>
            <a:ext cx="8042275" cy="882650"/>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en-US" dirty="0"/>
              <a:t>C </a:t>
            </a:r>
          </a:p>
        </p:txBody>
      </p:sp>
      <p:sp>
        <p:nvSpPr>
          <p:cNvPr id="1027" name="Text Placeholder 2">
            <a:extLst>
              <a:ext uri="{FF2B5EF4-FFF2-40B4-BE49-F238E27FC236}">
                <a16:creationId xmlns:a16="http://schemas.microsoft.com/office/drawing/2014/main" id="{D374434A-8E4E-1C4E-BA1D-579BC232A738}"/>
              </a:ext>
            </a:extLst>
          </p:cNvPr>
          <p:cNvSpPr>
            <a:spLocks noGrp="1"/>
          </p:cNvSpPr>
          <p:nvPr>
            <p:ph type="body" idx="1"/>
          </p:nvPr>
        </p:nvSpPr>
        <p:spPr bwMode="auto">
          <a:xfrm>
            <a:off x="549275" y="1244600"/>
            <a:ext cx="8042275" cy="46990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A82E907-1567-EE4B-8395-3BA024E5AC8A}"/>
              </a:ext>
            </a:extLst>
          </p:cNvPr>
          <p:cNvSpPr>
            <a:spLocks noGrp="1"/>
          </p:cNvSpPr>
          <p:nvPr>
            <p:ph type="dt" sz="half" idx="2"/>
          </p:nvPr>
        </p:nvSpPr>
        <p:spPr>
          <a:xfrm>
            <a:off x="5629275" y="6275388"/>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chemeClr val="bg1"/>
                </a:solidFill>
              </a:defRPr>
            </a:lvl1pPr>
          </a:lstStyle>
          <a:p>
            <a:pPr>
              <a:defRPr/>
            </a:pPr>
            <a:r>
              <a:rPr lang="en-AU" altLang="en-US"/>
              <a:t>Anh Vo    </a:t>
            </a:r>
            <a:fld id="{AB9AC2E2-FF68-8745-AB4C-5AAAE20BBE62}" type="datetime4">
              <a:rPr lang="en-AU" altLang="en-US" smtClean="0"/>
              <a:pPr>
                <a:defRPr/>
              </a:pPr>
              <a:t>31 March 2022</a:t>
            </a:fld>
            <a:endParaRPr lang="en-US" altLang="en-US"/>
          </a:p>
        </p:txBody>
      </p:sp>
      <p:sp>
        <p:nvSpPr>
          <p:cNvPr id="5" name="Footer Placeholder 4">
            <a:extLst>
              <a:ext uri="{FF2B5EF4-FFF2-40B4-BE49-F238E27FC236}">
                <a16:creationId xmlns:a16="http://schemas.microsoft.com/office/drawing/2014/main" id="{182F34DE-2402-B54F-A55E-E232A4C32453}"/>
              </a:ext>
            </a:extLst>
          </p:cNvPr>
          <p:cNvSpPr>
            <a:spLocks noGrp="1"/>
          </p:cNvSpPr>
          <p:nvPr>
            <p:ph type="ftr" sz="quarter" idx="3"/>
          </p:nvPr>
        </p:nvSpPr>
        <p:spPr>
          <a:xfrm>
            <a:off x="293688" y="6275388"/>
            <a:ext cx="4840287" cy="365125"/>
          </a:xfrm>
          <a:prstGeom prst="rect">
            <a:avLst/>
          </a:prstGeom>
        </p:spPr>
        <p:txBody>
          <a:bodyPr vert="horz" lIns="91440" tIns="45720" rIns="91440" bIns="45720" rtlCol="0" anchor="ctr"/>
          <a:lstStyle>
            <a:lvl1pPr algn="l" eaLnBrk="1" hangingPunct="1">
              <a:defRPr sz="1200">
                <a:solidFill>
                  <a:schemeClr val="bg1"/>
                </a:solidFill>
                <a:latin typeface="Arial" charset="0"/>
                <a:ea typeface="ＭＳ Ｐゴシック" charset="0"/>
                <a:cs typeface="ＭＳ Ｐゴシック" charset="0"/>
              </a:defRPr>
            </a:lvl1pPr>
          </a:lstStyle>
          <a:p>
            <a:pPr>
              <a:defRPr/>
            </a:pPr>
            <a:r>
              <a:rPr lang="en-US"/>
              <a:t>COMP20007.Workshop</a:t>
            </a:r>
          </a:p>
        </p:txBody>
      </p:sp>
      <p:sp>
        <p:nvSpPr>
          <p:cNvPr id="6" name="Slide Number Placeholder 5">
            <a:extLst>
              <a:ext uri="{FF2B5EF4-FFF2-40B4-BE49-F238E27FC236}">
                <a16:creationId xmlns:a16="http://schemas.microsoft.com/office/drawing/2014/main" id="{BA2C86DC-B2C0-A04F-B88C-99498C21B384}"/>
              </a:ext>
            </a:extLst>
          </p:cNvPr>
          <p:cNvSpPr>
            <a:spLocks noGrp="1"/>
          </p:cNvSpPr>
          <p:nvPr>
            <p:ph type="sldNum" sz="quarter" idx="4"/>
          </p:nvPr>
        </p:nvSpPr>
        <p:spPr>
          <a:xfrm>
            <a:off x="7897813" y="6275388"/>
            <a:ext cx="990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3600" smtClean="0">
                <a:solidFill>
                  <a:schemeClr val="bg1"/>
                </a:solidFill>
              </a:defRPr>
            </a:lvl1pPr>
          </a:lstStyle>
          <a:p>
            <a:pPr>
              <a:defRPr/>
            </a:pPr>
            <a:fld id="{F2326E06-2B31-E44E-AA2A-B6875095BA8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96" r:id="rId1"/>
    <p:sldLayoutId id="2147483897" r:id="rId2"/>
  </p:sldLayoutIdLst>
  <p:hf hdr="0"/>
  <p:txStyles>
    <p:titleStyle>
      <a:lvl1pPr algn="ctr" rtl="0" eaLnBrk="0" fontAlgn="base" hangingPunct="0">
        <a:spcBef>
          <a:spcPct val="0"/>
        </a:spcBef>
        <a:spcAft>
          <a:spcPct val="0"/>
        </a:spcAft>
        <a:defRPr sz="3200" b="1" kern="1200">
          <a:ln w="1905"/>
          <a:solidFill>
            <a:srgbClr val="1507E7"/>
          </a:solidFill>
          <a:effectLst>
            <a:innerShdw blurRad="69850" dist="43180" dir="5400000">
              <a:srgbClr val="000000">
                <a:alpha val="65000"/>
              </a:srgbClr>
            </a:innerShdw>
          </a:effectLst>
          <a:latin typeface="+mj-lt"/>
          <a:ea typeface="ＭＳ Ｐゴシック" charset="0"/>
          <a:cs typeface="ＭＳ Ｐゴシック" charset="0"/>
        </a:defRPr>
      </a:lvl1pPr>
      <a:lvl2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2pPr>
      <a:lvl3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3pPr>
      <a:lvl4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4pPr>
      <a:lvl5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5pPr>
      <a:lvl6pPr marL="4572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6pPr>
      <a:lvl7pPr marL="9144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7pPr>
      <a:lvl8pPr marL="13716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8pPr>
      <a:lvl9pPr marL="18288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9pPr>
    </p:titleStyle>
    <p:bodyStyle>
      <a:lvl1pPr marL="349250" indent="-349250" algn="l" rtl="0" eaLnBrk="0" fontAlgn="base" hangingPunct="0">
        <a:spcBef>
          <a:spcPts val="2000"/>
        </a:spcBef>
        <a:spcAft>
          <a:spcPct val="0"/>
        </a:spcAft>
        <a:buClr>
          <a:srgbClr val="6FB7D7"/>
        </a:buClr>
        <a:buSzPct val="110000"/>
        <a:buFont typeface="Wingdings 2" pitchFamily="2" charset="2"/>
        <a:buChar char=""/>
        <a:defRPr sz="28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1pPr>
      <a:lvl2pPr marL="685800" indent="-336550" algn="l" rtl="0" eaLnBrk="0" fontAlgn="base" hangingPunct="0">
        <a:spcBef>
          <a:spcPts val="600"/>
        </a:spcBef>
        <a:spcAft>
          <a:spcPct val="0"/>
        </a:spcAft>
        <a:buClr>
          <a:srgbClr val="215D77"/>
        </a:buClr>
        <a:buSzPct val="110000"/>
        <a:buFont typeface="Wingdings 2" pitchFamily="2" charset="2"/>
        <a:buChar char=""/>
        <a:defRPr sz="24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2pPr>
      <a:lvl3pPr marL="968375" indent="-282575" algn="l" rtl="0" eaLnBrk="0" fontAlgn="base" hangingPunct="0">
        <a:spcBef>
          <a:spcPts val="600"/>
        </a:spcBef>
        <a:spcAft>
          <a:spcPct val="0"/>
        </a:spcAft>
        <a:buClr>
          <a:srgbClr val="6FB7D7"/>
        </a:buClr>
        <a:buSzPct val="110000"/>
        <a:buFont typeface="Wingdings 2" pitchFamily="2" charset="2"/>
        <a:buChar char=""/>
        <a:defRPr sz="24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3pPr>
      <a:lvl4pPr marL="1263650" indent="-295275" algn="l" rtl="0" eaLnBrk="0" fontAlgn="base" hangingPunct="0">
        <a:spcBef>
          <a:spcPts val="600"/>
        </a:spcBef>
        <a:spcAft>
          <a:spcPct val="0"/>
        </a:spcAft>
        <a:buClr>
          <a:srgbClr val="215D77"/>
        </a:buClr>
        <a:buSzPct val="110000"/>
        <a:buFont typeface="Wingdings 2" pitchFamily="2" charset="2"/>
        <a:buChar char=""/>
        <a:defRPr sz="20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4pPr>
      <a:lvl5pPr marL="1546225" indent="-282575" algn="l" rtl="0" eaLnBrk="0" fontAlgn="base" hangingPunct="0">
        <a:spcBef>
          <a:spcPts val="600"/>
        </a:spcBef>
        <a:spcAft>
          <a:spcPct val="0"/>
        </a:spcAft>
        <a:buClr>
          <a:srgbClr val="6FB7D7"/>
        </a:buClr>
        <a:buSzPct val="110000"/>
        <a:buFont typeface="Wingdings 2" pitchFamily="2" charset="2"/>
        <a:buChar char=""/>
        <a:defRPr sz="20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7EB40489-D4BE-3E4F-931A-6E1E4DE893F6}"/>
              </a:ext>
            </a:extLst>
          </p:cNvPr>
          <p:cNvSpPr>
            <a:spLocks noGrp="1"/>
          </p:cNvSpPr>
          <p:nvPr>
            <p:ph type="title"/>
          </p:nvPr>
        </p:nvSpPr>
        <p:spPr>
          <a:xfrm>
            <a:off x="275732" y="-171400"/>
            <a:ext cx="8623300" cy="920750"/>
          </a:xfrm>
        </p:spPr>
        <p:txBody>
          <a:bodyPr/>
          <a:lstStyle/>
          <a:p>
            <a:pPr>
              <a:defRPr/>
            </a:pPr>
            <a:r>
              <a:rPr lang="en-US" dirty="0"/>
              <a:t>COMP20007 Workshop Week 5</a:t>
            </a:r>
          </a:p>
        </p:txBody>
      </p:sp>
      <p:sp>
        <p:nvSpPr>
          <p:cNvPr id="6146" name="Date Placeholder 3">
            <a:extLst>
              <a:ext uri="{FF2B5EF4-FFF2-40B4-BE49-F238E27FC236}">
                <a16:creationId xmlns:a16="http://schemas.microsoft.com/office/drawing/2014/main" id="{36590638-3F81-EC44-B013-EC143645ED9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70C3A953-7835-0C41-B4C1-6AA04CC64F85}"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6147" name="Footer Placeholder 4">
            <a:extLst>
              <a:ext uri="{FF2B5EF4-FFF2-40B4-BE49-F238E27FC236}">
                <a16:creationId xmlns:a16="http://schemas.microsoft.com/office/drawing/2014/main" id="{A5C1B02D-1012-D349-8FEB-E15B89F26D3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COMP20007.Workshop</a:t>
            </a:r>
          </a:p>
        </p:txBody>
      </p:sp>
      <p:sp>
        <p:nvSpPr>
          <p:cNvPr id="6148" name="Slide Number Placeholder 5">
            <a:extLst>
              <a:ext uri="{FF2B5EF4-FFF2-40B4-BE49-F238E27FC236}">
                <a16:creationId xmlns:a16="http://schemas.microsoft.com/office/drawing/2014/main" id="{3F4AF1B2-B446-3041-9277-916D66814BB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4BFB80FB-19E2-0A4F-A9DE-703FEF744985}" type="slidenum">
              <a:rPr lang="en-US" altLang="en-US" sz="3600">
                <a:solidFill>
                  <a:schemeClr val="bg1"/>
                </a:solidFill>
                <a:latin typeface="Arial" panose="020B0604020202020204" pitchFamily="34" charset="0"/>
              </a:rPr>
              <a:pPr>
                <a:spcBef>
                  <a:spcPct val="0"/>
                </a:spcBef>
                <a:buClrTx/>
                <a:buSzTx/>
                <a:buFontTx/>
                <a:buNone/>
              </a:pPr>
              <a:t>1</a:t>
            </a:fld>
            <a:endParaRPr lang="en-US" altLang="en-US" sz="3600">
              <a:solidFill>
                <a:schemeClr val="bg1"/>
              </a:solidFill>
              <a:latin typeface="Arial" panose="020B0604020202020204" pitchFamily="34" charset="0"/>
            </a:endParaRPr>
          </a:p>
        </p:txBody>
      </p:sp>
      <p:graphicFrame>
        <p:nvGraphicFramePr>
          <p:cNvPr id="5" name="Content Placeholder 4">
            <a:extLst>
              <a:ext uri="{FF2B5EF4-FFF2-40B4-BE49-F238E27FC236}">
                <a16:creationId xmlns:a16="http://schemas.microsoft.com/office/drawing/2014/main" id="{1F21D4F9-F307-744B-9A38-FCEC87034A97}"/>
              </a:ext>
            </a:extLst>
          </p:cNvPr>
          <p:cNvGraphicFramePr>
            <a:graphicFrameLocks noGrp="1"/>
          </p:cNvGraphicFramePr>
          <p:nvPr>
            <p:ph idx="1"/>
            <p:extLst>
              <p:ext uri="{D42A27DB-BD31-4B8C-83A1-F6EECF244321}">
                <p14:modId xmlns:p14="http://schemas.microsoft.com/office/powerpoint/2010/main" val="2706423621"/>
              </p:ext>
            </p:extLst>
          </p:nvPr>
        </p:nvGraphicFramePr>
        <p:xfrm>
          <a:off x="265113" y="749300"/>
          <a:ext cx="8623300" cy="5502275"/>
        </p:xfrm>
        <a:graphic>
          <a:graphicData uri="http://schemas.openxmlformats.org/drawingml/2006/table">
            <a:tbl>
              <a:tblPr/>
              <a:tblGrid>
                <a:gridCol w="706437">
                  <a:extLst>
                    <a:ext uri="{9D8B030D-6E8A-4147-A177-3AD203B41FA5}">
                      <a16:colId xmlns:a16="http://schemas.microsoft.com/office/drawing/2014/main" val="20000"/>
                    </a:ext>
                  </a:extLst>
                </a:gridCol>
                <a:gridCol w="7916863">
                  <a:extLst>
                    <a:ext uri="{9D8B030D-6E8A-4147-A177-3AD203B41FA5}">
                      <a16:colId xmlns:a16="http://schemas.microsoft.com/office/drawing/2014/main" val="20001"/>
                    </a:ext>
                  </a:extLst>
                </a:gridCol>
              </a:tblGrid>
              <a:tr h="5502275">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0</a:t>
                      </a: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1</a:t>
                      </a: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2</a:t>
                      </a: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LAB</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Topic 1:</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DFS and BFS: Q 5.4, 5.5, 5.6, 5.7</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group work: 5.6, 5.7</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homework: 5.5</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Topic 2:</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Dijkstra’s and Prim’s Algorithms; Q5.8, Q5.9</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1" i="1"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Group Work:</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Problems 5.8, 5.9  </a:t>
                      </a:r>
                    </a:p>
                    <a:p>
                      <a:pPr marL="0" marR="0" lvl="0" indent="0" algn="l"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Assignment 1 Q&amp;A (and MST if applicable)</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and</a:t>
                      </a:r>
                    </a:p>
                    <a:p>
                      <a:pPr marL="0" marR="0" lvl="0" indent="0" algn="l" defTabSz="914400" rtl="0" eaLnBrk="1" fontAlgn="base" latinLnBrk="0" hangingPunct="1">
                        <a:lnSpc>
                          <a:spcPct val="100000"/>
                        </a:lnSpc>
                        <a:spcBef>
                          <a:spcPts val="60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make sure you understand how to start the programming part</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review for MST if applicable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remaining time: do ass1 &amp; ask questions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A912-ECEF-3D4E-90E0-774220702514}"/>
              </a:ext>
            </a:extLst>
          </p:cNvPr>
          <p:cNvSpPr>
            <a:spLocks noGrp="1"/>
          </p:cNvSpPr>
          <p:nvPr>
            <p:ph type="title"/>
          </p:nvPr>
        </p:nvSpPr>
        <p:spPr>
          <a:xfrm>
            <a:off x="265113" y="107951"/>
            <a:ext cx="8623300" cy="440729"/>
          </a:xfrm>
        </p:spPr>
        <p:txBody>
          <a:bodyPr/>
          <a:lstStyle/>
          <a:p>
            <a:pPr algn="l">
              <a:defRPr/>
            </a:pPr>
            <a:r>
              <a:rPr lang="en-US" sz="2400" dirty="0"/>
              <a:t>Q5.6: Finding Cycles with DFS </a:t>
            </a:r>
          </a:p>
        </p:txBody>
      </p:sp>
      <p:sp>
        <p:nvSpPr>
          <p:cNvPr id="11266" name="Date Placeholder 3">
            <a:extLst>
              <a:ext uri="{FF2B5EF4-FFF2-40B4-BE49-F238E27FC236}">
                <a16:creationId xmlns:a16="http://schemas.microsoft.com/office/drawing/2014/main" id="{62455CF9-D23A-0343-831C-8C292EE67AD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BFB538A6-65BA-A64B-B458-E1587DD5F342}"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11267" name="Footer Placeholder 4">
            <a:extLst>
              <a:ext uri="{FF2B5EF4-FFF2-40B4-BE49-F238E27FC236}">
                <a16:creationId xmlns:a16="http://schemas.microsoft.com/office/drawing/2014/main" id="{8ACD3929-4F58-F245-9707-E2CFCAFAF6B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1268" name="Slide Number Placeholder 5">
            <a:extLst>
              <a:ext uri="{FF2B5EF4-FFF2-40B4-BE49-F238E27FC236}">
                <a16:creationId xmlns:a16="http://schemas.microsoft.com/office/drawing/2014/main" id="{F4AD95EE-1381-FE47-8756-5B66EEABB69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702E71A-C595-3B47-AE54-F044E3E28E36}" type="slidenum">
              <a:rPr lang="en-US" altLang="en-US" sz="3600">
                <a:solidFill>
                  <a:schemeClr val="bg1"/>
                </a:solidFill>
                <a:latin typeface="Arial" panose="020B0604020202020204" pitchFamily="34" charset="0"/>
              </a:rPr>
              <a:pPr>
                <a:spcBef>
                  <a:spcPct val="0"/>
                </a:spcBef>
                <a:buClrTx/>
                <a:buSzTx/>
                <a:buFontTx/>
                <a:buNone/>
              </a:pPr>
              <a:t>10</a:t>
            </a:fld>
            <a:endParaRPr lang="en-US" altLang="en-US" sz="3600" dirty="0">
              <a:solidFill>
                <a:schemeClr val="bg1"/>
              </a:solidFill>
              <a:latin typeface="Arial" panose="020B0604020202020204" pitchFamily="34" charset="0"/>
            </a:endParaRPr>
          </a:p>
        </p:txBody>
      </p:sp>
      <p:sp>
        <p:nvSpPr>
          <p:cNvPr id="11273" name="TextBox 6">
            <a:extLst>
              <a:ext uri="{FF2B5EF4-FFF2-40B4-BE49-F238E27FC236}">
                <a16:creationId xmlns:a16="http://schemas.microsoft.com/office/drawing/2014/main" id="{B2EFAB96-CF12-4D4C-80F4-D464DCD82D92}"/>
              </a:ext>
            </a:extLst>
          </p:cNvPr>
          <p:cNvSpPr txBox="1">
            <a:spLocks noChangeArrowheads="1"/>
          </p:cNvSpPr>
          <p:nvPr/>
        </p:nvSpPr>
        <p:spPr bwMode="auto">
          <a:xfrm>
            <a:off x="-33063" y="535113"/>
            <a:ext cx="4348484"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ct val="0"/>
              </a:spcBef>
              <a:buClrTx/>
              <a:buSzTx/>
              <a:buFontTx/>
              <a:buNone/>
            </a:pPr>
            <a:r>
              <a:rPr lang="en-US" altLang="en-US" sz="1600" dirty="0">
                <a:latin typeface="Arial" panose="020B0604020202020204" pitchFamily="34" charset="0"/>
              </a:rPr>
              <a:t>a) Explain how one can also use BFS to see whether an undirected graph is cyclic. </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800" dirty="0">
              <a:latin typeface="Arial" panose="020B0604020202020204" pitchFamily="34" charset="0"/>
            </a:endParaRPr>
          </a:p>
        </p:txBody>
      </p:sp>
      <p:sp>
        <p:nvSpPr>
          <p:cNvPr id="3" name="TextBox 2">
            <a:extLst>
              <a:ext uri="{FF2B5EF4-FFF2-40B4-BE49-F238E27FC236}">
                <a16:creationId xmlns:a16="http://schemas.microsoft.com/office/drawing/2014/main" id="{97C58B64-1EBE-3B4D-949A-7F6B83A7AB8A}"/>
              </a:ext>
            </a:extLst>
          </p:cNvPr>
          <p:cNvSpPr txBox="1"/>
          <p:nvPr/>
        </p:nvSpPr>
        <p:spPr>
          <a:xfrm>
            <a:off x="5004048" y="32821"/>
            <a:ext cx="3621504" cy="369332"/>
          </a:xfrm>
          <a:prstGeom prst="rect">
            <a:avLst/>
          </a:prstGeom>
          <a:noFill/>
        </p:spPr>
        <p:txBody>
          <a:bodyPr wrap="none" rtlCol="0">
            <a:spAutoFit/>
          </a:bodyPr>
          <a:lstStyle/>
          <a:p>
            <a:r>
              <a:rPr lang="en-US" sz="1800" dirty="0"/>
              <a:t>DFS algorithm – based on lecture</a:t>
            </a:r>
          </a:p>
        </p:txBody>
      </p:sp>
      <p:graphicFrame>
        <p:nvGraphicFramePr>
          <p:cNvPr id="10" name="Table 9">
            <a:extLst>
              <a:ext uri="{FF2B5EF4-FFF2-40B4-BE49-F238E27FC236}">
                <a16:creationId xmlns:a16="http://schemas.microsoft.com/office/drawing/2014/main" id="{EA3322BF-919E-064E-9EAA-AA0C159DA725}"/>
              </a:ext>
            </a:extLst>
          </p:cNvPr>
          <p:cNvGraphicFramePr>
            <a:graphicFrameLocks noGrp="1"/>
          </p:cNvGraphicFramePr>
          <p:nvPr>
            <p:extLst>
              <p:ext uri="{D42A27DB-BD31-4B8C-83A1-F6EECF244321}">
                <p14:modId xmlns:p14="http://schemas.microsoft.com/office/powerpoint/2010/main" val="286643292"/>
              </p:ext>
            </p:extLst>
          </p:nvPr>
        </p:nvGraphicFramePr>
        <p:xfrm>
          <a:off x="15133" y="1174689"/>
          <a:ext cx="3860207" cy="1691708"/>
        </p:xfrm>
        <a:graphic>
          <a:graphicData uri="http://schemas.openxmlformats.org/drawingml/2006/table">
            <a:tbl>
              <a:tblPr firstRow="1" bandRow="1">
                <a:tableStyleId>{69CF1AB2-1976-4502-BF36-3FF5EA218861}</a:tableStyleId>
              </a:tblPr>
              <a:tblGrid>
                <a:gridCol w="3860207">
                  <a:extLst>
                    <a:ext uri="{9D8B030D-6E8A-4147-A177-3AD203B41FA5}">
                      <a16:colId xmlns:a16="http://schemas.microsoft.com/office/drawing/2014/main" val="20000"/>
                    </a:ext>
                  </a:extLst>
                </a:gridCol>
              </a:tblGrid>
              <a:tr h="1691708">
                <a:tc>
                  <a:txBody>
                    <a:bodyPr/>
                    <a:lstStyle/>
                    <a:p>
                      <a:pPr marL="0" indent="0">
                        <a:buFont typeface="Arial"/>
                        <a:buNone/>
                      </a:pPr>
                      <a:r>
                        <a:rPr lang="en-US" sz="1600" b="1" dirty="0">
                          <a:effectLst/>
                        </a:rPr>
                        <a:t>YOUR ANSWER:</a:t>
                      </a:r>
                      <a:r>
                        <a:rPr lang="en-US" sz="1600" b="0" baseline="0" dirty="0">
                          <a:effectLst/>
                        </a:rPr>
                        <a:t> </a:t>
                      </a:r>
                    </a:p>
                    <a:p>
                      <a:pPr marL="457200" indent="-457200">
                        <a:buFont typeface="Arial"/>
                        <a:buAutoNum type="alphaLcParenR"/>
                      </a:pPr>
                      <a:r>
                        <a:rPr lang="en-US" sz="1600" b="0" baseline="0" dirty="0">
                          <a:effectLst/>
                        </a:rPr>
                        <a:t>How?</a:t>
                      </a:r>
                    </a:p>
                    <a:p>
                      <a:pPr marL="0" indent="0">
                        <a:buFont typeface="Arial"/>
                        <a:buNone/>
                      </a:pPr>
                      <a:endParaRPr lang="en-US" sz="1600" b="0" baseline="0" dirty="0">
                        <a:effectLst/>
                      </a:endParaRPr>
                    </a:p>
                    <a:p>
                      <a:pPr marL="0" indent="0">
                        <a:buFont typeface="Arial"/>
                        <a:buNone/>
                      </a:pPr>
                      <a:r>
                        <a:rPr lang="en-US" sz="1600" b="0" baseline="0" dirty="0">
                          <a:effectLst/>
                        </a:rPr>
                        <a:t>Your pseudocode: make change to the DFS if you didn’t do with BFS.</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5" name="Table 14">
            <a:extLst>
              <a:ext uri="{FF2B5EF4-FFF2-40B4-BE49-F238E27FC236}">
                <a16:creationId xmlns:a16="http://schemas.microsoft.com/office/drawing/2014/main" id="{3E8DA4D1-A141-3043-A8A8-E480BB1C65F2}"/>
              </a:ext>
            </a:extLst>
          </p:cNvPr>
          <p:cNvGraphicFramePr>
            <a:graphicFrameLocks noGrp="1"/>
          </p:cNvGraphicFramePr>
          <p:nvPr/>
        </p:nvGraphicFramePr>
        <p:xfrm>
          <a:off x="107504" y="4217928"/>
          <a:ext cx="3860207" cy="1691708"/>
        </p:xfrm>
        <a:graphic>
          <a:graphicData uri="http://schemas.openxmlformats.org/drawingml/2006/table">
            <a:tbl>
              <a:tblPr firstRow="1" bandRow="1">
                <a:tableStyleId>{69CF1AB2-1976-4502-BF36-3FF5EA218861}</a:tableStyleId>
              </a:tblPr>
              <a:tblGrid>
                <a:gridCol w="3860207">
                  <a:extLst>
                    <a:ext uri="{9D8B030D-6E8A-4147-A177-3AD203B41FA5}">
                      <a16:colId xmlns:a16="http://schemas.microsoft.com/office/drawing/2014/main" val="20000"/>
                    </a:ext>
                  </a:extLst>
                </a:gridCol>
              </a:tblGrid>
              <a:tr h="1691708">
                <a:tc>
                  <a:txBody>
                    <a:bodyPr/>
                    <a:lstStyle/>
                    <a:p>
                      <a:pPr marL="0" indent="0">
                        <a:buFont typeface="Arial"/>
                        <a:buNone/>
                      </a:pPr>
                      <a:r>
                        <a:rPr lang="en-US" sz="1600" b="1" baseline="0" dirty="0">
                          <a:effectLst/>
                        </a:rPr>
                        <a:t>b) </a:t>
                      </a:r>
                      <a:r>
                        <a:rPr lang="en-US" sz="1600" b="0" baseline="0" dirty="0">
                          <a:effectLst/>
                        </a:rPr>
                        <a:t>Which one is better: DFS or BFS?</a:t>
                      </a:r>
                    </a:p>
                    <a:p>
                      <a:pPr marL="0" indent="0">
                        <a:buFont typeface="Arial"/>
                        <a:buNone/>
                      </a:pPr>
                      <a:endParaRPr lang="en-US" sz="1600" b="0" baseline="0" dirty="0">
                        <a:effectLst/>
                      </a:endParaRP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7" name="Table 16">
            <a:extLst>
              <a:ext uri="{FF2B5EF4-FFF2-40B4-BE49-F238E27FC236}">
                <a16:creationId xmlns:a16="http://schemas.microsoft.com/office/drawing/2014/main" id="{27365C54-70DD-4B40-8F56-527A43C3FE27}"/>
              </a:ext>
            </a:extLst>
          </p:cNvPr>
          <p:cNvGraphicFramePr>
            <a:graphicFrameLocks noGrp="1"/>
          </p:cNvGraphicFramePr>
          <p:nvPr>
            <p:extLst>
              <p:ext uri="{D42A27DB-BD31-4B8C-83A1-F6EECF244321}">
                <p14:modId xmlns:p14="http://schemas.microsoft.com/office/powerpoint/2010/main" val="2215143278"/>
              </p:ext>
            </p:extLst>
          </p:nvPr>
        </p:nvGraphicFramePr>
        <p:xfrm>
          <a:off x="4369961" y="649651"/>
          <a:ext cx="4306887" cy="3956686"/>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3956686">
                <a:tc>
                  <a:txBody>
                    <a:bodyPr/>
                    <a:lstStyle/>
                    <a:p>
                      <a:pPr marL="0" indent="0">
                        <a:buFont typeface="Arial"/>
                        <a:buNone/>
                      </a:pPr>
                      <a:r>
                        <a:rPr lang="en-US" sz="1400" b="1" baseline="0" dirty="0">
                          <a:solidFill>
                            <a:srgbClr val="080FAC"/>
                          </a:solidFill>
                          <a:effectLst/>
                          <a:latin typeface="Courier" pitchFamily="2" charset="0"/>
                        </a:rPr>
                        <a:t>function</a:t>
                      </a:r>
                      <a:r>
                        <a:rPr lang="en-US" sz="1400" b="0" baseline="0" dirty="0">
                          <a:solidFill>
                            <a:srgbClr val="080FAC"/>
                          </a:solidFill>
                          <a:effectLst/>
                          <a:latin typeface="Courier" pitchFamily="2" charset="0"/>
                        </a:rPr>
                        <a:t> </a:t>
                      </a:r>
                      <a:r>
                        <a:rPr lang="en-US" sz="1400" b="0" baseline="0" dirty="0">
                          <a:solidFill>
                            <a:srgbClr val="080FAC"/>
                          </a:solidFill>
                          <a:effectLst/>
                          <a:latin typeface="Copperplate" panose="02000504000000020004" pitchFamily="2" charset="77"/>
                        </a:rPr>
                        <a:t>DFS</a:t>
                      </a:r>
                      <a:r>
                        <a:rPr lang="en-US" sz="1400" b="0" baseline="0" dirty="0">
                          <a:solidFill>
                            <a:srgbClr val="080FAC"/>
                          </a:solidFill>
                          <a:effectLst/>
                          <a:latin typeface="Courier" pitchFamily="2" charset="0"/>
                        </a:rPr>
                        <a:t>(G=(V,E))</a:t>
                      </a:r>
                    </a:p>
                    <a:p>
                      <a:pPr marL="0" indent="0">
                        <a:buFont typeface="Arial"/>
                        <a:buNone/>
                      </a:pPr>
                      <a:r>
                        <a:rPr lang="en-US" sz="1400" b="0" baseline="0" dirty="0">
                          <a:solidFill>
                            <a:srgbClr val="080FAC"/>
                          </a:solidFill>
                          <a:effectLst/>
                          <a:latin typeface="Courier" pitchFamily="2" charset="0"/>
                        </a:rPr>
                        <a:t>  mark each node in V with 0</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for</a:t>
                      </a:r>
                      <a:r>
                        <a:rPr lang="en-US" sz="1400" b="0" baseline="0" dirty="0">
                          <a:solidFill>
                            <a:srgbClr val="080FAC"/>
                          </a:solidFill>
                          <a:effectLst/>
                          <a:latin typeface="Courier" pitchFamily="2" charset="0"/>
                        </a:rPr>
                        <a:t> each v in V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if</a:t>
                      </a:r>
                      <a:r>
                        <a:rPr lang="en-US" sz="1400" b="0" baseline="0" dirty="0">
                          <a:solidFill>
                            <a:srgbClr val="080FAC"/>
                          </a:solidFill>
                          <a:effectLst/>
                          <a:latin typeface="Courier" pitchFamily="2" charset="0"/>
                        </a:rPr>
                        <a:t> v is marked with 0 </a:t>
                      </a:r>
                      <a:r>
                        <a:rPr lang="en-US" sz="1400" b="1" baseline="0" dirty="0">
                          <a:solidFill>
                            <a:srgbClr val="080FAC"/>
                          </a:solidFill>
                          <a:effectLst/>
                          <a:latin typeface="Courier" pitchFamily="2" charset="0"/>
                        </a:rPr>
                        <a:t>then</a:t>
                      </a:r>
                      <a:r>
                        <a:rPr lang="en-US" sz="1400" b="0" baseline="0" dirty="0">
                          <a:solidFill>
                            <a:srgbClr val="080FAC"/>
                          </a:solidFill>
                          <a:effectLst/>
                          <a:latin typeface="Courier" pitchFamily="2" charset="0"/>
                        </a:rPr>
                        <a:t>      </a:t>
                      </a:r>
                    </a:p>
                    <a:p>
                      <a:pPr marL="0" indent="0">
                        <a:buFont typeface="Arial"/>
                        <a:buNone/>
                      </a:pPr>
                      <a:r>
                        <a:rPr lang="en-US" sz="1400" b="0" baseline="0" dirty="0">
                          <a:solidFill>
                            <a:srgbClr val="080FAC"/>
                          </a:solidFill>
                          <a:effectLst/>
                          <a:latin typeface="Courier" pitchFamily="2" charset="0"/>
                        </a:rPr>
                        <a:t>      </a:t>
                      </a:r>
                      <a:r>
                        <a:rPr lang="en-US" sz="1400" b="0" baseline="0" dirty="0" err="1">
                          <a:solidFill>
                            <a:srgbClr val="080FAC"/>
                          </a:solidFill>
                          <a:effectLst/>
                          <a:latin typeface="Copperplate" panose="02000504000000020004" pitchFamily="2" charset="77"/>
                        </a:rPr>
                        <a:t>DfsExplore</a:t>
                      </a:r>
                      <a:r>
                        <a:rPr lang="en-US" sz="1400" b="0" baseline="0" dirty="0">
                          <a:solidFill>
                            <a:srgbClr val="080FAC"/>
                          </a:solidFill>
                          <a:effectLst/>
                          <a:latin typeface="Courier" pitchFamily="2" charset="0"/>
                        </a:rPr>
                        <a:t>(v)</a:t>
                      </a:r>
                    </a:p>
                    <a:p>
                      <a:pPr marL="0" indent="0">
                        <a:buFont typeface="Arial"/>
                        <a:buNone/>
                      </a:pPr>
                      <a:endParaRPr lang="en-US" sz="1400" b="0" baseline="0" dirty="0">
                        <a:solidFill>
                          <a:srgbClr val="080FAC"/>
                        </a:solidFill>
                        <a:effectLst/>
                        <a:latin typeface="Courier" pitchFamily="2" charset="0"/>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400" b="1" baseline="0" dirty="0">
                          <a:solidFill>
                            <a:srgbClr val="080FAC"/>
                          </a:solidFill>
                          <a:effectLst/>
                          <a:latin typeface="Courier" pitchFamily="2" charset="0"/>
                        </a:rPr>
                        <a:t>function</a:t>
                      </a:r>
                      <a:r>
                        <a:rPr lang="en-US" sz="1400" b="0" baseline="0" dirty="0">
                          <a:solidFill>
                            <a:srgbClr val="080FAC"/>
                          </a:solidFill>
                          <a:effectLst/>
                          <a:latin typeface="Courier" pitchFamily="2" charset="0"/>
                        </a:rPr>
                        <a:t> </a:t>
                      </a:r>
                      <a:r>
                        <a:rPr lang="en-US" sz="1400" b="0" baseline="0" dirty="0" err="1">
                          <a:solidFill>
                            <a:srgbClr val="080FAC"/>
                          </a:solidFill>
                          <a:effectLst/>
                          <a:latin typeface="Copperplate" panose="02000504000000020004" pitchFamily="2" charset="77"/>
                        </a:rPr>
                        <a:t>DFsExplore</a:t>
                      </a:r>
                      <a:r>
                        <a:rPr lang="en-US" sz="1400" b="0" baseline="0" dirty="0">
                          <a:solidFill>
                            <a:srgbClr val="080FAC"/>
                          </a:solidFill>
                          <a:effectLst/>
                          <a:latin typeface="Courier" pitchFamily="2" charset="0"/>
                        </a:rPr>
                        <a:t>(v)</a:t>
                      </a:r>
                    </a:p>
                    <a:p>
                      <a:pPr marL="0" indent="0">
                        <a:buFont typeface="Arial"/>
                        <a:buNone/>
                      </a:pPr>
                      <a:r>
                        <a:rPr lang="en-US" sz="1400" b="0" baseline="0" dirty="0">
                          <a:solidFill>
                            <a:srgbClr val="080FAC"/>
                          </a:solidFill>
                          <a:effectLst/>
                          <a:latin typeface="Courier" pitchFamily="2" charset="0"/>
                        </a:rPr>
                        <a:t>  mark v with 1</a:t>
                      </a:r>
                    </a:p>
                    <a:p>
                      <a:pPr marL="0" indent="0">
                        <a:buFont typeface="Arial"/>
                        <a:buNone/>
                      </a:pPr>
                      <a:r>
                        <a:rPr lang="en-US" sz="1400" b="1" baseline="0" dirty="0">
                          <a:solidFill>
                            <a:srgbClr val="080FAC"/>
                          </a:solidFill>
                          <a:effectLst/>
                          <a:latin typeface="Courier" pitchFamily="2" charset="0"/>
                        </a:rPr>
                        <a:t>  for</a:t>
                      </a:r>
                      <a:r>
                        <a:rPr lang="en-US" sz="1400" b="0" baseline="0" dirty="0">
                          <a:solidFill>
                            <a:srgbClr val="080FAC"/>
                          </a:solidFill>
                          <a:effectLst/>
                          <a:latin typeface="Courier" pitchFamily="2" charset="0"/>
                        </a:rPr>
                        <a:t> each edge (</a:t>
                      </a:r>
                      <a:r>
                        <a:rPr lang="en-US" sz="1400" b="0" baseline="0" dirty="0" err="1">
                          <a:solidFill>
                            <a:srgbClr val="080FAC"/>
                          </a:solidFill>
                          <a:effectLst/>
                          <a:latin typeface="Courier" pitchFamily="2" charset="0"/>
                        </a:rPr>
                        <a:t>v,w</a:t>
                      </a: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if</a:t>
                      </a:r>
                      <a:r>
                        <a:rPr lang="en-US" sz="1400" b="0" baseline="0" dirty="0">
                          <a:solidFill>
                            <a:srgbClr val="080FAC"/>
                          </a:solidFill>
                          <a:effectLst/>
                          <a:latin typeface="Courier" pitchFamily="2" charset="0"/>
                        </a:rPr>
                        <a:t> w is marked with 0 </a:t>
                      </a:r>
                      <a:r>
                        <a:rPr lang="en-US" sz="1400" b="1" baseline="0" dirty="0">
                          <a:solidFill>
                            <a:srgbClr val="080FAC"/>
                          </a:solidFill>
                          <a:effectLst/>
                          <a:latin typeface="Courier" pitchFamily="2" charset="0"/>
                        </a:rPr>
                        <a:t>then</a:t>
                      </a:r>
                      <a:endParaRPr lang="en-US" sz="1400" b="0" baseline="0" dirty="0">
                        <a:solidFill>
                          <a:srgbClr val="080FAC"/>
                        </a:solidFill>
                        <a:effectLst/>
                        <a:latin typeface="Courier" pitchFamily="2" charset="0"/>
                      </a:endParaRPr>
                    </a:p>
                    <a:p>
                      <a:pPr marL="0" indent="0">
                        <a:buFont typeface="Arial"/>
                        <a:buNone/>
                      </a:pPr>
                      <a:r>
                        <a:rPr lang="en-US" sz="1400" b="0" baseline="0" dirty="0">
                          <a:solidFill>
                            <a:srgbClr val="080FAC"/>
                          </a:solidFill>
                          <a:effectLst/>
                          <a:latin typeface="Courier" pitchFamily="2" charset="0"/>
                        </a:rPr>
                        <a:t>      </a:t>
                      </a:r>
                      <a:r>
                        <a:rPr lang="en-US" sz="1400" b="0" baseline="0" dirty="0" err="1">
                          <a:solidFill>
                            <a:srgbClr val="080FAC"/>
                          </a:solidFill>
                          <a:effectLst/>
                          <a:latin typeface="Copperplate" panose="02000504000000020004" pitchFamily="2" charset="77"/>
                        </a:rPr>
                        <a:t>DfsExplore</a:t>
                      </a:r>
                      <a:r>
                        <a:rPr lang="en-US" sz="1400" b="0" baseline="0" dirty="0">
                          <a:solidFill>
                            <a:srgbClr val="080FAC"/>
                          </a:solidFill>
                          <a:effectLst/>
                          <a:latin typeface="Courier" pitchFamily="2" charset="0"/>
                        </a:rPr>
                        <a:t>(w) </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76246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E044-3B61-9146-BB92-7ECC37CDF3B9}"/>
              </a:ext>
            </a:extLst>
          </p:cNvPr>
          <p:cNvSpPr>
            <a:spLocks noGrp="1"/>
          </p:cNvSpPr>
          <p:nvPr>
            <p:ph type="title"/>
          </p:nvPr>
        </p:nvSpPr>
        <p:spPr>
          <a:xfrm>
            <a:off x="520700" y="-99910"/>
            <a:ext cx="8623300" cy="920750"/>
          </a:xfrm>
        </p:spPr>
        <p:txBody>
          <a:bodyPr/>
          <a:lstStyle/>
          <a:p>
            <a:pPr>
              <a:defRPr/>
            </a:pPr>
            <a:r>
              <a:rPr lang="en-US" dirty="0"/>
              <a:t>                                         </a:t>
            </a:r>
            <a:r>
              <a:rPr lang="en-US" sz="1800" dirty="0"/>
              <a:t>5.7: 2-Colourability </a:t>
            </a:r>
            <a:endParaRPr lang="en-US" sz="2400" dirty="0"/>
          </a:p>
        </p:txBody>
      </p:sp>
      <p:sp>
        <p:nvSpPr>
          <p:cNvPr id="3" name="Content Placeholder 2">
            <a:extLst>
              <a:ext uri="{FF2B5EF4-FFF2-40B4-BE49-F238E27FC236}">
                <a16:creationId xmlns:a16="http://schemas.microsoft.com/office/drawing/2014/main" id="{9676A4DE-BEA4-604B-994C-5BE9E2B81487}"/>
              </a:ext>
            </a:extLst>
          </p:cNvPr>
          <p:cNvSpPr>
            <a:spLocks noGrp="1"/>
          </p:cNvSpPr>
          <p:nvPr>
            <p:ph idx="1"/>
          </p:nvPr>
        </p:nvSpPr>
        <p:spPr/>
        <p:txBody>
          <a:bodyPr/>
          <a:lstStyle/>
          <a:p>
            <a:pPr marL="0" indent="0">
              <a:buFont typeface="Wingdings 2" charset="0"/>
              <a:buNone/>
              <a:defRPr/>
            </a:pPr>
            <a:r>
              <a:rPr lang="en-US" dirty="0"/>
              <a:t> </a:t>
            </a:r>
          </a:p>
        </p:txBody>
      </p:sp>
      <p:sp>
        <p:nvSpPr>
          <p:cNvPr id="12291" name="Date Placeholder 3">
            <a:extLst>
              <a:ext uri="{FF2B5EF4-FFF2-40B4-BE49-F238E27FC236}">
                <a16:creationId xmlns:a16="http://schemas.microsoft.com/office/drawing/2014/main" id="{842ECB42-6FB7-164D-9F9D-376C73C7151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5D671F90-A003-F44A-B070-3180A8FA9F4C}"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12292" name="Footer Placeholder 4">
            <a:extLst>
              <a:ext uri="{FF2B5EF4-FFF2-40B4-BE49-F238E27FC236}">
                <a16:creationId xmlns:a16="http://schemas.microsoft.com/office/drawing/2014/main" id="{589923FF-C5B6-5A4C-BA40-574AC859699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2293" name="Slide Number Placeholder 5">
            <a:extLst>
              <a:ext uri="{FF2B5EF4-FFF2-40B4-BE49-F238E27FC236}">
                <a16:creationId xmlns:a16="http://schemas.microsoft.com/office/drawing/2014/main" id="{7EC8CB8E-BD17-9046-B741-FBABDDC8D57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F18A37D-A261-1C46-8911-7EE187CC4143}" type="slidenum">
              <a:rPr lang="en-US" altLang="en-US" sz="3600">
                <a:solidFill>
                  <a:schemeClr val="bg1"/>
                </a:solidFill>
                <a:latin typeface="Arial" panose="020B0604020202020204" pitchFamily="34" charset="0"/>
              </a:rPr>
              <a:pPr>
                <a:spcBef>
                  <a:spcPct val="0"/>
                </a:spcBef>
                <a:buClrTx/>
                <a:buSzTx/>
                <a:buFontTx/>
                <a:buNone/>
              </a:pPr>
              <a:t>11</a:t>
            </a:fld>
            <a:endParaRPr lang="en-US" altLang="en-US" sz="3600">
              <a:solidFill>
                <a:schemeClr val="bg1"/>
              </a:solidFill>
              <a:latin typeface="Arial" panose="020B0604020202020204" pitchFamily="34" charset="0"/>
            </a:endParaRPr>
          </a:p>
        </p:txBody>
      </p:sp>
      <p:graphicFrame>
        <p:nvGraphicFramePr>
          <p:cNvPr id="35" name="Table 34">
            <a:extLst>
              <a:ext uri="{FF2B5EF4-FFF2-40B4-BE49-F238E27FC236}">
                <a16:creationId xmlns:a16="http://schemas.microsoft.com/office/drawing/2014/main" id="{66349F3E-E01B-0047-ABD9-3322E2C05A37}"/>
              </a:ext>
            </a:extLst>
          </p:cNvPr>
          <p:cNvGraphicFramePr>
            <a:graphicFrameLocks noGrp="1"/>
          </p:cNvGraphicFramePr>
          <p:nvPr/>
        </p:nvGraphicFramePr>
        <p:xfrm>
          <a:off x="0" y="152400"/>
          <a:ext cx="5580063" cy="2674938"/>
        </p:xfrm>
        <a:graphic>
          <a:graphicData uri="http://schemas.openxmlformats.org/drawingml/2006/table">
            <a:tbl>
              <a:tblPr firstRow="1" bandRow="1">
                <a:tableStyleId>{69CF1AB2-1976-4502-BF36-3FF5EA218861}</a:tableStyleId>
              </a:tblPr>
              <a:tblGrid>
                <a:gridCol w="5580063">
                  <a:extLst>
                    <a:ext uri="{9D8B030D-6E8A-4147-A177-3AD203B41FA5}">
                      <a16:colId xmlns:a16="http://schemas.microsoft.com/office/drawing/2014/main" val="20000"/>
                    </a:ext>
                  </a:extLst>
                </a:gridCol>
              </a:tblGrid>
              <a:tr h="2674938">
                <a:tc>
                  <a:txBody>
                    <a:bodyPr/>
                    <a:lstStyle/>
                    <a:p>
                      <a:pPr marL="0" indent="0">
                        <a:spcBef>
                          <a:spcPts val="1200"/>
                        </a:spcBef>
                        <a:buFont typeface="Arial"/>
                        <a:buNone/>
                      </a:pPr>
                      <a:r>
                        <a:rPr lang="en-US" sz="1600" b="0" dirty="0">
                          <a:effectLst/>
                        </a:rPr>
                        <a:t>Design an algorithm to check whether an undirected graph is 2-colourable, that is, whether its nodes can be </a:t>
                      </a:r>
                      <a:r>
                        <a:rPr lang="en-US" sz="1600" b="0" dirty="0" err="1">
                          <a:effectLst/>
                        </a:rPr>
                        <a:t>coloured</a:t>
                      </a:r>
                      <a:r>
                        <a:rPr lang="en-US" sz="1600" b="0" dirty="0">
                          <a:effectLst/>
                        </a:rPr>
                        <a:t> with just 2 </a:t>
                      </a:r>
                      <a:r>
                        <a:rPr lang="en-US" sz="1600" b="0" dirty="0" err="1">
                          <a:effectLst/>
                        </a:rPr>
                        <a:t>colours</a:t>
                      </a:r>
                      <a:r>
                        <a:rPr lang="en-US" sz="1600" b="0" dirty="0">
                          <a:effectLst/>
                        </a:rPr>
                        <a:t> in such a way that no edge connects two nodes of the same </a:t>
                      </a:r>
                      <a:r>
                        <a:rPr lang="en-US" sz="1600" b="0" dirty="0" err="1">
                          <a:effectLst/>
                        </a:rPr>
                        <a:t>colour</a:t>
                      </a:r>
                      <a:r>
                        <a:rPr lang="en-US" sz="1600" b="0" dirty="0">
                          <a:effectLst/>
                        </a:rPr>
                        <a:t>.</a:t>
                      </a:r>
                    </a:p>
                    <a:p>
                      <a:pPr marL="0" indent="0">
                        <a:spcBef>
                          <a:spcPts val="1200"/>
                        </a:spcBef>
                        <a:buFont typeface="Arial"/>
                        <a:buNone/>
                      </a:pPr>
                      <a:r>
                        <a:rPr lang="en-US" sz="1600" b="0" dirty="0">
                          <a:effectLst/>
                        </a:rPr>
                        <a:t>To get a feel for the problem, try to 2-colour the following graph (start from </a:t>
                      </a:r>
                      <a:r>
                        <a:rPr lang="en-US" sz="1600" b="1" dirty="0">
                          <a:effectLst/>
                        </a:rPr>
                        <a:t>S</a:t>
                      </a:r>
                      <a:r>
                        <a:rPr lang="en-US" sz="1600" b="0" dirty="0">
                          <a:effectLst/>
                        </a:rPr>
                        <a:t>).</a:t>
                      </a:r>
                    </a:p>
                    <a:p>
                      <a:pPr marL="0" indent="0">
                        <a:spcBef>
                          <a:spcPts val="1200"/>
                        </a:spcBef>
                        <a:buFont typeface="Arial"/>
                        <a:buNone/>
                      </a:pPr>
                      <a:r>
                        <a:rPr lang="en-US" sz="1600" b="0" dirty="0"/>
                        <a:t>Do you expect we could extend such an algorithm to check if a graph is 3-Colourable, or in general: k-</a:t>
                      </a:r>
                      <a:r>
                        <a:rPr lang="en-US" sz="1600" b="0" dirty="0" err="1"/>
                        <a:t>Colourable</a:t>
                      </a:r>
                      <a:r>
                        <a:rPr lang="en-US" sz="1600" b="0" dirty="0"/>
                        <a:t>?</a:t>
                      </a:r>
                    </a:p>
                  </a:txBody>
                  <a:tcPr marL="91439" marR="91439" marT="45715" marB="45715"/>
                </a:tc>
                <a:extLst>
                  <a:ext uri="{0D108BD9-81ED-4DB2-BD59-A6C34878D82A}">
                    <a16:rowId xmlns:a16="http://schemas.microsoft.com/office/drawing/2014/main" val="10000"/>
                  </a:ext>
                </a:extLst>
              </a:tr>
            </a:tbl>
          </a:graphicData>
        </a:graphic>
      </p:graphicFrame>
      <p:grpSp>
        <p:nvGrpSpPr>
          <p:cNvPr id="12300" name="Group 6">
            <a:extLst>
              <a:ext uri="{FF2B5EF4-FFF2-40B4-BE49-F238E27FC236}">
                <a16:creationId xmlns:a16="http://schemas.microsoft.com/office/drawing/2014/main" id="{8E1A40E3-0781-C748-9B33-E365C09466F7}"/>
              </a:ext>
            </a:extLst>
          </p:cNvPr>
          <p:cNvGrpSpPr>
            <a:grpSpLocks/>
          </p:cNvGrpSpPr>
          <p:nvPr/>
        </p:nvGrpSpPr>
        <p:grpSpPr bwMode="auto">
          <a:xfrm>
            <a:off x="5797079" y="892176"/>
            <a:ext cx="2851150" cy="1928812"/>
            <a:chOff x="4283968" y="1276739"/>
            <a:chExt cx="4345632" cy="4445653"/>
          </a:xfrm>
        </p:grpSpPr>
        <p:sp>
          <p:nvSpPr>
            <p:cNvPr id="8" name="Connector 7">
              <a:extLst>
                <a:ext uri="{FF2B5EF4-FFF2-40B4-BE49-F238E27FC236}">
                  <a16:creationId xmlns:a16="http://schemas.microsoft.com/office/drawing/2014/main" id="{CE351859-949F-6C40-824C-35C5F9C35FDD}"/>
                </a:ext>
              </a:extLst>
            </p:cNvPr>
            <p:cNvSpPr/>
            <p:nvPr/>
          </p:nvSpPr>
          <p:spPr>
            <a:xfrm>
              <a:off x="5346700" y="1276739"/>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S</a:t>
              </a:r>
            </a:p>
          </p:txBody>
        </p:sp>
        <p:sp>
          <p:nvSpPr>
            <p:cNvPr id="9" name="Connector 8">
              <a:extLst>
                <a:ext uri="{FF2B5EF4-FFF2-40B4-BE49-F238E27FC236}">
                  <a16:creationId xmlns:a16="http://schemas.microsoft.com/office/drawing/2014/main" id="{0305A6EE-812C-0D4C-A4BD-48E661EF261A}"/>
                </a:ext>
              </a:extLst>
            </p:cNvPr>
            <p:cNvSpPr/>
            <p:nvPr/>
          </p:nvSpPr>
          <p:spPr>
            <a:xfrm>
              <a:off x="7302500" y="1309873"/>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A</a:t>
              </a:r>
            </a:p>
          </p:txBody>
        </p:sp>
        <p:sp>
          <p:nvSpPr>
            <p:cNvPr id="10" name="Connector 9">
              <a:extLst>
                <a:ext uri="{FF2B5EF4-FFF2-40B4-BE49-F238E27FC236}">
                  <a16:creationId xmlns:a16="http://schemas.microsoft.com/office/drawing/2014/main" id="{13FDFDE0-B755-334A-9F18-F7BE84B1FDC4}"/>
                </a:ext>
              </a:extLst>
            </p:cNvPr>
            <p:cNvSpPr/>
            <p:nvPr/>
          </p:nvSpPr>
          <p:spPr>
            <a:xfrm>
              <a:off x="6267152"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F</a:t>
              </a:r>
            </a:p>
          </p:txBody>
        </p:sp>
        <p:sp>
          <p:nvSpPr>
            <p:cNvPr id="12" name="Connector 11">
              <a:extLst>
                <a:ext uri="{FF2B5EF4-FFF2-40B4-BE49-F238E27FC236}">
                  <a16:creationId xmlns:a16="http://schemas.microsoft.com/office/drawing/2014/main" id="{98588FA6-3AE8-A94D-A6C3-183C8CE1A234}"/>
                </a:ext>
              </a:extLst>
            </p:cNvPr>
            <p:cNvSpPr/>
            <p:nvPr/>
          </p:nvSpPr>
          <p:spPr>
            <a:xfrm>
              <a:off x="4283968"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E</a:t>
              </a:r>
            </a:p>
          </p:txBody>
        </p:sp>
        <p:sp>
          <p:nvSpPr>
            <p:cNvPr id="13" name="Connector 12">
              <a:extLst>
                <a:ext uri="{FF2B5EF4-FFF2-40B4-BE49-F238E27FC236}">
                  <a16:creationId xmlns:a16="http://schemas.microsoft.com/office/drawing/2014/main" id="{6CC22884-0868-F541-BA60-E3454511260F}"/>
                </a:ext>
              </a:extLst>
            </p:cNvPr>
            <p:cNvSpPr/>
            <p:nvPr/>
          </p:nvSpPr>
          <p:spPr>
            <a:xfrm>
              <a:off x="7531100" y="5183794"/>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C</a:t>
              </a:r>
            </a:p>
          </p:txBody>
        </p:sp>
        <p:sp>
          <p:nvSpPr>
            <p:cNvPr id="14" name="Connector 13">
              <a:extLst>
                <a:ext uri="{FF2B5EF4-FFF2-40B4-BE49-F238E27FC236}">
                  <a16:creationId xmlns:a16="http://schemas.microsoft.com/office/drawing/2014/main" id="{8EE3FDDE-D4A3-FB4D-99CA-BFD871D94282}"/>
                </a:ext>
              </a:extLst>
            </p:cNvPr>
            <p:cNvSpPr/>
            <p:nvPr/>
          </p:nvSpPr>
          <p:spPr>
            <a:xfrm>
              <a:off x="5575300" y="5265192"/>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D</a:t>
              </a:r>
            </a:p>
          </p:txBody>
        </p:sp>
        <p:sp>
          <p:nvSpPr>
            <p:cNvPr id="15" name="Connector 14">
              <a:extLst>
                <a:ext uri="{FF2B5EF4-FFF2-40B4-BE49-F238E27FC236}">
                  <a16:creationId xmlns:a16="http://schemas.microsoft.com/office/drawing/2014/main" id="{FB3D1169-72DE-474C-BC64-ADFD7F3D3150}"/>
                </a:ext>
              </a:extLst>
            </p:cNvPr>
            <p:cNvSpPr/>
            <p:nvPr/>
          </p:nvSpPr>
          <p:spPr>
            <a:xfrm>
              <a:off x="8172400"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B</a:t>
              </a:r>
            </a:p>
          </p:txBody>
        </p:sp>
        <p:cxnSp>
          <p:nvCxnSpPr>
            <p:cNvPr id="22" name="Straight Connector 21">
              <a:extLst>
                <a:ext uri="{FF2B5EF4-FFF2-40B4-BE49-F238E27FC236}">
                  <a16:creationId xmlns:a16="http://schemas.microsoft.com/office/drawing/2014/main" id="{11F4A820-B442-3C42-8234-E16D51E7EB28}"/>
                </a:ext>
              </a:extLst>
            </p:cNvPr>
            <p:cNvCxnSpPr>
              <a:stCxn id="0" idx="3"/>
              <a:endCxn id="0" idx="0"/>
            </p:cNvCxnSpPr>
            <p:nvPr/>
          </p:nvCxnSpPr>
          <p:spPr>
            <a:xfrm flipH="1">
              <a:off x="4511412" y="1668248"/>
              <a:ext cx="902518" cy="1544087"/>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E3A95D9-0F34-7E40-9A08-85ED7855D718}"/>
                </a:ext>
              </a:extLst>
            </p:cNvPr>
            <p:cNvCxnSpPr>
              <a:stCxn id="0" idx="5"/>
              <a:endCxn id="0" idx="1"/>
            </p:cNvCxnSpPr>
            <p:nvPr/>
          </p:nvCxnSpPr>
          <p:spPr>
            <a:xfrm>
              <a:off x="6657613" y="3603847"/>
              <a:ext cx="941230" cy="1646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44731FE-6D0B-E243-971C-13FF55953445}"/>
                </a:ext>
              </a:extLst>
            </p:cNvPr>
            <p:cNvCxnSpPr>
              <a:stCxn id="0" idx="4"/>
              <a:endCxn id="0" idx="0"/>
            </p:cNvCxnSpPr>
            <p:nvPr/>
          </p:nvCxnSpPr>
          <p:spPr>
            <a:xfrm flipH="1">
              <a:off x="5803487" y="3669708"/>
              <a:ext cx="692010" cy="1595313"/>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5B2075B-9F96-164C-B0B6-5623E2521C05}"/>
                </a:ext>
              </a:extLst>
            </p:cNvPr>
            <p:cNvCxnSpPr>
              <a:stCxn id="0" idx="6"/>
              <a:endCxn id="0" idx="2"/>
            </p:cNvCxnSpPr>
            <p:nvPr/>
          </p:nvCxnSpPr>
          <p:spPr>
            <a:xfrm flipV="1">
              <a:off x="6033352" y="5411380"/>
              <a:ext cx="1497742" cy="841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C4D3F151-CCC5-C844-801E-D31B86E64AA0}"/>
                </a:ext>
              </a:extLst>
            </p:cNvPr>
            <p:cNvCxnSpPr>
              <a:stCxn id="0" idx="7"/>
              <a:endCxn id="0" idx="3"/>
            </p:cNvCxnSpPr>
            <p:nvPr/>
          </p:nvCxnSpPr>
          <p:spPr>
            <a:xfrm flipV="1">
              <a:off x="4673527" y="1701180"/>
              <a:ext cx="2695453" cy="1577017"/>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54347BA0-5939-BD4A-8703-9CD866C92E52}"/>
                </a:ext>
              </a:extLst>
            </p:cNvPr>
            <p:cNvCxnSpPr>
              <a:stCxn id="0" idx="4"/>
              <a:endCxn id="0" idx="1"/>
            </p:cNvCxnSpPr>
            <p:nvPr/>
          </p:nvCxnSpPr>
          <p:spPr>
            <a:xfrm>
              <a:off x="4511412" y="3669708"/>
              <a:ext cx="1129962" cy="1661174"/>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3ED899B-5DED-9F41-8143-414640499857}"/>
                </a:ext>
              </a:extLst>
            </p:cNvPr>
            <p:cNvCxnSpPr>
              <a:endCxn id="0" idx="2"/>
            </p:cNvCxnSpPr>
            <p:nvPr/>
          </p:nvCxnSpPr>
          <p:spPr>
            <a:xfrm>
              <a:off x="4741276" y="3439192"/>
              <a:ext cx="1526778" cy="366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2522C2FB-00D1-B14D-A54F-D91C6A1E6058}"/>
                </a:ext>
              </a:extLst>
            </p:cNvPr>
            <p:cNvCxnSpPr>
              <a:endCxn id="0" idx="0"/>
            </p:cNvCxnSpPr>
            <p:nvPr/>
          </p:nvCxnSpPr>
          <p:spPr>
            <a:xfrm>
              <a:off x="7598843" y="1723134"/>
              <a:ext cx="803313" cy="1489202"/>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60B34B3F-8308-E445-B8E9-ACA376FC1405}"/>
                </a:ext>
              </a:extLst>
            </p:cNvPr>
            <p:cNvCxnSpPr>
              <a:stCxn id="0" idx="4"/>
              <a:endCxn id="0" idx="0"/>
            </p:cNvCxnSpPr>
            <p:nvPr/>
          </p:nvCxnSpPr>
          <p:spPr>
            <a:xfrm>
              <a:off x="7531094" y="1767042"/>
              <a:ext cx="227444" cy="3417482"/>
            </a:xfrm>
            <a:prstGeom prst="line">
              <a:avLst/>
            </a:prstGeom>
          </p:spPr>
          <p:style>
            <a:lnRef idx="2">
              <a:schemeClr val="accent1"/>
            </a:lnRef>
            <a:fillRef idx="0">
              <a:schemeClr val="accent1"/>
            </a:fillRef>
            <a:effectRef idx="1">
              <a:schemeClr val="accent1"/>
            </a:effectRef>
            <a:fontRef idx="minor">
              <a:schemeClr val="tx1"/>
            </a:fontRef>
          </p:style>
        </p:cxnSp>
      </p:grpSp>
      <p:sp>
        <p:nvSpPr>
          <p:cNvPr id="12301" name="TextBox 10">
            <a:extLst>
              <a:ext uri="{FF2B5EF4-FFF2-40B4-BE49-F238E27FC236}">
                <a16:creationId xmlns:a16="http://schemas.microsoft.com/office/drawing/2014/main" id="{5D887E8E-EA8F-1F40-AE66-5CBC93F28CEB}"/>
              </a:ext>
            </a:extLst>
          </p:cNvPr>
          <p:cNvSpPr txBox="1">
            <a:spLocks noChangeArrowheads="1"/>
          </p:cNvSpPr>
          <p:nvPr/>
        </p:nvSpPr>
        <p:spPr bwMode="auto">
          <a:xfrm>
            <a:off x="177800" y="3068638"/>
            <a:ext cx="854075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ct val="0"/>
              </a:spcBef>
              <a:buClrTx/>
              <a:buSzTx/>
              <a:buFontTx/>
              <a:buNone/>
            </a:pPr>
            <a:r>
              <a:rPr lang="en-US" altLang="en-US" sz="1800" b="1" dirty="0">
                <a:latin typeface="Arial" panose="020B0604020202020204" pitchFamily="34" charset="0"/>
              </a:rPr>
              <a:t>YOUR BRIEF ANSWER:</a:t>
            </a:r>
          </a:p>
          <a:p>
            <a:pPr eaLnBrk="1" hangingPunct="1">
              <a:spcBef>
                <a:spcPct val="0"/>
              </a:spcBef>
              <a:buClrTx/>
              <a:buSzTx/>
              <a:buFontTx/>
              <a:buNone/>
            </a:pPr>
            <a:r>
              <a:rPr lang="en-US" altLang="en-US" sz="1600" dirty="0">
                <a:latin typeface="Arial" panose="020B0604020202020204" pitchFamily="34" charset="0"/>
              </a:rPr>
              <a:t>a) try to 2-colour the above graph, starting from </a:t>
            </a:r>
            <a:r>
              <a:rPr lang="en-US" altLang="en-US" sz="1600" b="1" dirty="0">
                <a:latin typeface="Arial" panose="020B0604020202020204" pitchFamily="34" charset="0"/>
              </a:rPr>
              <a:t>S</a:t>
            </a:r>
            <a:r>
              <a:rPr lang="en-US" altLang="en-US" sz="1600" dirty="0">
                <a:latin typeface="Arial" panose="020B0604020202020204" pitchFamily="34" charset="0"/>
              </a:rPr>
              <a:t>, using 2 </a:t>
            </a:r>
            <a:r>
              <a:rPr lang="en-US" altLang="en-US" sz="1600" dirty="0" err="1">
                <a:latin typeface="Arial" panose="020B0604020202020204" pitchFamily="34" charset="0"/>
              </a:rPr>
              <a:t>colours</a:t>
            </a:r>
            <a:r>
              <a:rPr lang="en-US" altLang="en-US" sz="1600" dirty="0">
                <a:latin typeface="Arial" panose="020B0604020202020204" pitchFamily="34" charset="0"/>
              </a:rPr>
              <a:t> 1=RED and </a:t>
            </a:r>
            <a:r>
              <a:rPr lang="en-AU" altLang="en-US" sz="1600" dirty="0">
                <a:latin typeface="Arial" panose="020B0604020202020204" pitchFamily="34" charset="0"/>
              </a:rPr>
              <a:t>2=BLUE</a:t>
            </a:r>
            <a:r>
              <a:rPr lang="en-US" altLang="en-US" sz="1600" dirty="0">
                <a:latin typeface="Arial" panose="020B0604020202020204" pitchFamily="34" charset="0"/>
              </a:rPr>
              <a:t> </a:t>
            </a:r>
          </a:p>
          <a:p>
            <a:pPr eaLnBrk="1" hangingPunct="1">
              <a:spcBef>
                <a:spcPct val="0"/>
              </a:spcBef>
              <a:buClrTx/>
              <a:buSzTx/>
              <a:buFontTx/>
              <a:buNone/>
            </a:pPr>
            <a:r>
              <a:rPr lang="en-US" altLang="en-US" sz="1600" dirty="0">
                <a:latin typeface="Arial" panose="020B0604020202020204" pitchFamily="34" charset="0"/>
              </a:rPr>
              <a:t>    hint: what is </a:t>
            </a:r>
            <a:r>
              <a:rPr lang="en-US" altLang="en-US" sz="1600" dirty="0" err="1">
                <a:latin typeface="Arial" panose="020B0604020202020204" pitchFamily="34" charset="0"/>
              </a:rPr>
              <a:t>colour</a:t>
            </a:r>
            <a:r>
              <a:rPr lang="en-US" altLang="en-US" sz="1600" dirty="0">
                <a:latin typeface="Arial" panose="020B0604020202020204" pitchFamily="34" charset="0"/>
              </a:rPr>
              <a:t> for S? how do we continue?</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r>
              <a:rPr lang="en-US" altLang="en-US" sz="1600" dirty="0">
                <a:latin typeface="Arial" panose="020B0604020202020204" pitchFamily="34" charset="0"/>
              </a:rPr>
              <a:t>b) So, how to solve the 2-colourability? The pseudocode? What’s the time complexity?</a:t>
            </a:r>
          </a:p>
          <a:p>
            <a:pPr eaLnBrk="1" hangingPunct="1">
              <a:spcBef>
                <a:spcPct val="0"/>
              </a:spcBef>
              <a:buClrTx/>
              <a:buSzTx/>
              <a:buFontTx/>
              <a:buNone/>
            </a:pPr>
            <a:r>
              <a:rPr lang="en-US" altLang="en-US" sz="1600" dirty="0">
                <a:latin typeface="Arial" panose="020B0604020202020204" pitchFamily="34" charset="0"/>
              </a:rPr>
              <a:t>(next page)</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r>
              <a:rPr lang="en-US" altLang="en-US" sz="1600" dirty="0">
                <a:latin typeface="Arial" panose="020B0604020202020204" pitchFamily="34" charset="0"/>
              </a:rPr>
              <a:t>c) Do you expect we could extend such an algorithm to check if a graph is 3-Colourable, or in general: k-</a:t>
            </a:r>
            <a:r>
              <a:rPr lang="en-US" altLang="en-US" sz="1600" dirty="0" err="1">
                <a:latin typeface="Arial" panose="020B0604020202020204" pitchFamily="34" charset="0"/>
              </a:rPr>
              <a:t>Colourable</a:t>
            </a:r>
            <a:r>
              <a:rPr lang="en-US" altLang="en-US" sz="1600" dirty="0">
                <a:latin typeface="Arial" panose="020B0604020202020204" pitchFamily="34" charset="0"/>
              </a:rPr>
              <a:t>?</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p:txBody>
      </p:sp>
    </p:spTree>
    <p:extLst>
      <p:ext uri="{BB962C8B-B14F-4D97-AF65-F5344CB8AC3E}">
        <p14:creationId xmlns:p14="http://schemas.microsoft.com/office/powerpoint/2010/main" val="1457080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E044-3B61-9146-BB92-7ECC37CDF3B9}"/>
              </a:ext>
            </a:extLst>
          </p:cNvPr>
          <p:cNvSpPr>
            <a:spLocks noGrp="1"/>
          </p:cNvSpPr>
          <p:nvPr>
            <p:ph type="title"/>
          </p:nvPr>
        </p:nvSpPr>
        <p:spPr>
          <a:xfrm>
            <a:off x="520700" y="-99910"/>
            <a:ext cx="8623300" cy="920750"/>
          </a:xfrm>
        </p:spPr>
        <p:txBody>
          <a:bodyPr/>
          <a:lstStyle/>
          <a:p>
            <a:pPr>
              <a:defRPr/>
            </a:pPr>
            <a:r>
              <a:rPr lang="en-US" dirty="0"/>
              <a:t>                                         </a:t>
            </a:r>
            <a:r>
              <a:rPr lang="en-US" sz="1800" dirty="0"/>
              <a:t>5.7: 2-Colourability </a:t>
            </a:r>
            <a:endParaRPr lang="en-US" sz="2400" dirty="0"/>
          </a:p>
        </p:txBody>
      </p:sp>
      <p:sp>
        <p:nvSpPr>
          <p:cNvPr id="3" name="Content Placeholder 2">
            <a:extLst>
              <a:ext uri="{FF2B5EF4-FFF2-40B4-BE49-F238E27FC236}">
                <a16:creationId xmlns:a16="http://schemas.microsoft.com/office/drawing/2014/main" id="{9676A4DE-BEA4-604B-994C-5BE9E2B81487}"/>
              </a:ext>
            </a:extLst>
          </p:cNvPr>
          <p:cNvSpPr>
            <a:spLocks noGrp="1"/>
          </p:cNvSpPr>
          <p:nvPr>
            <p:ph idx="1"/>
          </p:nvPr>
        </p:nvSpPr>
        <p:spPr/>
        <p:txBody>
          <a:bodyPr/>
          <a:lstStyle/>
          <a:p>
            <a:pPr marL="0" indent="0">
              <a:buFont typeface="Wingdings 2" charset="0"/>
              <a:buNone/>
              <a:defRPr/>
            </a:pPr>
            <a:r>
              <a:rPr lang="en-US" dirty="0"/>
              <a:t> </a:t>
            </a:r>
          </a:p>
        </p:txBody>
      </p:sp>
      <p:sp>
        <p:nvSpPr>
          <p:cNvPr id="12291" name="Date Placeholder 3">
            <a:extLst>
              <a:ext uri="{FF2B5EF4-FFF2-40B4-BE49-F238E27FC236}">
                <a16:creationId xmlns:a16="http://schemas.microsoft.com/office/drawing/2014/main" id="{842ECB42-6FB7-164D-9F9D-376C73C7151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5D671F90-A003-F44A-B070-3180A8FA9F4C}"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12292" name="Footer Placeholder 4">
            <a:extLst>
              <a:ext uri="{FF2B5EF4-FFF2-40B4-BE49-F238E27FC236}">
                <a16:creationId xmlns:a16="http://schemas.microsoft.com/office/drawing/2014/main" id="{589923FF-C5B6-5A4C-BA40-574AC859699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2293" name="Slide Number Placeholder 5">
            <a:extLst>
              <a:ext uri="{FF2B5EF4-FFF2-40B4-BE49-F238E27FC236}">
                <a16:creationId xmlns:a16="http://schemas.microsoft.com/office/drawing/2014/main" id="{7EC8CB8E-BD17-9046-B741-FBABDDC8D57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F18A37D-A261-1C46-8911-7EE187CC4143}" type="slidenum">
              <a:rPr lang="en-US" altLang="en-US" sz="3600">
                <a:solidFill>
                  <a:schemeClr val="bg1"/>
                </a:solidFill>
                <a:latin typeface="Arial" panose="020B0604020202020204" pitchFamily="34" charset="0"/>
              </a:rPr>
              <a:pPr>
                <a:spcBef>
                  <a:spcPct val="0"/>
                </a:spcBef>
                <a:buClrTx/>
                <a:buSzTx/>
                <a:buFontTx/>
                <a:buNone/>
              </a:pPr>
              <a:t>12</a:t>
            </a:fld>
            <a:endParaRPr lang="en-US" altLang="en-US" sz="3600">
              <a:solidFill>
                <a:schemeClr val="bg1"/>
              </a:solidFill>
              <a:latin typeface="Arial" panose="020B0604020202020204" pitchFamily="34" charset="0"/>
            </a:endParaRPr>
          </a:p>
        </p:txBody>
      </p:sp>
      <p:graphicFrame>
        <p:nvGraphicFramePr>
          <p:cNvPr id="35" name="Table 34">
            <a:extLst>
              <a:ext uri="{FF2B5EF4-FFF2-40B4-BE49-F238E27FC236}">
                <a16:creationId xmlns:a16="http://schemas.microsoft.com/office/drawing/2014/main" id="{66349F3E-E01B-0047-ABD9-3322E2C05A37}"/>
              </a:ext>
            </a:extLst>
          </p:cNvPr>
          <p:cNvGraphicFramePr>
            <a:graphicFrameLocks noGrp="1"/>
          </p:cNvGraphicFramePr>
          <p:nvPr>
            <p:extLst>
              <p:ext uri="{D42A27DB-BD31-4B8C-83A1-F6EECF244321}">
                <p14:modId xmlns:p14="http://schemas.microsoft.com/office/powerpoint/2010/main" val="1152485463"/>
              </p:ext>
            </p:extLst>
          </p:nvPr>
        </p:nvGraphicFramePr>
        <p:xfrm>
          <a:off x="4943196" y="3077601"/>
          <a:ext cx="4002174" cy="3078470"/>
        </p:xfrm>
        <a:graphic>
          <a:graphicData uri="http://schemas.openxmlformats.org/drawingml/2006/table">
            <a:tbl>
              <a:tblPr firstRow="1" bandRow="1">
                <a:tableStyleId>{69CF1AB2-1976-4502-BF36-3FF5EA218861}</a:tableStyleId>
              </a:tblPr>
              <a:tblGrid>
                <a:gridCol w="4002174">
                  <a:extLst>
                    <a:ext uri="{9D8B030D-6E8A-4147-A177-3AD203B41FA5}">
                      <a16:colId xmlns:a16="http://schemas.microsoft.com/office/drawing/2014/main" val="20000"/>
                    </a:ext>
                  </a:extLst>
                </a:gridCol>
              </a:tblGrid>
              <a:tr h="2196480">
                <a:tc>
                  <a:txBody>
                    <a:bodyPr/>
                    <a:lstStyle/>
                    <a:p>
                      <a:pPr marL="0" indent="0">
                        <a:spcBef>
                          <a:spcPts val="1200"/>
                        </a:spcBef>
                        <a:buFont typeface="Arial"/>
                        <a:buNone/>
                      </a:pPr>
                      <a:r>
                        <a:rPr lang="en-US" sz="1600" b="0" dirty="0">
                          <a:effectLst/>
                        </a:rPr>
                        <a:t>b) Design an algorithm to check whether an undirected graph is 2-colourable, that is, whether its nodes can be </a:t>
                      </a:r>
                      <a:r>
                        <a:rPr lang="en-US" sz="1600" b="0" dirty="0" err="1">
                          <a:effectLst/>
                        </a:rPr>
                        <a:t>coloured</a:t>
                      </a:r>
                      <a:r>
                        <a:rPr lang="en-US" sz="1600" b="0" dirty="0">
                          <a:effectLst/>
                        </a:rPr>
                        <a:t> with just 2 </a:t>
                      </a:r>
                      <a:r>
                        <a:rPr lang="en-US" sz="1600" b="0" dirty="0" err="1">
                          <a:effectLst/>
                        </a:rPr>
                        <a:t>colours</a:t>
                      </a:r>
                      <a:r>
                        <a:rPr lang="en-US" sz="1600" b="0" dirty="0">
                          <a:effectLst/>
                        </a:rPr>
                        <a:t> in such a way that no edge connects two nodes of the same </a:t>
                      </a:r>
                      <a:r>
                        <a:rPr lang="en-US" sz="1600" b="0" dirty="0" err="1">
                          <a:effectLst/>
                        </a:rPr>
                        <a:t>colour</a:t>
                      </a:r>
                      <a:r>
                        <a:rPr lang="en-US" sz="1600" b="0" dirty="0">
                          <a:effectLst/>
                        </a:rPr>
                        <a:t>.</a:t>
                      </a:r>
                    </a:p>
                    <a:p>
                      <a:pPr marL="0" indent="0">
                        <a:spcBef>
                          <a:spcPts val="1200"/>
                        </a:spcBef>
                        <a:buFont typeface="Arial"/>
                        <a:buNone/>
                      </a:pPr>
                      <a:r>
                        <a:rPr lang="en-US" sz="1600" b="0" dirty="0">
                          <a:effectLst/>
                        </a:rPr>
                        <a:t>Perhaps by editing BFS or DFS. BFS attached here, DFS in the next page.</a:t>
                      </a:r>
                    </a:p>
                    <a:p>
                      <a:pPr marL="0" indent="0">
                        <a:spcBef>
                          <a:spcPts val="1200"/>
                        </a:spcBef>
                        <a:buFont typeface="Arial"/>
                        <a:buNone/>
                      </a:pPr>
                      <a:r>
                        <a:rPr lang="en-US" sz="1600" b="0" dirty="0"/>
                        <a:t>c)Do you expect we could extend such an algorithm to check if a graph is 3-Colourable, or in general: k-</a:t>
                      </a:r>
                      <a:r>
                        <a:rPr lang="en-US" sz="1600" b="0" dirty="0" err="1"/>
                        <a:t>Colourable</a:t>
                      </a:r>
                      <a:r>
                        <a:rPr lang="en-US" sz="1600" b="0" dirty="0"/>
                        <a:t>?</a:t>
                      </a:r>
                    </a:p>
                  </a:txBody>
                  <a:tcPr marL="91439" marR="91439" marT="45715" marB="45715"/>
                </a:tc>
                <a:extLst>
                  <a:ext uri="{0D108BD9-81ED-4DB2-BD59-A6C34878D82A}">
                    <a16:rowId xmlns:a16="http://schemas.microsoft.com/office/drawing/2014/main" val="10000"/>
                  </a:ext>
                </a:extLst>
              </a:tr>
            </a:tbl>
          </a:graphicData>
        </a:graphic>
      </p:graphicFrame>
      <p:grpSp>
        <p:nvGrpSpPr>
          <p:cNvPr id="12300" name="Group 6">
            <a:extLst>
              <a:ext uri="{FF2B5EF4-FFF2-40B4-BE49-F238E27FC236}">
                <a16:creationId xmlns:a16="http://schemas.microsoft.com/office/drawing/2014/main" id="{8E1A40E3-0781-C748-9B33-E365C09466F7}"/>
              </a:ext>
            </a:extLst>
          </p:cNvPr>
          <p:cNvGrpSpPr>
            <a:grpSpLocks/>
          </p:cNvGrpSpPr>
          <p:nvPr/>
        </p:nvGrpSpPr>
        <p:grpSpPr bwMode="auto">
          <a:xfrm>
            <a:off x="5797079" y="892176"/>
            <a:ext cx="2851150" cy="1928812"/>
            <a:chOff x="4283968" y="1276739"/>
            <a:chExt cx="4345632" cy="4445653"/>
          </a:xfrm>
        </p:grpSpPr>
        <p:sp>
          <p:nvSpPr>
            <p:cNvPr id="8" name="Connector 7">
              <a:extLst>
                <a:ext uri="{FF2B5EF4-FFF2-40B4-BE49-F238E27FC236}">
                  <a16:creationId xmlns:a16="http://schemas.microsoft.com/office/drawing/2014/main" id="{CE351859-949F-6C40-824C-35C5F9C35FDD}"/>
                </a:ext>
              </a:extLst>
            </p:cNvPr>
            <p:cNvSpPr/>
            <p:nvPr/>
          </p:nvSpPr>
          <p:spPr>
            <a:xfrm>
              <a:off x="5346700" y="1276739"/>
              <a:ext cx="457200" cy="457200"/>
            </a:xfrm>
            <a:prstGeom prst="flowChartConnector">
              <a:avLst/>
            </a:prstGeom>
            <a:solidFill>
              <a:schemeClr val="tx2">
                <a:lumMod val="25000"/>
                <a:lumOff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S</a:t>
              </a:r>
            </a:p>
          </p:txBody>
        </p:sp>
        <p:sp>
          <p:nvSpPr>
            <p:cNvPr id="9" name="Connector 8">
              <a:extLst>
                <a:ext uri="{FF2B5EF4-FFF2-40B4-BE49-F238E27FC236}">
                  <a16:creationId xmlns:a16="http://schemas.microsoft.com/office/drawing/2014/main" id="{0305A6EE-812C-0D4C-A4BD-48E661EF261A}"/>
                </a:ext>
              </a:extLst>
            </p:cNvPr>
            <p:cNvSpPr/>
            <p:nvPr/>
          </p:nvSpPr>
          <p:spPr>
            <a:xfrm>
              <a:off x="7302500" y="1309873"/>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A</a:t>
              </a:r>
            </a:p>
          </p:txBody>
        </p:sp>
        <p:sp>
          <p:nvSpPr>
            <p:cNvPr id="10" name="Connector 9">
              <a:extLst>
                <a:ext uri="{FF2B5EF4-FFF2-40B4-BE49-F238E27FC236}">
                  <a16:creationId xmlns:a16="http://schemas.microsoft.com/office/drawing/2014/main" id="{13FDFDE0-B755-334A-9F18-F7BE84B1FDC4}"/>
                </a:ext>
              </a:extLst>
            </p:cNvPr>
            <p:cNvSpPr/>
            <p:nvPr/>
          </p:nvSpPr>
          <p:spPr>
            <a:xfrm>
              <a:off x="6267152"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F</a:t>
              </a:r>
            </a:p>
          </p:txBody>
        </p:sp>
        <p:sp>
          <p:nvSpPr>
            <p:cNvPr id="12" name="Connector 11">
              <a:extLst>
                <a:ext uri="{FF2B5EF4-FFF2-40B4-BE49-F238E27FC236}">
                  <a16:creationId xmlns:a16="http://schemas.microsoft.com/office/drawing/2014/main" id="{98588FA6-3AE8-A94D-A6C3-183C8CE1A234}"/>
                </a:ext>
              </a:extLst>
            </p:cNvPr>
            <p:cNvSpPr/>
            <p:nvPr/>
          </p:nvSpPr>
          <p:spPr>
            <a:xfrm>
              <a:off x="4283968"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E</a:t>
              </a:r>
            </a:p>
          </p:txBody>
        </p:sp>
        <p:sp>
          <p:nvSpPr>
            <p:cNvPr id="13" name="Connector 12">
              <a:extLst>
                <a:ext uri="{FF2B5EF4-FFF2-40B4-BE49-F238E27FC236}">
                  <a16:creationId xmlns:a16="http://schemas.microsoft.com/office/drawing/2014/main" id="{6CC22884-0868-F541-BA60-E3454511260F}"/>
                </a:ext>
              </a:extLst>
            </p:cNvPr>
            <p:cNvSpPr/>
            <p:nvPr/>
          </p:nvSpPr>
          <p:spPr>
            <a:xfrm>
              <a:off x="7531100" y="5183794"/>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C</a:t>
              </a:r>
            </a:p>
          </p:txBody>
        </p:sp>
        <p:sp>
          <p:nvSpPr>
            <p:cNvPr id="14" name="Connector 13">
              <a:extLst>
                <a:ext uri="{FF2B5EF4-FFF2-40B4-BE49-F238E27FC236}">
                  <a16:creationId xmlns:a16="http://schemas.microsoft.com/office/drawing/2014/main" id="{8EE3FDDE-D4A3-FB4D-99CA-BFD871D94282}"/>
                </a:ext>
              </a:extLst>
            </p:cNvPr>
            <p:cNvSpPr/>
            <p:nvPr/>
          </p:nvSpPr>
          <p:spPr>
            <a:xfrm>
              <a:off x="5575300" y="5265192"/>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D</a:t>
              </a:r>
            </a:p>
          </p:txBody>
        </p:sp>
        <p:sp>
          <p:nvSpPr>
            <p:cNvPr id="15" name="Connector 14">
              <a:extLst>
                <a:ext uri="{FF2B5EF4-FFF2-40B4-BE49-F238E27FC236}">
                  <a16:creationId xmlns:a16="http://schemas.microsoft.com/office/drawing/2014/main" id="{FB3D1169-72DE-474C-BC64-ADFD7F3D3150}"/>
                </a:ext>
              </a:extLst>
            </p:cNvPr>
            <p:cNvSpPr/>
            <p:nvPr/>
          </p:nvSpPr>
          <p:spPr>
            <a:xfrm>
              <a:off x="8172400"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B</a:t>
              </a:r>
            </a:p>
          </p:txBody>
        </p:sp>
        <p:cxnSp>
          <p:nvCxnSpPr>
            <p:cNvPr id="22" name="Straight Connector 21">
              <a:extLst>
                <a:ext uri="{FF2B5EF4-FFF2-40B4-BE49-F238E27FC236}">
                  <a16:creationId xmlns:a16="http://schemas.microsoft.com/office/drawing/2014/main" id="{11F4A820-B442-3C42-8234-E16D51E7EB28}"/>
                </a:ext>
              </a:extLst>
            </p:cNvPr>
            <p:cNvCxnSpPr>
              <a:stCxn id="0" idx="3"/>
              <a:endCxn id="0" idx="0"/>
            </p:cNvCxnSpPr>
            <p:nvPr/>
          </p:nvCxnSpPr>
          <p:spPr>
            <a:xfrm flipH="1">
              <a:off x="4511412" y="1668248"/>
              <a:ext cx="902518" cy="1544087"/>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E3A95D9-0F34-7E40-9A08-85ED7855D718}"/>
                </a:ext>
              </a:extLst>
            </p:cNvPr>
            <p:cNvCxnSpPr>
              <a:stCxn id="0" idx="5"/>
              <a:endCxn id="0" idx="1"/>
            </p:cNvCxnSpPr>
            <p:nvPr/>
          </p:nvCxnSpPr>
          <p:spPr>
            <a:xfrm>
              <a:off x="6657613" y="3603847"/>
              <a:ext cx="941230" cy="1646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44731FE-6D0B-E243-971C-13FF55953445}"/>
                </a:ext>
              </a:extLst>
            </p:cNvPr>
            <p:cNvCxnSpPr>
              <a:stCxn id="0" idx="4"/>
              <a:endCxn id="0" idx="0"/>
            </p:cNvCxnSpPr>
            <p:nvPr/>
          </p:nvCxnSpPr>
          <p:spPr>
            <a:xfrm flipH="1">
              <a:off x="5803487" y="3669708"/>
              <a:ext cx="692010" cy="1595313"/>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5B2075B-9F96-164C-B0B6-5623E2521C05}"/>
                </a:ext>
              </a:extLst>
            </p:cNvPr>
            <p:cNvCxnSpPr>
              <a:stCxn id="0" idx="6"/>
              <a:endCxn id="0" idx="2"/>
            </p:cNvCxnSpPr>
            <p:nvPr/>
          </p:nvCxnSpPr>
          <p:spPr>
            <a:xfrm flipV="1">
              <a:off x="6033352" y="5411380"/>
              <a:ext cx="1497742" cy="841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C4D3F151-CCC5-C844-801E-D31B86E64AA0}"/>
                </a:ext>
              </a:extLst>
            </p:cNvPr>
            <p:cNvCxnSpPr>
              <a:stCxn id="0" idx="7"/>
              <a:endCxn id="0" idx="3"/>
            </p:cNvCxnSpPr>
            <p:nvPr/>
          </p:nvCxnSpPr>
          <p:spPr>
            <a:xfrm flipV="1">
              <a:off x="4673527" y="1701180"/>
              <a:ext cx="2695453" cy="1577017"/>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54347BA0-5939-BD4A-8703-9CD866C92E52}"/>
                </a:ext>
              </a:extLst>
            </p:cNvPr>
            <p:cNvCxnSpPr>
              <a:stCxn id="0" idx="4"/>
              <a:endCxn id="0" idx="1"/>
            </p:cNvCxnSpPr>
            <p:nvPr/>
          </p:nvCxnSpPr>
          <p:spPr>
            <a:xfrm>
              <a:off x="4511412" y="3669708"/>
              <a:ext cx="1129962" cy="1661174"/>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3ED899B-5DED-9F41-8143-414640499857}"/>
                </a:ext>
              </a:extLst>
            </p:cNvPr>
            <p:cNvCxnSpPr>
              <a:endCxn id="0" idx="2"/>
            </p:cNvCxnSpPr>
            <p:nvPr/>
          </p:nvCxnSpPr>
          <p:spPr>
            <a:xfrm>
              <a:off x="4741276" y="3439192"/>
              <a:ext cx="1526778" cy="366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2522C2FB-00D1-B14D-A54F-D91C6A1E6058}"/>
                </a:ext>
              </a:extLst>
            </p:cNvPr>
            <p:cNvCxnSpPr>
              <a:endCxn id="0" idx="0"/>
            </p:cNvCxnSpPr>
            <p:nvPr/>
          </p:nvCxnSpPr>
          <p:spPr>
            <a:xfrm>
              <a:off x="7598843" y="1723134"/>
              <a:ext cx="803313" cy="1489202"/>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60B34B3F-8308-E445-B8E9-ACA376FC1405}"/>
                </a:ext>
              </a:extLst>
            </p:cNvPr>
            <p:cNvCxnSpPr>
              <a:stCxn id="0" idx="4"/>
              <a:endCxn id="0" idx="0"/>
            </p:cNvCxnSpPr>
            <p:nvPr/>
          </p:nvCxnSpPr>
          <p:spPr>
            <a:xfrm>
              <a:off x="7531094" y="1767042"/>
              <a:ext cx="227444" cy="3417482"/>
            </a:xfrm>
            <a:prstGeom prst="line">
              <a:avLst/>
            </a:prstGeom>
          </p:spPr>
          <p:style>
            <a:lnRef idx="2">
              <a:schemeClr val="accent1"/>
            </a:lnRef>
            <a:fillRef idx="0">
              <a:schemeClr val="accent1"/>
            </a:fillRef>
            <a:effectRef idx="1">
              <a:schemeClr val="accent1"/>
            </a:effectRef>
            <a:fontRef idx="minor">
              <a:schemeClr val="tx1"/>
            </a:fontRef>
          </p:style>
        </p:cxnSp>
      </p:grpSp>
      <p:graphicFrame>
        <p:nvGraphicFramePr>
          <p:cNvPr id="29" name="Table 28">
            <a:extLst>
              <a:ext uri="{FF2B5EF4-FFF2-40B4-BE49-F238E27FC236}">
                <a16:creationId xmlns:a16="http://schemas.microsoft.com/office/drawing/2014/main" id="{42BF988D-387D-6A4B-BF6B-77172F93E3E7}"/>
              </a:ext>
            </a:extLst>
          </p:cNvPr>
          <p:cNvGraphicFramePr>
            <a:graphicFrameLocks noGrp="1"/>
          </p:cNvGraphicFramePr>
          <p:nvPr>
            <p:extLst>
              <p:ext uri="{D42A27DB-BD31-4B8C-83A1-F6EECF244321}">
                <p14:modId xmlns:p14="http://schemas.microsoft.com/office/powerpoint/2010/main" val="2991884872"/>
              </p:ext>
            </p:extLst>
          </p:nvPr>
        </p:nvGraphicFramePr>
        <p:xfrm>
          <a:off x="249547" y="858925"/>
          <a:ext cx="4306887" cy="3956686"/>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3956686">
                <a:tc>
                  <a:txBody>
                    <a:bodyPr/>
                    <a:lstStyle/>
                    <a:p>
                      <a:pPr marL="0" indent="0">
                        <a:buFont typeface="Arial"/>
                        <a:buNone/>
                      </a:pPr>
                      <a:r>
                        <a:rPr lang="en-US" sz="1400" b="1" baseline="0" dirty="0">
                          <a:solidFill>
                            <a:srgbClr val="080FAC"/>
                          </a:solidFill>
                          <a:effectLst/>
                          <a:latin typeface="Courier" pitchFamily="2" charset="0"/>
                        </a:rPr>
                        <a:t>// adapt this to </a:t>
                      </a:r>
                      <a:r>
                        <a:rPr lang="en-US" sz="1400" b="0" kern="1200" baseline="0" dirty="0">
                          <a:solidFill>
                            <a:srgbClr val="080FAC"/>
                          </a:solidFill>
                          <a:effectLst/>
                          <a:latin typeface="Copperplate" panose="02000504000000020004" pitchFamily="2" charset="77"/>
                          <a:ea typeface="+mn-ea"/>
                          <a:cs typeface="+mn-cs"/>
                        </a:rPr>
                        <a:t>is2Colorable</a:t>
                      </a:r>
                    </a:p>
                    <a:p>
                      <a:pPr marL="0" indent="0">
                        <a:buFont typeface="Arial"/>
                        <a:buNone/>
                      </a:pPr>
                      <a:r>
                        <a:rPr lang="en-US" sz="1400" b="1" baseline="0" dirty="0">
                          <a:solidFill>
                            <a:srgbClr val="080FAC"/>
                          </a:solidFill>
                          <a:effectLst/>
                          <a:latin typeface="Courier" pitchFamily="2" charset="0"/>
                        </a:rPr>
                        <a:t>function</a:t>
                      </a:r>
                      <a:r>
                        <a:rPr lang="en-US" sz="1400" b="0" baseline="0" dirty="0">
                          <a:solidFill>
                            <a:srgbClr val="080FAC"/>
                          </a:solidFill>
                          <a:effectLst/>
                          <a:latin typeface="Courier" pitchFamily="2" charset="0"/>
                        </a:rPr>
                        <a:t> </a:t>
                      </a:r>
                      <a:r>
                        <a:rPr lang="en-US" sz="1400" b="0" baseline="0" dirty="0">
                          <a:solidFill>
                            <a:srgbClr val="080FAC"/>
                          </a:solidFill>
                          <a:effectLst/>
                          <a:latin typeface="Copperplate" panose="02000504000000020004" pitchFamily="2" charset="77"/>
                        </a:rPr>
                        <a:t>BFS</a:t>
                      </a:r>
                      <a:r>
                        <a:rPr lang="en-US" sz="1400" b="0" baseline="0" dirty="0">
                          <a:solidFill>
                            <a:srgbClr val="080FAC"/>
                          </a:solidFill>
                          <a:effectLst/>
                          <a:latin typeface="Courier" pitchFamily="2" charset="0"/>
                        </a:rPr>
                        <a:t>(G=(V,E))</a:t>
                      </a:r>
                    </a:p>
                    <a:p>
                      <a:pPr marL="0" indent="0">
                        <a:buFont typeface="Arial"/>
                        <a:buNone/>
                      </a:pPr>
                      <a:r>
                        <a:rPr lang="en-US" sz="1400" b="0" baseline="0" dirty="0">
                          <a:solidFill>
                            <a:srgbClr val="080FAC"/>
                          </a:solidFill>
                          <a:effectLst/>
                          <a:latin typeface="Courier" pitchFamily="2" charset="0"/>
                        </a:rPr>
                        <a:t>  mark each node in V with 0</a:t>
                      </a:r>
                    </a:p>
                    <a:p>
                      <a:pPr marL="0" indent="0">
                        <a:buFont typeface="Arial"/>
                        <a:buNone/>
                      </a:pPr>
                      <a:r>
                        <a:rPr lang="en-US" sz="1400" b="0" baseline="0" dirty="0">
                          <a:solidFill>
                            <a:srgbClr val="080FAC"/>
                          </a:solidFill>
                          <a:effectLst/>
                          <a:latin typeface="Courier" pitchFamily="2" charset="0"/>
                        </a:rPr>
                        <a:t>  Q := empty queue</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for</a:t>
                      </a:r>
                      <a:r>
                        <a:rPr lang="en-US" sz="1400" b="0" baseline="0" dirty="0">
                          <a:solidFill>
                            <a:srgbClr val="080FAC"/>
                          </a:solidFill>
                          <a:effectLst/>
                          <a:latin typeface="Courier" pitchFamily="2" charset="0"/>
                        </a:rPr>
                        <a:t> each v in V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if</a:t>
                      </a:r>
                      <a:r>
                        <a:rPr lang="en-US" sz="1400" b="0" baseline="0" dirty="0">
                          <a:solidFill>
                            <a:srgbClr val="080FAC"/>
                          </a:solidFill>
                          <a:effectLst/>
                          <a:latin typeface="Courier" pitchFamily="2" charset="0"/>
                        </a:rPr>
                        <a:t> v is marked with 0 </a:t>
                      </a:r>
                      <a:r>
                        <a:rPr lang="en-US" sz="1400" b="1" baseline="0" dirty="0">
                          <a:solidFill>
                            <a:srgbClr val="080FAC"/>
                          </a:solidFill>
                          <a:effectLst/>
                          <a:latin typeface="Courier" pitchFamily="2" charset="0"/>
                        </a:rPr>
                        <a:t>then</a:t>
                      </a:r>
                    </a:p>
                    <a:p>
                      <a:pPr marL="0" indent="0">
                        <a:buFont typeface="Arial"/>
                        <a:buNone/>
                      </a:pPr>
                      <a:r>
                        <a:rPr lang="en-US" sz="1400" b="0" baseline="0" dirty="0">
                          <a:solidFill>
                            <a:srgbClr val="080FAC"/>
                          </a:solidFill>
                          <a:effectLst/>
                          <a:latin typeface="Courier" pitchFamily="2" charset="0"/>
                        </a:rPr>
                        <a:t>      mark v with 1</a:t>
                      </a:r>
                    </a:p>
                    <a:p>
                      <a:pPr marL="0" indent="0">
                        <a:buFont typeface="Arial"/>
                        <a:buNone/>
                      </a:pPr>
                      <a:r>
                        <a:rPr lang="en-US" sz="1400" b="0" baseline="0" dirty="0">
                          <a:solidFill>
                            <a:srgbClr val="080FAC"/>
                          </a:solidFill>
                          <a:effectLst/>
                          <a:latin typeface="Courier" pitchFamily="2" charset="0"/>
                        </a:rPr>
                        <a:t>      </a:t>
                      </a:r>
                      <a:r>
                        <a:rPr lang="en-US" sz="1400" b="0" baseline="0" dirty="0">
                          <a:solidFill>
                            <a:srgbClr val="080FAC"/>
                          </a:solidFill>
                          <a:effectLst/>
                          <a:latin typeface="Copperplate" panose="02000504000000020004" pitchFamily="2" charset="77"/>
                        </a:rPr>
                        <a:t>inject</a:t>
                      </a:r>
                      <a:r>
                        <a:rPr lang="en-US" sz="1400" b="0" baseline="0" dirty="0">
                          <a:solidFill>
                            <a:srgbClr val="080FAC"/>
                          </a:solidFill>
                          <a:effectLst/>
                          <a:latin typeface="Courier" pitchFamily="2" charset="0"/>
                        </a:rPr>
                        <a:t>(Q, v)</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while</a:t>
                      </a:r>
                      <a:r>
                        <a:rPr lang="en-US" sz="1400" b="0" baseline="0" dirty="0">
                          <a:solidFill>
                            <a:srgbClr val="080FAC"/>
                          </a:solidFill>
                          <a:effectLst/>
                          <a:latin typeface="Courier" pitchFamily="2" charset="0"/>
                        </a:rPr>
                        <a:t> Q ≠ ∅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u := </a:t>
                      </a:r>
                      <a:r>
                        <a:rPr lang="en-US" sz="1400" b="0" baseline="0" dirty="0">
                          <a:solidFill>
                            <a:srgbClr val="080FAC"/>
                          </a:solidFill>
                          <a:effectLst/>
                          <a:latin typeface="Copperplate" panose="02000504000000020004" pitchFamily="2" charset="77"/>
                        </a:rPr>
                        <a:t>eject</a:t>
                      </a:r>
                      <a:r>
                        <a:rPr lang="en-US" sz="1400" b="0" baseline="0" dirty="0">
                          <a:solidFill>
                            <a:srgbClr val="080FAC"/>
                          </a:solidFill>
                          <a:effectLst/>
                          <a:latin typeface="Courier" pitchFamily="2" charset="0"/>
                        </a:rPr>
                        <a:t>(Q)</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for</a:t>
                      </a:r>
                      <a:r>
                        <a:rPr lang="en-US" sz="1400" b="0" baseline="0" dirty="0">
                          <a:solidFill>
                            <a:srgbClr val="080FAC"/>
                          </a:solidFill>
                          <a:effectLst/>
                          <a:latin typeface="Courier" pitchFamily="2" charset="0"/>
                        </a:rPr>
                        <a:t> each edge (</a:t>
                      </a:r>
                      <a:r>
                        <a:rPr lang="en-US" sz="1400" b="0" baseline="0" dirty="0" err="1">
                          <a:solidFill>
                            <a:srgbClr val="080FAC"/>
                          </a:solidFill>
                          <a:effectLst/>
                          <a:latin typeface="Courier" pitchFamily="2" charset="0"/>
                        </a:rPr>
                        <a:t>u,w</a:t>
                      </a: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if</a:t>
                      </a:r>
                      <a:r>
                        <a:rPr lang="en-US" sz="1400" b="0" baseline="0" dirty="0">
                          <a:solidFill>
                            <a:srgbClr val="080FAC"/>
                          </a:solidFill>
                          <a:effectLst/>
                          <a:latin typeface="Courier" pitchFamily="2" charset="0"/>
                        </a:rPr>
                        <a:t> w is marked with 0 </a:t>
                      </a:r>
                      <a:r>
                        <a:rPr lang="en-US" sz="1400" b="1" baseline="0" dirty="0">
                          <a:solidFill>
                            <a:srgbClr val="080FAC"/>
                          </a:solidFill>
                          <a:effectLst/>
                          <a:latin typeface="Courier" pitchFamily="2" charset="0"/>
                        </a:rPr>
                        <a:t>then</a:t>
                      </a:r>
                    </a:p>
                    <a:p>
                      <a:pPr marL="0" indent="0">
                        <a:buFont typeface="Arial"/>
                        <a:buNone/>
                      </a:pPr>
                      <a:r>
                        <a:rPr lang="en-US" sz="1400" b="0" baseline="0" dirty="0">
                          <a:solidFill>
                            <a:srgbClr val="080FAC"/>
                          </a:solidFill>
                          <a:effectLst/>
                          <a:latin typeface="Courier" pitchFamily="2" charset="0"/>
                        </a:rPr>
                        <a:t>          mark w with 1</a:t>
                      </a:r>
                    </a:p>
                    <a:p>
                      <a:pPr marL="0" indent="0">
                        <a:buFont typeface="Arial"/>
                        <a:buNone/>
                      </a:pPr>
                      <a:r>
                        <a:rPr lang="en-US" sz="1400" b="0" baseline="0" dirty="0">
                          <a:solidFill>
                            <a:srgbClr val="080FAC"/>
                          </a:solidFill>
                          <a:effectLst/>
                          <a:latin typeface="Courier" pitchFamily="2" charset="0"/>
                        </a:rPr>
                        <a:t>          </a:t>
                      </a:r>
                      <a:r>
                        <a:rPr lang="en-US" sz="1400" b="0" baseline="0" dirty="0">
                          <a:solidFill>
                            <a:srgbClr val="080FAC"/>
                          </a:solidFill>
                          <a:effectLst/>
                          <a:latin typeface="Copperplate" panose="02000504000000020004" pitchFamily="2" charset="77"/>
                        </a:rPr>
                        <a:t>inject</a:t>
                      </a:r>
                      <a:r>
                        <a:rPr lang="en-US" sz="1400" b="0" baseline="0" dirty="0">
                          <a:solidFill>
                            <a:srgbClr val="080FAC"/>
                          </a:solidFill>
                          <a:effectLst/>
                          <a:latin typeface="Courier" pitchFamily="2" charset="0"/>
                        </a:rPr>
                        <a:t>(Q, w) </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74773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E044-3B61-9146-BB92-7ECC37CDF3B9}"/>
              </a:ext>
            </a:extLst>
          </p:cNvPr>
          <p:cNvSpPr>
            <a:spLocks noGrp="1"/>
          </p:cNvSpPr>
          <p:nvPr>
            <p:ph type="title"/>
          </p:nvPr>
        </p:nvSpPr>
        <p:spPr>
          <a:xfrm>
            <a:off x="520700" y="-99910"/>
            <a:ext cx="8623300" cy="920750"/>
          </a:xfrm>
        </p:spPr>
        <p:txBody>
          <a:bodyPr/>
          <a:lstStyle/>
          <a:p>
            <a:pPr>
              <a:defRPr/>
            </a:pPr>
            <a:r>
              <a:rPr lang="en-US" dirty="0"/>
              <a:t>                                         </a:t>
            </a:r>
            <a:r>
              <a:rPr lang="en-US" sz="1800" dirty="0"/>
              <a:t>5.7: 2-Colourability </a:t>
            </a:r>
            <a:endParaRPr lang="en-US" sz="2400" dirty="0"/>
          </a:p>
        </p:txBody>
      </p:sp>
      <p:sp>
        <p:nvSpPr>
          <p:cNvPr id="3" name="Content Placeholder 2">
            <a:extLst>
              <a:ext uri="{FF2B5EF4-FFF2-40B4-BE49-F238E27FC236}">
                <a16:creationId xmlns:a16="http://schemas.microsoft.com/office/drawing/2014/main" id="{9676A4DE-BEA4-604B-994C-5BE9E2B81487}"/>
              </a:ext>
            </a:extLst>
          </p:cNvPr>
          <p:cNvSpPr>
            <a:spLocks noGrp="1"/>
          </p:cNvSpPr>
          <p:nvPr>
            <p:ph idx="1"/>
          </p:nvPr>
        </p:nvSpPr>
        <p:spPr/>
        <p:txBody>
          <a:bodyPr/>
          <a:lstStyle/>
          <a:p>
            <a:pPr marL="0" indent="0">
              <a:buFont typeface="Wingdings 2" charset="0"/>
              <a:buNone/>
              <a:defRPr/>
            </a:pPr>
            <a:r>
              <a:rPr lang="en-US" dirty="0"/>
              <a:t> </a:t>
            </a:r>
          </a:p>
        </p:txBody>
      </p:sp>
      <p:sp>
        <p:nvSpPr>
          <p:cNvPr id="12291" name="Date Placeholder 3">
            <a:extLst>
              <a:ext uri="{FF2B5EF4-FFF2-40B4-BE49-F238E27FC236}">
                <a16:creationId xmlns:a16="http://schemas.microsoft.com/office/drawing/2014/main" id="{842ECB42-6FB7-164D-9F9D-376C73C7151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5D671F90-A003-F44A-B070-3180A8FA9F4C}"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12292" name="Footer Placeholder 4">
            <a:extLst>
              <a:ext uri="{FF2B5EF4-FFF2-40B4-BE49-F238E27FC236}">
                <a16:creationId xmlns:a16="http://schemas.microsoft.com/office/drawing/2014/main" id="{589923FF-C5B6-5A4C-BA40-574AC859699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2293" name="Slide Number Placeholder 5">
            <a:extLst>
              <a:ext uri="{FF2B5EF4-FFF2-40B4-BE49-F238E27FC236}">
                <a16:creationId xmlns:a16="http://schemas.microsoft.com/office/drawing/2014/main" id="{7EC8CB8E-BD17-9046-B741-FBABDDC8D57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F18A37D-A261-1C46-8911-7EE187CC4143}" type="slidenum">
              <a:rPr lang="en-US" altLang="en-US" sz="3600">
                <a:solidFill>
                  <a:schemeClr val="bg1"/>
                </a:solidFill>
                <a:latin typeface="Arial" panose="020B0604020202020204" pitchFamily="34" charset="0"/>
              </a:rPr>
              <a:pPr>
                <a:spcBef>
                  <a:spcPct val="0"/>
                </a:spcBef>
                <a:buClrTx/>
                <a:buSzTx/>
                <a:buFontTx/>
                <a:buNone/>
              </a:pPr>
              <a:t>13</a:t>
            </a:fld>
            <a:endParaRPr lang="en-US" altLang="en-US" sz="3600">
              <a:solidFill>
                <a:schemeClr val="bg1"/>
              </a:solidFill>
              <a:latin typeface="Arial" panose="020B0604020202020204" pitchFamily="34" charset="0"/>
            </a:endParaRPr>
          </a:p>
        </p:txBody>
      </p:sp>
      <p:graphicFrame>
        <p:nvGraphicFramePr>
          <p:cNvPr id="35" name="Table 34">
            <a:extLst>
              <a:ext uri="{FF2B5EF4-FFF2-40B4-BE49-F238E27FC236}">
                <a16:creationId xmlns:a16="http://schemas.microsoft.com/office/drawing/2014/main" id="{66349F3E-E01B-0047-ABD9-3322E2C05A37}"/>
              </a:ext>
            </a:extLst>
          </p:cNvPr>
          <p:cNvGraphicFramePr>
            <a:graphicFrameLocks noGrp="1"/>
          </p:cNvGraphicFramePr>
          <p:nvPr>
            <p:extLst>
              <p:ext uri="{D42A27DB-BD31-4B8C-83A1-F6EECF244321}">
                <p14:modId xmlns:p14="http://schemas.microsoft.com/office/powerpoint/2010/main" val="167281997"/>
              </p:ext>
            </p:extLst>
          </p:nvPr>
        </p:nvGraphicFramePr>
        <p:xfrm>
          <a:off x="4943196" y="3077601"/>
          <a:ext cx="4002174" cy="3078470"/>
        </p:xfrm>
        <a:graphic>
          <a:graphicData uri="http://schemas.openxmlformats.org/drawingml/2006/table">
            <a:tbl>
              <a:tblPr firstRow="1" bandRow="1">
                <a:tableStyleId>{69CF1AB2-1976-4502-BF36-3FF5EA218861}</a:tableStyleId>
              </a:tblPr>
              <a:tblGrid>
                <a:gridCol w="4002174">
                  <a:extLst>
                    <a:ext uri="{9D8B030D-6E8A-4147-A177-3AD203B41FA5}">
                      <a16:colId xmlns:a16="http://schemas.microsoft.com/office/drawing/2014/main" val="20000"/>
                    </a:ext>
                  </a:extLst>
                </a:gridCol>
              </a:tblGrid>
              <a:tr h="2196480">
                <a:tc>
                  <a:txBody>
                    <a:bodyPr/>
                    <a:lstStyle/>
                    <a:p>
                      <a:pPr marL="0" indent="0">
                        <a:spcBef>
                          <a:spcPts val="1200"/>
                        </a:spcBef>
                        <a:buFont typeface="Arial"/>
                        <a:buNone/>
                      </a:pPr>
                      <a:r>
                        <a:rPr lang="en-US" sz="1600" b="0" dirty="0">
                          <a:effectLst/>
                        </a:rPr>
                        <a:t>b) Design an algorithm to check whether an undirected graph is 2-colourable, that is, whether its nodes can be </a:t>
                      </a:r>
                      <a:r>
                        <a:rPr lang="en-US" sz="1600" b="0" dirty="0" err="1">
                          <a:effectLst/>
                        </a:rPr>
                        <a:t>coloured</a:t>
                      </a:r>
                      <a:r>
                        <a:rPr lang="en-US" sz="1600" b="0" dirty="0">
                          <a:effectLst/>
                        </a:rPr>
                        <a:t> with just 2 </a:t>
                      </a:r>
                      <a:r>
                        <a:rPr lang="en-US" sz="1600" b="0" dirty="0" err="1">
                          <a:effectLst/>
                        </a:rPr>
                        <a:t>colours</a:t>
                      </a:r>
                      <a:r>
                        <a:rPr lang="en-US" sz="1600" b="0" dirty="0">
                          <a:effectLst/>
                        </a:rPr>
                        <a:t> in such a way that no edge connects two nodes of the same </a:t>
                      </a:r>
                      <a:r>
                        <a:rPr lang="en-US" sz="1600" b="0" dirty="0" err="1">
                          <a:effectLst/>
                        </a:rPr>
                        <a:t>colour</a:t>
                      </a:r>
                      <a:r>
                        <a:rPr lang="en-US" sz="1600" b="0" dirty="0">
                          <a:effectLst/>
                        </a:rPr>
                        <a:t>.</a:t>
                      </a:r>
                    </a:p>
                    <a:p>
                      <a:pPr marL="0" indent="0">
                        <a:spcBef>
                          <a:spcPts val="1200"/>
                        </a:spcBef>
                        <a:buFont typeface="Arial"/>
                        <a:buNone/>
                      </a:pPr>
                      <a:r>
                        <a:rPr lang="en-US" sz="1600" b="0" dirty="0">
                          <a:effectLst/>
                        </a:rPr>
                        <a:t>Perhaps by editing BFS or DFS. DFS attached here.</a:t>
                      </a:r>
                    </a:p>
                    <a:p>
                      <a:pPr marL="0" indent="0">
                        <a:spcBef>
                          <a:spcPts val="1200"/>
                        </a:spcBef>
                        <a:buFont typeface="Arial"/>
                        <a:buNone/>
                      </a:pPr>
                      <a:r>
                        <a:rPr lang="en-US" sz="1600" b="0" dirty="0"/>
                        <a:t>c)Do you expect we could extend such an algorithm to check if a graph is 3-Colourable, or in general: k-</a:t>
                      </a:r>
                      <a:r>
                        <a:rPr lang="en-US" sz="1600" b="0" dirty="0" err="1"/>
                        <a:t>Colourable</a:t>
                      </a:r>
                      <a:r>
                        <a:rPr lang="en-US" sz="1600" b="0" dirty="0"/>
                        <a:t>?</a:t>
                      </a:r>
                    </a:p>
                  </a:txBody>
                  <a:tcPr marL="91439" marR="91439" marT="45715" marB="45715"/>
                </a:tc>
                <a:extLst>
                  <a:ext uri="{0D108BD9-81ED-4DB2-BD59-A6C34878D82A}">
                    <a16:rowId xmlns:a16="http://schemas.microsoft.com/office/drawing/2014/main" val="10000"/>
                  </a:ext>
                </a:extLst>
              </a:tr>
            </a:tbl>
          </a:graphicData>
        </a:graphic>
      </p:graphicFrame>
      <p:grpSp>
        <p:nvGrpSpPr>
          <p:cNvPr id="12300" name="Group 6">
            <a:extLst>
              <a:ext uri="{FF2B5EF4-FFF2-40B4-BE49-F238E27FC236}">
                <a16:creationId xmlns:a16="http://schemas.microsoft.com/office/drawing/2014/main" id="{8E1A40E3-0781-C748-9B33-E365C09466F7}"/>
              </a:ext>
            </a:extLst>
          </p:cNvPr>
          <p:cNvGrpSpPr>
            <a:grpSpLocks/>
          </p:cNvGrpSpPr>
          <p:nvPr/>
        </p:nvGrpSpPr>
        <p:grpSpPr bwMode="auto">
          <a:xfrm>
            <a:off x="5797079" y="892176"/>
            <a:ext cx="2851150" cy="1928812"/>
            <a:chOff x="4283968" y="1276739"/>
            <a:chExt cx="4345632" cy="4445653"/>
          </a:xfrm>
        </p:grpSpPr>
        <p:sp>
          <p:nvSpPr>
            <p:cNvPr id="8" name="Connector 7">
              <a:extLst>
                <a:ext uri="{FF2B5EF4-FFF2-40B4-BE49-F238E27FC236}">
                  <a16:creationId xmlns:a16="http://schemas.microsoft.com/office/drawing/2014/main" id="{CE351859-949F-6C40-824C-35C5F9C35FDD}"/>
                </a:ext>
              </a:extLst>
            </p:cNvPr>
            <p:cNvSpPr/>
            <p:nvPr/>
          </p:nvSpPr>
          <p:spPr>
            <a:xfrm>
              <a:off x="5346700" y="1276739"/>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S</a:t>
              </a:r>
            </a:p>
          </p:txBody>
        </p:sp>
        <p:sp>
          <p:nvSpPr>
            <p:cNvPr id="9" name="Connector 8">
              <a:extLst>
                <a:ext uri="{FF2B5EF4-FFF2-40B4-BE49-F238E27FC236}">
                  <a16:creationId xmlns:a16="http://schemas.microsoft.com/office/drawing/2014/main" id="{0305A6EE-812C-0D4C-A4BD-48E661EF261A}"/>
                </a:ext>
              </a:extLst>
            </p:cNvPr>
            <p:cNvSpPr/>
            <p:nvPr/>
          </p:nvSpPr>
          <p:spPr>
            <a:xfrm>
              <a:off x="7302500" y="1309873"/>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A</a:t>
              </a:r>
            </a:p>
          </p:txBody>
        </p:sp>
        <p:sp>
          <p:nvSpPr>
            <p:cNvPr id="10" name="Connector 9">
              <a:extLst>
                <a:ext uri="{FF2B5EF4-FFF2-40B4-BE49-F238E27FC236}">
                  <a16:creationId xmlns:a16="http://schemas.microsoft.com/office/drawing/2014/main" id="{13FDFDE0-B755-334A-9F18-F7BE84B1FDC4}"/>
                </a:ext>
              </a:extLst>
            </p:cNvPr>
            <p:cNvSpPr/>
            <p:nvPr/>
          </p:nvSpPr>
          <p:spPr>
            <a:xfrm>
              <a:off x="6267152"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F</a:t>
              </a:r>
            </a:p>
          </p:txBody>
        </p:sp>
        <p:sp>
          <p:nvSpPr>
            <p:cNvPr id="12" name="Connector 11">
              <a:extLst>
                <a:ext uri="{FF2B5EF4-FFF2-40B4-BE49-F238E27FC236}">
                  <a16:creationId xmlns:a16="http://schemas.microsoft.com/office/drawing/2014/main" id="{98588FA6-3AE8-A94D-A6C3-183C8CE1A234}"/>
                </a:ext>
              </a:extLst>
            </p:cNvPr>
            <p:cNvSpPr/>
            <p:nvPr/>
          </p:nvSpPr>
          <p:spPr>
            <a:xfrm>
              <a:off x="4283968"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E</a:t>
              </a:r>
            </a:p>
          </p:txBody>
        </p:sp>
        <p:sp>
          <p:nvSpPr>
            <p:cNvPr id="13" name="Connector 12">
              <a:extLst>
                <a:ext uri="{FF2B5EF4-FFF2-40B4-BE49-F238E27FC236}">
                  <a16:creationId xmlns:a16="http://schemas.microsoft.com/office/drawing/2014/main" id="{6CC22884-0868-F541-BA60-E3454511260F}"/>
                </a:ext>
              </a:extLst>
            </p:cNvPr>
            <p:cNvSpPr/>
            <p:nvPr/>
          </p:nvSpPr>
          <p:spPr>
            <a:xfrm>
              <a:off x="7531100" y="5183794"/>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C</a:t>
              </a:r>
            </a:p>
          </p:txBody>
        </p:sp>
        <p:sp>
          <p:nvSpPr>
            <p:cNvPr id="14" name="Connector 13">
              <a:extLst>
                <a:ext uri="{FF2B5EF4-FFF2-40B4-BE49-F238E27FC236}">
                  <a16:creationId xmlns:a16="http://schemas.microsoft.com/office/drawing/2014/main" id="{8EE3FDDE-D4A3-FB4D-99CA-BFD871D94282}"/>
                </a:ext>
              </a:extLst>
            </p:cNvPr>
            <p:cNvSpPr/>
            <p:nvPr/>
          </p:nvSpPr>
          <p:spPr>
            <a:xfrm>
              <a:off x="5575300" y="5265192"/>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D</a:t>
              </a:r>
            </a:p>
          </p:txBody>
        </p:sp>
        <p:sp>
          <p:nvSpPr>
            <p:cNvPr id="15" name="Connector 14">
              <a:extLst>
                <a:ext uri="{FF2B5EF4-FFF2-40B4-BE49-F238E27FC236}">
                  <a16:creationId xmlns:a16="http://schemas.microsoft.com/office/drawing/2014/main" id="{FB3D1169-72DE-474C-BC64-ADFD7F3D3150}"/>
                </a:ext>
              </a:extLst>
            </p:cNvPr>
            <p:cNvSpPr/>
            <p:nvPr/>
          </p:nvSpPr>
          <p:spPr>
            <a:xfrm>
              <a:off x="8172400"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B</a:t>
              </a:r>
            </a:p>
          </p:txBody>
        </p:sp>
        <p:cxnSp>
          <p:nvCxnSpPr>
            <p:cNvPr id="22" name="Straight Connector 21">
              <a:extLst>
                <a:ext uri="{FF2B5EF4-FFF2-40B4-BE49-F238E27FC236}">
                  <a16:creationId xmlns:a16="http://schemas.microsoft.com/office/drawing/2014/main" id="{11F4A820-B442-3C42-8234-E16D51E7EB28}"/>
                </a:ext>
              </a:extLst>
            </p:cNvPr>
            <p:cNvCxnSpPr>
              <a:stCxn id="0" idx="3"/>
              <a:endCxn id="0" idx="0"/>
            </p:cNvCxnSpPr>
            <p:nvPr/>
          </p:nvCxnSpPr>
          <p:spPr>
            <a:xfrm flipH="1">
              <a:off x="4511412" y="1668248"/>
              <a:ext cx="902518" cy="1544087"/>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E3A95D9-0F34-7E40-9A08-85ED7855D718}"/>
                </a:ext>
              </a:extLst>
            </p:cNvPr>
            <p:cNvCxnSpPr>
              <a:stCxn id="0" idx="5"/>
              <a:endCxn id="0" idx="1"/>
            </p:cNvCxnSpPr>
            <p:nvPr/>
          </p:nvCxnSpPr>
          <p:spPr>
            <a:xfrm>
              <a:off x="6657613" y="3603847"/>
              <a:ext cx="941230" cy="1646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44731FE-6D0B-E243-971C-13FF55953445}"/>
                </a:ext>
              </a:extLst>
            </p:cNvPr>
            <p:cNvCxnSpPr>
              <a:stCxn id="0" idx="4"/>
              <a:endCxn id="0" idx="0"/>
            </p:cNvCxnSpPr>
            <p:nvPr/>
          </p:nvCxnSpPr>
          <p:spPr>
            <a:xfrm flipH="1">
              <a:off x="5803487" y="3669708"/>
              <a:ext cx="692010" cy="1595313"/>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5B2075B-9F96-164C-B0B6-5623E2521C05}"/>
                </a:ext>
              </a:extLst>
            </p:cNvPr>
            <p:cNvCxnSpPr>
              <a:stCxn id="0" idx="6"/>
              <a:endCxn id="0" idx="2"/>
            </p:cNvCxnSpPr>
            <p:nvPr/>
          </p:nvCxnSpPr>
          <p:spPr>
            <a:xfrm flipV="1">
              <a:off x="6033352" y="5411380"/>
              <a:ext cx="1497742" cy="841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C4D3F151-CCC5-C844-801E-D31B86E64AA0}"/>
                </a:ext>
              </a:extLst>
            </p:cNvPr>
            <p:cNvCxnSpPr>
              <a:stCxn id="0" idx="7"/>
              <a:endCxn id="0" idx="3"/>
            </p:cNvCxnSpPr>
            <p:nvPr/>
          </p:nvCxnSpPr>
          <p:spPr>
            <a:xfrm flipV="1">
              <a:off x="4673527" y="1701180"/>
              <a:ext cx="2695453" cy="1577017"/>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54347BA0-5939-BD4A-8703-9CD866C92E52}"/>
                </a:ext>
              </a:extLst>
            </p:cNvPr>
            <p:cNvCxnSpPr>
              <a:stCxn id="0" idx="4"/>
              <a:endCxn id="0" idx="1"/>
            </p:cNvCxnSpPr>
            <p:nvPr/>
          </p:nvCxnSpPr>
          <p:spPr>
            <a:xfrm>
              <a:off x="4511412" y="3669708"/>
              <a:ext cx="1129962" cy="1661174"/>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3ED899B-5DED-9F41-8143-414640499857}"/>
                </a:ext>
              </a:extLst>
            </p:cNvPr>
            <p:cNvCxnSpPr>
              <a:endCxn id="0" idx="2"/>
            </p:cNvCxnSpPr>
            <p:nvPr/>
          </p:nvCxnSpPr>
          <p:spPr>
            <a:xfrm>
              <a:off x="4741276" y="3439192"/>
              <a:ext cx="1526778" cy="366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2522C2FB-00D1-B14D-A54F-D91C6A1E6058}"/>
                </a:ext>
              </a:extLst>
            </p:cNvPr>
            <p:cNvCxnSpPr>
              <a:endCxn id="0" idx="0"/>
            </p:cNvCxnSpPr>
            <p:nvPr/>
          </p:nvCxnSpPr>
          <p:spPr>
            <a:xfrm>
              <a:off x="7598843" y="1723134"/>
              <a:ext cx="803313" cy="1489202"/>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60B34B3F-8308-E445-B8E9-ACA376FC1405}"/>
                </a:ext>
              </a:extLst>
            </p:cNvPr>
            <p:cNvCxnSpPr>
              <a:stCxn id="0" idx="4"/>
              <a:endCxn id="0" idx="0"/>
            </p:cNvCxnSpPr>
            <p:nvPr/>
          </p:nvCxnSpPr>
          <p:spPr>
            <a:xfrm>
              <a:off x="7531094" y="1767042"/>
              <a:ext cx="227444" cy="3417482"/>
            </a:xfrm>
            <a:prstGeom prst="line">
              <a:avLst/>
            </a:prstGeom>
          </p:spPr>
          <p:style>
            <a:lnRef idx="2">
              <a:schemeClr val="accent1"/>
            </a:lnRef>
            <a:fillRef idx="0">
              <a:schemeClr val="accent1"/>
            </a:fillRef>
            <a:effectRef idx="1">
              <a:schemeClr val="accent1"/>
            </a:effectRef>
            <a:fontRef idx="minor">
              <a:schemeClr val="tx1"/>
            </a:fontRef>
          </p:style>
        </p:cxnSp>
      </p:grpSp>
      <p:graphicFrame>
        <p:nvGraphicFramePr>
          <p:cNvPr id="29" name="Table 28">
            <a:extLst>
              <a:ext uri="{FF2B5EF4-FFF2-40B4-BE49-F238E27FC236}">
                <a16:creationId xmlns:a16="http://schemas.microsoft.com/office/drawing/2014/main" id="{42BF988D-387D-6A4B-BF6B-77172F93E3E7}"/>
              </a:ext>
            </a:extLst>
          </p:cNvPr>
          <p:cNvGraphicFramePr>
            <a:graphicFrameLocks noGrp="1"/>
          </p:cNvGraphicFramePr>
          <p:nvPr>
            <p:extLst>
              <p:ext uri="{D42A27DB-BD31-4B8C-83A1-F6EECF244321}">
                <p14:modId xmlns:p14="http://schemas.microsoft.com/office/powerpoint/2010/main" val="2825444258"/>
              </p:ext>
            </p:extLst>
          </p:nvPr>
        </p:nvGraphicFramePr>
        <p:xfrm>
          <a:off x="249547" y="858925"/>
          <a:ext cx="4306887" cy="3956686"/>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3956686">
                <a:tc>
                  <a: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400" b="1" baseline="0" dirty="0">
                          <a:solidFill>
                            <a:srgbClr val="080FAC"/>
                          </a:solidFill>
                          <a:effectLst/>
                          <a:latin typeface="Courier" pitchFamily="2" charset="0"/>
                        </a:rPr>
                        <a:t>// adapt this to </a:t>
                      </a:r>
                      <a:r>
                        <a:rPr lang="en-US" sz="1400" b="0" kern="1200" baseline="0" dirty="0">
                          <a:solidFill>
                            <a:srgbClr val="080FAC"/>
                          </a:solidFill>
                          <a:effectLst/>
                          <a:latin typeface="Copperplate" panose="02000504000000020004" pitchFamily="2" charset="77"/>
                          <a:ea typeface="+mn-ea"/>
                          <a:cs typeface="+mn-cs"/>
                        </a:rPr>
                        <a:t>is2Colorable</a:t>
                      </a:r>
                    </a:p>
                    <a:p>
                      <a:pPr marL="0" indent="0">
                        <a:buFont typeface="Arial"/>
                        <a:buNone/>
                      </a:pPr>
                      <a:r>
                        <a:rPr lang="en-US" sz="1400" b="1" baseline="0" dirty="0">
                          <a:solidFill>
                            <a:srgbClr val="080FAC"/>
                          </a:solidFill>
                          <a:effectLst/>
                          <a:latin typeface="Courier" pitchFamily="2" charset="0"/>
                        </a:rPr>
                        <a:t>//    </a:t>
                      </a:r>
                      <a:r>
                        <a:rPr lang="en-US" sz="1400" b="1" baseline="0" dirty="0" err="1">
                          <a:solidFill>
                            <a:srgbClr val="080FAC"/>
                          </a:solidFill>
                          <a:effectLst/>
                          <a:latin typeface="Courier" pitchFamily="2" charset="0"/>
                        </a:rPr>
                        <a:t>iif</a:t>
                      </a:r>
                      <a:r>
                        <a:rPr lang="en-US" sz="1400" b="1" baseline="0" dirty="0">
                          <a:solidFill>
                            <a:srgbClr val="080FAC"/>
                          </a:solidFill>
                          <a:effectLst/>
                          <a:latin typeface="Courier" pitchFamily="2" charset="0"/>
                        </a:rPr>
                        <a:t> you haven’t done with BFS</a:t>
                      </a:r>
                    </a:p>
                    <a:p>
                      <a:pPr marL="0" indent="0">
                        <a:buFont typeface="Arial"/>
                        <a:buNone/>
                      </a:pPr>
                      <a:r>
                        <a:rPr lang="en-US" sz="1400" b="1" baseline="0" dirty="0">
                          <a:solidFill>
                            <a:srgbClr val="080FAC"/>
                          </a:solidFill>
                          <a:effectLst/>
                          <a:latin typeface="Courier" pitchFamily="2" charset="0"/>
                        </a:rPr>
                        <a:t>function</a:t>
                      </a:r>
                      <a:r>
                        <a:rPr lang="en-US" sz="1400" b="0" baseline="0" dirty="0">
                          <a:solidFill>
                            <a:srgbClr val="080FAC"/>
                          </a:solidFill>
                          <a:effectLst/>
                          <a:latin typeface="Courier" pitchFamily="2" charset="0"/>
                        </a:rPr>
                        <a:t> </a:t>
                      </a:r>
                      <a:r>
                        <a:rPr lang="en-US" sz="1400" b="0" baseline="0" dirty="0">
                          <a:solidFill>
                            <a:srgbClr val="080FAC"/>
                          </a:solidFill>
                          <a:effectLst/>
                          <a:latin typeface="Copperplate" panose="02000504000000020004" pitchFamily="2" charset="77"/>
                        </a:rPr>
                        <a:t>DFS</a:t>
                      </a:r>
                      <a:r>
                        <a:rPr lang="en-US" sz="1400" b="0" baseline="0" dirty="0">
                          <a:solidFill>
                            <a:srgbClr val="080FAC"/>
                          </a:solidFill>
                          <a:effectLst/>
                          <a:latin typeface="Courier" pitchFamily="2" charset="0"/>
                        </a:rPr>
                        <a:t>(G=(V,E))</a:t>
                      </a:r>
                    </a:p>
                    <a:p>
                      <a:pPr marL="0" indent="0">
                        <a:buFont typeface="Arial"/>
                        <a:buNone/>
                      </a:pPr>
                      <a:r>
                        <a:rPr lang="en-US" sz="1400" b="0" baseline="0" dirty="0">
                          <a:solidFill>
                            <a:srgbClr val="080FAC"/>
                          </a:solidFill>
                          <a:effectLst/>
                          <a:latin typeface="Courier" pitchFamily="2" charset="0"/>
                        </a:rPr>
                        <a:t>  mark each node in V with 0</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for</a:t>
                      </a:r>
                      <a:r>
                        <a:rPr lang="en-US" sz="1400" b="0" baseline="0" dirty="0">
                          <a:solidFill>
                            <a:srgbClr val="080FAC"/>
                          </a:solidFill>
                          <a:effectLst/>
                          <a:latin typeface="Courier" pitchFamily="2" charset="0"/>
                        </a:rPr>
                        <a:t> each v in V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if</a:t>
                      </a:r>
                      <a:r>
                        <a:rPr lang="en-US" sz="1400" b="0" baseline="0" dirty="0">
                          <a:solidFill>
                            <a:srgbClr val="080FAC"/>
                          </a:solidFill>
                          <a:effectLst/>
                          <a:latin typeface="Courier" pitchFamily="2" charset="0"/>
                        </a:rPr>
                        <a:t> v is marked with 0 </a:t>
                      </a:r>
                      <a:r>
                        <a:rPr lang="en-US" sz="1400" b="1" baseline="0" dirty="0">
                          <a:solidFill>
                            <a:srgbClr val="080FAC"/>
                          </a:solidFill>
                          <a:effectLst/>
                          <a:latin typeface="Courier" pitchFamily="2" charset="0"/>
                        </a:rPr>
                        <a:t>then</a:t>
                      </a:r>
                      <a:r>
                        <a:rPr lang="en-US" sz="1400" b="0" baseline="0" dirty="0">
                          <a:solidFill>
                            <a:srgbClr val="080FAC"/>
                          </a:solidFill>
                          <a:effectLst/>
                          <a:latin typeface="Courier" pitchFamily="2" charset="0"/>
                        </a:rPr>
                        <a:t>      </a:t>
                      </a:r>
                    </a:p>
                    <a:p>
                      <a:pPr marL="0" indent="0">
                        <a:buFont typeface="Arial"/>
                        <a:buNone/>
                      </a:pPr>
                      <a:r>
                        <a:rPr lang="en-US" sz="1400" b="0" baseline="0" dirty="0">
                          <a:solidFill>
                            <a:srgbClr val="080FAC"/>
                          </a:solidFill>
                          <a:effectLst/>
                          <a:latin typeface="Courier" pitchFamily="2" charset="0"/>
                        </a:rPr>
                        <a:t>      </a:t>
                      </a:r>
                      <a:r>
                        <a:rPr lang="en-US" sz="1400" b="0" baseline="0" dirty="0" err="1">
                          <a:solidFill>
                            <a:srgbClr val="080FAC"/>
                          </a:solidFill>
                          <a:effectLst/>
                          <a:latin typeface="Copperplate" panose="02000504000000020004" pitchFamily="2" charset="77"/>
                        </a:rPr>
                        <a:t>DfsExplore</a:t>
                      </a:r>
                      <a:r>
                        <a:rPr lang="en-US" sz="1400" b="0" baseline="0" dirty="0">
                          <a:solidFill>
                            <a:srgbClr val="080FAC"/>
                          </a:solidFill>
                          <a:effectLst/>
                          <a:latin typeface="Courier" pitchFamily="2" charset="0"/>
                        </a:rPr>
                        <a:t>(v)</a:t>
                      </a:r>
                    </a:p>
                    <a:p>
                      <a:pPr marL="0" indent="0">
                        <a:buFont typeface="Arial"/>
                        <a:buNone/>
                      </a:pPr>
                      <a:endParaRPr lang="en-US" sz="1400" b="0" baseline="0" dirty="0">
                        <a:solidFill>
                          <a:srgbClr val="080FAC"/>
                        </a:solidFill>
                        <a:effectLst/>
                        <a:latin typeface="Courier" pitchFamily="2" charset="0"/>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400" b="1" baseline="0" dirty="0">
                          <a:solidFill>
                            <a:srgbClr val="080FAC"/>
                          </a:solidFill>
                          <a:effectLst/>
                          <a:latin typeface="Courier" pitchFamily="2" charset="0"/>
                        </a:rPr>
                        <a:t>function</a:t>
                      </a:r>
                      <a:r>
                        <a:rPr lang="en-US" sz="1400" b="0" baseline="0" dirty="0">
                          <a:solidFill>
                            <a:srgbClr val="080FAC"/>
                          </a:solidFill>
                          <a:effectLst/>
                          <a:latin typeface="Courier" pitchFamily="2" charset="0"/>
                        </a:rPr>
                        <a:t> </a:t>
                      </a:r>
                      <a:r>
                        <a:rPr lang="en-US" sz="1400" b="0" baseline="0" dirty="0" err="1">
                          <a:solidFill>
                            <a:srgbClr val="080FAC"/>
                          </a:solidFill>
                          <a:effectLst/>
                          <a:latin typeface="Copperplate" panose="02000504000000020004" pitchFamily="2" charset="77"/>
                        </a:rPr>
                        <a:t>DFsExplore</a:t>
                      </a:r>
                      <a:r>
                        <a:rPr lang="en-US" sz="1400" b="0" baseline="0" dirty="0">
                          <a:solidFill>
                            <a:srgbClr val="080FAC"/>
                          </a:solidFill>
                          <a:effectLst/>
                          <a:latin typeface="Courier" pitchFamily="2" charset="0"/>
                        </a:rPr>
                        <a:t>(v)</a:t>
                      </a:r>
                    </a:p>
                    <a:p>
                      <a:pPr marL="0" indent="0">
                        <a:buFont typeface="Arial"/>
                        <a:buNone/>
                      </a:pPr>
                      <a:r>
                        <a:rPr lang="en-US" sz="1400" b="0" baseline="0" dirty="0">
                          <a:solidFill>
                            <a:srgbClr val="080FAC"/>
                          </a:solidFill>
                          <a:effectLst/>
                          <a:latin typeface="Courier" pitchFamily="2" charset="0"/>
                        </a:rPr>
                        <a:t>  mark v with 1</a:t>
                      </a:r>
                    </a:p>
                    <a:p>
                      <a:pPr marL="0" indent="0">
                        <a:buFont typeface="Arial"/>
                        <a:buNone/>
                      </a:pPr>
                      <a:r>
                        <a:rPr lang="en-US" sz="1400" b="1" baseline="0" dirty="0">
                          <a:solidFill>
                            <a:srgbClr val="080FAC"/>
                          </a:solidFill>
                          <a:effectLst/>
                          <a:latin typeface="Courier" pitchFamily="2" charset="0"/>
                        </a:rPr>
                        <a:t>  for</a:t>
                      </a:r>
                      <a:r>
                        <a:rPr lang="en-US" sz="1400" b="0" baseline="0" dirty="0">
                          <a:solidFill>
                            <a:srgbClr val="080FAC"/>
                          </a:solidFill>
                          <a:effectLst/>
                          <a:latin typeface="Courier" pitchFamily="2" charset="0"/>
                        </a:rPr>
                        <a:t> each edge (</a:t>
                      </a:r>
                      <a:r>
                        <a:rPr lang="en-US" sz="1400" b="0" baseline="0" dirty="0" err="1">
                          <a:solidFill>
                            <a:srgbClr val="080FAC"/>
                          </a:solidFill>
                          <a:effectLst/>
                          <a:latin typeface="Courier" pitchFamily="2" charset="0"/>
                        </a:rPr>
                        <a:t>v,w</a:t>
                      </a: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if</a:t>
                      </a:r>
                      <a:r>
                        <a:rPr lang="en-US" sz="1400" b="0" baseline="0" dirty="0">
                          <a:solidFill>
                            <a:srgbClr val="080FAC"/>
                          </a:solidFill>
                          <a:effectLst/>
                          <a:latin typeface="Courier" pitchFamily="2" charset="0"/>
                        </a:rPr>
                        <a:t> w is marked with 0 </a:t>
                      </a:r>
                      <a:r>
                        <a:rPr lang="en-US" sz="1400" b="1" baseline="0" dirty="0">
                          <a:solidFill>
                            <a:srgbClr val="080FAC"/>
                          </a:solidFill>
                          <a:effectLst/>
                          <a:latin typeface="Courier" pitchFamily="2" charset="0"/>
                        </a:rPr>
                        <a:t>then</a:t>
                      </a:r>
                      <a:endParaRPr lang="en-US" sz="1400" b="0" baseline="0" dirty="0">
                        <a:solidFill>
                          <a:srgbClr val="080FAC"/>
                        </a:solidFill>
                        <a:effectLst/>
                        <a:latin typeface="Courier" pitchFamily="2" charset="0"/>
                      </a:endParaRPr>
                    </a:p>
                    <a:p>
                      <a:pPr marL="0" indent="0">
                        <a:buFont typeface="Arial"/>
                        <a:buNone/>
                      </a:pPr>
                      <a:r>
                        <a:rPr lang="en-US" sz="1400" b="0" baseline="0" dirty="0">
                          <a:solidFill>
                            <a:srgbClr val="080FAC"/>
                          </a:solidFill>
                          <a:effectLst/>
                          <a:latin typeface="Courier" pitchFamily="2" charset="0"/>
                        </a:rPr>
                        <a:t>      </a:t>
                      </a:r>
                      <a:r>
                        <a:rPr lang="en-US" sz="1400" b="0" baseline="0" dirty="0" err="1">
                          <a:solidFill>
                            <a:srgbClr val="080FAC"/>
                          </a:solidFill>
                          <a:effectLst/>
                          <a:latin typeface="Copperplate" panose="02000504000000020004" pitchFamily="2" charset="77"/>
                        </a:rPr>
                        <a:t>DfsExplore</a:t>
                      </a:r>
                      <a:r>
                        <a:rPr lang="en-US" sz="1400" b="0" baseline="0" dirty="0">
                          <a:solidFill>
                            <a:srgbClr val="080FAC"/>
                          </a:solidFill>
                          <a:effectLst/>
                          <a:latin typeface="Courier" pitchFamily="2" charset="0"/>
                        </a:rPr>
                        <a:t>(w) </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7955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DBFC9-5185-BF46-B0C5-BBFDDAF8C12D}"/>
              </a:ext>
            </a:extLst>
          </p:cNvPr>
          <p:cNvSpPr>
            <a:spLocks noGrp="1"/>
          </p:cNvSpPr>
          <p:nvPr>
            <p:ph type="title"/>
          </p:nvPr>
        </p:nvSpPr>
        <p:spPr>
          <a:xfrm>
            <a:off x="265113" y="107951"/>
            <a:ext cx="8623300" cy="656753"/>
          </a:xfrm>
        </p:spPr>
        <p:txBody>
          <a:bodyPr/>
          <a:lstStyle/>
          <a:p>
            <a:r>
              <a:rPr lang="en-US" sz="2800" dirty="0"/>
              <a:t>Prim’s Algorithm and Dijkstra’s Algorithm</a:t>
            </a:r>
          </a:p>
        </p:txBody>
      </p:sp>
      <p:graphicFrame>
        <p:nvGraphicFramePr>
          <p:cNvPr id="7" name="Table 7">
            <a:extLst>
              <a:ext uri="{FF2B5EF4-FFF2-40B4-BE49-F238E27FC236}">
                <a16:creationId xmlns:a16="http://schemas.microsoft.com/office/drawing/2014/main" id="{2F74CF5F-1A9B-374D-9F6B-454B02F10815}"/>
              </a:ext>
            </a:extLst>
          </p:cNvPr>
          <p:cNvGraphicFramePr>
            <a:graphicFrameLocks noGrp="1"/>
          </p:cNvGraphicFramePr>
          <p:nvPr>
            <p:ph idx="1"/>
            <p:extLst>
              <p:ext uri="{D42A27DB-BD31-4B8C-83A1-F6EECF244321}">
                <p14:modId xmlns:p14="http://schemas.microsoft.com/office/powerpoint/2010/main" val="2515851460"/>
              </p:ext>
            </p:extLst>
          </p:nvPr>
        </p:nvGraphicFramePr>
        <p:xfrm>
          <a:off x="293688" y="692696"/>
          <a:ext cx="8623299" cy="3916680"/>
        </p:xfrm>
        <a:graphic>
          <a:graphicData uri="http://schemas.openxmlformats.org/drawingml/2006/table">
            <a:tbl>
              <a:tblPr firstRow="1" bandRow="1">
                <a:tableStyleId>{5C22544A-7EE6-4342-B048-85BDC9FD1C3A}</a:tableStyleId>
              </a:tblPr>
              <a:tblGrid>
                <a:gridCol w="2362671">
                  <a:extLst>
                    <a:ext uri="{9D8B030D-6E8A-4147-A177-3AD203B41FA5}">
                      <a16:colId xmlns:a16="http://schemas.microsoft.com/office/drawing/2014/main" val="2146187512"/>
                    </a:ext>
                  </a:extLst>
                </a:gridCol>
                <a:gridCol w="3096344">
                  <a:extLst>
                    <a:ext uri="{9D8B030D-6E8A-4147-A177-3AD203B41FA5}">
                      <a16:colId xmlns:a16="http://schemas.microsoft.com/office/drawing/2014/main" val="2065547552"/>
                    </a:ext>
                  </a:extLst>
                </a:gridCol>
                <a:gridCol w="3164284">
                  <a:extLst>
                    <a:ext uri="{9D8B030D-6E8A-4147-A177-3AD203B41FA5}">
                      <a16:colId xmlns:a16="http://schemas.microsoft.com/office/drawing/2014/main" val="1204774450"/>
                    </a:ext>
                  </a:extLst>
                </a:gridCol>
              </a:tblGrid>
              <a:tr h="370840">
                <a:tc>
                  <a:txBody>
                    <a:bodyPr/>
                    <a:lstStyle/>
                    <a:p>
                      <a:endParaRPr lang="en-US" sz="1600" dirty="0"/>
                    </a:p>
                  </a:txBody>
                  <a:tcPr/>
                </a:tc>
                <a:tc>
                  <a:txBody>
                    <a:bodyPr/>
                    <a:lstStyle/>
                    <a:p>
                      <a:pPr algn="ctr"/>
                      <a:r>
                        <a:rPr lang="en-US" sz="1600" dirty="0"/>
                        <a:t>Prim’s</a:t>
                      </a:r>
                    </a:p>
                  </a:txBody>
                  <a:tcPr/>
                </a:tc>
                <a:tc>
                  <a:txBody>
                    <a:bodyPr/>
                    <a:lstStyle/>
                    <a:p>
                      <a:pPr algn="ctr"/>
                      <a:r>
                        <a:rPr lang="en-US" sz="1600" dirty="0"/>
                        <a:t>Dijkstra’s</a:t>
                      </a:r>
                    </a:p>
                  </a:txBody>
                  <a:tcPr/>
                </a:tc>
                <a:extLst>
                  <a:ext uri="{0D108BD9-81ED-4DB2-BD59-A6C34878D82A}">
                    <a16:rowId xmlns:a16="http://schemas.microsoft.com/office/drawing/2014/main" val="3219956182"/>
                  </a:ext>
                </a:extLst>
              </a:tr>
              <a:tr h="370840">
                <a:tc>
                  <a:txBody>
                    <a:bodyPr/>
                    <a:lstStyle/>
                    <a:p>
                      <a:r>
                        <a:rPr lang="en-US" sz="1600" dirty="0"/>
                        <a:t>Aim</a:t>
                      </a:r>
                    </a:p>
                  </a:txBody>
                  <a:tcPr/>
                </a:tc>
                <a:tc>
                  <a:txBody>
                    <a:bodyPr/>
                    <a:lstStyle/>
                    <a:p>
                      <a:r>
                        <a:rPr lang="en-US" sz="1600" dirty="0"/>
                        <a:t>find a MST</a:t>
                      </a:r>
                    </a:p>
                  </a:txBody>
                  <a:tcPr/>
                </a:tc>
                <a:tc>
                  <a:txBody>
                    <a:bodyPr/>
                    <a:lstStyle/>
                    <a:p>
                      <a:r>
                        <a:rPr lang="en-US" sz="1600" dirty="0"/>
                        <a:t>find SSSP from a vertex s</a:t>
                      </a:r>
                    </a:p>
                  </a:txBody>
                  <a:tcPr/>
                </a:tc>
                <a:extLst>
                  <a:ext uri="{0D108BD9-81ED-4DB2-BD59-A6C34878D82A}">
                    <a16:rowId xmlns:a16="http://schemas.microsoft.com/office/drawing/2014/main" val="2737779015"/>
                  </a:ext>
                </a:extLst>
              </a:tr>
              <a:tr h="370840">
                <a:tc>
                  <a:txBody>
                    <a:bodyPr/>
                    <a:lstStyle/>
                    <a:p>
                      <a:r>
                        <a:rPr lang="en-US" sz="1600" dirty="0"/>
                        <a:t>Applied to</a:t>
                      </a:r>
                    </a:p>
                  </a:txBody>
                  <a:tcPr/>
                </a:tc>
                <a:tc>
                  <a:txBody>
                    <a:bodyPr/>
                    <a:lstStyle/>
                    <a:p>
                      <a:r>
                        <a:rPr lang="en-US" sz="1600" dirty="0"/>
                        <a:t>connected weighted graphs with weights&gt;=0</a:t>
                      </a:r>
                    </a:p>
                  </a:txBody>
                  <a:tcPr/>
                </a:tc>
                <a:tc>
                  <a:txBody>
                    <a:bodyPr/>
                    <a:lstStyle/>
                    <a:p>
                      <a:r>
                        <a:rPr lang="en-US" sz="1600" dirty="0"/>
                        <a:t>weighted graphs with weights &gt;=0</a:t>
                      </a:r>
                    </a:p>
                  </a:txBody>
                  <a:tcPr/>
                </a:tc>
                <a:extLst>
                  <a:ext uri="{0D108BD9-81ED-4DB2-BD59-A6C34878D82A}">
                    <a16:rowId xmlns:a16="http://schemas.microsoft.com/office/drawing/2014/main" val="2560944650"/>
                  </a:ext>
                </a:extLst>
              </a:tr>
              <a:tr h="370840">
                <a:tc>
                  <a:txBody>
                    <a:bodyPr/>
                    <a:lstStyle/>
                    <a:p>
                      <a:r>
                        <a:rPr lang="en-US" sz="1600" dirty="0"/>
                        <a:t>Works on directed graphs?</a:t>
                      </a:r>
                    </a:p>
                  </a:txBody>
                  <a:tcPr/>
                </a:tc>
                <a:tc>
                  <a:txBody>
                    <a:bodyPr/>
                    <a:lstStyle/>
                    <a:p>
                      <a:r>
                        <a:rPr lang="en-US" sz="1600" dirty="0"/>
                        <a:t>no, a general directed graph is unconnected</a:t>
                      </a:r>
                    </a:p>
                  </a:txBody>
                  <a:tcPr/>
                </a:tc>
                <a:tc>
                  <a:txBody>
                    <a:bodyPr/>
                    <a:lstStyle/>
                    <a:p>
                      <a:r>
                        <a:rPr lang="en-US" sz="1600" dirty="0"/>
                        <a:t>yes</a:t>
                      </a:r>
                    </a:p>
                  </a:txBody>
                  <a:tcPr/>
                </a:tc>
                <a:extLst>
                  <a:ext uri="{0D108BD9-81ED-4DB2-BD59-A6C34878D82A}">
                    <a16:rowId xmlns:a16="http://schemas.microsoft.com/office/drawing/2014/main" val="871003234"/>
                  </a:ext>
                </a:extLst>
              </a:tr>
              <a:tr h="370840">
                <a:tc>
                  <a:txBody>
                    <a:bodyPr/>
                    <a:lstStyle/>
                    <a:p>
                      <a:r>
                        <a:rPr lang="en-US" sz="1600" dirty="0"/>
                        <a:t>Works on unweighted graph?</a:t>
                      </a:r>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760461286"/>
                  </a:ext>
                </a:extLst>
              </a:tr>
              <a:tr h="370840">
                <a:tc>
                  <a:txBody>
                    <a:bodyPr/>
                    <a:lstStyle/>
                    <a:p>
                      <a:endParaRPr lang="en-US" sz="16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Related concepts</a:t>
                      </a:r>
                    </a:p>
                  </a:txBody>
                  <a:tcPr/>
                </a:tc>
                <a:tc hMerge="1">
                  <a:txBody>
                    <a:bodyPr/>
                    <a:lstStyle/>
                    <a:p>
                      <a:endParaRPr lang="en-US" dirty="0"/>
                    </a:p>
                  </a:txBody>
                  <a:tcPr/>
                </a:tc>
                <a:extLst>
                  <a:ext uri="{0D108BD9-81ED-4DB2-BD59-A6C34878D82A}">
                    <a16:rowId xmlns:a16="http://schemas.microsoft.com/office/drawing/2014/main" val="3120019237"/>
                  </a:ext>
                </a:extLst>
              </a:tr>
              <a:tr h="370840">
                <a:tc>
                  <a:txBody>
                    <a:bodyPr/>
                    <a:lstStyle/>
                    <a:p>
                      <a:endParaRPr lang="en-US" sz="1600" dirty="0"/>
                    </a:p>
                  </a:txBody>
                  <a:tcPr/>
                </a:tc>
                <a:tc>
                  <a:txBody>
                    <a:bodyPr/>
                    <a:lstStyle/>
                    <a:p>
                      <a:r>
                        <a:rPr lang="en-US" sz="1600" dirty="0"/>
                        <a:t>spanning trees = ?</a:t>
                      </a:r>
                    </a:p>
                    <a:p>
                      <a:r>
                        <a:rPr lang="en-US" sz="1600" dirty="0"/>
                        <a:t>MST = ?</a:t>
                      </a:r>
                    </a:p>
                    <a:p>
                      <a:r>
                        <a:rPr lang="en-US" sz="1600" dirty="0"/>
                        <a:t>is MST unique?</a:t>
                      </a:r>
                    </a:p>
                  </a:txBody>
                  <a:tcPr/>
                </a:tc>
                <a:tc>
                  <a:txBody>
                    <a:bodyPr/>
                    <a:lstStyle/>
                    <a:p>
                      <a:r>
                        <a:rPr lang="en-US" sz="1600" dirty="0"/>
                        <a:t>paths = ?</a:t>
                      </a:r>
                    </a:p>
                    <a:p>
                      <a:r>
                        <a:rPr lang="en-US" sz="1600" dirty="0"/>
                        <a:t>shortest paths = ?</a:t>
                      </a:r>
                    </a:p>
                    <a:p>
                      <a:r>
                        <a:rPr lang="en-US" sz="1600" dirty="0"/>
                        <a:t>is shortest path from </a:t>
                      </a:r>
                      <a:r>
                        <a:rPr lang="en-US" sz="1600" dirty="0" err="1"/>
                        <a:t>s</a:t>
                      </a:r>
                      <a:r>
                        <a:rPr lang="en-US" sz="1600" dirty="0" err="1">
                          <a:sym typeface="Wingdings" pitchFamily="2" charset="2"/>
                        </a:rPr>
                        <a:t>v</a:t>
                      </a:r>
                      <a:r>
                        <a:rPr lang="en-US" sz="1600" dirty="0">
                          <a:sym typeface="Wingdings" pitchFamily="2" charset="2"/>
                        </a:rPr>
                        <a:t> unique?</a:t>
                      </a:r>
                      <a:endParaRPr lang="en-US" sz="1600" dirty="0"/>
                    </a:p>
                  </a:txBody>
                  <a:tcPr/>
                </a:tc>
                <a:extLst>
                  <a:ext uri="{0D108BD9-81ED-4DB2-BD59-A6C34878D82A}">
                    <a16:rowId xmlns:a16="http://schemas.microsoft.com/office/drawing/2014/main" val="4153078628"/>
                  </a:ext>
                </a:extLst>
              </a:tr>
            </a:tbl>
          </a:graphicData>
        </a:graphic>
      </p:graphicFrame>
      <p:sp>
        <p:nvSpPr>
          <p:cNvPr id="4" name="Date Placeholder 3">
            <a:extLst>
              <a:ext uri="{FF2B5EF4-FFF2-40B4-BE49-F238E27FC236}">
                <a16:creationId xmlns:a16="http://schemas.microsoft.com/office/drawing/2014/main" id="{EE473713-5E0F-5C4D-A219-0AFFE6451647}"/>
              </a:ext>
            </a:extLst>
          </p:cNvPr>
          <p:cNvSpPr>
            <a:spLocks noGrp="1"/>
          </p:cNvSpPr>
          <p:nvPr>
            <p:ph type="dt" sz="half" idx="10"/>
          </p:nvPr>
        </p:nvSpPr>
        <p:spPr/>
        <p:txBody>
          <a:bodyPr/>
          <a:lstStyle/>
          <a:p>
            <a:pPr>
              <a:defRPr/>
            </a:pPr>
            <a:r>
              <a:rPr lang="en-AU" altLang="en-US"/>
              <a:t>Anh Vo    </a:t>
            </a:r>
            <a:fld id="{E52DDF8F-5EF5-3D4A-BF61-8CC6E361FB14}" type="datetime4">
              <a:rPr lang="en-AU" altLang="en-US" smtClean="0"/>
              <a:pPr>
                <a:defRPr/>
              </a:pPr>
              <a:t>31 March 2022</a:t>
            </a:fld>
            <a:endParaRPr lang="en-US" altLang="en-US"/>
          </a:p>
        </p:txBody>
      </p:sp>
      <p:sp>
        <p:nvSpPr>
          <p:cNvPr id="5" name="Footer Placeholder 4">
            <a:extLst>
              <a:ext uri="{FF2B5EF4-FFF2-40B4-BE49-F238E27FC236}">
                <a16:creationId xmlns:a16="http://schemas.microsoft.com/office/drawing/2014/main" id="{DBD078E1-DD9C-814C-BF03-4615057BF800}"/>
              </a:ext>
            </a:extLst>
          </p:cNvPr>
          <p:cNvSpPr>
            <a:spLocks noGrp="1"/>
          </p:cNvSpPr>
          <p:nvPr>
            <p:ph type="ftr" sz="quarter" idx="11"/>
          </p:nvPr>
        </p:nvSpPr>
        <p:spPr/>
        <p:txBody>
          <a:bodyPr/>
          <a:lstStyle/>
          <a:p>
            <a:pPr>
              <a:defRPr/>
            </a:pPr>
            <a:r>
              <a:rPr lang="en-US"/>
              <a:t>COMP20007.Worshop</a:t>
            </a:r>
          </a:p>
        </p:txBody>
      </p:sp>
      <p:sp>
        <p:nvSpPr>
          <p:cNvPr id="6" name="Slide Number Placeholder 5">
            <a:extLst>
              <a:ext uri="{FF2B5EF4-FFF2-40B4-BE49-F238E27FC236}">
                <a16:creationId xmlns:a16="http://schemas.microsoft.com/office/drawing/2014/main" id="{D82F7BDD-010F-8545-B607-1134438B36DA}"/>
              </a:ext>
            </a:extLst>
          </p:cNvPr>
          <p:cNvSpPr>
            <a:spLocks noGrp="1"/>
          </p:cNvSpPr>
          <p:nvPr>
            <p:ph type="sldNum" sz="quarter" idx="12"/>
          </p:nvPr>
        </p:nvSpPr>
        <p:spPr/>
        <p:txBody>
          <a:bodyPr/>
          <a:lstStyle/>
          <a:p>
            <a:pPr>
              <a:defRPr/>
            </a:pPr>
            <a:fld id="{C22C22C2-B39B-E145-862C-3355BDC1335F}" type="slidenum">
              <a:rPr lang="en-US" altLang="en-US" smtClean="0"/>
              <a:pPr>
                <a:defRPr/>
              </a:pPr>
              <a:t>14</a:t>
            </a:fld>
            <a:endParaRPr lang="en-US" altLang="en-US"/>
          </a:p>
        </p:txBody>
      </p:sp>
    </p:spTree>
    <p:extLst>
      <p:ext uri="{BB962C8B-B14F-4D97-AF65-F5344CB8AC3E}">
        <p14:creationId xmlns:p14="http://schemas.microsoft.com/office/powerpoint/2010/main" val="2577583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DBFC9-5185-BF46-B0C5-BBFDDAF8C12D}"/>
              </a:ext>
            </a:extLst>
          </p:cNvPr>
          <p:cNvSpPr>
            <a:spLocks noGrp="1"/>
          </p:cNvSpPr>
          <p:nvPr>
            <p:ph type="title"/>
          </p:nvPr>
        </p:nvSpPr>
        <p:spPr>
          <a:xfrm>
            <a:off x="265113" y="107951"/>
            <a:ext cx="8623300" cy="224705"/>
          </a:xfrm>
        </p:spPr>
        <p:txBody>
          <a:bodyPr/>
          <a:lstStyle/>
          <a:p>
            <a:r>
              <a:rPr lang="en-US" sz="2400" dirty="0"/>
              <a:t>Prim’s Algorithm and Dijkstra’s Algorithm</a:t>
            </a:r>
          </a:p>
        </p:txBody>
      </p:sp>
      <p:graphicFrame>
        <p:nvGraphicFramePr>
          <p:cNvPr id="7" name="Table 7">
            <a:extLst>
              <a:ext uri="{FF2B5EF4-FFF2-40B4-BE49-F238E27FC236}">
                <a16:creationId xmlns:a16="http://schemas.microsoft.com/office/drawing/2014/main" id="{2F74CF5F-1A9B-374D-9F6B-454B02F10815}"/>
              </a:ext>
            </a:extLst>
          </p:cNvPr>
          <p:cNvGraphicFramePr>
            <a:graphicFrameLocks noGrp="1"/>
          </p:cNvGraphicFramePr>
          <p:nvPr>
            <p:ph idx="1"/>
            <p:extLst>
              <p:ext uri="{D42A27DB-BD31-4B8C-83A1-F6EECF244321}">
                <p14:modId xmlns:p14="http://schemas.microsoft.com/office/powerpoint/2010/main" val="2629121579"/>
              </p:ext>
            </p:extLst>
          </p:nvPr>
        </p:nvGraphicFramePr>
        <p:xfrm>
          <a:off x="200596" y="467991"/>
          <a:ext cx="8742808" cy="3195320"/>
        </p:xfrm>
        <a:graphic>
          <a:graphicData uri="http://schemas.openxmlformats.org/drawingml/2006/table">
            <a:tbl>
              <a:tblPr firstRow="1" bandRow="1">
                <a:tableStyleId>{5C22544A-7EE6-4342-B048-85BDC9FD1C3A}</a:tableStyleId>
              </a:tblPr>
              <a:tblGrid>
                <a:gridCol w="2395415">
                  <a:extLst>
                    <a:ext uri="{9D8B030D-6E8A-4147-A177-3AD203B41FA5}">
                      <a16:colId xmlns:a16="http://schemas.microsoft.com/office/drawing/2014/main" val="2146187512"/>
                    </a:ext>
                  </a:extLst>
                </a:gridCol>
                <a:gridCol w="2480045">
                  <a:extLst>
                    <a:ext uri="{9D8B030D-6E8A-4147-A177-3AD203B41FA5}">
                      <a16:colId xmlns:a16="http://schemas.microsoft.com/office/drawing/2014/main" val="2065547552"/>
                    </a:ext>
                  </a:extLst>
                </a:gridCol>
                <a:gridCol w="411222">
                  <a:extLst>
                    <a:ext uri="{9D8B030D-6E8A-4147-A177-3AD203B41FA5}">
                      <a16:colId xmlns:a16="http://schemas.microsoft.com/office/drawing/2014/main" val="3823315030"/>
                    </a:ext>
                  </a:extLst>
                </a:gridCol>
                <a:gridCol w="3456126">
                  <a:extLst>
                    <a:ext uri="{9D8B030D-6E8A-4147-A177-3AD203B41FA5}">
                      <a16:colId xmlns:a16="http://schemas.microsoft.com/office/drawing/2014/main" val="2222671784"/>
                    </a:ext>
                  </a:extLst>
                </a:gridCol>
              </a:tblGrid>
              <a:tr h="370840">
                <a:tc>
                  <a:txBody>
                    <a:bodyPr/>
                    <a:lstStyle/>
                    <a:p>
                      <a:endParaRPr lang="en-US" sz="1600" dirty="0"/>
                    </a:p>
                  </a:txBody>
                  <a:tcPr/>
                </a:tc>
                <a:tc gridSpan="2">
                  <a:txBody>
                    <a:bodyPr/>
                    <a:lstStyle/>
                    <a:p>
                      <a:pPr algn="ctr"/>
                      <a:r>
                        <a:rPr lang="en-US" sz="1600" dirty="0"/>
                        <a:t>Prim’s</a:t>
                      </a:r>
                    </a:p>
                  </a:txBody>
                  <a:tcPr/>
                </a:tc>
                <a:tc hMerge="1">
                  <a:txBody>
                    <a:bodyPr/>
                    <a:lstStyle/>
                    <a:p>
                      <a:pPr algn="ctr"/>
                      <a:endParaRPr lang="en-US" sz="1600" dirty="0"/>
                    </a:p>
                  </a:txBody>
                  <a:tcPr/>
                </a:tc>
                <a:tc>
                  <a:txBody>
                    <a:bodyPr/>
                    <a:lstStyle/>
                    <a:p>
                      <a:pPr algn="ctr"/>
                      <a:r>
                        <a:rPr lang="en-US" sz="1600"/>
                        <a:t>Dijkstra’s</a:t>
                      </a:r>
                      <a:endParaRPr lang="en-US" sz="1600" dirty="0"/>
                    </a:p>
                  </a:txBody>
                  <a:tcPr/>
                </a:tc>
                <a:extLst>
                  <a:ext uri="{0D108BD9-81ED-4DB2-BD59-A6C34878D82A}">
                    <a16:rowId xmlns:a16="http://schemas.microsoft.com/office/drawing/2014/main" val="3219956182"/>
                  </a:ext>
                </a:extLst>
              </a:tr>
              <a:tr h="370840">
                <a:tc>
                  <a:txBody>
                    <a:bodyPr/>
                    <a:lstStyle/>
                    <a:p>
                      <a:r>
                        <a:rPr lang="en-US" sz="1400" i="1" dirty="0"/>
                        <a:t>Aim</a:t>
                      </a:r>
                    </a:p>
                  </a:txBody>
                  <a:tcPr/>
                </a:tc>
                <a:tc gridSpan="2">
                  <a:txBody>
                    <a:bodyPr/>
                    <a:lstStyle/>
                    <a:p>
                      <a:r>
                        <a:rPr lang="en-US" sz="1600" dirty="0"/>
                        <a:t>find a MST</a:t>
                      </a:r>
                    </a:p>
                  </a:txBody>
                  <a:tcPr/>
                </a:tc>
                <a:tc hMerge="1">
                  <a:txBody>
                    <a:bodyPr/>
                    <a:lstStyle/>
                    <a:p>
                      <a:endParaRPr lang="en-US" sz="1600" dirty="0"/>
                    </a:p>
                  </a:txBody>
                  <a:tcPr/>
                </a:tc>
                <a:tc>
                  <a:txBody>
                    <a:bodyPr/>
                    <a:lstStyle/>
                    <a:p>
                      <a:r>
                        <a:rPr lang="en-US" sz="1600"/>
                        <a:t>find SSSP from a vertex s</a:t>
                      </a:r>
                      <a:endParaRPr lang="en-US" sz="1600" dirty="0"/>
                    </a:p>
                  </a:txBody>
                  <a:tcPr/>
                </a:tc>
                <a:extLst>
                  <a:ext uri="{0D108BD9-81ED-4DB2-BD59-A6C34878D82A}">
                    <a16:rowId xmlns:a16="http://schemas.microsoft.com/office/drawing/2014/main" val="2737779015"/>
                  </a:ext>
                </a:extLst>
              </a:tr>
              <a:tr h="370840">
                <a:tc>
                  <a:txBody>
                    <a:bodyPr/>
                    <a:lstStyle/>
                    <a:p>
                      <a:r>
                        <a:rPr lang="en-US" sz="1400" i="1" dirty="0"/>
                        <a:t>Applied to</a:t>
                      </a:r>
                    </a:p>
                  </a:txBody>
                  <a:tcPr/>
                </a:tc>
                <a:tc gridSpan="2">
                  <a:txBody>
                    <a:bodyPr/>
                    <a:lstStyle/>
                    <a:p>
                      <a:r>
                        <a:rPr lang="en-US" sz="1600" dirty="0"/>
                        <a:t>?</a:t>
                      </a:r>
                    </a:p>
                  </a:txBody>
                  <a:tcPr/>
                </a:tc>
                <a:tc hMerge="1">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560944650"/>
                  </a:ext>
                </a:extLst>
              </a:tr>
              <a:tr h="370840">
                <a:tc>
                  <a:txBody>
                    <a:bodyPr/>
                    <a:lstStyle/>
                    <a:p>
                      <a:r>
                        <a:rPr lang="en-US" sz="1400" i="1" dirty="0"/>
                        <a:t>Works on directed graphs?</a:t>
                      </a:r>
                    </a:p>
                  </a:txBody>
                  <a:tcPr/>
                </a:tc>
                <a:tc gridSpan="2">
                  <a:txBody>
                    <a:bodyPr/>
                    <a:lstStyle/>
                    <a:p>
                      <a:r>
                        <a:rPr lang="en-US" sz="1600" dirty="0"/>
                        <a:t>?</a:t>
                      </a:r>
                    </a:p>
                  </a:txBody>
                  <a:tcPr/>
                </a:tc>
                <a:tc hMerge="1">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871003234"/>
                  </a:ext>
                </a:extLst>
              </a:tr>
              <a:tr h="370840">
                <a:tc>
                  <a:txBody>
                    <a:bodyPr/>
                    <a:lstStyle/>
                    <a:p>
                      <a:r>
                        <a:rPr lang="en-US" sz="1400" i="1" dirty="0"/>
                        <a:t>Works on unweighted graph?</a:t>
                      </a:r>
                    </a:p>
                  </a:txBody>
                  <a:tcPr/>
                </a:tc>
                <a:tc gridSpan="2">
                  <a:txBody>
                    <a:bodyPr/>
                    <a:lstStyle/>
                    <a:p>
                      <a:r>
                        <a:rPr lang="en-US" sz="1600" dirty="0"/>
                        <a:t>?</a:t>
                      </a:r>
                    </a:p>
                  </a:txBody>
                  <a:tcPr/>
                </a:tc>
                <a:tc hMerge="1">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760461286"/>
                  </a:ext>
                </a:extLst>
              </a:tr>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Related concepts</a:t>
                      </a: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Related concepts</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20019237"/>
                  </a:ext>
                </a:extLst>
              </a:tr>
              <a:tr h="370840">
                <a:tc gridSpan="2">
                  <a:txBody>
                    <a:bodyPr/>
                    <a:lstStyle/>
                    <a:p>
                      <a:r>
                        <a:rPr lang="en-US" sz="1600" dirty="0"/>
                        <a:t>spanning trees = ?</a:t>
                      </a:r>
                    </a:p>
                    <a:p>
                      <a:r>
                        <a:rPr lang="en-US" sz="1600" dirty="0"/>
                        <a:t>MST = ?</a:t>
                      </a:r>
                    </a:p>
                    <a:p>
                      <a:r>
                        <a:rPr lang="en-US" sz="1600" dirty="0"/>
                        <a:t>is MST unique?</a:t>
                      </a:r>
                    </a:p>
                  </a:txBody>
                  <a:tcPr/>
                </a:tc>
                <a:tc hMerge="1">
                  <a:txBody>
                    <a:bodyPr/>
                    <a:lstStyle/>
                    <a:p>
                      <a:r>
                        <a:rPr lang="en-US" sz="1600" dirty="0"/>
                        <a:t>spanning trees = ?</a:t>
                      </a:r>
                    </a:p>
                    <a:p>
                      <a:r>
                        <a:rPr lang="en-US" sz="1600" dirty="0"/>
                        <a:t>MST = ?</a:t>
                      </a:r>
                    </a:p>
                    <a:p>
                      <a:r>
                        <a:rPr lang="en-US" sz="1600" dirty="0"/>
                        <a:t>is MST unique?</a:t>
                      </a:r>
                    </a:p>
                  </a:txBody>
                  <a:tcPr/>
                </a:tc>
                <a:tc gridSpan="2">
                  <a:txBody>
                    <a:bodyPr/>
                    <a:lstStyle/>
                    <a:p>
                      <a:r>
                        <a:rPr lang="en-US" sz="1600" dirty="0"/>
                        <a:t>paths A</a:t>
                      </a:r>
                      <a:r>
                        <a:rPr lang="en-US" sz="1600" dirty="0">
                          <a:sym typeface="Wingdings" pitchFamily="2" charset="2"/>
                        </a:rPr>
                        <a:t>D</a:t>
                      </a:r>
                      <a:r>
                        <a:rPr lang="en-US" sz="1600" dirty="0"/>
                        <a:t> = ?</a:t>
                      </a:r>
                    </a:p>
                    <a:p>
                      <a:r>
                        <a:rPr lang="en-US" sz="1600" dirty="0"/>
                        <a:t>shortest paths A</a:t>
                      </a:r>
                      <a:r>
                        <a:rPr lang="en-US" sz="1600" dirty="0">
                          <a:sym typeface="Wingdings" pitchFamily="2" charset="2"/>
                        </a:rPr>
                        <a:t>D </a:t>
                      </a:r>
                      <a:r>
                        <a:rPr lang="en-US" sz="1600" dirty="0"/>
                        <a:t>= ?</a:t>
                      </a:r>
                    </a:p>
                    <a:p>
                      <a:r>
                        <a:rPr lang="en-US" sz="1600" dirty="0"/>
                        <a:t>is shortest path from </a:t>
                      </a:r>
                      <a:r>
                        <a:rPr lang="en-US" sz="1600" dirty="0" err="1"/>
                        <a:t>s</a:t>
                      </a:r>
                      <a:r>
                        <a:rPr lang="en-US" sz="1600" dirty="0" err="1">
                          <a:sym typeface="Wingdings" pitchFamily="2" charset="2"/>
                        </a:rPr>
                        <a:t>v</a:t>
                      </a:r>
                      <a:r>
                        <a:rPr lang="en-US" sz="1600" dirty="0">
                          <a:sym typeface="Wingdings" pitchFamily="2" charset="2"/>
                        </a:rPr>
                        <a:t> unique?</a:t>
                      </a:r>
                      <a:endParaRPr lang="en-US" sz="1600" dirty="0"/>
                    </a:p>
                  </a:txBody>
                  <a:tcPr/>
                </a:tc>
                <a:tc hMerge="1">
                  <a:txBody>
                    <a:bodyPr/>
                    <a:lstStyle/>
                    <a:p>
                      <a:r>
                        <a:rPr lang="en-US" sz="1600" dirty="0"/>
                        <a:t>paths A</a:t>
                      </a:r>
                      <a:r>
                        <a:rPr lang="en-US" sz="1600" dirty="0">
                          <a:sym typeface="Wingdings" pitchFamily="2" charset="2"/>
                        </a:rPr>
                        <a:t>D</a:t>
                      </a:r>
                      <a:r>
                        <a:rPr lang="en-US" sz="1600" dirty="0"/>
                        <a:t> ?</a:t>
                      </a:r>
                    </a:p>
                    <a:p>
                      <a:r>
                        <a:rPr lang="en-US" sz="1600" dirty="0"/>
                        <a:t>shortest paths A</a:t>
                      </a:r>
                      <a:r>
                        <a:rPr lang="en-US" sz="1600" dirty="0">
                          <a:sym typeface="Wingdings" pitchFamily="2" charset="2"/>
                        </a:rPr>
                        <a:t>D </a:t>
                      </a:r>
                      <a:r>
                        <a:rPr lang="en-US" sz="1600" dirty="0"/>
                        <a:t>= ?</a:t>
                      </a:r>
                    </a:p>
                    <a:p>
                      <a:r>
                        <a:rPr lang="en-US" sz="1600" dirty="0"/>
                        <a:t>is shortest path from </a:t>
                      </a:r>
                      <a:r>
                        <a:rPr lang="en-US" sz="1600" dirty="0" err="1"/>
                        <a:t>s</a:t>
                      </a:r>
                      <a:r>
                        <a:rPr lang="en-US" sz="1600" dirty="0" err="1">
                          <a:sym typeface="Wingdings" pitchFamily="2" charset="2"/>
                        </a:rPr>
                        <a:t>v</a:t>
                      </a:r>
                      <a:r>
                        <a:rPr lang="en-US" sz="1600" dirty="0">
                          <a:sym typeface="Wingdings" pitchFamily="2" charset="2"/>
                        </a:rPr>
                        <a:t> unique?</a:t>
                      </a:r>
                      <a:endParaRPr lang="en-US" sz="1600" dirty="0"/>
                    </a:p>
                  </a:txBody>
                  <a:tcPr/>
                </a:tc>
                <a:extLst>
                  <a:ext uri="{0D108BD9-81ED-4DB2-BD59-A6C34878D82A}">
                    <a16:rowId xmlns:a16="http://schemas.microsoft.com/office/drawing/2014/main" val="4153078628"/>
                  </a:ext>
                </a:extLst>
              </a:tr>
            </a:tbl>
          </a:graphicData>
        </a:graphic>
      </p:graphicFrame>
      <p:sp>
        <p:nvSpPr>
          <p:cNvPr id="4" name="Date Placeholder 3">
            <a:extLst>
              <a:ext uri="{FF2B5EF4-FFF2-40B4-BE49-F238E27FC236}">
                <a16:creationId xmlns:a16="http://schemas.microsoft.com/office/drawing/2014/main" id="{EE473713-5E0F-5C4D-A219-0AFFE6451647}"/>
              </a:ext>
            </a:extLst>
          </p:cNvPr>
          <p:cNvSpPr>
            <a:spLocks noGrp="1"/>
          </p:cNvSpPr>
          <p:nvPr>
            <p:ph type="dt" sz="half" idx="10"/>
          </p:nvPr>
        </p:nvSpPr>
        <p:spPr/>
        <p:txBody>
          <a:bodyPr/>
          <a:lstStyle/>
          <a:p>
            <a:pPr>
              <a:defRPr/>
            </a:pPr>
            <a:r>
              <a:rPr lang="en-AU" altLang="en-US"/>
              <a:t>Anh Vo    </a:t>
            </a:r>
            <a:fld id="{E52DDF8F-5EF5-3D4A-BF61-8CC6E361FB14}" type="datetime4">
              <a:rPr lang="en-AU" altLang="en-US" smtClean="0"/>
              <a:pPr>
                <a:defRPr/>
              </a:pPr>
              <a:t>31 March 2022</a:t>
            </a:fld>
            <a:endParaRPr lang="en-US" altLang="en-US"/>
          </a:p>
        </p:txBody>
      </p:sp>
      <p:sp>
        <p:nvSpPr>
          <p:cNvPr id="5" name="Footer Placeholder 4">
            <a:extLst>
              <a:ext uri="{FF2B5EF4-FFF2-40B4-BE49-F238E27FC236}">
                <a16:creationId xmlns:a16="http://schemas.microsoft.com/office/drawing/2014/main" id="{DBD078E1-DD9C-814C-BF03-4615057BF800}"/>
              </a:ext>
            </a:extLst>
          </p:cNvPr>
          <p:cNvSpPr>
            <a:spLocks noGrp="1"/>
          </p:cNvSpPr>
          <p:nvPr>
            <p:ph type="ftr" sz="quarter" idx="11"/>
          </p:nvPr>
        </p:nvSpPr>
        <p:spPr/>
        <p:txBody>
          <a:bodyPr/>
          <a:lstStyle/>
          <a:p>
            <a:pPr>
              <a:defRPr/>
            </a:pPr>
            <a:r>
              <a:rPr lang="en-US"/>
              <a:t>COMP20007.Worshop</a:t>
            </a:r>
          </a:p>
        </p:txBody>
      </p:sp>
      <p:sp>
        <p:nvSpPr>
          <p:cNvPr id="6" name="Slide Number Placeholder 5">
            <a:extLst>
              <a:ext uri="{FF2B5EF4-FFF2-40B4-BE49-F238E27FC236}">
                <a16:creationId xmlns:a16="http://schemas.microsoft.com/office/drawing/2014/main" id="{D82F7BDD-010F-8545-B607-1134438B36DA}"/>
              </a:ext>
            </a:extLst>
          </p:cNvPr>
          <p:cNvSpPr>
            <a:spLocks noGrp="1"/>
          </p:cNvSpPr>
          <p:nvPr>
            <p:ph type="sldNum" sz="quarter" idx="12"/>
          </p:nvPr>
        </p:nvSpPr>
        <p:spPr/>
        <p:txBody>
          <a:bodyPr/>
          <a:lstStyle/>
          <a:p>
            <a:pPr>
              <a:defRPr/>
            </a:pPr>
            <a:fld id="{C22C22C2-B39B-E145-862C-3355BDC1335F}" type="slidenum">
              <a:rPr lang="en-US" altLang="en-US" smtClean="0"/>
              <a:pPr>
                <a:defRPr/>
              </a:pPr>
              <a:t>15</a:t>
            </a:fld>
            <a:endParaRPr lang="en-US" altLang="en-US"/>
          </a:p>
        </p:txBody>
      </p:sp>
      <p:sp>
        <p:nvSpPr>
          <p:cNvPr id="3" name="Rectangle 2">
            <a:extLst>
              <a:ext uri="{FF2B5EF4-FFF2-40B4-BE49-F238E27FC236}">
                <a16:creationId xmlns:a16="http://schemas.microsoft.com/office/drawing/2014/main" id="{7CA220AC-600C-E645-ADA3-F67A003555B7}"/>
              </a:ext>
            </a:extLst>
          </p:cNvPr>
          <p:cNvSpPr/>
          <p:nvPr/>
        </p:nvSpPr>
        <p:spPr>
          <a:xfrm>
            <a:off x="183368" y="4397406"/>
            <a:ext cx="3723332" cy="2347417"/>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Slide Number Placeholder 5">
            <a:extLst>
              <a:ext uri="{FF2B5EF4-FFF2-40B4-BE49-F238E27FC236}">
                <a16:creationId xmlns:a16="http://schemas.microsoft.com/office/drawing/2014/main" id="{C05347C7-A85B-9D44-80DF-5DC81A46F4A1}"/>
              </a:ext>
            </a:extLst>
          </p:cNvPr>
          <p:cNvSpPr txBox="1">
            <a:spLocks/>
          </p:cNvSpPr>
          <p:nvPr/>
        </p:nvSpPr>
        <p:spPr>
          <a:xfrm>
            <a:off x="7597911" y="10181487"/>
            <a:ext cx="990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3600" kern="1200" smtClean="0">
                <a:solidFill>
                  <a:schemeClr val="bg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fld id="{F9610808-8E44-6F46-B441-732A53FE435D}" type="slidenum">
              <a:rPr lang="en-US" smtClean="0"/>
              <a:pPr>
                <a:defRPr/>
              </a:pPr>
              <a:t>15</a:t>
            </a:fld>
            <a:endParaRPr lang="en-US" dirty="0"/>
          </a:p>
        </p:txBody>
      </p:sp>
      <p:sp>
        <p:nvSpPr>
          <p:cNvPr id="9" name="Oval 8">
            <a:extLst>
              <a:ext uri="{FF2B5EF4-FFF2-40B4-BE49-F238E27FC236}">
                <a16:creationId xmlns:a16="http://schemas.microsoft.com/office/drawing/2014/main" id="{65319706-C71D-0E42-A535-A15143DB3F30}"/>
              </a:ext>
            </a:extLst>
          </p:cNvPr>
          <p:cNvSpPr/>
          <p:nvPr/>
        </p:nvSpPr>
        <p:spPr>
          <a:xfrm>
            <a:off x="1536171" y="4510056"/>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0" name="Oval 9">
            <a:extLst>
              <a:ext uri="{FF2B5EF4-FFF2-40B4-BE49-F238E27FC236}">
                <a16:creationId xmlns:a16="http://schemas.microsoft.com/office/drawing/2014/main" id="{19703653-41F2-7F48-AFA8-01CBA13A1F66}"/>
              </a:ext>
            </a:extLst>
          </p:cNvPr>
          <p:cNvSpPr/>
          <p:nvPr/>
        </p:nvSpPr>
        <p:spPr>
          <a:xfrm>
            <a:off x="3237815" y="512060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1" name="Oval 10">
            <a:extLst>
              <a:ext uri="{FF2B5EF4-FFF2-40B4-BE49-F238E27FC236}">
                <a16:creationId xmlns:a16="http://schemas.microsoft.com/office/drawing/2014/main" id="{FFCBC86A-FE71-4C4C-B64A-E594507AE667}"/>
              </a:ext>
            </a:extLst>
          </p:cNvPr>
          <p:cNvSpPr/>
          <p:nvPr/>
        </p:nvSpPr>
        <p:spPr>
          <a:xfrm>
            <a:off x="447868" y="5072367"/>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2" name="Oval 11">
            <a:extLst>
              <a:ext uri="{FF2B5EF4-FFF2-40B4-BE49-F238E27FC236}">
                <a16:creationId xmlns:a16="http://schemas.microsoft.com/office/drawing/2014/main" id="{4959A65D-762A-6E45-B47C-BAD92D8BE871}"/>
              </a:ext>
            </a:extLst>
          </p:cNvPr>
          <p:cNvSpPr/>
          <p:nvPr/>
        </p:nvSpPr>
        <p:spPr>
          <a:xfrm>
            <a:off x="1547934" y="6026817"/>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13" name="Straight Connector 12">
            <a:extLst>
              <a:ext uri="{FF2B5EF4-FFF2-40B4-BE49-F238E27FC236}">
                <a16:creationId xmlns:a16="http://schemas.microsoft.com/office/drawing/2014/main" id="{4E8B9B3E-A786-2546-BA0A-F0BDF94C3CE4}"/>
              </a:ext>
            </a:extLst>
          </p:cNvPr>
          <p:cNvCxnSpPr>
            <a:cxnSpLocks/>
            <a:stCxn id="9" idx="6"/>
          </p:cNvCxnSpPr>
          <p:nvPr/>
        </p:nvCxnSpPr>
        <p:spPr>
          <a:xfrm>
            <a:off x="1843749" y="4654072"/>
            <a:ext cx="1486072" cy="496646"/>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3255EE85-D273-4B4D-B4E1-BC0113DDF741}"/>
              </a:ext>
            </a:extLst>
          </p:cNvPr>
          <p:cNvSpPr txBox="1"/>
          <p:nvPr/>
        </p:nvSpPr>
        <p:spPr>
          <a:xfrm>
            <a:off x="2482449" y="4627450"/>
            <a:ext cx="284052" cy="307777"/>
          </a:xfrm>
          <a:prstGeom prst="rect">
            <a:avLst/>
          </a:prstGeom>
          <a:noFill/>
        </p:spPr>
        <p:txBody>
          <a:bodyPr wrap="none" rtlCol="0">
            <a:spAutoFit/>
          </a:bodyPr>
          <a:lstStyle/>
          <a:p>
            <a:r>
              <a:rPr lang="en-US" sz="1400" dirty="0"/>
              <a:t>3</a:t>
            </a:r>
            <a:endParaRPr lang="en-US" sz="1800" dirty="0"/>
          </a:p>
        </p:txBody>
      </p:sp>
      <p:cxnSp>
        <p:nvCxnSpPr>
          <p:cNvPr id="15" name="Straight Connector 14">
            <a:extLst>
              <a:ext uri="{FF2B5EF4-FFF2-40B4-BE49-F238E27FC236}">
                <a16:creationId xmlns:a16="http://schemas.microsoft.com/office/drawing/2014/main" id="{8355626B-437F-9D4A-9278-00DC9E3F5EC3}"/>
              </a:ext>
            </a:extLst>
          </p:cNvPr>
          <p:cNvCxnSpPr>
            <a:cxnSpLocks/>
            <a:stCxn id="9" idx="3"/>
            <a:endCxn id="11" idx="7"/>
          </p:cNvCxnSpPr>
          <p:nvPr/>
        </p:nvCxnSpPr>
        <p:spPr>
          <a:xfrm flipH="1">
            <a:off x="710402" y="4755907"/>
            <a:ext cx="870813" cy="358641"/>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84EE13E1-D224-A748-94B8-3D746BF690FE}"/>
              </a:ext>
            </a:extLst>
          </p:cNvPr>
          <p:cNvCxnSpPr>
            <a:cxnSpLocks/>
            <a:stCxn id="11" idx="4"/>
            <a:endCxn id="12" idx="2"/>
          </p:cNvCxnSpPr>
          <p:nvPr/>
        </p:nvCxnSpPr>
        <p:spPr>
          <a:xfrm>
            <a:off x="601657" y="5360399"/>
            <a:ext cx="946277" cy="820307"/>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6848AB56-77BF-D345-B925-8F3EB52933E6}"/>
              </a:ext>
            </a:extLst>
          </p:cNvPr>
          <p:cNvCxnSpPr>
            <a:cxnSpLocks/>
          </p:cNvCxnSpPr>
          <p:nvPr/>
        </p:nvCxnSpPr>
        <p:spPr>
          <a:xfrm flipV="1">
            <a:off x="1840549" y="5445224"/>
            <a:ext cx="1492471" cy="705437"/>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1C1E5ED5-CA68-714A-9161-CCDF91920505}"/>
              </a:ext>
            </a:extLst>
          </p:cNvPr>
          <p:cNvSpPr txBox="1"/>
          <p:nvPr/>
        </p:nvSpPr>
        <p:spPr>
          <a:xfrm>
            <a:off x="820500" y="4729827"/>
            <a:ext cx="284052" cy="307777"/>
          </a:xfrm>
          <a:prstGeom prst="rect">
            <a:avLst/>
          </a:prstGeom>
          <a:noFill/>
        </p:spPr>
        <p:txBody>
          <a:bodyPr wrap="none" rtlCol="0">
            <a:spAutoFit/>
          </a:bodyPr>
          <a:lstStyle/>
          <a:p>
            <a:r>
              <a:rPr lang="en-US" sz="1400" dirty="0"/>
              <a:t>1</a:t>
            </a:r>
          </a:p>
        </p:txBody>
      </p:sp>
      <p:sp>
        <p:nvSpPr>
          <p:cNvPr id="19" name="TextBox 18">
            <a:extLst>
              <a:ext uri="{FF2B5EF4-FFF2-40B4-BE49-F238E27FC236}">
                <a16:creationId xmlns:a16="http://schemas.microsoft.com/office/drawing/2014/main" id="{0CB55D41-0E5D-F047-A338-E1AD23504590}"/>
              </a:ext>
            </a:extLst>
          </p:cNvPr>
          <p:cNvSpPr txBox="1"/>
          <p:nvPr/>
        </p:nvSpPr>
        <p:spPr>
          <a:xfrm>
            <a:off x="955338" y="5842884"/>
            <a:ext cx="284052" cy="307777"/>
          </a:xfrm>
          <a:prstGeom prst="rect">
            <a:avLst/>
          </a:prstGeom>
          <a:noFill/>
        </p:spPr>
        <p:txBody>
          <a:bodyPr wrap="none" rtlCol="0">
            <a:spAutoFit/>
          </a:bodyPr>
          <a:lstStyle/>
          <a:p>
            <a:r>
              <a:rPr lang="en-US" sz="1400" dirty="0"/>
              <a:t>4</a:t>
            </a:r>
          </a:p>
        </p:txBody>
      </p:sp>
      <p:sp>
        <p:nvSpPr>
          <p:cNvPr id="20" name="TextBox 19">
            <a:extLst>
              <a:ext uri="{FF2B5EF4-FFF2-40B4-BE49-F238E27FC236}">
                <a16:creationId xmlns:a16="http://schemas.microsoft.com/office/drawing/2014/main" id="{7C11667E-935E-624D-8554-5161AE3C8F25}"/>
              </a:ext>
            </a:extLst>
          </p:cNvPr>
          <p:cNvSpPr txBox="1"/>
          <p:nvPr/>
        </p:nvSpPr>
        <p:spPr>
          <a:xfrm>
            <a:off x="2636237" y="5719040"/>
            <a:ext cx="284052" cy="307777"/>
          </a:xfrm>
          <a:prstGeom prst="rect">
            <a:avLst/>
          </a:prstGeom>
          <a:noFill/>
        </p:spPr>
        <p:txBody>
          <a:bodyPr wrap="none" rtlCol="0">
            <a:spAutoFit/>
          </a:bodyPr>
          <a:lstStyle/>
          <a:p>
            <a:r>
              <a:rPr lang="en-US" sz="1400" dirty="0"/>
              <a:t>2</a:t>
            </a:r>
          </a:p>
        </p:txBody>
      </p:sp>
      <p:cxnSp>
        <p:nvCxnSpPr>
          <p:cNvPr id="21" name="Straight Connector 20">
            <a:extLst>
              <a:ext uri="{FF2B5EF4-FFF2-40B4-BE49-F238E27FC236}">
                <a16:creationId xmlns:a16="http://schemas.microsoft.com/office/drawing/2014/main" id="{2A7E5B0D-832A-F744-8B71-8488E2B3E40B}"/>
              </a:ext>
            </a:extLst>
          </p:cNvPr>
          <p:cNvCxnSpPr>
            <a:cxnSpLocks/>
            <a:stCxn id="9" idx="4"/>
            <a:endCxn id="12" idx="0"/>
          </p:cNvCxnSpPr>
          <p:nvPr/>
        </p:nvCxnSpPr>
        <p:spPr>
          <a:xfrm>
            <a:off x="1689960" y="4798088"/>
            <a:ext cx="0" cy="1228729"/>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18DD91E7-F00C-0043-97FC-7C274A22037C}"/>
              </a:ext>
            </a:extLst>
          </p:cNvPr>
          <p:cNvSpPr txBox="1"/>
          <p:nvPr/>
        </p:nvSpPr>
        <p:spPr>
          <a:xfrm>
            <a:off x="1689960" y="5610153"/>
            <a:ext cx="284052" cy="307777"/>
          </a:xfrm>
          <a:prstGeom prst="rect">
            <a:avLst/>
          </a:prstGeom>
          <a:noFill/>
        </p:spPr>
        <p:txBody>
          <a:bodyPr wrap="none" rtlCol="0">
            <a:spAutoFit/>
          </a:bodyPr>
          <a:lstStyle/>
          <a:p>
            <a:r>
              <a:rPr lang="en-US" sz="1400" dirty="0"/>
              <a:t>4</a:t>
            </a:r>
          </a:p>
        </p:txBody>
      </p:sp>
      <p:sp>
        <p:nvSpPr>
          <p:cNvPr id="23" name="TextBox 22">
            <a:extLst>
              <a:ext uri="{FF2B5EF4-FFF2-40B4-BE49-F238E27FC236}">
                <a16:creationId xmlns:a16="http://schemas.microsoft.com/office/drawing/2014/main" id="{2A622002-F163-7C46-9D92-EF8B1E021F09}"/>
              </a:ext>
            </a:extLst>
          </p:cNvPr>
          <p:cNvSpPr txBox="1"/>
          <p:nvPr/>
        </p:nvSpPr>
        <p:spPr>
          <a:xfrm>
            <a:off x="2039066" y="4954990"/>
            <a:ext cx="284052" cy="307777"/>
          </a:xfrm>
          <a:prstGeom prst="rect">
            <a:avLst/>
          </a:prstGeom>
          <a:noFill/>
        </p:spPr>
        <p:txBody>
          <a:bodyPr wrap="none" rtlCol="0">
            <a:spAutoFit/>
          </a:bodyPr>
          <a:lstStyle/>
          <a:p>
            <a:r>
              <a:rPr lang="en-US" sz="1400" dirty="0"/>
              <a:t>5</a:t>
            </a:r>
            <a:endParaRPr lang="en-US" sz="1800" dirty="0"/>
          </a:p>
        </p:txBody>
      </p:sp>
      <p:cxnSp>
        <p:nvCxnSpPr>
          <p:cNvPr id="24" name="Straight Connector 23">
            <a:extLst>
              <a:ext uri="{FF2B5EF4-FFF2-40B4-BE49-F238E27FC236}">
                <a16:creationId xmlns:a16="http://schemas.microsoft.com/office/drawing/2014/main" id="{B6E6D89D-1378-8744-B7D3-82879251D3F5}"/>
              </a:ext>
            </a:extLst>
          </p:cNvPr>
          <p:cNvCxnSpPr>
            <a:cxnSpLocks/>
            <a:endCxn id="10" idx="2"/>
          </p:cNvCxnSpPr>
          <p:nvPr/>
        </p:nvCxnSpPr>
        <p:spPr>
          <a:xfrm>
            <a:off x="776129" y="5253761"/>
            <a:ext cx="2461686" cy="10857"/>
          </a:xfrm>
          <a:prstGeom prst="line">
            <a:avLst/>
          </a:prstGeom>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B734BF9C-87DF-9C4E-8CDD-308C7D0FE827}"/>
              </a:ext>
            </a:extLst>
          </p:cNvPr>
          <p:cNvSpPr/>
          <p:nvPr/>
        </p:nvSpPr>
        <p:spPr>
          <a:xfrm>
            <a:off x="5026036" y="4397407"/>
            <a:ext cx="3723332" cy="2347417"/>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4C7151E-2029-FA46-B698-995EA5FDC87C}"/>
              </a:ext>
            </a:extLst>
          </p:cNvPr>
          <p:cNvSpPr/>
          <p:nvPr/>
        </p:nvSpPr>
        <p:spPr>
          <a:xfrm>
            <a:off x="6591887" y="4510056"/>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27" name="Oval 26">
            <a:extLst>
              <a:ext uri="{FF2B5EF4-FFF2-40B4-BE49-F238E27FC236}">
                <a16:creationId xmlns:a16="http://schemas.microsoft.com/office/drawing/2014/main" id="{B59A12C7-9AFF-2248-8F80-D5601ACBF0F2}"/>
              </a:ext>
            </a:extLst>
          </p:cNvPr>
          <p:cNvSpPr/>
          <p:nvPr/>
        </p:nvSpPr>
        <p:spPr>
          <a:xfrm>
            <a:off x="8293531" y="512060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28" name="Oval 27">
            <a:extLst>
              <a:ext uri="{FF2B5EF4-FFF2-40B4-BE49-F238E27FC236}">
                <a16:creationId xmlns:a16="http://schemas.microsoft.com/office/drawing/2014/main" id="{E80E9F15-E900-CE45-941D-5552E78D4173}"/>
              </a:ext>
            </a:extLst>
          </p:cNvPr>
          <p:cNvSpPr/>
          <p:nvPr/>
        </p:nvSpPr>
        <p:spPr>
          <a:xfrm>
            <a:off x="5503584" y="5072367"/>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29" name="Oval 28">
            <a:extLst>
              <a:ext uri="{FF2B5EF4-FFF2-40B4-BE49-F238E27FC236}">
                <a16:creationId xmlns:a16="http://schemas.microsoft.com/office/drawing/2014/main" id="{AC7694D0-09AE-3341-9AAD-C0264997B8AD}"/>
              </a:ext>
            </a:extLst>
          </p:cNvPr>
          <p:cNvSpPr/>
          <p:nvPr/>
        </p:nvSpPr>
        <p:spPr>
          <a:xfrm>
            <a:off x="6603650" y="6026817"/>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30" name="Straight Connector 29">
            <a:extLst>
              <a:ext uri="{FF2B5EF4-FFF2-40B4-BE49-F238E27FC236}">
                <a16:creationId xmlns:a16="http://schemas.microsoft.com/office/drawing/2014/main" id="{5F6FDBBF-9EAB-4C4C-964F-FAC8E898A822}"/>
              </a:ext>
            </a:extLst>
          </p:cNvPr>
          <p:cNvCxnSpPr>
            <a:cxnSpLocks/>
            <a:stCxn id="26" idx="6"/>
          </p:cNvCxnSpPr>
          <p:nvPr/>
        </p:nvCxnSpPr>
        <p:spPr>
          <a:xfrm>
            <a:off x="6899465" y="4654072"/>
            <a:ext cx="1486072" cy="496646"/>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EF95AE53-5C2D-B941-875A-713D29F6CFE9}"/>
              </a:ext>
            </a:extLst>
          </p:cNvPr>
          <p:cNvSpPr txBox="1"/>
          <p:nvPr/>
        </p:nvSpPr>
        <p:spPr>
          <a:xfrm>
            <a:off x="7538165" y="4627450"/>
            <a:ext cx="284052" cy="307777"/>
          </a:xfrm>
          <a:prstGeom prst="rect">
            <a:avLst/>
          </a:prstGeom>
          <a:noFill/>
        </p:spPr>
        <p:txBody>
          <a:bodyPr wrap="none" rtlCol="0">
            <a:spAutoFit/>
          </a:bodyPr>
          <a:lstStyle/>
          <a:p>
            <a:r>
              <a:rPr lang="en-US" sz="1400" dirty="0"/>
              <a:t>3</a:t>
            </a:r>
            <a:endParaRPr lang="en-US" sz="1800" dirty="0"/>
          </a:p>
        </p:txBody>
      </p:sp>
      <p:cxnSp>
        <p:nvCxnSpPr>
          <p:cNvPr id="32" name="Straight Connector 31">
            <a:extLst>
              <a:ext uri="{FF2B5EF4-FFF2-40B4-BE49-F238E27FC236}">
                <a16:creationId xmlns:a16="http://schemas.microsoft.com/office/drawing/2014/main" id="{FCFFC260-1470-4849-A24D-EE22A1E246F3}"/>
              </a:ext>
            </a:extLst>
          </p:cNvPr>
          <p:cNvCxnSpPr>
            <a:cxnSpLocks/>
            <a:stCxn id="26" idx="3"/>
            <a:endCxn id="28" idx="7"/>
          </p:cNvCxnSpPr>
          <p:nvPr/>
        </p:nvCxnSpPr>
        <p:spPr>
          <a:xfrm flipH="1">
            <a:off x="5766118" y="4755907"/>
            <a:ext cx="870813" cy="358641"/>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2EB55D9-A73E-9C4A-AAF6-15411915207B}"/>
              </a:ext>
            </a:extLst>
          </p:cNvPr>
          <p:cNvCxnSpPr>
            <a:cxnSpLocks/>
            <a:stCxn id="28" idx="4"/>
            <a:endCxn id="29" idx="2"/>
          </p:cNvCxnSpPr>
          <p:nvPr/>
        </p:nvCxnSpPr>
        <p:spPr>
          <a:xfrm>
            <a:off x="5657373" y="5360399"/>
            <a:ext cx="946277" cy="820307"/>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C224683-EA44-3842-8DDF-59D3EFE1F24A}"/>
              </a:ext>
            </a:extLst>
          </p:cNvPr>
          <p:cNvCxnSpPr>
            <a:cxnSpLocks/>
          </p:cNvCxnSpPr>
          <p:nvPr/>
        </p:nvCxnSpPr>
        <p:spPr>
          <a:xfrm flipV="1">
            <a:off x="6896265" y="5445224"/>
            <a:ext cx="1492471" cy="705437"/>
          </a:xfrm>
          <a:prstGeom prst="line">
            <a:avLst/>
          </a:prstGeom>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8CFFF80-851C-B040-84AD-A2B0F6DD47F3}"/>
              </a:ext>
            </a:extLst>
          </p:cNvPr>
          <p:cNvSpPr txBox="1"/>
          <p:nvPr/>
        </p:nvSpPr>
        <p:spPr>
          <a:xfrm>
            <a:off x="5876216" y="4729827"/>
            <a:ext cx="284052" cy="307777"/>
          </a:xfrm>
          <a:prstGeom prst="rect">
            <a:avLst/>
          </a:prstGeom>
          <a:noFill/>
        </p:spPr>
        <p:txBody>
          <a:bodyPr wrap="none" rtlCol="0">
            <a:spAutoFit/>
          </a:bodyPr>
          <a:lstStyle/>
          <a:p>
            <a:r>
              <a:rPr lang="en-US" sz="1400" dirty="0"/>
              <a:t>1</a:t>
            </a:r>
          </a:p>
        </p:txBody>
      </p:sp>
      <p:sp>
        <p:nvSpPr>
          <p:cNvPr id="36" name="TextBox 35">
            <a:extLst>
              <a:ext uri="{FF2B5EF4-FFF2-40B4-BE49-F238E27FC236}">
                <a16:creationId xmlns:a16="http://schemas.microsoft.com/office/drawing/2014/main" id="{801CC030-EBB5-F142-9990-2ED0D3ADAE60}"/>
              </a:ext>
            </a:extLst>
          </p:cNvPr>
          <p:cNvSpPr txBox="1"/>
          <p:nvPr/>
        </p:nvSpPr>
        <p:spPr>
          <a:xfrm>
            <a:off x="6011054" y="5842884"/>
            <a:ext cx="284052" cy="307777"/>
          </a:xfrm>
          <a:prstGeom prst="rect">
            <a:avLst/>
          </a:prstGeom>
          <a:noFill/>
        </p:spPr>
        <p:txBody>
          <a:bodyPr wrap="none" rtlCol="0">
            <a:spAutoFit/>
          </a:bodyPr>
          <a:lstStyle/>
          <a:p>
            <a:r>
              <a:rPr lang="en-US" sz="1400" dirty="0"/>
              <a:t>4</a:t>
            </a:r>
          </a:p>
        </p:txBody>
      </p:sp>
      <p:sp>
        <p:nvSpPr>
          <p:cNvPr id="37" name="TextBox 36">
            <a:extLst>
              <a:ext uri="{FF2B5EF4-FFF2-40B4-BE49-F238E27FC236}">
                <a16:creationId xmlns:a16="http://schemas.microsoft.com/office/drawing/2014/main" id="{3E242701-5D93-D748-A738-7B9FF7402107}"/>
              </a:ext>
            </a:extLst>
          </p:cNvPr>
          <p:cNvSpPr txBox="1"/>
          <p:nvPr/>
        </p:nvSpPr>
        <p:spPr>
          <a:xfrm>
            <a:off x="7691953" y="5719040"/>
            <a:ext cx="284052" cy="307777"/>
          </a:xfrm>
          <a:prstGeom prst="rect">
            <a:avLst/>
          </a:prstGeom>
          <a:noFill/>
        </p:spPr>
        <p:txBody>
          <a:bodyPr wrap="none" rtlCol="0">
            <a:spAutoFit/>
          </a:bodyPr>
          <a:lstStyle/>
          <a:p>
            <a:r>
              <a:rPr lang="en-US" sz="1400" dirty="0"/>
              <a:t>2</a:t>
            </a:r>
          </a:p>
        </p:txBody>
      </p:sp>
      <p:cxnSp>
        <p:nvCxnSpPr>
          <p:cNvPr id="38" name="Straight Connector 37">
            <a:extLst>
              <a:ext uri="{FF2B5EF4-FFF2-40B4-BE49-F238E27FC236}">
                <a16:creationId xmlns:a16="http://schemas.microsoft.com/office/drawing/2014/main" id="{F0F6A3EB-6382-7040-8CC5-5721066D79C5}"/>
              </a:ext>
            </a:extLst>
          </p:cNvPr>
          <p:cNvCxnSpPr>
            <a:cxnSpLocks/>
            <a:stCxn id="26" idx="4"/>
            <a:endCxn id="29" idx="0"/>
          </p:cNvCxnSpPr>
          <p:nvPr/>
        </p:nvCxnSpPr>
        <p:spPr>
          <a:xfrm>
            <a:off x="6745676" y="4798088"/>
            <a:ext cx="0" cy="1228729"/>
          </a:xfrm>
          <a:prstGeom prst="line">
            <a:avLst/>
          </a:prstGeom>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DEEFE8C7-DFC0-F148-97F8-7712DCF46075}"/>
              </a:ext>
            </a:extLst>
          </p:cNvPr>
          <p:cNvSpPr txBox="1"/>
          <p:nvPr/>
        </p:nvSpPr>
        <p:spPr>
          <a:xfrm>
            <a:off x="6745676" y="5610153"/>
            <a:ext cx="284052" cy="307777"/>
          </a:xfrm>
          <a:prstGeom prst="rect">
            <a:avLst/>
          </a:prstGeom>
          <a:noFill/>
        </p:spPr>
        <p:txBody>
          <a:bodyPr wrap="none" rtlCol="0">
            <a:spAutoFit/>
          </a:bodyPr>
          <a:lstStyle/>
          <a:p>
            <a:r>
              <a:rPr lang="en-US" sz="1400" dirty="0"/>
              <a:t>4</a:t>
            </a:r>
          </a:p>
        </p:txBody>
      </p:sp>
      <p:sp>
        <p:nvSpPr>
          <p:cNvPr id="40" name="TextBox 39">
            <a:extLst>
              <a:ext uri="{FF2B5EF4-FFF2-40B4-BE49-F238E27FC236}">
                <a16:creationId xmlns:a16="http://schemas.microsoft.com/office/drawing/2014/main" id="{6D4AD61B-929E-254F-B493-E58A5A6B93FA}"/>
              </a:ext>
            </a:extLst>
          </p:cNvPr>
          <p:cNvSpPr txBox="1"/>
          <p:nvPr/>
        </p:nvSpPr>
        <p:spPr>
          <a:xfrm>
            <a:off x="7094782" y="4954990"/>
            <a:ext cx="284052" cy="307777"/>
          </a:xfrm>
          <a:prstGeom prst="rect">
            <a:avLst/>
          </a:prstGeom>
          <a:noFill/>
        </p:spPr>
        <p:txBody>
          <a:bodyPr wrap="none" rtlCol="0">
            <a:spAutoFit/>
          </a:bodyPr>
          <a:lstStyle/>
          <a:p>
            <a:r>
              <a:rPr lang="en-US" sz="1400" dirty="0"/>
              <a:t>5</a:t>
            </a:r>
            <a:endParaRPr lang="en-US" sz="1800" dirty="0"/>
          </a:p>
        </p:txBody>
      </p:sp>
      <p:cxnSp>
        <p:nvCxnSpPr>
          <p:cNvPr id="41" name="Straight Connector 40">
            <a:extLst>
              <a:ext uri="{FF2B5EF4-FFF2-40B4-BE49-F238E27FC236}">
                <a16:creationId xmlns:a16="http://schemas.microsoft.com/office/drawing/2014/main" id="{5FA2C2A4-D138-A94D-9ABE-1EEDE4B4EC99}"/>
              </a:ext>
            </a:extLst>
          </p:cNvPr>
          <p:cNvCxnSpPr>
            <a:cxnSpLocks/>
            <a:endCxn id="27" idx="2"/>
          </p:cNvCxnSpPr>
          <p:nvPr/>
        </p:nvCxnSpPr>
        <p:spPr>
          <a:xfrm>
            <a:off x="5831845" y="5253761"/>
            <a:ext cx="2461686" cy="10857"/>
          </a:xfrm>
          <a:prstGeom prst="line">
            <a:avLst/>
          </a:prstGeom>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F1828D95-FDA6-CF40-BF2B-5CA061429D0A}"/>
              </a:ext>
            </a:extLst>
          </p:cNvPr>
          <p:cNvSpPr txBox="1"/>
          <p:nvPr/>
        </p:nvSpPr>
        <p:spPr>
          <a:xfrm>
            <a:off x="2561634" y="6344352"/>
            <a:ext cx="934871" cy="369332"/>
          </a:xfrm>
          <a:prstGeom prst="rect">
            <a:avLst/>
          </a:prstGeom>
          <a:noFill/>
        </p:spPr>
        <p:txBody>
          <a:bodyPr wrap="none" rtlCol="0">
            <a:spAutoFit/>
          </a:bodyPr>
          <a:lstStyle/>
          <a:p>
            <a:r>
              <a:rPr lang="en-US" sz="1800" dirty="0">
                <a:solidFill>
                  <a:srgbClr val="FF0000"/>
                </a:solidFill>
              </a:rPr>
              <a:t>MST=?</a:t>
            </a:r>
            <a:endParaRPr lang="en-US" dirty="0">
              <a:solidFill>
                <a:srgbClr val="FF0000"/>
              </a:solidFill>
            </a:endParaRPr>
          </a:p>
        </p:txBody>
      </p:sp>
      <p:sp>
        <p:nvSpPr>
          <p:cNvPr id="43" name="TextBox 42">
            <a:extLst>
              <a:ext uri="{FF2B5EF4-FFF2-40B4-BE49-F238E27FC236}">
                <a16:creationId xmlns:a16="http://schemas.microsoft.com/office/drawing/2014/main" id="{36F44E83-ADD8-CE4D-8C35-F79E1D98CE60}"/>
              </a:ext>
            </a:extLst>
          </p:cNvPr>
          <p:cNvSpPr txBox="1"/>
          <p:nvPr/>
        </p:nvSpPr>
        <p:spPr>
          <a:xfrm>
            <a:off x="6887702" y="6412082"/>
            <a:ext cx="1841338" cy="369332"/>
          </a:xfrm>
          <a:prstGeom prst="rect">
            <a:avLst/>
          </a:prstGeom>
          <a:noFill/>
        </p:spPr>
        <p:txBody>
          <a:bodyPr wrap="none" rtlCol="0">
            <a:spAutoFit/>
          </a:bodyPr>
          <a:lstStyle/>
          <a:p>
            <a:r>
              <a:rPr lang="en-US" sz="1800" dirty="0">
                <a:solidFill>
                  <a:srgbClr val="FF0000"/>
                </a:solidFill>
              </a:rPr>
              <a:t>SSSP from A =?</a:t>
            </a:r>
            <a:endParaRPr lang="en-US" dirty="0">
              <a:solidFill>
                <a:srgbClr val="FF0000"/>
              </a:solidFill>
            </a:endParaRPr>
          </a:p>
        </p:txBody>
      </p:sp>
    </p:spTree>
    <p:extLst>
      <p:ext uri="{BB962C8B-B14F-4D97-AF65-F5344CB8AC3E}">
        <p14:creationId xmlns:p14="http://schemas.microsoft.com/office/powerpoint/2010/main" val="4266759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980148" y="6158755"/>
            <a:ext cx="990600" cy="365125"/>
          </a:xfrm>
        </p:spPr>
        <p:txBody>
          <a:bodyPr/>
          <a:lstStyle/>
          <a:p>
            <a:pPr>
              <a:defRPr/>
            </a:pPr>
            <a:fld id="{F9610808-8E44-6F46-B441-732A53FE435D}" type="slidenum">
              <a:rPr lang="en-US" smtClean="0"/>
              <a:pPr>
                <a:defRPr/>
              </a:pPr>
              <a:t>16</a:t>
            </a:fld>
            <a:endParaRPr lang="en-US" dirty="0"/>
          </a:p>
        </p:txBody>
      </p:sp>
      <p:sp>
        <p:nvSpPr>
          <p:cNvPr id="146" name="Rectangle 145">
            <a:extLst>
              <a:ext uri="{FF2B5EF4-FFF2-40B4-BE49-F238E27FC236}">
                <a16:creationId xmlns:a16="http://schemas.microsoft.com/office/drawing/2014/main" id="{338588C8-127F-B646-AD65-DBF972726BA5}"/>
              </a:ext>
            </a:extLst>
          </p:cNvPr>
          <p:cNvSpPr/>
          <p:nvPr/>
        </p:nvSpPr>
        <p:spPr>
          <a:xfrm>
            <a:off x="99317" y="46100"/>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Slide Number Placeholder 5">
            <a:extLst>
              <a:ext uri="{FF2B5EF4-FFF2-40B4-BE49-F238E27FC236}">
                <a16:creationId xmlns:a16="http://schemas.microsoft.com/office/drawing/2014/main" id="{87804E3F-C05C-5048-A13D-69816EF87A4F}"/>
              </a:ext>
            </a:extLst>
          </p:cNvPr>
          <p:cNvSpPr txBox="1">
            <a:spLocks/>
          </p:cNvSpPr>
          <p:nvPr/>
        </p:nvSpPr>
        <p:spPr>
          <a:xfrm>
            <a:off x="3289300" y="8000450"/>
            <a:ext cx="990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3600" kern="1200" smtClean="0">
                <a:solidFill>
                  <a:schemeClr val="bg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fld id="{F9610808-8E44-6F46-B441-732A53FE435D}" type="slidenum">
              <a:rPr lang="en-US" smtClean="0"/>
              <a:pPr>
                <a:defRPr/>
              </a:pPr>
              <a:t>16</a:t>
            </a:fld>
            <a:endParaRPr lang="en-US" dirty="0"/>
          </a:p>
        </p:txBody>
      </p:sp>
      <p:sp>
        <p:nvSpPr>
          <p:cNvPr id="148" name="Oval 147">
            <a:extLst>
              <a:ext uri="{FF2B5EF4-FFF2-40B4-BE49-F238E27FC236}">
                <a16:creationId xmlns:a16="http://schemas.microsoft.com/office/drawing/2014/main" id="{4A6E0268-FFFD-2F42-91B9-371B132C49EE}"/>
              </a:ext>
            </a:extLst>
          </p:cNvPr>
          <p:cNvSpPr/>
          <p:nvPr/>
        </p:nvSpPr>
        <p:spPr>
          <a:xfrm>
            <a:off x="1145539" y="137977"/>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49" name="Oval 148">
            <a:extLst>
              <a:ext uri="{FF2B5EF4-FFF2-40B4-BE49-F238E27FC236}">
                <a16:creationId xmlns:a16="http://schemas.microsoft.com/office/drawing/2014/main" id="{BC30DB51-CCF4-304F-A8E6-64C33DBE3D4F}"/>
              </a:ext>
            </a:extLst>
          </p:cNvPr>
          <p:cNvSpPr/>
          <p:nvPr/>
        </p:nvSpPr>
        <p:spPr>
          <a:xfrm>
            <a:off x="2628173" y="771593"/>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50" name="Oval 149">
            <a:extLst>
              <a:ext uri="{FF2B5EF4-FFF2-40B4-BE49-F238E27FC236}">
                <a16:creationId xmlns:a16="http://schemas.microsoft.com/office/drawing/2014/main" id="{B7BE4CF1-2738-9048-B976-3229E3DE06AD}"/>
              </a:ext>
            </a:extLst>
          </p:cNvPr>
          <p:cNvSpPr/>
          <p:nvPr/>
        </p:nvSpPr>
        <p:spPr>
          <a:xfrm>
            <a:off x="215211" y="72499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51" name="Oval 150">
            <a:extLst>
              <a:ext uri="{FF2B5EF4-FFF2-40B4-BE49-F238E27FC236}">
                <a16:creationId xmlns:a16="http://schemas.microsoft.com/office/drawing/2014/main" id="{C609DAF8-0C4A-9849-AD1F-0BBEE8A82464}"/>
              </a:ext>
            </a:extLst>
          </p:cNvPr>
          <p:cNvSpPr/>
          <p:nvPr/>
        </p:nvSpPr>
        <p:spPr>
          <a:xfrm>
            <a:off x="1145539" y="1451213"/>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152" name="Straight Connector 151">
            <a:extLst>
              <a:ext uri="{FF2B5EF4-FFF2-40B4-BE49-F238E27FC236}">
                <a16:creationId xmlns:a16="http://schemas.microsoft.com/office/drawing/2014/main" id="{9AB8E071-BD9B-8A48-892E-7BE07126D762}"/>
              </a:ext>
            </a:extLst>
          </p:cNvPr>
          <p:cNvCxnSpPr>
            <a:cxnSpLocks/>
            <a:stCxn id="148" idx="6"/>
            <a:endCxn id="149" idx="1"/>
          </p:cNvCxnSpPr>
          <p:nvPr/>
        </p:nvCxnSpPr>
        <p:spPr>
          <a:xfrm>
            <a:off x="1453117" y="281993"/>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53" name="TextBox 152">
            <a:extLst>
              <a:ext uri="{FF2B5EF4-FFF2-40B4-BE49-F238E27FC236}">
                <a16:creationId xmlns:a16="http://schemas.microsoft.com/office/drawing/2014/main" id="{63603EAB-57A6-614B-AB09-55EBC8D8D753}"/>
              </a:ext>
            </a:extLst>
          </p:cNvPr>
          <p:cNvSpPr txBox="1"/>
          <p:nvPr/>
        </p:nvSpPr>
        <p:spPr>
          <a:xfrm>
            <a:off x="2092997" y="326476"/>
            <a:ext cx="284052" cy="307777"/>
          </a:xfrm>
          <a:prstGeom prst="rect">
            <a:avLst/>
          </a:prstGeom>
          <a:noFill/>
        </p:spPr>
        <p:txBody>
          <a:bodyPr wrap="none" rtlCol="0">
            <a:spAutoFit/>
          </a:bodyPr>
          <a:lstStyle/>
          <a:p>
            <a:r>
              <a:rPr lang="en-US" sz="1400" dirty="0"/>
              <a:t>3</a:t>
            </a:r>
            <a:endParaRPr lang="en-US" sz="1800" dirty="0"/>
          </a:p>
        </p:txBody>
      </p:sp>
      <p:cxnSp>
        <p:nvCxnSpPr>
          <p:cNvPr id="154" name="Straight Connector 153">
            <a:extLst>
              <a:ext uri="{FF2B5EF4-FFF2-40B4-BE49-F238E27FC236}">
                <a16:creationId xmlns:a16="http://schemas.microsoft.com/office/drawing/2014/main" id="{5FDE2783-F991-0944-AAE9-823C79F8720E}"/>
              </a:ext>
            </a:extLst>
          </p:cNvPr>
          <p:cNvCxnSpPr>
            <a:cxnSpLocks/>
            <a:stCxn id="148" idx="3"/>
            <a:endCxn id="150" idx="7"/>
          </p:cNvCxnSpPr>
          <p:nvPr/>
        </p:nvCxnSpPr>
        <p:spPr>
          <a:xfrm flipH="1">
            <a:off x="477745" y="383828"/>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F49222E-991B-D843-BF39-7FB2ACA2F1C4}"/>
              </a:ext>
            </a:extLst>
          </p:cNvPr>
          <p:cNvCxnSpPr>
            <a:cxnSpLocks/>
            <a:stCxn id="150" idx="4"/>
            <a:endCxn id="151" idx="2"/>
          </p:cNvCxnSpPr>
          <p:nvPr/>
        </p:nvCxnSpPr>
        <p:spPr>
          <a:xfrm>
            <a:off x="369000" y="1013027"/>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2C388ED9-E16B-A347-8D2E-647A90BA1658}"/>
              </a:ext>
            </a:extLst>
          </p:cNvPr>
          <p:cNvCxnSpPr>
            <a:cxnSpLocks/>
            <a:stCxn id="151" idx="6"/>
            <a:endCxn id="149" idx="3"/>
          </p:cNvCxnSpPr>
          <p:nvPr/>
        </p:nvCxnSpPr>
        <p:spPr>
          <a:xfrm flipV="1">
            <a:off x="1429591" y="1017444"/>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57" name="TextBox 156">
            <a:extLst>
              <a:ext uri="{FF2B5EF4-FFF2-40B4-BE49-F238E27FC236}">
                <a16:creationId xmlns:a16="http://schemas.microsoft.com/office/drawing/2014/main" id="{488291BC-151B-A449-89F7-A5C783DBEABE}"/>
              </a:ext>
            </a:extLst>
          </p:cNvPr>
          <p:cNvSpPr txBox="1"/>
          <p:nvPr/>
        </p:nvSpPr>
        <p:spPr>
          <a:xfrm>
            <a:off x="551325" y="340513"/>
            <a:ext cx="284052" cy="307777"/>
          </a:xfrm>
          <a:prstGeom prst="rect">
            <a:avLst/>
          </a:prstGeom>
          <a:noFill/>
        </p:spPr>
        <p:txBody>
          <a:bodyPr wrap="none" rtlCol="0">
            <a:spAutoFit/>
          </a:bodyPr>
          <a:lstStyle/>
          <a:p>
            <a:r>
              <a:rPr lang="en-US" sz="1400" dirty="0"/>
              <a:t>1</a:t>
            </a:r>
          </a:p>
        </p:txBody>
      </p:sp>
      <p:sp>
        <p:nvSpPr>
          <p:cNvPr id="158" name="TextBox 157">
            <a:extLst>
              <a:ext uri="{FF2B5EF4-FFF2-40B4-BE49-F238E27FC236}">
                <a16:creationId xmlns:a16="http://schemas.microsoft.com/office/drawing/2014/main" id="{BC6E9257-130E-BC4B-BCA4-CA66ACAAA97B}"/>
              </a:ext>
            </a:extLst>
          </p:cNvPr>
          <p:cNvSpPr txBox="1"/>
          <p:nvPr/>
        </p:nvSpPr>
        <p:spPr>
          <a:xfrm>
            <a:off x="539312" y="1255161"/>
            <a:ext cx="284052" cy="307777"/>
          </a:xfrm>
          <a:prstGeom prst="rect">
            <a:avLst/>
          </a:prstGeom>
          <a:noFill/>
        </p:spPr>
        <p:txBody>
          <a:bodyPr wrap="none" rtlCol="0">
            <a:spAutoFit/>
          </a:bodyPr>
          <a:lstStyle/>
          <a:p>
            <a:r>
              <a:rPr lang="en-US" sz="1400" dirty="0"/>
              <a:t>4</a:t>
            </a:r>
          </a:p>
        </p:txBody>
      </p:sp>
      <p:sp>
        <p:nvSpPr>
          <p:cNvPr id="159" name="TextBox 158">
            <a:extLst>
              <a:ext uri="{FF2B5EF4-FFF2-40B4-BE49-F238E27FC236}">
                <a16:creationId xmlns:a16="http://schemas.microsoft.com/office/drawing/2014/main" id="{396930AA-A0CE-1148-A691-D66C079514A4}"/>
              </a:ext>
            </a:extLst>
          </p:cNvPr>
          <p:cNvSpPr txBox="1"/>
          <p:nvPr/>
        </p:nvSpPr>
        <p:spPr>
          <a:xfrm>
            <a:off x="2008764" y="1251669"/>
            <a:ext cx="284052" cy="307777"/>
          </a:xfrm>
          <a:prstGeom prst="rect">
            <a:avLst/>
          </a:prstGeom>
          <a:noFill/>
        </p:spPr>
        <p:txBody>
          <a:bodyPr wrap="square" rtlCol="0">
            <a:spAutoFit/>
          </a:bodyPr>
          <a:lstStyle/>
          <a:p>
            <a:r>
              <a:rPr lang="en-US" sz="1400" dirty="0"/>
              <a:t>2</a:t>
            </a:r>
          </a:p>
        </p:txBody>
      </p:sp>
      <p:cxnSp>
        <p:nvCxnSpPr>
          <p:cNvPr id="160" name="Straight Connector 159">
            <a:extLst>
              <a:ext uri="{FF2B5EF4-FFF2-40B4-BE49-F238E27FC236}">
                <a16:creationId xmlns:a16="http://schemas.microsoft.com/office/drawing/2014/main" id="{7D069A93-DB63-3B47-AE32-166C4AC37FCC}"/>
              </a:ext>
            </a:extLst>
          </p:cNvPr>
          <p:cNvCxnSpPr>
            <a:cxnSpLocks/>
            <a:stCxn id="148" idx="4"/>
            <a:endCxn id="151" idx="0"/>
          </p:cNvCxnSpPr>
          <p:nvPr/>
        </p:nvCxnSpPr>
        <p:spPr>
          <a:xfrm flipH="1">
            <a:off x="1287565" y="426009"/>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61" name="TextBox 160">
            <a:extLst>
              <a:ext uri="{FF2B5EF4-FFF2-40B4-BE49-F238E27FC236}">
                <a16:creationId xmlns:a16="http://schemas.microsoft.com/office/drawing/2014/main" id="{AA1BAEB5-E9ED-7049-BEAC-155B23A3DB7A}"/>
              </a:ext>
            </a:extLst>
          </p:cNvPr>
          <p:cNvSpPr txBox="1"/>
          <p:nvPr/>
        </p:nvSpPr>
        <p:spPr>
          <a:xfrm>
            <a:off x="1248452" y="1097780"/>
            <a:ext cx="284052" cy="307777"/>
          </a:xfrm>
          <a:prstGeom prst="rect">
            <a:avLst/>
          </a:prstGeom>
          <a:noFill/>
        </p:spPr>
        <p:txBody>
          <a:bodyPr wrap="none" rtlCol="0">
            <a:spAutoFit/>
          </a:bodyPr>
          <a:lstStyle/>
          <a:p>
            <a:r>
              <a:rPr lang="en-US" sz="1400" dirty="0"/>
              <a:t>4</a:t>
            </a:r>
          </a:p>
        </p:txBody>
      </p:sp>
      <p:sp>
        <p:nvSpPr>
          <p:cNvPr id="162" name="TextBox 161">
            <a:extLst>
              <a:ext uri="{FF2B5EF4-FFF2-40B4-BE49-F238E27FC236}">
                <a16:creationId xmlns:a16="http://schemas.microsoft.com/office/drawing/2014/main" id="{AC200979-2CA8-E949-8463-95CE4C2F9408}"/>
              </a:ext>
            </a:extLst>
          </p:cNvPr>
          <p:cNvSpPr txBox="1"/>
          <p:nvPr/>
        </p:nvSpPr>
        <p:spPr>
          <a:xfrm>
            <a:off x="1648434" y="582911"/>
            <a:ext cx="284052" cy="307777"/>
          </a:xfrm>
          <a:prstGeom prst="rect">
            <a:avLst/>
          </a:prstGeom>
          <a:noFill/>
        </p:spPr>
        <p:txBody>
          <a:bodyPr wrap="none" rtlCol="0">
            <a:spAutoFit/>
          </a:bodyPr>
          <a:lstStyle/>
          <a:p>
            <a:r>
              <a:rPr lang="en-US" sz="1400" dirty="0"/>
              <a:t>5</a:t>
            </a:r>
            <a:endParaRPr lang="en-US" sz="1800" dirty="0"/>
          </a:p>
        </p:txBody>
      </p:sp>
      <p:cxnSp>
        <p:nvCxnSpPr>
          <p:cNvPr id="163" name="Straight Connector 162">
            <a:extLst>
              <a:ext uri="{FF2B5EF4-FFF2-40B4-BE49-F238E27FC236}">
                <a16:creationId xmlns:a16="http://schemas.microsoft.com/office/drawing/2014/main" id="{85CC20AB-1A5D-9C43-A908-094D65027975}"/>
              </a:ext>
            </a:extLst>
          </p:cNvPr>
          <p:cNvCxnSpPr>
            <a:cxnSpLocks/>
            <a:stCxn id="150" idx="6"/>
            <a:endCxn id="149" idx="2"/>
          </p:cNvCxnSpPr>
          <p:nvPr/>
        </p:nvCxnSpPr>
        <p:spPr>
          <a:xfrm>
            <a:off x="522789" y="869011"/>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65" name="TextBox 164">
            <a:extLst>
              <a:ext uri="{FF2B5EF4-FFF2-40B4-BE49-F238E27FC236}">
                <a16:creationId xmlns:a16="http://schemas.microsoft.com/office/drawing/2014/main" id="{FA955D01-C91B-D84D-B2E8-1E38C5D43B67}"/>
              </a:ext>
            </a:extLst>
          </p:cNvPr>
          <p:cNvSpPr txBox="1"/>
          <p:nvPr/>
        </p:nvSpPr>
        <p:spPr>
          <a:xfrm>
            <a:off x="429974" y="754536"/>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86" name="TextBox 185">
            <a:extLst>
              <a:ext uri="{FF2B5EF4-FFF2-40B4-BE49-F238E27FC236}">
                <a16:creationId xmlns:a16="http://schemas.microsoft.com/office/drawing/2014/main" id="{865BE151-C166-0449-AA52-B43C771EE8C1}"/>
              </a:ext>
            </a:extLst>
          </p:cNvPr>
          <p:cNvSpPr txBox="1"/>
          <p:nvPr/>
        </p:nvSpPr>
        <p:spPr>
          <a:xfrm>
            <a:off x="2277538" y="1513476"/>
            <a:ext cx="813043" cy="369332"/>
          </a:xfrm>
          <a:prstGeom prst="rect">
            <a:avLst/>
          </a:prstGeom>
          <a:noFill/>
        </p:spPr>
        <p:txBody>
          <a:bodyPr wrap="none" rtlCol="0">
            <a:spAutoFit/>
          </a:bodyPr>
          <a:lstStyle/>
          <a:p>
            <a:r>
              <a:rPr lang="en-US" sz="1800" dirty="0">
                <a:highlight>
                  <a:srgbClr val="00FFFF"/>
                </a:highlight>
              </a:rPr>
              <a:t>step 0</a:t>
            </a:r>
            <a:endParaRPr lang="en-US" dirty="0">
              <a:highlight>
                <a:srgbClr val="00FFFF"/>
              </a:highlight>
            </a:endParaRPr>
          </a:p>
        </p:txBody>
      </p:sp>
      <p:graphicFrame>
        <p:nvGraphicFramePr>
          <p:cNvPr id="190" name="Table 189">
            <a:extLst>
              <a:ext uri="{FF2B5EF4-FFF2-40B4-BE49-F238E27FC236}">
                <a16:creationId xmlns:a16="http://schemas.microsoft.com/office/drawing/2014/main" id="{7013F020-E0C2-274C-9044-573D35A8C76C}"/>
              </a:ext>
            </a:extLst>
          </p:cNvPr>
          <p:cNvGraphicFramePr>
            <a:graphicFrameLocks noGrp="1"/>
          </p:cNvGraphicFramePr>
          <p:nvPr>
            <p:extLst>
              <p:ext uri="{D42A27DB-BD31-4B8C-83A1-F6EECF244321}">
                <p14:modId xmlns:p14="http://schemas.microsoft.com/office/powerpoint/2010/main" val="846197749"/>
              </p:ext>
            </p:extLst>
          </p:nvPr>
        </p:nvGraphicFramePr>
        <p:xfrm>
          <a:off x="291617" y="4116205"/>
          <a:ext cx="8679131" cy="753371"/>
        </p:xfrm>
        <a:graphic>
          <a:graphicData uri="http://schemas.openxmlformats.org/drawingml/2006/table">
            <a:tbl>
              <a:tblPr firstRow="1" bandRow="1">
                <a:tableStyleId>{5C22544A-7EE6-4342-B048-85BDC9FD1C3A}</a:tableStyleId>
              </a:tblPr>
              <a:tblGrid>
                <a:gridCol w="1446522">
                  <a:extLst>
                    <a:ext uri="{9D8B030D-6E8A-4147-A177-3AD203B41FA5}">
                      <a16:colId xmlns:a16="http://schemas.microsoft.com/office/drawing/2014/main" val="20000"/>
                    </a:ext>
                  </a:extLst>
                </a:gridCol>
                <a:gridCol w="2361989">
                  <a:extLst>
                    <a:ext uri="{9D8B030D-6E8A-4147-A177-3AD203B41FA5}">
                      <a16:colId xmlns:a16="http://schemas.microsoft.com/office/drawing/2014/main" val="20001"/>
                    </a:ext>
                  </a:extLst>
                </a:gridCol>
                <a:gridCol w="1152080">
                  <a:extLst>
                    <a:ext uri="{9D8B030D-6E8A-4147-A177-3AD203B41FA5}">
                      <a16:colId xmlns:a16="http://schemas.microsoft.com/office/drawing/2014/main" val="20002"/>
                    </a:ext>
                  </a:extLst>
                </a:gridCol>
                <a:gridCol w="1274334">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292078">
                  <a:extLst>
                    <a:ext uri="{9D8B030D-6E8A-4147-A177-3AD203B41FA5}">
                      <a16:colId xmlns:a16="http://schemas.microsoft.com/office/drawing/2014/main" val="20005"/>
                    </a:ext>
                  </a:extLst>
                </a:gridCol>
              </a:tblGrid>
              <a:tr h="383250">
                <a:tc>
                  <a:txBody>
                    <a:bodyPr/>
                    <a:lstStyle/>
                    <a:p>
                      <a:pPr algn="ctr"/>
                      <a:r>
                        <a:rPr lang="en-US" sz="1800" dirty="0"/>
                        <a:t>step</a:t>
                      </a:r>
                    </a:p>
                  </a:txBody>
                  <a:tcPr marL="91441" marR="91441" marT="45632" marB="45632"/>
                </a:tc>
                <a:tc>
                  <a:txBody>
                    <a:bodyPr/>
                    <a:lstStyle/>
                    <a:p>
                      <a:pPr algn="ctr"/>
                      <a:r>
                        <a:rPr lang="en-US" sz="1800" dirty="0"/>
                        <a:t>node</a:t>
                      </a:r>
                      <a:r>
                        <a:rPr lang="en-US" sz="1800" baseline="0" dirty="0"/>
                        <a:t> added to MST</a:t>
                      </a:r>
                      <a:endParaRPr lang="en-US" sz="1800" dirty="0"/>
                    </a:p>
                  </a:txBody>
                  <a:tcPr marL="91441" marR="91441" marT="45632" marB="45632"/>
                </a:tc>
                <a:tc>
                  <a:txBody>
                    <a:bodyPr/>
                    <a:lstStyle/>
                    <a:p>
                      <a:pPr algn="ctr"/>
                      <a:r>
                        <a:rPr lang="en-US" sz="1800" dirty="0"/>
                        <a:t>A</a:t>
                      </a:r>
                    </a:p>
                  </a:txBody>
                  <a:tcPr marL="91441" marR="91441" marT="45632" marB="45632"/>
                </a:tc>
                <a:tc>
                  <a:txBody>
                    <a:bodyPr/>
                    <a:lstStyle/>
                    <a:p>
                      <a:pPr algn="ctr"/>
                      <a:r>
                        <a:rPr lang="en-US" sz="1800" dirty="0"/>
                        <a:t>B</a:t>
                      </a:r>
                    </a:p>
                  </a:txBody>
                  <a:tcPr marL="91441" marR="91441" marT="45632" marB="45632"/>
                </a:tc>
                <a:tc>
                  <a:txBody>
                    <a:bodyPr/>
                    <a:lstStyle/>
                    <a:p>
                      <a:pPr algn="ctr"/>
                      <a:r>
                        <a:rPr lang="en-US" sz="1800" dirty="0"/>
                        <a:t>C</a:t>
                      </a:r>
                    </a:p>
                  </a:txBody>
                  <a:tcPr marL="91441" marR="91441" marT="45632" marB="45632"/>
                </a:tc>
                <a:tc>
                  <a:txBody>
                    <a:bodyPr/>
                    <a:lstStyle/>
                    <a:p>
                      <a:pPr algn="ctr"/>
                      <a:r>
                        <a:rPr lang="en-US" sz="1800" dirty="0"/>
                        <a:t>D</a:t>
                      </a:r>
                    </a:p>
                  </a:txBody>
                  <a:tcPr marL="91441" marR="91441" marT="45632" marB="45632"/>
                </a:tc>
                <a:extLst>
                  <a:ext uri="{0D108BD9-81ED-4DB2-BD59-A6C34878D82A}">
                    <a16:rowId xmlns:a16="http://schemas.microsoft.com/office/drawing/2014/main" val="10000"/>
                  </a:ext>
                </a:extLst>
              </a:tr>
              <a:tr h="370121">
                <a:tc>
                  <a:txBody>
                    <a:bodyPr/>
                    <a:lstStyle/>
                    <a:p>
                      <a:pPr algn="ctr"/>
                      <a:r>
                        <a:rPr lang="en-US" sz="1800" dirty="0">
                          <a:highlight>
                            <a:srgbClr val="00FFFF"/>
                          </a:highlight>
                        </a:rPr>
                        <a:t>0</a:t>
                      </a:r>
                    </a:p>
                  </a:txBody>
                  <a:tcPr marL="91441" marR="91441" marT="45632" marB="45632"/>
                </a:tc>
                <a:tc>
                  <a:txBody>
                    <a:bodyPr/>
                    <a:lstStyle/>
                    <a:p>
                      <a:pPr algn="ctr"/>
                      <a:endParaRPr lang="en-US" sz="1800"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highlight>
                            <a:srgbClr val="FFFF00"/>
                          </a:highlight>
                        </a:rPr>
                        <a:t>0,nil</a:t>
                      </a:r>
                      <a:endParaRPr lang="en-US" sz="1800" b="1" dirty="0">
                        <a:highlight>
                          <a:srgbClr val="FFFF00"/>
                        </a:highlight>
                      </a:endParaRPr>
                    </a:p>
                  </a:txBody>
                  <a:tcPr marL="91441" marR="91441" marT="45632" marB="45632"/>
                </a:tc>
                <a:tc>
                  <a:txBody>
                    <a:bodyPr/>
                    <a:lstStyle/>
                    <a:p>
                      <a:pPr algn="ct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extLst>
                  <a:ext uri="{0D108BD9-81ED-4DB2-BD59-A6C34878D82A}">
                    <a16:rowId xmlns:a16="http://schemas.microsoft.com/office/drawing/2014/main" val="10001"/>
                  </a:ext>
                </a:extLst>
              </a:tr>
            </a:tbl>
          </a:graphicData>
        </a:graphic>
      </p:graphicFrame>
      <p:sp>
        <p:nvSpPr>
          <p:cNvPr id="191" name="TextBox 190">
            <a:extLst>
              <a:ext uri="{FF2B5EF4-FFF2-40B4-BE49-F238E27FC236}">
                <a16:creationId xmlns:a16="http://schemas.microsoft.com/office/drawing/2014/main" id="{252CA306-4F2B-5041-AC8D-E111DE9EB064}"/>
              </a:ext>
            </a:extLst>
          </p:cNvPr>
          <p:cNvSpPr txBox="1"/>
          <p:nvPr/>
        </p:nvSpPr>
        <p:spPr>
          <a:xfrm>
            <a:off x="4572000" y="340513"/>
            <a:ext cx="4142026" cy="2062103"/>
          </a:xfrm>
          <a:prstGeom prst="rect">
            <a:avLst/>
          </a:prstGeom>
          <a:noFill/>
        </p:spPr>
        <p:txBody>
          <a:bodyPr wrap="square" rtlCol="0">
            <a:spAutoFit/>
          </a:bodyPr>
          <a:lstStyle/>
          <a:p>
            <a:r>
              <a:rPr lang="en-US" sz="1600" b="1" dirty="0">
                <a:solidFill>
                  <a:srgbClr val="080FAC"/>
                </a:solidFill>
              </a:rPr>
              <a:t>Running Prim’s Algorithm to find a MST</a:t>
            </a:r>
          </a:p>
          <a:p>
            <a:endParaRPr lang="en-US" sz="1600" dirty="0"/>
          </a:p>
          <a:p>
            <a:r>
              <a:rPr lang="en-US" sz="1600" dirty="0"/>
              <a:t>At each step, we add a node to MST.</a:t>
            </a:r>
          </a:p>
          <a:p>
            <a:endParaRPr lang="en-US" sz="1600" dirty="0"/>
          </a:p>
          <a:p>
            <a:r>
              <a:rPr lang="en-US" sz="1600" dirty="0"/>
              <a:t>We choose the node with minimal cost.</a:t>
            </a:r>
          </a:p>
          <a:p>
            <a:endParaRPr lang="en-US" sz="1600" dirty="0"/>
          </a:p>
          <a:p>
            <a:r>
              <a:rPr lang="en-US" sz="1600" dirty="0"/>
              <a:t>We start with A according to the alphabetical order.</a:t>
            </a:r>
            <a:endParaRPr lang="en-US" dirty="0"/>
          </a:p>
        </p:txBody>
      </p:sp>
    </p:spTree>
    <p:extLst>
      <p:ext uri="{BB962C8B-B14F-4D97-AF65-F5344CB8AC3E}">
        <p14:creationId xmlns:p14="http://schemas.microsoft.com/office/powerpoint/2010/main" val="787052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980148" y="6158755"/>
            <a:ext cx="990600" cy="365125"/>
          </a:xfrm>
        </p:spPr>
        <p:txBody>
          <a:bodyPr/>
          <a:lstStyle/>
          <a:p>
            <a:pPr>
              <a:defRPr/>
            </a:pPr>
            <a:fld id="{F9610808-8E44-6F46-B441-732A53FE435D}" type="slidenum">
              <a:rPr lang="en-US" smtClean="0"/>
              <a:pPr>
                <a:defRPr/>
              </a:pPr>
              <a:t>17</a:t>
            </a:fld>
            <a:endParaRPr lang="en-US" dirty="0"/>
          </a:p>
        </p:txBody>
      </p:sp>
      <p:sp>
        <p:nvSpPr>
          <p:cNvPr id="146" name="Rectangle 145">
            <a:extLst>
              <a:ext uri="{FF2B5EF4-FFF2-40B4-BE49-F238E27FC236}">
                <a16:creationId xmlns:a16="http://schemas.microsoft.com/office/drawing/2014/main" id="{338588C8-127F-B646-AD65-DBF972726BA5}"/>
              </a:ext>
            </a:extLst>
          </p:cNvPr>
          <p:cNvSpPr/>
          <p:nvPr/>
        </p:nvSpPr>
        <p:spPr>
          <a:xfrm>
            <a:off x="99317" y="46100"/>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Slide Number Placeholder 5">
            <a:extLst>
              <a:ext uri="{FF2B5EF4-FFF2-40B4-BE49-F238E27FC236}">
                <a16:creationId xmlns:a16="http://schemas.microsoft.com/office/drawing/2014/main" id="{87804E3F-C05C-5048-A13D-69816EF87A4F}"/>
              </a:ext>
            </a:extLst>
          </p:cNvPr>
          <p:cNvSpPr txBox="1">
            <a:spLocks/>
          </p:cNvSpPr>
          <p:nvPr/>
        </p:nvSpPr>
        <p:spPr>
          <a:xfrm>
            <a:off x="3289300" y="8000450"/>
            <a:ext cx="990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3600" kern="1200" smtClean="0">
                <a:solidFill>
                  <a:schemeClr val="bg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fld id="{F9610808-8E44-6F46-B441-732A53FE435D}" type="slidenum">
              <a:rPr lang="en-US" smtClean="0"/>
              <a:pPr>
                <a:defRPr/>
              </a:pPr>
              <a:t>17</a:t>
            </a:fld>
            <a:endParaRPr lang="en-US" dirty="0"/>
          </a:p>
        </p:txBody>
      </p:sp>
      <p:sp>
        <p:nvSpPr>
          <p:cNvPr id="148" name="Oval 147">
            <a:extLst>
              <a:ext uri="{FF2B5EF4-FFF2-40B4-BE49-F238E27FC236}">
                <a16:creationId xmlns:a16="http://schemas.microsoft.com/office/drawing/2014/main" id="{4A6E0268-FFFD-2F42-91B9-371B132C49EE}"/>
              </a:ext>
            </a:extLst>
          </p:cNvPr>
          <p:cNvSpPr/>
          <p:nvPr/>
        </p:nvSpPr>
        <p:spPr>
          <a:xfrm>
            <a:off x="1145539" y="137977"/>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49" name="Oval 148">
            <a:extLst>
              <a:ext uri="{FF2B5EF4-FFF2-40B4-BE49-F238E27FC236}">
                <a16:creationId xmlns:a16="http://schemas.microsoft.com/office/drawing/2014/main" id="{BC30DB51-CCF4-304F-A8E6-64C33DBE3D4F}"/>
              </a:ext>
            </a:extLst>
          </p:cNvPr>
          <p:cNvSpPr/>
          <p:nvPr/>
        </p:nvSpPr>
        <p:spPr>
          <a:xfrm>
            <a:off x="2628173" y="771593"/>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50" name="Oval 149">
            <a:extLst>
              <a:ext uri="{FF2B5EF4-FFF2-40B4-BE49-F238E27FC236}">
                <a16:creationId xmlns:a16="http://schemas.microsoft.com/office/drawing/2014/main" id="{B7BE4CF1-2738-9048-B976-3229E3DE06AD}"/>
              </a:ext>
            </a:extLst>
          </p:cNvPr>
          <p:cNvSpPr/>
          <p:nvPr/>
        </p:nvSpPr>
        <p:spPr>
          <a:xfrm>
            <a:off x="215211" y="72499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51" name="Oval 150">
            <a:extLst>
              <a:ext uri="{FF2B5EF4-FFF2-40B4-BE49-F238E27FC236}">
                <a16:creationId xmlns:a16="http://schemas.microsoft.com/office/drawing/2014/main" id="{C609DAF8-0C4A-9849-AD1F-0BBEE8A82464}"/>
              </a:ext>
            </a:extLst>
          </p:cNvPr>
          <p:cNvSpPr/>
          <p:nvPr/>
        </p:nvSpPr>
        <p:spPr>
          <a:xfrm>
            <a:off x="1145539" y="1451213"/>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152" name="Straight Connector 151">
            <a:extLst>
              <a:ext uri="{FF2B5EF4-FFF2-40B4-BE49-F238E27FC236}">
                <a16:creationId xmlns:a16="http://schemas.microsoft.com/office/drawing/2014/main" id="{9AB8E071-BD9B-8A48-892E-7BE07126D762}"/>
              </a:ext>
            </a:extLst>
          </p:cNvPr>
          <p:cNvCxnSpPr>
            <a:cxnSpLocks/>
            <a:stCxn id="148" idx="6"/>
            <a:endCxn id="149" idx="1"/>
          </p:cNvCxnSpPr>
          <p:nvPr/>
        </p:nvCxnSpPr>
        <p:spPr>
          <a:xfrm>
            <a:off x="1453117" y="281993"/>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53" name="TextBox 152">
            <a:extLst>
              <a:ext uri="{FF2B5EF4-FFF2-40B4-BE49-F238E27FC236}">
                <a16:creationId xmlns:a16="http://schemas.microsoft.com/office/drawing/2014/main" id="{63603EAB-57A6-614B-AB09-55EBC8D8D753}"/>
              </a:ext>
            </a:extLst>
          </p:cNvPr>
          <p:cNvSpPr txBox="1"/>
          <p:nvPr/>
        </p:nvSpPr>
        <p:spPr>
          <a:xfrm>
            <a:off x="2092997" y="326476"/>
            <a:ext cx="284052" cy="307777"/>
          </a:xfrm>
          <a:prstGeom prst="rect">
            <a:avLst/>
          </a:prstGeom>
          <a:noFill/>
        </p:spPr>
        <p:txBody>
          <a:bodyPr wrap="none" rtlCol="0">
            <a:spAutoFit/>
          </a:bodyPr>
          <a:lstStyle/>
          <a:p>
            <a:r>
              <a:rPr lang="en-US" sz="1400" dirty="0"/>
              <a:t>3</a:t>
            </a:r>
            <a:endParaRPr lang="en-US" sz="1800" dirty="0"/>
          </a:p>
        </p:txBody>
      </p:sp>
      <p:cxnSp>
        <p:nvCxnSpPr>
          <p:cNvPr id="154" name="Straight Connector 153">
            <a:extLst>
              <a:ext uri="{FF2B5EF4-FFF2-40B4-BE49-F238E27FC236}">
                <a16:creationId xmlns:a16="http://schemas.microsoft.com/office/drawing/2014/main" id="{5FDE2783-F991-0944-AAE9-823C79F8720E}"/>
              </a:ext>
            </a:extLst>
          </p:cNvPr>
          <p:cNvCxnSpPr>
            <a:cxnSpLocks/>
            <a:stCxn id="148" idx="3"/>
            <a:endCxn id="150" idx="7"/>
          </p:cNvCxnSpPr>
          <p:nvPr/>
        </p:nvCxnSpPr>
        <p:spPr>
          <a:xfrm flipH="1">
            <a:off x="477745" y="383828"/>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F49222E-991B-D843-BF39-7FB2ACA2F1C4}"/>
              </a:ext>
            </a:extLst>
          </p:cNvPr>
          <p:cNvCxnSpPr>
            <a:cxnSpLocks/>
            <a:stCxn id="150" idx="4"/>
            <a:endCxn id="151" idx="2"/>
          </p:cNvCxnSpPr>
          <p:nvPr/>
        </p:nvCxnSpPr>
        <p:spPr>
          <a:xfrm>
            <a:off x="369000" y="1013027"/>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2C388ED9-E16B-A347-8D2E-647A90BA1658}"/>
              </a:ext>
            </a:extLst>
          </p:cNvPr>
          <p:cNvCxnSpPr>
            <a:cxnSpLocks/>
            <a:stCxn id="151" idx="6"/>
            <a:endCxn id="149" idx="3"/>
          </p:cNvCxnSpPr>
          <p:nvPr/>
        </p:nvCxnSpPr>
        <p:spPr>
          <a:xfrm flipV="1">
            <a:off x="1429591" y="1017444"/>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57" name="TextBox 156">
            <a:extLst>
              <a:ext uri="{FF2B5EF4-FFF2-40B4-BE49-F238E27FC236}">
                <a16:creationId xmlns:a16="http://schemas.microsoft.com/office/drawing/2014/main" id="{488291BC-151B-A449-89F7-A5C783DBEABE}"/>
              </a:ext>
            </a:extLst>
          </p:cNvPr>
          <p:cNvSpPr txBox="1"/>
          <p:nvPr/>
        </p:nvSpPr>
        <p:spPr>
          <a:xfrm>
            <a:off x="551325" y="340513"/>
            <a:ext cx="284052" cy="307777"/>
          </a:xfrm>
          <a:prstGeom prst="rect">
            <a:avLst/>
          </a:prstGeom>
          <a:noFill/>
        </p:spPr>
        <p:txBody>
          <a:bodyPr wrap="none" rtlCol="0">
            <a:spAutoFit/>
          </a:bodyPr>
          <a:lstStyle/>
          <a:p>
            <a:r>
              <a:rPr lang="en-US" sz="1400" dirty="0"/>
              <a:t>1</a:t>
            </a:r>
          </a:p>
        </p:txBody>
      </p:sp>
      <p:sp>
        <p:nvSpPr>
          <p:cNvPr id="158" name="TextBox 157">
            <a:extLst>
              <a:ext uri="{FF2B5EF4-FFF2-40B4-BE49-F238E27FC236}">
                <a16:creationId xmlns:a16="http://schemas.microsoft.com/office/drawing/2014/main" id="{BC6E9257-130E-BC4B-BCA4-CA66ACAAA97B}"/>
              </a:ext>
            </a:extLst>
          </p:cNvPr>
          <p:cNvSpPr txBox="1"/>
          <p:nvPr/>
        </p:nvSpPr>
        <p:spPr>
          <a:xfrm>
            <a:off x="539312" y="1255161"/>
            <a:ext cx="284052" cy="307777"/>
          </a:xfrm>
          <a:prstGeom prst="rect">
            <a:avLst/>
          </a:prstGeom>
          <a:noFill/>
        </p:spPr>
        <p:txBody>
          <a:bodyPr wrap="none" rtlCol="0">
            <a:spAutoFit/>
          </a:bodyPr>
          <a:lstStyle/>
          <a:p>
            <a:r>
              <a:rPr lang="en-US" sz="1400" dirty="0"/>
              <a:t>4</a:t>
            </a:r>
          </a:p>
        </p:txBody>
      </p:sp>
      <p:sp>
        <p:nvSpPr>
          <p:cNvPr id="159" name="TextBox 158">
            <a:extLst>
              <a:ext uri="{FF2B5EF4-FFF2-40B4-BE49-F238E27FC236}">
                <a16:creationId xmlns:a16="http://schemas.microsoft.com/office/drawing/2014/main" id="{396930AA-A0CE-1148-A691-D66C079514A4}"/>
              </a:ext>
            </a:extLst>
          </p:cNvPr>
          <p:cNvSpPr txBox="1"/>
          <p:nvPr/>
        </p:nvSpPr>
        <p:spPr>
          <a:xfrm>
            <a:off x="2008764" y="1251669"/>
            <a:ext cx="284052" cy="307777"/>
          </a:xfrm>
          <a:prstGeom prst="rect">
            <a:avLst/>
          </a:prstGeom>
          <a:noFill/>
        </p:spPr>
        <p:txBody>
          <a:bodyPr wrap="square" rtlCol="0">
            <a:spAutoFit/>
          </a:bodyPr>
          <a:lstStyle/>
          <a:p>
            <a:r>
              <a:rPr lang="en-US" sz="1400" dirty="0"/>
              <a:t>2</a:t>
            </a:r>
          </a:p>
        </p:txBody>
      </p:sp>
      <p:cxnSp>
        <p:nvCxnSpPr>
          <p:cNvPr id="160" name="Straight Connector 159">
            <a:extLst>
              <a:ext uri="{FF2B5EF4-FFF2-40B4-BE49-F238E27FC236}">
                <a16:creationId xmlns:a16="http://schemas.microsoft.com/office/drawing/2014/main" id="{7D069A93-DB63-3B47-AE32-166C4AC37FCC}"/>
              </a:ext>
            </a:extLst>
          </p:cNvPr>
          <p:cNvCxnSpPr>
            <a:cxnSpLocks/>
            <a:stCxn id="148" idx="4"/>
            <a:endCxn id="151" idx="0"/>
          </p:cNvCxnSpPr>
          <p:nvPr/>
        </p:nvCxnSpPr>
        <p:spPr>
          <a:xfrm flipH="1">
            <a:off x="1287565" y="426009"/>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61" name="TextBox 160">
            <a:extLst>
              <a:ext uri="{FF2B5EF4-FFF2-40B4-BE49-F238E27FC236}">
                <a16:creationId xmlns:a16="http://schemas.microsoft.com/office/drawing/2014/main" id="{AA1BAEB5-E9ED-7049-BEAC-155B23A3DB7A}"/>
              </a:ext>
            </a:extLst>
          </p:cNvPr>
          <p:cNvSpPr txBox="1"/>
          <p:nvPr/>
        </p:nvSpPr>
        <p:spPr>
          <a:xfrm>
            <a:off x="1248452" y="1097780"/>
            <a:ext cx="284052" cy="307777"/>
          </a:xfrm>
          <a:prstGeom prst="rect">
            <a:avLst/>
          </a:prstGeom>
          <a:noFill/>
        </p:spPr>
        <p:txBody>
          <a:bodyPr wrap="none" rtlCol="0">
            <a:spAutoFit/>
          </a:bodyPr>
          <a:lstStyle/>
          <a:p>
            <a:r>
              <a:rPr lang="en-US" sz="1400" dirty="0"/>
              <a:t>4</a:t>
            </a:r>
          </a:p>
        </p:txBody>
      </p:sp>
      <p:sp>
        <p:nvSpPr>
          <p:cNvPr id="162" name="TextBox 161">
            <a:extLst>
              <a:ext uri="{FF2B5EF4-FFF2-40B4-BE49-F238E27FC236}">
                <a16:creationId xmlns:a16="http://schemas.microsoft.com/office/drawing/2014/main" id="{AC200979-2CA8-E949-8463-95CE4C2F9408}"/>
              </a:ext>
            </a:extLst>
          </p:cNvPr>
          <p:cNvSpPr txBox="1"/>
          <p:nvPr/>
        </p:nvSpPr>
        <p:spPr>
          <a:xfrm>
            <a:off x="1648434" y="582911"/>
            <a:ext cx="284052" cy="307777"/>
          </a:xfrm>
          <a:prstGeom prst="rect">
            <a:avLst/>
          </a:prstGeom>
          <a:noFill/>
        </p:spPr>
        <p:txBody>
          <a:bodyPr wrap="none" rtlCol="0">
            <a:spAutoFit/>
          </a:bodyPr>
          <a:lstStyle/>
          <a:p>
            <a:r>
              <a:rPr lang="en-US" sz="1400" dirty="0"/>
              <a:t>5</a:t>
            </a:r>
            <a:endParaRPr lang="en-US" sz="1800" dirty="0"/>
          </a:p>
        </p:txBody>
      </p:sp>
      <p:cxnSp>
        <p:nvCxnSpPr>
          <p:cNvPr id="163" name="Straight Connector 162">
            <a:extLst>
              <a:ext uri="{FF2B5EF4-FFF2-40B4-BE49-F238E27FC236}">
                <a16:creationId xmlns:a16="http://schemas.microsoft.com/office/drawing/2014/main" id="{85CC20AB-1A5D-9C43-A908-094D65027975}"/>
              </a:ext>
            </a:extLst>
          </p:cNvPr>
          <p:cNvCxnSpPr>
            <a:cxnSpLocks/>
            <a:stCxn id="150" idx="6"/>
            <a:endCxn id="149" idx="2"/>
          </p:cNvCxnSpPr>
          <p:nvPr/>
        </p:nvCxnSpPr>
        <p:spPr>
          <a:xfrm>
            <a:off x="522789" y="869011"/>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65" name="TextBox 164">
            <a:extLst>
              <a:ext uri="{FF2B5EF4-FFF2-40B4-BE49-F238E27FC236}">
                <a16:creationId xmlns:a16="http://schemas.microsoft.com/office/drawing/2014/main" id="{FA955D01-C91B-D84D-B2E8-1E38C5D43B67}"/>
              </a:ext>
            </a:extLst>
          </p:cNvPr>
          <p:cNvSpPr txBox="1"/>
          <p:nvPr/>
        </p:nvSpPr>
        <p:spPr>
          <a:xfrm>
            <a:off x="429974" y="754536"/>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66" name="Rectangle 165">
            <a:extLst>
              <a:ext uri="{FF2B5EF4-FFF2-40B4-BE49-F238E27FC236}">
                <a16:creationId xmlns:a16="http://schemas.microsoft.com/office/drawing/2014/main" id="{8BB0F292-A9D7-CB4A-8533-9C46351BB850}"/>
              </a:ext>
            </a:extLst>
          </p:cNvPr>
          <p:cNvSpPr/>
          <p:nvPr/>
        </p:nvSpPr>
        <p:spPr>
          <a:xfrm>
            <a:off x="3175737" y="50339"/>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5D61A6E7-C6F9-314A-A6F9-8A9D7210FB67}"/>
              </a:ext>
            </a:extLst>
          </p:cNvPr>
          <p:cNvSpPr/>
          <p:nvPr/>
        </p:nvSpPr>
        <p:spPr>
          <a:xfrm>
            <a:off x="4221959" y="14221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68" name="Oval 167">
            <a:extLst>
              <a:ext uri="{FF2B5EF4-FFF2-40B4-BE49-F238E27FC236}">
                <a16:creationId xmlns:a16="http://schemas.microsoft.com/office/drawing/2014/main" id="{39871229-380C-E64D-B9CE-5EDD480F3E5A}"/>
              </a:ext>
            </a:extLst>
          </p:cNvPr>
          <p:cNvSpPr/>
          <p:nvPr/>
        </p:nvSpPr>
        <p:spPr>
          <a:xfrm>
            <a:off x="5704593" y="775832"/>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69" name="Oval 168">
            <a:extLst>
              <a:ext uri="{FF2B5EF4-FFF2-40B4-BE49-F238E27FC236}">
                <a16:creationId xmlns:a16="http://schemas.microsoft.com/office/drawing/2014/main" id="{715C5CDF-4B8A-A04D-8610-94212F52D123}"/>
              </a:ext>
            </a:extLst>
          </p:cNvPr>
          <p:cNvSpPr/>
          <p:nvPr/>
        </p:nvSpPr>
        <p:spPr>
          <a:xfrm>
            <a:off x="3291631" y="729234"/>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0" name="Oval 169">
            <a:extLst>
              <a:ext uri="{FF2B5EF4-FFF2-40B4-BE49-F238E27FC236}">
                <a16:creationId xmlns:a16="http://schemas.microsoft.com/office/drawing/2014/main" id="{4EC8DF06-701B-AA4E-9538-8ACDC774BF40}"/>
              </a:ext>
            </a:extLst>
          </p:cNvPr>
          <p:cNvSpPr/>
          <p:nvPr/>
        </p:nvSpPr>
        <p:spPr>
          <a:xfrm>
            <a:off x="4221959" y="1455452"/>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171" name="Straight Connector 170">
            <a:extLst>
              <a:ext uri="{FF2B5EF4-FFF2-40B4-BE49-F238E27FC236}">
                <a16:creationId xmlns:a16="http://schemas.microsoft.com/office/drawing/2014/main" id="{9121B086-2DC9-FC40-ADC7-911E795410ED}"/>
              </a:ext>
            </a:extLst>
          </p:cNvPr>
          <p:cNvCxnSpPr>
            <a:cxnSpLocks/>
            <a:stCxn id="167" idx="6"/>
            <a:endCxn id="168" idx="1"/>
          </p:cNvCxnSpPr>
          <p:nvPr/>
        </p:nvCxnSpPr>
        <p:spPr>
          <a:xfrm>
            <a:off x="4529537" y="286232"/>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72" name="TextBox 171">
            <a:extLst>
              <a:ext uri="{FF2B5EF4-FFF2-40B4-BE49-F238E27FC236}">
                <a16:creationId xmlns:a16="http://schemas.microsoft.com/office/drawing/2014/main" id="{CADE9A3A-D71D-0543-B95C-753242B0D164}"/>
              </a:ext>
            </a:extLst>
          </p:cNvPr>
          <p:cNvSpPr txBox="1"/>
          <p:nvPr/>
        </p:nvSpPr>
        <p:spPr>
          <a:xfrm>
            <a:off x="5169417" y="330715"/>
            <a:ext cx="284052" cy="307777"/>
          </a:xfrm>
          <a:prstGeom prst="rect">
            <a:avLst/>
          </a:prstGeom>
          <a:noFill/>
        </p:spPr>
        <p:txBody>
          <a:bodyPr wrap="none" rtlCol="0">
            <a:spAutoFit/>
          </a:bodyPr>
          <a:lstStyle/>
          <a:p>
            <a:r>
              <a:rPr lang="en-US" sz="1400" dirty="0"/>
              <a:t>3</a:t>
            </a:r>
            <a:endParaRPr lang="en-US" sz="1800" dirty="0"/>
          </a:p>
        </p:txBody>
      </p:sp>
      <p:cxnSp>
        <p:nvCxnSpPr>
          <p:cNvPr id="173" name="Straight Connector 172">
            <a:extLst>
              <a:ext uri="{FF2B5EF4-FFF2-40B4-BE49-F238E27FC236}">
                <a16:creationId xmlns:a16="http://schemas.microsoft.com/office/drawing/2014/main" id="{BDC3794B-07E9-384F-874C-FC1B2B165630}"/>
              </a:ext>
            </a:extLst>
          </p:cNvPr>
          <p:cNvCxnSpPr>
            <a:cxnSpLocks/>
            <a:stCxn id="167" idx="3"/>
            <a:endCxn id="169" idx="7"/>
          </p:cNvCxnSpPr>
          <p:nvPr/>
        </p:nvCxnSpPr>
        <p:spPr>
          <a:xfrm flipH="1">
            <a:off x="3554165" y="388067"/>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9713C2AF-ED61-AC4F-99E9-43A3DFAF33D0}"/>
              </a:ext>
            </a:extLst>
          </p:cNvPr>
          <p:cNvCxnSpPr>
            <a:cxnSpLocks/>
            <a:stCxn id="169" idx="4"/>
            <a:endCxn id="170" idx="2"/>
          </p:cNvCxnSpPr>
          <p:nvPr/>
        </p:nvCxnSpPr>
        <p:spPr>
          <a:xfrm>
            <a:off x="3445420" y="1017266"/>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74756B85-D1B6-924D-8AE0-17DFD09BD187}"/>
              </a:ext>
            </a:extLst>
          </p:cNvPr>
          <p:cNvCxnSpPr>
            <a:cxnSpLocks/>
            <a:stCxn id="170" idx="6"/>
            <a:endCxn id="168" idx="3"/>
          </p:cNvCxnSpPr>
          <p:nvPr/>
        </p:nvCxnSpPr>
        <p:spPr>
          <a:xfrm flipV="1">
            <a:off x="4506011" y="1021683"/>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76" name="TextBox 175">
            <a:extLst>
              <a:ext uri="{FF2B5EF4-FFF2-40B4-BE49-F238E27FC236}">
                <a16:creationId xmlns:a16="http://schemas.microsoft.com/office/drawing/2014/main" id="{91539304-D380-2F4B-9610-0ED3C4C3662B}"/>
              </a:ext>
            </a:extLst>
          </p:cNvPr>
          <p:cNvSpPr txBox="1"/>
          <p:nvPr/>
        </p:nvSpPr>
        <p:spPr>
          <a:xfrm>
            <a:off x="3627745" y="344752"/>
            <a:ext cx="284052" cy="307777"/>
          </a:xfrm>
          <a:prstGeom prst="rect">
            <a:avLst/>
          </a:prstGeom>
          <a:noFill/>
        </p:spPr>
        <p:txBody>
          <a:bodyPr wrap="none" rtlCol="0">
            <a:spAutoFit/>
          </a:bodyPr>
          <a:lstStyle/>
          <a:p>
            <a:r>
              <a:rPr lang="en-US" sz="1400" dirty="0"/>
              <a:t>1</a:t>
            </a:r>
          </a:p>
        </p:txBody>
      </p:sp>
      <p:sp>
        <p:nvSpPr>
          <p:cNvPr id="177" name="TextBox 176">
            <a:extLst>
              <a:ext uri="{FF2B5EF4-FFF2-40B4-BE49-F238E27FC236}">
                <a16:creationId xmlns:a16="http://schemas.microsoft.com/office/drawing/2014/main" id="{1F9E68C2-CD4B-0043-A3A1-3749FFCDEA47}"/>
              </a:ext>
            </a:extLst>
          </p:cNvPr>
          <p:cNvSpPr txBox="1"/>
          <p:nvPr/>
        </p:nvSpPr>
        <p:spPr>
          <a:xfrm>
            <a:off x="3615732" y="1259400"/>
            <a:ext cx="284052" cy="307777"/>
          </a:xfrm>
          <a:prstGeom prst="rect">
            <a:avLst/>
          </a:prstGeom>
          <a:noFill/>
        </p:spPr>
        <p:txBody>
          <a:bodyPr wrap="none" rtlCol="0">
            <a:spAutoFit/>
          </a:bodyPr>
          <a:lstStyle/>
          <a:p>
            <a:r>
              <a:rPr lang="en-US" sz="1400" dirty="0"/>
              <a:t>4</a:t>
            </a:r>
          </a:p>
        </p:txBody>
      </p:sp>
      <p:sp>
        <p:nvSpPr>
          <p:cNvPr id="178" name="TextBox 177">
            <a:extLst>
              <a:ext uri="{FF2B5EF4-FFF2-40B4-BE49-F238E27FC236}">
                <a16:creationId xmlns:a16="http://schemas.microsoft.com/office/drawing/2014/main" id="{1B948DB8-676C-B24E-9E26-71AC0A4D9244}"/>
              </a:ext>
            </a:extLst>
          </p:cNvPr>
          <p:cNvSpPr txBox="1"/>
          <p:nvPr/>
        </p:nvSpPr>
        <p:spPr>
          <a:xfrm>
            <a:off x="5085184" y="1255908"/>
            <a:ext cx="284052" cy="307777"/>
          </a:xfrm>
          <a:prstGeom prst="rect">
            <a:avLst/>
          </a:prstGeom>
          <a:noFill/>
        </p:spPr>
        <p:txBody>
          <a:bodyPr wrap="square" rtlCol="0">
            <a:spAutoFit/>
          </a:bodyPr>
          <a:lstStyle/>
          <a:p>
            <a:r>
              <a:rPr lang="en-US" sz="1400" dirty="0"/>
              <a:t>2</a:t>
            </a:r>
          </a:p>
        </p:txBody>
      </p:sp>
      <p:cxnSp>
        <p:nvCxnSpPr>
          <p:cNvPr id="179" name="Straight Connector 178">
            <a:extLst>
              <a:ext uri="{FF2B5EF4-FFF2-40B4-BE49-F238E27FC236}">
                <a16:creationId xmlns:a16="http://schemas.microsoft.com/office/drawing/2014/main" id="{A53026E7-422B-7E49-AA2F-B74DE4C7678E}"/>
              </a:ext>
            </a:extLst>
          </p:cNvPr>
          <p:cNvCxnSpPr>
            <a:cxnSpLocks/>
            <a:stCxn id="167" idx="4"/>
            <a:endCxn id="170" idx="0"/>
          </p:cNvCxnSpPr>
          <p:nvPr/>
        </p:nvCxnSpPr>
        <p:spPr>
          <a:xfrm flipH="1">
            <a:off x="4363985" y="430248"/>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80" name="TextBox 179">
            <a:extLst>
              <a:ext uri="{FF2B5EF4-FFF2-40B4-BE49-F238E27FC236}">
                <a16:creationId xmlns:a16="http://schemas.microsoft.com/office/drawing/2014/main" id="{E088DB59-45BB-C140-B51B-61FED6FAC7A9}"/>
              </a:ext>
            </a:extLst>
          </p:cNvPr>
          <p:cNvSpPr txBox="1"/>
          <p:nvPr/>
        </p:nvSpPr>
        <p:spPr>
          <a:xfrm>
            <a:off x="4310223" y="1066383"/>
            <a:ext cx="284052" cy="307777"/>
          </a:xfrm>
          <a:prstGeom prst="rect">
            <a:avLst/>
          </a:prstGeom>
          <a:noFill/>
        </p:spPr>
        <p:txBody>
          <a:bodyPr wrap="none" rtlCol="0">
            <a:spAutoFit/>
          </a:bodyPr>
          <a:lstStyle/>
          <a:p>
            <a:r>
              <a:rPr lang="en-US" sz="1400" dirty="0"/>
              <a:t>4</a:t>
            </a:r>
          </a:p>
        </p:txBody>
      </p:sp>
      <p:sp>
        <p:nvSpPr>
          <p:cNvPr id="181" name="TextBox 180">
            <a:extLst>
              <a:ext uri="{FF2B5EF4-FFF2-40B4-BE49-F238E27FC236}">
                <a16:creationId xmlns:a16="http://schemas.microsoft.com/office/drawing/2014/main" id="{C5C16804-AB74-014C-A00F-364C6D8EC9C9}"/>
              </a:ext>
            </a:extLst>
          </p:cNvPr>
          <p:cNvSpPr txBox="1"/>
          <p:nvPr/>
        </p:nvSpPr>
        <p:spPr>
          <a:xfrm>
            <a:off x="4724854" y="587150"/>
            <a:ext cx="284052" cy="307777"/>
          </a:xfrm>
          <a:prstGeom prst="rect">
            <a:avLst/>
          </a:prstGeom>
          <a:noFill/>
        </p:spPr>
        <p:txBody>
          <a:bodyPr wrap="none" rtlCol="0">
            <a:spAutoFit/>
          </a:bodyPr>
          <a:lstStyle/>
          <a:p>
            <a:r>
              <a:rPr lang="en-US" sz="1400" dirty="0"/>
              <a:t>5</a:t>
            </a:r>
            <a:endParaRPr lang="en-US" sz="1800" dirty="0"/>
          </a:p>
        </p:txBody>
      </p:sp>
      <p:cxnSp>
        <p:nvCxnSpPr>
          <p:cNvPr id="182" name="Straight Connector 181">
            <a:extLst>
              <a:ext uri="{FF2B5EF4-FFF2-40B4-BE49-F238E27FC236}">
                <a16:creationId xmlns:a16="http://schemas.microsoft.com/office/drawing/2014/main" id="{50F20732-2A24-7B4E-904E-09360B4AB279}"/>
              </a:ext>
            </a:extLst>
          </p:cNvPr>
          <p:cNvCxnSpPr>
            <a:cxnSpLocks/>
            <a:stCxn id="169" idx="6"/>
            <a:endCxn id="168" idx="2"/>
          </p:cNvCxnSpPr>
          <p:nvPr/>
        </p:nvCxnSpPr>
        <p:spPr>
          <a:xfrm>
            <a:off x="3599209" y="873250"/>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83" name="TextBox 182">
            <a:extLst>
              <a:ext uri="{FF2B5EF4-FFF2-40B4-BE49-F238E27FC236}">
                <a16:creationId xmlns:a16="http://schemas.microsoft.com/office/drawing/2014/main" id="{2C3F5F9D-D141-6041-918E-5925173168E5}"/>
              </a:ext>
            </a:extLst>
          </p:cNvPr>
          <p:cNvSpPr txBox="1"/>
          <p:nvPr/>
        </p:nvSpPr>
        <p:spPr>
          <a:xfrm>
            <a:off x="3506394" y="758775"/>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85" name="TextBox 184">
            <a:extLst>
              <a:ext uri="{FF2B5EF4-FFF2-40B4-BE49-F238E27FC236}">
                <a16:creationId xmlns:a16="http://schemas.microsoft.com/office/drawing/2014/main" id="{4BD79084-EF4C-4F4F-A3F5-FDE9295DBBB7}"/>
              </a:ext>
            </a:extLst>
          </p:cNvPr>
          <p:cNvSpPr txBox="1"/>
          <p:nvPr/>
        </p:nvSpPr>
        <p:spPr>
          <a:xfrm>
            <a:off x="5369236" y="1516760"/>
            <a:ext cx="813043" cy="369332"/>
          </a:xfrm>
          <a:prstGeom prst="rect">
            <a:avLst/>
          </a:prstGeom>
          <a:noFill/>
        </p:spPr>
        <p:txBody>
          <a:bodyPr wrap="none" rtlCol="0">
            <a:spAutoFit/>
          </a:bodyPr>
          <a:lstStyle/>
          <a:p>
            <a:r>
              <a:rPr lang="en-US" sz="1800" dirty="0">
                <a:highlight>
                  <a:srgbClr val="00FFFF"/>
                </a:highlight>
              </a:rPr>
              <a:t>step 1</a:t>
            </a:r>
            <a:endParaRPr lang="en-US" dirty="0">
              <a:highlight>
                <a:srgbClr val="00FFFF"/>
              </a:highlight>
            </a:endParaRPr>
          </a:p>
        </p:txBody>
      </p:sp>
      <p:sp>
        <p:nvSpPr>
          <p:cNvPr id="186" name="TextBox 185">
            <a:extLst>
              <a:ext uri="{FF2B5EF4-FFF2-40B4-BE49-F238E27FC236}">
                <a16:creationId xmlns:a16="http://schemas.microsoft.com/office/drawing/2014/main" id="{865BE151-C166-0449-AA52-B43C771EE8C1}"/>
              </a:ext>
            </a:extLst>
          </p:cNvPr>
          <p:cNvSpPr txBox="1"/>
          <p:nvPr/>
        </p:nvSpPr>
        <p:spPr>
          <a:xfrm>
            <a:off x="2277538" y="1513476"/>
            <a:ext cx="813043" cy="369332"/>
          </a:xfrm>
          <a:prstGeom prst="rect">
            <a:avLst/>
          </a:prstGeom>
          <a:noFill/>
        </p:spPr>
        <p:txBody>
          <a:bodyPr wrap="none" rtlCol="0">
            <a:spAutoFit/>
          </a:bodyPr>
          <a:lstStyle/>
          <a:p>
            <a:r>
              <a:rPr lang="en-US" sz="1800" dirty="0">
                <a:highlight>
                  <a:srgbClr val="00FFFF"/>
                </a:highlight>
              </a:rPr>
              <a:t>step 0</a:t>
            </a:r>
            <a:endParaRPr lang="en-US" dirty="0">
              <a:highlight>
                <a:srgbClr val="00FFFF"/>
              </a:highlight>
            </a:endParaRPr>
          </a:p>
        </p:txBody>
      </p:sp>
      <p:sp>
        <p:nvSpPr>
          <p:cNvPr id="187" name="TextBox 186">
            <a:extLst>
              <a:ext uri="{FF2B5EF4-FFF2-40B4-BE49-F238E27FC236}">
                <a16:creationId xmlns:a16="http://schemas.microsoft.com/office/drawing/2014/main" id="{8957835F-DB5B-3B4F-9464-A2D565D0FC54}"/>
              </a:ext>
            </a:extLst>
          </p:cNvPr>
          <p:cNvSpPr txBox="1"/>
          <p:nvPr/>
        </p:nvSpPr>
        <p:spPr>
          <a:xfrm>
            <a:off x="4511729" y="33198"/>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188" name="TextBox 187">
            <a:extLst>
              <a:ext uri="{FF2B5EF4-FFF2-40B4-BE49-F238E27FC236}">
                <a16:creationId xmlns:a16="http://schemas.microsoft.com/office/drawing/2014/main" id="{A2A45098-E629-2C47-B8FC-B3362ACA7308}"/>
              </a:ext>
            </a:extLst>
          </p:cNvPr>
          <p:cNvSpPr txBox="1"/>
          <p:nvPr/>
        </p:nvSpPr>
        <p:spPr>
          <a:xfrm>
            <a:off x="4457221" y="1513476"/>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189" name="TextBox 188">
            <a:extLst>
              <a:ext uri="{FF2B5EF4-FFF2-40B4-BE49-F238E27FC236}">
                <a16:creationId xmlns:a16="http://schemas.microsoft.com/office/drawing/2014/main" id="{E3E7C459-CDD3-D445-A704-320F30FC70D4}"/>
              </a:ext>
            </a:extLst>
          </p:cNvPr>
          <p:cNvSpPr txBox="1"/>
          <p:nvPr/>
        </p:nvSpPr>
        <p:spPr>
          <a:xfrm>
            <a:off x="5644690" y="395075"/>
            <a:ext cx="530915" cy="369332"/>
          </a:xfrm>
          <a:prstGeom prst="rect">
            <a:avLst/>
          </a:prstGeom>
          <a:noFill/>
        </p:spPr>
        <p:txBody>
          <a:bodyPr wrap="none" rtlCol="0">
            <a:spAutoFit/>
          </a:bodyPr>
          <a:lstStyle/>
          <a:p>
            <a:r>
              <a:rPr lang="en-US" sz="1800" dirty="0">
                <a:highlight>
                  <a:srgbClr val="FFFF00"/>
                </a:highlight>
              </a:rPr>
              <a:t>5,A</a:t>
            </a:r>
            <a:endParaRPr lang="en-US" dirty="0">
              <a:highlight>
                <a:srgbClr val="FFFF00"/>
              </a:highlight>
            </a:endParaRPr>
          </a:p>
        </p:txBody>
      </p:sp>
      <p:graphicFrame>
        <p:nvGraphicFramePr>
          <p:cNvPr id="47" name="Table 46">
            <a:extLst>
              <a:ext uri="{FF2B5EF4-FFF2-40B4-BE49-F238E27FC236}">
                <a16:creationId xmlns:a16="http://schemas.microsoft.com/office/drawing/2014/main" id="{FED05206-5E79-BD44-8BCC-880F20C3A9CF}"/>
              </a:ext>
            </a:extLst>
          </p:cNvPr>
          <p:cNvGraphicFramePr>
            <a:graphicFrameLocks noGrp="1"/>
          </p:cNvGraphicFramePr>
          <p:nvPr>
            <p:extLst>
              <p:ext uri="{D42A27DB-BD31-4B8C-83A1-F6EECF244321}">
                <p14:modId xmlns:p14="http://schemas.microsoft.com/office/powerpoint/2010/main" val="1493632685"/>
              </p:ext>
            </p:extLst>
          </p:nvPr>
        </p:nvGraphicFramePr>
        <p:xfrm>
          <a:off x="291617" y="4116205"/>
          <a:ext cx="8679131" cy="1123492"/>
        </p:xfrm>
        <a:graphic>
          <a:graphicData uri="http://schemas.openxmlformats.org/drawingml/2006/table">
            <a:tbl>
              <a:tblPr firstRow="1" bandRow="1">
                <a:tableStyleId>{5C22544A-7EE6-4342-B048-85BDC9FD1C3A}</a:tableStyleId>
              </a:tblPr>
              <a:tblGrid>
                <a:gridCol w="1446522">
                  <a:extLst>
                    <a:ext uri="{9D8B030D-6E8A-4147-A177-3AD203B41FA5}">
                      <a16:colId xmlns:a16="http://schemas.microsoft.com/office/drawing/2014/main" val="20000"/>
                    </a:ext>
                  </a:extLst>
                </a:gridCol>
                <a:gridCol w="2361989">
                  <a:extLst>
                    <a:ext uri="{9D8B030D-6E8A-4147-A177-3AD203B41FA5}">
                      <a16:colId xmlns:a16="http://schemas.microsoft.com/office/drawing/2014/main" val="20001"/>
                    </a:ext>
                  </a:extLst>
                </a:gridCol>
                <a:gridCol w="1152080">
                  <a:extLst>
                    <a:ext uri="{9D8B030D-6E8A-4147-A177-3AD203B41FA5}">
                      <a16:colId xmlns:a16="http://schemas.microsoft.com/office/drawing/2014/main" val="20002"/>
                    </a:ext>
                  </a:extLst>
                </a:gridCol>
                <a:gridCol w="1274334">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292078">
                  <a:extLst>
                    <a:ext uri="{9D8B030D-6E8A-4147-A177-3AD203B41FA5}">
                      <a16:colId xmlns:a16="http://schemas.microsoft.com/office/drawing/2014/main" val="20005"/>
                    </a:ext>
                  </a:extLst>
                </a:gridCol>
              </a:tblGrid>
              <a:tr h="383250">
                <a:tc>
                  <a:txBody>
                    <a:bodyPr/>
                    <a:lstStyle/>
                    <a:p>
                      <a:pPr algn="ctr"/>
                      <a:r>
                        <a:rPr lang="en-US" sz="1800" dirty="0"/>
                        <a:t>step</a:t>
                      </a:r>
                    </a:p>
                  </a:txBody>
                  <a:tcPr marL="91441" marR="91441" marT="45632" marB="45632"/>
                </a:tc>
                <a:tc>
                  <a:txBody>
                    <a:bodyPr/>
                    <a:lstStyle/>
                    <a:p>
                      <a:pPr algn="ctr"/>
                      <a:r>
                        <a:rPr lang="en-US" sz="1800" dirty="0"/>
                        <a:t>node</a:t>
                      </a:r>
                      <a:r>
                        <a:rPr lang="en-US" sz="1800" baseline="0" dirty="0"/>
                        <a:t> added to MST</a:t>
                      </a:r>
                      <a:endParaRPr lang="en-US" sz="1800" dirty="0"/>
                    </a:p>
                  </a:txBody>
                  <a:tcPr marL="91441" marR="91441" marT="45632" marB="45632"/>
                </a:tc>
                <a:tc>
                  <a:txBody>
                    <a:bodyPr/>
                    <a:lstStyle/>
                    <a:p>
                      <a:pPr algn="ctr"/>
                      <a:r>
                        <a:rPr lang="en-US" sz="1800" dirty="0"/>
                        <a:t>A</a:t>
                      </a:r>
                    </a:p>
                  </a:txBody>
                  <a:tcPr marL="91441" marR="91441" marT="45632" marB="45632"/>
                </a:tc>
                <a:tc>
                  <a:txBody>
                    <a:bodyPr/>
                    <a:lstStyle/>
                    <a:p>
                      <a:pPr algn="ctr"/>
                      <a:r>
                        <a:rPr lang="en-US" sz="1800" dirty="0"/>
                        <a:t>B</a:t>
                      </a:r>
                    </a:p>
                  </a:txBody>
                  <a:tcPr marL="91441" marR="91441" marT="45632" marB="45632"/>
                </a:tc>
                <a:tc>
                  <a:txBody>
                    <a:bodyPr/>
                    <a:lstStyle/>
                    <a:p>
                      <a:pPr algn="ctr"/>
                      <a:r>
                        <a:rPr lang="en-US" sz="1800" dirty="0"/>
                        <a:t>C</a:t>
                      </a:r>
                    </a:p>
                  </a:txBody>
                  <a:tcPr marL="91441" marR="91441" marT="45632" marB="45632"/>
                </a:tc>
                <a:tc>
                  <a:txBody>
                    <a:bodyPr/>
                    <a:lstStyle/>
                    <a:p>
                      <a:pPr algn="ctr"/>
                      <a:r>
                        <a:rPr lang="en-US" sz="1800" dirty="0"/>
                        <a:t>D</a:t>
                      </a:r>
                    </a:p>
                  </a:txBody>
                  <a:tcPr marL="91441" marR="91441" marT="45632" marB="45632"/>
                </a:tc>
                <a:extLst>
                  <a:ext uri="{0D108BD9-81ED-4DB2-BD59-A6C34878D82A}">
                    <a16:rowId xmlns:a16="http://schemas.microsoft.com/office/drawing/2014/main" val="10000"/>
                  </a:ext>
                </a:extLst>
              </a:tr>
              <a:tr h="370121">
                <a:tc>
                  <a:txBody>
                    <a:bodyPr/>
                    <a:lstStyle/>
                    <a:p>
                      <a:pPr algn="ctr"/>
                      <a:r>
                        <a:rPr lang="en-US" sz="1800" dirty="0">
                          <a:highlight>
                            <a:srgbClr val="00FFFF"/>
                          </a:highlight>
                        </a:rPr>
                        <a:t>0</a:t>
                      </a:r>
                    </a:p>
                  </a:txBody>
                  <a:tcPr marL="91441" marR="91441" marT="45632" marB="45632"/>
                </a:tc>
                <a:tc>
                  <a:txBody>
                    <a:bodyPr/>
                    <a:lstStyle/>
                    <a:p>
                      <a:pPr algn="ctr"/>
                      <a:endParaRPr lang="en-US" sz="1800"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highlight>
                            <a:srgbClr val="FFFF00"/>
                          </a:highlight>
                        </a:rPr>
                        <a:t>0,nil</a:t>
                      </a:r>
                      <a:endParaRPr lang="en-US" sz="1800" b="1" dirty="0">
                        <a:highlight>
                          <a:srgbClr val="FFFF00"/>
                        </a:highlight>
                      </a:endParaRPr>
                    </a:p>
                  </a:txBody>
                  <a:tcPr marL="91441" marR="91441" marT="45632" marB="45632"/>
                </a:tc>
                <a:tc>
                  <a:txBody>
                    <a:bodyPr/>
                    <a:lstStyle/>
                    <a:p>
                      <a:pPr algn="ct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extLst>
                  <a:ext uri="{0D108BD9-81ED-4DB2-BD59-A6C34878D82A}">
                    <a16:rowId xmlns:a16="http://schemas.microsoft.com/office/drawing/2014/main" val="10001"/>
                  </a:ext>
                </a:extLst>
              </a:tr>
              <a:tr h="370121">
                <a:tc>
                  <a:txBody>
                    <a:bodyPr/>
                    <a:lstStyle/>
                    <a:p>
                      <a:pPr algn="ctr"/>
                      <a:r>
                        <a:rPr lang="en-US" sz="1800" dirty="0">
                          <a:highlight>
                            <a:srgbClr val="00FFFF"/>
                          </a:highlight>
                        </a:rPr>
                        <a:t>1</a:t>
                      </a:r>
                    </a:p>
                  </a:txBody>
                  <a:tcPr marL="91441" marR="91441" marT="45632" marB="45632"/>
                </a:tc>
                <a:tc>
                  <a:txBody>
                    <a:bodyPr/>
                    <a:lstStyle/>
                    <a:p>
                      <a:pPr algn="ctr"/>
                      <a:r>
                        <a:rPr lang="en-US" sz="1800" dirty="0">
                          <a:highlight>
                            <a:srgbClr val="FF0000"/>
                          </a:highlight>
                        </a:rPr>
                        <a:t>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r>
                        <a:rPr lang="en-US" sz="1800" b="0" dirty="0">
                          <a:highlight>
                            <a:srgbClr val="FFFF00"/>
                          </a:highlight>
                        </a:rPr>
                        <a:t>1,A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5,A</a:t>
                      </a:r>
                    </a:p>
                  </a:txBody>
                  <a:tcPr marL="91441" marR="91441" marT="45632" marB="45632"/>
                </a:tc>
                <a:extLst>
                  <a:ext uri="{0D108BD9-81ED-4DB2-BD59-A6C34878D82A}">
                    <a16:rowId xmlns:a16="http://schemas.microsoft.com/office/drawing/2014/main" val="3422201718"/>
                  </a:ext>
                </a:extLst>
              </a:tr>
            </a:tbl>
          </a:graphicData>
        </a:graphic>
      </p:graphicFrame>
      <p:sp>
        <p:nvSpPr>
          <p:cNvPr id="48" name="TextBox 47">
            <a:extLst>
              <a:ext uri="{FF2B5EF4-FFF2-40B4-BE49-F238E27FC236}">
                <a16:creationId xmlns:a16="http://schemas.microsoft.com/office/drawing/2014/main" id="{23B9E82F-0965-F143-A95A-227DFF77FE29}"/>
              </a:ext>
            </a:extLst>
          </p:cNvPr>
          <p:cNvSpPr txBox="1"/>
          <p:nvPr/>
        </p:nvSpPr>
        <p:spPr>
          <a:xfrm>
            <a:off x="2560169" y="2180945"/>
            <a:ext cx="4142026" cy="1323439"/>
          </a:xfrm>
          <a:prstGeom prst="rect">
            <a:avLst/>
          </a:prstGeom>
          <a:noFill/>
        </p:spPr>
        <p:txBody>
          <a:bodyPr wrap="square" rtlCol="0">
            <a:spAutoFit/>
          </a:bodyPr>
          <a:lstStyle/>
          <a:p>
            <a:r>
              <a:rPr lang="en-US" sz="1600" b="1" dirty="0">
                <a:solidFill>
                  <a:srgbClr val="080FAC"/>
                </a:solidFill>
              </a:rPr>
              <a:t>Running Prim’s Algorithm to find a MST</a:t>
            </a:r>
          </a:p>
          <a:p>
            <a:endParaRPr lang="en-US" sz="1600" dirty="0"/>
          </a:p>
          <a:p>
            <a:r>
              <a:rPr lang="en-US" sz="1600" dirty="0"/>
              <a:t>Step 1: </a:t>
            </a:r>
          </a:p>
          <a:p>
            <a:pPr marL="285750" indent="-285750">
              <a:buFont typeface="Arial" panose="020B0604020202020204" pitchFamily="34" charset="0"/>
              <a:buChar char="•"/>
            </a:pPr>
            <a:r>
              <a:rPr lang="en-US" sz="1600" dirty="0"/>
              <a:t>add A to MST with cost 0</a:t>
            </a:r>
          </a:p>
          <a:p>
            <a:pPr marL="285750" indent="-285750">
              <a:buFont typeface="Arial" panose="020B0604020202020204" pitchFamily="34" charset="0"/>
              <a:buChar char="•"/>
            </a:pPr>
            <a:r>
              <a:rPr lang="en-US" sz="1600" dirty="0"/>
              <a:t>use A to update cost for its </a:t>
            </a:r>
            <a:r>
              <a:rPr lang="en-US" sz="1600" dirty="0" err="1"/>
              <a:t>neighbours</a:t>
            </a:r>
            <a:endParaRPr lang="en-US" sz="1600" dirty="0"/>
          </a:p>
        </p:txBody>
      </p:sp>
    </p:spTree>
    <p:extLst>
      <p:ext uri="{BB962C8B-B14F-4D97-AF65-F5344CB8AC3E}">
        <p14:creationId xmlns:p14="http://schemas.microsoft.com/office/powerpoint/2010/main" val="234696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980148" y="6158755"/>
            <a:ext cx="990600" cy="365125"/>
          </a:xfrm>
        </p:spPr>
        <p:txBody>
          <a:bodyPr/>
          <a:lstStyle/>
          <a:p>
            <a:pPr>
              <a:defRPr/>
            </a:pPr>
            <a:fld id="{F9610808-8E44-6F46-B441-732A53FE435D}" type="slidenum">
              <a:rPr lang="en-US" smtClean="0"/>
              <a:pPr>
                <a:defRPr/>
              </a:pPr>
              <a:t>18</a:t>
            </a:fld>
            <a:endParaRPr lang="en-US" dirty="0"/>
          </a:p>
        </p:txBody>
      </p:sp>
      <p:sp>
        <p:nvSpPr>
          <p:cNvPr id="146" name="Rectangle 145">
            <a:extLst>
              <a:ext uri="{FF2B5EF4-FFF2-40B4-BE49-F238E27FC236}">
                <a16:creationId xmlns:a16="http://schemas.microsoft.com/office/drawing/2014/main" id="{338588C8-127F-B646-AD65-DBF972726BA5}"/>
              </a:ext>
            </a:extLst>
          </p:cNvPr>
          <p:cNvSpPr/>
          <p:nvPr/>
        </p:nvSpPr>
        <p:spPr>
          <a:xfrm>
            <a:off x="43419" y="6401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Slide Number Placeholder 5">
            <a:extLst>
              <a:ext uri="{FF2B5EF4-FFF2-40B4-BE49-F238E27FC236}">
                <a16:creationId xmlns:a16="http://schemas.microsoft.com/office/drawing/2014/main" id="{87804E3F-C05C-5048-A13D-69816EF87A4F}"/>
              </a:ext>
            </a:extLst>
          </p:cNvPr>
          <p:cNvSpPr txBox="1">
            <a:spLocks/>
          </p:cNvSpPr>
          <p:nvPr/>
        </p:nvSpPr>
        <p:spPr>
          <a:xfrm>
            <a:off x="3289300" y="8000450"/>
            <a:ext cx="990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3600" kern="1200" smtClean="0">
                <a:solidFill>
                  <a:schemeClr val="bg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fld id="{F9610808-8E44-6F46-B441-732A53FE435D}" type="slidenum">
              <a:rPr lang="en-US" smtClean="0"/>
              <a:pPr>
                <a:defRPr/>
              </a:pPr>
              <a:t>18</a:t>
            </a:fld>
            <a:endParaRPr lang="en-US" dirty="0"/>
          </a:p>
        </p:txBody>
      </p:sp>
      <p:sp>
        <p:nvSpPr>
          <p:cNvPr id="148" name="Oval 147">
            <a:extLst>
              <a:ext uri="{FF2B5EF4-FFF2-40B4-BE49-F238E27FC236}">
                <a16:creationId xmlns:a16="http://schemas.microsoft.com/office/drawing/2014/main" id="{4A6E0268-FFFD-2F42-91B9-371B132C49EE}"/>
              </a:ext>
            </a:extLst>
          </p:cNvPr>
          <p:cNvSpPr/>
          <p:nvPr/>
        </p:nvSpPr>
        <p:spPr>
          <a:xfrm>
            <a:off x="1145539" y="137977"/>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49" name="Oval 148">
            <a:extLst>
              <a:ext uri="{FF2B5EF4-FFF2-40B4-BE49-F238E27FC236}">
                <a16:creationId xmlns:a16="http://schemas.microsoft.com/office/drawing/2014/main" id="{BC30DB51-CCF4-304F-A8E6-64C33DBE3D4F}"/>
              </a:ext>
            </a:extLst>
          </p:cNvPr>
          <p:cNvSpPr/>
          <p:nvPr/>
        </p:nvSpPr>
        <p:spPr>
          <a:xfrm>
            <a:off x="2628173" y="771593"/>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50" name="Oval 149">
            <a:extLst>
              <a:ext uri="{FF2B5EF4-FFF2-40B4-BE49-F238E27FC236}">
                <a16:creationId xmlns:a16="http://schemas.microsoft.com/office/drawing/2014/main" id="{B7BE4CF1-2738-9048-B976-3229E3DE06AD}"/>
              </a:ext>
            </a:extLst>
          </p:cNvPr>
          <p:cNvSpPr/>
          <p:nvPr/>
        </p:nvSpPr>
        <p:spPr>
          <a:xfrm>
            <a:off x="215211" y="72499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51" name="Oval 150">
            <a:extLst>
              <a:ext uri="{FF2B5EF4-FFF2-40B4-BE49-F238E27FC236}">
                <a16:creationId xmlns:a16="http://schemas.microsoft.com/office/drawing/2014/main" id="{C609DAF8-0C4A-9849-AD1F-0BBEE8A82464}"/>
              </a:ext>
            </a:extLst>
          </p:cNvPr>
          <p:cNvSpPr/>
          <p:nvPr/>
        </p:nvSpPr>
        <p:spPr>
          <a:xfrm>
            <a:off x="1145539" y="1451213"/>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152" name="Straight Connector 151">
            <a:extLst>
              <a:ext uri="{FF2B5EF4-FFF2-40B4-BE49-F238E27FC236}">
                <a16:creationId xmlns:a16="http://schemas.microsoft.com/office/drawing/2014/main" id="{9AB8E071-BD9B-8A48-892E-7BE07126D762}"/>
              </a:ext>
            </a:extLst>
          </p:cNvPr>
          <p:cNvCxnSpPr>
            <a:cxnSpLocks/>
            <a:stCxn id="148" idx="6"/>
            <a:endCxn id="149" idx="1"/>
          </p:cNvCxnSpPr>
          <p:nvPr/>
        </p:nvCxnSpPr>
        <p:spPr>
          <a:xfrm>
            <a:off x="1453117" y="281993"/>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53" name="TextBox 152">
            <a:extLst>
              <a:ext uri="{FF2B5EF4-FFF2-40B4-BE49-F238E27FC236}">
                <a16:creationId xmlns:a16="http://schemas.microsoft.com/office/drawing/2014/main" id="{63603EAB-57A6-614B-AB09-55EBC8D8D753}"/>
              </a:ext>
            </a:extLst>
          </p:cNvPr>
          <p:cNvSpPr txBox="1"/>
          <p:nvPr/>
        </p:nvSpPr>
        <p:spPr>
          <a:xfrm>
            <a:off x="2092997" y="326476"/>
            <a:ext cx="284052" cy="307777"/>
          </a:xfrm>
          <a:prstGeom prst="rect">
            <a:avLst/>
          </a:prstGeom>
          <a:noFill/>
        </p:spPr>
        <p:txBody>
          <a:bodyPr wrap="none" rtlCol="0">
            <a:spAutoFit/>
          </a:bodyPr>
          <a:lstStyle/>
          <a:p>
            <a:r>
              <a:rPr lang="en-US" sz="1400" dirty="0"/>
              <a:t>3</a:t>
            </a:r>
            <a:endParaRPr lang="en-US" sz="1800" dirty="0"/>
          </a:p>
        </p:txBody>
      </p:sp>
      <p:cxnSp>
        <p:nvCxnSpPr>
          <p:cNvPr id="154" name="Straight Connector 153">
            <a:extLst>
              <a:ext uri="{FF2B5EF4-FFF2-40B4-BE49-F238E27FC236}">
                <a16:creationId xmlns:a16="http://schemas.microsoft.com/office/drawing/2014/main" id="{5FDE2783-F991-0944-AAE9-823C79F8720E}"/>
              </a:ext>
            </a:extLst>
          </p:cNvPr>
          <p:cNvCxnSpPr>
            <a:cxnSpLocks/>
            <a:stCxn id="148" idx="3"/>
            <a:endCxn id="150" idx="7"/>
          </p:cNvCxnSpPr>
          <p:nvPr/>
        </p:nvCxnSpPr>
        <p:spPr>
          <a:xfrm flipH="1">
            <a:off x="477745" y="383828"/>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F49222E-991B-D843-BF39-7FB2ACA2F1C4}"/>
              </a:ext>
            </a:extLst>
          </p:cNvPr>
          <p:cNvCxnSpPr>
            <a:cxnSpLocks/>
            <a:stCxn id="150" idx="4"/>
            <a:endCxn id="151" idx="2"/>
          </p:cNvCxnSpPr>
          <p:nvPr/>
        </p:nvCxnSpPr>
        <p:spPr>
          <a:xfrm>
            <a:off x="369000" y="1013027"/>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2C388ED9-E16B-A347-8D2E-647A90BA1658}"/>
              </a:ext>
            </a:extLst>
          </p:cNvPr>
          <p:cNvCxnSpPr>
            <a:cxnSpLocks/>
            <a:stCxn id="151" idx="6"/>
            <a:endCxn id="149" idx="3"/>
          </p:cNvCxnSpPr>
          <p:nvPr/>
        </p:nvCxnSpPr>
        <p:spPr>
          <a:xfrm flipV="1">
            <a:off x="1429591" y="1017444"/>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57" name="TextBox 156">
            <a:extLst>
              <a:ext uri="{FF2B5EF4-FFF2-40B4-BE49-F238E27FC236}">
                <a16:creationId xmlns:a16="http://schemas.microsoft.com/office/drawing/2014/main" id="{488291BC-151B-A449-89F7-A5C783DBEABE}"/>
              </a:ext>
            </a:extLst>
          </p:cNvPr>
          <p:cNvSpPr txBox="1"/>
          <p:nvPr/>
        </p:nvSpPr>
        <p:spPr>
          <a:xfrm>
            <a:off x="551325" y="340513"/>
            <a:ext cx="284052" cy="307777"/>
          </a:xfrm>
          <a:prstGeom prst="rect">
            <a:avLst/>
          </a:prstGeom>
          <a:noFill/>
        </p:spPr>
        <p:txBody>
          <a:bodyPr wrap="none" rtlCol="0">
            <a:spAutoFit/>
          </a:bodyPr>
          <a:lstStyle/>
          <a:p>
            <a:r>
              <a:rPr lang="en-US" sz="1400" dirty="0"/>
              <a:t>1</a:t>
            </a:r>
          </a:p>
        </p:txBody>
      </p:sp>
      <p:sp>
        <p:nvSpPr>
          <p:cNvPr id="158" name="TextBox 157">
            <a:extLst>
              <a:ext uri="{FF2B5EF4-FFF2-40B4-BE49-F238E27FC236}">
                <a16:creationId xmlns:a16="http://schemas.microsoft.com/office/drawing/2014/main" id="{BC6E9257-130E-BC4B-BCA4-CA66ACAAA97B}"/>
              </a:ext>
            </a:extLst>
          </p:cNvPr>
          <p:cNvSpPr txBox="1"/>
          <p:nvPr/>
        </p:nvSpPr>
        <p:spPr>
          <a:xfrm>
            <a:off x="539312" y="1255161"/>
            <a:ext cx="284052" cy="307777"/>
          </a:xfrm>
          <a:prstGeom prst="rect">
            <a:avLst/>
          </a:prstGeom>
          <a:noFill/>
        </p:spPr>
        <p:txBody>
          <a:bodyPr wrap="none" rtlCol="0">
            <a:spAutoFit/>
          </a:bodyPr>
          <a:lstStyle/>
          <a:p>
            <a:r>
              <a:rPr lang="en-US" sz="1400" dirty="0"/>
              <a:t>4</a:t>
            </a:r>
          </a:p>
        </p:txBody>
      </p:sp>
      <p:sp>
        <p:nvSpPr>
          <p:cNvPr id="159" name="TextBox 158">
            <a:extLst>
              <a:ext uri="{FF2B5EF4-FFF2-40B4-BE49-F238E27FC236}">
                <a16:creationId xmlns:a16="http://schemas.microsoft.com/office/drawing/2014/main" id="{396930AA-A0CE-1148-A691-D66C079514A4}"/>
              </a:ext>
            </a:extLst>
          </p:cNvPr>
          <p:cNvSpPr txBox="1"/>
          <p:nvPr/>
        </p:nvSpPr>
        <p:spPr>
          <a:xfrm>
            <a:off x="2008764" y="1251669"/>
            <a:ext cx="284052" cy="307777"/>
          </a:xfrm>
          <a:prstGeom prst="rect">
            <a:avLst/>
          </a:prstGeom>
          <a:noFill/>
        </p:spPr>
        <p:txBody>
          <a:bodyPr wrap="square" rtlCol="0">
            <a:spAutoFit/>
          </a:bodyPr>
          <a:lstStyle/>
          <a:p>
            <a:r>
              <a:rPr lang="en-US" sz="1400" dirty="0"/>
              <a:t>2</a:t>
            </a:r>
          </a:p>
        </p:txBody>
      </p:sp>
      <p:cxnSp>
        <p:nvCxnSpPr>
          <p:cNvPr id="160" name="Straight Connector 159">
            <a:extLst>
              <a:ext uri="{FF2B5EF4-FFF2-40B4-BE49-F238E27FC236}">
                <a16:creationId xmlns:a16="http://schemas.microsoft.com/office/drawing/2014/main" id="{7D069A93-DB63-3B47-AE32-166C4AC37FCC}"/>
              </a:ext>
            </a:extLst>
          </p:cNvPr>
          <p:cNvCxnSpPr>
            <a:cxnSpLocks/>
            <a:stCxn id="148" idx="4"/>
            <a:endCxn id="151" idx="0"/>
          </p:cNvCxnSpPr>
          <p:nvPr/>
        </p:nvCxnSpPr>
        <p:spPr>
          <a:xfrm flipH="1">
            <a:off x="1287565" y="426009"/>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61" name="TextBox 160">
            <a:extLst>
              <a:ext uri="{FF2B5EF4-FFF2-40B4-BE49-F238E27FC236}">
                <a16:creationId xmlns:a16="http://schemas.microsoft.com/office/drawing/2014/main" id="{AA1BAEB5-E9ED-7049-BEAC-155B23A3DB7A}"/>
              </a:ext>
            </a:extLst>
          </p:cNvPr>
          <p:cNvSpPr txBox="1"/>
          <p:nvPr/>
        </p:nvSpPr>
        <p:spPr>
          <a:xfrm>
            <a:off x="1248452" y="1097780"/>
            <a:ext cx="284052" cy="307777"/>
          </a:xfrm>
          <a:prstGeom prst="rect">
            <a:avLst/>
          </a:prstGeom>
          <a:noFill/>
        </p:spPr>
        <p:txBody>
          <a:bodyPr wrap="none" rtlCol="0">
            <a:spAutoFit/>
          </a:bodyPr>
          <a:lstStyle/>
          <a:p>
            <a:r>
              <a:rPr lang="en-US" sz="1400" dirty="0"/>
              <a:t>4</a:t>
            </a:r>
          </a:p>
        </p:txBody>
      </p:sp>
      <p:sp>
        <p:nvSpPr>
          <p:cNvPr id="162" name="TextBox 161">
            <a:extLst>
              <a:ext uri="{FF2B5EF4-FFF2-40B4-BE49-F238E27FC236}">
                <a16:creationId xmlns:a16="http://schemas.microsoft.com/office/drawing/2014/main" id="{AC200979-2CA8-E949-8463-95CE4C2F9408}"/>
              </a:ext>
            </a:extLst>
          </p:cNvPr>
          <p:cNvSpPr txBox="1"/>
          <p:nvPr/>
        </p:nvSpPr>
        <p:spPr>
          <a:xfrm>
            <a:off x="1648434" y="582911"/>
            <a:ext cx="284052" cy="307777"/>
          </a:xfrm>
          <a:prstGeom prst="rect">
            <a:avLst/>
          </a:prstGeom>
          <a:noFill/>
        </p:spPr>
        <p:txBody>
          <a:bodyPr wrap="none" rtlCol="0">
            <a:spAutoFit/>
          </a:bodyPr>
          <a:lstStyle/>
          <a:p>
            <a:r>
              <a:rPr lang="en-US" sz="1400" dirty="0"/>
              <a:t>5</a:t>
            </a:r>
            <a:endParaRPr lang="en-US" sz="1800" dirty="0"/>
          </a:p>
        </p:txBody>
      </p:sp>
      <p:cxnSp>
        <p:nvCxnSpPr>
          <p:cNvPr id="163" name="Straight Connector 162">
            <a:extLst>
              <a:ext uri="{FF2B5EF4-FFF2-40B4-BE49-F238E27FC236}">
                <a16:creationId xmlns:a16="http://schemas.microsoft.com/office/drawing/2014/main" id="{85CC20AB-1A5D-9C43-A908-094D65027975}"/>
              </a:ext>
            </a:extLst>
          </p:cNvPr>
          <p:cNvCxnSpPr>
            <a:cxnSpLocks/>
            <a:stCxn id="150" idx="6"/>
            <a:endCxn id="149" idx="2"/>
          </p:cNvCxnSpPr>
          <p:nvPr/>
        </p:nvCxnSpPr>
        <p:spPr>
          <a:xfrm>
            <a:off x="522789" y="869011"/>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65" name="TextBox 164">
            <a:extLst>
              <a:ext uri="{FF2B5EF4-FFF2-40B4-BE49-F238E27FC236}">
                <a16:creationId xmlns:a16="http://schemas.microsoft.com/office/drawing/2014/main" id="{FA955D01-C91B-D84D-B2E8-1E38C5D43B67}"/>
              </a:ext>
            </a:extLst>
          </p:cNvPr>
          <p:cNvSpPr txBox="1"/>
          <p:nvPr/>
        </p:nvSpPr>
        <p:spPr>
          <a:xfrm>
            <a:off x="429974" y="754536"/>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66" name="Rectangle 165">
            <a:extLst>
              <a:ext uri="{FF2B5EF4-FFF2-40B4-BE49-F238E27FC236}">
                <a16:creationId xmlns:a16="http://schemas.microsoft.com/office/drawing/2014/main" id="{8BB0F292-A9D7-CB4A-8533-9C46351BB850}"/>
              </a:ext>
            </a:extLst>
          </p:cNvPr>
          <p:cNvSpPr/>
          <p:nvPr/>
        </p:nvSpPr>
        <p:spPr>
          <a:xfrm>
            <a:off x="3102175" y="7066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5D61A6E7-C6F9-314A-A6F9-8A9D7210FB67}"/>
              </a:ext>
            </a:extLst>
          </p:cNvPr>
          <p:cNvSpPr/>
          <p:nvPr/>
        </p:nvSpPr>
        <p:spPr>
          <a:xfrm>
            <a:off x="4148397" y="162540"/>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68" name="Oval 167">
            <a:extLst>
              <a:ext uri="{FF2B5EF4-FFF2-40B4-BE49-F238E27FC236}">
                <a16:creationId xmlns:a16="http://schemas.microsoft.com/office/drawing/2014/main" id="{39871229-380C-E64D-B9CE-5EDD480F3E5A}"/>
              </a:ext>
            </a:extLst>
          </p:cNvPr>
          <p:cNvSpPr/>
          <p:nvPr/>
        </p:nvSpPr>
        <p:spPr>
          <a:xfrm>
            <a:off x="5631031" y="79615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69" name="Oval 168">
            <a:extLst>
              <a:ext uri="{FF2B5EF4-FFF2-40B4-BE49-F238E27FC236}">
                <a16:creationId xmlns:a16="http://schemas.microsoft.com/office/drawing/2014/main" id="{715C5CDF-4B8A-A04D-8610-94212F52D123}"/>
              </a:ext>
            </a:extLst>
          </p:cNvPr>
          <p:cNvSpPr/>
          <p:nvPr/>
        </p:nvSpPr>
        <p:spPr>
          <a:xfrm>
            <a:off x="3218069" y="749558"/>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0" name="Oval 169">
            <a:extLst>
              <a:ext uri="{FF2B5EF4-FFF2-40B4-BE49-F238E27FC236}">
                <a16:creationId xmlns:a16="http://schemas.microsoft.com/office/drawing/2014/main" id="{4EC8DF06-701B-AA4E-9538-8ACDC774BF40}"/>
              </a:ext>
            </a:extLst>
          </p:cNvPr>
          <p:cNvSpPr/>
          <p:nvPr/>
        </p:nvSpPr>
        <p:spPr>
          <a:xfrm>
            <a:off x="4148397" y="1475776"/>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171" name="Straight Connector 170">
            <a:extLst>
              <a:ext uri="{FF2B5EF4-FFF2-40B4-BE49-F238E27FC236}">
                <a16:creationId xmlns:a16="http://schemas.microsoft.com/office/drawing/2014/main" id="{9121B086-2DC9-FC40-ADC7-911E795410ED}"/>
              </a:ext>
            </a:extLst>
          </p:cNvPr>
          <p:cNvCxnSpPr>
            <a:cxnSpLocks/>
            <a:stCxn id="167" idx="6"/>
            <a:endCxn id="168" idx="1"/>
          </p:cNvCxnSpPr>
          <p:nvPr/>
        </p:nvCxnSpPr>
        <p:spPr>
          <a:xfrm>
            <a:off x="4455975" y="306556"/>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72" name="TextBox 171">
            <a:extLst>
              <a:ext uri="{FF2B5EF4-FFF2-40B4-BE49-F238E27FC236}">
                <a16:creationId xmlns:a16="http://schemas.microsoft.com/office/drawing/2014/main" id="{CADE9A3A-D71D-0543-B95C-753242B0D164}"/>
              </a:ext>
            </a:extLst>
          </p:cNvPr>
          <p:cNvSpPr txBox="1"/>
          <p:nvPr/>
        </p:nvSpPr>
        <p:spPr>
          <a:xfrm>
            <a:off x="5095855" y="351039"/>
            <a:ext cx="284052" cy="307777"/>
          </a:xfrm>
          <a:prstGeom prst="rect">
            <a:avLst/>
          </a:prstGeom>
          <a:noFill/>
        </p:spPr>
        <p:txBody>
          <a:bodyPr wrap="none" rtlCol="0">
            <a:spAutoFit/>
          </a:bodyPr>
          <a:lstStyle/>
          <a:p>
            <a:r>
              <a:rPr lang="en-US" sz="1400" dirty="0"/>
              <a:t>3</a:t>
            </a:r>
            <a:endParaRPr lang="en-US" sz="1800" dirty="0"/>
          </a:p>
        </p:txBody>
      </p:sp>
      <p:cxnSp>
        <p:nvCxnSpPr>
          <p:cNvPr id="173" name="Straight Connector 172">
            <a:extLst>
              <a:ext uri="{FF2B5EF4-FFF2-40B4-BE49-F238E27FC236}">
                <a16:creationId xmlns:a16="http://schemas.microsoft.com/office/drawing/2014/main" id="{BDC3794B-07E9-384F-874C-FC1B2B165630}"/>
              </a:ext>
            </a:extLst>
          </p:cNvPr>
          <p:cNvCxnSpPr>
            <a:cxnSpLocks/>
            <a:stCxn id="167" idx="3"/>
            <a:endCxn id="169" idx="7"/>
          </p:cNvCxnSpPr>
          <p:nvPr/>
        </p:nvCxnSpPr>
        <p:spPr>
          <a:xfrm flipH="1">
            <a:off x="3480603" y="408391"/>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9713C2AF-ED61-AC4F-99E9-43A3DFAF33D0}"/>
              </a:ext>
            </a:extLst>
          </p:cNvPr>
          <p:cNvCxnSpPr>
            <a:cxnSpLocks/>
            <a:stCxn id="169" idx="4"/>
            <a:endCxn id="170" idx="2"/>
          </p:cNvCxnSpPr>
          <p:nvPr/>
        </p:nvCxnSpPr>
        <p:spPr>
          <a:xfrm>
            <a:off x="3371858" y="1037590"/>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74756B85-D1B6-924D-8AE0-17DFD09BD187}"/>
              </a:ext>
            </a:extLst>
          </p:cNvPr>
          <p:cNvCxnSpPr>
            <a:cxnSpLocks/>
            <a:stCxn id="170" idx="6"/>
            <a:endCxn id="168" idx="3"/>
          </p:cNvCxnSpPr>
          <p:nvPr/>
        </p:nvCxnSpPr>
        <p:spPr>
          <a:xfrm flipV="1">
            <a:off x="4432449" y="1042007"/>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76" name="TextBox 175">
            <a:extLst>
              <a:ext uri="{FF2B5EF4-FFF2-40B4-BE49-F238E27FC236}">
                <a16:creationId xmlns:a16="http://schemas.microsoft.com/office/drawing/2014/main" id="{91539304-D380-2F4B-9610-0ED3C4C3662B}"/>
              </a:ext>
            </a:extLst>
          </p:cNvPr>
          <p:cNvSpPr txBox="1"/>
          <p:nvPr/>
        </p:nvSpPr>
        <p:spPr>
          <a:xfrm>
            <a:off x="3554183" y="365076"/>
            <a:ext cx="284052" cy="307777"/>
          </a:xfrm>
          <a:prstGeom prst="rect">
            <a:avLst/>
          </a:prstGeom>
          <a:noFill/>
        </p:spPr>
        <p:txBody>
          <a:bodyPr wrap="none" rtlCol="0">
            <a:spAutoFit/>
          </a:bodyPr>
          <a:lstStyle/>
          <a:p>
            <a:r>
              <a:rPr lang="en-US" sz="1400" dirty="0"/>
              <a:t>1</a:t>
            </a:r>
          </a:p>
        </p:txBody>
      </p:sp>
      <p:sp>
        <p:nvSpPr>
          <p:cNvPr id="177" name="TextBox 176">
            <a:extLst>
              <a:ext uri="{FF2B5EF4-FFF2-40B4-BE49-F238E27FC236}">
                <a16:creationId xmlns:a16="http://schemas.microsoft.com/office/drawing/2014/main" id="{1F9E68C2-CD4B-0043-A3A1-3749FFCDEA47}"/>
              </a:ext>
            </a:extLst>
          </p:cNvPr>
          <p:cNvSpPr txBox="1"/>
          <p:nvPr/>
        </p:nvSpPr>
        <p:spPr>
          <a:xfrm>
            <a:off x="3542170" y="1279724"/>
            <a:ext cx="284052" cy="307777"/>
          </a:xfrm>
          <a:prstGeom prst="rect">
            <a:avLst/>
          </a:prstGeom>
          <a:noFill/>
        </p:spPr>
        <p:txBody>
          <a:bodyPr wrap="none" rtlCol="0">
            <a:spAutoFit/>
          </a:bodyPr>
          <a:lstStyle/>
          <a:p>
            <a:r>
              <a:rPr lang="en-US" sz="1400" dirty="0"/>
              <a:t>4</a:t>
            </a:r>
          </a:p>
        </p:txBody>
      </p:sp>
      <p:sp>
        <p:nvSpPr>
          <p:cNvPr id="178" name="TextBox 177">
            <a:extLst>
              <a:ext uri="{FF2B5EF4-FFF2-40B4-BE49-F238E27FC236}">
                <a16:creationId xmlns:a16="http://schemas.microsoft.com/office/drawing/2014/main" id="{1B948DB8-676C-B24E-9E26-71AC0A4D9244}"/>
              </a:ext>
            </a:extLst>
          </p:cNvPr>
          <p:cNvSpPr txBox="1"/>
          <p:nvPr/>
        </p:nvSpPr>
        <p:spPr>
          <a:xfrm>
            <a:off x="5011622" y="1276232"/>
            <a:ext cx="284052" cy="307777"/>
          </a:xfrm>
          <a:prstGeom prst="rect">
            <a:avLst/>
          </a:prstGeom>
          <a:noFill/>
        </p:spPr>
        <p:txBody>
          <a:bodyPr wrap="square" rtlCol="0">
            <a:spAutoFit/>
          </a:bodyPr>
          <a:lstStyle/>
          <a:p>
            <a:r>
              <a:rPr lang="en-US" sz="1400" dirty="0"/>
              <a:t>2</a:t>
            </a:r>
          </a:p>
        </p:txBody>
      </p:sp>
      <p:cxnSp>
        <p:nvCxnSpPr>
          <p:cNvPr id="179" name="Straight Connector 178">
            <a:extLst>
              <a:ext uri="{FF2B5EF4-FFF2-40B4-BE49-F238E27FC236}">
                <a16:creationId xmlns:a16="http://schemas.microsoft.com/office/drawing/2014/main" id="{A53026E7-422B-7E49-AA2F-B74DE4C7678E}"/>
              </a:ext>
            </a:extLst>
          </p:cNvPr>
          <p:cNvCxnSpPr>
            <a:cxnSpLocks/>
            <a:stCxn id="167" idx="4"/>
            <a:endCxn id="170" idx="0"/>
          </p:cNvCxnSpPr>
          <p:nvPr/>
        </p:nvCxnSpPr>
        <p:spPr>
          <a:xfrm flipH="1">
            <a:off x="4290423" y="450572"/>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80" name="TextBox 179">
            <a:extLst>
              <a:ext uri="{FF2B5EF4-FFF2-40B4-BE49-F238E27FC236}">
                <a16:creationId xmlns:a16="http://schemas.microsoft.com/office/drawing/2014/main" id="{E088DB59-45BB-C140-B51B-61FED6FAC7A9}"/>
              </a:ext>
            </a:extLst>
          </p:cNvPr>
          <p:cNvSpPr txBox="1"/>
          <p:nvPr/>
        </p:nvSpPr>
        <p:spPr>
          <a:xfrm>
            <a:off x="4236661" y="1086707"/>
            <a:ext cx="284052" cy="307777"/>
          </a:xfrm>
          <a:prstGeom prst="rect">
            <a:avLst/>
          </a:prstGeom>
          <a:noFill/>
        </p:spPr>
        <p:txBody>
          <a:bodyPr wrap="none" rtlCol="0">
            <a:spAutoFit/>
          </a:bodyPr>
          <a:lstStyle/>
          <a:p>
            <a:r>
              <a:rPr lang="en-US" sz="1400" dirty="0"/>
              <a:t>4</a:t>
            </a:r>
          </a:p>
        </p:txBody>
      </p:sp>
      <p:sp>
        <p:nvSpPr>
          <p:cNvPr id="181" name="TextBox 180">
            <a:extLst>
              <a:ext uri="{FF2B5EF4-FFF2-40B4-BE49-F238E27FC236}">
                <a16:creationId xmlns:a16="http://schemas.microsoft.com/office/drawing/2014/main" id="{C5C16804-AB74-014C-A00F-364C6D8EC9C9}"/>
              </a:ext>
            </a:extLst>
          </p:cNvPr>
          <p:cNvSpPr txBox="1"/>
          <p:nvPr/>
        </p:nvSpPr>
        <p:spPr>
          <a:xfrm>
            <a:off x="4651292" y="607474"/>
            <a:ext cx="284052" cy="307777"/>
          </a:xfrm>
          <a:prstGeom prst="rect">
            <a:avLst/>
          </a:prstGeom>
          <a:noFill/>
        </p:spPr>
        <p:txBody>
          <a:bodyPr wrap="none" rtlCol="0">
            <a:spAutoFit/>
          </a:bodyPr>
          <a:lstStyle/>
          <a:p>
            <a:r>
              <a:rPr lang="en-US" sz="1400" dirty="0"/>
              <a:t>5</a:t>
            </a:r>
            <a:endParaRPr lang="en-US" sz="1800" dirty="0"/>
          </a:p>
        </p:txBody>
      </p:sp>
      <p:cxnSp>
        <p:nvCxnSpPr>
          <p:cNvPr id="182" name="Straight Connector 181">
            <a:extLst>
              <a:ext uri="{FF2B5EF4-FFF2-40B4-BE49-F238E27FC236}">
                <a16:creationId xmlns:a16="http://schemas.microsoft.com/office/drawing/2014/main" id="{50F20732-2A24-7B4E-904E-09360B4AB279}"/>
              </a:ext>
            </a:extLst>
          </p:cNvPr>
          <p:cNvCxnSpPr>
            <a:cxnSpLocks/>
            <a:stCxn id="169" idx="6"/>
            <a:endCxn id="168" idx="2"/>
          </p:cNvCxnSpPr>
          <p:nvPr/>
        </p:nvCxnSpPr>
        <p:spPr>
          <a:xfrm>
            <a:off x="3525647" y="893574"/>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83" name="TextBox 182">
            <a:extLst>
              <a:ext uri="{FF2B5EF4-FFF2-40B4-BE49-F238E27FC236}">
                <a16:creationId xmlns:a16="http://schemas.microsoft.com/office/drawing/2014/main" id="{2C3F5F9D-D141-6041-918E-5925173168E5}"/>
              </a:ext>
            </a:extLst>
          </p:cNvPr>
          <p:cNvSpPr txBox="1"/>
          <p:nvPr/>
        </p:nvSpPr>
        <p:spPr>
          <a:xfrm>
            <a:off x="3432832" y="779099"/>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85" name="TextBox 184">
            <a:extLst>
              <a:ext uri="{FF2B5EF4-FFF2-40B4-BE49-F238E27FC236}">
                <a16:creationId xmlns:a16="http://schemas.microsoft.com/office/drawing/2014/main" id="{4BD79084-EF4C-4F4F-A3F5-FDE9295DBBB7}"/>
              </a:ext>
            </a:extLst>
          </p:cNvPr>
          <p:cNvSpPr txBox="1"/>
          <p:nvPr/>
        </p:nvSpPr>
        <p:spPr>
          <a:xfrm>
            <a:off x="5369236" y="1516760"/>
            <a:ext cx="813043" cy="369332"/>
          </a:xfrm>
          <a:prstGeom prst="rect">
            <a:avLst/>
          </a:prstGeom>
          <a:noFill/>
        </p:spPr>
        <p:txBody>
          <a:bodyPr wrap="none" rtlCol="0">
            <a:spAutoFit/>
          </a:bodyPr>
          <a:lstStyle/>
          <a:p>
            <a:r>
              <a:rPr lang="en-US" sz="1800" dirty="0">
                <a:highlight>
                  <a:srgbClr val="00FFFF"/>
                </a:highlight>
              </a:rPr>
              <a:t>step 1</a:t>
            </a:r>
            <a:endParaRPr lang="en-US" dirty="0">
              <a:highlight>
                <a:srgbClr val="00FFFF"/>
              </a:highlight>
            </a:endParaRPr>
          </a:p>
        </p:txBody>
      </p:sp>
      <p:sp>
        <p:nvSpPr>
          <p:cNvPr id="186" name="TextBox 185">
            <a:extLst>
              <a:ext uri="{FF2B5EF4-FFF2-40B4-BE49-F238E27FC236}">
                <a16:creationId xmlns:a16="http://schemas.microsoft.com/office/drawing/2014/main" id="{865BE151-C166-0449-AA52-B43C771EE8C1}"/>
              </a:ext>
            </a:extLst>
          </p:cNvPr>
          <p:cNvSpPr txBox="1"/>
          <p:nvPr/>
        </p:nvSpPr>
        <p:spPr>
          <a:xfrm>
            <a:off x="2277538" y="1513476"/>
            <a:ext cx="813043" cy="369332"/>
          </a:xfrm>
          <a:prstGeom prst="rect">
            <a:avLst/>
          </a:prstGeom>
          <a:noFill/>
        </p:spPr>
        <p:txBody>
          <a:bodyPr wrap="none" rtlCol="0">
            <a:spAutoFit/>
          </a:bodyPr>
          <a:lstStyle/>
          <a:p>
            <a:r>
              <a:rPr lang="en-US" sz="1800" dirty="0">
                <a:highlight>
                  <a:srgbClr val="00FFFF"/>
                </a:highlight>
              </a:rPr>
              <a:t>step 0</a:t>
            </a:r>
            <a:endParaRPr lang="en-US" dirty="0">
              <a:highlight>
                <a:srgbClr val="00FFFF"/>
              </a:highlight>
            </a:endParaRPr>
          </a:p>
        </p:txBody>
      </p:sp>
      <p:sp>
        <p:nvSpPr>
          <p:cNvPr id="187" name="TextBox 186">
            <a:extLst>
              <a:ext uri="{FF2B5EF4-FFF2-40B4-BE49-F238E27FC236}">
                <a16:creationId xmlns:a16="http://schemas.microsoft.com/office/drawing/2014/main" id="{8957835F-DB5B-3B4F-9464-A2D565D0FC54}"/>
              </a:ext>
            </a:extLst>
          </p:cNvPr>
          <p:cNvSpPr txBox="1"/>
          <p:nvPr/>
        </p:nvSpPr>
        <p:spPr>
          <a:xfrm>
            <a:off x="4511729" y="33198"/>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188" name="TextBox 187">
            <a:extLst>
              <a:ext uri="{FF2B5EF4-FFF2-40B4-BE49-F238E27FC236}">
                <a16:creationId xmlns:a16="http://schemas.microsoft.com/office/drawing/2014/main" id="{A2A45098-E629-2C47-B8FC-B3362ACA7308}"/>
              </a:ext>
            </a:extLst>
          </p:cNvPr>
          <p:cNvSpPr txBox="1"/>
          <p:nvPr/>
        </p:nvSpPr>
        <p:spPr>
          <a:xfrm>
            <a:off x="4383659" y="1533800"/>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189" name="TextBox 188">
            <a:extLst>
              <a:ext uri="{FF2B5EF4-FFF2-40B4-BE49-F238E27FC236}">
                <a16:creationId xmlns:a16="http://schemas.microsoft.com/office/drawing/2014/main" id="{E3E7C459-CDD3-D445-A704-320F30FC70D4}"/>
              </a:ext>
            </a:extLst>
          </p:cNvPr>
          <p:cNvSpPr txBox="1"/>
          <p:nvPr/>
        </p:nvSpPr>
        <p:spPr>
          <a:xfrm>
            <a:off x="5644690" y="395075"/>
            <a:ext cx="530915" cy="369332"/>
          </a:xfrm>
          <a:prstGeom prst="rect">
            <a:avLst/>
          </a:prstGeom>
          <a:noFill/>
        </p:spPr>
        <p:txBody>
          <a:bodyPr wrap="none" rtlCol="0">
            <a:spAutoFit/>
          </a:bodyPr>
          <a:lstStyle/>
          <a:p>
            <a:r>
              <a:rPr lang="en-US" sz="1800" dirty="0">
                <a:highlight>
                  <a:srgbClr val="FFFF00"/>
                </a:highlight>
              </a:rPr>
              <a:t>5,A</a:t>
            </a:r>
            <a:endParaRPr lang="en-US" dirty="0">
              <a:highlight>
                <a:srgbClr val="FFFF00"/>
              </a:highlight>
            </a:endParaRPr>
          </a:p>
        </p:txBody>
      </p:sp>
      <p:sp>
        <p:nvSpPr>
          <p:cNvPr id="47" name="Rectangle 46">
            <a:extLst>
              <a:ext uri="{FF2B5EF4-FFF2-40B4-BE49-F238E27FC236}">
                <a16:creationId xmlns:a16="http://schemas.microsoft.com/office/drawing/2014/main" id="{35F60C2B-0E18-574D-BF0B-E74A6DEDB4CE}"/>
              </a:ext>
            </a:extLst>
          </p:cNvPr>
          <p:cNvSpPr/>
          <p:nvPr/>
        </p:nvSpPr>
        <p:spPr>
          <a:xfrm>
            <a:off x="6128569" y="8073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B493802-D153-F34A-B698-852DBAA65594}"/>
              </a:ext>
            </a:extLst>
          </p:cNvPr>
          <p:cNvSpPr/>
          <p:nvPr/>
        </p:nvSpPr>
        <p:spPr>
          <a:xfrm>
            <a:off x="7174791" y="172610"/>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49" name="Oval 48">
            <a:extLst>
              <a:ext uri="{FF2B5EF4-FFF2-40B4-BE49-F238E27FC236}">
                <a16:creationId xmlns:a16="http://schemas.microsoft.com/office/drawing/2014/main" id="{242D1CB7-6531-414B-BF31-72F0D1E0019E}"/>
              </a:ext>
            </a:extLst>
          </p:cNvPr>
          <p:cNvSpPr/>
          <p:nvPr/>
        </p:nvSpPr>
        <p:spPr>
          <a:xfrm>
            <a:off x="8657425" y="80622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50" name="Oval 49">
            <a:extLst>
              <a:ext uri="{FF2B5EF4-FFF2-40B4-BE49-F238E27FC236}">
                <a16:creationId xmlns:a16="http://schemas.microsoft.com/office/drawing/2014/main" id="{D3D4AE3A-3147-9A4F-8DD5-94ABB67437D7}"/>
              </a:ext>
            </a:extLst>
          </p:cNvPr>
          <p:cNvSpPr/>
          <p:nvPr/>
        </p:nvSpPr>
        <p:spPr>
          <a:xfrm>
            <a:off x="6244463" y="759628"/>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51" name="Oval 50">
            <a:extLst>
              <a:ext uri="{FF2B5EF4-FFF2-40B4-BE49-F238E27FC236}">
                <a16:creationId xmlns:a16="http://schemas.microsoft.com/office/drawing/2014/main" id="{DB625E37-D15A-0B4D-985B-16EE55668CCD}"/>
              </a:ext>
            </a:extLst>
          </p:cNvPr>
          <p:cNvSpPr/>
          <p:nvPr/>
        </p:nvSpPr>
        <p:spPr>
          <a:xfrm>
            <a:off x="7174791" y="1485846"/>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52" name="Straight Connector 51">
            <a:extLst>
              <a:ext uri="{FF2B5EF4-FFF2-40B4-BE49-F238E27FC236}">
                <a16:creationId xmlns:a16="http://schemas.microsoft.com/office/drawing/2014/main" id="{49031A8A-57D4-674B-B523-754D0B807264}"/>
              </a:ext>
            </a:extLst>
          </p:cNvPr>
          <p:cNvCxnSpPr>
            <a:cxnSpLocks/>
            <a:stCxn id="48" idx="6"/>
            <a:endCxn id="49" idx="1"/>
          </p:cNvCxnSpPr>
          <p:nvPr/>
        </p:nvCxnSpPr>
        <p:spPr>
          <a:xfrm>
            <a:off x="7482369" y="316626"/>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75729961-D0E6-C04E-9EF3-C11EA8A29B58}"/>
              </a:ext>
            </a:extLst>
          </p:cNvPr>
          <p:cNvSpPr txBox="1"/>
          <p:nvPr/>
        </p:nvSpPr>
        <p:spPr>
          <a:xfrm>
            <a:off x="8122249" y="361109"/>
            <a:ext cx="284052" cy="307777"/>
          </a:xfrm>
          <a:prstGeom prst="rect">
            <a:avLst/>
          </a:prstGeom>
          <a:noFill/>
        </p:spPr>
        <p:txBody>
          <a:bodyPr wrap="none" rtlCol="0">
            <a:spAutoFit/>
          </a:bodyPr>
          <a:lstStyle/>
          <a:p>
            <a:r>
              <a:rPr lang="en-US" sz="1400" dirty="0"/>
              <a:t>3</a:t>
            </a:r>
            <a:endParaRPr lang="en-US" sz="1800" dirty="0"/>
          </a:p>
        </p:txBody>
      </p:sp>
      <p:cxnSp>
        <p:nvCxnSpPr>
          <p:cNvPr id="54" name="Straight Connector 53">
            <a:extLst>
              <a:ext uri="{FF2B5EF4-FFF2-40B4-BE49-F238E27FC236}">
                <a16:creationId xmlns:a16="http://schemas.microsoft.com/office/drawing/2014/main" id="{FF1C8728-2796-1A4B-AD4C-063DDBF37423}"/>
              </a:ext>
            </a:extLst>
          </p:cNvPr>
          <p:cNvCxnSpPr>
            <a:cxnSpLocks/>
            <a:stCxn id="48" idx="3"/>
            <a:endCxn id="50" idx="7"/>
          </p:cNvCxnSpPr>
          <p:nvPr/>
        </p:nvCxnSpPr>
        <p:spPr>
          <a:xfrm flipH="1">
            <a:off x="6506997" y="418461"/>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FA812F8F-29EE-F14E-B7B5-6F78FFECE9A8}"/>
              </a:ext>
            </a:extLst>
          </p:cNvPr>
          <p:cNvCxnSpPr>
            <a:cxnSpLocks/>
            <a:stCxn id="50" idx="4"/>
            <a:endCxn id="51" idx="2"/>
          </p:cNvCxnSpPr>
          <p:nvPr/>
        </p:nvCxnSpPr>
        <p:spPr>
          <a:xfrm>
            <a:off x="6398252" y="1047660"/>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77B4E4D6-BBEE-A347-B469-6B34E9944172}"/>
              </a:ext>
            </a:extLst>
          </p:cNvPr>
          <p:cNvCxnSpPr>
            <a:cxnSpLocks/>
            <a:stCxn id="51" idx="6"/>
            <a:endCxn id="49" idx="3"/>
          </p:cNvCxnSpPr>
          <p:nvPr/>
        </p:nvCxnSpPr>
        <p:spPr>
          <a:xfrm flipV="1">
            <a:off x="7458843" y="1052077"/>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58655CB7-2FDD-204C-97AA-590C79523AF2}"/>
              </a:ext>
            </a:extLst>
          </p:cNvPr>
          <p:cNvSpPr txBox="1"/>
          <p:nvPr/>
        </p:nvSpPr>
        <p:spPr>
          <a:xfrm>
            <a:off x="6580577" y="375146"/>
            <a:ext cx="284052" cy="307777"/>
          </a:xfrm>
          <a:prstGeom prst="rect">
            <a:avLst/>
          </a:prstGeom>
          <a:noFill/>
        </p:spPr>
        <p:txBody>
          <a:bodyPr wrap="none" rtlCol="0">
            <a:spAutoFit/>
          </a:bodyPr>
          <a:lstStyle/>
          <a:p>
            <a:r>
              <a:rPr lang="en-US" sz="1400" dirty="0"/>
              <a:t>1</a:t>
            </a:r>
          </a:p>
        </p:txBody>
      </p:sp>
      <p:sp>
        <p:nvSpPr>
          <p:cNvPr id="58" name="TextBox 57">
            <a:extLst>
              <a:ext uri="{FF2B5EF4-FFF2-40B4-BE49-F238E27FC236}">
                <a16:creationId xmlns:a16="http://schemas.microsoft.com/office/drawing/2014/main" id="{7FD6A753-5D8F-734C-A253-DC0FCDEFAD0A}"/>
              </a:ext>
            </a:extLst>
          </p:cNvPr>
          <p:cNvSpPr txBox="1"/>
          <p:nvPr/>
        </p:nvSpPr>
        <p:spPr>
          <a:xfrm>
            <a:off x="6568564" y="1289794"/>
            <a:ext cx="284052" cy="307777"/>
          </a:xfrm>
          <a:prstGeom prst="rect">
            <a:avLst/>
          </a:prstGeom>
          <a:noFill/>
        </p:spPr>
        <p:txBody>
          <a:bodyPr wrap="none" rtlCol="0">
            <a:spAutoFit/>
          </a:bodyPr>
          <a:lstStyle/>
          <a:p>
            <a:r>
              <a:rPr lang="en-US" sz="1400" dirty="0"/>
              <a:t>4</a:t>
            </a:r>
          </a:p>
        </p:txBody>
      </p:sp>
      <p:sp>
        <p:nvSpPr>
          <p:cNvPr id="59" name="TextBox 58">
            <a:extLst>
              <a:ext uri="{FF2B5EF4-FFF2-40B4-BE49-F238E27FC236}">
                <a16:creationId xmlns:a16="http://schemas.microsoft.com/office/drawing/2014/main" id="{AF216236-2EEC-B44F-B8E2-F5948DD12C3B}"/>
              </a:ext>
            </a:extLst>
          </p:cNvPr>
          <p:cNvSpPr txBox="1"/>
          <p:nvPr/>
        </p:nvSpPr>
        <p:spPr>
          <a:xfrm>
            <a:off x="8038016" y="1286302"/>
            <a:ext cx="284052" cy="307777"/>
          </a:xfrm>
          <a:prstGeom prst="rect">
            <a:avLst/>
          </a:prstGeom>
          <a:noFill/>
        </p:spPr>
        <p:txBody>
          <a:bodyPr wrap="square" rtlCol="0">
            <a:spAutoFit/>
          </a:bodyPr>
          <a:lstStyle/>
          <a:p>
            <a:r>
              <a:rPr lang="en-US" sz="1400" dirty="0"/>
              <a:t>2</a:t>
            </a:r>
          </a:p>
        </p:txBody>
      </p:sp>
      <p:cxnSp>
        <p:nvCxnSpPr>
          <p:cNvPr id="60" name="Straight Connector 59">
            <a:extLst>
              <a:ext uri="{FF2B5EF4-FFF2-40B4-BE49-F238E27FC236}">
                <a16:creationId xmlns:a16="http://schemas.microsoft.com/office/drawing/2014/main" id="{980AAE64-196F-764B-BE61-7C7DAF0C0D4B}"/>
              </a:ext>
            </a:extLst>
          </p:cNvPr>
          <p:cNvCxnSpPr>
            <a:cxnSpLocks/>
            <a:stCxn id="48" idx="4"/>
            <a:endCxn id="51" idx="0"/>
          </p:cNvCxnSpPr>
          <p:nvPr/>
        </p:nvCxnSpPr>
        <p:spPr>
          <a:xfrm flipH="1">
            <a:off x="7316817" y="460642"/>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008C8516-BBBD-6E47-A651-71F0AB407D96}"/>
              </a:ext>
            </a:extLst>
          </p:cNvPr>
          <p:cNvSpPr txBox="1"/>
          <p:nvPr/>
        </p:nvSpPr>
        <p:spPr>
          <a:xfrm>
            <a:off x="7263055" y="1096777"/>
            <a:ext cx="284052" cy="307777"/>
          </a:xfrm>
          <a:prstGeom prst="rect">
            <a:avLst/>
          </a:prstGeom>
          <a:noFill/>
        </p:spPr>
        <p:txBody>
          <a:bodyPr wrap="none" rtlCol="0">
            <a:spAutoFit/>
          </a:bodyPr>
          <a:lstStyle/>
          <a:p>
            <a:r>
              <a:rPr lang="en-US" sz="1400" dirty="0"/>
              <a:t>4</a:t>
            </a:r>
          </a:p>
        </p:txBody>
      </p:sp>
      <p:sp>
        <p:nvSpPr>
          <p:cNvPr id="62" name="TextBox 61">
            <a:extLst>
              <a:ext uri="{FF2B5EF4-FFF2-40B4-BE49-F238E27FC236}">
                <a16:creationId xmlns:a16="http://schemas.microsoft.com/office/drawing/2014/main" id="{71C17218-DE15-7B45-9F0F-9C43611D8839}"/>
              </a:ext>
            </a:extLst>
          </p:cNvPr>
          <p:cNvSpPr txBox="1"/>
          <p:nvPr/>
        </p:nvSpPr>
        <p:spPr>
          <a:xfrm>
            <a:off x="7677686" y="617544"/>
            <a:ext cx="284052" cy="307777"/>
          </a:xfrm>
          <a:prstGeom prst="rect">
            <a:avLst/>
          </a:prstGeom>
          <a:noFill/>
        </p:spPr>
        <p:txBody>
          <a:bodyPr wrap="none" rtlCol="0">
            <a:spAutoFit/>
          </a:bodyPr>
          <a:lstStyle/>
          <a:p>
            <a:r>
              <a:rPr lang="en-US" sz="1400" dirty="0"/>
              <a:t>5</a:t>
            </a:r>
            <a:endParaRPr lang="en-US" sz="1800" dirty="0"/>
          </a:p>
        </p:txBody>
      </p:sp>
      <p:cxnSp>
        <p:nvCxnSpPr>
          <p:cNvPr id="63" name="Straight Connector 62">
            <a:extLst>
              <a:ext uri="{FF2B5EF4-FFF2-40B4-BE49-F238E27FC236}">
                <a16:creationId xmlns:a16="http://schemas.microsoft.com/office/drawing/2014/main" id="{8AC2D560-F4F8-F942-A16B-7C79BCF0A535}"/>
              </a:ext>
            </a:extLst>
          </p:cNvPr>
          <p:cNvCxnSpPr>
            <a:cxnSpLocks/>
            <a:stCxn id="50" idx="6"/>
            <a:endCxn id="49" idx="2"/>
          </p:cNvCxnSpPr>
          <p:nvPr/>
        </p:nvCxnSpPr>
        <p:spPr>
          <a:xfrm>
            <a:off x="6552041" y="903644"/>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C31061E8-3028-0B41-90FD-6C9CC2EEF724}"/>
              </a:ext>
            </a:extLst>
          </p:cNvPr>
          <p:cNvSpPr txBox="1"/>
          <p:nvPr/>
        </p:nvSpPr>
        <p:spPr>
          <a:xfrm>
            <a:off x="6459226" y="789169"/>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65" name="TextBox 64">
            <a:extLst>
              <a:ext uri="{FF2B5EF4-FFF2-40B4-BE49-F238E27FC236}">
                <a16:creationId xmlns:a16="http://schemas.microsoft.com/office/drawing/2014/main" id="{F82BCA4F-3F2C-FF48-ABBB-BA735336554F}"/>
              </a:ext>
            </a:extLst>
          </p:cNvPr>
          <p:cNvSpPr txBox="1"/>
          <p:nvPr/>
        </p:nvSpPr>
        <p:spPr>
          <a:xfrm>
            <a:off x="8280095" y="1556084"/>
            <a:ext cx="813043" cy="369332"/>
          </a:xfrm>
          <a:prstGeom prst="rect">
            <a:avLst/>
          </a:prstGeom>
          <a:noFill/>
        </p:spPr>
        <p:txBody>
          <a:bodyPr wrap="none" rtlCol="0">
            <a:spAutoFit/>
          </a:bodyPr>
          <a:lstStyle/>
          <a:p>
            <a:r>
              <a:rPr lang="en-US" sz="1800" dirty="0">
                <a:highlight>
                  <a:srgbClr val="00FFFF"/>
                </a:highlight>
              </a:rPr>
              <a:t>step 2</a:t>
            </a:r>
            <a:endParaRPr lang="en-US" dirty="0">
              <a:highlight>
                <a:srgbClr val="00FFFF"/>
              </a:highlight>
            </a:endParaRPr>
          </a:p>
        </p:txBody>
      </p:sp>
      <p:sp>
        <p:nvSpPr>
          <p:cNvPr id="66" name="TextBox 65">
            <a:extLst>
              <a:ext uri="{FF2B5EF4-FFF2-40B4-BE49-F238E27FC236}">
                <a16:creationId xmlns:a16="http://schemas.microsoft.com/office/drawing/2014/main" id="{3BD21208-FC8F-C34B-B179-B5905F22B007}"/>
              </a:ext>
            </a:extLst>
          </p:cNvPr>
          <p:cNvSpPr txBox="1"/>
          <p:nvPr/>
        </p:nvSpPr>
        <p:spPr>
          <a:xfrm>
            <a:off x="7464561" y="63592"/>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67" name="TextBox 66">
            <a:extLst>
              <a:ext uri="{FF2B5EF4-FFF2-40B4-BE49-F238E27FC236}">
                <a16:creationId xmlns:a16="http://schemas.microsoft.com/office/drawing/2014/main" id="{45042262-DBC3-B44B-BB29-97B30C23520E}"/>
              </a:ext>
            </a:extLst>
          </p:cNvPr>
          <p:cNvSpPr txBox="1"/>
          <p:nvPr/>
        </p:nvSpPr>
        <p:spPr>
          <a:xfrm>
            <a:off x="7410053" y="1543870"/>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68" name="TextBox 67">
            <a:extLst>
              <a:ext uri="{FF2B5EF4-FFF2-40B4-BE49-F238E27FC236}">
                <a16:creationId xmlns:a16="http://schemas.microsoft.com/office/drawing/2014/main" id="{46AC6F90-D08C-A14E-AD2F-FA51C0FAB912}"/>
              </a:ext>
            </a:extLst>
          </p:cNvPr>
          <p:cNvSpPr txBox="1"/>
          <p:nvPr/>
        </p:nvSpPr>
        <p:spPr>
          <a:xfrm>
            <a:off x="8671833" y="423413"/>
            <a:ext cx="530915" cy="369332"/>
          </a:xfrm>
          <a:prstGeom prst="rect">
            <a:avLst/>
          </a:prstGeom>
          <a:noFill/>
        </p:spPr>
        <p:txBody>
          <a:bodyPr wrap="none" rtlCol="0">
            <a:spAutoFit/>
          </a:bodyPr>
          <a:lstStyle/>
          <a:p>
            <a:r>
              <a:rPr lang="en-US" sz="1800" dirty="0">
                <a:highlight>
                  <a:srgbClr val="FFFF00"/>
                </a:highlight>
              </a:rPr>
              <a:t>3,B</a:t>
            </a:r>
            <a:endParaRPr lang="en-US" dirty="0">
              <a:highlight>
                <a:srgbClr val="FFFF00"/>
              </a:highlight>
            </a:endParaRPr>
          </a:p>
        </p:txBody>
      </p:sp>
      <p:graphicFrame>
        <p:nvGraphicFramePr>
          <p:cNvPr id="69" name="Table 68">
            <a:extLst>
              <a:ext uri="{FF2B5EF4-FFF2-40B4-BE49-F238E27FC236}">
                <a16:creationId xmlns:a16="http://schemas.microsoft.com/office/drawing/2014/main" id="{BE7A123F-7D71-5A4C-A4D2-E5C8468B4C2A}"/>
              </a:ext>
            </a:extLst>
          </p:cNvPr>
          <p:cNvGraphicFramePr>
            <a:graphicFrameLocks noGrp="1"/>
          </p:cNvGraphicFramePr>
          <p:nvPr>
            <p:extLst>
              <p:ext uri="{D42A27DB-BD31-4B8C-83A1-F6EECF244321}">
                <p14:modId xmlns:p14="http://schemas.microsoft.com/office/powerpoint/2010/main" val="681200263"/>
              </p:ext>
            </p:extLst>
          </p:nvPr>
        </p:nvGraphicFramePr>
        <p:xfrm>
          <a:off x="291617" y="4116205"/>
          <a:ext cx="8679131" cy="1493613"/>
        </p:xfrm>
        <a:graphic>
          <a:graphicData uri="http://schemas.openxmlformats.org/drawingml/2006/table">
            <a:tbl>
              <a:tblPr firstRow="1" bandRow="1">
                <a:tableStyleId>{5C22544A-7EE6-4342-B048-85BDC9FD1C3A}</a:tableStyleId>
              </a:tblPr>
              <a:tblGrid>
                <a:gridCol w="1446522">
                  <a:extLst>
                    <a:ext uri="{9D8B030D-6E8A-4147-A177-3AD203B41FA5}">
                      <a16:colId xmlns:a16="http://schemas.microsoft.com/office/drawing/2014/main" val="20000"/>
                    </a:ext>
                  </a:extLst>
                </a:gridCol>
                <a:gridCol w="2361989">
                  <a:extLst>
                    <a:ext uri="{9D8B030D-6E8A-4147-A177-3AD203B41FA5}">
                      <a16:colId xmlns:a16="http://schemas.microsoft.com/office/drawing/2014/main" val="20001"/>
                    </a:ext>
                  </a:extLst>
                </a:gridCol>
                <a:gridCol w="1152080">
                  <a:extLst>
                    <a:ext uri="{9D8B030D-6E8A-4147-A177-3AD203B41FA5}">
                      <a16:colId xmlns:a16="http://schemas.microsoft.com/office/drawing/2014/main" val="20002"/>
                    </a:ext>
                  </a:extLst>
                </a:gridCol>
                <a:gridCol w="1274334">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292078">
                  <a:extLst>
                    <a:ext uri="{9D8B030D-6E8A-4147-A177-3AD203B41FA5}">
                      <a16:colId xmlns:a16="http://schemas.microsoft.com/office/drawing/2014/main" val="20005"/>
                    </a:ext>
                  </a:extLst>
                </a:gridCol>
              </a:tblGrid>
              <a:tr h="383250">
                <a:tc>
                  <a:txBody>
                    <a:bodyPr/>
                    <a:lstStyle/>
                    <a:p>
                      <a:pPr algn="ctr"/>
                      <a:r>
                        <a:rPr lang="en-US" sz="1800" dirty="0"/>
                        <a:t>step</a:t>
                      </a:r>
                    </a:p>
                  </a:txBody>
                  <a:tcPr marL="91441" marR="91441" marT="45632" marB="45632"/>
                </a:tc>
                <a:tc>
                  <a:txBody>
                    <a:bodyPr/>
                    <a:lstStyle/>
                    <a:p>
                      <a:pPr algn="ctr"/>
                      <a:r>
                        <a:rPr lang="en-US" sz="1800" dirty="0"/>
                        <a:t>node</a:t>
                      </a:r>
                      <a:r>
                        <a:rPr lang="en-US" sz="1800" baseline="0" dirty="0"/>
                        <a:t> added to MST</a:t>
                      </a:r>
                      <a:endParaRPr lang="en-US" sz="1800" dirty="0"/>
                    </a:p>
                  </a:txBody>
                  <a:tcPr marL="91441" marR="91441" marT="45632" marB="45632"/>
                </a:tc>
                <a:tc>
                  <a:txBody>
                    <a:bodyPr/>
                    <a:lstStyle/>
                    <a:p>
                      <a:pPr algn="ctr"/>
                      <a:r>
                        <a:rPr lang="en-US" sz="1800" dirty="0"/>
                        <a:t>A</a:t>
                      </a:r>
                    </a:p>
                  </a:txBody>
                  <a:tcPr marL="91441" marR="91441" marT="45632" marB="45632"/>
                </a:tc>
                <a:tc>
                  <a:txBody>
                    <a:bodyPr/>
                    <a:lstStyle/>
                    <a:p>
                      <a:pPr algn="ctr"/>
                      <a:r>
                        <a:rPr lang="en-US" sz="1800" dirty="0"/>
                        <a:t>B</a:t>
                      </a:r>
                    </a:p>
                  </a:txBody>
                  <a:tcPr marL="91441" marR="91441" marT="45632" marB="45632"/>
                </a:tc>
                <a:tc>
                  <a:txBody>
                    <a:bodyPr/>
                    <a:lstStyle/>
                    <a:p>
                      <a:pPr algn="ctr"/>
                      <a:r>
                        <a:rPr lang="en-US" sz="1800" dirty="0"/>
                        <a:t>C</a:t>
                      </a:r>
                    </a:p>
                  </a:txBody>
                  <a:tcPr marL="91441" marR="91441" marT="45632" marB="45632"/>
                </a:tc>
                <a:tc>
                  <a:txBody>
                    <a:bodyPr/>
                    <a:lstStyle/>
                    <a:p>
                      <a:pPr algn="ctr"/>
                      <a:r>
                        <a:rPr lang="en-US" sz="1800" dirty="0"/>
                        <a:t>D</a:t>
                      </a:r>
                    </a:p>
                  </a:txBody>
                  <a:tcPr marL="91441" marR="91441" marT="45632" marB="45632"/>
                </a:tc>
                <a:extLst>
                  <a:ext uri="{0D108BD9-81ED-4DB2-BD59-A6C34878D82A}">
                    <a16:rowId xmlns:a16="http://schemas.microsoft.com/office/drawing/2014/main" val="10000"/>
                  </a:ext>
                </a:extLst>
              </a:tr>
              <a:tr h="370121">
                <a:tc>
                  <a:txBody>
                    <a:bodyPr/>
                    <a:lstStyle/>
                    <a:p>
                      <a:pPr algn="ctr"/>
                      <a:r>
                        <a:rPr lang="en-US" sz="1800" dirty="0">
                          <a:highlight>
                            <a:srgbClr val="00FFFF"/>
                          </a:highlight>
                        </a:rPr>
                        <a:t>0</a:t>
                      </a:r>
                    </a:p>
                  </a:txBody>
                  <a:tcPr marL="91441" marR="91441" marT="45632" marB="45632"/>
                </a:tc>
                <a:tc>
                  <a:txBody>
                    <a:bodyPr/>
                    <a:lstStyle/>
                    <a:p>
                      <a:pPr algn="ctr"/>
                      <a:endParaRPr lang="en-US" sz="1800"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highlight>
                            <a:srgbClr val="FFFF00"/>
                          </a:highlight>
                        </a:rPr>
                        <a:t>0,nil</a:t>
                      </a:r>
                      <a:endParaRPr lang="en-US" sz="1800" b="1" dirty="0">
                        <a:highlight>
                          <a:srgbClr val="FFFF00"/>
                        </a:highlight>
                      </a:endParaRPr>
                    </a:p>
                  </a:txBody>
                  <a:tcPr marL="91441" marR="91441" marT="45632" marB="45632"/>
                </a:tc>
                <a:tc>
                  <a:txBody>
                    <a:bodyPr/>
                    <a:lstStyle/>
                    <a:p>
                      <a:pPr algn="ct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extLst>
                  <a:ext uri="{0D108BD9-81ED-4DB2-BD59-A6C34878D82A}">
                    <a16:rowId xmlns:a16="http://schemas.microsoft.com/office/drawing/2014/main" val="10001"/>
                  </a:ext>
                </a:extLst>
              </a:tr>
              <a:tr h="370121">
                <a:tc>
                  <a:txBody>
                    <a:bodyPr/>
                    <a:lstStyle/>
                    <a:p>
                      <a:pPr algn="ctr"/>
                      <a:r>
                        <a:rPr lang="en-US" sz="1800" dirty="0">
                          <a:highlight>
                            <a:srgbClr val="00FFFF"/>
                          </a:highlight>
                        </a:rPr>
                        <a:t>1</a:t>
                      </a:r>
                    </a:p>
                  </a:txBody>
                  <a:tcPr marL="91441" marR="91441" marT="45632" marB="45632"/>
                </a:tc>
                <a:tc>
                  <a:txBody>
                    <a:bodyPr/>
                    <a:lstStyle/>
                    <a:p>
                      <a:pPr algn="ctr"/>
                      <a:r>
                        <a:rPr lang="en-US" sz="1800" dirty="0">
                          <a:highlight>
                            <a:srgbClr val="FF0000"/>
                          </a:highlight>
                        </a:rPr>
                        <a:t>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r>
                        <a:rPr lang="en-US" sz="1800" b="0" dirty="0">
                          <a:highlight>
                            <a:srgbClr val="FFFF00"/>
                          </a:highlight>
                        </a:rPr>
                        <a:t>1,A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5,A</a:t>
                      </a:r>
                    </a:p>
                  </a:txBody>
                  <a:tcPr marL="91441" marR="91441" marT="45632" marB="45632"/>
                </a:tc>
                <a:extLst>
                  <a:ext uri="{0D108BD9-81ED-4DB2-BD59-A6C34878D82A}">
                    <a16:rowId xmlns:a16="http://schemas.microsoft.com/office/drawing/2014/main" val="3422201718"/>
                  </a:ext>
                </a:extLst>
              </a:tr>
              <a:tr h="370121">
                <a:tc>
                  <a:txBody>
                    <a:bodyPr/>
                    <a:lstStyle/>
                    <a:p>
                      <a:pPr algn="ctr"/>
                      <a:r>
                        <a:rPr lang="en-US" sz="1800" dirty="0">
                          <a:highlight>
                            <a:srgbClr val="00FFFF"/>
                          </a:highlight>
                        </a:rPr>
                        <a:t>2</a:t>
                      </a:r>
                    </a:p>
                  </a:txBody>
                  <a:tcPr marL="91441" marR="91441" marT="45632" marB="45632"/>
                </a:tc>
                <a:tc>
                  <a:txBody>
                    <a:bodyPr/>
                    <a:lstStyle/>
                    <a:p>
                      <a:pPr algn="ctr"/>
                      <a:r>
                        <a:rPr lang="en-US" sz="1800" dirty="0">
                          <a:highlight>
                            <a:srgbClr val="FF0000"/>
                          </a:highlight>
                        </a:rPr>
                        <a:t>B</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endParaRPr lang="en-US" sz="1800" b="0" dirty="0">
                        <a:highlight>
                          <a:srgbClr val="FFFF00"/>
                        </a:highlight>
                      </a:endParaRP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3,B</a:t>
                      </a:r>
                    </a:p>
                  </a:txBody>
                  <a:tcPr marL="91441" marR="91441" marT="45632" marB="45632"/>
                </a:tc>
                <a:extLst>
                  <a:ext uri="{0D108BD9-81ED-4DB2-BD59-A6C34878D82A}">
                    <a16:rowId xmlns:a16="http://schemas.microsoft.com/office/drawing/2014/main" val="746265110"/>
                  </a:ext>
                </a:extLst>
              </a:tr>
            </a:tbl>
          </a:graphicData>
        </a:graphic>
      </p:graphicFrame>
      <p:sp>
        <p:nvSpPr>
          <p:cNvPr id="72" name="TextBox 71">
            <a:extLst>
              <a:ext uri="{FF2B5EF4-FFF2-40B4-BE49-F238E27FC236}">
                <a16:creationId xmlns:a16="http://schemas.microsoft.com/office/drawing/2014/main" id="{71931AC1-8179-4944-B7F3-C829B6562DE2}"/>
              </a:ext>
            </a:extLst>
          </p:cNvPr>
          <p:cNvSpPr txBox="1"/>
          <p:nvPr/>
        </p:nvSpPr>
        <p:spPr>
          <a:xfrm>
            <a:off x="2560169" y="2132856"/>
            <a:ext cx="4142026" cy="1569660"/>
          </a:xfrm>
          <a:prstGeom prst="rect">
            <a:avLst/>
          </a:prstGeom>
          <a:noFill/>
        </p:spPr>
        <p:txBody>
          <a:bodyPr wrap="square" rtlCol="0">
            <a:spAutoFit/>
          </a:bodyPr>
          <a:lstStyle/>
          <a:p>
            <a:r>
              <a:rPr lang="en-US" sz="1600" b="1" dirty="0">
                <a:solidFill>
                  <a:srgbClr val="080FAC"/>
                </a:solidFill>
              </a:rPr>
              <a:t>Running Prim’s Algorithm to find a MST</a:t>
            </a:r>
          </a:p>
          <a:p>
            <a:endParaRPr lang="en-US" sz="1600" dirty="0"/>
          </a:p>
          <a:p>
            <a:r>
              <a:rPr lang="en-US" sz="1600" dirty="0"/>
              <a:t>Step 2: </a:t>
            </a:r>
          </a:p>
          <a:p>
            <a:pPr marL="285750" indent="-285750">
              <a:buFont typeface="Arial" panose="020B0604020202020204" pitchFamily="34" charset="0"/>
              <a:buChar char="•"/>
            </a:pPr>
            <a:r>
              <a:rPr lang="en-US" sz="1600" dirty="0"/>
              <a:t>B is chosen because it has the min cost amongst the green nodes (the green nodes and blue nodes are in the queue).</a:t>
            </a:r>
          </a:p>
        </p:txBody>
      </p:sp>
    </p:spTree>
    <p:extLst>
      <p:ext uri="{BB962C8B-B14F-4D97-AF65-F5344CB8AC3E}">
        <p14:creationId xmlns:p14="http://schemas.microsoft.com/office/powerpoint/2010/main" val="1768938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980148" y="6158755"/>
            <a:ext cx="990600" cy="365125"/>
          </a:xfrm>
        </p:spPr>
        <p:txBody>
          <a:bodyPr/>
          <a:lstStyle/>
          <a:p>
            <a:pPr>
              <a:defRPr/>
            </a:pPr>
            <a:fld id="{F9610808-8E44-6F46-B441-732A53FE435D}" type="slidenum">
              <a:rPr lang="en-US" smtClean="0"/>
              <a:pPr>
                <a:defRPr/>
              </a:pPr>
              <a:t>19</a:t>
            </a:fld>
            <a:endParaRPr lang="en-US" dirty="0"/>
          </a:p>
        </p:txBody>
      </p:sp>
      <p:sp>
        <p:nvSpPr>
          <p:cNvPr id="146" name="Rectangle 145">
            <a:extLst>
              <a:ext uri="{FF2B5EF4-FFF2-40B4-BE49-F238E27FC236}">
                <a16:creationId xmlns:a16="http://schemas.microsoft.com/office/drawing/2014/main" id="{338588C8-127F-B646-AD65-DBF972726BA5}"/>
              </a:ext>
            </a:extLst>
          </p:cNvPr>
          <p:cNvSpPr/>
          <p:nvPr/>
        </p:nvSpPr>
        <p:spPr>
          <a:xfrm>
            <a:off x="43419" y="6401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Slide Number Placeholder 5">
            <a:extLst>
              <a:ext uri="{FF2B5EF4-FFF2-40B4-BE49-F238E27FC236}">
                <a16:creationId xmlns:a16="http://schemas.microsoft.com/office/drawing/2014/main" id="{87804E3F-C05C-5048-A13D-69816EF87A4F}"/>
              </a:ext>
            </a:extLst>
          </p:cNvPr>
          <p:cNvSpPr txBox="1">
            <a:spLocks/>
          </p:cNvSpPr>
          <p:nvPr/>
        </p:nvSpPr>
        <p:spPr>
          <a:xfrm>
            <a:off x="3289300" y="8000450"/>
            <a:ext cx="990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3600" kern="1200" smtClean="0">
                <a:solidFill>
                  <a:schemeClr val="bg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fld id="{F9610808-8E44-6F46-B441-732A53FE435D}" type="slidenum">
              <a:rPr lang="en-US" smtClean="0"/>
              <a:pPr>
                <a:defRPr/>
              </a:pPr>
              <a:t>19</a:t>
            </a:fld>
            <a:endParaRPr lang="en-US" dirty="0"/>
          </a:p>
        </p:txBody>
      </p:sp>
      <p:sp>
        <p:nvSpPr>
          <p:cNvPr id="148" name="Oval 147">
            <a:extLst>
              <a:ext uri="{FF2B5EF4-FFF2-40B4-BE49-F238E27FC236}">
                <a16:creationId xmlns:a16="http://schemas.microsoft.com/office/drawing/2014/main" id="{4A6E0268-FFFD-2F42-91B9-371B132C49EE}"/>
              </a:ext>
            </a:extLst>
          </p:cNvPr>
          <p:cNvSpPr/>
          <p:nvPr/>
        </p:nvSpPr>
        <p:spPr>
          <a:xfrm>
            <a:off x="1145539" y="137977"/>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49" name="Oval 148">
            <a:extLst>
              <a:ext uri="{FF2B5EF4-FFF2-40B4-BE49-F238E27FC236}">
                <a16:creationId xmlns:a16="http://schemas.microsoft.com/office/drawing/2014/main" id="{BC30DB51-CCF4-304F-A8E6-64C33DBE3D4F}"/>
              </a:ext>
            </a:extLst>
          </p:cNvPr>
          <p:cNvSpPr/>
          <p:nvPr/>
        </p:nvSpPr>
        <p:spPr>
          <a:xfrm>
            <a:off x="2628173" y="771593"/>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50" name="Oval 149">
            <a:extLst>
              <a:ext uri="{FF2B5EF4-FFF2-40B4-BE49-F238E27FC236}">
                <a16:creationId xmlns:a16="http://schemas.microsoft.com/office/drawing/2014/main" id="{B7BE4CF1-2738-9048-B976-3229E3DE06AD}"/>
              </a:ext>
            </a:extLst>
          </p:cNvPr>
          <p:cNvSpPr/>
          <p:nvPr/>
        </p:nvSpPr>
        <p:spPr>
          <a:xfrm>
            <a:off x="215211" y="72499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51" name="Oval 150">
            <a:extLst>
              <a:ext uri="{FF2B5EF4-FFF2-40B4-BE49-F238E27FC236}">
                <a16:creationId xmlns:a16="http://schemas.microsoft.com/office/drawing/2014/main" id="{C609DAF8-0C4A-9849-AD1F-0BBEE8A82464}"/>
              </a:ext>
            </a:extLst>
          </p:cNvPr>
          <p:cNvSpPr/>
          <p:nvPr/>
        </p:nvSpPr>
        <p:spPr>
          <a:xfrm>
            <a:off x="1145539" y="1451213"/>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152" name="Straight Connector 151">
            <a:extLst>
              <a:ext uri="{FF2B5EF4-FFF2-40B4-BE49-F238E27FC236}">
                <a16:creationId xmlns:a16="http://schemas.microsoft.com/office/drawing/2014/main" id="{9AB8E071-BD9B-8A48-892E-7BE07126D762}"/>
              </a:ext>
            </a:extLst>
          </p:cNvPr>
          <p:cNvCxnSpPr>
            <a:cxnSpLocks/>
            <a:stCxn id="148" idx="6"/>
            <a:endCxn id="149" idx="1"/>
          </p:cNvCxnSpPr>
          <p:nvPr/>
        </p:nvCxnSpPr>
        <p:spPr>
          <a:xfrm>
            <a:off x="1453117" y="281993"/>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53" name="TextBox 152">
            <a:extLst>
              <a:ext uri="{FF2B5EF4-FFF2-40B4-BE49-F238E27FC236}">
                <a16:creationId xmlns:a16="http://schemas.microsoft.com/office/drawing/2014/main" id="{63603EAB-57A6-614B-AB09-55EBC8D8D753}"/>
              </a:ext>
            </a:extLst>
          </p:cNvPr>
          <p:cNvSpPr txBox="1"/>
          <p:nvPr/>
        </p:nvSpPr>
        <p:spPr>
          <a:xfrm>
            <a:off x="2092997" y="326476"/>
            <a:ext cx="284052" cy="307777"/>
          </a:xfrm>
          <a:prstGeom prst="rect">
            <a:avLst/>
          </a:prstGeom>
          <a:noFill/>
        </p:spPr>
        <p:txBody>
          <a:bodyPr wrap="none" rtlCol="0">
            <a:spAutoFit/>
          </a:bodyPr>
          <a:lstStyle/>
          <a:p>
            <a:r>
              <a:rPr lang="en-US" sz="1400" dirty="0"/>
              <a:t>3</a:t>
            </a:r>
            <a:endParaRPr lang="en-US" sz="1800" dirty="0"/>
          </a:p>
        </p:txBody>
      </p:sp>
      <p:cxnSp>
        <p:nvCxnSpPr>
          <p:cNvPr id="154" name="Straight Connector 153">
            <a:extLst>
              <a:ext uri="{FF2B5EF4-FFF2-40B4-BE49-F238E27FC236}">
                <a16:creationId xmlns:a16="http://schemas.microsoft.com/office/drawing/2014/main" id="{5FDE2783-F991-0944-AAE9-823C79F8720E}"/>
              </a:ext>
            </a:extLst>
          </p:cNvPr>
          <p:cNvCxnSpPr>
            <a:cxnSpLocks/>
            <a:stCxn id="148" idx="3"/>
            <a:endCxn id="150" idx="7"/>
          </p:cNvCxnSpPr>
          <p:nvPr/>
        </p:nvCxnSpPr>
        <p:spPr>
          <a:xfrm flipH="1">
            <a:off x="477745" y="383828"/>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F49222E-991B-D843-BF39-7FB2ACA2F1C4}"/>
              </a:ext>
            </a:extLst>
          </p:cNvPr>
          <p:cNvCxnSpPr>
            <a:cxnSpLocks/>
            <a:stCxn id="150" idx="4"/>
            <a:endCxn id="151" idx="2"/>
          </p:cNvCxnSpPr>
          <p:nvPr/>
        </p:nvCxnSpPr>
        <p:spPr>
          <a:xfrm>
            <a:off x="369000" y="1013027"/>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2C388ED9-E16B-A347-8D2E-647A90BA1658}"/>
              </a:ext>
            </a:extLst>
          </p:cNvPr>
          <p:cNvCxnSpPr>
            <a:cxnSpLocks/>
            <a:stCxn id="151" idx="6"/>
            <a:endCxn id="149" idx="3"/>
          </p:cNvCxnSpPr>
          <p:nvPr/>
        </p:nvCxnSpPr>
        <p:spPr>
          <a:xfrm flipV="1">
            <a:off x="1429591" y="1017444"/>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57" name="TextBox 156">
            <a:extLst>
              <a:ext uri="{FF2B5EF4-FFF2-40B4-BE49-F238E27FC236}">
                <a16:creationId xmlns:a16="http://schemas.microsoft.com/office/drawing/2014/main" id="{488291BC-151B-A449-89F7-A5C783DBEABE}"/>
              </a:ext>
            </a:extLst>
          </p:cNvPr>
          <p:cNvSpPr txBox="1"/>
          <p:nvPr/>
        </p:nvSpPr>
        <p:spPr>
          <a:xfrm>
            <a:off x="551325" y="340513"/>
            <a:ext cx="284052" cy="307777"/>
          </a:xfrm>
          <a:prstGeom prst="rect">
            <a:avLst/>
          </a:prstGeom>
          <a:noFill/>
        </p:spPr>
        <p:txBody>
          <a:bodyPr wrap="none" rtlCol="0">
            <a:spAutoFit/>
          </a:bodyPr>
          <a:lstStyle/>
          <a:p>
            <a:r>
              <a:rPr lang="en-US" sz="1400" dirty="0"/>
              <a:t>1</a:t>
            </a:r>
          </a:p>
        </p:txBody>
      </p:sp>
      <p:sp>
        <p:nvSpPr>
          <p:cNvPr id="158" name="TextBox 157">
            <a:extLst>
              <a:ext uri="{FF2B5EF4-FFF2-40B4-BE49-F238E27FC236}">
                <a16:creationId xmlns:a16="http://schemas.microsoft.com/office/drawing/2014/main" id="{BC6E9257-130E-BC4B-BCA4-CA66ACAAA97B}"/>
              </a:ext>
            </a:extLst>
          </p:cNvPr>
          <p:cNvSpPr txBox="1"/>
          <p:nvPr/>
        </p:nvSpPr>
        <p:spPr>
          <a:xfrm>
            <a:off x="539312" y="1255161"/>
            <a:ext cx="284052" cy="307777"/>
          </a:xfrm>
          <a:prstGeom prst="rect">
            <a:avLst/>
          </a:prstGeom>
          <a:noFill/>
        </p:spPr>
        <p:txBody>
          <a:bodyPr wrap="none" rtlCol="0">
            <a:spAutoFit/>
          </a:bodyPr>
          <a:lstStyle/>
          <a:p>
            <a:r>
              <a:rPr lang="en-US" sz="1400" dirty="0"/>
              <a:t>4</a:t>
            </a:r>
          </a:p>
        </p:txBody>
      </p:sp>
      <p:sp>
        <p:nvSpPr>
          <p:cNvPr id="159" name="TextBox 158">
            <a:extLst>
              <a:ext uri="{FF2B5EF4-FFF2-40B4-BE49-F238E27FC236}">
                <a16:creationId xmlns:a16="http://schemas.microsoft.com/office/drawing/2014/main" id="{396930AA-A0CE-1148-A691-D66C079514A4}"/>
              </a:ext>
            </a:extLst>
          </p:cNvPr>
          <p:cNvSpPr txBox="1"/>
          <p:nvPr/>
        </p:nvSpPr>
        <p:spPr>
          <a:xfrm>
            <a:off x="2008764" y="1251669"/>
            <a:ext cx="284052" cy="307777"/>
          </a:xfrm>
          <a:prstGeom prst="rect">
            <a:avLst/>
          </a:prstGeom>
          <a:noFill/>
        </p:spPr>
        <p:txBody>
          <a:bodyPr wrap="square" rtlCol="0">
            <a:spAutoFit/>
          </a:bodyPr>
          <a:lstStyle/>
          <a:p>
            <a:r>
              <a:rPr lang="en-US" sz="1400" dirty="0"/>
              <a:t>2</a:t>
            </a:r>
          </a:p>
        </p:txBody>
      </p:sp>
      <p:cxnSp>
        <p:nvCxnSpPr>
          <p:cNvPr id="160" name="Straight Connector 159">
            <a:extLst>
              <a:ext uri="{FF2B5EF4-FFF2-40B4-BE49-F238E27FC236}">
                <a16:creationId xmlns:a16="http://schemas.microsoft.com/office/drawing/2014/main" id="{7D069A93-DB63-3B47-AE32-166C4AC37FCC}"/>
              </a:ext>
            </a:extLst>
          </p:cNvPr>
          <p:cNvCxnSpPr>
            <a:cxnSpLocks/>
            <a:stCxn id="148" idx="4"/>
            <a:endCxn id="151" idx="0"/>
          </p:cNvCxnSpPr>
          <p:nvPr/>
        </p:nvCxnSpPr>
        <p:spPr>
          <a:xfrm flipH="1">
            <a:off x="1287565" y="426009"/>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61" name="TextBox 160">
            <a:extLst>
              <a:ext uri="{FF2B5EF4-FFF2-40B4-BE49-F238E27FC236}">
                <a16:creationId xmlns:a16="http://schemas.microsoft.com/office/drawing/2014/main" id="{AA1BAEB5-E9ED-7049-BEAC-155B23A3DB7A}"/>
              </a:ext>
            </a:extLst>
          </p:cNvPr>
          <p:cNvSpPr txBox="1"/>
          <p:nvPr/>
        </p:nvSpPr>
        <p:spPr>
          <a:xfrm>
            <a:off x="1248452" y="1097780"/>
            <a:ext cx="284052" cy="307777"/>
          </a:xfrm>
          <a:prstGeom prst="rect">
            <a:avLst/>
          </a:prstGeom>
          <a:noFill/>
        </p:spPr>
        <p:txBody>
          <a:bodyPr wrap="none" rtlCol="0">
            <a:spAutoFit/>
          </a:bodyPr>
          <a:lstStyle/>
          <a:p>
            <a:r>
              <a:rPr lang="en-US" sz="1400" dirty="0"/>
              <a:t>4</a:t>
            </a:r>
          </a:p>
        </p:txBody>
      </p:sp>
      <p:sp>
        <p:nvSpPr>
          <p:cNvPr id="162" name="TextBox 161">
            <a:extLst>
              <a:ext uri="{FF2B5EF4-FFF2-40B4-BE49-F238E27FC236}">
                <a16:creationId xmlns:a16="http://schemas.microsoft.com/office/drawing/2014/main" id="{AC200979-2CA8-E949-8463-95CE4C2F9408}"/>
              </a:ext>
            </a:extLst>
          </p:cNvPr>
          <p:cNvSpPr txBox="1"/>
          <p:nvPr/>
        </p:nvSpPr>
        <p:spPr>
          <a:xfrm>
            <a:off x="1648434" y="582911"/>
            <a:ext cx="284052" cy="307777"/>
          </a:xfrm>
          <a:prstGeom prst="rect">
            <a:avLst/>
          </a:prstGeom>
          <a:noFill/>
        </p:spPr>
        <p:txBody>
          <a:bodyPr wrap="none" rtlCol="0">
            <a:spAutoFit/>
          </a:bodyPr>
          <a:lstStyle/>
          <a:p>
            <a:r>
              <a:rPr lang="en-US" sz="1400" dirty="0"/>
              <a:t>5</a:t>
            </a:r>
            <a:endParaRPr lang="en-US" sz="1800" dirty="0"/>
          </a:p>
        </p:txBody>
      </p:sp>
      <p:cxnSp>
        <p:nvCxnSpPr>
          <p:cNvPr id="163" name="Straight Connector 162">
            <a:extLst>
              <a:ext uri="{FF2B5EF4-FFF2-40B4-BE49-F238E27FC236}">
                <a16:creationId xmlns:a16="http://schemas.microsoft.com/office/drawing/2014/main" id="{85CC20AB-1A5D-9C43-A908-094D65027975}"/>
              </a:ext>
            </a:extLst>
          </p:cNvPr>
          <p:cNvCxnSpPr>
            <a:cxnSpLocks/>
            <a:stCxn id="150" idx="6"/>
            <a:endCxn id="149" idx="2"/>
          </p:cNvCxnSpPr>
          <p:nvPr/>
        </p:nvCxnSpPr>
        <p:spPr>
          <a:xfrm>
            <a:off x="522789" y="869011"/>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65" name="TextBox 164">
            <a:extLst>
              <a:ext uri="{FF2B5EF4-FFF2-40B4-BE49-F238E27FC236}">
                <a16:creationId xmlns:a16="http://schemas.microsoft.com/office/drawing/2014/main" id="{FA955D01-C91B-D84D-B2E8-1E38C5D43B67}"/>
              </a:ext>
            </a:extLst>
          </p:cNvPr>
          <p:cNvSpPr txBox="1"/>
          <p:nvPr/>
        </p:nvSpPr>
        <p:spPr>
          <a:xfrm>
            <a:off x="429974" y="754536"/>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66" name="Rectangle 165">
            <a:extLst>
              <a:ext uri="{FF2B5EF4-FFF2-40B4-BE49-F238E27FC236}">
                <a16:creationId xmlns:a16="http://schemas.microsoft.com/office/drawing/2014/main" id="{8BB0F292-A9D7-CB4A-8533-9C46351BB850}"/>
              </a:ext>
            </a:extLst>
          </p:cNvPr>
          <p:cNvSpPr/>
          <p:nvPr/>
        </p:nvSpPr>
        <p:spPr>
          <a:xfrm>
            <a:off x="3102175" y="7066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5D61A6E7-C6F9-314A-A6F9-8A9D7210FB67}"/>
              </a:ext>
            </a:extLst>
          </p:cNvPr>
          <p:cNvSpPr/>
          <p:nvPr/>
        </p:nvSpPr>
        <p:spPr>
          <a:xfrm>
            <a:off x="4148397" y="162540"/>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68" name="Oval 167">
            <a:extLst>
              <a:ext uri="{FF2B5EF4-FFF2-40B4-BE49-F238E27FC236}">
                <a16:creationId xmlns:a16="http://schemas.microsoft.com/office/drawing/2014/main" id="{39871229-380C-E64D-B9CE-5EDD480F3E5A}"/>
              </a:ext>
            </a:extLst>
          </p:cNvPr>
          <p:cNvSpPr/>
          <p:nvPr/>
        </p:nvSpPr>
        <p:spPr>
          <a:xfrm>
            <a:off x="5631031" y="79615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69" name="Oval 168">
            <a:extLst>
              <a:ext uri="{FF2B5EF4-FFF2-40B4-BE49-F238E27FC236}">
                <a16:creationId xmlns:a16="http://schemas.microsoft.com/office/drawing/2014/main" id="{715C5CDF-4B8A-A04D-8610-94212F52D123}"/>
              </a:ext>
            </a:extLst>
          </p:cNvPr>
          <p:cNvSpPr/>
          <p:nvPr/>
        </p:nvSpPr>
        <p:spPr>
          <a:xfrm>
            <a:off x="3218069" y="749558"/>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0" name="Oval 169">
            <a:extLst>
              <a:ext uri="{FF2B5EF4-FFF2-40B4-BE49-F238E27FC236}">
                <a16:creationId xmlns:a16="http://schemas.microsoft.com/office/drawing/2014/main" id="{4EC8DF06-701B-AA4E-9538-8ACDC774BF40}"/>
              </a:ext>
            </a:extLst>
          </p:cNvPr>
          <p:cNvSpPr/>
          <p:nvPr/>
        </p:nvSpPr>
        <p:spPr>
          <a:xfrm>
            <a:off x="4148397" y="1475776"/>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171" name="Straight Connector 170">
            <a:extLst>
              <a:ext uri="{FF2B5EF4-FFF2-40B4-BE49-F238E27FC236}">
                <a16:creationId xmlns:a16="http://schemas.microsoft.com/office/drawing/2014/main" id="{9121B086-2DC9-FC40-ADC7-911E795410ED}"/>
              </a:ext>
            </a:extLst>
          </p:cNvPr>
          <p:cNvCxnSpPr>
            <a:cxnSpLocks/>
            <a:stCxn id="167" idx="6"/>
            <a:endCxn id="168" idx="1"/>
          </p:cNvCxnSpPr>
          <p:nvPr/>
        </p:nvCxnSpPr>
        <p:spPr>
          <a:xfrm>
            <a:off x="4455975" y="306556"/>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72" name="TextBox 171">
            <a:extLst>
              <a:ext uri="{FF2B5EF4-FFF2-40B4-BE49-F238E27FC236}">
                <a16:creationId xmlns:a16="http://schemas.microsoft.com/office/drawing/2014/main" id="{CADE9A3A-D71D-0543-B95C-753242B0D164}"/>
              </a:ext>
            </a:extLst>
          </p:cNvPr>
          <p:cNvSpPr txBox="1"/>
          <p:nvPr/>
        </p:nvSpPr>
        <p:spPr>
          <a:xfrm>
            <a:off x="5095855" y="351039"/>
            <a:ext cx="284052" cy="307777"/>
          </a:xfrm>
          <a:prstGeom prst="rect">
            <a:avLst/>
          </a:prstGeom>
          <a:noFill/>
        </p:spPr>
        <p:txBody>
          <a:bodyPr wrap="none" rtlCol="0">
            <a:spAutoFit/>
          </a:bodyPr>
          <a:lstStyle/>
          <a:p>
            <a:r>
              <a:rPr lang="en-US" sz="1400" dirty="0"/>
              <a:t>3</a:t>
            </a:r>
            <a:endParaRPr lang="en-US" sz="1800" dirty="0"/>
          </a:p>
        </p:txBody>
      </p:sp>
      <p:cxnSp>
        <p:nvCxnSpPr>
          <p:cNvPr id="173" name="Straight Connector 172">
            <a:extLst>
              <a:ext uri="{FF2B5EF4-FFF2-40B4-BE49-F238E27FC236}">
                <a16:creationId xmlns:a16="http://schemas.microsoft.com/office/drawing/2014/main" id="{BDC3794B-07E9-384F-874C-FC1B2B165630}"/>
              </a:ext>
            </a:extLst>
          </p:cNvPr>
          <p:cNvCxnSpPr>
            <a:cxnSpLocks/>
            <a:stCxn id="167" idx="3"/>
            <a:endCxn id="169" idx="7"/>
          </p:cNvCxnSpPr>
          <p:nvPr/>
        </p:nvCxnSpPr>
        <p:spPr>
          <a:xfrm flipH="1">
            <a:off x="3480603" y="408391"/>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9713C2AF-ED61-AC4F-99E9-43A3DFAF33D0}"/>
              </a:ext>
            </a:extLst>
          </p:cNvPr>
          <p:cNvCxnSpPr>
            <a:cxnSpLocks/>
            <a:stCxn id="169" idx="4"/>
            <a:endCxn id="170" idx="2"/>
          </p:cNvCxnSpPr>
          <p:nvPr/>
        </p:nvCxnSpPr>
        <p:spPr>
          <a:xfrm>
            <a:off x="3371858" y="1037590"/>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74756B85-D1B6-924D-8AE0-17DFD09BD187}"/>
              </a:ext>
            </a:extLst>
          </p:cNvPr>
          <p:cNvCxnSpPr>
            <a:cxnSpLocks/>
            <a:stCxn id="170" idx="6"/>
            <a:endCxn id="168" idx="3"/>
          </p:cNvCxnSpPr>
          <p:nvPr/>
        </p:nvCxnSpPr>
        <p:spPr>
          <a:xfrm flipV="1">
            <a:off x="4432449" y="1042007"/>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76" name="TextBox 175">
            <a:extLst>
              <a:ext uri="{FF2B5EF4-FFF2-40B4-BE49-F238E27FC236}">
                <a16:creationId xmlns:a16="http://schemas.microsoft.com/office/drawing/2014/main" id="{91539304-D380-2F4B-9610-0ED3C4C3662B}"/>
              </a:ext>
            </a:extLst>
          </p:cNvPr>
          <p:cNvSpPr txBox="1"/>
          <p:nvPr/>
        </p:nvSpPr>
        <p:spPr>
          <a:xfrm>
            <a:off x="3554183" y="365076"/>
            <a:ext cx="284052" cy="307777"/>
          </a:xfrm>
          <a:prstGeom prst="rect">
            <a:avLst/>
          </a:prstGeom>
          <a:noFill/>
        </p:spPr>
        <p:txBody>
          <a:bodyPr wrap="none" rtlCol="0">
            <a:spAutoFit/>
          </a:bodyPr>
          <a:lstStyle/>
          <a:p>
            <a:r>
              <a:rPr lang="en-US" sz="1400" dirty="0"/>
              <a:t>1</a:t>
            </a:r>
          </a:p>
        </p:txBody>
      </p:sp>
      <p:sp>
        <p:nvSpPr>
          <p:cNvPr id="177" name="TextBox 176">
            <a:extLst>
              <a:ext uri="{FF2B5EF4-FFF2-40B4-BE49-F238E27FC236}">
                <a16:creationId xmlns:a16="http://schemas.microsoft.com/office/drawing/2014/main" id="{1F9E68C2-CD4B-0043-A3A1-3749FFCDEA47}"/>
              </a:ext>
            </a:extLst>
          </p:cNvPr>
          <p:cNvSpPr txBox="1"/>
          <p:nvPr/>
        </p:nvSpPr>
        <p:spPr>
          <a:xfrm>
            <a:off x="3542170" y="1279724"/>
            <a:ext cx="284052" cy="307777"/>
          </a:xfrm>
          <a:prstGeom prst="rect">
            <a:avLst/>
          </a:prstGeom>
          <a:noFill/>
        </p:spPr>
        <p:txBody>
          <a:bodyPr wrap="none" rtlCol="0">
            <a:spAutoFit/>
          </a:bodyPr>
          <a:lstStyle/>
          <a:p>
            <a:r>
              <a:rPr lang="en-US" sz="1400" dirty="0"/>
              <a:t>4</a:t>
            </a:r>
          </a:p>
        </p:txBody>
      </p:sp>
      <p:sp>
        <p:nvSpPr>
          <p:cNvPr id="178" name="TextBox 177">
            <a:extLst>
              <a:ext uri="{FF2B5EF4-FFF2-40B4-BE49-F238E27FC236}">
                <a16:creationId xmlns:a16="http://schemas.microsoft.com/office/drawing/2014/main" id="{1B948DB8-676C-B24E-9E26-71AC0A4D9244}"/>
              </a:ext>
            </a:extLst>
          </p:cNvPr>
          <p:cNvSpPr txBox="1"/>
          <p:nvPr/>
        </p:nvSpPr>
        <p:spPr>
          <a:xfrm>
            <a:off x="5011622" y="1276232"/>
            <a:ext cx="284052" cy="307777"/>
          </a:xfrm>
          <a:prstGeom prst="rect">
            <a:avLst/>
          </a:prstGeom>
          <a:noFill/>
        </p:spPr>
        <p:txBody>
          <a:bodyPr wrap="square" rtlCol="0">
            <a:spAutoFit/>
          </a:bodyPr>
          <a:lstStyle/>
          <a:p>
            <a:r>
              <a:rPr lang="en-US" sz="1400" dirty="0"/>
              <a:t>2</a:t>
            </a:r>
          </a:p>
        </p:txBody>
      </p:sp>
      <p:cxnSp>
        <p:nvCxnSpPr>
          <p:cNvPr id="179" name="Straight Connector 178">
            <a:extLst>
              <a:ext uri="{FF2B5EF4-FFF2-40B4-BE49-F238E27FC236}">
                <a16:creationId xmlns:a16="http://schemas.microsoft.com/office/drawing/2014/main" id="{A53026E7-422B-7E49-AA2F-B74DE4C7678E}"/>
              </a:ext>
            </a:extLst>
          </p:cNvPr>
          <p:cNvCxnSpPr>
            <a:cxnSpLocks/>
            <a:stCxn id="167" idx="4"/>
            <a:endCxn id="170" idx="0"/>
          </p:cNvCxnSpPr>
          <p:nvPr/>
        </p:nvCxnSpPr>
        <p:spPr>
          <a:xfrm flipH="1">
            <a:off x="4290423" y="450572"/>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80" name="TextBox 179">
            <a:extLst>
              <a:ext uri="{FF2B5EF4-FFF2-40B4-BE49-F238E27FC236}">
                <a16:creationId xmlns:a16="http://schemas.microsoft.com/office/drawing/2014/main" id="{E088DB59-45BB-C140-B51B-61FED6FAC7A9}"/>
              </a:ext>
            </a:extLst>
          </p:cNvPr>
          <p:cNvSpPr txBox="1"/>
          <p:nvPr/>
        </p:nvSpPr>
        <p:spPr>
          <a:xfrm>
            <a:off x="4236661" y="1086707"/>
            <a:ext cx="284052" cy="307777"/>
          </a:xfrm>
          <a:prstGeom prst="rect">
            <a:avLst/>
          </a:prstGeom>
          <a:noFill/>
        </p:spPr>
        <p:txBody>
          <a:bodyPr wrap="none" rtlCol="0">
            <a:spAutoFit/>
          </a:bodyPr>
          <a:lstStyle/>
          <a:p>
            <a:r>
              <a:rPr lang="en-US" sz="1400" dirty="0"/>
              <a:t>4</a:t>
            </a:r>
          </a:p>
        </p:txBody>
      </p:sp>
      <p:sp>
        <p:nvSpPr>
          <p:cNvPr id="181" name="TextBox 180">
            <a:extLst>
              <a:ext uri="{FF2B5EF4-FFF2-40B4-BE49-F238E27FC236}">
                <a16:creationId xmlns:a16="http://schemas.microsoft.com/office/drawing/2014/main" id="{C5C16804-AB74-014C-A00F-364C6D8EC9C9}"/>
              </a:ext>
            </a:extLst>
          </p:cNvPr>
          <p:cNvSpPr txBox="1"/>
          <p:nvPr/>
        </p:nvSpPr>
        <p:spPr>
          <a:xfrm>
            <a:off x="4651292" y="607474"/>
            <a:ext cx="284052" cy="307777"/>
          </a:xfrm>
          <a:prstGeom prst="rect">
            <a:avLst/>
          </a:prstGeom>
          <a:noFill/>
        </p:spPr>
        <p:txBody>
          <a:bodyPr wrap="none" rtlCol="0">
            <a:spAutoFit/>
          </a:bodyPr>
          <a:lstStyle/>
          <a:p>
            <a:r>
              <a:rPr lang="en-US" sz="1400" dirty="0"/>
              <a:t>5</a:t>
            </a:r>
            <a:endParaRPr lang="en-US" sz="1800" dirty="0"/>
          </a:p>
        </p:txBody>
      </p:sp>
      <p:cxnSp>
        <p:nvCxnSpPr>
          <p:cNvPr id="182" name="Straight Connector 181">
            <a:extLst>
              <a:ext uri="{FF2B5EF4-FFF2-40B4-BE49-F238E27FC236}">
                <a16:creationId xmlns:a16="http://schemas.microsoft.com/office/drawing/2014/main" id="{50F20732-2A24-7B4E-904E-09360B4AB279}"/>
              </a:ext>
            </a:extLst>
          </p:cNvPr>
          <p:cNvCxnSpPr>
            <a:cxnSpLocks/>
            <a:stCxn id="169" idx="6"/>
            <a:endCxn id="168" idx="2"/>
          </p:cNvCxnSpPr>
          <p:nvPr/>
        </p:nvCxnSpPr>
        <p:spPr>
          <a:xfrm>
            <a:off x="3525647" y="893574"/>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83" name="TextBox 182">
            <a:extLst>
              <a:ext uri="{FF2B5EF4-FFF2-40B4-BE49-F238E27FC236}">
                <a16:creationId xmlns:a16="http://schemas.microsoft.com/office/drawing/2014/main" id="{2C3F5F9D-D141-6041-918E-5925173168E5}"/>
              </a:ext>
            </a:extLst>
          </p:cNvPr>
          <p:cNvSpPr txBox="1"/>
          <p:nvPr/>
        </p:nvSpPr>
        <p:spPr>
          <a:xfrm>
            <a:off x="3432832" y="779099"/>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85" name="TextBox 184">
            <a:extLst>
              <a:ext uri="{FF2B5EF4-FFF2-40B4-BE49-F238E27FC236}">
                <a16:creationId xmlns:a16="http://schemas.microsoft.com/office/drawing/2014/main" id="{4BD79084-EF4C-4F4F-A3F5-FDE9295DBBB7}"/>
              </a:ext>
            </a:extLst>
          </p:cNvPr>
          <p:cNvSpPr txBox="1"/>
          <p:nvPr/>
        </p:nvSpPr>
        <p:spPr>
          <a:xfrm>
            <a:off x="5369236" y="1516760"/>
            <a:ext cx="813043" cy="369332"/>
          </a:xfrm>
          <a:prstGeom prst="rect">
            <a:avLst/>
          </a:prstGeom>
          <a:noFill/>
        </p:spPr>
        <p:txBody>
          <a:bodyPr wrap="none" rtlCol="0">
            <a:spAutoFit/>
          </a:bodyPr>
          <a:lstStyle/>
          <a:p>
            <a:r>
              <a:rPr lang="en-US" sz="1800" dirty="0">
                <a:highlight>
                  <a:srgbClr val="00FFFF"/>
                </a:highlight>
              </a:rPr>
              <a:t>step 1</a:t>
            </a:r>
            <a:endParaRPr lang="en-US" dirty="0">
              <a:highlight>
                <a:srgbClr val="00FFFF"/>
              </a:highlight>
            </a:endParaRPr>
          </a:p>
        </p:txBody>
      </p:sp>
      <p:sp>
        <p:nvSpPr>
          <p:cNvPr id="186" name="TextBox 185">
            <a:extLst>
              <a:ext uri="{FF2B5EF4-FFF2-40B4-BE49-F238E27FC236}">
                <a16:creationId xmlns:a16="http://schemas.microsoft.com/office/drawing/2014/main" id="{865BE151-C166-0449-AA52-B43C771EE8C1}"/>
              </a:ext>
            </a:extLst>
          </p:cNvPr>
          <p:cNvSpPr txBox="1"/>
          <p:nvPr/>
        </p:nvSpPr>
        <p:spPr>
          <a:xfrm>
            <a:off x="2277538" y="1513476"/>
            <a:ext cx="813043" cy="369332"/>
          </a:xfrm>
          <a:prstGeom prst="rect">
            <a:avLst/>
          </a:prstGeom>
          <a:noFill/>
        </p:spPr>
        <p:txBody>
          <a:bodyPr wrap="none" rtlCol="0">
            <a:spAutoFit/>
          </a:bodyPr>
          <a:lstStyle/>
          <a:p>
            <a:r>
              <a:rPr lang="en-US" sz="1800" dirty="0">
                <a:highlight>
                  <a:srgbClr val="00FFFF"/>
                </a:highlight>
              </a:rPr>
              <a:t>step 0</a:t>
            </a:r>
            <a:endParaRPr lang="en-US" dirty="0">
              <a:highlight>
                <a:srgbClr val="00FFFF"/>
              </a:highlight>
            </a:endParaRPr>
          </a:p>
        </p:txBody>
      </p:sp>
      <p:sp>
        <p:nvSpPr>
          <p:cNvPr id="187" name="TextBox 186">
            <a:extLst>
              <a:ext uri="{FF2B5EF4-FFF2-40B4-BE49-F238E27FC236}">
                <a16:creationId xmlns:a16="http://schemas.microsoft.com/office/drawing/2014/main" id="{8957835F-DB5B-3B4F-9464-A2D565D0FC54}"/>
              </a:ext>
            </a:extLst>
          </p:cNvPr>
          <p:cNvSpPr txBox="1"/>
          <p:nvPr/>
        </p:nvSpPr>
        <p:spPr>
          <a:xfrm>
            <a:off x="4511729" y="33198"/>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188" name="TextBox 187">
            <a:extLst>
              <a:ext uri="{FF2B5EF4-FFF2-40B4-BE49-F238E27FC236}">
                <a16:creationId xmlns:a16="http://schemas.microsoft.com/office/drawing/2014/main" id="{A2A45098-E629-2C47-B8FC-B3362ACA7308}"/>
              </a:ext>
            </a:extLst>
          </p:cNvPr>
          <p:cNvSpPr txBox="1"/>
          <p:nvPr/>
        </p:nvSpPr>
        <p:spPr>
          <a:xfrm>
            <a:off x="4383659" y="1533800"/>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189" name="TextBox 188">
            <a:extLst>
              <a:ext uri="{FF2B5EF4-FFF2-40B4-BE49-F238E27FC236}">
                <a16:creationId xmlns:a16="http://schemas.microsoft.com/office/drawing/2014/main" id="{E3E7C459-CDD3-D445-A704-320F30FC70D4}"/>
              </a:ext>
            </a:extLst>
          </p:cNvPr>
          <p:cNvSpPr txBox="1"/>
          <p:nvPr/>
        </p:nvSpPr>
        <p:spPr>
          <a:xfrm>
            <a:off x="5644690" y="395075"/>
            <a:ext cx="530915" cy="369332"/>
          </a:xfrm>
          <a:prstGeom prst="rect">
            <a:avLst/>
          </a:prstGeom>
          <a:noFill/>
        </p:spPr>
        <p:txBody>
          <a:bodyPr wrap="none" rtlCol="0">
            <a:spAutoFit/>
          </a:bodyPr>
          <a:lstStyle/>
          <a:p>
            <a:r>
              <a:rPr lang="en-US" sz="1800" dirty="0">
                <a:highlight>
                  <a:srgbClr val="FFFF00"/>
                </a:highlight>
              </a:rPr>
              <a:t>5,A</a:t>
            </a:r>
            <a:endParaRPr lang="en-US" dirty="0">
              <a:highlight>
                <a:srgbClr val="FFFF00"/>
              </a:highlight>
            </a:endParaRPr>
          </a:p>
        </p:txBody>
      </p:sp>
      <p:sp>
        <p:nvSpPr>
          <p:cNvPr id="47" name="Rectangle 46">
            <a:extLst>
              <a:ext uri="{FF2B5EF4-FFF2-40B4-BE49-F238E27FC236}">
                <a16:creationId xmlns:a16="http://schemas.microsoft.com/office/drawing/2014/main" id="{35F60C2B-0E18-574D-BF0B-E74A6DEDB4CE}"/>
              </a:ext>
            </a:extLst>
          </p:cNvPr>
          <p:cNvSpPr/>
          <p:nvPr/>
        </p:nvSpPr>
        <p:spPr>
          <a:xfrm>
            <a:off x="6128569" y="8073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B493802-D153-F34A-B698-852DBAA65594}"/>
              </a:ext>
            </a:extLst>
          </p:cNvPr>
          <p:cNvSpPr/>
          <p:nvPr/>
        </p:nvSpPr>
        <p:spPr>
          <a:xfrm>
            <a:off x="7174791" y="172610"/>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49" name="Oval 48">
            <a:extLst>
              <a:ext uri="{FF2B5EF4-FFF2-40B4-BE49-F238E27FC236}">
                <a16:creationId xmlns:a16="http://schemas.microsoft.com/office/drawing/2014/main" id="{242D1CB7-6531-414B-BF31-72F0D1E0019E}"/>
              </a:ext>
            </a:extLst>
          </p:cNvPr>
          <p:cNvSpPr/>
          <p:nvPr/>
        </p:nvSpPr>
        <p:spPr>
          <a:xfrm>
            <a:off x="8657425" y="80622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50" name="Oval 49">
            <a:extLst>
              <a:ext uri="{FF2B5EF4-FFF2-40B4-BE49-F238E27FC236}">
                <a16:creationId xmlns:a16="http://schemas.microsoft.com/office/drawing/2014/main" id="{D3D4AE3A-3147-9A4F-8DD5-94ABB67437D7}"/>
              </a:ext>
            </a:extLst>
          </p:cNvPr>
          <p:cNvSpPr/>
          <p:nvPr/>
        </p:nvSpPr>
        <p:spPr>
          <a:xfrm>
            <a:off x="6244463" y="759628"/>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51" name="Oval 50">
            <a:extLst>
              <a:ext uri="{FF2B5EF4-FFF2-40B4-BE49-F238E27FC236}">
                <a16:creationId xmlns:a16="http://schemas.microsoft.com/office/drawing/2014/main" id="{DB625E37-D15A-0B4D-985B-16EE55668CCD}"/>
              </a:ext>
            </a:extLst>
          </p:cNvPr>
          <p:cNvSpPr/>
          <p:nvPr/>
        </p:nvSpPr>
        <p:spPr>
          <a:xfrm>
            <a:off x="7174791" y="1485846"/>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52" name="Straight Connector 51">
            <a:extLst>
              <a:ext uri="{FF2B5EF4-FFF2-40B4-BE49-F238E27FC236}">
                <a16:creationId xmlns:a16="http://schemas.microsoft.com/office/drawing/2014/main" id="{49031A8A-57D4-674B-B523-754D0B807264}"/>
              </a:ext>
            </a:extLst>
          </p:cNvPr>
          <p:cNvCxnSpPr>
            <a:cxnSpLocks/>
            <a:stCxn id="48" idx="6"/>
            <a:endCxn id="49" idx="1"/>
          </p:cNvCxnSpPr>
          <p:nvPr/>
        </p:nvCxnSpPr>
        <p:spPr>
          <a:xfrm>
            <a:off x="7482369" y="316626"/>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75729961-D0E6-C04E-9EF3-C11EA8A29B58}"/>
              </a:ext>
            </a:extLst>
          </p:cNvPr>
          <p:cNvSpPr txBox="1"/>
          <p:nvPr/>
        </p:nvSpPr>
        <p:spPr>
          <a:xfrm>
            <a:off x="8122249" y="361109"/>
            <a:ext cx="284052" cy="307777"/>
          </a:xfrm>
          <a:prstGeom prst="rect">
            <a:avLst/>
          </a:prstGeom>
          <a:noFill/>
        </p:spPr>
        <p:txBody>
          <a:bodyPr wrap="none" rtlCol="0">
            <a:spAutoFit/>
          </a:bodyPr>
          <a:lstStyle/>
          <a:p>
            <a:r>
              <a:rPr lang="en-US" sz="1400" dirty="0"/>
              <a:t>3</a:t>
            </a:r>
            <a:endParaRPr lang="en-US" sz="1800" dirty="0"/>
          </a:p>
        </p:txBody>
      </p:sp>
      <p:cxnSp>
        <p:nvCxnSpPr>
          <p:cNvPr id="54" name="Straight Connector 53">
            <a:extLst>
              <a:ext uri="{FF2B5EF4-FFF2-40B4-BE49-F238E27FC236}">
                <a16:creationId xmlns:a16="http://schemas.microsoft.com/office/drawing/2014/main" id="{FF1C8728-2796-1A4B-AD4C-063DDBF37423}"/>
              </a:ext>
            </a:extLst>
          </p:cNvPr>
          <p:cNvCxnSpPr>
            <a:cxnSpLocks/>
            <a:stCxn id="48" idx="3"/>
            <a:endCxn id="50" idx="7"/>
          </p:cNvCxnSpPr>
          <p:nvPr/>
        </p:nvCxnSpPr>
        <p:spPr>
          <a:xfrm flipH="1">
            <a:off x="6506997" y="418461"/>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FA812F8F-29EE-F14E-B7B5-6F78FFECE9A8}"/>
              </a:ext>
            </a:extLst>
          </p:cNvPr>
          <p:cNvCxnSpPr>
            <a:cxnSpLocks/>
            <a:stCxn id="50" idx="4"/>
            <a:endCxn id="51" idx="2"/>
          </p:cNvCxnSpPr>
          <p:nvPr/>
        </p:nvCxnSpPr>
        <p:spPr>
          <a:xfrm>
            <a:off x="6398252" y="1047660"/>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77B4E4D6-BBEE-A347-B469-6B34E9944172}"/>
              </a:ext>
            </a:extLst>
          </p:cNvPr>
          <p:cNvCxnSpPr>
            <a:cxnSpLocks/>
            <a:stCxn id="51" idx="6"/>
            <a:endCxn id="49" idx="3"/>
          </p:cNvCxnSpPr>
          <p:nvPr/>
        </p:nvCxnSpPr>
        <p:spPr>
          <a:xfrm flipV="1">
            <a:off x="7458843" y="1052077"/>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58655CB7-2FDD-204C-97AA-590C79523AF2}"/>
              </a:ext>
            </a:extLst>
          </p:cNvPr>
          <p:cNvSpPr txBox="1"/>
          <p:nvPr/>
        </p:nvSpPr>
        <p:spPr>
          <a:xfrm>
            <a:off x="6580577" y="375146"/>
            <a:ext cx="284052" cy="307777"/>
          </a:xfrm>
          <a:prstGeom prst="rect">
            <a:avLst/>
          </a:prstGeom>
          <a:noFill/>
        </p:spPr>
        <p:txBody>
          <a:bodyPr wrap="none" rtlCol="0">
            <a:spAutoFit/>
          </a:bodyPr>
          <a:lstStyle/>
          <a:p>
            <a:r>
              <a:rPr lang="en-US" sz="1400" dirty="0"/>
              <a:t>1</a:t>
            </a:r>
          </a:p>
        </p:txBody>
      </p:sp>
      <p:sp>
        <p:nvSpPr>
          <p:cNvPr id="58" name="TextBox 57">
            <a:extLst>
              <a:ext uri="{FF2B5EF4-FFF2-40B4-BE49-F238E27FC236}">
                <a16:creationId xmlns:a16="http://schemas.microsoft.com/office/drawing/2014/main" id="{7FD6A753-5D8F-734C-A253-DC0FCDEFAD0A}"/>
              </a:ext>
            </a:extLst>
          </p:cNvPr>
          <p:cNvSpPr txBox="1"/>
          <p:nvPr/>
        </p:nvSpPr>
        <p:spPr>
          <a:xfrm>
            <a:off x="6568564" y="1289794"/>
            <a:ext cx="284052" cy="307777"/>
          </a:xfrm>
          <a:prstGeom prst="rect">
            <a:avLst/>
          </a:prstGeom>
          <a:noFill/>
        </p:spPr>
        <p:txBody>
          <a:bodyPr wrap="none" rtlCol="0">
            <a:spAutoFit/>
          </a:bodyPr>
          <a:lstStyle/>
          <a:p>
            <a:r>
              <a:rPr lang="en-US" sz="1400" dirty="0"/>
              <a:t>4</a:t>
            </a:r>
          </a:p>
        </p:txBody>
      </p:sp>
      <p:sp>
        <p:nvSpPr>
          <p:cNvPr id="59" name="TextBox 58">
            <a:extLst>
              <a:ext uri="{FF2B5EF4-FFF2-40B4-BE49-F238E27FC236}">
                <a16:creationId xmlns:a16="http://schemas.microsoft.com/office/drawing/2014/main" id="{AF216236-2EEC-B44F-B8E2-F5948DD12C3B}"/>
              </a:ext>
            </a:extLst>
          </p:cNvPr>
          <p:cNvSpPr txBox="1"/>
          <p:nvPr/>
        </p:nvSpPr>
        <p:spPr>
          <a:xfrm>
            <a:off x="8038016" y="1286302"/>
            <a:ext cx="284052" cy="307777"/>
          </a:xfrm>
          <a:prstGeom prst="rect">
            <a:avLst/>
          </a:prstGeom>
          <a:noFill/>
        </p:spPr>
        <p:txBody>
          <a:bodyPr wrap="square" rtlCol="0">
            <a:spAutoFit/>
          </a:bodyPr>
          <a:lstStyle/>
          <a:p>
            <a:r>
              <a:rPr lang="en-US" sz="1400" dirty="0"/>
              <a:t>2</a:t>
            </a:r>
          </a:p>
        </p:txBody>
      </p:sp>
      <p:cxnSp>
        <p:nvCxnSpPr>
          <p:cNvPr id="60" name="Straight Connector 59">
            <a:extLst>
              <a:ext uri="{FF2B5EF4-FFF2-40B4-BE49-F238E27FC236}">
                <a16:creationId xmlns:a16="http://schemas.microsoft.com/office/drawing/2014/main" id="{980AAE64-196F-764B-BE61-7C7DAF0C0D4B}"/>
              </a:ext>
            </a:extLst>
          </p:cNvPr>
          <p:cNvCxnSpPr>
            <a:cxnSpLocks/>
            <a:stCxn id="48" idx="4"/>
            <a:endCxn id="51" idx="0"/>
          </p:cNvCxnSpPr>
          <p:nvPr/>
        </p:nvCxnSpPr>
        <p:spPr>
          <a:xfrm flipH="1">
            <a:off x="7316817" y="460642"/>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008C8516-BBBD-6E47-A651-71F0AB407D96}"/>
              </a:ext>
            </a:extLst>
          </p:cNvPr>
          <p:cNvSpPr txBox="1"/>
          <p:nvPr/>
        </p:nvSpPr>
        <p:spPr>
          <a:xfrm>
            <a:off x="7263055" y="1096777"/>
            <a:ext cx="284052" cy="307777"/>
          </a:xfrm>
          <a:prstGeom prst="rect">
            <a:avLst/>
          </a:prstGeom>
          <a:noFill/>
        </p:spPr>
        <p:txBody>
          <a:bodyPr wrap="none" rtlCol="0">
            <a:spAutoFit/>
          </a:bodyPr>
          <a:lstStyle/>
          <a:p>
            <a:r>
              <a:rPr lang="en-US" sz="1400" dirty="0"/>
              <a:t>4</a:t>
            </a:r>
          </a:p>
        </p:txBody>
      </p:sp>
      <p:sp>
        <p:nvSpPr>
          <p:cNvPr id="62" name="TextBox 61">
            <a:extLst>
              <a:ext uri="{FF2B5EF4-FFF2-40B4-BE49-F238E27FC236}">
                <a16:creationId xmlns:a16="http://schemas.microsoft.com/office/drawing/2014/main" id="{71C17218-DE15-7B45-9F0F-9C43611D8839}"/>
              </a:ext>
            </a:extLst>
          </p:cNvPr>
          <p:cNvSpPr txBox="1"/>
          <p:nvPr/>
        </p:nvSpPr>
        <p:spPr>
          <a:xfrm>
            <a:off x="7677686" y="617544"/>
            <a:ext cx="284052" cy="307777"/>
          </a:xfrm>
          <a:prstGeom prst="rect">
            <a:avLst/>
          </a:prstGeom>
          <a:noFill/>
        </p:spPr>
        <p:txBody>
          <a:bodyPr wrap="none" rtlCol="0">
            <a:spAutoFit/>
          </a:bodyPr>
          <a:lstStyle/>
          <a:p>
            <a:r>
              <a:rPr lang="en-US" sz="1400" dirty="0"/>
              <a:t>5</a:t>
            </a:r>
            <a:endParaRPr lang="en-US" sz="1800" dirty="0"/>
          </a:p>
        </p:txBody>
      </p:sp>
      <p:cxnSp>
        <p:nvCxnSpPr>
          <p:cNvPr id="63" name="Straight Connector 62">
            <a:extLst>
              <a:ext uri="{FF2B5EF4-FFF2-40B4-BE49-F238E27FC236}">
                <a16:creationId xmlns:a16="http://schemas.microsoft.com/office/drawing/2014/main" id="{8AC2D560-F4F8-F942-A16B-7C79BCF0A535}"/>
              </a:ext>
            </a:extLst>
          </p:cNvPr>
          <p:cNvCxnSpPr>
            <a:cxnSpLocks/>
            <a:stCxn id="50" idx="6"/>
            <a:endCxn id="49" idx="2"/>
          </p:cNvCxnSpPr>
          <p:nvPr/>
        </p:nvCxnSpPr>
        <p:spPr>
          <a:xfrm>
            <a:off x="6552041" y="903644"/>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C31061E8-3028-0B41-90FD-6C9CC2EEF724}"/>
              </a:ext>
            </a:extLst>
          </p:cNvPr>
          <p:cNvSpPr txBox="1"/>
          <p:nvPr/>
        </p:nvSpPr>
        <p:spPr>
          <a:xfrm>
            <a:off x="6459226" y="789169"/>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65" name="TextBox 64">
            <a:extLst>
              <a:ext uri="{FF2B5EF4-FFF2-40B4-BE49-F238E27FC236}">
                <a16:creationId xmlns:a16="http://schemas.microsoft.com/office/drawing/2014/main" id="{F82BCA4F-3F2C-FF48-ABBB-BA735336554F}"/>
              </a:ext>
            </a:extLst>
          </p:cNvPr>
          <p:cNvSpPr txBox="1"/>
          <p:nvPr/>
        </p:nvSpPr>
        <p:spPr>
          <a:xfrm>
            <a:off x="8242083" y="1556084"/>
            <a:ext cx="813043" cy="369332"/>
          </a:xfrm>
          <a:prstGeom prst="rect">
            <a:avLst/>
          </a:prstGeom>
          <a:noFill/>
        </p:spPr>
        <p:txBody>
          <a:bodyPr wrap="none" rtlCol="0">
            <a:spAutoFit/>
          </a:bodyPr>
          <a:lstStyle/>
          <a:p>
            <a:r>
              <a:rPr lang="en-US" sz="1800" dirty="0">
                <a:highlight>
                  <a:srgbClr val="00FFFF"/>
                </a:highlight>
              </a:rPr>
              <a:t>step 2</a:t>
            </a:r>
            <a:endParaRPr lang="en-US" dirty="0">
              <a:highlight>
                <a:srgbClr val="00FFFF"/>
              </a:highlight>
            </a:endParaRPr>
          </a:p>
        </p:txBody>
      </p:sp>
      <p:sp>
        <p:nvSpPr>
          <p:cNvPr id="66" name="TextBox 65">
            <a:extLst>
              <a:ext uri="{FF2B5EF4-FFF2-40B4-BE49-F238E27FC236}">
                <a16:creationId xmlns:a16="http://schemas.microsoft.com/office/drawing/2014/main" id="{3BD21208-FC8F-C34B-B179-B5905F22B007}"/>
              </a:ext>
            </a:extLst>
          </p:cNvPr>
          <p:cNvSpPr txBox="1"/>
          <p:nvPr/>
        </p:nvSpPr>
        <p:spPr>
          <a:xfrm>
            <a:off x="7464561" y="63592"/>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67" name="TextBox 66">
            <a:extLst>
              <a:ext uri="{FF2B5EF4-FFF2-40B4-BE49-F238E27FC236}">
                <a16:creationId xmlns:a16="http://schemas.microsoft.com/office/drawing/2014/main" id="{45042262-DBC3-B44B-BB29-97B30C23520E}"/>
              </a:ext>
            </a:extLst>
          </p:cNvPr>
          <p:cNvSpPr txBox="1"/>
          <p:nvPr/>
        </p:nvSpPr>
        <p:spPr>
          <a:xfrm>
            <a:off x="7410053" y="1543870"/>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68" name="TextBox 67">
            <a:extLst>
              <a:ext uri="{FF2B5EF4-FFF2-40B4-BE49-F238E27FC236}">
                <a16:creationId xmlns:a16="http://schemas.microsoft.com/office/drawing/2014/main" id="{46AC6F90-D08C-A14E-AD2F-FA51C0FAB912}"/>
              </a:ext>
            </a:extLst>
          </p:cNvPr>
          <p:cNvSpPr txBox="1"/>
          <p:nvPr/>
        </p:nvSpPr>
        <p:spPr>
          <a:xfrm>
            <a:off x="8671833" y="423413"/>
            <a:ext cx="530915" cy="369332"/>
          </a:xfrm>
          <a:prstGeom prst="rect">
            <a:avLst/>
          </a:prstGeom>
          <a:noFill/>
        </p:spPr>
        <p:txBody>
          <a:bodyPr wrap="none" rtlCol="0">
            <a:spAutoFit/>
          </a:bodyPr>
          <a:lstStyle/>
          <a:p>
            <a:r>
              <a:rPr lang="en-US" sz="1800" dirty="0">
                <a:highlight>
                  <a:srgbClr val="FFFF00"/>
                </a:highlight>
              </a:rPr>
              <a:t>3,B</a:t>
            </a:r>
            <a:endParaRPr lang="en-US" dirty="0">
              <a:highlight>
                <a:srgbClr val="FFFF00"/>
              </a:highlight>
            </a:endParaRPr>
          </a:p>
        </p:txBody>
      </p:sp>
      <p:sp>
        <p:nvSpPr>
          <p:cNvPr id="69" name="Rectangle 68">
            <a:extLst>
              <a:ext uri="{FF2B5EF4-FFF2-40B4-BE49-F238E27FC236}">
                <a16:creationId xmlns:a16="http://schemas.microsoft.com/office/drawing/2014/main" id="{075FF63D-AD3B-C144-B551-D6DB75FA655E}"/>
              </a:ext>
            </a:extLst>
          </p:cNvPr>
          <p:cNvSpPr/>
          <p:nvPr/>
        </p:nvSpPr>
        <p:spPr>
          <a:xfrm>
            <a:off x="3102175" y="1996882"/>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F43E2885-10D9-FD45-9F9E-84D2136C17A0}"/>
              </a:ext>
            </a:extLst>
          </p:cNvPr>
          <p:cNvSpPr/>
          <p:nvPr/>
        </p:nvSpPr>
        <p:spPr>
          <a:xfrm>
            <a:off x="4148397" y="2088759"/>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71" name="Oval 70">
            <a:extLst>
              <a:ext uri="{FF2B5EF4-FFF2-40B4-BE49-F238E27FC236}">
                <a16:creationId xmlns:a16="http://schemas.microsoft.com/office/drawing/2014/main" id="{46A1BAB6-7E84-7942-B6EA-F31E4F27F6FF}"/>
              </a:ext>
            </a:extLst>
          </p:cNvPr>
          <p:cNvSpPr/>
          <p:nvPr/>
        </p:nvSpPr>
        <p:spPr>
          <a:xfrm>
            <a:off x="5631031" y="2722375"/>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72" name="Oval 71">
            <a:extLst>
              <a:ext uri="{FF2B5EF4-FFF2-40B4-BE49-F238E27FC236}">
                <a16:creationId xmlns:a16="http://schemas.microsoft.com/office/drawing/2014/main" id="{6E985D3D-45E1-0442-8CA5-6DB73DB0AD83}"/>
              </a:ext>
            </a:extLst>
          </p:cNvPr>
          <p:cNvSpPr/>
          <p:nvPr/>
        </p:nvSpPr>
        <p:spPr>
          <a:xfrm>
            <a:off x="3218069" y="2675777"/>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73" name="Oval 72">
            <a:extLst>
              <a:ext uri="{FF2B5EF4-FFF2-40B4-BE49-F238E27FC236}">
                <a16:creationId xmlns:a16="http://schemas.microsoft.com/office/drawing/2014/main" id="{693EEEA1-4281-CD45-951E-E84B4A45EEA2}"/>
              </a:ext>
            </a:extLst>
          </p:cNvPr>
          <p:cNvSpPr/>
          <p:nvPr/>
        </p:nvSpPr>
        <p:spPr>
          <a:xfrm>
            <a:off x="4148397" y="3401995"/>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74" name="Straight Connector 73">
            <a:extLst>
              <a:ext uri="{FF2B5EF4-FFF2-40B4-BE49-F238E27FC236}">
                <a16:creationId xmlns:a16="http://schemas.microsoft.com/office/drawing/2014/main" id="{B41B0661-574F-7D4A-B84A-56692A84743B}"/>
              </a:ext>
            </a:extLst>
          </p:cNvPr>
          <p:cNvCxnSpPr>
            <a:cxnSpLocks/>
            <a:stCxn id="70" idx="6"/>
            <a:endCxn id="71" idx="1"/>
          </p:cNvCxnSpPr>
          <p:nvPr/>
        </p:nvCxnSpPr>
        <p:spPr>
          <a:xfrm>
            <a:off x="4455975" y="2232775"/>
            <a:ext cx="1220100" cy="53178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2BA1988C-ED1C-BF43-B188-D3C020743095}"/>
              </a:ext>
            </a:extLst>
          </p:cNvPr>
          <p:cNvSpPr txBox="1"/>
          <p:nvPr/>
        </p:nvSpPr>
        <p:spPr>
          <a:xfrm>
            <a:off x="5095855" y="2277258"/>
            <a:ext cx="284052" cy="307777"/>
          </a:xfrm>
          <a:prstGeom prst="rect">
            <a:avLst/>
          </a:prstGeom>
          <a:noFill/>
        </p:spPr>
        <p:txBody>
          <a:bodyPr wrap="none" rtlCol="0">
            <a:spAutoFit/>
          </a:bodyPr>
          <a:lstStyle/>
          <a:p>
            <a:r>
              <a:rPr lang="en-US" sz="1400" dirty="0"/>
              <a:t>3</a:t>
            </a:r>
            <a:endParaRPr lang="en-US" sz="1800" dirty="0"/>
          </a:p>
        </p:txBody>
      </p:sp>
      <p:cxnSp>
        <p:nvCxnSpPr>
          <p:cNvPr id="76" name="Straight Connector 75">
            <a:extLst>
              <a:ext uri="{FF2B5EF4-FFF2-40B4-BE49-F238E27FC236}">
                <a16:creationId xmlns:a16="http://schemas.microsoft.com/office/drawing/2014/main" id="{F3ACD89A-3E0B-B848-B348-6AABB200EB74}"/>
              </a:ext>
            </a:extLst>
          </p:cNvPr>
          <p:cNvCxnSpPr>
            <a:cxnSpLocks/>
            <a:stCxn id="70" idx="3"/>
            <a:endCxn id="72" idx="7"/>
          </p:cNvCxnSpPr>
          <p:nvPr/>
        </p:nvCxnSpPr>
        <p:spPr>
          <a:xfrm flipH="1">
            <a:off x="3480603" y="2334610"/>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1D6AF71A-7E00-934C-A8DF-B8B73E82D102}"/>
              </a:ext>
            </a:extLst>
          </p:cNvPr>
          <p:cNvCxnSpPr>
            <a:cxnSpLocks/>
            <a:stCxn id="72" idx="4"/>
            <a:endCxn id="73" idx="2"/>
          </p:cNvCxnSpPr>
          <p:nvPr/>
        </p:nvCxnSpPr>
        <p:spPr>
          <a:xfrm>
            <a:off x="3371858" y="2963809"/>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039A86C1-C796-1C4E-A84E-7EF0CA181DB7}"/>
              </a:ext>
            </a:extLst>
          </p:cNvPr>
          <p:cNvCxnSpPr>
            <a:cxnSpLocks/>
            <a:stCxn id="73" idx="6"/>
            <a:endCxn id="71" idx="3"/>
          </p:cNvCxnSpPr>
          <p:nvPr/>
        </p:nvCxnSpPr>
        <p:spPr>
          <a:xfrm flipV="1">
            <a:off x="4432449" y="2968226"/>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9E007572-7720-2942-ADDB-A457F9B052C2}"/>
              </a:ext>
            </a:extLst>
          </p:cNvPr>
          <p:cNvSpPr txBox="1"/>
          <p:nvPr/>
        </p:nvSpPr>
        <p:spPr>
          <a:xfrm>
            <a:off x="3554183" y="2291295"/>
            <a:ext cx="284052" cy="307777"/>
          </a:xfrm>
          <a:prstGeom prst="rect">
            <a:avLst/>
          </a:prstGeom>
          <a:noFill/>
        </p:spPr>
        <p:txBody>
          <a:bodyPr wrap="none" rtlCol="0">
            <a:spAutoFit/>
          </a:bodyPr>
          <a:lstStyle/>
          <a:p>
            <a:r>
              <a:rPr lang="en-US" sz="1400" dirty="0"/>
              <a:t>1</a:t>
            </a:r>
          </a:p>
        </p:txBody>
      </p:sp>
      <p:sp>
        <p:nvSpPr>
          <p:cNvPr id="80" name="TextBox 79">
            <a:extLst>
              <a:ext uri="{FF2B5EF4-FFF2-40B4-BE49-F238E27FC236}">
                <a16:creationId xmlns:a16="http://schemas.microsoft.com/office/drawing/2014/main" id="{8B256F3C-61A3-4244-A160-8DA1AEE5CAB2}"/>
              </a:ext>
            </a:extLst>
          </p:cNvPr>
          <p:cNvSpPr txBox="1"/>
          <p:nvPr/>
        </p:nvSpPr>
        <p:spPr>
          <a:xfrm>
            <a:off x="3542170" y="3205943"/>
            <a:ext cx="284052" cy="307777"/>
          </a:xfrm>
          <a:prstGeom prst="rect">
            <a:avLst/>
          </a:prstGeom>
          <a:noFill/>
        </p:spPr>
        <p:txBody>
          <a:bodyPr wrap="none" rtlCol="0">
            <a:spAutoFit/>
          </a:bodyPr>
          <a:lstStyle/>
          <a:p>
            <a:r>
              <a:rPr lang="en-US" sz="1400" dirty="0"/>
              <a:t>4</a:t>
            </a:r>
          </a:p>
        </p:txBody>
      </p:sp>
      <p:sp>
        <p:nvSpPr>
          <p:cNvPr id="81" name="TextBox 80">
            <a:extLst>
              <a:ext uri="{FF2B5EF4-FFF2-40B4-BE49-F238E27FC236}">
                <a16:creationId xmlns:a16="http://schemas.microsoft.com/office/drawing/2014/main" id="{D2881EC1-9BBA-514D-839C-517F4BB5B137}"/>
              </a:ext>
            </a:extLst>
          </p:cNvPr>
          <p:cNvSpPr txBox="1"/>
          <p:nvPr/>
        </p:nvSpPr>
        <p:spPr>
          <a:xfrm>
            <a:off x="5011622" y="3202451"/>
            <a:ext cx="284052" cy="307777"/>
          </a:xfrm>
          <a:prstGeom prst="rect">
            <a:avLst/>
          </a:prstGeom>
          <a:noFill/>
        </p:spPr>
        <p:txBody>
          <a:bodyPr wrap="square" rtlCol="0">
            <a:spAutoFit/>
          </a:bodyPr>
          <a:lstStyle/>
          <a:p>
            <a:r>
              <a:rPr lang="en-US" sz="1400" dirty="0"/>
              <a:t>2</a:t>
            </a:r>
          </a:p>
        </p:txBody>
      </p:sp>
      <p:cxnSp>
        <p:nvCxnSpPr>
          <p:cNvPr id="82" name="Straight Connector 81">
            <a:extLst>
              <a:ext uri="{FF2B5EF4-FFF2-40B4-BE49-F238E27FC236}">
                <a16:creationId xmlns:a16="http://schemas.microsoft.com/office/drawing/2014/main" id="{9DA41729-1F23-3743-90FD-059F910B72AC}"/>
              </a:ext>
            </a:extLst>
          </p:cNvPr>
          <p:cNvCxnSpPr>
            <a:cxnSpLocks/>
            <a:stCxn id="70" idx="4"/>
            <a:endCxn id="73" idx="0"/>
          </p:cNvCxnSpPr>
          <p:nvPr/>
        </p:nvCxnSpPr>
        <p:spPr>
          <a:xfrm flipH="1">
            <a:off x="4290423" y="2376791"/>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83" name="TextBox 82">
            <a:extLst>
              <a:ext uri="{FF2B5EF4-FFF2-40B4-BE49-F238E27FC236}">
                <a16:creationId xmlns:a16="http://schemas.microsoft.com/office/drawing/2014/main" id="{474F0950-368E-3748-9982-17DDA16F6B0D}"/>
              </a:ext>
            </a:extLst>
          </p:cNvPr>
          <p:cNvSpPr txBox="1"/>
          <p:nvPr/>
        </p:nvSpPr>
        <p:spPr>
          <a:xfrm>
            <a:off x="4236661" y="3012926"/>
            <a:ext cx="284052" cy="307777"/>
          </a:xfrm>
          <a:prstGeom prst="rect">
            <a:avLst/>
          </a:prstGeom>
          <a:noFill/>
        </p:spPr>
        <p:txBody>
          <a:bodyPr wrap="none" rtlCol="0">
            <a:spAutoFit/>
          </a:bodyPr>
          <a:lstStyle/>
          <a:p>
            <a:r>
              <a:rPr lang="en-US" sz="1400" dirty="0"/>
              <a:t>4</a:t>
            </a:r>
          </a:p>
        </p:txBody>
      </p:sp>
      <p:sp>
        <p:nvSpPr>
          <p:cNvPr id="84" name="TextBox 83">
            <a:extLst>
              <a:ext uri="{FF2B5EF4-FFF2-40B4-BE49-F238E27FC236}">
                <a16:creationId xmlns:a16="http://schemas.microsoft.com/office/drawing/2014/main" id="{C7936017-381D-6846-92CE-2CA9CB91A980}"/>
              </a:ext>
            </a:extLst>
          </p:cNvPr>
          <p:cNvSpPr txBox="1"/>
          <p:nvPr/>
        </p:nvSpPr>
        <p:spPr>
          <a:xfrm>
            <a:off x="4651292" y="2533693"/>
            <a:ext cx="284052" cy="307777"/>
          </a:xfrm>
          <a:prstGeom prst="rect">
            <a:avLst/>
          </a:prstGeom>
          <a:noFill/>
        </p:spPr>
        <p:txBody>
          <a:bodyPr wrap="none" rtlCol="0">
            <a:spAutoFit/>
          </a:bodyPr>
          <a:lstStyle/>
          <a:p>
            <a:r>
              <a:rPr lang="en-US" sz="1400" dirty="0"/>
              <a:t>5</a:t>
            </a:r>
            <a:endParaRPr lang="en-US" sz="1800" dirty="0"/>
          </a:p>
        </p:txBody>
      </p:sp>
      <p:cxnSp>
        <p:nvCxnSpPr>
          <p:cNvPr id="85" name="Straight Connector 84">
            <a:extLst>
              <a:ext uri="{FF2B5EF4-FFF2-40B4-BE49-F238E27FC236}">
                <a16:creationId xmlns:a16="http://schemas.microsoft.com/office/drawing/2014/main" id="{E46DB2D9-80D8-3541-9FE1-0239983E36B9}"/>
              </a:ext>
            </a:extLst>
          </p:cNvPr>
          <p:cNvCxnSpPr>
            <a:cxnSpLocks/>
            <a:stCxn id="72" idx="6"/>
            <a:endCxn id="71" idx="2"/>
          </p:cNvCxnSpPr>
          <p:nvPr/>
        </p:nvCxnSpPr>
        <p:spPr>
          <a:xfrm>
            <a:off x="3525647" y="2819793"/>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86" name="TextBox 85">
            <a:extLst>
              <a:ext uri="{FF2B5EF4-FFF2-40B4-BE49-F238E27FC236}">
                <a16:creationId xmlns:a16="http://schemas.microsoft.com/office/drawing/2014/main" id="{DE7358BB-383C-4243-B838-36854C6C0FA2}"/>
              </a:ext>
            </a:extLst>
          </p:cNvPr>
          <p:cNvSpPr txBox="1"/>
          <p:nvPr/>
        </p:nvSpPr>
        <p:spPr>
          <a:xfrm>
            <a:off x="3432832" y="2705318"/>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87" name="TextBox 86">
            <a:extLst>
              <a:ext uri="{FF2B5EF4-FFF2-40B4-BE49-F238E27FC236}">
                <a16:creationId xmlns:a16="http://schemas.microsoft.com/office/drawing/2014/main" id="{A406B432-5195-374D-8EBF-6D08C21AD61E}"/>
              </a:ext>
            </a:extLst>
          </p:cNvPr>
          <p:cNvSpPr txBox="1"/>
          <p:nvPr/>
        </p:nvSpPr>
        <p:spPr>
          <a:xfrm>
            <a:off x="5215689" y="3472233"/>
            <a:ext cx="813043" cy="369332"/>
          </a:xfrm>
          <a:prstGeom prst="rect">
            <a:avLst/>
          </a:prstGeom>
          <a:noFill/>
        </p:spPr>
        <p:txBody>
          <a:bodyPr wrap="none" rtlCol="0">
            <a:spAutoFit/>
          </a:bodyPr>
          <a:lstStyle/>
          <a:p>
            <a:r>
              <a:rPr lang="en-US" sz="1800" dirty="0">
                <a:highlight>
                  <a:srgbClr val="00FFFF"/>
                </a:highlight>
              </a:rPr>
              <a:t>step 3</a:t>
            </a:r>
            <a:endParaRPr lang="en-US" dirty="0">
              <a:highlight>
                <a:srgbClr val="00FFFF"/>
              </a:highlight>
            </a:endParaRPr>
          </a:p>
        </p:txBody>
      </p:sp>
      <p:sp>
        <p:nvSpPr>
          <p:cNvPr id="88" name="TextBox 87">
            <a:extLst>
              <a:ext uri="{FF2B5EF4-FFF2-40B4-BE49-F238E27FC236}">
                <a16:creationId xmlns:a16="http://schemas.microsoft.com/office/drawing/2014/main" id="{11797FFA-1325-1645-BFE2-B196ACDC5AF6}"/>
              </a:ext>
            </a:extLst>
          </p:cNvPr>
          <p:cNvSpPr txBox="1"/>
          <p:nvPr/>
        </p:nvSpPr>
        <p:spPr>
          <a:xfrm>
            <a:off x="4383659" y="3460019"/>
            <a:ext cx="543739" cy="369332"/>
          </a:xfrm>
          <a:prstGeom prst="rect">
            <a:avLst/>
          </a:prstGeom>
          <a:noFill/>
        </p:spPr>
        <p:txBody>
          <a:bodyPr wrap="none" rtlCol="0">
            <a:spAutoFit/>
          </a:bodyPr>
          <a:lstStyle/>
          <a:p>
            <a:r>
              <a:rPr lang="en-US" sz="1800" dirty="0">
                <a:highlight>
                  <a:srgbClr val="FFFF00"/>
                </a:highlight>
              </a:rPr>
              <a:t>2,D</a:t>
            </a:r>
            <a:endParaRPr lang="en-US" dirty="0">
              <a:highlight>
                <a:srgbClr val="FFFF00"/>
              </a:highlight>
            </a:endParaRPr>
          </a:p>
        </p:txBody>
      </p:sp>
      <p:sp>
        <p:nvSpPr>
          <p:cNvPr id="89" name="TextBox 88">
            <a:extLst>
              <a:ext uri="{FF2B5EF4-FFF2-40B4-BE49-F238E27FC236}">
                <a16:creationId xmlns:a16="http://schemas.microsoft.com/office/drawing/2014/main" id="{B8DA85F8-1ACF-8342-94CC-921D74C532AA}"/>
              </a:ext>
            </a:extLst>
          </p:cNvPr>
          <p:cNvSpPr txBox="1"/>
          <p:nvPr/>
        </p:nvSpPr>
        <p:spPr>
          <a:xfrm>
            <a:off x="5645439" y="2339562"/>
            <a:ext cx="530915" cy="369332"/>
          </a:xfrm>
          <a:prstGeom prst="rect">
            <a:avLst/>
          </a:prstGeom>
          <a:noFill/>
        </p:spPr>
        <p:txBody>
          <a:bodyPr wrap="none" rtlCol="0">
            <a:spAutoFit/>
          </a:bodyPr>
          <a:lstStyle/>
          <a:p>
            <a:r>
              <a:rPr lang="en-US" sz="1800" dirty="0">
                <a:highlight>
                  <a:srgbClr val="FFFF00"/>
                </a:highlight>
              </a:rPr>
              <a:t>3,B</a:t>
            </a:r>
            <a:endParaRPr lang="en-US" dirty="0">
              <a:highlight>
                <a:srgbClr val="FFFF00"/>
              </a:highlight>
            </a:endParaRPr>
          </a:p>
        </p:txBody>
      </p:sp>
      <p:sp>
        <p:nvSpPr>
          <p:cNvPr id="90" name="TextBox 89">
            <a:extLst>
              <a:ext uri="{FF2B5EF4-FFF2-40B4-BE49-F238E27FC236}">
                <a16:creationId xmlns:a16="http://schemas.microsoft.com/office/drawing/2014/main" id="{69E6D33D-B766-C44C-A64E-A3033366A82C}"/>
              </a:ext>
            </a:extLst>
          </p:cNvPr>
          <p:cNvSpPr txBox="1"/>
          <p:nvPr/>
        </p:nvSpPr>
        <p:spPr>
          <a:xfrm>
            <a:off x="4411151" y="1948751"/>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graphicFrame>
        <p:nvGraphicFramePr>
          <p:cNvPr id="91" name="Table 90">
            <a:extLst>
              <a:ext uri="{FF2B5EF4-FFF2-40B4-BE49-F238E27FC236}">
                <a16:creationId xmlns:a16="http://schemas.microsoft.com/office/drawing/2014/main" id="{E5004508-8456-C44A-B3C6-31570FB11701}"/>
              </a:ext>
            </a:extLst>
          </p:cNvPr>
          <p:cNvGraphicFramePr>
            <a:graphicFrameLocks noGrp="1"/>
          </p:cNvGraphicFramePr>
          <p:nvPr>
            <p:extLst>
              <p:ext uri="{D42A27DB-BD31-4B8C-83A1-F6EECF244321}">
                <p14:modId xmlns:p14="http://schemas.microsoft.com/office/powerpoint/2010/main" val="1504472731"/>
              </p:ext>
            </p:extLst>
          </p:nvPr>
        </p:nvGraphicFramePr>
        <p:xfrm>
          <a:off x="291617" y="4116205"/>
          <a:ext cx="8679131" cy="1916802"/>
        </p:xfrm>
        <a:graphic>
          <a:graphicData uri="http://schemas.openxmlformats.org/drawingml/2006/table">
            <a:tbl>
              <a:tblPr firstRow="1" bandRow="1">
                <a:tableStyleId>{5C22544A-7EE6-4342-B048-85BDC9FD1C3A}</a:tableStyleId>
              </a:tblPr>
              <a:tblGrid>
                <a:gridCol w="1446522">
                  <a:extLst>
                    <a:ext uri="{9D8B030D-6E8A-4147-A177-3AD203B41FA5}">
                      <a16:colId xmlns:a16="http://schemas.microsoft.com/office/drawing/2014/main" val="20000"/>
                    </a:ext>
                  </a:extLst>
                </a:gridCol>
                <a:gridCol w="2361989">
                  <a:extLst>
                    <a:ext uri="{9D8B030D-6E8A-4147-A177-3AD203B41FA5}">
                      <a16:colId xmlns:a16="http://schemas.microsoft.com/office/drawing/2014/main" val="20001"/>
                    </a:ext>
                  </a:extLst>
                </a:gridCol>
                <a:gridCol w="1152080">
                  <a:extLst>
                    <a:ext uri="{9D8B030D-6E8A-4147-A177-3AD203B41FA5}">
                      <a16:colId xmlns:a16="http://schemas.microsoft.com/office/drawing/2014/main" val="20002"/>
                    </a:ext>
                  </a:extLst>
                </a:gridCol>
                <a:gridCol w="1274334">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292078">
                  <a:extLst>
                    <a:ext uri="{9D8B030D-6E8A-4147-A177-3AD203B41FA5}">
                      <a16:colId xmlns:a16="http://schemas.microsoft.com/office/drawing/2014/main" val="20005"/>
                    </a:ext>
                  </a:extLst>
                </a:gridCol>
              </a:tblGrid>
              <a:tr h="383250">
                <a:tc>
                  <a:txBody>
                    <a:bodyPr/>
                    <a:lstStyle/>
                    <a:p>
                      <a:pPr algn="ctr"/>
                      <a:r>
                        <a:rPr lang="en-US" sz="1800" dirty="0"/>
                        <a:t>step</a:t>
                      </a:r>
                    </a:p>
                  </a:txBody>
                  <a:tcPr marL="91441" marR="91441" marT="45632" marB="45632"/>
                </a:tc>
                <a:tc>
                  <a:txBody>
                    <a:bodyPr/>
                    <a:lstStyle/>
                    <a:p>
                      <a:pPr algn="ctr"/>
                      <a:r>
                        <a:rPr lang="en-US" sz="1800" dirty="0"/>
                        <a:t>node</a:t>
                      </a:r>
                      <a:r>
                        <a:rPr lang="en-US" sz="1800" baseline="0" dirty="0"/>
                        <a:t> added to MST</a:t>
                      </a:r>
                      <a:endParaRPr lang="en-US" sz="1800" dirty="0"/>
                    </a:p>
                  </a:txBody>
                  <a:tcPr marL="91441" marR="91441" marT="45632" marB="45632"/>
                </a:tc>
                <a:tc>
                  <a:txBody>
                    <a:bodyPr/>
                    <a:lstStyle/>
                    <a:p>
                      <a:pPr algn="ctr"/>
                      <a:r>
                        <a:rPr lang="en-US" sz="1800" dirty="0"/>
                        <a:t>A</a:t>
                      </a:r>
                    </a:p>
                  </a:txBody>
                  <a:tcPr marL="91441" marR="91441" marT="45632" marB="45632"/>
                </a:tc>
                <a:tc>
                  <a:txBody>
                    <a:bodyPr/>
                    <a:lstStyle/>
                    <a:p>
                      <a:pPr algn="ctr"/>
                      <a:r>
                        <a:rPr lang="en-US" sz="1800" dirty="0"/>
                        <a:t>B</a:t>
                      </a:r>
                    </a:p>
                  </a:txBody>
                  <a:tcPr marL="91441" marR="91441" marT="45632" marB="45632"/>
                </a:tc>
                <a:tc>
                  <a:txBody>
                    <a:bodyPr/>
                    <a:lstStyle/>
                    <a:p>
                      <a:pPr algn="ctr"/>
                      <a:r>
                        <a:rPr lang="en-US" sz="1800" dirty="0"/>
                        <a:t>C</a:t>
                      </a:r>
                    </a:p>
                  </a:txBody>
                  <a:tcPr marL="91441" marR="91441" marT="45632" marB="45632"/>
                </a:tc>
                <a:tc>
                  <a:txBody>
                    <a:bodyPr/>
                    <a:lstStyle/>
                    <a:p>
                      <a:pPr algn="ctr"/>
                      <a:r>
                        <a:rPr lang="en-US" sz="1800" dirty="0"/>
                        <a:t>D</a:t>
                      </a:r>
                    </a:p>
                  </a:txBody>
                  <a:tcPr marL="91441" marR="91441" marT="45632" marB="45632"/>
                </a:tc>
                <a:extLst>
                  <a:ext uri="{0D108BD9-81ED-4DB2-BD59-A6C34878D82A}">
                    <a16:rowId xmlns:a16="http://schemas.microsoft.com/office/drawing/2014/main" val="10000"/>
                  </a:ext>
                </a:extLst>
              </a:tr>
              <a:tr h="370121">
                <a:tc>
                  <a:txBody>
                    <a:bodyPr/>
                    <a:lstStyle/>
                    <a:p>
                      <a:pPr algn="ctr"/>
                      <a:r>
                        <a:rPr lang="en-US" sz="1800" dirty="0">
                          <a:highlight>
                            <a:srgbClr val="00FFFF"/>
                          </a:highlight>
                        </a:rPr>
                        <a:t>0</a:t>
                      </a:r>
                    </a:p>
                  </a:txBody>
                  <a:tcPr marL="91441" marR="91441" marT="45632" marB="45632"/>
                </a:tc>
                <a:tc>
                  <a:txBody>
                    <a:bodyPr/>
                    <a:lstStyle/>
                    <a:p>
                      <a:pPr algn="ctr"/>
                      <a:endParaRPr lang="en-US" sz="1800"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highlight>
                            <a:srgbClr val="FFFF00"/>
                          </a:highlight>
                        </a:rPr>
                        <a:t>0,nil</a:t>
                      </a:r>
                      <a:endParaRPr lang="en-US" sz="1800" b="1" dirty="0">
                        <a:highlight>
                          <a:srgbClr val="FFFF00"/>
                        </a:highlight>
                      </a:endParaRPr>
                    </a:p>
                  </a:txBody>
                  <a:tcPr marL="91441" marR="91441" marT="45632" marB="45632"/>
                </a:tc>
                <a:tc>
                  <a:txBody>
                    <a:bodyPr/>
                    <a:lstStyle/>
                    <a:p>
                      <a:pPr algn="ct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extLst>
                  <a:ext uri="{0D108BD9-81ED-4DB2-BD59-A6C34878D82A}">
                    <a16:rowId xmlns:a16="http://schemas.microsoft.com/office/drawing/2014/main" val="10001"/>
                  </a:ext>
                </a:extLst>
              </a:tr>
              <a:tr h="370121">
                <a:tc>
                  <a:txBody>
                    <a:bodyPr/>
                    <a:lstStyle/>
                    <a:p>
                      <a:pPr algn="ctr"/>
                      <a:r>
                        <a:rPr lang="en-US" sz="1800" dirty="0">
                          <a:highlight>
                            <a:srgbClr val="00FFFF"/>
                          </a:highlight>
                        </a:rPr>
                        <a:t>1</a:t>
                      </a:r>
                    </a:p>
                  </a:txBody>
                  <a:tcPr marL="91441" marR="91441" marT="45632" marB="45632"/>
                </a:tc>
                <a:tc>
                  <a:txBody>
                    <a:bodyPr/>
                    <a:lstStyle/>
                    <a:p>
                      <a:pPr algn="ctr"/>
                      <a:r>
                        <a:rPr lang="en-US" sz="1800" dirty="0">
                          <a:highlight>
                            <a:srgbClr val="FF0000"/>
                          </a:highlight>
                        </a:rPr>
                        <a:t>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r>
                        <a:rPr lang="en-US" sz="1800" b="0" dirty="0">
                          <a:highlight>
                            <a:srgbClr val="FFFF00"/>
                          </a:highlight>
                        </a:rPr>
                        <a:t>1,A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5,A</a:t>
                      </a:r>
                    </a:p>
                  </a:txBody>
                  <a:tcPr marL="91441" marR="91441" marT="45632" marB="45632"/>
                </a:tc>
                <a:extLst>
                  <a:ext uri="{0D108BD9-81ED-4DB2-BD59-A6C34878D82A}">
                    <a16:rowId xmlns:a16="http://schemas.microsoft.com/office/drawing/2014/main" val="3422201718"/>
                  </a:ext>
                </a:extLst>
              </a:tr>
              <a:tr h="370121">
                <a:tc>
                  <a:txBody>
                    <a:bodyPr/>
                    <a:lstStyle/>
                    <a:p>
                      <a:pPr algn="ctr"/>
                      <a:r>
                        <a:rPr lang="en-US" sz="1800" dirty="0">
                          <a:highlight>
                            <a:srgbClr val="00FFFF"/>
                          </a:highlight>
                        </a:rPr>
                        <a:t>2</a:t>
                      </a:r>
                    </a:p>
                  </a:txBody>
                  <a:tcPr marL="91441" marR="91441" marT="45632" marB="45632"/>
                </a:tc>
                <a:tc>
                  <a:txBody>
                    <a:bodyPr/>
                    <a:lstStyle/>
                    <a:p>
                      <a:pPr algn="ctr"/>
                      <a:r>
                        <a:rPr lang="en-US" sz="1800" dirty="0">
                          <a:highlight>
                            <a:srgbClr val="FF0000"/>
                          </a:highlight>
                        </a:rPr>
                        <a:t>B</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endParaRPr lang="en-US" sz="1800" b="0" dirty="0">
                        <a:highlight>
                          <a:srgbClr val="FFFF00"/>
                        </a:highlight>
                      </a:endParaRP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3,B</a:t>
                      </a:r>
                    </a:p>
                  </a:txBody>
                  <a:tcPr marL="91441" marR="91441" marT="45632" marB="45632"/>
                </a:tc>
                <a:extLst>
                  <a:ext uri="{0D108BD9-81ED-4DB2-BD59-A6C34878D82A}">
                    <a16:rowId xmlns:a16="http://schemas.microsoft.com/office/drawing/2014/main" val="746265110"/>
                  </a:ext>
                </a:extLst>
              </a:tr>
              <a:tr h="423189">
                <a:tc>
                  <a:txBody>
                    <a:bodyPr/>
                    <a:lstStyle/>
                    <a:p>
                      <a:pPr algn="ctr"/>
                      <a:r>
                        <a:rPr lang="en-US" sz="1800" dirty="0">
                          <a:highlight>
                            <a:srgbClr val="00FFFF"/>
                          </a:highlight>
                        </a:rPr>
                        <a:t>3</a:t>
                      </a:r>
                    </a:p>
                  </a:txBody>
                  <a:tcPr marL="91441" marR="91441" marT="45632" marB="45632"/>
                </a:tc>
                <a:tc>
                  <a:txBody>
                    <a:bodyPr/>
                    <a:lstStyle/>
                    <a:p>
                      <a:pPr algn="ctr"/>
                      <a:r>
                        <a:rPr lang="en-US" sz="1800" dirty="0">
                          <a:highlight>
                            <a:srgbClr val="FF0000"/>
                          </a:highlight>
                        </a:rPr>
                        <a:t>D</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p>
                  </a:txBody>
                  <a:tcPr marL="91441" marR="91441" marT="45632" marB="45632"/>
                </a:tc>
                <a:tc>
                  <a:txBody>
                    <a:bodyPr/>
                    <a:lstStyle/>
                    <a:p>
                      <a:pPr algn="ctr"/>
                      <a:endParaRPr lang="en-US" sz="1800" b="0" dirty="0">
                        <a:highlight>
                          <a:srgbClr val="FFFF00"/>
                        </a:highlight>
                      </a:endParaRP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2,D</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highlight>
                          <a:srgbClr val="FFFF00"/>
                        </a:highlight>
                      </a:endParaRPr>
                    </a:p>
                  </a:txBody>
                  <a:tcPr marL="91441" marR="91441" marT="45632" marB="45632"/>
                </a:tc>
                <a:extLst>
                  <a:ext uri="{0D108BD9-81ED-4DB2-BD59-A6C34878D82A}">
                    <a16:rowId xmlns:a16="http://schemas.microsoft.com/office/drawing/2014/main" val="1030017967"/>
                  </a:ext>
                </a:extLst>
              </a:tr>
            </a:tbl>
          </a:graphicData>
        </a:graphic>
      </p:graphicFrame>
    </p:spTree>
    <p:extLst>
      <p:ext uri="{BB962C8B-B14F-4D97-AF65-F5344CB8AC3E}">
        <p14:creationId xmlns:p14="http://schemas.microsoft.com/office/powerpoint/2010/main" val="1863850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0597-622A-7443-B44C-52EE1D0B748A}"/>
              </a:ext>
            </a:extLst>
          </p:cNvPr>
          <p:cNvSpPr>
            <a:spLocks noGrp="1"/>
          </p:cNvSpPr>
          <p:nvPr>
            <p:ph type="title"/>
          </p:nvPr>
        </p:nvSpPr>
        <p:spPr/>
        <p:txBody>
          <a:bodyPr>
            <a:normAutofit/>
          </a:bodyPr>
          <a:lstStyle/>
          <a:p>
            <a:r>
              <a:rPr lang="en-US" dirty="0"/>
              <a:t>DFS/ BFS= ? </a:t>
            </a:r>
          </a:p>
        </p:txBody>
      </p:sp>
      <p:sp>
        <p:nvSpPr>
          <p:cNvPr id="3" name="Content Placeholder 2">
            <a:extLst>
              <a:ext uri="{FF2B5EF4-FFF2-40B4-BE49-F238E27FC236}">
                <a16:creationId xmlns:a16="http://schemas.microsoft.com/office/drawing/2014/main" id="{EF5DE137-3FEC-DA4F-9193-1CD52BF498F8}"/>
              </a:ext>
            </a:extLst>
          </p:cNvPr>
          <p:cNvSpPr>
            <a:spLocks noGrp="1"/>
          </p:cNvSpPr>
          <p:nvPr>
            <p:ph idx="1"/>
          </p:nvPr>
        </p:nvSpPr>
        <p:spPr>
          <a:xfrm>
            <a:off x="348343" y="1143000"/>
            <a:ext cx="8501743" cy="4983164"/>
          </a:xfrm>
        </p:spPr>
        <p:txBody>
          <a:bodyPr>
            <a:normAutofit/>
          </a:bodyPr>
          <a:lstStyle/>
          <a:p>
            <a:r>
              <a:rPr lang="en-US" sz="1800" dirty="0"/>
              <a:t>List the  nodes in </a:t>
            </a:r>
            <a:r>
              <a:rPr lang="en-US" sz="1800"/>
              <a:t>order visited </a:t>
            </a:r>
            <a:r>
              <a:rPr lang="en-US" sz="1800" dirty="0"/>
              <a:t>by BFS, then by DFS </a:t>
            </a:r>
          </a:p>
        </p:txBody>
      </p:sp>
      <p:grpSp>
        <p:nvGrpSpPr>
          <p:cNvPr id="6" name="Group 5">
            <a:extLst>
              <a:ext uri="{FF2B5EF4-FFF2-40B4-BE49-F238E27FC236}">
                <a16:creationId xmlns:a16="http://schemas.microsoft.com/office/drawing/2014/main" id="{179CE658-ADA5-9845-B3F9-41D62074C29C}"/>
              </a:ext>
            </a:extLst>
          </p:cNvPr>
          <p:cNvGrpSpPr/>
          <p:nvPr/>
        </p:nvGrpSpPr>
        <p:grpSpPr>
          <a:xfrm>
            <a:off x="161310" y="1826120"/>
            <a:ext cx="3469896" cy="2538984"/>
            <a:chOff x="88250" y="967638"/>
            <a:chExt cx="3469896" cy="2362437"/>
          </a:xfrm>
        </p:grpSpPr>
        <p:grpSp>
          <p:nvGrpSpPr>
            <p:cNvPr id="7" name="Group 6">
              <a:extLst>
                <a:ext uri="{FF2B5EF4-FFF2-40B4-BE49-F238E27FC236}">
                  <a16:creationId xmlns:a16="http://schemas.microsoft.com/office/drawing/2014/main" id="{8DE27856-8620-B544-A0A0-F56E2BB7A80B}"/>
                </a:ext>
              </a:extLst>
            </p:cNvPr>
            <p:cNvGrpSpPr/>
            <p:nvPr/>
          </p:nvGrpSpPr>
          <p:grpSpPr>
            <a:xfrm>
              <a:off x="88250" y="967638"/>
              <a:ext cx="3450068" cy="2245973"/>
              <a:chOff x="382693" y="3286986"/>
              <a:chExt cx="3450068" cy="2245973"/>
            </a:xfrm>
          </p:grpSpPr>
          <p:sp>
            <p:nvSpPr>
              <p:cNvPr id="11" name="Oval 10">
                <a:extLst>
                  <a:ext uri="{FF2B5EF4-FFF2-40B4-BE49-F238E27FC236}">
                    <a16:creationId xmlns:a16="http://schemas.microsoft.com/office/drawing/2014/main" id="{5468BCFC-B99D-C643-96C6-D48836388DE7}"/>
                  </a:ext>
                </a:extLst>
              </p:cNvPr>
              <p:cNvSpPr/>
              <p:nvPr/>
            </p:nvSpPr>
            <p:spPr>
              <a:xfrm>
                <a:off x="942194" y="4169174"/>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B</a:t>
                </a:r>
              </a:p>
            </p:txBody>
          </p:sp>
          <p:sp>
            <p:nvSpPr>
              <p:cNvPr id="12" name="Oval 11">
                <a:extLst>
                  <a:ext uri="{FF2B5EF4-FFF2-40B4-BE49-F238E27FC236}">
                    <a16:creationId xmlns:a16="http://schemas.microsoft.com/office/drawing/2014/main" id="{B8CDB198-C7F9-9347-AA4D-A8E0FD9EB4C0}"/>
                  </a:ext>
                </a:extLst>
              </p:cNvPr>
              <p:cNvSpPr/>
              <p:nvPr/>
            </p:nvSpPr>
            <p:spPr>
              <a:xfrm>
                <a:off x="3467839"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D</a:t>
                </a:r>
              </a:p>
            </p:txBody>
          </p:sp>
          <p:sp>
            <p:nvSpPr>
              <p:cNvPr id="13" name="Oval 12">
                <a:extLst>
                  <a:ext uri="{FF2B5EF4-FFF2-40B4-BE49-F238E27FC236}">
                    <a16:creationId xmlns:a16="http://schemas.microsoft.com/office/drawing/2014/main" id="{D6956ADF-E4A0-2B49-AB62-2045304382F2}"/>
                  </a:ext>
                </a:extLst>
              </p:cNvPr>
              <p:cNvSpPr/>
              <p:nvPr/>
            </p:nvSpPr>
            <p:spPr>
              <a:xfrm>
                <a:off x="2014858" y="32869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A</a:t>
                </a:r>
              </a:p>
            </p:txBody>
          </p:sp>
          <p:sp>
            <p:nvSpPr>
              <p:cNvPr id="14" name="Oval 13">
                <a:extLst>
                  <a:ext uri="{FF2B5EF4-FFF2-40B4-BE49-F238E27FC236}">
                    <a16:creationId xmlns:a16="http://schemas.microsoft.com/office/drawing/2014/main" id="{4A814166-30F0-B24B-9043-A325EA4E6237}"/>
                  </a:ext>
                </a:extLst>
              </p:cNvPr>
              <p:cNvSpPr/>
              <p:nvPr/>
            </p:nvSpPr>
            <p:spPr>
              <a:xfrm>
                <a:off x="2268865"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C</a:t>
                </a:r>
              </a:p>
            </p:txBody>
          </p:sp>
          <p:cxnSp>
            <p:nvCxnSpPr>
              <p:cNvPr id="15" name="Straight Connector 14">
                <a:extLst>
                  <a:ext uri="{FF2B5EF4-FFF2-40B4-BE49-F238E27FC236}">
                    <a16:creationId xmlns:a16="http://schemas.microsoft.com/office/drawing/2014/main" id="{D9CDCDC3-6B38-2E41-B674-9289C5576B2F}"/>
                  </a:ext>
                </a:extLst>
              </p:cNvPr>
              <p:cNvCxnSpPr>
                <a:cxnSpLocks/>
              </p:cNvCxnSpPr>
              <p:nvPr/>
            </p:nvCxnSpPr>
            <p:spPr>
              <a:xfrm>
                <a:off x="2220573" y="3586250"/>
                <a:ext cx="175180" cy="6363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F9E829EF-4891-8F4D-B8C4-0E51E10D3FD8}"/>
                  </a:ext>
                </a:extLst>
              </p:cNvPr>
              <p:cNvCxnSpPr>
                <a:cxnSpLocks/>
                <a:stCxn id="12" idx="1"/>
              </p:cNvCxnSpPr>
              <p:nvPr/>
            </p:nvCxnSpPr>
            <p:spPr>
              <a:xfrm flipH="1" flipV="1">
                <a:off x="2342311" y="3584546"/>
                <a:ext cx="1178970" cy="711082"/>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E6AC48BD-A3ED-5E4A-A603-FC59E5B86B1B}"/>
                  </a:ext>
                </a:extLst>
              </p:cNvPr>
              <p:cNvCxnSpPr>
                <a:cxnSpLocks/>
                <a:stCxn id="13" idx="3"/>
                <a:endCxn id="11" idx="7"/>
              </p:cNvCxnSpPr>
              <p:nvPr/>
            </p:nvCxnSpPr>
            <p:spPr>
              <a:xfrm flipH="1">
                <a:off x="1253674" y="3598466"/>
                <a:ext cx="814626" cy="62415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Oval 17">
                <a:extLst>
                  <a:ext uri="{FF2B5EF4-FFF2-40B4-BE49-F238E27FC236}">
                    <a16:creationId xmlns:a16="http://schemas.microsoft.com/office/drawing/2014/main" id="{F5405770-4B60-3A4F-A101-2AF333CA4168}"/>
                  </a:ext>
                </a:extLst>
              </p:cNvPr>
              <p:cNvSpPr/>
              <p:nvPr/>
            </p:nvSpPr>
            <p:spPr>
              <a:xfrm>
                <a:off x="1538861" y="5168037"/>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F</a:t>
                </a:r>
              </a:p>
            </p:txBody>
          </p:sp>
          <p:sp>
            <p:nvSpPr>
              <p:cNvPr id="19" name="Oval 18">
                <a:extLst>
                  <a:ext uri="{FF2B5EF4-FFF2-40B4-BE49-F238E27FC236}">
                    <a16:creationId xmlns:a16="http://schemas.microsoft.com/office/drawing/2014/main" id="{6320C0D3-D7BB-BC4E-A1B0-32A5287A1C2F}"/>
                  </a:ext>
                </a:extLst>
              </p:cNvPr>
              <p:cNvSpPr/>
              <p:nvPr/>
            </p:nvSpPr>
            <p:spPr>
              <a:xfrm>
                <a:off x="382693" y="5160720"/>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E</a:t>
                </a:r>
              </a:p>
            </p:txBody>
          </p:sp>
          <p:cxnSp>
            <p:nvCxnSpPr>
              <p:cNvPr id="20" name="Straight Connector 19">
                <a:extLst>
                  <a:ext uri="{FF2B5EF4-FFF2-40B4-BE49-F238E27FC236}">
                    <a16:creationId xmlns:a16="http://schemas.microsoft.com/office/drawing/2014/main" id="{F008E5BC-0C8B-884A-ADF2-31854935875A}"/>
                  </a:ext>
                </a:extLst>
              </p:cNvPr>
              <p:cNvCxnSpPr>
                <a:cxnSpLocks/>
                <a:stCxn id="11" idx="3"/>
                <a:endCxn id="19" idx="0"/>
              </p:cNvCxnSpPr>
              <p:nvPr/>
            </p:nvCxnSpPr>
            <p:spPr>
              <a:xfrm flipH="1">
                <a:off x="565154" y="4480654"/>
                <a:ext cx="430482" cy="6800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0D6BE4FE-0AD4-AA47-B72D-2E37603DC000}"/>
                  </a:ext>
                </a:extLst>
              </p:cNvPr>
              <p:cNvCxnSpPr>
                <a:cxnSpLocks/>
                <a:endCxn id="18" idx="7"/>
              </p:cNvCxnSpPr>
              <p:nvPr/>
            </p:nvCxnSpPr>
            <p:spPr>
              <a:xfrm flipH="1">
                <a:off x="1850341" y="4596935"/>
                <a:ext cx="609870" cy="624544"/>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F73DEE1D-3556-C149-A234-BC3C5F45DC0D}"/>
                  </a:ext>
                </a:extLst>
              </p:cNvPr>
              <p:cNvCxnSpPr>
                <a:cxnSpLocks/>
                <a:stCxn id="11" idx="5"/>
                <a:endCxn id="18" idx="1"/>
              </p:cNvCxnSpPr>
              <p:nvPr/>
            </p:nvCxnSpPr>
            <p:spPr>
              <a:xfrm>
                <a:off x="1253674" y="4480654"/>
                <a:ext cx="338629" cy="740825"/>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8" name="Oval 7">
              <a:extLst>
                <a:ext uri="{FF2B5EF4-FFF2-40B4-BE49-F238E27FC236}">
                  <a16:creationId xmlns:a16="http://schemas.microsoft.com/office/drawing/2014/main" id="{69668607-D4D5-FC47-A73E-7710D3AEA953}"/>
                </a:ext>
              </a:extLst>
            </p:cNvPr>
            <p:cNvSpPr/>
            <p:nvPr/>
          </p:nvSpPr>
          <p:spPr>
            <a:xfrm>
              <a:off x="2111802" y="2965153"/>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G</a:t>
              </a:r>
            </a:p>
          </p:txBody>
        </p:sp>
        <p:sp>
          <p:nvSpPr>
            <p:cNvPr id="9" name="Oval 8">
              <a:extLst>
                <a:ext uri="{FF2B5EF4-FFF2-40B4-BE49-F238E27FC236}">
                  <a16:creationId xmlns:a16="http://schemas.microsoft.com/office/drawing/2014/main" id="{6C3FA059-6354-2348-AD3D-A09EFDA727FD}"/>
                </a:ext>
              </a:extLst>
            </p:cNvPr>
            <p:cNvSpPr/>
            <p:nvPr/>
          </p:nvSpPr>
          <p:spPr>
            <a:xfrm>
              <a:off x="3193224" y="2666228"/>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H</a:t>
              </a:r>
            </a:p>
          </p:txBody>
        </p:sp>
        <p:cxnSp>
          <p:nvCxnSpPr>
            <p:cNvPr id="10" name="Straight Connector 9">
              <a:extLst>
                <a:ext uri="{FF2B5EF4-FFF2-40B4-BE49-F238E27FC236}">
                  <a16:creationId xmlns:a16="http://schemas.microsoft.com/office/drawing/2014/main" id="{51B9755B-8C81-3B4B-BCCA-E412DFE5A4FA}"/>
                </a:ext>
              </a:extLst>
            </p:cNvPr>
            <p:cNvCxnSpPr>
              <a:cxnSpLocks/>
              <a:stCxn id="9" idx="2"/>
            </p:cNvCxnSpPr>
            <p:nvPr/>
          </p:nvCxnSpPr>
          <p:spPr>
            <a:xfrm flipH="1">
              <a:off x="2462222" y="2848689"/>
              <a:ext cx="731002" cy="22477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3242417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980148" y="6158755"/>
            <a:ext cx="990600" cy="365125"/>
          </a:xfrm>
        </p:spPr>
        <p:txBody>
          <a:bodyPr/>
          <a:lstStyle/>
          <a:p>
            <a:pPr>
              <a:defRPr/>
            </a:pPr>
            <a:fld id="{F9610808-8E44-6F46-B441-732A53FE435D}" type="slidenum">
              <a:rPr lang="en-US" smtClean="0"/>
              <a:pPr>
                <a:defRPr/>
              </a:pPr>
              <a:t>20</a:t>
            </a:fld>
            <a:endParaRPr lang="en-US" dirty="0"/>
          </a:p>
        </p:txBody>
      </p:sp>
      <p:graphicFrame>
        <p:nvGraphicFramePr>
          <p:cNvPr id="97" name="Table 96">
            <a:extLst>
              <a:ext uri="{FF2B5EF4-FFF2-40B4-BE49-F238E27FC236}">
                <a16:creationId xmlns:a16="http://schemas.microsoft.com/office/drawing/2014/main" id="{9127B0ED-4519-0F44-AC2A-40F3CFF13754}"/>
              </a:ext>
            </a:extLst>
          </p:cNvPr>
          <p:cNvGraphicFramePr>
            <a:graphicFrameLocks noGrp="1"/>
          </p:cNvGraphicFramePr>
          <p:nvPr>
            <p:extLst>
              <p:ext uri="{D42A27DB-BD31-4B8C-83A1-F6EECF244321}">
                <p14:modId xmlns:p14="http://schemas.microsoft.com/office/powerpoint/2010/main" val="1125370548"/>
              </p:ext>
            </p:extLst>
          </p:nvPr>
        </p:nvGraphicFramePr>
        <p:xfrm>
          <a:off x="291617" y="4116205"/>
          <a:ext cx="8679131" cy="2420858"/>
        </p:xfrm>
        <a:graphic>
          <a:graphicData uri="http://schemas.openxmlformats.org/drawingml/2006/table">
            <a:tbl>
              <a:tblPr firstRow="1" bandRow="1">
                <a:tableStyleId>{5C22544A-7EE6-4342-B048-85BDC9FD1C3A}</a:tableStyleId>
              </a:tblPr>
              <a:tblGrid>
                <a:gridCol w="1446522">
                  <a:extLst>
                    <a:ext uri="{9D8B030D-6E8A-4147-A177-3AD203B41FA5}">
                      <a16:colId xmlns:a16="http://schemas.microsoft.com/office/drawing/2014/main" val="20000"/>
                    </a:ext>
                  </a:extLst>
                </a:gridCol>
                <a:gridCol w="2361989">
                  <a:extLst>
                    <a:ext uri="{9D8B030D-6E8A-4147-A177-3AD203B41FA5}">
                      <a16:colId xmlns:a16="http://schemas.microsoft.com/office/drawing/2014/main" val="20001"/>
                    </a:ext>
                  </a:extLst>
                </a:gridCol>
                <a:gridCol w="1152080">
                  <a:extLst>
                    <a:ext uri="{9D8B030D-6E8A-4147-A177-3AD203B41FA5}">
                      <a16:colId xmlns:a16="http://schemas.microsoft.com/office/drawing/2014/main" val="20002"/>
                    </a:ext>
                  </a:extLst>
                </a:gridCol>
                <a:gridCol w="1274334">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292078">
                  <a:extLst>
                    <a:ext uri="{9D8B030D-6E8A-4147-A177-3AD203B41FA5}">
                      <a16:colId xmlns:a16="http://schemas.microsoft.com/office/drawing/2014/main" val="20005"/>
                    </a:ext>
                  </a:extLst>
                </a:gridCol>
              </a:tblGrid>
              <a:tr h="383250">
                <a:tc>
                  <a:txBody>
                    <a:bodyPr/>
                    <a:lstStyle/>
                    <a:p>
                      <a:pPr algn="ctr"/>
                      <a:r>
                        <a:rPr lang="en-US" sz="1800" dirty="0"/>
                        <a:t>step</a:t>
                      </a:r>
                    </a:p>
                  </a:txBody>
                  <a:tcPr marL="91441" marR="91441" marT="45632" marB="45632"/>
                </a:tc>
                <a:tc>
                  <a:txBody>
                    <a:bodyPr/>
                    <a:lstStyle/>
                    <a:p>
                      <a:pPr algn="ctr"/>
                      <a:r>
                        <a:rPr lang="en-US" sz="1800" dirty="0"/>
                        <a:t>node</a:t>
                      </a:r>
                      <a:r>
                        <a:rPr lang="en-US" sz="1800" baseline="0" dirty="0"/>
                        <a:t> added to MST</a:t>
                      </a:r>
                      <a:endParaRPr lang="en-US" sz="1800" dirty="0"/>
                    </a:p>
                  </a:txBody>
                  <a:tcPr marL="91441" marR="91441" marT="45632" marB="45632"/>
                </a:tc>
                <a:tc>
                  <a:txBody>
                    <a:bodyPr/>
                    <a:lstStyle/>
                    <a:p>
                      <a:pPr algn="ctr"/>
                      <a:r>
                        <a:rPr lang="en-US" sz="1800" dirty="0"/>
                        <a:t>A</a:t>
                      </a:r>
                    </a:p>
                  </a:txBody>
                  <a:tcPr marL="91441" marR="91441" marT="45632" marB="45632"/>
                </a:tc>
                <a:tc>
                  <a:txBody>
                    <a:bodyPr/>
                    <a:lstStyle/>
                    <a:p>
                      <a:pPr algn="ctr"/>
                      <a:r>
                        <a:rPr lang="en-US" sz="1800" dirty="0"/>
                        <a:t>B</a:t>
                      </a:r>
                    </a:p>
                  </a:txBody>
                  <a:tcPr marL="91441" marR="91441" marT="45632" marB="45632"/>
                </a:tc>
                <a:tc>
                  <a:txBody>
                    <a:bodyPr/>
                    <a:lstStyle/>
                    <a:p>
                      <a:pPr algn="ctr"/>
                      <a:r>
                        <a:rPr lang="en-US" sz="1800" dirty="0"/>
                        <a:t>C</a:t>
                      </a:r>
                    </a:p>
                  </a:txBody>
                  <a:tcPr marL="91441" marR="91441" marT="45632" marB="45632"/>
                </a:tc>
                <a:tc>
                  <a:txBody>
                    <a:bodyPr/>
                    <a:lstStyle/>
                    <a:p>
                      <a:pPr algn="ctr"/>
                      <a:r>
                        <a:rPr lang="en-US" sz="1800" dirty="0"/>
                        <a:t>D</a:t>
                      </a:r>
                    </a:p>
                  </a:txBody>
                  <a:tcPr marL="91441" marR="91441" marT="45632" marB="45632"/>
                </a:tc>
                <a:extLst>
                  <a:ext uri="{0D108BD9-81ED-4DB2-BD59-A6C34878D82A}">
                    <a16:rowId xmlns:a16="http://schemas.microsoft.com/office/drawing/2014/main" val="10000"/>
                  </a:ext>
                </a:extLst>
              </a:tr>
              <a:tr h="370121">
                <a:tc>
                  <a:txBody>
                    <a:bodyPr/>
                    <a:lstStyle/>
                    <a:p>
                      <a:pPr algn="ctr"/>
                      <a:r>
                        <a:rPr lang="en-US" sz="1800" dirty="0">
                          <a:highlight>
                            <a:srgbClr val="00FFFF"/>
                          </a:highlight>
                        </a:rPr>
                        <a:t>0</a:t>
                      </a:r>
                    </a:p>
                  </a:txBody>
                  <a:tcPr marL="91441" marR="91441" marT="45632" marB="45632"/>
                </a:tc>
                <a:tc>
                  <a:txBody>
                    <a:bodyPr/>
                    <a:lstStyle/>
                    <a:p>
                      <a:pPr algn="ctr"/>
                      <a:endParaRPr lang="en-US" sz="1800"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highlight>
                            <a:srgbClr val="FFFF00"/>
                          </a:highlight>
                        </a:rPr>
                        <a:t>0,nil</a:t>
                      </a:r>
                      <a:endParaRPr lang="en-US" sz="1800" b="1" dirty="0">
                        <a:highlight>
                          <a:srgbClr val="FFFF00"/>
                        </a:highlight>
                      </a:endParaRPr>
                    </a:p>
                  </a:txBody>
                  <a:tcPr marL="91441" marR="91441" marT="45632" marB="45632"/>
                </a:tc>
                <a:tc>
                  <a:txBody>
                    <a:bodyPr/>
                    <a:lstStyle/>
                    <a:p>
                      <a:pPr algn="ct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extLst>
                  <a:ext uri="{0D108BD9-81ED-4DB2-BD59-A6C34878D82A}">
                    <a16:rowId xmlns:a16="http://schemas.microsoft.com/office/drawing/2014/main" val="10001"/>
                  </a:ext>
                </a:extLst>
              </a:tr>
              <a:tr h="370121">
                <a:tc>
                  <a:txBody>
                    <a:bodyPr/>
                    <a:lstStyle/>
                    <a:p>
                      <a:pPr algn="ctr"/>
                      <a:r>
                        <a:rPr lang="en-US" sz="1800" dirty="0">
                          <a:highlight>
                            <a:srgbClr val="00FFFF"/>
                          </a:highlight>
                        </a:rPr>
                        <a:t>1</a:t>
                      </a:r>
                    </a:p>
                  </a:txBody>
                  <a:tcPr marL="91441" marR="91441" marT="45632" marB="45632"/>
                </a:tc>
                <a:tc>
                  <a:txBody>
                    <a:bodyPr/>
                    <a:lstStyle/>
                    <a:p>
                      <a:pPr algn="ctr"/>
                      <a:r>
                        <a:rPr lang="en-US" sz="1800" dirty="0">
                          <a:highlight>
                            <a:srgbClr val="FF0000"/>
                          </a:highlight>
                        </a:rPr>
                        <a:t>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r>
                        <a:rPr lang="en-US" sz="1800" b="0" dirty="0">
                          <a:highlight>
                            <a:srgbClr val="FFFF00"/>
                          </a:highlight>
                        </a:rPr>
                        <a:t>1,A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5,A</a:t>
                      </a:r>
                    </a:p>
                  </a:txBody>
                  <a:tcPr marL="91441" marR="91441" marT="45632" marB="45632"/>
                </a:tc>
                <a:extLst>
                  <a:ext uri="{0D108BD9-81ED-4DB2-BD59-A6C34878D82A}">
                    <a16:rowId xmlns:a16="http://schemas.microsoft.com/office/drawing/2014/main" val="3422201718"/>
                  </a:ext>
                </a:extLst>
              </a:tr>
              <a:tr h="370121">
                <a:tc>
                  <a:txBody>
                    <a:bodyPr/>
                    <a:lstStyle/>
                    <a:p>
                      <a:pPr algn="ctr"/>
                      <a:r>
                        <a:rPr lang="en-US" sz="1800" dirty="0">
                          <a:highlight>
                            <a:srgbClr val="00FFFF"/>
                          </a:highlight>
                        </a:rPr>
                        <a:t>2</a:t>
                      </a:r>
                    </a:p>
                  </a:txBody>
                  <a:tcPr marL="91441" marR="91441" marT="45632" marB="45632"/>
                </a:tc>
                <a:tc>
                  <a:txBody>
                    <a:bodyPr/>
                    <a:lstStyle/>
                    <a:p>
                      <a:pPr algn="ctr"/>
                      <a:r>
                        <a:rPr lang="en-US" sz="1800" dirty="0">
                          <a:highlight>
                            <a:srgbClr val="FF0000"/>
                          </a:highlight>
                        </a:rPr>
                        <a:t>B</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endParaRPr lang="en-US" sz="1800" b="0" dirty="0">
                        <a:highlight>
                          <a:srgbClr val="FFFF00"/>
                        </a:highlight>
                      </a:endParaRP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3,B</a:t>
                      </a:r>
                    </a:p>
                  </a:txBody>
                  <a:tcPr marL="91441" marR="91441" marT="45632" marB="45632"/>
                </a:tc>
                <a:extLst>
                  <a:ext uri="{0D108BD9-81ED-4DB2-BD59-A6C34878D82A}">
                    <a16:rowId xmlns:a16="http://schemas.microsoft.com/office/drawing/2014/main" val="746265110"/>
                  </a:ext>
                </a:extLst>
              </a:tr>
              <a:tr h="423189">
                <a:tc>
                  <a:txBody>
                    <a:bodyPr/>
                    <a:lstStyle/>
                    <a:p>
                      <a:pPr algn="ctr"/>
                      <a:r>
                        <a:rPr lang="en-US" sz="1800" dirty="0">
                          <a:highlight>
                            <a:srgbClr val="00FFFF"/>
                          </a:highlight>
                        </a:rPr>
                        <a:t>3</a:t>
                      </a:r>
                    </a:p>
                  </a:txBody>
                  <a:tcPr marL="91441" marR="91441" marT="45632" marB="45632"/>
                </a:tc>
                <a:tc>
                  <a:txBody>
                    <a:bodyPr/>
                    <a:lstStyle/>
                    <a:p>
                      <a:pPr algn="ctr"/>
                      <a:r>
                        <a:rPr lang="en-US" sz="1800" dirty="0">
                          <a:highlight>
                            <a:srgbClr val="FF0000"/>
                          </a:highlight>
                        </a:rPr>
                        <a:t>D</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p>
                  </a:txBody>
                  <a:tcPr marL="91441" marR="91441" marT="45632" marB="45632"/>
                </a:tc>
                <a:tc>
                  <a:txBody>
                    <a:bodyPr/>
                    <a:lstStyle/>
                    <a:p>
                      <a:pPr algn="ctr"/>
                      <a:endParaRPr lang="en-US" sz="1800" b="0" dirty="0">
                        <a:highlight>
                          <a:srgbClr val="FFFF00"/>
                        </a:highlight>
                      </a:endParaRP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2,D</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highlight>
                          <a:srgbClr val="FFFF00"/>
                        </a:highlight>
                      </a:endParaRPr>
                    </a:p>
                  </a:txBody>
                  <a:tcPr marL="91441" marR="91441" marT="45632" marB="45632"/>
                </a:tc>
                <a:extLst>
                  <a:ext uri="{0D108BD9-81ED-4DB2-BD59-A6C34878D82A}">
                    <a16:rowId xmlns:a16="http://schemas.microsoft.com/office/drawing/2014/main" val="1030017967"/>
                  </a:ext>
                </a:extLst>
              </a:tr>
              <a:tr h="504056">
                <a:tc>
                  <a:txBody>
                    <a:bodyPr/>
                    <a:lstStyle/>
                    <a:p>
                      <a:pPr algn="ctr"/>
                      <a:r>
                        <a:rPr lang="en-US" sz="1800" dirty="0">
                          <a:highlight>
                            <a:srgbClr val="00FFFF"/>
                          </a:highlight>
                        </a:rPr>
                        <a:t>4</a:t>
                      </a:r>
                    </a:p>
                  </a:txBody>
                  <a:tcPr marL="91441" marR="91441" marT="45632" marB="45632"/>
                </a:tc>
                <a:tc>
                  <a:txBody>
                    <a:bodyPr/>
                    <a:lstStyle/>
                    <a:p>
                      <a:pPr algn="ctr"/>
                      <a:r>
                        <a:rPr lang="en-US" sz="1800" dirty="0">
                          <a:highlight>
                            <a:srgbClr val="FF0000"/>
                          </a:highlight>
                        </a:rPr>
                        <a:t>C</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endParaRPr lang="en-US" sz="1800" b="0" dirty="0"/>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extLst>
                  <a:ext uri="{0D108BD9-81ED-4DB2-BD59-A6C34878D82A}">
                    <a16:rowId xmlns:a16="http://schemas.microsoft.com/office/drawing/2014/main" val="3385106492"/>
                  </a:ext>
                </a:extLst>
              </a:tr>
            </a:tbl>
          </a:graphicData>
        </a:graphic>
      </p:graphicFrame>
      <p:sp>
        <p:nvSpPr>
          <p:cNvPr id="146" name="Rectangle 145">
            <a:extLst>
              <a:ext uri="{FF2B5EF4-FFF2-40B4-BE49-F238E27FC236}">
                <a16:creationId xmlns:a16="http://schemas.microsoft.com/office/drawing/2014/main" id="{338588C8-127F-B646-AD65-DBF972726BA5}"/>
              </a:ext>
            </a:extLst>
          </p:cNvPr>
          <p:cNvSpPr/>
          <p:nvPr/>
        </p:nvSpPr>
        <p:spPr>
          <a:xfrm>
            <a:off x="43419" y="6401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Slide Number Placeholder 5">
            <a:extLst>
              <a:ext uri="{FF2B5EF4-FFF2-40B4-BE49-F238E27FC236}">
                <a16:creationId xmlns:a16="http://schemas.microsoft.com/office/drawing/2014/main" id="{87804E3F-C05C-5048-A13D-69816EF87A4F}"/>
              </a:ext>
            </a:extLst>
          </p:cNvPr>
          <p:cNvSpPr txBox="1">
            <a:spLocks/>
          </p:cNvSpPr>
          <p:nvPr/>
        </p:nvSpPr>
        <p:spPr>
          <a:xfrm>
            <a:off x="3289300" y="8000450"/>
            <a:ext cx="990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3600" kern="1200" smtClean="0">
                <a:solidFill>
                  <a:schemeClr val="bg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fld id="{F9610808-8E44-6F46-B441-732A53FE435D}" type="slidenum">
              <a:rPr lang="en-US" smtClean="0"/>
              <a:pPr>
                <a:defRPr/>
              </a:pPr>
              <a:t>20</a:t>
            </a:fld>
            <a:endParaRPr lang="en-US" dirty="0"/>
          </a:p>
        </p:txBody>
      </p:sp>
      <p:sp>
        <p:nvSpPr>
          <p:cNvPr id="148" name="Oval 147">
            <a:extLst>
              <a:ext uri="{FF2B5EF4-FFF2-40B4-BE49-F238E27FC236}">
                <a16:creationId xmlns:a16="http://schemas.microsoft.com/office/drawing/2014/main" id="{4A6E0268-FFFD-2F42-91B9-371B132C49EE}"/>
              </a:ext>
            </a:extLst>
          </p:cNvPr>
          <p:cNvSpPr/>
          <p:nvPr/>
        </p:nvSpPr>
        <p:spPr>
          <a:xfrm>
            <a:off x="1145539" y="137977"/>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49" name="Oval 148">
            <a:extLst>
              <a:ext uri="{FF2B5EF4-FFF2-40B4-BE49-F238E27FC236}">
                <a16:creationId xmlns:a16="http://schemas.microsoft.com/office/drawing/2014/main" id="{BC30DB51-CCF4-304F-A8E6-64C33DBE3D4F}"/>
              </a:ext>
            </a:extLst>
          </p:cNvPr>
          <p:cNvSpPr/>
          <p:nvPr/>
        </p:nvSpPr>
        <p:spPr>
          <a:xfrm>
            <a:off x="2628173" y="771593"/>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50" name="Oval 149">
            <a:extLst>
              <a:ext uri="{FF2B5EF4-FFF2-40B4-BE49-F238E27FC236}">
                <a16:creationId xmlns:a16="http://schemas.microsoft.com/office/drawing/2014/main" id="{B7BE4CF1-2738-9048-B976-3229E3DE06AD}"/>
              </a:ext>
            </a:extLst>
          </p:cNvPr>
          <p:cNvSpPr/>
          <p:nvPr/>
        </p:nvSpPr>
        <p:spPr>
          <a:xfrm>
            <a:off x="215211" y="72499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51" name="Oval 150">
            <a:extLst>
              <a:ext uri="{FF2B5EF4-FFF2-40B4-BE49-F238E27FC236}">
                <a16:creationId xmlns:a16="http://schemas.microsoft.com/office/drawing/2014/main" id="{C609DAF8-0C4A-9849-AD1F-0BBEE8A82464}"/>
              </a:ext>
            </a:extLst>
          </p:cNvPr>
          <p:cNvSpPr/>
          <p:nvPr/>
        </p:nvSpPr>
        <p:spPr>
          <a:xfrm>
            <a:off x="1145539" y="1451213"/>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152" name="Straight Connector 151">
            <a:extLst>
              <a:ext uri="{FF2B5EF4-FFF2-40B4-BE49-F238E27FC236}">
                <a16:creationId xmlns:a16="http://schemas.microsoft.com/office/drawing/2014/main" id="{9AB8E071-BD9B-8A48-892E-7BE07126D762}"/>
              </a:ext>
            </a:extLst>
          </p:cNvPr>
          <p:cNvCxnSpPr>
            <a:cxnSpLocks/>
            <a:stCxn id="148" idx="6"/>
            <a:endCxn id="149" idx="1"/>
          </p:cNvCxnSpPr>
          <p:nvPr/>
        </p:nvCxnSpPr>
        <p:spPr>
          <a:xfrm>
            <a:off x="1453117" y="281993"/>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53" name="TextBox 152">
            <a:extLst>
              <a:ext uri="{FF2B5EF4-FFF2-40B4-BE49-F238E27FC236}">
                <a16:creationId xmlns:a16="http://schemas.microsoft.com/office/drawing/2014/main" id="{63603EAB-57A6-614B-AB09-55EBC8D8D753}"/>
              </a:ext>
            </a:extLst>
          </p:cNvPr>
          <p:cNvSpPr txBox="1"/>
          <p:nvPr/>
        </p:nvSpPr>
        <p:spPr>
          <a:xfrm>
            <a:off x="2092997" y="326476"/>
            <a:ext cx="284052" cy="307777"/>
          </a:xfrm>
          <a:prstGeom prst="rect">
            <a:avLst/>
          </a:prstGeom>
          <a:noFill/>
        </p:spPr>
        <p:txBody>
          <a:bodyPr wrap="none" rtlCol="0">
            <a:spAutoFit/>
          </a:bodyPr>
          <a:lstStyle/>
          <a:p>
            <a:r>
              <a:rPr lang="en-US" sz="1400" dirty="0"/>
              <a:t>3</a:t>
            </a:r>
            <a:endParaRPr lang="en-US" sz="1800" dirty="0"/>
          </a:p>
        </p:txBody>
      </p:sp>
      <p:cxnSp>
        <p:nvCxnSpPr>
          <p:cNvPr id="154" name="Straight Connector 153">
            <a:extLst>
              <a:ext uri="{FF2B5EF4-FFF2-40B4-BE49-F238E27FC236}">
                <a16:creationId xmlns:a16="http://schemas.microsoft.com/office/drawing/2014/main" id="{5FDE2783-F991-0944-AAE9-823C79F8720E}"/>
              </a:ext>
            </a:extLst>
          </p:cNvPr>
          <p:cNvCxnSpPr>
            <a:cxnSpLocks/>
            <a:stCxn id="148" idx="3"/>
            <a:endCxn id="150" idx="7"/>
          </p:cNvCxnSpPr>
          <p:nvPr/>
        </p:nvCxnSpPr>
        <p:spPr>
          <a:xfrm flipH="1">
            <a:off x="477745" y="383828"/>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F49222E-991B-D843-BF39-7FB2ACA2F1C4}"/>
              </a:ext>
            </a:extLst>
          </p:cNvPr>
          <p:cNvCxnSpPr>
            <a:cxnSpLocks/>
            <a:stCxn id="150" idx="4"/>
            <a:endCxn id="151" idx="2"/>
          </p:cNvCxnSpPr>
          <p:nvPr/>
        </p:nvCxnSpPr>
        <p:spPr>
          <a:xfrm>
            <a:off x="369000" y="1013027"/>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2C388ED9-E16B-A347-8D2E-647A90BA1658}"/>
              </a:ext>
            </a:extLst>
          </p:cNvPr>
          <p:cNvCxnSpPr>
            <a:cxnSpLocks/>
            <a:stCxn id="151" idx="6"/>
            <a:endCxn id="149" idx="3"/>
          </p:cNvCxnSpPr>
          <p:nvPr/>
        </p:nvCxnSpPr>
        <p:spPr>
          <a:xfrm flipV="1">
            <a:off x="1429591" y="1017444"/>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57" name="TextBox 156">
            <a:extLst>
              <a:ext uri="{FF2B5EF4-FFF2-40B4-BE49-F238E27FC236}">
                <a16:creationId xmlns:a16="http://schemas.microsoft.com/office/drawing/2014/main" id="{488291BC-151B-A449-89F7-A5C783DBEABE}"/>
              </a:ext>
            </a:extLst>
          </p:cNvPr>
          <p:cNvSpPr txBox="1"/>
          <p:nvPr/>
        </p:nvSpPr>
        <p:spPr>
          <a:xfrm>
            <a:off x="551325" y="340513"/>
            <a:ext cx="284052" cy="307777"/>
          </a:xfrm>
          <a:prstGeom prst="rect">
            <a:avLst/>
          </a:prstGeom>
          <a:noFill/>
        </p:spPr>
        <p:txBody>
          <a:bodyPr wrap="none" rtlCol="0">
            <a:spAutoFit/>
          </a:bodyPr>
          <a:lstStyle/>
          <a:p>
            <a:r>
              <a:rPr lang="en-US" sz="1400" dirty="0"/>
              <a:t>1</a:t>
            </a:r>
          </a:p>
        </p:txBody>
      </p:sp>
      <p:sp>
        <p:nvSpPr>
          <p:cNvPr id="158" name="TextBox 157">
            <a:extLst>
              <a:ext uri="{FF2B5EF4-FFF2-40B4-BE49-F238E27FC236}">
                <a16:creationId xmlns:a16="http://schemas.microsoft.com/office/drawing/2014/main" id="{BC6E9257-130E-BC4B-BCA4-CA66ACAAA97B}"/>
              </a:ext>
            </a:extLst>
          </p:cNvPr>
          <p:cNvSpPr txBox="1"/>
          <p:nvPr/>
        </p:nvSpPr>
        <p:spPr>
          <a:xfrm>
            <a:off x="539312" y="1255161"/>
            <a:ext cx="284052" cy="307777"/>
          </a:xfrm>
          <a:prstGeom prst="rect">
            <a:avLst/>
          </a:prstGeom>
          <a:noFill/>
        </p:spPr>
        <p:txBody>
          <a:bodyPr wrap="none" rtlCol="0">
            <a:spAutoFit/>
          </a:bodyPr>
          <a:lstStyle/>
          <a:p>
            <a:r>
              <a:rPr lang="en-US" sz="1400" dirty="0"/>
              <a:t>4</a:t>
            </a:r>
          </a:p>
        </p:txBody>
      </p:sp>
      <p:sp>
        <p:nvSpPr>
          <p:cNvPr id="159" name="TextBox 158">
            <a:extLst>
              <a:ext uri="{FF2B5EF4-FFF2-40B4-BE49-F238E27FC236}">
                <a16:creationId xmlns:a16="http://schemas.microsoft.com/office/drawing/2014/main" id="{396930AA-A0CE-1148-A691-D66C079514A4}"/>
              </a:ext>
            </a:extLst>
          </p:cNvPr>
          <p:cNvSpPr txBox="1"/>
          <p:nvPr/>
        </p:nvSpPr>
        <p:spPr>
          <a:xfrm>
            <a:off x="2008764" y="1251669"/>
            <a:ext cx="284052" cy="307777"/>
          </a:xfrm>
          <a:prstGeom prst="rect">
            <a:avLst/>
          </a:prstGeom>
          <a:noFill/>
        </p:spPr>
        <p:txBody>
          <a:bodyPr wrap="square" rtlCol="0">
            <a:spAutoFit/>
          </a:bodyPr>
          <a:lstStyle/>
          <a:p>
            <a:r>
              <a:rPr lang="en-US" sz="1400" dirty="0"/>
              <a:t>2</a:t>
            </a:r>
          </a:p>
        </p:txBody>
      </p:sp>
      <p:cxnSp>
        <p:nvCxnSpPr>
          <p:cNvPr id="160" name="Straight Connector 159">
            <a:extLst>
              <a:ext uri="{FF2B5EF4-FFF2-40B4-BE49-F238E27FC236}">
                <a16:creationId xmlns:a16="http://schemas.microsoft.com/office/drawing/2014/main" id="{7D069A93-DB63-3B47-AE32-166C4AC37FCC}"/>
              </a:ext>
            </a:extLst>
          </p:cNvPr>
          <p:cNvCxnSpPr>
            <a:cxnSpLocks/>
            <a:stCxn id="148" idx="4"/>
            <a:endCxn id="151" idx="0"/>
          </p:cNvCxnSpPr>
          <p:nvPr/>
        </p:nvCxnSpPr>
        <p:spPr>
          <a:xfrm flipH="1">
            <a:off x="1287565" y="426009"/>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61" name="TextBox 160">
            <a:extLst>
              <a:ext uri="{FF2B5EF4-FFF2-40B4-BE49-F238E27FC236}">
                <a16:creationId xmlns:a16="http://schemas.microsoft.com/office/drawing/2014/main" id="{AA1BAEB5-E9ED-7049-BEAC-155B23A3DB7A}"/>
              </a:ext>
            </a:extLst>
          </p:cNvPr>
          <p:cNvSpPr txBox="1"/>
          <p:nvPr/>
        </p:nvSpPr>
        <p:spPr>
          <a:xfrm>
            <a:off x="1248452" y="1097780"/>
            <a:ext cx="284052" cy="307777"/>
          </a:xfrm>
          <a:prstGeom prst="rect">
            <a:avLst/>
          </a:prstGeom>
          <a:noFill/>
        </p:spPr>
        <p:txBody>
          <a:bodyPr wrap="none" rtlCol="0">
            <a:spAutoFit/>
          </a:bodyPr>
          <a:lstStyle/>
          <a:p>
            <a:r>
              <a:rPr lang="en-US" sz="1400" dirty="0"/>
              <a:t>4</a:t>
            </a:r>
          </a:p>
        </p:txBody>
      </p:sp>
      <p:sp>
        <p:nvSpPr>
          <p:cNvPr id="162" name="TextBox 161">
            <a:extLst>
              <a:ext uri="{FF2B5EF4-FFF2-40B4-BE49-F238E27FC236}">
                <a16:creationId xmlns:a16="http://schemas.microsoft.com/office/drawing/2014/main" id="{AC200979-2CA8-E949-8463-95CE4C2F9408}"/>
              </a:ext>
            </a:extLst>
          </p:cNvPr>
          <p:cNvSpPr txBox="1"/>
          <p:nvPr/>
        </p:nvSpPr>
        <p:spPr>
          <a:xfrm>
            <a:off x="1648434" y="582911"/>
            <a:ext cx="284052" cy="307777"/>
          </a:xfrm>
          <a:prstGeom prst="rect">
            <a:avLst/>
          </a:prstGeom>
          <a:noFill/>
        </p:spPr>
        <p:txBody>
          <a:bodyPr wrap="none" rtlCol="0">
            <a:spAutoFit/>
          </a:bodyPr>
          <a:lstStyle/>
          <a:p>
            <a:r>
              <a:rPr lang="en-US" sz="1400" dirty="0"/>
              <a:t>5</a:t>
            </a:r>
            <a:endParaRPr lang="en-US" sz="1800" dirty="0"/>
          </a:p>
        </p:txBody>
      </p:sp>
      <p:cxnSp>
        <p:nvCxnSpPr>
          <p:cNvPr id="163" name="Straight Connector 162">
            <a:extLst>
              <a:ext uri="{FF2B5EF4-FFF2-40B4-BE49-F238E27FC236}">
                <a16:creationId xmlns:a16="http://schemas.microsoft.com/office/drawing/2014/main" id="{85CC20AB-1A5D-9C43-A908-094D65027975}"/>
              </a:ext>
            </a:extLst>
          </p:cNvPr>
          <p:cNvCxnSpPr>
            <a:cxnSpLocks/>
            <a:stCxn id="150" idx="6"/>
            <a:endCxn id="149" idx="2"/>
          </p:cNvCxnSpPr>
          <p:nvPr/>
        </p:nvCxnSpPr>
        <p:spPr>
          <a:xfrm>
            <a:off x="522789" y="869011"/>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65" name="TextBox 164">
            <a:extLst>
              <a:ext uri="{FF2B5EF4-FFF2-40B4-BE49-F238E27FC236}">
                <a16:creationId xmlns:a16="http://schemas.microsoft.com/office/drawing/2014/main" id="{FA955D01-C91B-D84D-B2E8-1E38C5D43B67}"/>
              </a:ext>
            </a:extLst>
          </p:cNvPr>
          <p:cNvSpPr txBox="1"/>
          <p:nvPr/>
        </p:nvSpPr>
        <p:spPr>
          <a:xfrm>
            <a:off x="429974" y="754536"/>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66" name="Rectangle 165">
            <a:extLst>
              <a:ext uri="{FF2B5EF4-FFF2-40B4-BE49-F238E27FC236}">
                <a16:creationId xmlns:a16="http://schemas.microsoft.com/office/drawing/2014/main" id="{8BB0F292-A9D7-CB4A-8533-9C46351BB850}"/>
              </a:ext>
            </a:extLst>
          </p:cNvPr>
          <p:cNvSpPr/>
          <p:nvPr/>
        </p:nvSpPr>
        <p:spPr>
          <a:xfrm>
            <a:off x="3102175" y="7066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5D61A6E7-C6F9-314A-A6F9-8A9D7210FB67}"/>
              </a:ext>
            </a:extLst>
          </p:cNvPr>
          <p:cNvSpPr/>
          <p:nvPr/>
        </p:nvSpPr>
        <p:spPr>
          <a:xfrm>
            <a:off x="4148397" y="162540"/>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68" name="Oval 167">
            <a:extLst>
              <a:ext uri="{FF2B5EF4-FFF2-40B4-BE49-F238E27FC236}">
                <a16:creationId xmlns:a16="http://schemas.microsoft.com/office/drawing/2014/main" id="{39871229-380C-E64D-B9CE-5EDD480F3E5A}"/>
              </a:ext>
            </a:extLst>
          </p:cNvPr>
          <p:cNvSpPr/>
          <p:nvPr/>
        </p:nvSpPr>
        <p:spPr>
          <a:xfrm>
            <a:off x="5631031" y="79615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69" name="Oval 168">
            <a:extLst>
              <a:ext uri="{FF2B5EF4-FFF2-40B4-BE49-F238E27FC236}">
                <a16:creationId xmlns:a16="http://schemas.microsoft.com/office/drawing/2014/main" id="{715C5CDF-4B8A-A04D-8610-94212F52D123}"/>
              </a:ext>
            </a:extLst>
          </p:cNvPr>
          <p:cNvSpPr/>
          <p:nvPr/>
        </p:nvSpPr>
        <p:spPr>
          <a:xfrm>
            <a:off x="3218069" y="749558"/>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0" name="Oval 169">
            <a:extLst>
              <a:ext uri="{FF2B5EF4-FFF2-40B4-BE49-F238E27FC236}">
                <a16:creationId xmlns:a16="http://schemas.microsoft.com/office/drawing/2014/main" id="{4EC8DF06-701B-AA4E-9538-8ACDC774BF40}"/>
              </a:ext>
            </a:extLst>
          </p:cNvPr>
          <p:cNvSpPr/>
          <p:nvPr/>
        </p:nvSpPr>
        <p:spPr>
          <a:xfrm>
            <a:off x="4148397" y="1475776"/>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171" name="Straight Connector 170">
            <a:extLst>
              <a:ext uri="{FF2B5EF4-FFF2-40B4-BE49-F238E27FC236}">
                <a16:creationId xmlns:a16="http://schemas.microsoft.com/office/drawing/2014/main" id="{9121B086-2DC9-FC40-ADC7-911E795410ED}"/>
              </a:ext>
            </a:extLst>
          </p:cNvPr>
          <p:cNvCxnSpPr>
            <a:cxnSpLocks/>
            <a:stCxn id="167" idx="6"/>
            <a:endCxn id="168" idx="1"/>
          </p:cNvCxnSpPr>
          <p:nvPr/>
        </p:nvCxnSpPr>
        <p:spPr>
          <a:xfrm>
            <a:off x="4455975" y="306556"/>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72" name="TextBox 171">
            <a:extLst>
              <a:ext uri="{FF2B5EF4-FFF2-40B4-BE49-F238E27FC236}">
                <a16:creationId xmlns:a16="http://schemas.microsoft.com/office/drawing/2014/main" id="{CADE9A3A-D71D-0543-B95C-753242B0D164}"/>
              </a:ext>
            </a:extLst>
          </p:cNvPr>
          <p:cNvSpPr txBox="1"/>
          <p:nvPr/>
        </p:nvSpPr>
        <p:spPr>
          <a:xfrm>
            <a:off x="5095855" y="351039"/>
            <a:ext cx="284052" cy="307777"/>
          </a:xfrm>
          <a:prstGeom prst="rect">
            <a:avLst/>
          </a:prstGeom>
          <a:noFill/>
        </p:spPr>
        <p:txBody>
          <a:bodyPr wrap="none" rtlCol="0">
            <a:spAutoFit/>
          </a:bodyPr>
          <a:lstStyle/>
          <a:p>
            <a:r>
              <a:rPr lang="en-US" sz="1400" dirty="0"/>
              <a:t>3</a:t>
            </a:r>
            <a:endParaRPr lang="en-US" sz="1800" dirty="0"/>
          </a:p>
        </p:txBody>
      </p:sp>
      <p:cxnSp>
        <p:nvCxnSpPr>
          <p:cNvPr id="173" name="Straight Connector 172">
            <a:extLst>
              <a:ext uri="{FF2B5EF4-FFF2-40B4-BE49-F238E27FC236}">
                <a16:creationId xmlns:a16="http://schemas.microsoft.com/office/drawing/2014/main" id="{BDC3794B-07E9-384F-874C-FC1B2B165630}"/>
              </a:ext>
            </a:extLst>
          </p:cNvPr>
          <p:cNvCxnSpPr>
            <a:cxnSpLocks/>
            <a:stCxn id="167" idx="3"/>
            <a:endCxn id="169" idx="7"/>
          </p:cNvCxnSpPr>
          <p:nvPr/>
        </p:nvCxnSpPr>
        <p:spPr>
          <a:xfrm flipH="1">
            <a:off x="3480603" y="408391"/>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9713C2AF-ED61-AC4F-99E9-43A3DFAF33D0}"/>
              </a:ext>
            </a:extLst>
          </p:cNvPr>
          <p:cNvCxnSpPr>
            <a:cxnSpLocks/>
            <a:stCxn id="169" idx="4"/>
            <a:endCxn id="170" idx="2"/>
          </p:cNvCxnSpPr>
          <p:nvPr/>
        </p:nvCxnSpPr>
        <p:spPr>
          <a:xfrm>
            <a:off x="3371858" y="1037590"/>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74756B85-D1B6-924D-8AE0-17DFD09BD187}"/>
              </a:ext>
            </a:extLst>
          </p:cNvPr>
          <p:cNvCxnSpPr>
            <a:cxnSpLocks/>
            <a:stCxn id="170" idx="6"/>
            <a:endCxn id="168" idx="3"/>
          </p:cNvCxnSpPr>
          <p:nvPr/>
        </p:nvCxnSpPr>
        <p:spPr>
          <a:xfrm flipV="1">
            <a:off x="4432449" y="1042007"/>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76" name="TextBox 175">
            <a:extLst>
              <a:ext uri="{FF2B5EF4-FFF2-40B4-BE49-F238E27FC236}">
                <a16:creationId xmlns:a16="http://schemas.microsoft.com/office/drawing/2014/main" id="{91539304-D380-2F4B-9610-0ED3C4C3662B}"/>
              </a:ext>
            </a:extLst>
          </p:cNvPr>
          <p:cNvSpPr txBox="1"/>
          <p:nvPr/>
        </p:nvSpPr>
        <p:spPr>
          <a:xfrm>
            <a:off x="3554183" y="365076"/>
            <a:ext cx="284052" cy="307777"/>
          </a:xfrm>
          <a:prstGeom prst="rect">
            <a:avLst/>
          </a:prstGeom>
          <a:noFill/>
        </p:spPr>
        <p:txBody>
          <a:bodyPr wrap="none" rtlCol="0">
            <a:spAutoFit/>
          </a:bodyPr>
          <a:lstStyle/>
          <a:p>
            <a:r>
              <a:rPr lang="en-US" sz="1400" dirty="0"/>
              <a:t>1</a:t>
            </a:r>
          </a:p>
        </p:txBody>
      </p:sp>
      <p:sp>
        <p:nvSpPr>
          <p:cNvPr id="177" name="TextBox 176">
            <a:extLst>
              <a:ext uri="{FF2B5EF4-FFF2-40B4-BE49-F238E27FC236}">
                <a16:creationId xmlns:a16="http://schemas.microsoft.com/office/drawing/2014/main" id="{1F9E68C2-CD4B-0043-A3A1-3749FFCDEA47}"/>
              </a:ext>
            </a:extLst>
          </p:cNvPr>
          <p:cNvSpPr txBox="1"/>
          <p:nvPr/>
        </p:nvSpPr>
        <p:spPr>
          <a:xfrm>
            <a:off x="3542170" y="1279724"/>
            <a:ext cx="284052" cy="307777"/>
          </a:xfrm>
          <a:prstGeom prst="rect">
            <a:avLst/>
          </a:prstGeom>
          <a:noFill/>
        </p:spPr>
        <p:txBody>
          <a:bodyPr wrap="none" rtlCol="0">
            <a:spAutoFit/>
          </a:bodyPr>
          <a:lstStyle/>
          <a:p>
            <a:r>
              <a:rPr lang="en-US" sz="1400" dirty="0"/>
              <a:t>4</a:t>
            </a:r>
          </a:p>
        </p:txBody>
      </p:sp>
      <p:sp>
        <p:nvSpPr>
          <p:cNvPr id="178" name="TextBox 177">
            <a:extLst>
              <a:ext uri="{FF2B5EF4-FFF2-40B4-BE49-F238E27FC236}">
                <a16:creationId xmlns:a16="http://schemas.microsoft.com/office/drawing/2014/main" id="{1B948DB8-676C-B24E-9E26-71AC0A4D9244}"/>
              </a:ext>
            </a:extLst>
          </p:cNvPr>
          <p:cNvSpPr txBox="1"/>
          <p:nvPr/>
        </p:nvSpPr>
        <p:spPr>
          <a:xfrm>
            <a:off x="5011622" y="1276232"/>
            <a:ext cx="284052" cy="307777"/>
          </a:xfrm>
          <a:prstGeom prst="rect">
            <a:avLst/>
          </a:prstGeom>
          <a:noFill/>
        </p:spPr>
        <p:txBody>
          <a:bodyPr wrap="square" rtlCol="0">
            <a:spAutoFit/>
          </a:bodyPr>
          <a:lstStyle/>
          <a:p>
            <a:r>
              <a:rPr lang="en-US" sz="1400" dirty="0"/>
              <a:t>2</a:t>
            </a:r>
          </a:p>
        </p:txBody>
      </p:sp>
      <p:cxnSp>
        <p:nvCxnSpPr>
          <p:cNvPr id="179" name="Straight Connector 178">
            <a:extLst>
              <a:ext uri="{FF2B5EF4-FFF2-40B4-BE49-F238E27FC236}">
                <a16:creationId xmlns:a16="http://schemas.microsoft.com/office/drawing/2014/main" id="{A53026E7-422B-7E49-AA2F-B74DE4C7678E}"/>
              </a:ext>
            </a:extLst>
          </p:cNvPr>
          <p:cNvCxnSpPr>
            <a:cxnSpLocks/>
            <a:stCxn id="167" idx="4"/>
            <a:endCxn id="170" idx="0"/>
          </p:cNvCxnSpPr>
          <p:nvPr/>
        </p:nvCxnSpPr>
        <p:spPr>
          <a:xfrm flipH="1">
            <a:off x="4290423" y="450572"/>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80" name="TextBox 179">
            <a:extLst>
              <a:ext uri="{FF2B5EF4-FFF2-40B4-BE49-F238E27FC236}">
                <a16:creationId xmlns:a16="http://schemas.microsoft.com/office/drawing/2014/main" id="{E088DB59-45BB-C140-B51B-61FED6FAC7A9}"/>
              </a:ext>
            </a:extLst>
          </p:cNvPr>
          <p:cNvSpPr txBox="1"/>
          <p:nvPr/>
        </p:nvSpPr>
        <p:spPr>
          <a:xfrm>
            <a:off x="4236661" y="1086707"/>
            <a:ext cx="284052" cy="307777"/>
          </a:xfrm>
          <a:prstGeom prst="rect">
            <a:avLst/>
          </a:prstGeom>
          <a:noFill/>
        </p:spPr>
        <p:txBody>
          <a:bodyPr wrap="none" rtlCol="0">
            <a:spAutoFit/>
          </a:bodyPr>
          <a:lstStyle/>
          <a:p>
            <a:r>
              <a:rPr lang="en-US" sz="1400" dirty="0"/>
              <a:t>4</a:t>
            </a:r>
          </a:p>
        </p:txBody>
      </p:sp>
      <p:sp>
        <p:nvSpPr>
          <p:cNvPr id="181" name="TextBox 180">
            <a:extLst>
              <a:ext uri="{FF2B5EF4-FFF2-40B4-BE49-F238E27FC236}">
                <a16:creationId xmlns:a16="http://schemas.microsoft.com/office/drawing/2014/main" id="{C5C16804-AB74-014C-A00F-364C6D8EC9C9}"/>
              </a:ext>
            </a:extLst>
          </p:cNvPr>
          <p:cNvSpPr txBox="1"/>
          <p:nvPr/>
        </p:nvSpPr>
        <p:spPr>
          <a:xfrm>
            <a:off x="4651292" y="607474"/>
            <a:ext cx="284052" cy="307777"/>
          </a:xfrm>
          <a:prstGeom prst="rect">
            <a:avLst/>
          </a:prstGeom>
          <a:noFill/>
        </p:spPr>
        <p:txBody>
          <a:bodyPr wrap="none" rtlCol="0">
            <a:spAutoFit/>
          </a:bodyPr>
          <a:lstStyle/>
          <a:p>
            <a:r>
              <a:rPr lang="en-US" sz="1400" dirty="0"/>
              <a:t>5</a:t>
            </a:r>
            <a:endParaRPr lang="en-US" sz="1800" dirty="0"/>
          </a:p>
        </p:txBody>
      </p:sp>
      <p:cxnSp>
        <p:nvCxnSpPr>
          <p:cNvPr id="182" name="Straight Connector 181">
            <a:extLst>
              <a:ext uri="{FF2B5EF4-FFF2-40B4-BE49-F238E27FC236}">
                <a16:creationId xmlns:a16="http://schemas.microsoft.com/office/drawing/2014/main" id="{50F20732-2A24-7B4E-904E-09360B4AB279}"/>
              </a:ext>
            </a:extLst>
          </p:cNvPr>
          <p:cNvCxnSpPr>
            <a:cxnSpLocks/>
            <a:stCxn id="169" idx="6"/>
            <a:endCxn id="168" idx="2"/>
          </p:cNvCxnSpPr>
          <p:nvPr/>
        </p:nvCxnSpPr>
        <p:spPr>
          <a:xfrm>
            <a:off x="3525647" y="893574"/>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83" name="TextBox 182">
            <a:extLst>
              <a:ext uri="{FF2B5EF4-FFF2-40B4-BE49-F238E27FC236}">
                <a16:creationId xmlns:a16="http://schemas.microsoft.com/office/drawing/2014/main" id="{2C3F5F9D-D141-6041-918E-5925173168E5}"/>
              </a:ext>
            </a:extLst>
          </p:cNvPr>
          <p:cNvSpPr txBox="1"/>
          <p:nvPr/>
        </p:nvSpPr>
        <p:spPr>
          <a:xfrm>
            <a:off x="3432832" y="779099"/>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85" name="TextBox 184">
            <a:extLst>
              <a:ext uri="{FF2B5EF4-FFF2-40B4-BE49-F238E27FC236}">
                <a16:creationId xmlns:a16="http://schemas.microsoft.com/office/drawing/2014/main" id="{4BD79084-EF4C-4F4F-A3F5-FDE9295DBBB7}"/>
              </a:ext>
            </a:extLst>
          </p:cNvPr>
          <p:cNvSpPr txBox="1"/>
          <p:nvPr/>
        </p:nvSpPr>
        <p:spPr>
          <a:xfrm>
            <a:off x="5369236" y="1516760"/>
            <a:ext cx="813043" cy="369332"/>
          </a:xfrm>
          <a:prstGeom prst="rect">
            <a:avLst/>
          </a:prstGeom>
          <a:noFill/>
        </p:spPr>
        <p:txBody>
          <a:bodyPr wrap="none" rtlCol="0">
            <a:spAutoFit/>
          </a:bodyPr>
          <a:lstStyle/>
          <a:p>
            <a:r>
              <a:rPr lang="en-US" sz="1800" dirty="0">
                <a:highlight>
                  <a:srgbClr val="00FFFF"/>
                </a:highlight>
              </a:rPr>
              <a:t>step 1</a:t>
            </a:r>
            <a:endParaRPr lang="en-US" dirty="0">
              <a:highlight>
                <a:srgbClr val="00FFFF"/>
              </a:highlight>
            </a:endParaRPr>
          </a:p>
        </p:txBody>
      </p:sp>
      <p:sp>
        <p:nvSpPr>
          <p:cNvPr id="186" name="TextBox 185">
            <a:extLst>
              <a:ext uri="{FF2B5EF4-FFF2-40B4-BE49-F238E27FC236}">
                <a16:creationId xmlns:a16="http://schemas.microsoft.com/office/drawing/2014/main" id="{865BE151-C166-0449-AA52-B43C771EE8C1}"/>
              </a:ext>
            </a:extLst>
          </p:cNvPr>
          <p:cNvSpPr txBox="1"/>
          <p:nvPr/>
        </p:nvSpPr>
        <p:spPr>
          <a:xfrm>
            <a:off x="2277538" y="1513476"/>
            <a:ext cx="813043" cy="369332"/>
          </a:xfrm>
          <a:prstGeom prst="rect">
            <a:avLst/>
          </a:prstGeom>
          <a:noFill/>
        </p:spPr>
        <p:txBody>
          <a:bodyPr wrap="none" rtlCol="0">
            <a:spAutoFit/>
          </a:bodyPr>
          <a:lstStyle/>
          <a:p>
            <a:r>
              <a:rPr lang="en-US" sz="1800" dirty="0">
                <a:highlight>
                  <a:srgbClr val="00FFFF"/>
                </a:highlight>
              </a:rPr>
              <a:t>step 0</a:t>
            </a:r>
            <a:endParaRPr lang="en-US" dirty="0">
              <a:highlight>
                <a:srgbClr val="00FFFF"/>
              </a:highlight>
            </a:endParaRPr>
          </a:p>
        </p:txBody>
      </p:sp>
      <p:sp>
        <p:nvSpPr>
          <p:cNvPr id="187" name="TextBox 186">
            <a:extLst>
              <a:ext uri="{FF2B5EF4-FFF2-40B4-BE49-F238E27FC236}">
                <a16:creationId xmlns:a16="http://schemas.microsoft.com/office/drawing/2014/main" id="{8957835F-DB5B-3B4F-9464-A2D565D0FC54}"/>
              </a:ext>
            </a:extLst>
          </p:cNvPr>
          <p:cNvSpPr txBox="1"/>
          <p:nvPr/>
        </p:nvSpPr>
        <p:spPr>
          <a:xfrm>
            <a:off x="4511729" y="33198"/>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188" name="TextBox 187">
            <a:extLst>
              <a:ext uri="{FF2B5EF4-FFF2-40B4-BE49-F238E27FC236}">
                <a16:creationId xmlns:a16="http://schemas.microsoft.com/office/drawing/2014/main" id="{A2A45098-E629-2C47-B8FC-B3362ACA7308}"/>
              </a:ext>
            </a:extLst>
          </p:cNvPr>
          <p:cNvSpPr txBox="1"/>
          <p:nvPr/>
        </p:nvSpPr>
        <p:spPr>
          <a:xfrm>
            <a:off x="4383659" y="1533800"/>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189" name="TextBox 188">
            <a:extLst>
              <a:ext uri="{FF2B5EF4-FFF2-40B4-BE49-F238E27FC236}">
                <a16:creationId xmlns:a16="http://schemas.microsoft.com/office/drawing/2014/main" id="{E3E7C459-CDD3-D445-A704-320F30FC70D4}"/>
              </a:ext>
            </a:extLst>
          </p:cNvPr>
          <p:cNvSpPr txBox="1"/>
          <p:nvPr/>
        </p:nvSpPr>
        <p:spPr>
          <a:xfrm>
            <a:off x="5644690" y="395075"/>
            <a:ext cx="530915" cy="369332"/>
          </a:xfrm>
          <a:prstGeom prst="rect">
            <a:avLst/>
          </a:prstGeom>
          <a:noFill/>
        </p:spPr>
        <p:txBody>
          <a:bodyPr wrap="none" rtlCol="0">
            <a:spAutoFit/>
          </a:bodyPr>
          <a:lstStyle/>
          <a:p>
            <a:r>
              <a:rPr lang="en-US" sz="1800" dirty="0">
                <a:highlight>
                  <a:srgbClr val="FFFF00"/>
                </a:highlight>
              </a:rPr>
              <a:t>5,A</a:t>
            </a:r>
            <a:endParaRPr lang="en-US" dirty="0">
              <a:highlight>
                <a:srgbClr val="FFFF00"/>
              </a:highlight>
            </a:endParaRPr>
          </a:p>
        </p:txBody>
      </p:sp>
      <p:sp>
        <p:nvSpPr>
          <p:cNvPr id="47" name="Rectangle 46">
            <a:extLst>
              <a:ext uri="{FF2B5EF4-FFF2-40B4-BE49-F238E27FC236}">
                <a16:creationId xmlns:a16="http://schemas.microsoft.com/office/drawing/2014/main" id="{35F60C2B-0E18-574D-BF0B-E74A6DEDB4CE}"/>
              </a:ext>
            </a:extLst>
          </p:cNvPr>
          <p:cNvSpPr/>
          <p:nvPr/>
        </p:nvSpPr>
        <p:spPr>
          <a:xfrm>
            <a:off x="6128569" y="8073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B493802-D153-F34A-B698-852DBAA65594}"/>
              </a:ext>
            </a:extLst>
          </p:cNvPr>
          <p:cNvSpPr/>
          <p:nvPr/>
        </p:nvSpPr>
        <p:spPr>
          <a:xfrm>
            <a:off x="7174791" y="172610"/>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49" name="Oval 48">
            <a:extLst>
              <a:ext uri="{FF2B5EF4-FFF2-40B4-BE49-F238E27FC236}">
                <a16:creationId xmlns:a16="http://schemas.microsoft.com/office/drawing/2014/main" id="{242D1CB7-6531-414B-BF31-72F0D1E0019E}"/>
              </a:ext>
            </a:extLst>
          </p:cNvPr>
          <p:cNvSpPr/>
          <p:nvPr/>
        </p:nvSpPr>
        <p:spPr>
          <a:xfrm>
            <a:off x="8657425" y="80622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50" name="Oval 49">
            <a:extLst>
              <a:ext uri="{FF2B5EF4-FFF2-40B4-BE49-F238E27FC236}">
                <a16:creationId xmlns:a16="http://schemas.microsoft.com/office/drawing/2014/main" id="{D3D4AE3A-3147-9A4F-8DD5-94ABB67437D7}"/>
              </a:ext>
            </a:extLst>
          </p:cNvPr>
          <p:cNvSpPr/>
          <p:nvPr/>
        </p:nvSpPr>
        <p:spPr>
          <a:xfrm>
            <a:off x="6244463" y="759628"/>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51" name="Oval 50">
            <a:extLst>
              <a:ext uri="{FF2B5EF4-FFF2-40B4-BE49-F238E27FC236}">
                <a16:creationId xmlns:a16="http://schemas.microsoft.com/office/drawing/2014/main" id="{DB625E37-D15A-0B4D-985B-16EE55668CCD}"/>
              </a:ext>
            </a:extLst>
          </p:cNvPr>
          <p:cNvSpPr/>
          <p:nvPr/>
        </p:nvSpPr>
        <p:spPr>
          <a:xfrm>
            <a:off x="7174791" y="1485846"/>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52" name="Straight Connector 51">
            <a:extLst>
              <a:ext uri="{FF2B5EF4-FFF2-40B4-BE49-F238E27FC236}">
                <a16:creationId xmlns:a16="http://schemas.microsoft.com/office/drawing/2014/main" id="{49031A8A-57D4-674B-B523-754D0B807264}"/>
              </a:ext>
            </a:extLst>
          </p:cNvPr>
          <p:cNvCxnSpPr>
            <a:cxnSpLocks/>
            <a:stCxn id="48" idx="6"/>
            <a:endCxn id="49" idx="1"/>
          </p:cNvCxnSpPr>
          <p:nvPr/>
        </p:nvCxnSpPr>
        <p:spPr>
          <a:xfrm>
            <a:off x="7482369" y="316626"/>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75729961-D0E6-C04E-9EF3-C11EA8A29B58}"/>
              </a:ext>
            </a:extLst>
          </p:cNvPr>
          <p:cNvSpPr txBox="1"/>
          <p:nvPr/>
        </p:nvSpPr>
        <p:spPr>
          <a:xfrm>
            <a:off x="8122249" y="361109"/>
            <a:ext cx="284052" cy="307777"/>
          </a:xfrm>
          <a:prstGeom prst="rect">
            <a:avLst/>
          </a:prstGeom>
          <a:noFill/>
        </p:spPr>
        <p:txBody>
          <a:bodyPr wrap="none" rtlCol="0">
            <a:spAutoFit/>
          </a:bodyPr>
          <a:lstStyle/>
          <a:p>
            <a:r>
              <a:rPr lang="en-US" sz="1400" dirty="0"/>
              <a:t>3</a:t>
            </a:r>
            <a:endParaRPr lang="en-US" sz="1800" dirty="0"/>
          </a:p>
        </p:txBody>
      </p:sp>
      <p:cxnSp>
        <p:nvCxnSpPr>
          <p:cNvPr id="54" name="Straight Connector 53">
            <a:extLst>
              <a:ext uri="{FF2B5EF4-FFF2-40B4-BE49-F238E27FC236}">
                <a16:creationId xmlns:a16="http://schemas.microsoft.com/office/drawing/2014/main" id="{FF1C8728-2796-1A4B-AD4C-063DDBF37423}"/>
              </a:ext>
            </a:extLst>
          </p:cNvPr>
          <p:cNvCxnSpPr>
            <a:cxnSpLocks/>
            <a:stCxn id="48" idx="3"/>
            <a:endCxn id="50" idx="7"/>
          </p:cNvCxnSpPr>
          <p:nvPr/>
        </p:nvCxnSpPr>
        <p:spPr>
          <a:xfrm flipH="1">
            <a:off x="6506997" y="418461"/>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FA812F8F-29EE-F14E-B7B5-6F78FFECE9A8}"/>
              </a:ext>
            </a:extLst>
          </p:cNvPr>
          <p:cNvCxnSpPr>
            <a:cxnSpLocks/>
            <a:stCxn id="50" idx="4"/>
            <a:endCxn id="51" idx="2"/>
          </p:cNvCxnSpPr>
          <p:nvPr/>
        </p:nvCxnSpPr>
        <p:spPr>
          <a:xfrm>
            <a:off x="6398252" y="1047660"/>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77B4E4D6-BBEE-A347-B469-6B34E9944172}"/>
              </a:ext>
            </a:extLst>
          </p:cNvPr>
          <p:cNvCxnSpPr>
            <a:cxnSpLocks/>
            <a:stCxn id="51" idx="6"/>
            <a:endCxn id="49" idx="3"/>
          </p:cNvCxnSpPr>
          <p:nvPr/>
        </p:nvCxnSpPr>
        <p:spPr>
          <a:xfrm flipV="1">
            <a:off x="7458843" y="1052077"/>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58655CB7-2FDD-204C-97AA-590C79523AF2}"/>
              </a:ext>
            </a:extLst>
          </p:cNvPr>
          <p:cNvSpPr txBox="1"/>
          <p:nvPr/>
        </p:nvSpPr>
        <p:spPr>
          <a:xfrm>
            <a:off x="6580577" y="375146"/>
            <a:ext cx="284052" cy="307777"/>
          </a:xfrm>
          <a:prstGeom prst="rect">
            <a:avLst/>
          </a:prstGeom>
          <a:noFill/>
        </p:spPr>
        <p:txBody>
          <a:bodyPr wrap="none" rtlCol="0">
            <a:spAutoFit/>
          </a:bodyPr>
          <a:lstStyle/>
          <a:p>
            <a:r>
              <a:rPr lang="en-US" sz="1400" dirty="0"/>
              <a:t>1</a:t>
            </a:r>
          </a:p>
        </p:txBody>
      </p:sp>
      <p:sp>
        <p:nvSpPr>
          <p:cNvPr id="58" name="TextBox 57">
            <a:extLst>
              <a:ext uri="{FF2B5EF4-FFF2-40B4-BE49-F238E27FC236}">
                <a16:creationId xmlns:a16="http://schemas.microsoft.com/office/drawing/2014/main" id="{7FD6A753-5D8F-734C-A253-DC0FCDEFAD0A}"/>
              </a:ext>
            </a:extLst>
          </p:cNvPr>
          <p:cNvSpPr txBox="1"/>
          <p:nvPr/>
        </p:nvSpPr>
        <p:spPr>
          <a:xfrm>
            <a:off x="6568564" y="1289794"/>
            <a:ext cx="284052" cy="307777"/>
          </a:xfrm>
          <a:prstGeom prst="rect">
            <a:avLst/>
          </a:prstGeom>
          <a:noFill/>
        </p:spPr>
        <p:txBody>
          <a:bodyPr wrap="none" rtlCol="0">
            <a:spAutoFit/>
          </a:bodyPr>
          <a:lstStyle/>
          <a:p>
            <a:r>
              <a:rPr lang="en-US" sz="1400" dirty="0"/>
              <a:t>4</a:t>
            </a:r>
          </a:p>
        </p:txBody>
      </p:sp>
      <p:sp>
        <p:nvSpPr>
          <p:cNvPr id="59" name="TextBox 58">
            <a:extLst>
              <a:ext uri="{FF2B5EF4-FFF2-40B4-BE49-F238E27FC236}">
                <a16:creationId xmlns:a16="http://schemas.microsoft.com/office/drawing/2014/main" id="{AF216236-2EEC-B44F-B8E2-F5948DD12C3B}"/>
              </a:ext>
            </a:extLst>
          </p:cNvPr>
          <p:cNvSpPr txBox="1"/>
          <p:nvPr/>
        </p:nvSpPr>
        <p:spPr>
          <a:xfrm>
            <a:off x="8038016" y="1286302"/>
            <a:ext cx="284052" cy="307777"/>
          </a:xfrm>
          <a:prstGeom prst="rect">
            <a:avLst/>
          </a:prstGeom>
          <a:noFill/>
        </p:spPr>
        <p:txBody>
          <a:bodyPr wrap="square" rtlCol="0">
            <a:spAutoFit/>
          </a:bodyPr>
          <a:lstStyle/>
          <a:p>
            <a:r>
              <a:rPr lang="en-US" sz="1400" dirty="0"/>
              <a:t>2</a:t>
            </a:r>
          </a:p>
        </p:txBody>
      </p:sp>
      <p:cxnSp>
        <p:nvCxnSpPr>
          <p:cNvPr id="60" name="Straight Connector 59">
            <a:extLst>
              <a:ext uri="{FF2B5EF4-FFF2-40B4-BE49-F238E27FC236}">
                <a16:creationId xmlns:a16="http://schemas.microsoft.com/office/drawing/2014/main" id="{980AAE64-196F-764B-BE61-7C7DAF0C0D4B}"/>
              </a:ext>
            </a:extLst>
          </p:cNvPr>
          <p:cNvCxnSpPr>
            <a:cxnSpLocks/>
            <a:stCxn id="48" idx="4"/>
            <a:endCxn id="51" idx="0"/>
          </p:cNvCxnSpPr>
          <p:nvPr/>
        </p:nvCxnSpPr>
        <p:spPr>
          <a:xfrm flipH="1">
            <a:off x="7316817" y="460642"/>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008C8516-BBBD-6E47-A651-71F0AB407D96}"/>
              </a:ext>
            </a:extLst>
          </p:cNvPr>
          <p:cNvSpPr txBox="1"/>
          <p:nvPr/>
        </p:nvSpPr>
        <p:spPr>
          <a:xfrm>
            <a:off x="7263055" y="1096777"/>
            <a:ext cx="284052" cy="307777"/>
          </a:xfrm>
          <a:prstGeom prst="rect">
            <a:avLst/>
          </a:prstGeom>
          <a:noFill/>
        </p:spPr>
        <p:txBody>
          <a:bodyPr wrap="none" rtlCol="0">
            <a:spAutoFit/>
          </a:bodyPr>
          <a:lstStyle/>
          <a:p>
            <a:r>
              <a:rPr lang="en-US" sz="1400" dirty="0"/>
              <a:t>4</a:t>
            </a:r>
          </a:p>
        </p:txBody>
      </p:sp>
      <p:sp>
        <p:nvSpPr>
          <p:cNvPr id="62" name="TextBox 61">
            <a:extLst>
              <a:ext uri="{FF2B5EF4-FFF2-40B4-BE49-F238E27FC236}">
                <a16:creationId xmlns:a16="http://schemas.microsoft.com/office/drawing/2014/main" id="{71C17218-DE15-7B45-9F0F-9C43611D8839}"/>
              </a:ext>
            </a:extLst>
          </p:cNvPr>
          <p:cNvSpPr txBox="1"/>
          <p:nvPr/>
        </p:nvSpPr>
        <p:spPr>
          <a:xfrm>
            <a:off x="7677686" y="617544"/>
            <a:ext cx="284052" cy="307777"/>
          </a:xfrm>
          <a:prstGeom prst="rect">
            <a:avLst/>
          </a:prstGeom>
          <a:noFill/>
        </p:spPr>
        <p:txBody>
          <a:bodyPr wrap="none" rtlCol="0">
            <a:spAutoFit/>
          </a:bodyPr>
          <a:lstStyle/>
          <a:p>
            <a:r>
              <a:rPr lang="en-US" sz="1400" dirty="0"/>
              <a:t>5</a:t>
            </a:r>
            <a:endParaRPr lang="en-US" sz="1800" dirty="0"/>
          </a:p>
        </p:txBody>
      </p:sp>
      <p:cxnSp>
        <p:nvCxnSpPr>
          <p:cNvPr id="63" name="Straight Connector 62">
            <a:extLst>
              <a:ext uri="{FF2B5EF4-FFF2-40B4-BE49-F238E27FC236}">
                <a16:creationId xmlns:a16="http://schemas.microsoft.com/office/drawing/2014/main" id="{8AC2D560-F4F8-F942-A16B-7C79BCF0A535}"/>
              </a:ext>
            </a:extLst>
          </p:cNvPr>
          <p:cNvCxnSpPr>
            <a:cxnSpLocks/>
            <a:stCxn id="50" idx="6"/>
            <a:endCxn id="49" idx="2"/>
          </p:cNvCxnSpPr>
          <p:nvPr/>
        </p:nvCxnSpPr>
        <p:spPr>
          <a:xfrm>
            <a:off x="6552041" y="903644"/>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C31061E8-3028-0B41-90FD-6C9CC2EEF724}"/>
              </a:ext>
            </a:extLst>
          </p:cNvPr>
          <p:cNvSpPr txBox="1"/>
          <p:nvPr/>
        </p:nvSpPr>
        <p:spPr>
          <a:xfrm>
            <a:off x="6459226" y="789169"/>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65" name="TextBox 64">
            <a:extLst>
              <a:ext uri="{FF2B5EF4-FFF2-40B4-BE49-F238E27FC236}">
                <a16:creationId xmlns:a16="http://schemas.microsoft.com/office/drawing/2014/main" id="{F82BCA4F-3F2C-FF48-ABBB-BA735336554F}"/>
              </a:ext>
            </a:extLst>
          </p:cNvPr>
          <p:cNvSpPr txBox="1"/>
          <p:nvPr/>
        </p:nvSpPr>
        <p:spPr>
          <a:xfrm>
            <a:off x="8242083" y="1556084"/>
            <a:ext cx="813043" cy="369332"/>
          </a:xfrm>
          <a:prstGeom prst="rect">
            <a:avLst/>
          </a:prstGeom>
          <a:noFill/>
        </p:spPr>
        <p:txBody>
          <a:bodyPr wrap="none" rtlCol="0">
            <a:spAutoFit/>
          </a:bodyPr>
          <a:lstStyle/>
          <a:p>
            <a:r>
              <a:rPr lang="en-US" sz="1800" dirty="0">
                <a:highlight>
                  <a:srgbClr val="00FFFF"/>
                </a:highlight>
              </a:rPr>
              <a:t>step 2</a:t>
            </a:r>
            <a:endParaRPr lang="en-US" dirty="0">
              <a:highlight>
                <a:srgbClr val="00FFFF"/>
              </a:highlight>
            </a:endParaRPr>
          </a:p>
        </p:txBody>
      </p:sp>
      <p:sp>
        <p:nvSpPr>
          <p:cNvPr id="66" name="TextBox 65">
            <a:extLst>
              <a:ext uri="{FF2B5EF4-FFF2-40B4-BE49-F238E27FC236}">
                <a16:creationId xmlns:a16="http://schemas.microsoft.com/office/drawing/2014/main" id="{3BD21208-FC8F-C34B-B179-B5905F22B007}"/>
              </a:ext>
            </a:extLst>
          </p:cNvPr>
          <p:cNvSpPr txBox="1"/>
          <p:nvPr/>
        </p:nvSpPr>
        <p:spPr>
          <a:xfrm>
            <a:off x="7464561" y="63592"/>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67" name="TextBox 66">
            <a:extLst>
              <a:ext uri="{FF2B5EF4-FFF2-40B4-BE49-F238E27FC236}">
                <a16:creationId xmlns:a16="http://schemas.microsoft.com/office/drawing/2014/main" id="{45042262-DBC3-B44B-BB29-97B30C23520E}"/>
              </a:ext>
            </a:extLst>
          </p:cNvPr>
          <p:cNvSpPr txBox="1"/>
          <p:nvPr/>
        </p:nvSpPr>
        <p:spPr>
          <a:xfrm>
            <a:off x="7410053" y="1543870"/>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68" name="TextBox 67">
            <a:extLst>
              <a:ext uri="{FF2B5EF4-FFF2-40B4-BE49-F238E27FC236}">
                <a16:creationId xmlns:a16="http://schemas.microsoft.com/office/drawing/2014/main" id="{46AC6F90-D08C-A14E-AD2F-FA51C0FAB912}"/>
              </a:ext>
            </a:extLst>
          </p:cNvPr>
          <p:cNvSpPr txBox="1"/>
          <p:nvPr/>
        </p:nvSpPr>
        <p:spPr>
          <a:xfrm>
            <a:off x="8671833" y="423413"/>
            <a:ext cx="530915" cy="369332"/>
          </a:xfrm>
          <a:prstGeom prst="rect">
            <a:avLst/>
          </a:prstGeom>
          <a:noFill/>
        </p:spPr>
        <p:txBody>
          <a:bodyPr wrap="none" rtlCol="0">
            <a:spAutoFit/>
          </a:bodyPr>
          <a:lstStyle/>
          <a:p>
            <a:r>
              <a:rPr lang="en-US" sz="1800" dirty="0">
                <a:highlight>
                  <a:srgbClr val="FFFF00"/>
                </a:highlight>
              </a:rPr>
              <a:t>3,B</a:t>
            </a:r>
            <a:endParaRPr lang="en-US" dirty="0">
              <a:highlight>
                <a:srgbClr val="FFFF00"/>
              </a:highlight>
            </a:endParaRPr>
          </a:p>
        </p:txBody>
      </p:sp>
      <p:sp>
        <p:nvSpPr>
          <p:cNvPr id="69" name="Rectangle 68">
            <a:extLst>
              <a:ext uri="{FF2B5EF4-FFF2-40B4-BE49-F238E27FC236}">
                <a16:creationId xmlns:a16="http://schemas.microsoft.com/office/drawing/2014/main" id="{075FF63D-AD3B-C144-B551-D6DB75FA655E}"/>
              </a:ext>
            </a:extLst>
          </p:cNvPr>
          <p:cNvSpPr/>
          <p:nvPr/>
        </p:nvSpPr>
        <p:spPr>
          <a:xfrm>
            <a:off x="3102175" y="1996882"/>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F43E2885-10D9-FD45-9F9E-84D2136C17A0}"/>
              </a:ext>
            </a:extLst>
          </p:cNvPr>
          <p:cNvSpPr/>
          <p:nvPr/>
        </p:nvSpPr>
        <p:spPr>
          <a:xfrm>
            <a:off x="4148397" y="2088759"/>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71" name="Oval 70">
            <a:extLst>
              <a:ext uri="{FF2B5EF4-FFF2-40B4-BE49-F238E27FC236}">
                <a16:creationId xmlns:a16="http://schemas.microsoft.com/office/drawing/2014/main" id="{46A1BAB6-7E84-7942-B6EA-F31E4F27F6FF}"/>
              </a:ext>
            </a:extLst>
          </p:cNvPr>
          <p:cNvSpPr/>
          <p:nvPr/>
        </p:nvSpPr>
        <p:spPr>
          <a:xfrm>
            <a:off x="5631031" y="2722375"/>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72" name="Oval 71">
            <a:extLst>
              <a:ext uri="{FF2B5EF4-FFF2-40B4-BE49-F238E27FC236}">
                <a16:creationId xmlns:a16="http://schemas.microsoft.com/office/drawing/2014/main" id="{6E985D3D-45E1-0442-8CA5-6DB73DB0AD83}"/>
              </a:ext>
            </a:extLst>
          </p:cNvPr>
          <p:cNvSpPr/>
          <p:nvPr/>
        </p:nvSpPr>
        <p:spPr>
          <a:xfrm>
            <a:off x="3218069" y="2675777"/>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73" name="Oval 72">
            <a:extLst>
              <a:ext uri="{FF2B5EF4-FFF2-40B4-BE49-F238E27FC236}">
                <a16:creationId xmlns:a16="http://schemas.microsoft.com/office/drawing/2014/main" id="{693EEEA1-4281-CD45-951E-E84B4A45EEA2}"/>
              </a:ext>
            </a:extLst>
          </p:cNvPr>
          <p:cNvSpPr/>
          <p:nvPr/>
        </p:nvSpPr>
        <p:spPr>
          <a:xfrm>
            <a:off x="4148397" y="3401995"/>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74" name="Straight Connector 73">
            <a:extLst>
              <a:ext uri="{FF2B5EF4-FFF2-40B4-BE49-F238E27FC236}">
                <a16:creationId xmlns:a16="http://schemas.microsoft.com/office/drawing/2014/main" id="{B41B0661-574F-7D4A-B84A-56692A84743B}"/>
              </a:ext>
            </a:extLst>
          </p:cNvPr>
          <p:cNvCxnSpPr>
            <a:cxnSpLocks/>
            <a:stCxn id="70" idx="6"/>
            <a:endCxn id="71" idx="1"/>
          </p:cNvCxnSpPr>
          <p:nvPr/>
        </p:nvCxnSpPr>
        <p:spPr>
          <a:xfrm>
            <a:off x="4455975" y="2232775"/>
            <a:ext cx="1220100" cy="53178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2BA1988C-ED1C-BF43-B188-D3C020743095}"/>
              </a:ext>
            </a:extLst>
          </p:cNvPr>
          <p:cNvSpPr txBox="1"/>
          <p:nvPr/>
        </p:nvSpPr>
        <p:spPr>
          <a:xfrm>
            <a:off x="5095855" y="2277258"/>
            <a:ext cx="284052" cy="307777"/>
          </a:xfrm>
          <a:prstGeom prst="rect">
            <a:avLst/>
          </a:prstGeom>
          <a:noFill/>
        </p:spPr>
        <p:txBody>
          <a:bodyPr wrap="none" rtlCol="0">
            <a:spAutoFit/>
          </a:bodyPr>
          <a:lstStyle/>
          <a:p>
            <a:r>
              <a:rPr lang="en-US" sz="1400" dirty="0"/>
              <a:t>3</a:t>
            </a:r>
            <a:endParaRPr lang="en-US" sz="1800" dirty="0"/>
          </a:p>
        </p:txBody>
      </p:sp>
      <p:cxnSp>
        <p:nvCxnSpPr>
          <p:cNvPr id="76" name="Straight Connector 75">
            <a:extLst>
              <a:ext uri="{FF2B5EF4-FFF2-40B4-BE49-F238E27FC236}">
                <a16:creationId xmlns:a16="http://schemas.microsoft.com/office/drawing/2014/main" id="{F3ACD89A-3E0B-B848-B348-6AABB200EB74}"/>
              </a:ext>
            </a:extLst>
          </p:cNvPr>
          <p:cNvCxnSpPr>
            <a:cxnSpLocks/>
            <a:stCxn id="70" idx="3"/>
            <a:endCxn id="72" idx="7"/>
          </p:cNvCxnSpPr>
          <p:nvPr/>
        </p:nvCxnSpPr>
        <p:spPr>
          <a:xfrm flipH="1">
            <a:off x="3480603" y="2334610"/>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1D6AF71A-7E00-934C-A8DF-B8B73E82D102}"/>
              </a:ext>
            </a:extLst>
          </p:cNvPr>
          <p:cNvCxnSpPr>
            <a:cxnSpLocks/>
            <a:stCxn id="72" idx="4"/>
            <a:endCxn id="73" idx="2"/>
          </p:cNvCxnSpPr>
          <p:nvPr/>
        </p:nvCxnSpPr>
        <p:spPr>
          <a:xfrm>
            <a:off x="3371858" y="2963809"/>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039A86C1-C796-1C4E-A84E-7EF0CA181DB7}"/>
              </a:ext>
            </a:extLst>
          </p:cNvPr>
          <p:cNvCxnSpPr>
            <a:cxnSpLocks/>
            <a:stCxn id="73" idx="6"/>
            <a:endCxn id="71" idx="3"/>
          </p:cNvCxnSpPr>
          <p:nvPr/>
        </p:nvCxnSpPr>
        <p:spPr>
          <a:xfrm flipV="1">
            <a:off x="4432449" y="2968226"/>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9E007572-7720-2942-ADDB-A457F9B052C2}"/>
              </a:ext>
            </a:extLst>
          </p:cNvPr>
          <p:cNvSpPr txBox="1"/>
          <p:nvPr/>
        </p:nvSpPr>
        <p:spPr>
          <a:xfrm>
            <a:off x="3554183" y="2291295"/>
            <a:ext cx="284052" cy="307777"/>
          </a:xfrm>
          <a:prstGeom prst="rect">
            <a:avLst/>
          </a:prstGeom>
          <a:noFill/>
        </p:spPr>
        <p:txBody>
          <a:bodyPr wrap="none" rtlCol="0">
            <a:spAutoFit/>
          </a:bodyPr>
          <a:lstStyle/>
          <a:p>
            <a:r>
              <a:rPr lang="en-US" sz="1400" dirty="0"/>
              <a:t>1</a:t>
            </a:r>
          </a:p>
        </p:txBody>
      </p:sp>
      <p:sp>
        <p:nvSpPr>
          <p:cNvPr id="80" name="TextBox 79">
            <a:extLst>
              <a:ext uri="{FF2B5EF4-FFF2-40B4-BE49-F238E27FC236}">
                <a16:creationId xmlns:a16="http://schemas.microsoft.com/office/drawing/2014/main" id="{8B256F3C-61A3-4244-A160-8DA1AEE5CAB2}"/>
              </a:ext>
            </a:extLst>
          </p:cNvPr>
          <p:cNvSpPr txBox="1"/>
          <p:nvPr/>
        </p:nvSpPr>
        <p:spPr>
          <a:xfrm>
            <a:off x="3542170" y="3205943"/>
            <a:ext cx="284052" cy="307777"/>
          </a:xfrm>
          <a:prstGeom prst="rect">
            <a:avLst/>
          </a:prstGeom>
          <a:noFill/>
        </p:spPr>
        <p:txBody>
          <a:bodyPr wrap="none" rtlCol="0">
            <a:spAutoFit/>
          </a:bodyPr>
          <a:lstStyle/>
          <a:p>
            <a:r>
              <a:rPr lang="en-US" sz="1400" dirty="0"/>
              <a:t>4</a:t>
            </a:r>
          </a:p>
        </p:txBody>
      </p:sp>
      <p:sp>
        <p:nvSpPr>
          <p:cNvPr id="81" name="TextBox 80">
            <a:extLst>
              <a:ext uri="{FF2B5EF4-FFF2-40B4-BE49-F238E27FC236}">
                <a16:creationId xmlns:a16="http://schemas.microsoft.com/office/drawing/2014/main" id="{D2881EC1-9BBA-514D-839C-517F4BB5B137}"/>
              </a:ext>
            </a:extLst>
          </p:cNvPr>
          <p:cNvSpPr txBox="1"/>
          <p:nvPr/>
        </p:nvSpPr>
        <p:spPr>
          <a:xfrm>
            <a:off x="5011622" y="3202451"/>
            <a:ext cx="284052" cy="307777"/>
          </a:xfrm>
          <a:prstGeom prst="rect">
            <a:avLst/>
          </a:prstGeom>
          <a:noFill/>
        </p:spPr>
        <p:txBody>
          <a:bodyPr wrap="square" rtlCol="0">
            <a:spAutoFit/>
          </a:bodyPr>
          <a:lstStyle/>
          <a:p>
            <a:r>
              <a:rPr lang="en-US" sz="1400" dirty="0"/>
              <a:t>2</a:t>
            </a:r>
          </a:p>
        </p:txBody>
      </p:sp>
      <p:cxnSp>
        <p:nvCxnSpPr>
          <p:cNvPr id="82" name="Straight Connector 81">
            <a:extLst>
              <a:ext uri="{FF2B5EF4-FFF2-40B4-BE49-F238E27FC236}">
                <a16:creationId xmlns:a16="http://schemas.microsoft.com/office/drawing/2014/main" id="{9DA41729-1F23-3743-90FD-059F910B72AC}"/>
              </a:ext>
            </a:extLst>
          </p:cNvPr>
          <p:cNvCxnSpPr>
            <a:cxnSpLocks/>
            <a:stCxn id="70" idx="4"/>
            <a:endCxn id="73" idx="0"/>
          </p:cNvCxnSpPr>
          <p:nvPr/>
        </p:nvCxnSpPr>
        <p:spPr>
          <a:xfrm flipH="1">
            <a:off x="4290423" y="2376791"/>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83" name="TextBox 82">
            <a:extLst>
              <a:ext uri="{FF2B5EF4-FFF2-40B4-BE49-F238E27FC236}">
                <a16:creationId xmlns:a16="http://schemas.microsoft.com/office/drawing/2014/main" id="{474F0950-368E-3748-9982-17DDA16F6B0D}"/>
              </a:ext>
            </a:extLst>
          </p:cNvPr>
          <p:cNvSpPr txBox="1"/>
          <p:nvPr/>
        </p:nvSpPr>
        <p:spPr>
          <a:xfrm>
            <a:off x="4236661" y="3012926"/>
            <a:ext cx="284052" cy="307777"/>
          </a:xfrm>
          <a:prstGeom prst="rect">
            <a:avLst/>
          </a:prstGeom>
          <a:noFill/>
        </p:spPr>
        <p:txBody>
          <a:bodyPr wrap="none" rtlCol="0">
            <a:spAutoFit/>
          </a:bodyPr>
          <a:lstStyle/>
          <a:p>
            <a:r>
              <a:rPr lang="en-US" sz="1400" dirty="0"/>
              <a:t>4</a:t>
            </a:r>
          </a:p>
        </p:txBody>
      </p:sp>
      <p:sp>
        <p:nvSpPr>
          <p:cNvPr id="84" name="TextBox 83">
            <a:extLst>
              <a:ext uri="{FF2B5EF4-FFF2-40B4-BE49-F238E27FC236}">
                <a16:creationId xmlns:a16="http://schemas.microsoft.com/office/drawing/2014/main" id="{C7936017-381D-6846-92CE-2CA9CB91A980}"/>
              </a:ext>
            </a:extLst>
          </p:cNvPr>
          <p:cNvSpPr txBox="1"/>
          <p:nvPr/>
        </p:nvSpPr>
        <p:spPr>
          <a:xfrm>
            <a:off x="4651292" y="2533693"/>
            <a:ext cx="284052" cy="307777"/>
          </a:xfrm>
          <a:prstGeom prst="rect">
            <a:avLst/>
          </a:prstGeom>
          <a:noFill/>
        </p:spPr>
        <p:txBody>
          <a:bodyPr wrap="none" rtlCol="0">
            <a:spAutoFit/>
          </a:bodyPr>
          <a:lstStyle/>
          <a:p>
            <a:r>
              <a:rPr lang="en-US" sz="1400" dirty="0"/>
              <a:t>5</a:t>
            </a:r>
            <a:endParaRPr lang="en-US" sz="1800" dirty="0"/>
          </a:p>
        </p:txBody>
      </p:sp>
      <p:cxnSp>
        <p:nvCxnSpPr>
          <p:cNvPr id="85" name="Straight Connector 84">
            <a:extLst>
              <a:ext uri="{FF2B5EF4-FFF2-40B4-BE49-F238E27FC236}">
                <a16:creationId xmlns:a16="http://schemas.microsoft.com/office/drawing/2014/main" id="{E46DB2D9-80D8-3541-9FE1-0239983E36B9}"/>
              </a:ext>
            </a:extLst>
          </p:cNvPr>
          <p:cNvCxnSpPr>
            <a:cxnSpLocks/>
            <a:stCxn id="72" idx="6"/>
            <a:endCxn id="71" idx="2"/>
          </p:cNvCxnSpPr>
          <p:nvPr/>
        </p:nvCxnSpPr>
        <p:spPr>
          <a:xfrm>
            <a:off x="3525647" y="2819793"/>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86" name="TextBox 85">
            <a:extLst>
              <a:ext uri="{FF2B5EF4-FFF2-40B4-BE49-F238E27FC236}">
                <a16:creationId xmlns:a16="http://schemas.microsoft.com/office/drawing/2014/main" id="{DE7358BB-383C-4243-B838-36854C6C0FA2}"/>
              </a:ext>
            </a:extLst>
          </p:cNvPr>
          <p:cNvSpPr txBox="1"/>
          <p:nvPr/>
        </p:nvSpPr>
        <p:spPr>
          <a:xfrm>
            <a:off x="3432832" y="2705318"/>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87" name="TextBox 86">
            <a:extLst>
              <a:ext uri="{FF2B5EF4-FFF2-40B4-BE49-F238E27FC236}">
                <a16:creationId xmlns:a16="http://schemas.microsoft.com/office/drawing/2014/main" id="{A406B432-5195-374D-8EBF-6D08C21AD61E}"/>
              </a:ext>
            </a:extLst>
          </p:cNvPr>
          <p:cNvSpPr txBox="1"/>
          <p:nvPr/>
        </p:nvSpPr>
        <p:spPr>
          <a:xfrm>
            <a:off x="5215689" y="3472233"/>
            <a:ext cx="813043" cy="369332"/>
          </a:xfrm>
          <a:prstGeom prst="rect">
            <a:avLst/>
          </a:prstGeom>
          <a:noFill/>
        </p:spPr>
        <p:txBody>
          <a:bodyPr wrap="none" rtlCol="0">
            <a:spAutoFit/>
          </a:bodyPr>
          <a:lstStyle/>
          <a:p>
            <a:r>
              <a:rPr lang="en-US" sz="1800" dirty="0">
                <a:highlight>
                  <a:srgbClr val="00FFFF"/>
                </a:highlight>
              </a:rPr>
              <a:t>step 3</a:t>
            </a:r>
            <a:endParaRPr lang="en-US" dirty="0">
              <a:highlight>
                <a:srgbClr val="00FFFF"/>
              </a:highlight>
            </a:endParaRPr>
          </a:p>
        </p:txBody>
      </p:sp>
      <p:sp>
        <p:nvSpPr>
          <p:cNvPr id="88" name="TextBox 87">
            <a:extLst>
              <a:ext uri="{FF2B5EF4-FFF2-40B4-BE49-F238E27FC236}">
                <a16:creationId xmlns:a16="http://schemas.microsoft.com/office/drawing/2014/main" id="{11797FFA-1325-1645-BFE2-B196ACDC5AF6}"/>
              </a:ext>
            </a:extLst>
          </p:cNvPr>
          <p:cNvSpPr txBox="1"/>
          <p:nvPr/>
        </p:nvSpPr>
        <p:spPr>
          <a:xfrm>
            <a:off x="4383659" y="3460019"/>
            <a:ext cx="543739" cy="369332"/>
          </a:xfrm>
          <a:prstGeom prst="rect">
            <a:avLst/>
          </a:prstGeom>
          <a:noFill/>
        </p:spPr>
        <p:txBody>
          <a:bodyPr wrap="none" rtlCol="0">
            <a:spAutoFit/>
          </a:bodyPr>
          <a:lstStyle/>
          <a:p>
            <a:r>
              <a:rPr lang="en-US" sz="1800" dirty="0">
                <a:highlight>
                  <a:srgbClr val="FFFF00"/>
                </a:highlight>
              </a:rPr>
              <a:t>2,D</a:t>
            </a:r>
            <a:endParaRPr lang="en-US" dirty="0">
              <a:highlight>
                <a:srgbClr val="FFFF00"/>
              </a:highlight>
            </a:endParaRPr>
          </a:p>
        </p:txBody>
      </p:sp>
      <p:sp>
        <p:nvSpPr>
          <p:cNvPr id="89" name="TextBox 88">
            <a:extLst>
              <a:ext uri="{FF2B5EF4-FFF2-40B4-BE49-F238E27FC236}">
                <a16:creationId xmlns:a16="http://schemas.microsoft.com/office/drawing/2014/main" id="{B8DA85F8-1ACF-8342-94CC-921D74C532AA}"/>
              </a:ext>
            </a:extLst>
          </p:cNvPr>
          <p:cNvSpPr txBox="1"/>
          <p:nvPr/>
        </p:nvSpPr>
        <p:spPr>
          <a:xfrm>
            <a:off x="5645439" y="2339562"/>
            <a:ext cx="530915" cy="369332"/>
          </a:xfrm>
          <a:prstGeom prst="rect">
            <a:avLst/>
          </a:prstGeom>
          <a:noFill/>
        </p:spPr>
        <p:txBody>
          <a:bodyPr wrap="none" rtlCol="0">
            <a:spAutoFit/>
          </a:bodyPr>
          <a:lstStyle/>
          <a:p>
            <a:r>
              <a:rPr lang="en-US" sz="1800" dirty="0">
                <a:highlight>
                  <a:srgbClr val="FFFF00"/>
                </a:highlight>
              </a:rPr>
              <a:t>3,B</a:t>
            </a:r>
            <a:endParaRPr lang="en-US" dirty="0">
              <a:highlight>
                <a:srgbClr val="FFFF00"/>
              </a:highlight>
            </a:endParaRPr>
          </a:p>
        </p:txBody>
      </p:sp>
      <p:sp>
        <p:nvSpPr>
          <p:cNvPr id="90" name="TextBox 89">
            <a:extLst>
              <a:ext uri="{FF2B5EF4-FFF2-40B4-BE49-F238E27FC236}">
                <a16:creationId xmlns:a16="http://schemas.microsoft.com/office/drawing/2014/main" id="{69E6D33D-B766-C44C-A64E-A3033366A82C}"/>
              </a:ext>
            </a:extLst>
          </p:cNvPr>
          <p:cNvSpPr txBox="1"/>
          <p:nvPr/>
        </p:nvSpPr>
        <p:spPr>
          <a:xfrm>
            <a:off x="4411151" y="1948751"/>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91" name="Rectangle 90">
            <a:extLst>
              <a:ext uri="{FF2B5EF4-FFF2-40B4-BE49-F238E27FC236}">
                <a16:creationId xmlns:a16="http://schemas.microsoft.com/office/drawing/2014/main" id="{55EB2D2A-BCBD-B049-8B37-E1FA4732057D}"/>
              </a:ext>
            </a:extLst>
          </p:cNvPr>
          <p:cNvSpPr/>
          <p:nvPr/>
        </p:nvSpPr>
        <p:spPr>
          <a:xfrm>
            <a:off x="6151936" y="2030768"/>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A29507C3-ADAB-0B48-9258-43EA95BECAA0}"/>
              </a:ext>
            </a:extLst>
          </p:cNvPr>
          <p:cNvSpPr/>
          <p:nvPr/>
        </p:nvSpPr>
        <p:spPr>
          <a:xfrm>
            <a:off x="7198158" y="2122645"/>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93" name="Oval 92">
            <a:extLst>
              <a:ext uri="{FF2B5EF4-FFF2-40B4-BE49-F238E27FC236}">
                <a16:creationId xmlns:a16="http://schemas.microsoft.com/office/drawing/2014/main" id="{1C417B61-9DD1-F344-AEAD-D4457D93F2FA}"/>
              </a:ext>
            </a:extLst>
          </p:cNvPr>
          <p:cNvSpPr/>
          <p:nvPr/>
        </p:nvSpPr>
        <p:spPr>
          <a:xfrm>
            <a:off x="8680792" y="2756261"/>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94" name="Oval 93">
            <a:extLst>
              <a:ext uri="{FF2B5EF4-FFF2-40B4-BE49-F238E27FC236}">
                <a16:creationId xmlns:a16="http://schemas.microsoft.com/office/drawing/2014/main" id="{2C2F027A-2C17-CE47-AC8F-0092B1EF1751}"/>
              </a:ext>
            </a:extLst>
          </p:cNvPr>
          <p:cNvSpPr/>
          <p:nvPr/>
        </p:nvSpPr>
        <p:spPr>
          <a:xfrm>
            <a:off x="6267830" y="2709663"/>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95" name="Oval 94">
            <a:extLst>
              <a:ext uri="{FF2B5EF4-FFF2-40B4-BE49-F238E27FC236}">
                <a16:creationId xmlns:a16="http://schemas.microsoft.com/office/drawing/2014/main" id="{2455B1FC-A695-D74E-9AF6-EBE245E3F395}"/>
              </a:ext>
            </a:extLst>
          </p:cNvPr>
          <p:cNvSpPr/>
          <p:nvPr/>
        </p:nvSpPr>
        <p:spPr>
          <a:xfrm>
            <a:off x="7198158" y="3435881"/>
            <a:ext cx="284052" cy="307777"/>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96" name="Straight Connector 95">
            <a:extLst>
              <a:ext uri="{FF2B5EF4-FFF2-40B4-BE49-F238E27FC236}">
                <a16:creationId xmlns:a16="http://schemas.microsoft.com/office/drawing/2014/main" id="{EB42A4CA-8C88-B347-99C5-2215AEBE744D}"/>
              </a:ext>
            </a:extLst>
          </p:cNvPr>
          <p:cNvCxnSpPr>
            <a:cxnSpLocks/>
            <a:stCxn id="92" idx="6"/>
            <a:endCxn id="93" idx="1"/>
          </p:cNvCxnSpPr>
          <p:nvPr/>
        </p:nvCxnSpPr>
        <p:spPr>
          <a:xfrm>
            <a:off x="7505736" y="2266661"/>
            <a:ext cx="1220100" cy="53178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98" name="TextBox 97">
            <a:extLst>
              <a:ext uri="{FF2B5EF4-FFF2-40B4-BE49-F238E27FC236}">
                <a16:creationId xmlns:a16="http://schemas.microsoft.com/office/drawing/2014/main" id="{840D22F9-309C-1E4B-8428-6DF6A04D8385}"/>
              </a:ext>
            </a:extLst>
          </p:cNvPr>
          <p:cNvSpPr txBox="1"/>
          <p:nvPr/>
        </p:nvSpPr>
        <p:spPr>
          <a:xfrm>
            <a:off x="8145616" y="2311144"/>
            <a:ext cx="284052" cy="307777"/>
          </a:xfrm>
          <a:prstGeom prst="rect">
            <a:avLst/>
          </a:prstGeom>
          <a:noFill/>
        </p:spPr>
        <p:txBody>
          <a:bodyPr wrap="none" rtlCol="0">
            <a:spAutoFit/>
          </a:bodyPr>
          <a:lstStyle/>
          <a:p>
            <a:r>
              <a:rPr lang="en-US" sz="1400" dirty="0"/>
              <a:t>3</a:t>
            </a:r>
            <a:endParaRPr lang="en-US" sz="1800" dirty="0"/>
          </a:p>
        </p:txBody>
      </p:sp>
      <p:cxnSp>
        <p:nvCxnSpPr>
          <p:cNvPr id="99" name="Straight Connector 98">
            <a:extLst>
              <a:ext uri="{FF2B5EF4-FFF2-40B4-BE49-F238E27FC236}">
                <a16:creationId xmlns:a16="http://schemas.microsoft.com/office/drawing/2014/main" id="{B06D36E2-4056-3E41-A734-793D2ACFE21B}"/>
              </a:ext>
            </a:extLst>
          </p:cNvPr>
          <p:cNvCxnSpPr>
            <a:cxnSpLocks/>
            <a:stCxn id="92" idx="3"/>
            <a:endCxn id="94" idx="7"/>
          </p:cNvCxnSpPr>
          <p:nvPr/>
        </p:nvCxnSpPr>
        <p:spPr>
          <a:xfrm flipH="1">
            <a:off x="6530364" y="2368496"/>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502DF100-9D47-8F4D-BAE1-4B489D6B33BD}"/>
              </a:ext>
            </a:extLst>
          </p:cNvPr>
          <p:cNvCxnSpPr>
            <a:cxnSpLocks/>
            <a:stCxn id="94" idx="4"/>
            <a:endCxn id="95" idx="2"/>
          </p:cNvCxnSpPr>
          <p:nvPr/>
        </p:nvCxnSpPr>
        <p:spPr>
          <a:xfrm>
            <a:off x="6421619" y="2997695"/>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2396247E-730F-F546-845E-4A12BC02EF60}"/>
              </a:ext>
            </a:extLst>
          </p:cNvPr>
          <p:cNvCxnSpPr>
            <a:cxnSpLocks/>
            <a:stCxn id="95" idx="6"/>
            <a:endCxn id="93" idx="3"/>
          </p:cNvCxnSpPr>
          <p:nvPr/>
        </p:nvCxnSpPr>
        <p:spPr>
          <a:xfrm flipV="1">
            <a:off x="7482210" y="3002112"/>
            <a:ext cx="1243626" cy="58765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02" name="TextBox 101">
            <a:extLst>
              <a:ext uri="{FF2B5EF4-FFF2-40B4-BE49-F238E27FC236}">
                <a16:creationId xmlns:a16="http://schemas.microsoft.com/office/drawing/2014/main" id="{04BD3E59-D81D-EE44-B9B3-76A26E96B57F}"/>
              </a:ext>
            </a:extLst>
          </p:cNvPr>
          <p:cNvSpPr txBox="1"/>
          <p:nvPr/>
        </p:nvSpPr>
        <p:spPr>
          <a:xfrm>
            <a:off x="6603944" y="2325181"/>
            <a:ext cx="284052" cy="307777"/>
          </a:xfrm>
          <a:prstGeom prst="rect">
            <a:avLst/>
          </a:prstGeom>
          <a:noFill/>
        </p:spPr>
        <p:txBody>
          <a:bodyPr wrap="none" rtlCol="0">
            <a:spAutoFit/>
          </a:bodyPr>
          <a:lstStyle/>
          <a:p>
            <a:r>
              <a:rPr lang="en-US" sz="1400" dirty="0"/>
              <a:t>1</a:t>
            </a:r>
          </a:p>
        </p:txBody>
      </p:sp>
      <p:sp>
        <p:nvSpPr>
          <p:cNvPr id="103" name="TextBox 102">
            <a:extLst>
              <a:ext uri="{FF2B5EF4-FFF2-40B4-BE49-F238E27FC236}">
                <a16:creationId xmlns:a16="http://schemas.microsoft.com/office/drawing/2014/main" id="{C66FEE82-6039-1140-A232-A9E69C50EF0D}"/>
              </a:ext>
            </a:extLst>
          </p:cNvPr>
          <p:cNvSpPr txBox="1"/>
          <p:nvPr/>
        </p:nvSpPr>
        <p:spPr>
          <a:xfrm>
            <a:off x="6591931" y="3239829"/>
            <a:ext cx="284052" cy="307777"/>
          </a:xfrm>
          <a:prstGeom prst="rect">
            <a:avLst/>
          </a:prstGeom>
          <a:noFill/>
        </p:spPr>
        <p:txBody>
          <a:bodyPr wrap="none" rtlCol="0">
            <a:spAutoFit/>
          </a:bodyPr>
          <a:lstStyle/>
          <a:p>
            <a:r>
              <a:rPr lang="en-US" sz="1400" dirty="0"/>
              <a:t>4</a:t>
            </a:r>
          </a:p>
        </p:txBody>
      </p:sp>
      <p:sp>
        <p:nvSpPr>
          <p:cNvPr id="104" name="TextBox 103">
            <a:extLst>
              <a:ext uri="{FF2B5EF4-FFF2-40B4-BE49-F238E27FC236}">
                <a16:creationId xmlns:a16="http://schemas.microsoft.com/office/drawing/2014/main" id="{A33A4DDA-FAD1-B149-A0B6-4CBC026B5F5D}"/>
              </a:ext>
            </a:extLst>
          </p:cNvPr>
          <p:cNvSpPr txBox="1"/>
          <p:nvPr/>
        </p:nvSpPr>
        <p:spPr>
          <a:xfrm>
            <a:off x="8061383" y="3236337"/>
            <a:ext cx="284052" cy="307777"/>
          </a:xfrm>
          <a:prstGeom prst="rect">
            <a:avLst/>
          </a:prstGeom>
          <a:noFill/>
        </p:spPr>
        <p:txBody>
          <a:bodyPr wrap="square" rtlCol="0">
            <a:spAutoFit/>
          </a:bodyPr>
          <a:lstStyle/>
          <a:p>
            <a:r>
              <a:rPr lang="en-US" sz="1400" dirty="0"/>
              <a:t>2</a:t>
            </a:r>
          </a:p>
        </p:txBody>
      </p:sp>
      <p:cxnSp>
        <p:nvCxnSpPr>
          <p:cNvPr id="105" name="Straight Connector 104">
            <a:extLst>
              <a:ext uri="{FF2B5EF4-FFF2-40B4-BE49-F238E27FC236}">
                <a16:creationId xmlns:a16="http://schemas.microsoft.com/office/drawing/2014/main" id="{133F65D8-9717-FE43-B7FF-467B0E36E49E}"/>
              </a:ext>
            </a:extLst>
          </p:cNvPr>
          <p:cNvCxnSpPr>
            <a:cxnSpLocks/>
            <a:stCxn id="92" idx="4"/>
            <a:endCxn id="95" idx="0"/>
          </p:cNvCxnSpPr>
          <p:nvPr/>
        </p:nvCxnSpPr>
        <p:spPr>
          <a:xfrm flipH="1">
            <a:off x="7340184" y="2410677"/>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06" name="TextBox 105">
            <a:extLst>
              <a:ext uri="{FF2B5EF4-FFF2-40B4-BE49-F238E27FC236}">
                <a16:creationId xmlns:a16="http://schemas.microsoft.com/office/drawing/2014/main" id="{34100A13-C964-4941-AC28-66A8DD5750C7}"/>
              </a:ext>
            </a:extLst>
          </p:cNvPr>
          <p:cNvSpPr txBox="1"/>
          <p:nvPr/>
        </p:nvSpPr>
        <p:spPr>
          <a:xfrm>
            <a:off x="7286422" y="3046812"/>
            <a:ext cx="284052" cy="307777"/>
          </a:xfrm>
          <a:prstGeom prst="rect">
            <a:avLst/>
          </a:prstGeom>
          <a:noFill/>
        </p:spPr>
        <p:txBody>
          <a:bodyPr wrap="none" rtlCol="0">
            <a:spAutoFit/>
          </a:bodyPr>
          <a:lstStyle/>
          <a:p>
            <a:r>
              <a:rPr lang="en-US" sz="1400" dirty="0"/>
              <a:t>4</a:t>
            </a:r>
          </a:p>
        </p:txBody>
      </p:sp>
      <p:sp>
        <p:nvSpPr>
          <p:cNvPr id="107" name="TextBox 106">
            <a:extLst>
              <a:ext uri="{FF2B5EF4-FFF2-40B4-BE49-F238E27FC236}">
                <a16:creationId xmlns:a16="http://schemas.microsoft.com/office/drawing/2014/main" id="{7516504B-1368-7543-919F-A3DE6921136A}"/>
              </a:ext>
            </a:extLst>
          </p:cNvPr>
          <p:cNvSpPr txBox="1"/>
          <p:nvPr/>
        </p:nvSpPr>
        <p:spPr>
          <a:xfrm>
            <a:off x="7701053" y="2567579"/>
            <a:ext cx="284052" cy="307777"/>
          </a:xfrm>
          <a:prstGeom prst="rect">
            <a:avLst/>
          </a:prstGeom>
          <a:noFill/>
        </p:spPr>
        <p:txBody>
          <a:bodyPr wrap="none" rtlCol="0">
            <a:spAutoFit/>
          </a:bodyPr>
          <a:lstStyle/>
          <a:p>
            <a:r>
              <a:rPr lang="en-US" sz="1400" dirty="0"/>
              <a:t>5</a:t>
            </a:r>
            <a:endParaRPr lang="en-US" sz="1800" dirty="0"/>
          </a:p>
        </p:txBody>
      </p:sp>
      <p:cxnSp>
        <p:nvCxnSpPr>
          <p:cNvPr id="108" name="Straight Connector 107">
            <a:extLst>
              <a:ext uri="{FF2B5EF4-FFF2-40B4-BE49-F238E27FC236}">
                <a16:creationId xmlns:a16="http://schemas.microsoft.com/office/drawing/2014/main" id="{0E9658A7-2D23-B94C-982E-30BA602B390B}"/>
              </a:ext>
            </a:extLst>
          </p:cNvPr>
          <p:cNvCxnSpPr>
            <a:cxnSpLocks/>
            <a:stCxn id="94" idx="6"/>
            <a:endCxn id="93" idx="2"/>
          </p:cNvCxnSpPr>
          <p:nvPr/>
        </p:nvCxnSpPr>
        <p:spPr>
          <a:xfrm>
            <a:off x="6575408" y="2853679"/>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09" name="TextBox 108">
            <a:extLst>
              <a:ext uri="{FF2B5EF4-FFF2-40B4-BE49-F238E27FC236}">
                <a16:creationId xmlns:a16="http://schemas.microsoft.com/office/drawing/2014/main" id="{44C4B1E3-040C-1D47-8A44-4E6ADB1F889E}"/>
              </a:ext>
            </a:extLst>
          </p:cNvPr>
          <p:cNvSpPr txBox="1"/>
          <p:nvPr/>
        </p:nvSpPr>
        <p:spPr>
          <a:xfrm>
            <a:off x="6482593" y="2739204"/>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10" name="TextBox 109">
            <a:extLst>
              <a:ext uri="{FF2B5EF4-FFF2-40B4-BE49-F238E27FC236}">
                <a16:creationId xmlns:a16="http://schemas.microsoft.com/office/drawing/2014/main" id="{93A68052-F6E0-744E-90EA-6DA0B7DB5EEA}"/>
              </a:ext>
            </a:extLst>
          </p:cNvPr>
          <p:cNvSpPr txBox="1"/>
          <p:nvPr/>
        </p:nvSpPr>
        <p:spPr>
          <a:xfrm>
            <a:off x="8265450" y="3506119"/>
            <a:ext cx="813043" cy="369332"/>
          </a:xfrm>
          <a:prstGeom prst="rect">
            <a:avLst/>
          </a:prstGeom>
          <a:noFill/>
        </p:spPr>
        <p:txBody>
          <a:bodyPr wrap="none" rtlCol="0">
            <a:spAutoFit/>
          </a:bodyPr>
          <a:lstStyle/>
          <a:p>
            <a:r>
              <a:rPr lang="en-US" sz="1800" dirty="0">
                <a:highlight>
                  <a:srgbClr val="00FFFF"/>
                </a:highlight>
              </a:rPr>
              <a:t>step 4</a:t>
            </a:r>
            <a:endParaRPr lang="en-US" dirty="0">
              <a:highlight>
                <a:srgbClr val="00FFFF"/>
              </a:highlight>
            </a:endParaRPr>
          </a:p>
        </p:txBody>
      </p:sp>
      <p:sp>
        <p:nvSpPr>
          <p:cNvPr id="111" name="TextBox 110">
            <a:extLst>
              <a:ext uri="{FF2B5EF4-FFF2-40B4-BE49-F238E27FC236}">
                <a16:creationId xmlns:a16="http://schemas.microsoft.com/office/drawing/2014/main" id="{F3274A81-84A3-BE4B-A62A-F15B0C2D9336}"/>
              </a:ext>
            </a:extLst>
          </p:cNvPr>
          <p:cNvSpPr txBox="1"/>
          <p:nvPr/>
        </p:nvSpPr>
        <p:spPr>
          <a:xfrm>
            <a:off x="7433420" y="3493905"/>
            <a:ext cx="543739" cy="369332"/>
          </a:xfrm>
          <a:prstGeom prst="rect">
            <a:avLst/>
          </a:prstGeom>
          <a:noFill/>
        </p:spPr>
        <p:txBody>
          <a:bodyPr wrap="none" rtlCol="0">
            <a:spAutoFit/>
          </a:bodyPr>
          <a:lstStyle/>
          <a:p>
            <a:r>
              <a:rPr lang="en-US" sz="1800" dirty="0">
                <a:highlight>
                  <a:srgbClr val="FFFF00"/>
                </a:highlight>
              </a:rPr>
              <a:t>2,D</a:t>
            </a:r>
            <a:endParaRPr lang="en-US" dirty="0">
              <a:highlight>
                <a:srgbClr val="FFFF00"/>
              </a:highlight>
            </a:endParaRPr>
          </a:p>
        </p:txBody>
      </p:sp>
      <p:sp>
        <p:nvSpPr>
          <p:cNvPr id="112" name="TextBox 111">
            <a:extLst>
              <a:ext uri="{FF2B5EF4-FFF2-40B4-BE49-F238E27FC236}">
                <a16:creationId xmlns:a16="http://schemas.microsoft.com/office/drawing/2014/main" id="{999C657F-9AB6-4944-9EDA-8758672C4042}"/>
              </a:ext>
            </a:extLst>
          </p:cNvPr>
          <p:cNvSpPr txBox="1"/>
          <p:nvPr/>
        </p:nvSpPr>
        <p:spPr>
          <a:xfrm>
            <a:off x="7460912" y="1982637"/>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113" name="TextBox 112">
            <a:extLst>
              <a:ext uri="{FF2B5EF4-FFF2-40B4-BE49-F238E27FC236}">
                <a16:creationId xmlns:a16="http://schemas.microsoft.com/office/drawing/2014/main" id="{5C27141A-0680-7943-9C00-E6CDD36EE052}"/>
              </a:ext>
            </a:extLst>
          </p:cNvPr>
          <p:cNvSpPr txBox="1"/>
          <p:nvPr/>
        </p:nvSpPr>
        <p:spPr>
          <a:xfrm>
            <a:off x="8627831" y="2403165"/>
            <a:ext cx="530915" cy="369332"/>
          </a:xfrm>
          <a:prstGeom prst="rect">
            <a:avLst/>
          </a:prstGeom>
          <a:noFill/>
        </p:spPr>
        <p:txBody>
          <a:bodyPr wrap="none" rtlCol="0">
            <a:spAutoFit/>
          </a:bodyPr>
          <a:lstStyle/>
          <a:p>
            <a:r>
              <a:rPr lang="en-US" sz="1800" dirty="0">
                <a:highlight>
                  <a:srgbClr val="FFFF00"/>
                </a:highlight>
              </a:rPr>
              <a:t>3,B</a:t>
            </a:r>
            <a:endParaRPr lang="en-US" dirty="0">
              <a:highlight>
                <a:srgbClr val="FFFF00"/>
              </a:highlight>
            </a:endParaRPr>
          </a:p>
        </p:txBody>
      </p:sp>
      <p:sp>
        <p:nvSpPr>
          <p:cNvPr id="2" name="TextBox 1">
            <a:extLst>
              <a:ext uri="{FF2B5EF4-FFF2-40B4-BE49-F238E27FC236}">
                <a16:creationId xmlns:a16="http://schemas.microsoft.com/office/drawing/2014/main" id="{1AD0FF91-BD9A-3C4B-A694-C2D9C701BA11}"/>
              </a:ext>
            </a:extLst>
          </p:cNvPr>
          <p:cNvSpPr txBox="1"/>
          <p:nvPr/>
        </p:nvSpPr>
        <p:spPr>
          <a:xfrm>
            <a:off x="0" y="2188359"/>
            <a:ext cx="2960149" cy="1815882"/>
          </a:xfrm>
          <a:prstGeom prst="rect">
            <a:avLst/>
          </a:prstGeom>
          <a:noFill/>
        </p:spPr>
        <p:txBody>
          <a:bodyPr wrap="square" rtlCol="0">
            <a:spAutoFit/>
          </a:bodyPr>
          <a:lstStyle/>
          <a:p>
            <a:r>
              <a:rPr lang="en-US" sz="1400" dirty="0"/>
              <a:t>The final MST has cost= 0(A) + 1(B) + 2(C) +3(D)= 6</a:t>
            </a:r>
          </a:p>
          <a:p>
            <a:endParaRPr lang="en-US" sz="1400" dirty="0"/>
          </a:p>
          <a:p>
            <a:r>
              <a:rPr lang="en-US" sz="1400" dirty="0"/>
              <a:t>The MST is the red-linked graph, which can be rebuilt using the </a:t>
            </a:r>
            <a:r>
              <a:rPr lang="en-US" sz="1400" dirty="0" err="1">
                <a:highlight>
                  <a:srgbClr val="FFFF00"/>
                </a:highlight>
              </a:rPr>
              <a:t>prev</a:t>
            </a:r>
            <a:r>
              <a:rPr lang="en-US" sz="1400" dirty="0"/>
              <a:t> of the pair </a:t>
            </a:r>
            <a:r>
              <a:rPr lang="en-US" sz="1400" dirty="0" err="1">
                <a:highlight>
                  <a:srgbClr val="FFFF00"/>
                </a:highlight>
              </a:rPr>
              <a:t>cost,prev</a:t>
            </a:r>
            <a:r>
              <a:rPr lang="en-US" sz="1400" dirty="0">
                <a:highlight>
                  <a:srgbClr val="FFFF00"/>
                </a:highlight>
              </a:rPr>
              <a:t> </a:t>
            </a:r>
            <a:r>
              <a:rPr lang="en-US" sz="1400" dirty="0"/>
              <a:t>in each node </a:t>
            </a:r>
            <a:r>
              <a:rPr lang="en-US" sz="1400" dirty="0">
                <a:sym typeface="Wingdings" pitchFamily="2" charset="2"/>
              </a:rPr>
              <a:t> </a:t>
            </a:r>
            <a:r>
              <a:rPr lang="en-US" sz="1400" i="1" dirty="0">
                <a:sym typeface="Wingdings" pitchFamily="2" charset="2"/>
              </a:rPr>
              <a:t>The algorithm can be run just using the table.</a:t>
            </a:r>
            <a:endParaRPr lang="en-US" sz="1400" i="1" dirty="0"/>
          </a:p>
        </p:txBody>
      </p:sp>
    </p:spTree>
    <p:extLst>
      <p:ext uri="{BB962C8B-B14F-4D97-AF65-F5344CB8AC3E}">
        <p14:creationId xmlns:p14="http://schemas.microsoft.com/office/powerpoint/2010/main" val="3236975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2004-5BD6-294B-AD76-AFA5C47AB6E1}"/>
              </a:ext>
            </a:extLst>
          </p:cNvPr>
          <p:cNvSpPr>
            <a:spLocks noGrp="1"/>
          </p:cNvSpPr>
          <p:nvPr>
            <p:ph type="title"/>
          </p:nvPr>
        </p:nvSpPr>
        <p:spPr/>
        <p:txBody>
          <a:bodyPr/>
          <a:lstStyle/>
          <a:p>
            <a:r>
              <a:rPr lang="en-US" dirty="0"/>
              <a:t>Dijkstra’s and Prim’s are similar, how?</a:t>
            </a:r>
          </a:p>
        </p:txBody>
      </p:sp>
      <p:sp>
        <p:nvSpPr>
          <p:cNvPr id="4" name="Date Placeholder 3">
            <a:extLst>
              <a:ext uri="{FF2B5EF4-FFF2-40B4-BE49-F238E27FC236}">
                <a16:creationId xmlns:a16="http://schemas.microsoft.com/office/drawing/2014/main" id="{E994D06A-8F01-F544-84D6-AB24C83D1C30}"/>
              </a:ext>
            </a:extLst>
          </p:cNvPr>
          <p:cNvSpPr>
            <a:spLocks noGrp="1"/>
          </p:cNvSpPr>
          <p:nvPr>
            <p:ph type="dt" sz="half" idx="10"/>
          </p:nvPr>
        </p:nvSpPr>
        <p:spPr/>
        <p:txBody>
          <a:bodyPr/>
          <a:lstStyle/>
          <a:p>
            <a:pPr>
              <a:defRPr/>
            </a:pPr>
            <a:r>
              <a:rPr lang="en-AU" altLang="en-US"/>
              <a:t>Anh Vo    </a:t>
            </a:r>
            <a:fld id="{E52DDF8F-5EF5-3D4A-BF61-8CC6E361FB14}" type="datetime4">
              <a:rPr lang="en-AU" altLang="en-US" smtClean="0"/>
              <a:pPr>
                <a:defRPr/>
              </a:pPr>
              <a:t>31 March 2022</a:t>
            </a:fld>
            <a:endParaRPr lang="en-US" altLang="en-US"/>
          </a:p>
        </p:txBody>
      </p:sp>
      <p:sp>
        <p:nvSpPr>
          <p:cNvPr id="5" name="Footer Placeholder 4">
            <a:extLst>
              <a:ext uri="{FF2B5EF4-FFF2-40B4-BE49-F238E27FC236}">
                <a16:creationId xmlns:a16="http://schemas.microsoft.com/office/drawing/2014/main" id="{CCB7A2B4-0C41-E548-9D00-18E39782948C}"/>
              </a:ext>
            </a:extLst>
          </p:cNvPr>
          <p:cNvSpPr>
            <a:spLocks noGrp="1"/>
          </p:cNvSpPr>
          <p:nvPr>
            <p:ph type="ftr" sz="quarter" idx="11"/>
          </p:nvPr>
        </p:nvSpPr>
        <p:spPr/>
        <p:txBody>
          <a:bodyPr/>
          <a:lstStyle/>
          <a:p>
            <a:pPr>
              <a:defRPr/>
            </a:pPr>
            <a:r>
              <a:rPr lang="en-US"/>
              <a:t>COMP20007.Worshop</a:t>
            </a:r>
          </a:p>
        </p:txBody>
      </p:sp>
      <p:sp>
        <p:nvSpPr>
          <p:cNvPr id="6" name="Slide Number Placeholder 5">
            <a:extLst>
              <a:ext uri="{FF2B5EF4-FFF2-40B4-BE49-F238E27FC236}">
                <a16:creationId xmlns:a16="http://schemas.microsoft.com/office/drawing/2014/main" id="{C6B4AA5E-2C97-B245-B715-E96B8849AD48}"/>
              </a:ext>
            </a:extLst>
          </p:cNvPr>
          <p:cNvSpPr>
            <a:spLocks noGrp="1"/>
          </p:cNvSpPr>
          <p:nvPr>
            <p:ph type="sldNum" sz="quarter" idx="12"/>
          </p:nvPr>
        </p:nvSpPr>
        <p:spPr/>
        <p:txBody>
          <a:bodyPr/>
          <a:lstStyle/>
          <a:p>
            <a:pPr>
              <a:defRPr/>
            </a:pPr>
            <a:fld id="{C22C22C2-B39B-E145-862C-3355BDC1335F}" type="slidenum">
              <a:rPr lang="en-US" altLang="en-US" smtClean="0"/>
              <a:pPr>
                <a:defRPr/>
              </a:pPr>
              <a:t>21</a:t>
            </a:fld>
            <a:endParaRPr lang="en-US" altLang="en-US"/>
          </a:p>
        </p:txBody>
      </p:sp>
      <p:sp>
        <p:nvSpPr>
          <p:cNvPr id="7" name="Date Placeholder 3">
            <a:extLst>
              <a:ext uri="{FF2B5EF4-FFF2-40B4-BE49-F238E27FC236}">
                <a16:creationId xmlns:a16="http://schemas.microsoft.com/office/drawing/2014/main" id="{D79DB362-AD99-F04E-8FC1-6EAC5FC32B9A}"/>
              </a:ext>
            </a:extLst>
          </p:cNvPr>
          <p:cNvSpPr txBox="1">
            <a:spLocks/>
          </p:cNvSpPr>
          <p:nvPr/>
        </p:nvSpPr>
        <p:spPr>
          <a:xfrm>
            <a:off x="5315203" y="4586901"/>
            <a:ext cx="21844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r>
              <a:rPr lang="en-AU" altLang="en-US"/>
              <a:t>Anh Vo    </a:t>
            </a:r>
            <a:fld id="{E52DDF8F-5EF5-3D4A-BF61-8CC6E361FB14}" type="datetime4">
              <a:rPr lang="en-AU" altLang="en-US" smtClean="0"/>
              <a:pPr>
                <a:defRPr/>
              </a:pPr>
              <a:t>31 March 2022</a:t>
            </a:fld>
            <a:endParaRPr lang="en-US" altLang="en-US"/>
          </a:p>
        </p:txBody>
      </p:sp>
      <p:sp>
        <p:nvSpPr>
          <p:cNvPr id="8" name="Footer Placeholder 4">
            <a:extLst>
              <a:ext uri="{FF2B5EF4-FFF2-40B4-BE49-F238E27FC236}">
                <a16:creationId xmlns:a16="http://schemas.microsoft.com/office/drawing/2014/main" id="{81F6153F-20CE-7849-8321-D1977CED4D44}"/>
              </a:ext>
            </a:extLst>
          </p:cNvPr>
          <p:cNvSpPr txBox="1">
            <a:spLocks/>
          </p:cNvSpPr>
          <p:nvPr/>
        </p:nvSpPr>
        <p:spPr>
          <a:xfrm>
            <a:off x="262191" y="4586901"/>
            <a:ext cx="4840287" cy="365125"/>
          </a:xfrm>
          <a:prstGeom prst="rect">
            <a:avLst/>
          </a:prstGeom>
        </p:spPr>
        <p:txBody>
          <a:bodyPr vert="horz" lIns="91440" tIns="45720" rIns="91440" bIns="45720" rtlCol="0" anchor="ctr"/>
          <a:lstStyle>
            <a:defPPr>
              <a:defRPr lang="en-US"/>
            </a:defPPr>
            <a:lvl1pPr algn="l" defTabSz="457200" rtl="0" eaLnBrk="1" fontAlgn="base" hangingPunct="1">
              <a:spcBef>
                <a:spcPct val="0"/>
              </a:spcBef>
              <a:spcAft>
                <a:spcPct val="0"/>
              </a:spcAft>
              <a:defRPr sz="1200" kern="1200">
                <a:solidFill>
                  <a:schemeClr val="bg1"/>
                </a:solidFill>
                <a:latin typeface="Arial" charset="0"/>
                <a:ea typeface="ＭＳ Ｐゴシック" charset="0"/>
                <a:cs typeface="ＭＳ Ｐゴシック" charset="0"/>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r>
              <a:rPr lang="en-US"/>
              <a:t>COMP20007.Worshop</a:t>
            </a:r>
          </a:p>
        </p:txBody>
      </p:sp>
      <p:sp>
        <p:nvSpPr>
          <p:cNvPr id="9" name="Rectangle 8">
            <a:extLst>
              <a:ext uri="{FF2B5EF4-FFF2-40B4-BE49-F238E27FC236}">
                <a16:creationId xmlns:a16="http://schemas.microsoft.com/office/drawing/2014/main" id="{A4164A12-21F7-CD4E-97B6-3A47833323B3}"/>
              </a:ext>
            </a:extLst>
          </p:cNvPr>
          <p:cNvSpPr/>
          <p:nvPr/>
        </p:nvSpPr>
        <p:spPr>
          <a:xfrm>
            <a:off x="302453" y="2708919"/>
            <a:ext cx="3692363" cy="2347417"/>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1B86DC9-A508-E646-8D2E-26A04F8B638D}"/>
              </a:ext>
            </a:extLst>
          </p:cNvPr>
          <p:cNvSpPr/>
          <p:nvPr/>
        </p:nvSpPr>
        <p:spPr>
          <a:xfrm>
            <a:off x="1504674" y="282156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1" name="Oval 10">
            <a:extLst>
              <a:ext uri="{FF2B5EF4-FFF2-40B4-BE49-F238E27FC236}">
                <a16:creationId xmlns:a16="http://schemas.microsoft.com/office/drawing/2014/main" id="{5067F632-7FBE-4444-8748-FE016C976BEC}"/>
              </a:ext>
            </a:extLst>
          </p:cNvPr>
          <p:cNvSpPr/>
          <p:nvPr/>
        </p:nvSpPr>
        <p:spPr>
          <a:xfrm>
            <a:off x="3206318" y="34321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2" name="Oval 11">
            <a:extLst>
              <a:ext uri="{FF2B5EF4-FFF2-40B4-BE49-F238E27FC236}">
                <a16:creationId xmlns:a16="http://schemas.microsoft.com/office/drawing/2014/main" id="{4F134A71-6A25-8447-A1BE-23802FA4B1F3}"/>
              </a:ext>
            </a:extLst>
          </p:cNvPr>
          <p:cNvSpPr/>
          <p:nvPr/>
        </p:nvSpPr>
        <p:spPr>
          <a:xfrm>
            <a:off x="416371" y="3383880"/>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3" name="Oval 12">
            <a:extLst>
              <a:ext uri="{FF2B5EF4-FFF2-40B4-BE49-F238E27FC236}">
                <a16:creationId xmlns:a16="http://schemas.microsoft.com/office/drawing/2014/main" id="{F7491897-03F4-E54A-A36F-82C448DB9678}"/>
              </a:ext>
            </a:extLst>
          </p:cNvPr>
          <p:cNvSpPr/>
          <p:nvPr/>
        </p:nvSpPr>
        <p:spPr>
          <a:xfrm>
            <a:off x="1516437" y="4338330"/>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14" name="Straight Connector 13">
            <a:extLst>
              <a:ext uri="{FF2B5EF4-FFF2-40B4-BE49-F238E27FC236}">
                <a16:creationId xmlns:a16="http://schemas.microsoft.com/office/drawing/2014/main" id="{28D7E644-83B3-4140-8A89-314A8848F7B0}"/>
              </a:ext>
            </a:extLst>
          </p:cNvPr>
          <p:cNvCxnSpPr>
            <a:cxnSpLocks/>
            <a:stCxn id="10" idx="6"/>
          </p:cNvCxnSpPr>
          <p:nvPr/>
        </p:nvCxnSpPr>
        <p:spPr>
          <a:xfrm>
            <a:off x="1812252" y="2965585"/>
            <a:ext cx="1486072" cy="49664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B929BCCF-4817-F847-8CFB-A69944864282}"/>
              </a:ext>
            </a:extLst>
          </p:cNvPr>
          <p:cNvSpPr txBox="1"/>
          <p:nvPr/>
        </p:nvSpPr>
        <p:spPr>
          <a:xfrm>
            <a:off x="2450952" y="2938963"/>
            <a:ext cx="284052" cy="307777"/>
          </a:xfrm>
          <a:prstGeom prst="rect">
            <a:avLst/>
          </a:prstGeom>
          <a:noFill/>
        </p:spPr>
        <p:txBody>
          <a:bodyPr wrap="none" rtlCol="0">
            <a:spAutoFit/>
          </a:bodyPr>
          <a:lstStyle/>
          <a:p>
            <a:r>
              <a:rPr lang="en-US" sz="1400" dirty="0"/>
              <a:t>3</a:t>
            </a:r>
            <a:endParaRPr lang="en-US" sz="1800" dirty="0"/>
          </a:p>
        </p:txBody>
      </p:sp>
      <p:cxnSp>
        <p:nvCxnSpPr>
          <p:cNvPr id="16" name="Straight Connector 15">
            <a:extLst>
              <a:ext uri="{FF2B5EF4-FFF2-40B4-BE49-F238E27FC236}">
                <a16:creationId xmlns:a16="http://schemas.microsoft.com/office/drawing/2014/main" id="{EAA2C2C8-82E6-1843-B13D-E81E04959812}"/>
              </a:ext>
            </a:extLst>
          </p:cNvPr>
          <p:cNvCxnSpPr>
            <a:cxnSpLocks/>
            <a:stCxn id="10" idx="3"/>
            <a:endCxn id="12" idx="7"/>
          </p:cNvCxnSpPr>
          <p:nvPr/>
        </p:nvCxnSpPr>
        <p:spPr>
          <a:xfrm flipH="1">
            <a:off x="678905" y="3067420"/>
            <a:ext cx="870813" cy="35864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2A48B38-E283-C946-A6B0-E26ECEC55A03}"/>
              </a:ext>
            </a:extLst>
          </p:cNvPr>
          <p:cNvCxnSpPr>
            <a:cxnSpLocks/>
            <a:stCxn id="12" idx="4"/>
            <a:endCxn id="13" idx="2"/>
          </p:cNvCxnSpPr>
          <p:nvPr/>
        </p:nvCxnSpPr>
        <p:spPr>
          <a:xfrm>
            <a:off x="570160" y="3671912"/>
            <a:ext cx="946277" cy="82030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4A79382-61A4-9D41-B72A-30F15521FFD7}"/>
              </a:ext>
            </a:extLst>
          </p:cNvPr>
          <p:cNvCxnSpPr>
            <a:cxnSpLocks/>
            <a:endCxn id="11" idx="3"/>
          </p:cNvCxnSpPr>
          <p:nvPr/>
        </p:nvCxnSpPr>
        <p:spPr>
          <a:xfrm flipV="1">
            <a:off x="1809052" y="3677966"/>
            <a:ext cx="1442310" cy="78420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6BAF6935-C615-BC4A-97DA-F183B282C7CA}"/>
              </a:ext>
            </a:extLst>
          </p:cNvPr>
          <p:cNvSpPr txBox="1"/>
          <p:nvPr/>
        </p:nvSpPr>
        <p:spPr>
          <a:xfrm>
            <a:off x="789003" y="3041340"/>
            <a:ext cx="284052" cy="307777"/>
          </a:xfrm>
          <a:prstGeom prst="rect">
            <a:avLst/>
          </a:prstGeom>
          <a:noFill/>
        </p:spPr>
        <p:txBody>
          <a:bodyPr wrap="none" rtlCol="0">
            <a:spAutoFit/>
          </a:bodyPr>
          <a:lstStyle/>
          <a:p>
            <a:r>
              <a:rPr lang="en-US" sz="1400" dirty="0"/>
              <a:t>1</a:t>
            </a:r>
          </a:p>
        </p:txBody>
      </p:sp>
      <p:sp>
        <p:nvSpPr>
          <p:cNvPr id="20" name="TextBox 19">
            <a:extLst>
              <a:ext uri="{FF2B5EF4-FFF2-40B4-BE49-F238E27FC236}">
                <a16:creationId xmlns:a16="http://schemas.microsoft.com/office/drawing/2014/main" id="{D085A6B8-2EC6-7A48-8AE6-B89A70D5E100}"/>
              </a:ext>
            </a:extLst>
          </p:cNvPr>
          <p:cNvSpPr txBox="1"/>
          <p:nvPr/>
        </p:nvSpPr>
        <p:spPr>
          <a:xfrm>
            <a:off x="923841" y="4154397"/>
            <a:ext cx="284052" cy="307777"/>
          </a:xfrm>
          <a:prstGeom prst="rect">
            <a:avLst/>
          </a:prstGeom>
          <a:noFill/>
        </p:spPr>
        <p:txBody>
          <a:bodyPr wrap="none" rtlCol="0">
            <a:spAutoFit/>
          </a:bodyPr>
          <a:lstStyle/>
          <a:p>
            <a:r>
              <a:rPr lang="en-US" sz="1400" dirty="0"/>
              <a:t>4</a:t>
            </a:r>
          </a:p>
        </p:txBody>
      </p:sp>
      <p:sp>
        <p:nvSpPr>
          <p:cNvPr id="21" name="TextBox 20">
            <a:extLst>
              <a:ext uri="{FF2B5EF4-FFF2-40B4-BE49-F238E27FC236}">
                <a16:creationId xmlns:a16="http://schemas.microsoft.com/office/drawing/2014/main" id="{BCA623EF-9BA7-5D4D-9BF5-9D028EF6D039}"/>
              </a:ext>
            </a:extLst>
          </p:cNvPr>
          <p:cNvSpPr txBox="1"/>
          <p:nvPr/>
        </p:nvSpPr>
        <p:spPr>
          <a:xfrm>
            <a:off x="2604740" y="4030553"/>
            <a:ext cx="284052" cy="307777"/>
          </a:xfrm>
          <a:prstGeom prst="rect">
            <a:avLst/>
          </a:prstGeom>
          <a:noFill/>
        </p:spPr>
        <p:txBody>
          <a:bodyPr wrap="none" rtlCol="0">
            <a:spAutoFit/>
          </a:bodyPr>
          <a:lstStyle/>
          <a:p>
            <a:r>
              <a:rPr lang="en-US" sz="1400" dirty="0"/>
              <a:t>2</a:t>
            </a:r>
          </a:p>
        </p:txBody>
      </p:sp>
      <p:cxnSp>
        <p:nvCxnSpPr>
          <p:cNvPr id="22" name="Straight Connector 21">
            <a:extLst>
              <a:ext uri="{FF2B5EF4-FFF2-40B4-BE49-F238E27FC236}">
                <a16:creationId xmlns:a16="http://schemas.microsoft.com/office/drawing/2014/main" id="{46175687-4D28-D349-8CD7-B18CE6D9EF3E}"/>
              </a:ext>
            </a:extLst>
          </p:cNvPr>
          <p:cNvCxnSpPr>
            <a:cxnSpLocks/>
            <a:stCxn id="10" idx="4"/>
            <a:endCxn id="13" idx="0"/>
          </p:cNvCxnSpPr>
          <p:nvPr/>
        </p:nvCxnSpPr>
        <p:spPr>
          <a:xfrm>
            <a:off x="1658463" y="3109601"/>
            <a:ext cx="0" cy="1228729"/>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29E00D6C-FAA4-6F40-99ED-718359110AE2}"/>
              </a:ext>
            </a:extLst>
          </p:cNvPr>
          <p:cNvSpPr txBox="1"/>
          <p:nvPr/>
        </p:nvSpPr>
        <p:spPr>
          <a:xfrm>
            <a:off x="1658463" y="3921666"/>
            <a:ext cx="284052" cy="307777"/>
          </a:xfrm>
          <a:prstGeom prst="rect">
            <a:avLst/>
          </a:prstGeom>
          <a:noFill/>
        </p:spPr>
        <p:txBody>
          <a:bodyPr wrap="none" rtlCol="0">
            <a:spAutoFit/>
          </a:bodyPr>
          <a:lstStyle/>
          <a:p>
            <a:r>
              <a:rPr lang="en-US" sz="1400" dirty="0"/>
              <a:t>4</a:t>
            </a:r>
          </a:p>
        </p:txBody>
      </p:sp>
      <p:sp>
        <p:nvSpPr>
          <p:cNvPr id="24" name="TextBox 23">
            <a:extLst>
              <a:ext uri="{FF2B5EF4-FFF2-40B4-BE49-F238E27FC236}">
                <a16:creationId xmlns:a16="http://schemas.microsoft.com/office/drawing/2014/main" id="{5F615D14-D58D-ED4B-ABFC-C4E77794EE79}"/>
              </a:ext>
            </a:extLst>
          </p:cNvPr>
          <p:cNvSpPr txBox="1"/>
          <p:nvPr/>
        </p:nvSpPr>
        <p:spPr>
          <a:xfrm>
            <a:off x="2007569" y="3266503"/>
            <a:ext cx="284052" cy="307777"/>
          </a:xfrm>
          <a:prstGeom prst="rect">
            <a:avLst/>
          </a:prstGeom>
          <a:noFill/>
        </p:spPr>
        <p:txBody>
          <a:bodyPr wrap="none" rtlCol="0">
            <a:spAutoFit/>
          </a:bodyPr>
          <a:lstStyle/>
          <a:p>
            <a:r>
              <a:rPr lang="en-US" sz="1400" dirty="0"/>
              <a:t>5</a:t>
            </a:r>
            <a:endParaRPr lang="en-US" sz="1800" dirty="0"/>
          </a:p>
        </p:txBody>
      </p:sp>
      <p:cxnSp>
        <p:nvCxnSpPr>
          <p:cNvPr id="25" name="Straight Connector 24">
            <a:extLst>
              <a:ext uri="{FF2B5EF4-FFF2-40B4-BE49-F238E27FC236}">
                <a16:creationId xmlns:a16="http://schemas.microsoft.com/office/drawing/2014/main" id="{AA1388B6-DB11-DB40-B0C1-4C871B7E4BCC}"/>
              </a:ext>
            </a:extLst>
          </p:cNvPr>
          <p:cNvCxnSpPr>
            <a:cxnSpLocks/>
            <a:endCxn id="11" idx="2"/>
          </p:cNvCxnSpPr>
          <p:nvPr/>
        </p:nvCxnSpPr>
        <p:spPr>
          <a:xfrm>
            <a:off x="744632" y="3565274"/>
            <a:ext cx="2461686" cy="1085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26" name="Rectangle 25">
            <a:extLst>
              <a:ext uri="{FF2B5EF4-FFF2-40B4-BE49-F238E27FC236}">
                <a16:creationId xmlns:a16="http://schemas.microsoft.com/office/drawing/2014/main" id="{8217F836-599E-0F46-997D-B32DFF0E425A}"/>
              </a:ext>
            </a:extLst>
          </p:cNvPr>
          <p:cNvSpPr/>
          <p:nvPr/>
        </p:nvSpPr>
        <p:spPr>
          <a:xfrm>
            <a:off x="4994539" y="2708920"/>
            <a:ext cx="3723332" cy="2347417"/>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DC6EC37-3AD4-CF48-9BD9-04377DCC4C7F}"/>
              </a:ext>
            </a:extLst>
          </p:cNvPr>
          <p:cNvSpPr/>
          <p:nvPr/>
        </p:nvSpPr>
        <p:spPr>
          <a:xfrm>
            <a:off x="6560390" y="282156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28" name="Oval 27">
            <a:extLst>
              <a:ext uri="{FF2B5EF4-FFF2-40B4-BE49-F238E27FC236}">
                <a16:creationId xmlns:a16="http://schemas.microsoft.com/office/drawing/2014/main" id="{92F3E354-05F8-ED41-A7F0-3D2A0FE01DBB}"/>
              </a:ext>
            </a:extLst>
          </p:cNvPr>
          <p:cNvSpPr/>
          <p:nvPr/>
        </p:nvSpPr>
        <p:spPr>
          <a:xfrm>
            <a:off x="8262034" y="34321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29" name="Oval 28">
            <a:extLst>
              <a:ext uri="{FF2B5EF4-FFF2-40B4-BE49-F238E27FC236}">
                <a16:creationId xmlns:a16="http://schemas.microsoft.com/office/drawing/2014/main" id="{251A3B84-39D1-3B41-BBAD-D3C62AF9E916}"/>
              </a:ext>
            </a:extLst>
          </p:cNvPr>
          <p:cNvSpPr/>
          <p:nvPr/>
        </p:nvSpPr>
        <p:spPr>
          <a:xfrm>
            <a:off x="5472087" y="3383880"/>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30" name="Oval 29">
            <a:extLst>
              <a:ext uri="{FF2B5EF4-FFF2-40B4-BE49-F238E27FC236}">
                <a16:creationId xmlns:a16="http://schemas.microsoft.com/office/drawing/2014/main" id="{6DCF1F60-88C4-284D-9AFC-1080AFCCA204}"/>
              </a:ext>
            </a:extLst>
          </p:cNvPr>
          <p:cNvSpPr/>
          <p:nvPr/>
        </p:nvSpPr>
        <p:spPr>
          <a:xfrm>
            <a:off x="6572153" y="4338330"/>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31" name="Straight Connector 30">
            <a:extLst>
              <a:ext uri="{FF2B5EF4-FFF2-40B4-BE49-F238E27FC236}">
                <a16:creationId xmlns:a16="http://schemas.microsoft.com/office/drawing/2014/main" id="{9F8431D3-35C1-EC42-AA9C-2495A57FB67C}"/>
              </a:ext>
            </a:extLst>
          </p:cNvPr>
          <p:cNvCxnSpPr>
            <a:cxnSpLocks/>
            <a:stCxn id="27" idx="6"/>
          </p:cNvCxnSpPr>
          <p:nvPr/>
        </p:nvCxnSpPr>
        <p:spPr>
          <a:xfrm>
            <a:off x="6867968" y="2965585"/>
            <a:ext cx="1486072" cy="49664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D2AD779A-DCF0-9140-A4C8-9AE290814AFA}"/>
              </a:ext>
            </a:extLst>
          </p:cNvPr>
          <p:cNvSpPr txBox="1"/>
          <p:nvPr/>
        </p:nvSpPr>
        <p:spPr>
          <a:xfrm>
            <a:off x="7506668" y="2938963"/>
            <a:ext cx="284052" cy="307777"/>
          </a:xfrm>
          <a:prstGeom prst="rect">
            <a:avLst/>
          </a:prstGeom>
          <a:noFill/>
        </p:spPr>
        <p:txBody>
          <a:bodyPr wrap="none" rtlCol="0">
            <a:spAutoFit/>
          </a:bodyPr>
          <a:lstStyle/>
          <a:p>
            <a:r>
              <a:rPr lang="en-US" sz="1400" dirty="0"/>
              <a:t>3</a:t>
            </a:r>
            <a:endParaRPr lang="en-US" sz="1800" dirty="0"/>
          </a:p>
        </p:txBody>
      </p:sp>
      <p:cxnSp>
        <p:nvCxnSpPr>
          <p:cNvPr id="33" name="Straight Connector 32">
            <a:extLst>
              <a:ext uri="{FF2B5EF4-FFF2-40B4-BE49-F238E27FC236}">
                <a16:creationId xmlns:a16="http://schemas.microsoft.com/office/drawing/2014/main" id="{CFD0050A-017D-3249-8E53-6DF3CD4FB6CA}"/>
              </a:ext>
            </a:extLst>
          </p:cNvPr>
          <p:cNvCxnSpPr>
            <a:cxnSpLocks/>
            <a:stCxn id="27" idx="3"/>
            <a:endCxn id="29" idx="7"/>
          </p:cNvCxnSpPr>
          <p:nvPr/>
        </p:nvCxnSpPr>
        <p:spPr>
          <a:xfrm flipH="1">
            <a:off x="5734621" y="3067420"/>
            <a:ext cx="870813" cy="35864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B7261760-947E-9B4C-A1F0-9B9C70DAAE5B}"/>
              </a:ext>
            </a:extLst>
          </p:cNvPr>
          <p:cNvCxnSpPr>
            <a:cxnSpLocks/>
            <a:stCxn id="29" idx="4"/>
            <a:endCxn id="30" idx="2"/>
          </p:cNvCxnSpPr>
          <p:nvPr/>
        </p:nvCxnSpPr>
        <p:spPr>
          <a:xfrm>
            <a:off x="5625876" y="3671912"/>
            <a:ext cx="946277" cy="82030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4AF732D5-2025-2B48-B0A1-408629C65703}"/>
              </a:ext>
            </a:extLst>
          </p:cNvPr>
          <p:cNvCxnSpPr>
            <a:cxnSpLocks/>
            <a:endCxn id="28" idx="3"/>
          </p:cNvCxnSpPr>
          <p:nvPr/>
        </p:nvCxnSpPr>
        <p:spPr>
          <a:xfrm flipV="1">
            <a:off x="6864768" y="3677966"/>
            <a:ext cx="1442310" cy="784208"/>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F81F51F0-FB2B-9342-B77E-55F62F869699}"/>
              </a:ext>
            </a:extLst>
          </p:cNvPr>
          <p:cNvSpPr txBox="1"/>
          <p:nvPr/>
        </p:nvSpPr>
        <p:spPr>
          <a:xfrm>
            <a:off x="5844719" y="3041340"/>
            <a:ext cx="284052" cy="307777"/>
          </a:xfrm>
          <a:prstGeom prst="rect">
            <a:avLst/>
          </a:prstGeom>
          <a:noFill/>
        </p:spPr>
        <p:txBody>
          <a:bodyPr wrap="none" rtlCol="0">
            <a:spAutoFit/>
          </a:bodyPr>
          <a:lstStyle/>
          <a:p>
            <a:r>
              <a:rPr lang="en-US" sz="1400" dirty="0"/>
              <a:t>1</a:t>
            </a:r>
          </a:p>
        </p:txBody>
      </p:sp>
      <p:sp>
        <p:nvSpPr>
          <p:cNvPr id="37" name="TextBox 36">
            <a:extLst>
              <a:ext uri="{FF2B5EF4-FFF2-40B4-BE49-F238E27FC236}">
                <a16:creationId xmlns:a16="http://schemas.microsoft.com/office/drawing/2014/main" id="{0F4DC4B1-10BA-3B48-8CC3-11D51C4D4F32}"/>
              </a:ext>
            </a:extLst>
          </p:cNvPr>
          <p:cNvSpPr txBox="1"/>
          <p:nvPr/>
        </p:nvSpPr>
        <p:spPr>
          <a:xfrm>
            <a:off x="5979557" y="4154397"/>
            <a:ext cx="284052" cy="307777"/>
          </a:xfrm>
          <a:prstGeom prst="rect">
            <a:avLst/>
          </a:prstGeom>
          <a:noFill/>
        </p:spPr>
        <p:txBody>
          <a:bodyPr wrap="none" rtlCol="0">
            <a:spAutoFit/>
          </a:bodyPr>
          <a:lstStyle/>
          <a:p>
            <a:r>
              <a:rPr lang="en-US" sz="1400" dirty="0"/>
              <a:t>4</a:t>
            </a:r>
          </a:p>
        </p:txBody>
      </p:sp>
      <p:sp>
        <p:nvSpPr>
          <p:cNvPr id="38" name="TextBox 37">
            <a:extLst>
              <a:ext uri="{FF2B5EF4-FFF2-40B4-BE49-F238E27FC236}">
                <a16:creationId xmlns:a16="http://schemas.microsoft.com/office/drawing/2014/main" id="{E8B80EBB-3C5F-DB40-8B87-0FE2E3A2151D}"/>
              </a:ext>
            </a:extLst>
          </p:cNvPr>
          <p:cNvSpPr txBox="1"/>
          <p:nvPr/>
        </p:nvSpPr>
        <p:spPr>
          <a:xfrm>
            <a:off x="7660456" y="4030553"/>
            <a:ext cx="284052" cy="307777"/>
          </a:xfrm>
          <a:prstGeom prst="rect">
            <a:avLst/>
          </a:prstGeom>
          <a:noFill/>
        </p:spPr>
        <p:txBody>
          <a:bodyPr wrap="none" rtlCol="0">
            <a:spAutoFit/>
          </a:bodyPr>
          <a:lstStyle/>
          <a:p>
            <a:r>
              <a:rPr lang="en-US" sz="1400" dirty="0"/>
              <a:t>2</a:t>
            </a:r>
          </a:p>
        </p:txBody>
      </p:sp>
      <p:cxnSp>
        <p:nvCxnSpPr>
          <p:cNvPr id="39" name="Straight Connector 38">
            <a:extLst>
              <a:ext uri="{FF2B5EF4-FFF2-40B4-BE49-F238E27FC236}">
                <a16:creationId xmlns:a16="http://schemas.microsoft.com/office/drawing/2014/main" id="{27EBDED9-DB5E-D840-8FBE-8A90A95D288C}"/>
              </a:ext>
            </a:extLst>
          </p:cNvPr>
          <p:cNvCxnSpPr>
            <a:cxnSpLocks/>
            <a:stCxn id="27" idx="4"/>
            <a:endCxn id="30" idx="0"/>
          </p:cNvCxnSpPr>
          <p:nvPr/>
        </p:nvCxnSpPr>
        <p:spPr>
          <a:xfrm>
            <a:off x="6714179" y="3109601"/>
            <a:ext cx="0" cy="1228729"/>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8FBC98D3-238F-7248-AF69-78BF83388EEC}"/>
              </a:ext>
            </a:extLst>
          </p:cNvPr>
          <p:cNvSpPr txBox="1"/>
          <p:nvPr/>
        </p:nvSpPr>
        <p:spPr>
          <a:xfrm>
            <a:off x="6714179" y="3921666"/>
            <a:ext cx="284052" cy="307777"/>
          </a:xfrm>
          <a:prstGeom prst="rect">
            <a:avLst/>
          </a:prstGeom>
          <a:noFill/>
        </p:spPr>
        <p:txBody>
          <a:bodyPr wrap="none" rtlCol="0">
            <a:spAutoFit/>
          </a:bodyPr>
          <a:lstStyle/>
          <a:p>
            <a:r>
              <a:rPr lang="en-US" sz="1400" dirty="0"/>
              <a:t>4</a:t>
            </a:r>
          </a:p>
        </p:txBody>
      </p:sp>
      <p:sp>
        <p:nvSpPr>
          <p:cNvPr id="41" name="TextBox 40">
            <a:extLst>
              <a:ext uri="{FF2B5EF4-FFF2-40B4-BE49-F238E27FC236}">
                <a16:creationId xmlns:a16="http://schemas.microsoft.com/office/drawing/2014/main" id="{C7805325-2BD3-454C-9706-9DF24C6781F1}"/>
              </a:ext>
            </a:extLst>
          </p:cNvPr>
          <p:cNvSpPr txBox="1"/>
          <p:nvPr/>
        </p:nvSpPr>
        <p:spPr>
          <a:xfrm>
            <a:off x="7063285" y="3266503"/>
            <a:ext cx="284052" cy="307777"/>
          </a:xfrm>
          <a:prstGeom prst="rect">
            <a:avLst/>
          </a:prstGeom>
          <a:noFill/>
        </p:spPr>
        <p:txBody>
          <a:bodyPr wrap="none" rtlCol="0">
            <a:spAutoFit/>
          </a:bodyPr>
          <a:lstStyle/>
          <a:p>
            <a:r>
              <a:rPr lang="en-US" sz="1400" dirty="0"/>
              <a:t>5</a:t>
            </a:r>
            <a:endParaRPr lang="en-US" sz="1800" dirty="0"/>
          </a:p>
        </p:txBody>
      </p:sp>
      <p:cxnSp>
        <p:nvCxnSpPr>
          <p:cNvPr id="42" name="Straight Connector 41">
            <a:extLst>
              <a:ext uri="{FF2B5EF4-FFF2-40B4-BE49-F238E27FC236}">
                <a16:creationId xmlns:a16="http://schemas.microsoft.com/office/drawing/2014/main" id="{5C95EC96-46EA-CC43-8D3C-648C70B99294}"/>
              </a:ext>
            </a:extLst>
          </p:cNvPr>
          <p:cNvCxnSpPr>
            <a:cxnSpLocks/>
            <a:endCxn id="28" idx="2"/>
          </p:cNvCxnSpPr>
          <p:nvPr/>
        </p:nvCxnSpPr>
        <p:spPr>
          <a:xfrm>
            <a:off x="5800348" y="3565274"/>
            <a:ext cx="2461686" cy="1085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489224C7-8DCF-FF45-A128-1167B200CB15}"/>
              </a:ext>
            </a:extLst>
          </p:cNvPr>
          <p:cNvSpPr txBox="1"/>
          <p:nvPr/>
        </p:nvSpPr>
        <p:spPr>
          <a:xfrm>
            <a:off x="2917197" y="4658153"/>
            <a:ext cx="885820" cy="369332"/>
          </a:xfrm>
          <a:prstGeom prst="rect">
            <a:avLst/>
          </a:prstGeom>
          <a:noFill/>
        </p:spPr>
        <p:txBody>
          <a:bodyPr wrap="none" rtlCol="0">
            <a:spAutoFit/>
          </a:bodyPr>
          <a:lstStyle/>
          <a:p>
            <a:r>
              <a:rPr lang="en-US" sz="1800" dirty="0">
                <a:solidFill>
                  <a:srgbClr val="FF0000"/>
                </a:solidFill>
              </a:rPr>
              <a:t>Prim’s </a:t>
            </a:r>
            <a:endParaRPr lang="en-US" dirty="0">
              <a:solidFill>
                <a:srgbClr val="FF0000"/>
              </a:solidFill>
            </a:endParaRPr>
          </a:p>
        </p:txBody>
      </p:sp>
      <p:sp>
        <p:nvSpPr>
          <p:cNvPr id="44" name="TextBox 43">
            <a:extLst>
              <a:ext uri="{FF2B5EF4-FFF2-40B4-BE49-F238E27FC236}">
                <a16:creationId xmlns:a16="http://schemas.microsoft.com/office/drawing/2014/main" id="{D86F1A90-E02C-B340-9DBB-3E44376ADEEF}"/>
              </a:ext>
            </a:extLst>
          </p:cNvPr>
          <p:cNvSpPr txBox="1"/>
          <p:nvPr/>
        </p:nvSpPr>
        <p:spPr>
          <a:xfrm>
            <a:off x="3499009" y="3204616"/>
            <a:ext cx="580833" cy="369332"/>
          </a:xfrm>
          <a:prstGeom prst="rect">
            <a:avLst/>
          </a:prstGeom>
          <a:noFill/>
        </p:spPr>
        <p:txBody>
          <a:bodyPr wrap="square" rtlCol="0">
            <a:spAutoFit/>
          </a:bodyPr>
          <a:lstStyle/>
          <a:p>
            <a:r>
              <a:rPr lang="en-US" sz="1800" dirty="0">
                <a:highlight>
                  <a:srgbClr val="00FF00"/>
                </a:highlight>
              </a:rPr>
              <a:t>5,A</a:t>
            </a:r>
            <a:endParaRPr lang="en-US" dirty="0">
              <a:highlight>
                <a:srgbClr val="00FF00"/>
              </a:highlight>
            </a:endParaRPr>
          </a:p>
        </p:txBody>
      </p:sp>
      <p:sp>
        <p:nvSpPr>
          <p:cNvPr id="45" name="TextBox 44">
            <a:extLst>
              <a:ext uri="{FF2B5EF4-FFF2-40B4-BE49-F238E27FC236}">
                <a16:creationId xmlns:a16="http://schemas.microsoft.com/office/drawing/2014/main" id="{512D9C45-BB5C-7E46-8B00-2F949482D31D}"/>
              </a:ext>
            </a:extLst>
          </p:cNvPr>
          <p:cNvSpPr txBox="1"/>
          <p:nvPr/>
        </p:nvSpPr>
        <p:spPr>
          <a:xfrm>
            <a:off x="5771081" y="3466882"/>
            <a:ext cx="625878" cy="369332"/>
          </a:xfrm>
          <a:prstGeom prst="rect">
            <a:avLst/>
          </a:prstGeom>
          <a:noFill/>
        </p:spPr>
        <p:txBody>
          <a:bodyPr wrap="square" rtlCol="0">
            <a:spAutoFit/>
          </a:bodyPr>
          <a:lstStyle/>
          <a:p>
            <a:r>
              <a:rPr lang="en-US" sz="1800" dirty="0">
                <a:highlight>
                  <a:srgbClr val="FFFF00"/>
                </a:highlight>
              </a:rPr>
              <a:t>0,nil</a:t>
            </a:r>
            <a:endParaRPr lang="en-US" dirty="0">
              <a:highlight>
                <a:srgbClr val="FFFF00"/>
              </a:highlight>
            </a:endParaRPr>
          </a:p>
        </p:txBody>
      </p:sp>
      <p:sp>
        <p:nvSpPr>
          <p:cNvPr id="46" name="TextBox 45">
            <a:extLst>
              <a:ext uri="{FF2B5EF4-FFF2-40B4-BE49-F238E27FC236}">
                <a16:creationId xmlns:a16="http://schemas.microsoft.com/office/drawing/2014/main" id="{A131F901-53D7-C847-A2F2-288F4F310577}"/>
              </a:ext>
            </a:extLst>
          </p:cNvPr>
          <p:cNvSpPr txBox="1"/>
          <p:nvPr/>
        </p:nvSpPr>
        <p:spPr>
          <a:xfrm>
            <a:off x="666609" y="3473844"/>
            <a:ext cx="625878" cy="369332"/>
          </a:xfrm>
          <a:prstGeom prst="rect">
            <a:avLst/>
          </a:prstGeom>
          <a:noFill/>
        </p:spPr>
        <p:txBody>
          <a:bodyPr wrap="square" rtlCol="0">
            <a:spAutoFit/>
          </a:bodyPr>
          <a:lstStyle/>
          <a:p>
            <a:r>
              <a:rPr lang="en-US" sz="1800" dirty="0">
                <a:highlight>
                  <a:srgbClr val="FFFF00"/>
                </a:highlight>
              </a:rPr>
              <a:t>0,nil</a:t>
            </a:r>
            <a:endParaRPr lang="en-US" dirty="0">
              <a:highlight>
                <a:srgbClr val="FFFF00"/>
              </a:highlight>
            </a:endParaRPr>
          </a:p>
        </p:txBody>
      </p:sp>
      <p:sp>
        <p:nvSpPr>
          <p:cNvPr id="47" name="TextBox 46">
            <a:extLst>
              <a:ext uri="{FF2B5EF4-FFF2-40B4-BE49-F238E27FC236}">
                <a16:creationId xmlns:a16="http://schemas.microsoft.com/office/drawing/2014/main" id="{2DF08A7A-C049-F247-99CB-9C5E542FE591}"/>
              </a:ext>
            </a:extLst>
          </p:cNvPr>
          <p:cNvSpPr txBox="1"/>
          <p:nvPr/>
        </p:nvSpPr>
        <p:spPr>
          <a:xfrm>
            <a:off x="6772868" y="2576616"/>
            <a:ext cx="580833" cy="369332"/>
          </a:xfrm>
          <a:prstGeom prst="rect">
            <a:avLst/>
          </a:prstGeom>
          <a:noFill/>
        </p:spPr>
        <p:txBody>
          <a:bodyPr wrap="square" rtlCol="0">
            <a:spAutoFit/>
          </a:bodyPr>
          <a:lstStyle/>
          <a:p>
            <a:r>
              <a:rPr lang="en-US" sz="1800" dirty="0">
                <a:highlight>
                  <a:srgbClr val="FFFF00"/>
                </a:highlight>
              </a:rPr>
              <a:t>1,A</a:t>
            </a:r>
            <a:endParaRPr lang="en-US" dirty="0">
              <a:highlight>
                <a:srgbClr val="FFFF00"/>
              </a:highlight>
            </a:endParaRPr>
          </a:p>
        </p:txBody>
      </p:sp>
      <p:sp>
        <p:nvSpPr>
          <p:cNvPr id="48" name="TextBox 47">
            <a:extLst>
              <a:ext uri="{FF2B5EF4-FFF2-40B4-BE49-F238E27FC236}">
                <a16:creationId xmlns:a16="http://schemas.microsoft.com/office/drawing/2014/main" id="{84FBEE3D-5E40-BB42-9DC1-09789F232605}"/>
              </a:ext>
            </a:extLst>
          </p:cNvPr>
          <p:cNvSpPr txBox="1"/>
          <p:nvPr/>
        </p:nvSpPr>
        <p:spPr>
          <a:xfrm>
            <a:off x="1738852" y="2630177"/>
            <a:ext cx="580833" cy="369332"/>
          </a:xfrm>
          <a:prstGeom prst="rect">
            <a:avLst/>
          </a:prstGeom>
          <a:noFill/>
        </p:spPr>
        <p:txBody>
          <a:bodyPr wrap="square" rtlCol="0">
            <a:spAutoFit/>
          </a:bodyPr>
          <a:lstStyle/>
          <a:p>
            <a:r>
              <a:rPr lang="en-US" sz="1800" dirty="0">
                <a:highlight>
                  <a:srgbClr val="FFFF00"/>
                </a:highlight>
              </a:rPr>
              <a:t>1,A</a:t>
            </a:r>
            <a:endParaRPr lang="en-US" dirty="0">
              <a:highlight>
                <a:srgbClr val="FFFF00"/>
              </a:highlight>
            </a:endParaRPr>
          </a:p>
        </p:txBody>
      </p:sp>
      <p:sp>
        <p:nvSpPr>
          <p:cNvPr id="49" name="TextBox 48">
            <a:extLst>
              <a:ext uri="{FF2B5EF4-FFF2-40B4-BE49-F238E27FC236}">
                <a16:creationId xmlns:a16="http://schemas.microsoft.com/office/drawing/2014/main" id="{5A3DD660-4B4F-0940-BD81-09C9A6FEF524}"/>
              </a:ext>
            </a:extLst>
          </p:cNvPr>
          <p:cNvSpPr txBox="1"/>
          <p:nvPr/>
        </p:nvSpPr>
        <p:spPr>
          <a:xfrm>
            <a:off x="6867314" y="4393874"/>
            <a:ext cx="580833" cy="369332"/>
          </a:xfrm>
          <a:prstGeom prst="rect">
            <a:avLst/>
          </a:prstGeom>
          <a:noFill/>
        </p:spPr>
        <p:txBody>
          <a:bodyPr wrap="square" rtlCol="0">
            <a:spAutoFit/>
          </a:bodyPr>
          <a:lstStyle/>
          <a:p>
            <a:r>
              <a:rPr lang="en-US" sz="1800" dirty="0">
                <a:highlight>
                  <a:srgbClr val="00FF00"/>
                </a:highlight>
              </a:rPr>
              <a:t>4,A</a:t>
            </a:r>
            <a:endParaRPr lang="en-US" dirty="0">
              <a:highlight>
                <a:srgbClr val="00FF00"/>
              </a:highlight>
            </a:endParaRPr>
          </a:p>
        </p:txBody>
      </p:sp>
      <p:sp>
        <p:nvSpPr>
          <p:cNvPr id="50" name="TextBox 49">
            <a:extLst>
              <a:ext uri="{FF2B5EF4-FFF2-40B4-BE49-F238E27FC236}">
                <a16:creationId xmlns:a16="http://schemas.microsoft.com/office/drawing/2014/main" id="{DA094CA1-02B0-F54E-8FE7-A4EE51AD60F2}"/>
              </a:ext>
            </a:extLst>
          </p:cNvPr>
          <p:cNvSpPr txBox="1"/>
          <p:nvPr/>
        </p:nvSpPr>
        <p:spPr>
          <a:xfrm>
            <a:off x="1791732" y="4416261"/>
            <a:ext cx="580833" cy="369332"/>
          </a:xfrm>
          <a:prstGeom prst="rect">
            <a:avLst/>
          </a:prstGeom>
          <a:noFill/>
        </p:spPr>
        <p:txBody>
          <a:bodyPr wrap="square" rtlCol="0">
            <a:spAutoFit/>
          </a:bodyPr>
          <a:lstStyle/>
          <a:p>
            <a:r>
              <a:rPr lang="en-US" sz="1800" dirty="0">
                <a:highlight>
                  <a:srgbClr val="00FF00"/>
                </a:highlight>
              </a:rPr>
              <a:t>4,A</a:t>
            </a:r>
            <a:endParaRPr lang="en-US" dirty="0">
              <a:highlight>
                <a:srgbClr val="00FF00"/>
              </a:highlight>
            </a:endParaRPr>
          </a:p>
        </p:txBody>
      </p:sp>
      <p:sp>
        <p:nvSpPr>
          <p:cNvPr id="52" name="TextBox 51">
            <a:extLst>
              <a:ext uri="{FF2B5EF4-FFF2-40B4-BE49-F238E27FC236}">
                <a16:creationId xmlns:a16="http://schemas.microsoft.com/office/drawing/2014/main" id="{B5E44471-F1BC-5B4F-B182-8F45CD1260BF}"/>
              </a:ext>
            </a:extLst>
          </p:cNvPr>
          <p:cNvSpPr txBox="1"/>
          <p:nvPr/>
        </p:nvSpPr>
        <p:spPr>
          <a:xfrm>
            <a:off x="8345144" y="3069056"/>
            <a:ext cx="1660151" cy="369332"/>
          </a:xfrm>
          <a:prstGeom prst="rect">
            <a:avLst/>
          </a:prstGeom>
          <a:noFill/>
        </p:spPr>
        <p:txBody>
          <a:bodyPr wrap="square" rtlCol="0">
            <a:spAutoFit/>
          </a:bodyPr>
          <a:lstStyle/>
          <a:p>
            <a:r>
              <a:rPr lang="en-US" sz="1800" dirty="0">
                <a:highlight>
                  <a:srgbClr val="00FF00"/>
                </a:highlight>
              </a:rPr>
              <a:t>5,A</a:t>
            </a:r>
            <a:endParaRPr lang="en-US" dirty="0">
              <a:highlight>
                <a:srgbClr val="00FF00"/>
              </a:highlight>
            </a:endParaRPr>
          </a:p>
        </p:txBody>
      </p:sp>
      <p:sp>
        <p:nvSpPr>
          <p:cNvPr id="53" name="TextBox 52">
            <a:extLst>
              <a:ext uri="{FF2B5EF4-FFF2-40B4-BE49-F238E27FC236}">
                <a16:creationId xmlns:a16="http://schemas.microsoft.com/office/drawing/2014/main" id="{A4CBE72E-6AE3-3D4F-A235-E06A91DCEDA3}"/>
              </a:ext>
            </a:extLst>
          </p:cNvPr>
          <p:cNvSpPr txBox="1"/>
          <p:nvPr/>
        </p:nvSpPr>
        <p:spPr>
          <a:xfrm>
            <a:off x="723949" y="985841"/>
            <a:ext cx="4802918" cy="1015663"/>
          </a:xfrm>
          <a:prstGeom prst="rect">
            <a:avLst/>
          </a:prstGeom>
          <a:noFill/>
        </p:spPr>
        <p:txBody>
          <a:bodyPr wrap="none" rtlCol="0">
            <a:spAutoFit/>
          </a:bodyPr>
          <a:lstStyle/>
          <a:p>
            <a:r>
              <a:rPr lang="en-US" sz="2000" dirty="0"/>
              <a:t>Here are situation after step 1:</a:t>
            </a:r>
          </a:p>
          <a:p>
            <a:pPr marL="342900" indent="-342900">
              <a:buFont typeface="Arial" panose="020B0604020202020204" pitchFamily="34" charset="0"/>
              <a:buChar char="•"/>
            </a:pPr>
            <a:r>
              <a:rPr lang="en-US" sz="2000" dirty="0"/>
              <a:t>what happens in step 2 for Prim’s?</a:t>
            </a:r>
          </a:p>
          <a:p>
            <a:pPr marL="342900" indent="-342900">
              <a:buFont typeface="Arial" panose="020B0604020202020204" pitchFamily="34" charset="0"/>
              <a:buChar char="•"/>
            </a:pPr>
            <a:r>
              <a:rPr lang="en-US" sz="2000" dirty="0"/>
              <a:t>what should be in step 2 for Dijkstra? </a:t>
            </a:r>
          </a:p>
        </p:txBody>
      </p:sp>
      <p:sp>
        <p:nvSpPr>
          <p:cNvPr id="54" name="TextBox 53">
            <a:extLst>
              <a:ext uri="{FF2B5EF4-FFF2-40B4-BE49-F238E27FC236}">
                <a16:creationId xmlns:a16="http://schemas.microsoft.com/office/drawing/2014/main" id="{D9E4BE08-D2B8-EB4D-9C8B-4D0DB6EEB92D}"/>
              </a:ext>
            </a:extLst>
          </p:cNvPr>
          <p:cNvSpPr txBox="1"/>
          <p:nvPr/>
        </p:nvSpPr>
        <p:spPr>
          <a:xfrm>
            <a:off x="7544079" y="4687004"/>
            <a:ext cx="1180772" cy="369332"/>
          </a:xfrm>
          <a:prstGeom prst="rect">
            <a:avLst/>
          </a:prstGeom>
          <a:noFill/>
        </p:spPr>
        <p:txBody>
          <a:bodyPr wrap="none" rtlCol="0">
            <a:spAutoFit/>
          </a:bodyPr>
          <a:lstStyle/>
          <a:p>
            <a:r>
              <a:rPr lang="en-US" sz="1800" dirty="0">
                <a:solidFill>
                  <a:srgbClr val="FF0000"/>
                </a:solidFill>
              </a:rPr>
              <a:t>Dijkstra’s </a:t>
            </a:r>
            <a:endParaRPr lang="en-US" dirty="0">
              <a:solidFill>
                <a:srgbClr val="FF0000"/>
              </a:solidFill>
            </a:endParaRPr>
          </a:p>
        </p:txBody>
      </p:sp>
    </p:spTree>
    <p:extLst>
      <p:ext uri="{BB962C8B-B14F-4D97-AF65-F5344CB8AC3E}">
        <p14:creationId xmlns:p14="http://schemas.microsoft.com/office/powerpoint/2010/main" val="4275335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B6367-97FA-0840-AE9E-9D7872A7AA5A}"/>
              </a:ext>
            </a:extLst>
          </p:cNvPr>
          <p:cNvSpPr>
            <a:spLocks noGrp="1"/>
          </p:cNvSpPr>
          <p:nvPr>
            <p:ph type="title"/>
          </p:nvPr>
        </p:nvSpPr>
        <p:spPr>
          <a:xfrm>
            <a:off x="255588" y="-99392"/>
            <a:ext cx="8623300" cy="920750"/>
          </a:xfrm>
        </p:spPr>
        <p:txBody>
          <a:bodyPr/>
          <a:lstStyle/>
          <a:p>
            <a:pPr>
              <a:defRPr/>
            </a:pPr>
            <a:r>
              <a:rPr lang="en-US" dirty="0"/>
              <a:t>Dijkstra’s and Prim’s are similar</a:t>
            </a:r>
          </a:p>
        </p:txBody>
      </p:sp>
      <p:graphicFrame>
        <p:nvGraphicFramePr>
          <p:cNvPr id="7" name="Content Placeholder 6">
            <a:extLst>
              <a:ext uri="{FF2B5EF4-FFF2-40B4-BE49-F238E27FC236}">
                <a16:creationId xmlns:a16="http://schemas.microsoft.com/office/drawing/2014/main" id="{F6E0FE18-AF05-CD4A-96D9-49CDCC4C4BB1}"/>
              </a:ext>
            </a:extLst>
          </p:cNvPr>
          <p:cNvGraphicFramePr>
            <a:graphicFrameLocks noGrp="1"/>
          </p:cNvGraphicFramePr>
          <p:nvPr>
            <p:ph idx="1"/>
            <p:extLst>
              <p:ext uri="{D42A27DB-BD31-4B8C-83A1-F6EECF244321}">
                <p14:modId xmlns:p14="http://schemas.microsoft.com/office/powerpoint/2010/main" val="1058886723"/>
              </p:ext>
            </p:extLst>
          </p:nvPr>
        </p:nvGraphicFramePr>
        <p:xfrm>
          <a:off x="123032" y="692696"/>
          <a:ext cx="8888412" cy="5187798"/>
        </p:xfrm>
        <a:graphic>
          <a:graphicData uri="http://schemas.openxmlformats.org/drawingml/2006/table">
            <a:tbl>
              <a:tblPr/>
              <a:tblGrid>
                <a:gridCol w="4814148">
                  <a:extLst>
                    <a:ext uri="{9D8B030D-6E8A-4147-A177-3AD203B41FA5}">
                      <a16:colId xmlns:a16="http://schemas.microsoft.com/office/drawing/2014/main" val="20001"/>
                    </a:ext>
                  </a:extLst>
                </a:gridCol>
                <a:gridCol w="4074264">
                  <a:extLst>
                    <a:ext uri="{9D8B030D-6E8A-4147-A177-3AD203B41FA5}">
                      <a16:colId xmlns:a16="http://schemas.microsoft.com/office/drawing/2014/main" val="20002"/>
                    </a:ext>
                  </a:extLst>
                </a:gridCol>
              </a:tblGrid>
              <a:tr h="371527">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News Gothic MT" panose="020B0503020103020203" pitchFamily="34" charset="0"/>
                          <a:ea typeface="ＭＳ Ｐゴシック" panose="020B0600070205080204" pitchFamily="34" charset="-128"/>
                        </a:rPr>
                        <a:t>Dijkstra(G=(V,E),S)</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News Gothic MT" panose="020B0503020103020203" pitchFamily="34" charset="0"/>
                          <a:ea typeface="ＭＳ Ｐゴシック" panose="020B0600070205080204" pitchFamily="34" charset="-128"/>
                        </a:rPr>
                        <a:t>Prim(G=(V,E))</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0169">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SSSP (that involves all nodes of a </a:t>
                      </a:r>
                      <a:r>
                        <a:rPr kumimoji="0" lang="en-US" altLang="en-US" sz="1400" b="0" i="1"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connected</a:t>
                      </a:r>
                      <a:r>
                        <a:rPr kumimoji="0" lang="en-US" altLang="en-US" sz="14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graph)</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News Gothic MT" panose="020B0503020103020203" pitchFamily="34" charset="0"/>
                          <a:ea typeface="ＭＳ Ｐゴシック" panose="020B0600070205080204" pitchFamily="34" charset="-128"/>
                        </a:rPr>
                        <a:t>MST (that involves all nodes of a </a:t>
                      </a:r>
                      <a:r>
                        <a:rPr kumimoji="0" lang="en-US" altLang="en-US" sz="1400" b="0" i="1" u="none" strike="noStrike" cap="none" normalizeH="0" baseline="0">
                          <a:ln>
                            <a:noFill/>
                          </a:ln>
                          <a:solidFill>
                            <a:srgbClr val="000000"/>
                          </a:solidFill>
                          <a:effectLst/>
                          <a:latin typeface="News Gothic MT" panose="020B0503020103020203" pitchFamily="34" charset="0"/>
                          <a:ea typeface="ＭＳ Ｐゴシック" panose="020B0600070205080204" pitchFamily="34" charset="-128"/>
                        </a:rPr>
                        <a:t>connected</a:t>
                      </a:r>
                      <a:r>
                        <a:rPr kumimoji="0" lang="en-US" altLang="en-US" sz="1400" b="0" i="0" u="none" strike="noStrike" cap="none" normalizeH="0" baseline="0">
                          <a:ln>
                            <a:noFill/>
                          </a:ln>
                          <a:solidFill>
                            <a:srgbClr val="000000"/>
                          </a:solidFill>
                          <a:effectLst/>
                          <a:latin typeface="News Gothic MT" panose="020B0503020103020203" pitchFamily="34" charset="0"/>
                          <a:ea typeface="ＭＳ Ｐゴシック" panose="020B0600070205080204" pitchFamily="34" charset="-128"/>
                        </a:rPr>
                        <a:t> graph)</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extLst>
                  <a:ext uri="{0D108BD9-81ED-4DB2-BD59-A6C34878D82A}">
                    <a16:rowId xmlns:a16="http://schemas.microsoft.com/office/drawing/2014/main" val="10001"/>
                  </a:ext>
                </a:extLst>
              </a:tr>
              <a:tr h="1188885">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for each v ∈V do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[v]:=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prev</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[v]:= nil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[S]=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PQ:=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create_priority_queue</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V,dist</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with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[v] as priority of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v∈V</a:t>
                      </a:r>
                      <a:endPar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0"/>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for each v ∈V do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cost[v]:=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prev</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[v]:= nil</a:t>
                      </a:r>
                      <a:endParaRPr kumimoji="0" lang="en-US" altLang="en-US" sz="14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pick initial </a:t>
                      </a:r>
                      <a:r>
                        <a:rPr kumimoji="0" lang="en-US" altLang="en-US" sz="1400" b="1"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S</a:t>
                      </a:r>
                      <a:endParaRPr kumimoji="0" lang="en-US" altLang="en-US" sz="1400" b="0" i="0" u="none" strike="noStrike" kern="1200" cap="none" normalizeH="0" baseline="0" dirty="0">
                        <a:ln>
                          <a:noFill/>
                        </a:ln>
                        <a:solidFill>
                          <a:srgbClr val="000000"/>
                        </a:solidFill>
                        <a:effectLst/>
                        <a:latin typeface="News Gothic MT" panose="020B0503020103020203" pitchFamily="34" charset="0"/>
                        <a:ea typeface="ＭＳ Ｐゴシック"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cost[S]:=0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PQ:=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create_priority_queue</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(V, cost) with cost[v] as priority of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v∈V</a:t>
                      </a:r>
                      <a:endPar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0"/>
                    </a:solidFill>
                  </a:tcPr>
                </a:tc>
                <a:extLst>
                  <a:ext uri="{0D108BD9-81ED-4DB2-BD59-A6C34878D82A}">
                    <a16:rowId xmlns:a16="http://schemas.microsoft.com/office/drawing/2014/main" val="10002"/>
                  </a:ext>
                </a:extLst>
              </a:tr>
              <a:tr h="914527">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while (PQ is not empty) do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  u := </a:t>
                      </a:r>
                      <a:r>
                        <a:rPr kumimoji="0" lang="en-US" altLang="en-US" sz="1400" b="0" i="0" u="none" strike="noStrike" kern="1200" cap="none" normalizeH="0" baseline="0" dirty="0" err="1">
                          <a:ln>
                            <a:noFill/>
                          </a:ln>
                          <a:solidFill>
                            <a:srgbClr val="080FAC"/>
                          </a:solidFill>
                          <a:effectLst/>
                          <a:latin typeface="Courier" pitchFamily="2" charset="0"/>
                          <a:ea typeface="ＭＳ Ｐゴシック" panose="020B0600070205080204" pitchFamily="34" charset="-128"/>
                          <a:cs typeface="+mn-cs"/>
                        </a:rPr>
                        <a:t>ejectMin</a:t>
                      </a: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(PQ)  // node with minimal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                     // </a:t>
                      </a:r>
                      <a:r>
                        <a:rPr kumimoji="0" lang="en-US" altLang="en-US" sz="1400" b="0" i="0" u="none" strike="noStrike" kern="1200" cap="none" normalizeH="0" baseline="0" dirty="0" err="1">
                          <a:ln>
                            <a:noFill/>
                          </a:ln>
                          <a:solidFill>
                            <a:srgbClr val="080FAC"/>
                          </a:solidFill>
                          <a:effectLst/>
                          <a:latin typeface="Courier" pitchFamily="2" charset="0"/>
                          <a:ea typeface="ＭＳ Ｐゴシック" panose="020B0600070205080204" pitchFamily="34" charset="-128"/>
                          <a:cs typeface="+mn-cs"/>
                        </a:rPr>
                        <a:t>dist</a:t>
                      </a: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 in PQ   </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while (PQ is not empty) do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  u := </a:t>
                      </a:r>
                      <a:r>
                        <a:rPr kumimoji="0" lang="en-US" altLang="en-US" sz="1400" b="0" i="0" u="none" strike="noStrike" kern="1200" cap="none" normalizeH="0" baseline="0" dirty="0" err="1">
                          <a:ln>
                            <a:noFill/>
                          </a:ln>
                          <a:solidFill>
                            <a:srgbClr val="080FAC"/>
                          </a:solidFill>
                          <a:effectLst/>
                          <a:latin typeface="Courier" pitchFamily="2" charset="0"/>
                          <a:ea typeface="ＭＳ Ｐゴシック" panose="020B0600070205080204" pitchFamily="34" charset="-128"/>
                          <a:cs typeface="+mn-cs"/>
                        </a:rPr>
                        <a:t>ejectMin</a:t>
                      </a: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(PQ)</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extLst>
                  <a:ext uri="{0D108BD9-81ED-4DB2-BD59-A6C34878D82A}">
                    <a16:rowId xmlns:a16="http://schemas.microsoft.com/office/drawing/2014/main" val="10003"/>
                  </a:ext>
                </a:extLst>
              </a:tr>
              <a:tr h="1463243">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for each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neighbour</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v of u do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if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v∈PQ</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&amp; </a:t>
                      </a:r>
                      <a:r>
                        <a:rPr kumimoji="0" lang="en-US" altLang="en-US" sz="1400" b="1" i="0" u="none" strike="noStrike" cap="none" normalizeH="0" baseline="0" dirty="0" err="1">
                          <a:ln>
                            <a:noFill/>
                          </a:ln>
                          <a:solidFill>
                            <a:srgbClr val="080FAC"/>
                          </a:solidFill>
                          <a:effectLst/>
                          <a:highlight>
                            <a:srgbClr val="FFFF00"/>
                          </a:highlight>
                          <a:latin typeface="Courier" pitchFamily="2" charset="0"/>
                          <a:ea typeface="ＭＳ Ｐゴシック" panose="020B0600070205080204" pitchFamily="34" charset="-128"/>
                        </a:rPr>
                        <a:t>dist</a:t>
                      </a:r>
                      <a:r>
                        <a:rPr kumimoji="0" lang="en-US" altLang="en-US" sz="1400" b="1" i="0" u="none" strike="noStrike" cap="none" normalizeH="0" baseline="0" dirty="0">
                          <a:ln>
                            <a:noFill/>
                          </a:ln>
                          <a:solidFill>
                            <a:srgbClr val="080FAC"/>
                          </a:solidFill>
                          <a:effectLst/>
                          <a:highlight>
                            <a:srgbClr val="FFFF00"/>
                          </a:highlight>
                          <a:latin typeface="Courier" pitchFamily="2" charset="0"/>
                          <a:ea typeface="ＭＳ Ｐゴシック" panose="020B0600070205080204" pitchFamily="34" charset="-128"/>
                        </a:rPr>
                        <a:t>[u]+w(</a:t>
                      </a:r>
                      <a:r>
                        <a:rPr kumimoji="0" lang="en-US" altLang="en-US" sz="1400" b="1" i="0" u="none" strike="noStrike" cap="none" normalizeH="0" baseline="0" dirty="0" err="1">
                          <a:ln>
                            <a:noFill/>
                          </a:ln>
                          <a:solidFill>
                            <a:srgbClr val="080FAC"/>
                          </a:solidFill>
                          <a:effectLst/>
                          <a:highlight>
                            <a:srgbClr val="FFFF00"/>
                          </a:highlight>
                          <a:latin typeface="Courier" pitchFamily="2" charset="0"/>
                          <a:ea typeface="ＭＳ Ｐゴシック" panose="020B0600070205080204" pitchFamily="34" charset="-128"/>
                        </a:rPr>
                        <a:t>u,v</a:t>
                      </a:r>
                      <a:r>
                        <a:rPr kumimoji="0" lang="en-US" altLang="en-US" sz="1400" b="1" i="0" u="none" strike="noStrike" cap="none" normalizeH="0" baseline="0" dirty="0">
                          <a:ln>
                            <a:noFill/>
                          </a:ln>
                          <a:solidFill>
                            <a:srgbClr val="080FAC"/>
                          </a:solidFill>
                          <a:effectLst/>
                          <a:highlight>
                            <a:srgbClr val="FFFF00"/>
                          </a:highlight>
                          <a:latin typeface="Courier" pitchFamily="2" charset="0"/>
                          <a:ea typeface="ＭＳ Ｐゴシック" panose="020B0600070205080204" pitchFamily="34" charset="-128"/>
                        </a:rPr>
                        <a:t>) </a:t>
                      </a:r>
                      <a:r>
                        <a:rPr kumimoji="0" lang="en-US" altLang="en-US" sz="1400" b="0" i="0" u="none" strike="noStrike" cap="none" normalizeH="0" baseline="0" dirty="0">
                          <a:ln>
                            <a:noFill/>
                          </a:ln>
                          <a:solidFill>
                            <a:srgbClr val="080FAC"/>
                          </a:solidFill>
                          <a:effectLst/>
                          <a:highlight>
                            <a:srgbClr val="FFFF00"/>
                          </a:highlight>
                          <a:latin typeface="Courier" pitchFamily="2" charset="0"/>
                          <a:ea typeface="ＭＳ Ｐゴシック" panose="020B0600070205080204" pitchFamily="34" charset="-128"/>
                        </a:rPr>
                        <a:t>&lt; </a:t>
                      </a:r>
                      <a:r>
                        <a:rPr kumimoji="0" lang="en-US" altLang="en-US" sz="1400" b="0" i="0" u="none" strike="noStrike" cap="none" normalizeH="0" baseline="0" dirty="0" err="1">
                          <a:ln>
                            <a:noFill/>
                          </a:ln>
                          <a:solidFill>
                            <a:srgbClr val="080FAC"/>
                          </a:solidFill>
                          <a:effectLst/>
                          <a:highlight>
                            <a:srgbClr val="FFFF00"/>
                          </a:highlight>
                          <a:latin typeface="Courier" pitchFamily="2" charset="0"/>
                          <a:ea typeface="ＭＳ Ｐゴシック" panose="020B0600070205080204" pitchFamily="34" charset="-128"/>
                        </a:rPr>
                        <a:t>dist</a:t>
                      </a:r>
                      <a:r>
                        <a:rPr kumimoji="0" lang="en-US" altLang="en-US" sz="1400" b="0" i="0" u="none" strike="noStrike" cap="none" normalizeH="0" baseline="0" dirty="0">
                          <a:ln>
                            <a:noFill/>
                          </a:ln>
                          <a:solidFill>
                            <a:srgbClr val="080FAC"/>
                          </a:solidFill>
                          <a:effectLst/>
                          <a:highlight>
                            <a:srgbClr val="FFFF00"/>
                          </a:highlight>
                          <a:latin typeface="Courier" pitchFamily="2" charset="0"/>
                          <a:ea typeface="ＭＳ Ｐゴシック" panose="020B0600070205080204" pitchFamily="34" charset="-128"/>
                        </a:rPr>
                        <a:t>[v]</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then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[v]:= </a:t>
                      </a:r>
                      <a:r>
                        <a:rPr kumimoji="0" lang="en-US" altLang="en-US" sz="1400" b="1"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400" b="1" i="0" u="none" strike="noStrike" cap="none" normalizeH="0" baseline="0" dirty="0">
                          <a:ln>
                            <a:noFill/>
                          </a:ln>
                          <a:solidFill>
                            <a:srgbClr val="080FAC"/>
                          </a:solidFill>
                          <a:effectLst/>
                          <a:latin typeface="Courier" pitchFamily="2" charset="0"/>
                          <a:ea typeface="ＭＳ Ｐゴシック" panose="020B0600070205080204" pitchFamily="34" charset="-128"/>
                        </a:rPr>
                        <a:t>[u]+w(</a:t>
                      </a:r>
                      <a:r>
                        <a:rPr kumimoji="0" lang="en-US" altLang="en-US" sz="1400" b="1" i="0" u="none" strike="noStrike" cap="none" normalizeH="0" baseline="0" dirty="0" err="1">
                          <a:ln>
                            <a:noFill/>
                          </a:ln>
                          <a:solidFill>
                            <a:srgbClr val="080FAC"/>
                          </a:solidFill>
                          <a:effectLst/>
                          <a:latin typeface="Courier" pitchFamily="2" charset="0"/>
                          <a:ea typeface="ＭＳ Ｐゴシック" panose="020B0600070205080204" pitchFamily="34" charset="-128"/>
                        </a:rPr>
                        <a:t>u,v</a:t>
                      </a:r>
                      <a:r>
                        <a:rPr kumimoji="0" lang="en-US" altLang="en-US" sz="1400" b="1" i="0" u="none" strike="noStrike" cap="none" normalizeH="0" baseline="0" dirty="0">
                          <a:ln>
                            <a:noFill/>
                          </a:ln>
                          <a:solidFill>
                            <a:srgbClr val="080FAC"/>
                          </a:solidFill>
                          <a:effectLst/>
                          <a:latin typeface="Courier" pitchFamily="2" charset="0"/>
                          <a:ea typeface="ＭＳ Ｐゴシック" panose="020B0600070205080204" pitchFamily="34" charset="-128"/>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400" b="0" i="0" u="none" strike="noStrike" cap="none" normalizeH="0" baseline="0" dirty="0">
                          <a:ln>
                            <a:noFill/>
                          </a:ln>
                          <a:solidFill>
                            <a:srgbClr val="FF0000"/>
                          </a:solidFill>
                          <a:effectLst/>
                          <a:latin typeface="Courier" pitchFamily="2" charset="0"/>
                          <a:ea typeface="ＭＳ Ｐゴシック" panose="020B0600070205080204" pitchFamily="34" charset="-128"/>
                        </a:rPr>
                        <a:t>update (v, </a:t>
                      </a:r>
                      <a:r>
                        <a:rPr kumimoji="0" lang="en-US" altLang="en-US" sz="1400" b="0" i="0" u="none" strike="noStrike" cap="none" normalizeH="0" baseline="0" dirty="0" err="1">
                          <a:ln>
                            <a:noFill/>
                          </a:ln>
                          <a:solidFill>
                            <a:srgbClr val="FF0000"/>
                          </a:solidFill>
                          <a:effectLst/>
                          <a:latin typeface="Courier" pitchFamily="2" charset="0"/>
                          <a:ea typeface="ＭＳ Ｐゴシック" panose="020B0600070205080204" pitchFamily="34" charset="-128"/>
                        </a:rPr>
                        <a:t>dist</a:t>
                      </a:r>
                      <a:r>
                        <a:rPr kumimoji="0" lang="en-US" altLang="en-US" sz="1400" b="0" i="0" u="none" strike="noStrike" cap="none" normalizeH="0" baseline="0" dirty="0">
                          <a:ln>
                            <a:noFill/>
                          </a:ln>
                          <a:solidFill>
                            <a:srgbClr val="FF0000"/>
                          </a:solidFill>
                          <a:effectLst/>
                          <a:latin typeface="Courier" pitchFamily="2" charset="0"/>
                          <a:ea typeface="ＭＳ Ｐゴシック" panose="020B0600070205080204" pitchFamily="34" charset="-128"/>
                        </a:rPr>
                        <a:t>[v]) in PQ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prev</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[v]:= u</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0"/>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for each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neighbour</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v of u do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if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v∈PQ</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&amp; </a:t>
                      </a:r>
                      <a:r>
                        <a:rPr kumimoji="0" lang="en-US" altLang="en-US" sz="1400" b="1" i="0" u="none" strike="noStrike" cap="none" normalizeH="0" baseline="0" dirty="0">
                          <a:ln>
                            <a:noFill/>
                          </a:ln>
                          <a:solidFill>
                            <a:srgbClr val="080FAC"/>
                          </a:solidFill>
                          <a:effectLst/>
                          <a:highlight>
                            <a:srgbClr val="FFFF00"/>
                          </a:highlight>
                          <a:latin typeface="Courier" pitchFamily="2" charset="0"/>
                          <a:ea typeface="ＭＳ Ｐゴシック" panose="020B0600070205080204" pitchFamily="34" charset="-128"/>
                        </a:rPr>
                        <a:t>w(</a:t>
                      </a:r>
                      <a:r>
                        <a:rPr kumimoji="0" lang="en-US" altLang="en-US" sz="1400" b="1" i="0" u="none" strike="noStrike" cap="none" normalizeH="0" baseline="0" dirty="0" err="1">
                          <a:ln>
                            <a:noFill/>
                          </a:ln>
                          <a:solidFill>
                            <a:srgbClr val="080FAC"/>
                          </a:solidFill>
                          <a:effectLst/>
                          <a:highlight>
                            <a:srgbClr val="FFFF00"/>
                          </a:highlight>
                          <a:latin typeface="Courier" pitchFamily="2" charset="0"/>
                          <a:ea typeface="ＭＳ Ｐゴシック" panose="020B0600070205080204" pitchFamily="34" charset="-128"/>
                        </a:rPr>
                        <a:t>u,v</a:t>
                      </a:r>
                      <a:r>
                        <a:rPr kumimoji="0" lang="en-US" altLang="en-US" sz="1400" b="1" i="0" u="none" strike="noStrike" cap="none" normalizeH="0" baseline="0" dirty="0">
                          <a:ln>
                            <a:noFill/>
                          </a:ln>
                          <a:solidFill>
                            <a:srgbClr val="080FAC"/>
                          </a:solidFill>
                          <a:effectLst/>
                          <a:highlight>
                            <a:srgbClr val="FFFF00"/>
                          </a:highlight>
                          <a:latin typeface="Courier" pitchFamily="2" charset="0"/>
                          <a:ea typeface="ＭＳ Ｐゴシック" panose="020B0600070205080204" pitchFamily="34" charset="-128"/>
                        </a:rPr>
                        <a:t>) </a:t>
                      </a:r>
                      <a:r>
                        <a:rPr kumimoji="0" lang="en-US" altLang="en-US" sz="1400" b="0" i="0" u="none" strike="noStrike" cap="none" normalizeH="0" baseline="0" dirty="0">
                          <a:ln>
                            <a:noFill/>
                          </a:ln>
                          <a:solidFill>
                            <a:srgbClr val="080FAC"/>
                          </a:solidFill>
                          <a:effectLst/>
                          <a:highlight>
                            <a:srgbClr val="FFFF00"/>
                          </a:highlight>
                          <a:latin typeface="Courier" pitchFamily="2" charset="0"/>
                          <a:ea typeface="ＭＳ Ｐゴシック" panose="020B0600070205080204" pitchFamily="34" charset="-128"/>
                        </a:rPr>
                        <a:t>&lt; cost[v]</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then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cost[v]:= </a:t>
                      </a:r>
                      <a:r>
                        <a:rPr kumimoji="0" lang="en-US" altLang="en-US" sz="1400" b="1" i="0" u="none" strike="noStrike" cap="none" normalizeH="0" baseline="0" dirty="0">
                          <a:ln>
                            <a:noFill/>
                          </a:ln>
                          <a:solidFill>
                            <a:srgbClr val="080FAC"/>
                          </a:solidFill>
                          <a:effectLst/>
                          <a:latin typeface="Courier" pitchFamily="2" charset="0"/>
                          <a:ea typeface="ＭＳ Ｐゴシック" panose="020B0600070205080204" pitchFamily="34" charset="-128"/>
                        </a:rPr>
                        <a:t>w(</a:t>
                      </a:r>
                      <a:r>
                        <a:rPr kumimoji="0" lang="en-US" altLang="en-US" sz="1400" b="1" i="0" u="none" strike="noStrike" cap="none" normalizeH="0" baseline="0" dirty="0" err="1">
                          <a:ln>
                            <a:noFill/>
                          </a:ln>
                          <a:solidFill>
                            <a:srgbClr val="080FAC"/>
                          </a:solidFill>
                          <a:effectLst/>
                          <a:latin typeface="Courier" pitchFamily="2" charset="0"/>
                          <a:ea typeface="ＭＳ Ｐゴシック" panose="020B0600070205080204" pitchFamily="34" charset="-128"/>
                        </a:rPr>
                        <a:t>u,v</a:t>
                      </a:r>
                      <a:r>
                        <a:rPr kumimoji="0" lang="en-US" altLang="en-US" sz="1400" b="1" i="0" u="none" strike="noStrike" cap="none" normalizeH="0" baseline="0" dirty="0">
                          <a:ln>
                            <a:noFill/>
                          </a:ln>
                          <a:solidFill>
                            <a:srgbClr val="080FAC"/>
                          </a:solidFill>
                          <a:effectLst/>
                          <a:latin typeface="Courier" pitchFamily="2" charset="0"/>
                          <a:ea typeface="ＭＳ Ｐゴシック" panose="020B0600070205080204" pitchFamily="34" charset="-128"/>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400" b="0" i="0" u="none" strike="noStrike" cap="none" normalizeH="0" baseline="0" dirty="0">
                          <a:ln>
                            <a:noFill/>
                          </a:ln>
                          <a:solidFill>
                            <a:srgbClr val="FF0000"/>
                          </a:solidFill>
                          <a:effectLst/>
                          <a:latin typeface="Courier" pitchFamily="2" charset="0"/>
                          <a:ea typeface="ＭＳ Ｐゴシック" panose="020B0600070205080204" pitchFamily="34" charset="-128"/>
                        </a:rPr>
                        <a:t>update (v, cost[v]) in PQ </a:t>
                      </a:r>
                      <a:endParaRPr kumimoji="0" lang="en-US" altLang="en-US" sz="1400" b="1" i="0" u="none" strike="noStrike" cap="none" normalizeH="0" baseline="0" dirty="0">
                        <a:ln>
                          <a:noFill/>
                        </a:ln>
                        <a:solidFill>
                          <a:srgbClr val="FF0000"/>
                        </a:solidFill>
                        <a:effectLst/>
                        <a:latin typeface="Courier" pitchFamily="2"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prev</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[v]:= u</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0"/>
                    </a:solidFill>
                  </a:tcPr>
                </a:tc>
                <a:extLst>
                  <a:ext uri="{0D108BD9-81ED-4DB2-BD59-A6C34878D82A}">
                    <a16:rowId xmlns:a16="http://schemas.microsoft.com/office/drawing/2014/main" val="10004"/>
                  </a:ext>
                </a:extLst>
              </a:tr>
            </a:tbl>
          </a:graphicData>
        </a:graphic>
      </p:graphicFrame>
      <p:sp>
        <p:nvSpPr>
          <p:cNvPr id="16412" name="Date Placeholder 3">
            <a:extLst>
              <a:ext uri="{FF2B5EF4-FFF2-40B4-BE49-F238E27FC236}">
                <a16:creationId xmlns:a16="http://schemas.microsoft.com/office/drawing/2014/main" id="{B7AB8C64-574F-1D43-9A06-4E237A59F70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15DD1E9F-C70A-6348-8A86-142FF07C1432}"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16413" name="Footer Placeholder 4">
            <a:extLst>
              <a:ext uri="{FF2B5EF4-FFF2-40B4-BE49-F238E27FC236}">
                <a16:creationId xmlns:a16="http://schemas.microsoft.com/office/drawing/2014/main" id="{D9FFC66F-0489-3E43-A6F0-416D7FC1E57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6414" name="Slide Number Placeholder 5">
            <a:extLst>
              <a:ext uri="{FF2B5EF4-FFF2-40B4-BE49-F238E27FC236}">
                <a16:creationId xmlns:a16="http://schemas.microsoft.com/office/drawing/2014/main" id="{EBC46546-573F-884F-A3B2-1D5A672A551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77C69896-B35B-6447-AE81-9CCB096DB69B}" type="slidenum">
              <a:rPr lang="en-US" altLang="en-US" sz="3600">
                <a:solidFill>
                  <a:schemeClr val="bg1"/>
                </a:solidFill>
                <a:latin typeface="Arial" panose="020B0604020202020204" pitchFamily="34" charset="0"/>
              </a:rPr>
              <a:pPr>
                <a:spcBef>
                  <a:spcPct val="0"/>
                </a:spcBef>
                <a:buClrTx/>
                <a:buSzTx/>
                <a:buFontTx/>
                <a:buNone/>
              </a:pPr>
              <a:t>22</a:t>
            </a:fld>
            <a:endParaRPr lang="en-US" altLang="en-US" sz="3600">
              <a:solidFill>
                <a:schemeClr val="bg1"/>
              </a:solidFill>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980148" y="6158755"/>
            <a:ext cx="990600" cy="365125"/>
          </a:xfrm>
        </p:spPr>
        <p:txBody>
          <a:bodyPr/>
          <a:lstStyle/>
          <a:p>
            <a:pPr>
              <a:defRPr/>
            </a:pPr>
            <a:fld id="{F9610808-8E44-6F46-B441-732A53FE435D}" type="slidenum">
              <a:rPr lang="en-US" smtClean="0"/>
              <a:pPr>
                <a:defRPr/>
              </a:pPr>
              <a:t>23</a:t>
            </a:fld>
            <a:endParaRPr lang="en-US" dirty="0"/>
          </a:p>
        </p:txBody>
      </p:sp>
      <p:graphicFrame>
        <p:nvGraphicFramePr>
          <p:cNvPr id="97" name="Table 96">
            <a:extLst>
              <a:ext uri="{FF2B5EF4-FFF2-40B4-BE49-F238E27FC236}">
                <a16:creationId xmlns:a16="http://schemas.microsoft.com/office/drawing/2014/main" id="{9127B0ED-4519-0F44-AC2A-40F3CFF13754}"/>
              </a:ext>
            </a:extLst>
          </p:cNvPr>
          <p:cNvGraphicFramePr>
            <a:graphicFrameLocks noGrp="1"/>
          </p:cNvGraphicFramePr>
          <p:nvPr>
            <p:extLst>
              <p:ext uri="{D42A27DB-BD31-4B8C-83A1-F6EECF244321}">
                <p14:modId xmlns:p14="http://schemas.microsoft.com/office/powerpoint/2010/main" val="48285312"/>
              </p:ext>
            </p:extLst>
          </p:nvPr>
        </p:nvGraphicFramePr>
        <p:xfrm>
          <a:off x="291617" y="4116205"/>
          <a:ext cx="8679131" cy="2420858"/>
        </p:xfrm>
        <a:graphic>
          <a:graphicData uri="http://schemas.openxmlformats.org/drawingml/2006/table">
            <a:tbl>
              <a:tblPr firstRow="1" bandRow="1">
                <a:tableStyleId>{5C22544A-7EE6-4342-B048-85BDC9FD1C3A}</a:tableStyleId>
              </a:tblPr>
              <a:tblGrid>
                <a:gridCol w="1446522">
                  <a:extLst>
                    <a:ext uri="{9D8B030D-6E8A-4147-A177-3AD203B41FA5}">
                      <a16:colId xmlns:a16="http://schemas.microsoft.com/office/drawing/2014/main" val="20000"/>
                    </a:ext>
                  </a:extLst>
                </a:gridCol>
                <a:gridCol w="2361989">
                  <a:extLst>
                    <a:ext uri="{9D8B030D-6E8A-4147-A177-3AD203B41FA5}">
                      <a16:colId xmlns:a16="http://schemas.microsoft.com/office/drawing/2014/main" val="20001"/>
                    </a:ext>
                  </a:extLst>
                </a:gridCol>
                <a:gridCol w="1152080">
                  <a:extLst>
                    <a:ext uri="{9D8B030D-6E8A-4147-A177-3AD203B41FA5}">
                      <a16:colId xmlns:a16="http://schemas.microsoft.com/office/drawing/2014/main" val="20002"/>
                    </a:ext>
                  </a:extLst>
                </a:gridCol>
                <a:gridCol w="1274334">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292078">
                  <a:extLst>
                    <a:ext uri="{9D8B030D-6E8A-4147-A177-3AD203B41FA5}">
                      <a16:colId xmlns:a16="http://schemas.microsoft.com/office/drawing/2014/main" val="20005"/>
                    </a:ext>
                  </a:extLst>
                </a:gridCol>
              </a:tblGrid>
              <a:tr h="383250">
                <a:tc>
                  <a:txBody>
                    <a:bodyPr/>
                    <a:lstStyle/>
                    <a:p>
                      <a:pPr algn="ctr"/>
                      <a:r>
                        <a:rPr lang="en-US" sz="1800" dirty="0"/>
                        <a:t>step</a:t>
                      </a:r>
                    </a:p>
                  </a:txBody>
                  <a:tcPr marL="91441" marR="91441" marT="45632" marB="45632"/>
                </a:tc>
                <a:tc>
                  <a:txBody>
                    <a:bodyPr/>
                    <a:lstStyle/>
                    <a:p>
                      <a:pPr algn="ctr"/>
                      <a:r>
                        <a:rPr lang="en-US" sz="1800" dirty="0"/>
                        <a:t>node</a:t>
                      </a:r>
                      <a:r>
                        <a:rPr lang="en-US" sz="1800" baseline="0" dirty="0"/>
                        <a:t> added to MST</a:t>
                      </a:r>
                      <a:endParaRPr lang="en-US" sz="1800" dirty="0"/>
                    </a:p>
                  </a:txBody>
                  <a:tcPr marL="91441" marR="91441" marT="45632" marB="45632"/>
                </a:tc>
                <a:tc>
                  <a:txBody>
                    <a:bodyPr/>
                    <a:lstStyle/>
                    <a:p>
                      <a:pPr algn="ctr"/>
                      <a:r>
                        <a:rPr lang="en-US" sz="1800" dirty="0"/>
                        <a:t>A</a:t>
                      </a:r>
                    </a:p>
                  </a:txBody>
                  <a:tcPr marL="91441" marR="91441" marT="45632" marB="45632"/>
                </a:tc>
                <a:tc>
                  <a:txBody>
                    <a:bodyPr/>
                    <a:lstStyle/>
                    <a:p>
                      <a:pPr algn="ctr"/>
                      <a:r>
                        <a:rPr lang="en-US" sz="1800" dirty="0"/>
                        <a:t>B</a:t>
                      </a:r>
                    </a:p>
                  </a:txBody>
                  <a:tcPr marL="91441" marR="91441" marT="45632" marB="45632"/>
                </a:tc>
                <a:tc>
                  <a:txBody>
                    <a:bodyPr/>
                    <a:lstStyle/>
                    <a:p>
                      <a:pPr algn="ctr"/>
                      <a:r>
                        <a:rPr lang="en-US" sz="1800" dirty="0"/>
                        <a:t>C</a:t>
                      </a:r>
                    </a:p>
                  </a:txBody>
                  <a:tcPr marL="91441" marR="91441" marT="45632" marB="45632"/>
                </a:tc>
                <a:tc>
                  <a:txBody>
                    <a:bodyPr/>
                    <a:lstStyle/>
                    <a:p>
                      <a:pPr algn="ctr"/>
                      <a:r>
                        <a:rPr lang="en-US" sz="1800" dirty="0"/>
                        <a:t>D</a:t>
                      </a:r>
                    </a:p>
                  </a:txBody>
                  <a:tcPr marL="91441" marR="91441" marT="45632" marB="45632"/>
                </a:tc>
                <a:extLst>
                  <a:ext uri="{0D108BD9-81ED-4DB2-BD59-A6C34878D82A}">
                    <a16:rowId xmlns:a16="http://schemas.microsoft.com/office/drawing/2014/main" val="10000"/>
                  </a:ext>
                </a:extLst>
              </a:tr>
              <a:tr h="370121">
                <a:tc>
                  <a:txBody>
                    <a:bodyPr/>
                    <a:lstStyle/>
                    <a:p>
                      <a:pPr algn="ctr"/>
                      <a:r>
                        <a:rPr lang="en-US" sz="1800" dirty="0">
                          <a:highlight>
                            <a:srgbClr val="00FFFF"/>
                          </a:highlight>
                        </a:rPr>
                        <a:t>0</a:t>
                      </a:r>
                    </a:p>
                  </a:txBody>
                  <a:tcPr marL="91441" marR="91441" marT="45632" marB="45632"/>
                </a:tc>
                <a:tc>
                  <a:txBody>
                    <a:bodyPr/>
                    <a:lstStyle/>
                    <a:p>
                      <a:pPr algn="ctr"/>
                      <a:endParaRPr lang="en-US" sz="1800"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highlight>
                            <a:srgbClr val="FFFF00"/>
                          </a:highlight>
                        </a:rPr>
                        <a:t>0,nil</a:t>
                      </a:r>
                      <a:endParaRPr lang="en-US" sz="1800" b="1" dirty="0">
                        <a:highlight>
                          <a:srgbClr val="FFFF00"/>
                        </a:highlight>
                      </a:endParaRPr>
                    </a:p>
                  </a:txBody>
                  <a:tcPr marL="91441" marR="91441" marT="45632" marB="45632"/>
                </a:tc>
                <a:tc>
                  <a:txBody>
                    <a:bodyPr/>
                    <a:lstStyle/>
                    <a:p>
                      <a:pPr algn="ct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extLst>
                  <a:ext uri="{0D108BD9-81ED-4DB2-BD59-A6C34878D82A}">
                    <a16:rowId xmlns:a16="http://schemas.microsoft.com/office/drawing/2014/main" val="10001"/>
                  </a:ext>
                </a:extLst>
              </a:tr>
              <a:tr h="370121">
                <a:tc>
                  <a:txBody>
                    <a:bodyPr/>
                    <a:lstStyle/>
                    <a:p>
                      <a:pPr algn="ctr"/>
                      <a:r>
                        <a:rPr lang="en-US" sz="1800" dirty="0">
                          <a:highlight>
                            <a:srgbClr val="00FFFF"/>
                          </a:highlight>
                        </a:rPr>
                        <a:t>1</a:t>
                      </a:r>
                    </a:p>
                  </a:txBody>
                  <a:tcPr marL="91441" marR="91441" marT="45632" marB="45632"/>
                </a:tc>
                <a:tc>
                  <a:txBody>
                    <a:bodyPr/>
                    <a:lstStyle/>
                    <a:p>
                      <a:pPr algn="ctr"/>
                      <a:r>
                        <a:rPr lang="en-US" sz="1800" dirty="0">
                          <a:highlight>
                            <a:srgbClr val="FF0000"/>
                          </a:highlight>
                        </a:rPr>
                        <a:t>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r>
                        <a:rPr lang="en-US" sz="1800" b="0" dirty="0">
                          <a:highlight>
                            <a:srgbClr val="FFFF00"/>
                          </a:highlight>
                        </a:rPr>
                        <a:t>1,A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5,A</a:t>
                      </a:r>
                    </a:p>
                  </a:txBody>
                  <a:tcPr marL="91441" marR="91441" marT="45632" marB="45632"/>
                </a:tc>
                <a:extLst>
                  <a:ext uri="{0D108BD9-81ED-4DB2-BD59-A6C34878D82A}">
                    <a16:rowId xmlns:a16="http://schemas.microsoft.com/office/drawing/2014/main" val="3422201718"/>
                  </a:ext>
                </a:extLst>
              </a:tr>
              <a:tr h="370121">
                <a:tc>
                  <a:txBody>
                    <a:bodyPr/>
                    <a:lstStyle/>
                    <a:p>
                      <a:pPr algn="ctr"/>
                      <a:r>
                        <a:rPr lang="en-US" sz="1800" dirty="0">
                          <a:highlight>
                            <a:srgbClr val="00FFFF"/>
                          </a:highlight>
                        </a:rPr>
                        <a:t>2</a:t>
                      </a:r>
                    </a:p>
                  </a:txBody>
                  <a:tcPr marL="91441" marR="91441" marT="45632" marB="45632"/>
                </a:tc>
                <a:tc>
                  <a:txBody>
                    <a:bodyPr/>
                    <a:lstStyle/>
                    <a:p>
                      <a:pPr algn="ctr"/>
                      <a:r>
                        <a:rPr lang="en-US" sz="1800" dirty="0">
                          <a:highlight>
                            <a:srgbClr val="FF0000"/>
                          </a:highlight>
                        </a:rPr>
                        <a:t>B</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endParaRPr lang="en-US" sz="1800" b="0" dirty="0">
                        <a:highlight>
                          <a:srgbClr val="FFFF00"/>
                        </a:highlight>
                      </a:endParaRP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4,B</a:t>
                      </a:r>
                    </a:p>
                  </a:txBody>
                  <a:tcPr marL="91441" marR="91441" marT="45632" marB="45632"/>
                </a:tc>
                <a:extLst>
                  <a:ext uri="{0D108BD9-81ED-4DB2-BD59-A6C34878D82A}">
                    <a16:rowId xmlns:a16="http://schemas.microsoft.com/office/drawing/2014/main" val="746265110"/>
                  </a:ext>
                </a:extLst>
              </a:tr>
              <a:tr h="423189">
                <a:tc>
                  <a:txBody>
                    <a:bodyPr/>
                    <a:lstStyle/>
                    <a:p>
                      <a:pPr algn="ctr"/>
                      <a:r>
                        <a:rPr lang="en-US" sz="1800" dirty="0">
                          <a:highlight>
                            <a:srgbClr val="00FFFF"/>
                          </a:highlight>
                        </a:rPr>
                        <a:t>3</a:t>
                      </a:r>
                    </a:p>
                  </a:txBody>
                  <a:tcPr marL="91441" marR="91441" marT="45632" marB="45632"/>
                </a:tc>
                <a:tc>
                  <a:txBody>
                    <a:bodyPr/>
                    <a:lstStyle/>
                    <a:p>
                      <a:pPr algn="ctr"/>
                      <a:r>
                        <a:rPr lang="en-US" sz="1800" dirty="0">
                          <a:highlight>
                            <a:srgbClr val="FF0000"/>
                          </a:highlight>
                        </a:rPr>
                        <a:t>C</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p>
                  </a:txBody>
                  <a:tcPr marL="91441" marR="91441" marT="45632" marB="45632"/>
                </a:tc>
                <a:tc>
                  <a:txBody>
                    <a:bodyPr/>
                    <a:lstStyle/>
                    <a:p>
                      <a:pPr algn="ctr"/>
                      <a:endParaRPr lang="en-US" sz="1800" b="0" dirty="0">
                        <a:highlight>
                          <a:srgbClr val="FFFF00"/>
                        </a:highlight>
                      </a:endParaRP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 </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4,B</a:t>
                      </a:r>
                    </a:p>
                  </a:txBody>
                  <a:tcPr marL="91441" marR="91441" marT="45632" marB="45632"/>
                </a:tc>
                <a:extLst>
                  <a:ext uri="{0D108BD9-81ED-4DB2-BD59-A6C34878D82A}">
                    <a16:rowId xmlns:a16="http://schemas.microsoft.com/office/drawing/2014/main" val="1030017967"/>
                  </a:ext>
                </a:extLst>
              </a:tr>
              <a:tr h="504056">
                <a:tc>
                  <a:txBody>
                    <a:bodyPr/>
                    <a:lstStyle/>
                    <a:p>
                      <a:pPr algn="ctr"/>
                      <a:r>
                        <a:rPr lang="en-US" sz="1800" dirty="0">
                          <a:highlight>
                            <a:srgbClr val="00FFFF"/>
                          </a:highlight>
                        </a:rPr>
                        <a:t>4</a:t>
                      </a:r>
                    </a:p>
                  </a:txBody>
                  <a:tcPr marL="91441" marR="91441" marT="45632" marB="45632"/>
                </a:tc>
                <a:tc>
                  <a:txBody>
                    <a:bodyPr/>
                    <a:lstStyle/>
                    <a:p>
                      <a:pPr algn="ctr"/>
                      <a:r>
                        <a:rPr lang="en-US" sz="1800" dirty="0">
                          <a:highlight>
                            <a:srgbClr val="FF0000"/>
                          </a:highlight>
                        </a:rPr>
                        <a:t>D</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endParaRPr lang="en-US" sz="1800" b="0" dirty="0"/>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extLst>
                  <a:ext uri="{0D108BD9-81ED-4DB2-BD59-A6C34878D82A}">
                    <a16:rowId xmlns:a16="http://schemas.microsoft.com/office/drawing/2014/main" val="3385106492"/>
                  </a:ext>
                </a:extLst>
              </a:tr>
            </a:tbl>
          </a:graphicData>
        </a:graphic>
      </p:graphicFrame>
      <p:sp>
        <p:nvSpPr>
          <p:cNvPr id="146" name="Rectangle 145">
            <a:extLst>
              <a:ext uri="{FF2B5EF4-FFF2-40B4-BE49-F238E27FC236}">
                <a16:creationId xmlns:a16="http://schemas.microsoft.com/office/drawing/2014/main" id="{338588C8-127F-B646-AD65-DBF972726BA5}"/>
              </a:ext>
            </a:extLst>
          </p:cNvPr>
          <p:cNvSpPr/>
          <p:nvPr/>
        </p:nvSpPr>
        <p:spPr>
          <a:xfrm>
            <a:off x="43419" y="6401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Slide Number Placeholder 5">
            <a:extLst>
              <a:ext uri="{FF2B5EF4-FFF2-40B4-BE49-F238E27FC236}">
                <a16:creationId xmlns:a16="http://schemas.microsoft.com/office/drawing/2014/main" id="{87804E3F-C05C-5048-A13D-69816EF87A4F}"/>
              </a:ext>
            </a:extLst>
          </p:cNvPr>
          <p:cNvSpPr txBox="1">
            <a:spLocks/>
          </p:cNvSpPr>
          <p:nvPr/>
        </p:nvSpPr>
        <p:spPr>
          <a:xfrm>
            <a:off x="3289300" y="8000450"/>
            <a:ext cx="990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3600" kern="1200" smtClean="0">
                <a:solidFill>
                  <a:schemeClr val="bg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fld id="{F9610808-8E44-6F46-B441-732A53FE435D}" type="slidenum">
              <a:rPr lang="en-US" smtClean="0"/>
              <a:pPr>
                <a:defRPr/>
              </a:pPr>
              <a:t>23</a:t>
            </a:fld>
            <a:endParaRPr lang="en-US" dirty="0"/>
          </a:p>
        </p:txBody>
      </p:sp>
      <p:sp>
        <p:nvSpPr>
          <p:cNvPr id="148" name="Oval 147">
            <a:extLst>
              <a:ext uri="{FF2B5EF4-FFF2-40B4-BE49-F238E27FC236}">
                <a16:creationId xmlns:a16="http://schemas.microsoft.com/office/drawing/2014/main" id="{4A6E0268-FFFD-2F42-91B9-371B132C49EE}"/>
              </a:ext>
            </a:extLst>
          </p:cNvPr>
          <p:cNvSpPr/>
          <p:nvPr/>
        </p:nvSpPr>
        <p:spPr>
          <a:xfrm>
            <a:off x="1145539" y="137977"/>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49" name="Oval 148">
            <a:extLst>
              <a:ext uri="{FF2B5EF4-FFF2-40B4-BE49-F238E27FC236}">
                <a16:creationId xmlns:a16="http://schemas.microsoft.com/office/drawing/2014/main" id="{BC30DB51-CCF4-304F-A8E6-64C33DBE3D4F}"/>
              </a:ext>
            </a:extLst>
          </p:cNvPr>
          <p:cNvSpPr/>
          <p:nvPr/>
        </p:nvSpPr>
        <p:spPr>
          <a:xfrm>
            <a:off x="2628173" y="771593"/>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50" name="Oval 149">
            <a:extLst>
              <a:ext uri="{FF2B5EF4-FFF2-40B4-BE49-F238E27FC236}">
                <a16:creationId xmlns:a16="http://schemas.microsoft.com/office/drawing/2014/main" id="{B7BE4CF1-2738-9048-B976-3229E3DE06AD}"/>
              </a:ext>
            </a:extLst>
          </p:cNvPr>
          <p:cNvSpPr/>
          <p:nvPr/>
        </p:nvSpPr>
        <p:spPr>
          <a:xfrm>
            <a:off x="215211" y="72499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51" name="Oval 150">
            <a:extLst>
              <a:ext uri="{FF2B5EF4-FFF2-40B4-BE49-F238E27FC236}">
                <a16:creationId xmlns:a16="http://schemas.microsoft.com/office/drawing/2014/main" id="{C609DAF8-0C4A-9849-AD1F-0BBEE8A82464}"/>
              </a:ext>
            </a:extLst>
          </p:cNvPr>
          <p:cNvSpPr/>
          <p:nvPr/>
        </p:nvSpPr>
        <p:spPr>
          <a:xfrm>
            <a:off x="1145539" y="1451213"/>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152" name="Straight Connector 151">
            <a:extLst>
              <a:ext uri="{FF2B5EF4-FFF2-40B4-BE49-F238E27FC236}">
                <a16:creationId xmlns:a16="http://schemas.microsoft.com/office/drawing/2014/main" id="{9AB8E071-BD9B-8A48-892E-7BE07126D762}"/>
              </a:ext>
            </a:extLst>
          </p:cNvPr>
          <p:cNvCxnSpPr>
            <a:cxnSpLocks/>
            <a:stCxn id="148" idx="6"/>
            <a:endCxn id="149" idx="1"/>
          </p:cNvCxnSpPr>
          <p:nvPr/>
        </p:nvCxnSpPr>
        <p:spPr>
          <a:xfrm>
            <a:off x="1453117" y="281993"/>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53" name="TextBox 152">
            <a:extLst>
              <a:ext uri="{FF2B5EF4-FFF2-40B4-BE49-F238E27FC236}">
                <a16:creationId xmlns:a16="http://schemas.microsoft.com/office/drawing/2014/main" id="{63603EAB-57A6-614B-AB09-55EBC8D8D753}"/>
              </a:ext>
            </a:extLst>
          </p:cNvPr>
          <p:cNvSpPr txBox="1"/>
          <p:nvPr/>
        </p:nvSpPr>
        <p:spPr>
          <a:xfrm>
            <a:off x="2092997" y="326476"/>
            <a:ext cx="284052" cy="307777"/>
          </a:xfrm>
          <a:prstGeom prst="rect">
            <a:avLst/>
          </a:prstGeom>
          <a:noFill/>
        </p:spPr>
        <p:txBody>
          <a:bodyPr wrap="none" rtlCol="0">
            <a:spAutoFit/>
          </a:bodyPr>
          <a:lstStyle/>
          <a:p>
            <a:r>
              <a:rPr lang="en-US" sz="1400" dirty="0"/>
              <a:t>3</a:t>
            </a:r>
            <a:endParaRPr lang="en-US" sz="1800" dirty="0"/>
          </a:p>
        </p:txBody>
      </p:sp>
      <p:cxnSp>
        <p:nvCxnSpPr>
          <p:cNvPr id="154" name="Straight Connector 153">
            <a:extLst>
              <a:ext uri="{FF2B5EF4-FFF2-40B4-BE49-F238E27FC236}">
                <a16:creationId xmlns:a16="http://schemas.microsoft.com/office/drawing/2014/main" id="{5FDE2783-F991-0944-AAE9-823C79F8720E}"/>
              </a:ext>
            </a:extLst>
          </p:cNvPr>
          <p:cNvCxnSpPr>
            <a:cxnSpLocks/>
            <a:stCxn id="148" idx="3"/>
            <a:endCxn id="150" idx="7"/>
          </p:cNvCxnSpPr>
          <p:nvPr/>
        </p:nvCxnSpPr>
        <p:spPr>
          <a:xfrm flipH="1">
            <a:off x="477745" y="383828"/>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F49222E-991B-D843-BF39-7FB2ACA2F1C4}"/>
              </a:ext>
            </a:extLst>
          </p:cNvPr>
          <p:cNvCxnSpPr>
            <a:cxnSpLocks/>
            <a:stCxn id="150" idx="4"/>
            <a:endCxn id="151" idx="2"/>
          </p:cNvCxnSpPr>
          <p:nvPr/>
        </p:nvCxnSpPr>
        <p:spPr>
          <a:xfrm>
            <a:off x="369000" y="1013027"/>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2C388ED9-E16B-A347-8D2E-647A90BA1658}"/>
              </a:ext>
            </a:extLst>
          </p:cNvPr>
          <p:cNvCxnSpPr>
            <a:cxnSpLocks/>
            <a:stCxn id="151" idx="6"/>
            <a:endCxn id="149" idx="3"/>
          </p:cNvCxnSpPr>
          <p:nvPr/>
        </p:nvCxnSpPr>
        <p:spPr>
          <a:xfrm flipV="1">
            <a:off x="1429591" y="1017444"/>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57" name="TextBox 156">
            <a:extLst>
              <a:ext uri="{FF2B5EF4-FFF2-40B4-BE49-F238E27FC236}">
                <a16:creationId xmlns:a16="http://schemas.microsoft.com/office/drawing/2014/main" id="{488291BC-151B-A449-89F7-A5C783DBEABE}"/>
              </a:ext>
            </a:extLst>
          </p:cNvPr>
          <p:cNvSpPr txBox="1"/>
          <p:nvPr/>
        </p:nvSpPr>
        <p:spPr>
          <a:xfrm>
            <a:off x="551325" y="340513"/>
            <a:ext cx="284052" cy="307777"/>
          </a:xfrm>
          <a:prstGeom prst="rect">
            <a:avLst/>
          </a:prstGeom>
          <a:noFill/>
        </p:spPr>
        <p:txBody>
          <a:bodyPr wrap="none" rtlCol="0">
            <a:spAutoFit/>
          </a:bodyPr>
          <a:lstStyle/>
          <a:p>
            <a:r>
              <a:rPr lang="en-US" sz="1400" dirty="0"/>
              <a:t>1</a:t>
            </a:r>
          </a:p>
        </p:txBody>
      </p:sp>
      <p:sp>
        <p:nvSpPr>
          <p:cNvPr id="158" name="TextBox 157">
            <a:extLst>
              <a:ext uri="{FF2B5EF4-FFF2-40B4-BE49-F238E27FC236}">
                <a16:creationId xmlns:a16="http://schemas.microsoft.com/office/drawing/2014/main" id="{BC6E9257-130E-BC4B-BCA4-CA66ACAAA97B}"/>
              </a:ext>
            </a:extLst>
          </p:cNvPr>
          <p:cNvSpPr txBox="1"/>
          <p:nvPr/>
        </p:nvSpPr>
        <p:spPr>
          <a:xfrm>
            <a:off x="539312" y="1255161"/>
            <a:ext cx="284052" cy="307777"/>
          </a:xfrm>
          <a:prstGeom prst="rect">
            <a:avLst/>
          </a:prstGeom>
          <a:noFill/>
        </p:spPr>
        <p:txBody>
          <a:bodyPr wrap="none" rtlCol="0">
            <a:spAutoFit/>
          </a:bodyPr>
          <a:lstStyle/>
          <a:p>
            <a:r>
              <a:rPr lang="en-US" sz="1400" dirty="0"/>
              <a:t>4</a:t>
            </a:r>
          </a:p>
        </p:txBody>
      </p:sp>
      <p:sp>
        <p:nvSpPr>
          <p:cNvPr id="159" name="TextBox 158">
            <a:extLst>
              <a:ext uri="{FF2B5EF4-FFF2-40B4-BE49-F238E27FC236}">
                <a16:creationId xmlns:a16="http://schemas.microsoft.com/office/drawing/2014/main" id="{396930AA-A0CE-1148-A691-D66C079514A4}"/>
              </a:ext>
            </a:extLst>
          </p:cNvPr>
          <p:cNvSpPr txBox="1"/>
          <p:nvPr/>
        </p:nvSpPr>
        <p:spPr>
          <a:xfrm>
            <a:off x="2008764" y="1251669"/>
            <a:ext cx="284052" cy="307777"/>
          </a:xfrm>
          <a:prstGeom prst="rect">
            <a:avLst/>
          </a:prstGeom>
          <a:noFill/>
        </p:spPr>
        <p:txBody>
          <a:bodyPr wrap="square" rtlCol="0">
            <a:spAutoFit/>
          </a:bodyPr>
          <a:lstStyle/>
          <a:p>
            <a:r>
              <a:rPr lang="en-US" sz="1400" dirty="0"/>
              <a:t>2</a:t>
            </a:r>
          </a:p>
        </p:txBody>
      </p:sp>
      <p:cxnSp>
        <p:nvCxnSpPr>
          <p:cNvPr id="160" name="Straight Connector 159">
            <a:extLst>
              <a:ext uri="{FF2B5EF4-FFF2-40B4-BE49-F238E27FC236}">
                <a16:creationId xmlns:a16="http://schemas.microsoft.com/office/drawing/2014/main" id="{7D069A93-DB63-3B47-AE32-166C4AC37FCC}"/>
              </a:ext>
            </a:extLst>
          </p:cNvPr>
          <p:cNvCxnSpPr>
            <a:cxnSpLocks/>
            <a:stCxn id="148" idx="4"/>
            <a:endCxn id="151" idx="0"/>
          </p:cNvCxnSpPr>
          <p:nvPr/>
        </p:nvCxnSpPr>
        <p:spPr>
          <a:xfrm flipH="1">
            <a:off x="1287565" y="426009"/>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61" name="TextBox 160">
            <a:extLst>
              <a:ext uri="{FF2B5EF4-FFF2-40B4-BE49-F238E27FC236}">
                <a16:creationId xmlns:a16="http://schemas.microsoft.com/office/drawing/2014/main" id="{AA1BAEB5-E9ED-7049-BEAC-155B23A3DB7A}"/>
              </a:ext>
            </a:extLst>
          </p:cNvPr>
          <p:cNvSpPr txBox="1"/>
          <p:nvPr/>
        </p:nvSpPr>
        <p:spPr>
          <a:xfrm>
            <a:off x="1248452" y="1097780"/>
            <a:ext cx="284052" cy="307777"/>
          </a:xfrm>
          <a:prstGeom prst="rect">
            <a:avLst/>
          </a:prstGeom>
          <a:noFill/>
        </p:spPr>
        <p:txBody>
          <a:bodyPr wrap="none" rtlCol="0">
            <a:spAutoFit/>
          </a:bodyPr>
          <a:lstStyle/>
          <a:p>
            <a:r>
              <a:rPr lang="en-US" sz="1400" dirty="0"/>
              <a:t>4</a:t>
            </a:r>
          </a:p>
        </p:txBody>
      </p:sp>
      <p:sp>
        <p:nvSpPr>
          <p:cNvPr id="162" name="TextBox 161">
            <a:extLst>
              <a:ext uri="{FF2B5EF4-FFF2-40B4-BE49-F238E27FC236}">
                <a16:creationId xmlns:a16="http://schemas.microsoft.com/office/drawing/2014/main" id="{AC200979-2CA8-E949-8463-95CE4C2F9408}"/>
              </a:ext>
            </a:extLst>
          </p:cNvPr>
          <p:cNvSpPr txBox="1"/>
          <p:nvPr/>
        </p:nvSpPr>
        <p:spPr>
          <a:xfrm>
            <a:off x="1648434" y="582911"/>
            <a:ext cx="284052" cy="307777"/>
          </a:xfrm>
          <a:prstGeom prst="rect">
            <a:avLst/>
          </a:prstGeom>
          <a:noFill/>
        </p:spPr>
        <p:txBody>
          <a:bodyPr wrap="none" rtlCol="0">
            <a:spAutoFit/>
          </a:bodyPr>
          <a:lstStyle/>
          <a:p>
            <a:r>
              <a:rPr lang="en-US" sz="1400" dirty="0"/>
              <a:t>5</a:t>
            </a:r>
            <a:endParaRPr lang="en-US" sz="1800" dirty="0"/>
          </a:p>
        </p:txBody>
      </p:sp>
      <p:cxnSp>
        <p:nvCxnSpPr>
          <p:cNvPr id="163" name="Straight Connector 162">
            <a:extLst>
              <a:ext uri="{FF2B5EF4-FFF2-40B4-BE49-F238E27FC236}">
                <a16:creationId xmlns:a16="http://schemas.microsoft.com/office/drawing/2014/main" id="{85CC20AB-1A5D-9C43-A908-094D65027975}"/>
              </a:ext>
            </a:extLst>
          </p:cNvPr>
          <p:cNvCxnSpPr>
            <a:cxnSpLocks/>
            <a:stCxn id="150" idx="6"/>
            <a:endCxn id="149" idx="2"/>
          </p:cNvCxnSpPr>
          <p:nvPr/>
        </p:nvCxnSpPr>
        <p:spPr>
          <a:xfrm>
            <a:off x="522789" y="869011"/>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65" name="TextBox 164">
            <a:extLst>
              <a:ext uri="{FF2B5EF4-FFF2-40B4-BE49-F238E27FC236}">
                <a16:creationId xmlns:a16="http://schemas.microsoft.com/office/drawing/2014/main" id="{FA955D01-C91B-D84D-B2E8-1E38C5D43B67}"/>
              </a:ext>
            </a:extLst>
          </p:cNvPr>
          <p:cNvSpPr txBox="1"/>
          <p:nvPr/>
        </p:nvSpPr>
        <p:spPr>
          <a:xfrm>
            <a:off x="429974" y="754536"/>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66" name="Rectangle 165">
            <a:extLst>
              <a:ext uri="{FF2B5EF4-FFF2-40B4-BE49-F238E27FC236}">
                <a16:creationId xmlns:a16="http://schemas.microsoft.com/office/drawing/2014/main" id="{8BB0F292-A9D7-CB4A-8533-9C46351BB850}"/>
              </a:ext>
            </a:extLst>
          </p:cNvPr>
          <p:cNvSpPr/>
          <p:nvPr/>
        </p:nvSpPr>
        <p:spPr>
          <a:xfrm>
            <a:off x="3102175" y="7066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5D61A6E7-C6F9-314A-A6F9-8A9D7210FB67}"/>
              </a:ext>
            </a:extLst>
          </p:cNvPr>
          <p:cNvSpPr/>
          <p:nvPr/>
        </p:nvSpPr>
        <p:spPr>
          <a:xfrm>
            <a:off x="4148397" y="162540"/>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68" name="Oval 167">
            <a:extLst>
              <a:ext uri="{FF2B5EF4-FFF2-40B4-BE49-F238E27FC236}">
                <a16:creationId xmlns:a16="http://schemas.microsoft.com/office/drawing/2014/main" id="{39871229-380C-E64D-B9CE-5EDD480F3E5A}"/>
              </a:ext>
            </a:extLst>
          </p:cNvPr>
          <p:cNvSpPr/>
          <p:nvPr/>
        </p:nvSpPr>
        <p:spPr>
          <a:xfrm>
            <a:off x="5631031" y="79615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69" name="Oval 168">
            <a:extLst>
              <a:ext uri="{FF2B5EF4-FFF2-40B4-BE49-F238E27FC236}">
                <a16:creationId xmlns:a16="http://schemas.microsoft.com/office/drawing/2014/main" id="{715C5CDF-4B8A-A04D-8610-94212F52D123}"/>
              </a:ext>
            </a:extLst>
          </p:cNvPr>
          <p:cNvSpPr/>
          <p:nvPr/>
        </p:nvSpPr>
        <p:spPr>
          <a:xfrm>
            <a:off x="3218069" y="749558"/>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0" name="Oval 169">
            <a:extLst>
              <a:ext uri="{FF2B5EF4-FFF2-40B4-BE49-F238E27FC236}">
                <a16:creationId xmlns:a16="http://schemas.microsoft.com/office/drawing/2014/main" id="{4EC8DF06-701B-AA4E-9538-8ACDC774BF40}"/>
              </a:ext>
            </a:extLst>
          </p:cNvPr>
          <p:cNvSpPr/>
          <p:nvPr/>
        </p:nvSpPr>
        <p:spPr>
          <a:xfrm>
            <a:off x="4148397" y="1475776"/>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171" name="Straight Connector 170">
            <a:extLst>
              <a:ext uri="{FF2B5EF4-FFF2-40B4-BE49-F238E27FC236}">
                <a16:creationId xmlns:a16="http://schemas.microsoft.com/office/drawing/2014/main" id="{9121B086-2DC9-FC40-ADC7-911E795410ED}"/>
              </a:ext>
            </a:extLst>
          </p:cNvPr>
          <p:cNvCxnSpPr>
            <a:cxnSpLocks/>
            <a:stCxn id="167" idx="6"/>
            <a:endCxn id="168" idx="1"/>
          </p:cNvCxnSpPr>
          <p:nvPr/>
        </p:nvCxnSpPr>
        <p:spPr>
          <a:xfrm>
            <a:off x="4455975" y="306556"/>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72" name="TextBox 171">
            <a:extLst>
              <a:ext uri="{FF2B5EF4-FFF2-40B4-BE49-F238E27FC236}">
                <a16:creationId xmlns:a16="http://schemas.microsoft.com/office/drawing/2014/main" id="{CADE9A3A-D71D-0543-B95C-753242B0D164}"/>
              </a:ext>
            </a:extLst>
          </p:cNvPr>
          <p:cNvSpPr txBox="1"/>
          <p:nvPr/>
        </p:nvSpPr>
        <p:spPr>
          <a:xfrm>
            <a:off x="5095855" y="351039"/>
            <a:ext cx="284052" cy="307777"/>
          </a:xfrm>
          <a:prstGeom prst="rect">
            <a:avLst/>
          </a:prstGeom>
          <a:noFill/>
        </p:spPr>
        <p:txBody>
          <a:bodyPr wrap="none" rtlCol="0">
            <a:spAutoFit/>
          </a:bodyPr>
          <a:lstStyle/>
          <a:p>
            <a:r>
              <a:rPr lang="en-US" sz="1400" dirty="0"/>
              <a:t>3</a:t>
            </a:r>
            <a:endParaRPr lang="en-US" sz="1800" dirty="0"/>
          </a:p>
        </p:txBody>
      </p:sp>
      <p:cxnSp>
        <p:nvCxnSpPr>
          <p:cNvPr id="173" name="Straight Connector 172">
            <a:extLst>
              <a:ext uri="{FF2B5EF4-FFF2-40B4-BE49-F238E27FC236}">
                <a16:creationId xmlns:a16="http://schemas.microsoft.com/office/drawing/2014/main" id="{BDC3794B-07E9-384F-874C-FC1B2B165630}"/>
              </a:ext>
            </a:extLst>
          </p:cNvPr>
          <p:cNvCxnSpPr>
            <a:cxnSpLocks/>
            <a:stCxn id="167" idx="3"/>
            <a:endCxn id="169" idx="7"/>
          </p:cNvCxnSpPr>
          <p:nvPr/>
        </p:nvCxnSpPr>
        <p:spPr>
          <a:xfrm flipH="1">
            <a:off x="3480603" y="408391"/>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9713C2AF-ED61-AC4F-99E9-43A3DFAF33D0}"/>
              </a:ext>
            </a:extLst>
          </p:cNvPr>
          <p:cNvCxnSpPr>
            <a:cxnSpLocks/>
            <a:stCxn id="169" idx="4"/>
            <a:endCxn id="170" idx="2"/>
          </p:cNvCxnSpPr>
          <p:nvPr/>
        </p:nvCxnSpPr>
        <p:spPr>
          <a:xfrm>
            <a:off x="3371858" y="1037590"/>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74756B85-D1B6-924D-8AE0-17DFD09BD187}"/>
              </a:ext>
            </a:extLst>
          </p:cNvPr>
          <p:cNvCxnSpPr>
            <a:cxnSpLocks/>
            <a:stCxn id="170" idx="6"/>
            <a:endCxn id="168" idx="3"/>
          </p:cNvCxnSpPr>
          <p:nvPr/>
        </p:nvCxnSpPr>
        <p:spPr>
          <a:xfrm flipV="1">
            <a:off x="4432449" y="1042007"/>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76" name="TextBox 175">
            <a:extLst>
              <a:ext uri="{FF2B5EF4-FFF2-40B4-BE49-F238E27FC236}">
                <a16:creationId xmlns:a16="http://schemas.microsoft.com/office/drawing/2014/main" id="{91539304-D380-2F4B-9610-0ED3C4C3662B}"/>
              </a:ext>
            </a:extLst>
          </p:cNvPr>
          <p:cNvSpPr txBox="1"/>
          <p:nvPr/>
        </p:nvSpPr>
        <p:spPr>
          <a:xfrm>
            <a:off x="3554183" y="365076"/>
            <a:ext cx="284052" cy="307777"/>
          </a:xfrm>
          <a:prstGeom prst="rect">
            <a:avLst/>
          </a:prstGeom>
          <a:noFill/>
        </p:spPr>
        <p:txBody>
          <a:bodyPr wrap="none" rtlCol="0">
            <a:spAutoFit/>
          </a:bodyPr>
          <a:lstStyle/>
          <a:p>
            <a:r>
              <a:rPr lang="en-US" sz="1400" dirty="0"/>
              <a:t>1</a:t>
            </a:r>
          </a:p>
        </p:txBody>
      </p:sp>
      <p:sp>
        <p:nvSpPr>
          <p:cNvPr id="177" name="TextBox 176">
            <a:extLst>
              <a:ext uri="{FF2B5EF4-FFF2-40B4-BE49-F238E27FC236}">
                <a16:creationId xmlns:a16="http://schemas.microsoft.com/office/drawing/2014/main" id="{1F9E68C2-CD4B-0043-A3A1-3749FFCDEA47}"/>
              </a:ext>
            </a:extLst>
          </p:cNvPr>
          <p:cNvSpPr txBox="1"/>
          <p:nvPr/>
        </p:nvSpPr>
        <p:spPr>
          <a:xfrm>
            <a:off x="3542170" y="1279724"/>
            <a:ext cx="284052" cy="307777"/>
          </a:xfrm>
          <a:prstGeom prst="rect">
            <a:avLst/>
          </a:prstGeom>
          <a:noFill/>
        </p:spPr>
        <p:txBody>
          <a:bodyPr wrap="none" rtlCol="0">
            <a:spAutoFit/>
          </a:bodyPr>
          <a:lstStyle/>
          <a:p>
            <a:r>
              <a:rPr lang="en-US" sz="1400" dirty="0"/>
              <a:t>4</a:t>
            </a:r>
          </a:p>
        </p:txBody>
      </p:sp>
      <p:sp>
        <p:nvSpPr>
          <p:cNvPr id="178" name="TextBox 177">
            <a:extLst>
              <a:ext uri="{FF2B5EF4-FFF2-40B4-BE49-F238E27FC236}">
                <a16:creationId xmlns:a16="http://schemas.microsoft.com/office/drawing/2014/main" id="{1B948DB8-676C-B24E-9E26-71AC0A4D9244}"/>
              </a:ext>
            </a:extLst>
          </p:cNvPr>
          <p:cNvSpPr txBox="1"/>
          <p:nvPr/>
        </p:nvSpPr>
        <p:spPr>
          <a:xfrm>
            <a:off x="5011622" y="1276232"/>
            <a:ext cx="284052" cy="307777"/>
          </a:xfrm>
          <a:prstGeom prst="rect">
            <a:avLst/>
          </a:prstGeom>
          <a:noFill/>
        </p:spPr>
        <p:txBody>
          <a:bodyPr wrap="square" rtlCol="0">
            <a:spAutoFit/>
          </a:bodyPr>
          <a:lstStyle/>
          <a:p>
            <a:r>
              <a:rPr lang="en-US" sz="1400" dirty="0"/>
              <a:t>2</a:t>
            </a:r>
          </a:p>
        </p:txBody>
      </p:sp>
      <p:cxnSp>
        <p:nvCxnSpPr>
          <p:cNvPr id="179" name="Straight Connector 178">
            <a:extLst>
              <a:ext uri="{FF2B5EF4-FFF2-40B4-BE49-F238E27FC236}">
                <a16:creationId xmlns:a16="http://schemas.microsoft.com/office/drawing/2014/main" id="{A53026E7-422B-7E49-AA2F-B74DE4C7678E}"/>
              </a:ext>
            </a:extLst>
          </p:cNvPr>
          <p:cNvCxnSpPr>
            <a:cxnSpLocks/>
            <a:stCxn id="167" idx="4"/>
            <a:endCxn id="170" idx="0"/>
          </p:cNvCxnSpPr>
          <p:nvPr/>
        </p:nvCxnSpPr>
        <p:spPr>
          <a:xfrm flipH="1">
            <a:off x="4290423" y="450572"/>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80" name="TextBox 179">
            <a:extLst>
              <a:ext uri="{FF2B5EF4-FFF2-40B4-BE49-F238E27FC236}">
                <a16:creationId xmlns:a16="http://schemas.microsoft.com/office/drawing/2014/main" id="{E088DB59-45BB-C140-B51B-61FED6FAC7A9}"/>
              </a:ext>
            </a:extLst>
          </p:cNvPr>
          <p:cNvSpPr txBox="1"/>
          <p:nvPr/>
        </p:nvSpPr>
        <p:spPr>
          <a:xfrm>
            <a:off x="4236661" y="1086707"/>
            <a:ext cx="284052" cy="307777"/>
          </a:xfrm>
          <a:prstGeom prst="rect">
            <a:avLst/>
          </a:prstGeom>
          <a:noFill/>
        </p:spPr>
        <p:txBody>
          <a:bodyPr wrap="none" rtlCol="0">
            <a:spAutoFit/>
          </a:bodyPr>
          <a:lstStyle/>
          <a:p>
            <a:r>
              <a:rPr lang="en-US" sz="1400" dirty="0"/>
              <a:t>4</a:t>
            </a:r>
          </a:p>
        </p:txBody>
      </p:sp>
      <p:sp>
        <p:nvSpPr>
          <p:cNvPr id="181" name="TextBox 180">
            <a:extLst>
              <a:ext uri="{FF2B5EF4-FFF2-40B4-BE49-F238E27FC236}">
                <a16:creationId xmlns:a16="http://schemas.microsoft.com/office/drawing/2014/main" id="{C5C16804-AB74-014C-A00F-364C6D8EC9C9}"/>
              </a:ext>
            </a:extLst>
          </p:cNvPr>
          <p:cNvSpPr txBox="1"/>
          <p:nvPr/>
        </p:nvSpPr>
        <p:spPr>
          <a:xfrm>
            <a:off x="4651292" y="607474"/>
            <a:ext cx="284052" cy="307777"/>
          </a:xfrm>
          <a:prstGeom prst="rect">
            <a:avLst/>
          </a:prstGeom>
          <a:noFill/>
        </p:spPr>
        <p:txBody>
          <a:bodyPr wrap="none" rtlCol="0">
            <a:spAutoFit/>
          </a:bodyPr>
          <a:lstStyle/>
          <a:p>
            <a:r>
              <a:rPr lang="en-US" sz="1400" dirty="0"/>
              <a:t>5</a:t>
            </a:r>
            <a:endParaRPr lang="en-US" sz="1800" dirty="0"/>
          </a:p>
        </p:txBody>
      </p:sp>
      <p:cxnSp>
        <p:nvCxnSpPr>
          <p:cNvPr id="182" name="Straight Connector 181">
            <a:extLst>
              <a:ext uri="{FF2B5EF4-FFF2-40B4-BE49-F238E27FC236}">
                <a16:creationId xmlns:a16="http://schemas.microsoft.com/office/drawing/2014/main" id="{50F20732-2A24-7B4E-904E-09360B4AB279}"/>
              </a:ext>
            </a:extLst>
          </p:cNvPr>
          <p:cNvCxnSpPr>
            <a:cxnSpLocks/>
            <a:stCxn id="169" idx="6"/>
            <a:endCxn id="168" idx="2"/>
          </p:cNvCxnSpPr>
          <p:nvPr/>
        </p:nvCxnSpPr>
        <p:spPr>
          <a:xfrm>
            <a:off x="3525647" y="893574"/>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83" name="TextBox 182">
            <a:extLst>
              <a:ext uri="{FF2B5EF4-FFF2-40B4-BE49-F238E27FC236}">
                <a16:creationId xmlns:a16="http://schemas.microsoft.com/office/drawing/2014/main" id="{2C3F5F9D-D141-6041-918E-5925173168E5}"/>
              </a:ext>
            </a:extLst>
          </p:cNvPr>
          <p:cNvSpPr txBox="1"/>
          <p:nvPr/>
        </p:nvSpPr>
        <p:spPr>
          <a:xfrm>
            <a:off x="3432832" y="779099"/>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85" name="TextBox 184">
            <a:extLst>
              <a:ext uri="{FF2B5EF4-FFF2-40B4-BE49-F238E27FC236}">
                <a16:creationId xmlns:a16="http://schemas.microsoft.com/office/drawing/2014/main" id="{4BD79084-EF4C-4F4F-A3F5-FDE9295DBBB7}"/>
              </a:ext>
            </a:extLst>
          </p:cNvPr>
          <p:cNvSpPr txBox="1"/>
          <p:nvPr/>
        </p:nvSpPr>
        <p:spPr>
          <a:xfrm>
            <a:off x="5369236" y="1516760"/>
            <a:ext cx="813043" cy="369332"/>
          </a:xfrm>
          <a:prstGeom prst="rect">
            <a:avLst/>
          </a:prstGeom>
          <a:noFill/>
        </p:spPr>
        <p:txBody>
          <a:bodyPr wrap="none" rtlCol="0">
            <a:spAutoFit/>
          </a:bodyPr>
          <a:lstStyle/>
          <a:p>
            <a:r>
              <a:rPr lang="en-US" sz="1800" dirty="0">
                <a:highlight>
                  <a:srgbClr val="00FFFF"/>
                </a:highlight>
              </a:rPr>
              <a:t>step 1</a:t>
            </a:r>
            <a:endParaRPr lang="en-US" dirty="0">
              <a:highlight>
                <a:srgbClr val="00FFFF"/>
              </a:highlight>
            </a:endParaRPr>
          </a:p>
        </p:txBody>
      </p:sp>
      <p:sp>
        <p:nvSpPr>
          <p:cNvPr id="186" name="TextBox 185">
            <a:extLst>
              <a:ext uri="{FF2B5EF4-FFF2-40B4-BE49-F238E27FC236}">
                <a16:creationId xmlns:a16="http://schemas.microsoft.com/office/drawing/2014/main" id="{865BE151-C166-0449-AA52-B43C771EE8C1}"/>
              </a:ext>
            </a:extLst>
          </p:cNvPr>
          <p:cNvSpPr txBox="1"/>
          <p:nvPr/>
        </p:nvSpPr>
        <p:spPr>
          <a:xfrm>
            <a:off x="2277538" y="1513476"/>
            <a:ext cx="813043" cy="369332"/>
          </a:xfrm>
          <a:prstGeom prst="rect">
            <a:avLst/>
          </a:prstGeom>
          <a:noFill/>
        </p:spPr>
        <p:txBody>
          <a:bodyPr wrap="none" rtlCol="0">
            <a:spAutoFit/>
          </a:bodyPr>
          <a:lstStyle/>
          <a:p>
            <a:r>
              <a:rPr lang="en-US" sz="1800" dirty="0">
                <a:highlight>
                  <a:srgbClr val="00FFFF"/>
                </a:highlight>
              </a:rPr>
              <a:t>step 0</a:t>
            </a:r>
            <a:endParaRPr lang="en-US" dirty="0">
              <a:highlight>
                <a:srgbClr val="00FFFF"/>
              </a:highlight>
            </a:endParaRPr>
          </a:p>
        </p:txBody>
      </p:sp>
      <p:sp>
        <p:nvSpPr>
          <p:cNvPr id="187" name="TextBox 186">
            <a:extLst>
              <a:ext uri="{FF2B5EF4-FFF2-40B4-BE49-F238E27FC236}">
                <a16:creationId xmlns:a16="http://schemas.microsoft.com/office/drawing/2014/main" id="{8957835F-DB5B-3B4F-9464-A2D565D0FC54}"/>
              </a:ext>
            </a:extLst>
          </p:cNvPr>
          <p:cNvSpPr txBox="1"/>
          <p:nvPr/>
        </p:nvSpPr>
        <p:spPr>
          <a:xfrm>
            <a:off x="4511729" y="33198"/>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188" name="TextBox 187">
            <a:extLst>
              <a:ext uri="{FF2B5EF4-FFF2-40B4-BE49-F238E27FC236}">
                <a16:creationId xmlns:a16="http://schemas.microsoft.com/office/drawing/2014/main" id="{A2A45098-E629-2C47-B8FC-B3362ACA7308}"/>
              </a:ext>
            </a:extLst>
          </p:cNvPr>
          <p:cNvSpPr txBox="1"/>
          <p:nvPr/>
        </p:nvSpPr>
        <p:spPr>
          <a:xfrm>
            <a:off x="4383659" y="1533800"/>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189" name="TextBox 188">
            <a:extLst>
              <a:ext uri="{FF2B5EF4-FFF2-40B4-BE49-F238E27FC236}">
                <a16:creationId xmlns:a16="http://schemas.microsoft.com/office/drawing/2014/main" id="{E3E7C459-CDD3-D445-A704-320F30FC70D4}"/>
              </a:ext>
            </a:extLst>
          </p:cNvPr>
          <p:cNvSpPr txBox="1"/>
          <p:nvPr/>
        </p:nvSpPr>
        <p:spPr>
          <a:xfrm>
            <a:off x="5644690" y="395075"/>
            <a:ext cx="530915" cy="369332"/>
          </a:xfrm>
          <a:prstGeom prst="rect">
            <a:avLst/>
          </a:prstGeom>
          <a:noFill/>
        </p:spPr>
        <p:txBody>
          <a:bodyPr wrap="none" rtlCol="0">
            <a:spAutoFit/>
          </a:bodyPr>
          <a:lstStyle/>
          <a:p>
            <a:r>
              <a:rPr lang="en-US" sz="1800" dirty="0">
                <a:highlight>
                  <a:srgbClr val="FFFF00"/>
                </a:highlight>
              </a:rPr>
              <a:t>5,A</a:t>
            </a:r>
            <a:endParaRPr lang="en-US" dirty="0">
              <a:highlight>
                <a:srgbClr val="FFFF00"/>
              </a:highlight>
            </a:endParaRPr>
          </a:p>
        </p:txBody>
      </p:sp>
      <p:sp>
        <p:nvSpPr>
          <p:cNvPr id="47" name="Rectangle 46">
            <a:extLst>
              <a:ext uri="{FF2B5EF4-FFF2-40B4-BE49-F238E27FC236}">
                <a16:creationId xmlns:a16="http://schemas.microsoft.com/office/drawing/2014/main" id="{35F60C2B-0E18-574D-BF0B-E74A6DEDB4CE}"/>
              </a:ext>
            </a:extLst>
          </p:cNvPr>
          <p:cNvSpPr/>
          <p:nvPr/>
        </p:nvSpPr>
        <p:spPr>
          <a:xfrm>
            <a:off x="6128569" y="8073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B493802-D153-F34A-B698-852DBAA65594}"/>
              </a:ext>
            </a:extLst>
          </p:cNvPr>
          <p:cNvSpPr/>
          <p:nvPr/>
        </p:nvSpPr>
        <p:spPr>
          <a:xfrm>
            <a:off x="7174791" y="172610"/>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49" name="Oval 48">
            <a:extLst>
              <a:ext uri="{FF2B5EF4-FFF2-40B4-BE49-F238E27FC236}">
                <a16:creationId xmlns:a16="http://schemas.microsoft.com/office/drawing/2014/main" id="{242D1CB7-6531-414B-BF31-72F0D1E0019E}"/>
              </a:ext>
            </a:extLst>
          </p:cNvPr>
          <p:cNvSpPr/>
          <p:nvPr/>
        </p:nvSpPr>
        <p:spPr>
          <a:xfrm>
            <a:off x="8657425" y="80622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50" name="Oval 49">
            <a:extLst>
              <a:ext uri="{FF2B5EF4-FFF2-40B4-BE49-F238E27FC236}">
                <a16:creationId xmlns:a16="http://schemas.microsoft.com/office/drawing/2014/main" id="{D3D4AE3A-3147-9A4F-8DD5-94ABB67437D7}"/>
              </a:ext>
            </a:extLst>
          </p:cNvPr>
          <p:cNvSpPr/>
          <p:nvPr/>
        </p:nvSpPr>
        <p:spPr>
          <a:xfrm>
            <a:off x="6244463" y="759628"/>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51" name="Oval 50">
            <a:extLst>
              <a:ext uri="{FF2B5EF4-FFF2-40B4-BE49-F238E27FC236}">
                <a16:creationId xmlns:a16="http://schemas.microsoft.com/office/drawing/2014/main" id="{DB625E37-D15A-0B4D-985B-16EE55668CCD}"/>
              </a:ext>
            </a:extLst>
          </p:cNvPr>
          <p:cNvSpPr/>
          <p:nvPr/>
        </p:nvSpPr>
        <p:spPr>
          <a:xfrm>
            <a:off x="7174791" y="1485846"/>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52" name="Straight Connector 51">
            <a:extLst>
              <a:ext uri="{FF2B5EF4-FFF2-40B4-BE49-F238E27FC236}">
                <a16:creationId xmlns:a16="http://schemas.microsoft.com/office/drawing/2014/main" id="{49031A8A-57D4-674B-B523-754D0B807264}"/>
              </a:ext>
            </a:extLst>
          </p:cNvPr>
          <p:cNvCxnSpPr>
            <a:cxnSpLocks/>
            <a:stCxn id="48" idx="6"/>
            <a:endCxn id="49" idx="1"/>
          </p:cNvCxnSpPr>
          <p:nvPr/>
        </p:nvCxnSpPr>
        <p:spPr>
          <a:xfrm>
            <a:off x="7482369" y="316626"/>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75729961-D0E6-C04E-9EF3-C11EA8A29B58}"/>
              </a:ext>
            </a:extLst>
          </p:cNvPr>
          <p:cNvSpPr txBox="1"/>
          <p:nvPr/>
        </p:nvSpPr>
        <p:spPr>
          <a:xfrm>
            <a:off x="8122249" y="361109"/>
            <a:ext cx="284052" cy="307777"/>
          </a:xfrm>
          <a:prstGeom prst="rect">
            <a:avLst/>
          </a:prstGeom>
          <a:noFill/>
        </p:spPr>
        <p:txBody>
          <a:bodyPr wrap="none" rtlCol="0">
            <a:spAutoFit/>
          </a:bodyPr>
          <a:lstStyle/>
          <a:p>
            <a:r>
              <a:rPr lang="en-US" sz="1400" dirty="0"/>
              <a:t>3</a:t>
            </a:r>
            <a:endParaRPr lang="en-US" sz="1800" dirty="0"/>
          </a:p>
        </p:txBody>
      </p:sp>
      <p:cxnSp>
        <p:nvCxnSpPr>
          <p:cNvPr id="54" name="Straight Connector 53">
            <a:extLst>
              <a:ext uri="{FF2B5EF4-FFF2-40B4-BE49-F238E27FC236}">
                <a16:creationId xmlns:a16="http://schemas.microsoft.com/office/drawing/2014/main" id="{FF1C8728-2796-1A4B-AD4C-063DDBF37423}"/>
              </a:ext>
            </a:extLst>
          </p:cNvPr>
          <p:cNvCxnSpPr>
            <a:cxnSpLocks/>
            <a:stCxn id="48" idx="3"/>
            <a:endCxn id="50" idx="7"/>
          </p:cNvCxnSpPr>
          <p:nvPr/>
        </p:nvCxnSpPr>
        <p:spPr>
          <a:xfrm flipH="1">
            <a:off x="6506997" y="418461"/>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FA812F8F-29EE-F14E-B7B5-6F78FFECE9A8}"/>
              </a:ext>
            </a:extLst>
          </p:cNvPr>
          <p:cNvCxnSpPr>
            <a:cxnSpLocks/>
            <a:stCxn id="50" idx="4"/>
            <a:endCxn id="51" idx="2"/>
          </p:cNvCxnSpPr>
          <p:nvPr/>
        </p:nvCxnSpPr>
        <p:spPr>
          <a:xfrm>
            <a:off x="6398252" y="1047660"/>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77B4E4D6-BBEE-A347-B469-6B34E9944172}"/>
              </a:ext>
            </a:extLst>
          </p:cNvPr>
          <p:cNvCxnSpPr>
            <a:cxnSpLocks/>
            <a:stCxn id="51" idx="6"/>
            <a:endCxn id="49" idx="3"/>
          </p:cNvCxnSpPr>
          <p:nvPr/>
        </p:nvCxnSpPr>
        <p:spPr>
          <a:xfrm flipV="1">
            <a:off x="7458843" y="1052077"/>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58655CB7-2FDD-204C-97AA-590C79523AF2}"/>
              </a:ext>
            </a:extLst>
          </p:cNvPr>
          <p:cNvSpPr txBox="1"/>
          <p:nvPr/>
        </p:nvSpPr>
        <p:spPr>
          <a:xfrm>
            <a:off x="6580577" y="375146"/>
            <a:ext cx="284052" cy="307777"/>
          </a:xfrm>
          <a:prstGeom prst="rect">
            <a:avLst/>
          </a:prstGeom>
          <a:noFill/>
        </p:spPr>
        <p:txBody>
          <a:bodyPr wrap="none" rtlCol="0">
            <a:spAutoFit/>
          </a:bodyPr>
          <a:lstStyle/>
          <a:p>
            <a:r>
              <a:rPr lang="en-US" sz="1400" dirty="0"/>
              <a:t>1</a:t>
            </a:r>
          </a:p>
        </p:txBody>
      </p:sp>
      <p:sp>
        <p:nvSpPr>
          <p:cNvPr id="58" name="TextBox 57">
            <a:extLst>
              <a:ext uri="{FF2B5EF4-FFF2-40B4-BE49-F238E27FC236}">
                <a16:creationId xmlns:a16="http://schemas.microsoft.com/office/drawing/2014/main" id="{7FD6A753-5D8F-734C-A253-DC0FCDEFAD0A}"/>
              </a:ext>
            </a:extLst>
          </p:cNvPr>
          <p:cNvSpPr txBox="1"/>
          <p:nvPr/>
        </p:nvSpPr>
        <p:spPr>
          <a:xfrm>
            <a:off x="6568564" y="1289794"/>
            <a:ext cx="284052" cy="307777"/>
          </a:xfrm>
          <a:prstGeom prst="rect">
            <a:avLst/>
          </a:prstGeom>
          <a:noFill/>
        </p:spPr>
        <p:txBody>
          <a:bodyPr wrap="none" rtlCol="0">
            <a:spAutoFit/>
          </a:bodyPr>
          <a:lstStyle/>
          <a:p>
            <a:r>
              <a:rPr lang="en-US" sz="1400" dirty="0"/>
              <a:t>4</a:t>
            </a:r>
          </a:p>
        </p:txBody>
      </p:sp>
      <p:sp>
        <p:nvSpPr>
          <p:cNvPr id="59" name="TextBox 58">
            <a:extLst>
              <a:ext uri="{FF2B5EF4-FFF2-40B4-BE49-F238E27FC236}">
                <a16:creationId xmlns:a16="http://schemas.microsoft.com/office/drawing/2014/main" id="{AF216236-2EEC-B44F-B8E2-F5948DD12C3B}"/>
              </a:ext>
            </a:extLst>
          </p:cNvPr>
          <p:cNvSpPr txBox="1"/>
          <p:nvPr/>
        </p:nvSpPr>
        <p:spPr>
          <a:xfrm>
            <a:off x="8038016" y="1286302"/>
            <a:ext cx="284052" cy="307777"/>
          </a:xfrm>
          <a:prstGeom prst="rect">
            <a:avLst/>
          </a:prstGeom>
          <a:noFill/>
        </p:spPr>
        <p:txBody>
          <a:bodyPr wrap="square" rtlCol="0">
            <a:spAutoFit/>
          </a:bodyPr>
          <a:lstStyle/>
          <a:p>
            <a:r>
              <a:rPr lang="en-US" sz="1400" dirty="0"/>
              <a:t>2</a:t>
            </a:r>
          </a:p>
        </p:txBody>
      </p:sp>
      <p:cxnSp>
        <p:nvCxnSpPr>
          <p:cNvPr id="60" name="Straight Connector 59">
            <a:extLst>
              <a:ext uri="{FF2B5EF4-FFF2-40B4-BE49-F238E27FC236}">
                <a16:creationId xmlns:a16="http://schemas.microsoft.com/office/drawing/2014/main" id="{980AAE64-196F-764B-BE61-7C7DAF0C0D4B}"/>
              </a:ext>
            </a:extLst>
          </p:cNvPr>
          <p:cNvCxnSpPr>
            <a:cxnSpLocks/>
            <a:stCxn id="48" idx="4"/>
            <a:endCxn id="51" idx="0"/>
          </p:cNvCxnSpPr>
          <p:nvPr/>
        </p:nvCxnSpPr>
        <p:spPr>
          <a:xfrm flipH="1">
            <a:off x="7316817" y="460642"/>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008C8516-BBBD-6E47-A651-71F0AB407D96}"/>
              </a:ext>
            </a:extLst>
          </p:cNvPr>
          <p:cNvSpPr txBox="1"/>
          <p:nvPr/>
        </p:nvSpPr>
        <p:spPr>
          <a:xfrm>
            <a:off x="7263055" y="1096777"/>
            <a:ext cx="284052" cy="307777"/>
          </a:xfrm>
          <a:prstGeom prst="rect">
            <a:avLst/>
          </a:prstGeom>
          <a:noFill/>
        </p:spPr>
        <p:txBody>
          <a:bodyPr wrap="none" rtlCol="0">
            <a:spAutoFit/>
          </a:bodyPr>
          <a:lstStyle/>
          <a:p>
            <a:r>
              <a:rPr lang="en-US" sz="1400" dirty="0"/>
              <a:t>4</a:t>
            </a:r>
          </a:p>
        </p:txBody>
      </p:sp>
      <p:sp>
        <p:nvSpPr>
          <p:cNvPr id="62" name="TextBox 61">
            <a:extLst>
              <a:ext uri="{FF2B5EF4-FFF2-40B4-BE49-F238E27FC236}">
                <a16:creationId xmlns:a16="http://schemas.microsoft.com/office/drawing/2014/main" id="{71C17218-DE15-7B45-9F0F-9C43611D8839}"/>
              </a:ext>
            </a:extLst>
          </p:cNvPr>
          <p:cNvSpPr txBox="1"/>
          <p:nvPr/>
        </p:nvSpPr>
        <p:spPr>
          <a:xfrm>
            <a:off x="7677686" y="617544"/>
            <a:ext cx="284052" cy="307777"/>
          </a:xfrm>
          <a:prstGeom prst="rect">
            <a:avLst/>
          </a:prstGeom>
          <a:noFill/>
        </p:spPr>
        <p:txBody>
          <a:bodyPr wrap="none" rtlCol="0">
            <a:spAutoFit/>
          </a:bodyPr>
          <a:lstStyle/>
          <a:p>
            <a:r>
              <a:rPr lang="en-US" sz="1400" dirty="0"/>
              <a:t>5</a:t>
            </a:r>
            <a:endParaRPr lang="en-US" sz="1800" dirty="0"/>
          </a:p>
        </p:txBody>
      </p:sp>
      <p:cxnSp>
        <p:nvCxnSpPr>
          <p:cNvPr id="63" name="Straight Connector 62">
            <a:extLst>
              <a:ext uri="{FF2B5EF4-FFF2-40B4-BE49-F238E27FC236}">
                <a16:creationId xmlns:a16="http://schemas.microsoft.com/office/drawing/2014/main" id="{8AC2D560-F4F8-F942-A16B-7C79BCF0A535}"/>
              </a:ext>
            </a:extLst>
          </p:cNvPr>
          <p:cNvCxnSpPr>
            <a:cxnSpLocks/>
            <a:stCxn id="50" idx="6"/>
            <a:endCxn id="49" idx="2"/>
          </p:cNvCxnSpPr>
          <p:nvPr/>
        </p:nvCxnSpPr>
        <p:spPr>
          <a:xfrm>
            <a:off x="6552041" y="903644"/>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C31061E8-3028-0B41-90FD-6C9CC2EEF724}"/>
              </a:ext>
            </a:extLst>
          </p:cNvPr>
          <p:cNvSpPr txBox="1"/>
          <p:nvPr/>
        </p:nvSpPr>
        <p:spPr>
          <a:xfrm>
            <a:off x="6459226" y="789169"/>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65" name="TextBox 64">
            <a:extLst>
              <a:ext uri="{FF2B5EF4-FFF2-40B4-BE49-F238E27FC236}">
                <a16:creationId xmlns:a16="http://schemas.microsoft.com/office/drawing/2014/main" id="{F82BCA4F-3F2C-FF48-ABBB-BA735336554F}"/>
              </a:ext>
            </a:extLst>
          </p:cNvPr>
          <p:cNvSpPr txBox="1"/>
          <p:nvPr/>
        </p:nvSpPr>
        <p:spPr>
          <a:xfrm>
            <a:off x="8242083" y="1556084"/>
            <a:ext cx="813043" cy="369332"/>
          </a:xfrm>
          <a:prstGeom prst="rect">
            <a:avLst/>
          </a:prstGeom>
          <a:noFill/>
        </p:spPr>
        <p:txBody>
          <a:bodyPr wrap="none" rtlCol="0">
            <a:spAutoFit/>
          </a:bodyPr>
          <a:lstStyle/>
          <a:p>
            <a:r>
              <a:rPr lang="en-US" sz="1800" dirty="0">
                <a:highlight>
                  <a:srgbClr val="00FFFF"/>
                </a:highlight>
              </a:rPr>
              <a:t>step 2</a:t>
            </a:r>
            <a:endParaRPr lang="en-US" dirty="0">
              <a:highlight>
                <a:srgbClr val="00FFFF"/>
              </a:highlight>
            </a:endParaRPr>
          </a:p>
        </p:txBody>
      </p:sp>
      <p:sp>
        <p:nvSpPr>
          <p:cNvPr id="66" name="TextBox 65">
            <a:extLst>
              <a:ext uri="{FF2B5EF4-FFF2-40B4-BE49-F238E27FC236}">
                <a16:creationId xmlns:a16="http://schemas.microsoft.com/office/drawing/2014/main" id="{3BD21208-FC8F-C34B-B179-B5905F22B007}"/>
              </a:ext>
            </a:extLst>
          </p:cNvPr>
          <p:cNvSpPr txBox="1"/>
          <p:nvPr/>
        </p:nvSpPr>
        <p:spPr>
          <a:xfrm>
            <a:off x="7464561" y="63592"/>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67" name="TextBox 66">
            <a:extLst>
              <a:ext uri="{FF2B5EF4-FFF2-40B4-BE49-F238E27FC236}">
                <a16:creationId xmlns:a16="http://schemas.microsoft.com/office/drawing/2014/main" id="{45042262-DBC3-B44B-BB29-97B30C23520E}"/>
              </a:ext>
            </a:extLst>
          </p:cNvPr>
          <p:cNvSpPr txBox="1"/>
          <p:nvPr/>
        </p:nvSpPr>
        <p:spPr>
          <a:xfrm>
            <a:off x="7410053" y="1543870"/>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68" name="TextBox 67">
            <a:extLst>
              <a:ext uri="{FF2B5EF4-FFF2-40B4-BE49-F238E27FC236}">
                <a16:creationId xmlns:a16="http://schemas.microsoft.com/office/drawing/2014/main" id="{46AC6F90-D08C-A14E-AD2F-FA51C0FAB912}"/>
              </a:ext>
            </a:extLst>
          </p:cNvPr>
          <p:cNvSpPr txBox="1"/>
          <p:nvPr/>
        </p:nvSpPr>
        <p:spPr>
          <a:xfrm>
            <a:off x="8671833" y="423413"/>
            <a:ext cx="530915" cy="369332"/>
          </a:xfrm>
          <a:prstGeom prst="rect">
            <a:avLst/>
          </a:prstGeom>
          <a:noFill/>
        </p:spPr>
        <p:txBody>
          <a:bodyPr wrap="none" rtlCol="0">
            <a:spAutoFit/>
          </a:bodyPr>
          <a:lstStyle/>
          <a:p>
            <a:r>
              <a:rPr lang="en-US" sz="1800" dirty="0">
                <a:highlight>
                  <a:srgbClr val="FFFF00"/>
                </a:highlight>
              </a:rPr>
              <a:t>4,B</a:t>
            </a:r>
            <a:endParaRPr lang="en-US" dirty="0">
              <a:highlight>
                <a:srgbClr val="FFFF00"/>
              </a:highlight>
            </a:endParaRPr>
          </a:p>
        </p:txBody>
      </p:sp>
      <p:sp>
        <p:nvSpPr>
          <p:cNvPr id="69" name="Rectangle 68">
            <a:extLst>
              <a:ext uri="{FF2B5EF4-FFF2-40B4-BE49-F238E27FC236}">
                <a16:creationId xmlns:a16="http://schemas.microsoft.com/office/drawing/2014/main" id="{075FF63D-AD3B-C144-B551-D6DB75FA655E}"/>
              </a:ext>
            </a:extLst>
          </p:cNvPr>
          <p:cNvSpPr/>
          <p:nvPr/>
        </p:nvSpPr>
        <p:spPr>
          <a:xfrm>
            <a:off x="3102175" y="1996882"/>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F43E2885-10D9-FD45-9F9E-84D2136C17A0}"/>
              </a:ext>
            </a:extLst>
          </p:cNvPr>
          <p:cNvSpPr/>
          <p:nvPr/>
        </p:nvSpPr>
        <p:spPr>
          <a:xfrm>
            <a:off x="4148397" y="2088759"/>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71" name="Oval 70">
            <a:extLst>
              <a:ext uri="{FF2B5EF4-FFF2-40B4-BE49-F238E27FC236}">
                <a16:creationId xmlns:a16="http://schemas.microsoft.com/office/drawing/2014/main" id="{46A1BAB6-7E84-7942-B6EA-F31E4F27F6FF}"/>
              </a:ext>
            </a:extLst>
          </p:cNvPr>
          <p:cNvSpPr/>
          <p:nvPr/>
        </p:nvSpPr>
        <p:spPr>
          <a:xfrm>
            <a:off x="5631031" y="2722375"/>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72" name="Oval 71">
            <a:extLst>
              <a:ext uri="{FF2B5EF4-FFF2-40B4-BE49-F238E27FC236}">
                <a16:creationId xmlns:a16="http://schemas.microsoft.com/office/drawing/2014/main" id="{6E985D3D-45E1-0442-8CA5-6DB73DB0AD83}"/>
              </a:ext>
            </a:extLst>
          </p:cNvPr>
          <p:cNvSpPr/>
          <p:nvPr/>
        </p:nvSpPr>
        <p:spPr>
          <a:xfrm>
            <a:off x="3218069" y="2675777"/>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73" name="Oval 72">
            <a:extLst>
              <a:ext uri="{FF2B5EF4-FFF2-40B4-BE49-F238E27FC236}">
                <a16:creationId xmlns:a16="http://schemas.microsoft.com/office/drawing/2014/main" id="{693EEEA1-4281-CD45-951E-E84B4A45EEA2}"/>
              </a:ext>
            </a:extLst>
          </p:cNvPr>
          <p:cNvSpPr/>
          <p:nvPr/>
        </p:nvSpPr>
        <p:spPr>
          <a:xfrm>
            <a:off x="4148397" y="3401995"/>
            <a:ext cx="284052" cy="307777"/>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74" name="Straight Connector 73">
            <a:extLst>
              <a:ext uri="{FF2B5EF4-FFF2-40B4-BE49-F238E27FC236}">
                <a16:creationId xmlns:a16="http://schemas.microsoft.com/office/drawing/2014/main" id="{B41B0661-574F-7D4A-B84A-56692A84743B}"/>
              </a:ext>
            </a:extLst>
          </p:cNvPr>
          <p:cNvCxnSpPr>
            <a:cxnSpLocks/>
            <a:stCxn id="70" idx="6"/>
            <a:endCxn id="71" idx="1"/>
          </p:cNvCxnSpPr>
          <p:nvPr/>
        </p:nvCxnSpPr>
        <p:spPr>
          <a:xfrm>
            <a:off x="4455975" y="2232775"/>
            <a:ext cx="1220100" cy="531781"/>
          </a:xfrm>
          <a:prstGeom prst="lin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2BA1988C-ED1C-BF43-B188-D3C020743095}"/>
              </a:ext>
            </a:extLst>
          </p:cNvPr>
          <p:cNvSpPr txBox="1"/>
          <p:nvPr/>
        </p:nvSpPr>
        <p:spPr>
          <a:xfrm>
            <a:off x="5095855" y="2277258"/>
            <a:ext cx="284052" cy="307777"/>
          </a:xfrm>
          <a:prstGeom prst="rect">
            <a:avLst/>
          </a:prstGeom>
          <a:noFill/>
        </p:spPr>
        <p:txBody>
          <a:bodyPr wrap="none" rtlCol="0">
            <a:spAutoFit/>
          </a:bodyPr>
          <a:lstStyle/>
          <a:p>
            <a:r>
              <a:rPr lang="en-US" sz="1400" dirty="0"/>
              <a:t>3</a:t>
            </a:r>
            <a:endParaRPr lang="en-US" sz="1800" dirty="0"/>
          </a:p>
        </p:txBody>
      </p:sp>
      <p:cxnSp>
        <p:nvCxnSpPr>
          <p:cNvPr id="76" name="Straight Connector 75">
            <a:extLst>
              <a:ext uri="{FF2B5EF4-FFF2-40B4-BE49-F238E27FC236}">
                <a16:creationId xmlns:a16="http://schemas.microsoft.com/office/drawing/2014/main" id="{F3ACD89A-3E0B-B848-B348-6AABB200EB74}"/>
              </a:ext>
            </a:extLst>
          </p:cNvPr>
          <p:cNvCxnSpPr>
            <a:cxnSpLocks/>
            <a:stCxn id="70" idx="3"/>
            <a:endCxn id="72" idx="7"/>
          </p:cNvCxnSpPr>
          <p:nvPr/>
        </p:nvCxnSpPr>
        <p:spPr>
          <a:xfrm flipH="1">
            <a:off x="3480603" y="2334610"/>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1D6AF71A-7E00-934C-A8DF-B8B73E82D102}"/>
              </a:ext>
            </a:extLst>
          </p:cNvPr>
          <p:cNvCxnSpPr>
            <a:cxnSpLocks/>
            <a:stCxn id="72" idx="4"/>
            <a:endCxn id="73" idx="2"/>
          </p:cNvCxnSpPr>
          <p:nvPr/>
        </p:nvCxnSpPr>
        <p:spPr>
          <a:xfrm>
            <a:off x="3371858" y="2963809"/>
            <a:ext cx="776539" cy="5920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039A86C1-C796-1C4E-A84E-7EF0CA181DB7}"/>
              </a:ext>
            </a:extLst>
          </p:cNvPr>
          <p:cNvCxnSpPr>
            <a:cxnSpLocks/>
            <a:stCxn id="73" idx="6"/>
            <a:endCxn id="71" idx="3"/>
          </p:cNvCxnSpPr>
          <p:nvPr/>
        </p:nvCxnSpPr>
        <p:spPr>
          <a:xfrm flipV="1">
            <a:off x="4432449" y="2968226"/>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9E007572-7720-2942-ADDB-A457F9B052C2}"/>
              </a:ext>
            </a:extLst>
          </p:cNvPr>
          <p:cNvSpPr txBox="1"/>
          <p:nvPr/>
        </p:nvSpPr>
        <p:spPr>
          <a:xfrm>
            <a:off x="3554183" y="2291295"/>
            <a:ext cx="284052" cy="307777"/>
          </a:xfrm>
          <a:prstGeom prst="rect">
            <a:avLst/>
          </a:prstGeom>
          <a:noFill/>
        </p:spPr>
        <p:txBody>
          <a:bodyPr wrap="none" rtlCol="0">
            <a:spAutoFit/>
          </a:bodyPr>
          <a:lstStyle/>
          <a:p>
            <a:r>
              <a:rPr lang="en-US" sz="1400" dirty="0"/>
              <a:t>1</a:t>
            </a:r>
          </a:p>
        </p:txBody>
      </p:sp>
      <p:sp>
        <p:nvSpPr>
          <p:cNvPr id="80" name="TextBox 79">
            <a:extLst>
              <a:ext uri="{FF2B5EF4-FFF2-40B4-BE49-F238E27FC236}">
                <a16:creationId xmlns:a16="http://schemas.microsoft.com/office/drawing/2014/main" id="{8B256F3C-61A3-4244-A160-8DA1AEE5CAB2}"/>
              </a:ext>
            </a:extLst>
          </p:cNvPr>
          <p:cNvSpPr txBox="1"/>
          <p:nvPr/>
        </p:nvSpPr>
        <p:spPr>
          <a:xfrm>
            <a:off x="3542170" y="3205943"/>
            <a:ext cx="284052" cy="307777"/>
          </a:xfrm>
          <a:prstGeom prst="rect">
            <a:avLst/>
          </a:prstGeom>
          <a:noFill/>
        </p:spPr>
        <p:txBody>
          <a:bodyPr wrap="none" rtlCol="0">
            <a:spAutoFit/>
          </a:bodyPr>
          <a:lstStyle/>
          <a:p>
            <a:r>
              <a:rPr lang="en-US" sz="1400" dirty="0"/>
              <a:t>4</a:t>
            </a:r>
          </a:p>
        </p:txBody>
      </p:sp>
      <p:sp>
        <p:nvSpPr>
          <p:cNvPr id="81" name="TextBox 80">
            <a:extLst>
              <a:ext uri="{FF2B5EF4-FFF2-40B4-BE49-F238E27FC236}">
                <a16:creationId xmlns:a16="http://schemas.microsoft.com/office/drawing/2014/main" id="{D2881EC1-9BBA-514D-839C-517F4BB5B137}"/>
              </a:ext>
            </a:extLst>
          </p:cNvPr>
          <p:cNvSpPr txBox="1"/>
          <p:nvPr/>
        </p:nvSpPr>
        <p:spPr>
          <a:xfrm>
            <a:off x="5011622" y="3202451"/>
            <a:ext cx="284052" cy="307777"/>
          </a:xfrm>
          <a:prstGeom prst="rect">
            <a:avLst/>
          </a:prstGeom>
          <a:noFill/>
        </p:spPr>
        <p:txBody>
          <a:bodyPr wrap="square" rtlCol="0">
            <a:spAutoFit/>
          </a:bodyPr>
          <a:lstStyle/>
          <a:p>
            <a:r>
              <a:rPr lang="en-US" sz="1400" dirty="0"/>
              <a:t>2</a:t>
            </a:r>
          </a:p>
        </p:txBody>
      </p:sp>
      <p:cxnSp>
        <p:nvCxnSpPr>
          <p:cNvPr id="82" name="Straight Connector 81">
            <a:extLst>
              <a:ext uri="{FF2B5EF4-FFF2-40B4-BE49-F238E27FC236}">
                <a16:creationId xmlns:a16="http://schemas.microsoft.com/office/drawing/2014/main" id="{9DA41729-1F23-3743-90FD-059F910B72AC}"/>
              </a:ext>
            </a:extLst>
          </p:cNvPr>
          <p:cNvCxnSpPr>
            <a:cxnSpLocks/>
            <a:stCxn id="70" idx="4"/>
            <a:endCxn id="73" idx="0"/>
          </p:cNvCxnSpPr>
          <p:nvPr/>
        </p:nvCxnSpPr>
        <p:spPr>
          <a:xfrm flipH="1">
            <a:off x="4290423" y="2376791"/>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83" name="TextBox 82">
            <a:extLst>
              <a:ext uri="{FF2B5EF4-FFF2-40B4-BE49-F238E27FC236}">
                <a16:creationId xmlns:a16="http://schemas.microsoft.com/office/drawing/2014/main" id="{474F0950-368E-3748-9982-17DDA16F6B0D}"/>
              </a:ext>
            </a:extLst>
          </p:cNvPr>
          <p:cNvSpPr txBox="1"/>
          <p:nvPr/>
        </p:nvSpPr>
        <p:spPr>
          <a:xfrm>
            <a:off x="4236661" y="3012926"/>
            <a:ext cx="284052" cy="307777"/>
          </a:xfrm>
          <a:prstGeom prst="rect">
            <a:avLst/>
          </a:prstGeom>
          <a:noFill/>
        </p:spPr>
        <p:txBody>
          <a:bodyPr wrap="none" rtlCol="0">
            <a:spAutoFit/>
          </a:bodyPr>
          <a:lstStyle/>
          <a:p>
            <a:r>
              <a:rPr lang="en-US" sz="1400" dirty="0"/>
              <a:t>4</a:t>
            </a:r>
          </a:p>
        </p:txBody>
      </p:sp>
      <p:sp>
        <p:nvSpPr>
          <p:cNvPr id="84" name="TextBox 83">
            <a:extLst>
              <a:ext uri="{FF2B5EF4-FFF2-40B4-BE49-F238E27FC236}">
                <a16:creationId xmlns:a16="http://schemas.microsoft.com/office/drawing/2014/main" id="{C7936017-381D-6846-92CE-2CA9CB91A980}"/>
              </a:ext>
            </a:extLst>
          </p:cNvPr>
          <p:cNvSpPr txBox="1"/>
          <p:nvPr/>
        </p:nvSpPr>
        <p:spPr>
          <a:xfrm>
            <a:off x="4651292" y="2533693"/>
            <a:ext cx="284052" cy="307777"/>
          </a:xfrm>
          <a:prstGeom prst="rect">
            <a:avLst/>
          </a:prstGeom>
          <a:noFill/>
        </p:spPr>
        <p:txBody>
          <a:bodyPr wrap="none" rtlCol="0">
            <a:spAutoFit/>
          </a:bodyPr>
          <a:lstStyle/>
          <a:p>
            <a:r>
              <a:rPr lang="en-US" sz="1400" dirty="0"/>
              <a:t>5</a:t>
            </a:r>
            <a:endParaRPr lang="en-US" sz="1800" dirty="0"/>
          </a:p>
        </p:txBody>
      </p:sp>
      <p:cxnSp>
        <p:nvCxnSpPr>
          <p:cNvPr id="85" name="Straight Connector 84">
            <a:extLst>
              <a:ext uri="{FF2B5EF4-FFF2-40B4-BE49-F238E27FC236}">
                <a16:creationId xmlns:a16="http://schemas.microsoft.com/office/drawing/2014/main" id="{E46DB2D9-80D8-3541-9FE1-0239983E36B9}"/>
              </a:ext>
            </a:extLst>
          </p:cNvPr>
          <p:cNvCxnSpPr>
            <a:cxnSpLocks/>
            <a:stCxn id="72" idx="6"/>
            <a:endCxn id="71" idx="2"/>
          </p:cNvCxnSpPr>
          <p:nvPr/>
        </p:nvCxnSpPr>
        <p:spPr>
          <a:xfrm>
            <a:off x="3525647" y="2819793"/>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86" name="TextBox 85">
            <a:extLst>
              <a:ext uri="{FF2B5EF4-FFF2-40B4-BE49-F238E27FC236}">
                <a16:creationId xmlns:a16="http://schemas.microsoft.com/office/drawing/2014/main" id="{DE7358BB-383C-4243-B838-36854C6C0FA2}"/>
              </a:ext>
            </a:extLst>
          </p:cNvPr>
          <p:cNvSpPr txBox="1"/>
          <p:nvPr/>
        </p:nvSpPr>
        <p:spPr>
          <a:xfrm>
            <a:off x="3432832" y="2705318"/>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87" name="TextBox 86">
            <a:extLst>
              <a:ext uri="{FF2B5EF4-FFF2-40B4-BE49-F238E27FC236}">
                <a16:creationId xmlns:a16="http://schemas.microsoft.com/office/drawing/2014/main" id="{A406B432-5195-374D-8EBF-6D08C21AD61E}"/>
              </a:ext>
            </a:extLst>
          </p:cNvPr>
          <p:cNvSpPr txBox="1"/>
          <p:nvPr/>
        </p:nvSpPr>
        <p:spPr>
          <a:xfrm>
            <a:off x="5215689" y="3472233"/>
            <a:ext cx="813043" cy="369332"/>
          </a:xfrm>
          <a:prstGeom prst="rect">
            <a:avLst/>
          </a:prstGeom>
          <a:noFill/>
        </p:spPr>
        <p:txBody>
          <a:bodyPr wrap="none" rtlCol="0">
            <a:spAutoFit/>
          </a:bodyPr>
          <a:lstStyle/>
          <a:p>
            <a:r>
              <a:rPr lang="en-US" sz="1800" dirty="0">
                <a:highlight>
                  <a:srgbClr val="00FFFF"/>
                </a:highlight>
              </a:rPr>
              <a:t>step 3</a:t>
            </a:r>
            <a:endParaRPr lang="en-US" dirty="0">
              <a:highlight>
                <a:srgbClr val="00FFFF"/>
              </a:highlight>
            </a:endParaRPr>
          </a:p>
        </p:txBody>
      </p:sp>
      <p:sp>
        <p:nvSpPr>
          <p:cNvPr id="88" name="TextBox 87">
            <a:extLst>
              <a:ext uri="{FF2B5EF4-FFF2-40B4-BE49-F238E27FC236}">
                <a16:creationId xmlns:a16="http://schemas.microsoft.com/office/drawing/2014/main" id="{11797FFA-1325-1645-BFE2-B196ACDC5AF6}"/>
              </a:ext>
            </a:extLst>
          </p:cNvPr>
          <p:cNvSpPr txBox="1"/>
          <p:nvPr/>
        </p:nvSpPr>
        <p:spPr>
          <a:xfrm>
            <a:off x="4383659" y="3460019"/>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89" name="TextBox 88">
            <a:extLst>
              <a:ext uri="{FF2B5EF4-FFF2-40B4-BE49-F238E27FC236}">
                <a16:creationId xmlns:a16="http://schemas.microsoft.com/office/drawing/2014/main" id="{B8DA85F8-1ACF-8342-94CC-921D74C532AA}"/>
              </a:ext>
            </a:extLst>
          </p:cNvPr>
          <p:cNvSpPr txBox="1"/>
          <p:nvPr/>
        </p:nvSpPr>
        <p:spPr>
          <a:xfrm>
            <a:off x="5645439" y="2339562"/>
            <a:ext cx="530915" cy="369332"/>
          </a:xfrm>
          <a:prstGeom prst="rect">
            <a:avLst/>
          </a:prstGeom>
          <a:noFill/>
        </p:spPr>
        <p:txBody>
          <a:bodyPr wrap="none" rtlCol="0">
            <a:spAutoFit/>
          </a:bodyPr>
          <a:lstStyle/>
          <a:p>
            <a:r>
              <a:rPr lang="en-US" sz="1800" dirty="0">
                <a:highlight>
                  <a:srgbClr val="FFFF00"/>
                </a:highlight>
              </a:rPr>
              <a:t>4,B</a:t>
            </a:r>
            <a:endParaRPr lang="en-US" dirty="0">
              <a:highlight>
                <a:srgbClr val="FFFF00"/>
              </a:highlight>
            </a:endParaRPr>
          </a:p>
        </p:txBody>
      </p:sp>
      <p:sp>
        <p:nvSpPr>
          <p:cNvPr id="90" name="TextBox 89">
            <a:extLst>
              <a:ext uri="{FF2B5EF4-FFF2-40B4-BE49-F238E27FC236}">
                <a16:creationId xmlns:a16="http://schemas.microsoft.com/office/drawing/2014/main" id="{69E6D33D-B766-C44C-A64E-A3033366A82C}"/>
              </a:ext>
            </a:extLst>
          </p:cNvPr>
          <p:cNvSpPr txBox="1"/>
          <p:nvPr/>
        </p:nvSpPr>
        <p:spPr>
          <a:xfrm>
            <a:off x="4411151" y="1948751"/>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91" name="Rectangle 90">
            <a:extLst>
              <a:ext uri="{FF2B5EF4-FFF2-40B4-BE49-F238E27FC236}">
                <a16:creationId xmlns:a16="http://schemas.microsoft.com/office/drawing/2014/main" id="{55EB2D2A-BCBD-B049-8B37-E1FA4732057D}"/>
              </a:ext>
            </a:extLst>
          </p:cNvPr>
          <p:cNvSpPr/>
          <p:nvPr/>
        </p:nvSpPr>
        <p:spPr>
          <a:xfrm>
            <a:off x="6151936" y="2030768"/>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A29507C3-ADAB-0B48-9258-43EA95BECAA0}"/>
              </a:ext>
            </a:extLst>
          </p:cNvPr>
          <p:cNvSpPr/>
          <p:nvPr/>
        </p:nvSpPr>
        <p:spPr>
          <a:xfrm>
            <a:off x="7198158" y="2122645"/>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93" name="Oval 92">
            <a:extLst>
              <a:ext uri="{FF2B5EF4-FFF2-40B4-BE49-F238E27FC236}">
                <a16:creationId xmlns:a16="http://schemas.microsoft.com/office/drawing/2014/main" id="{1C417B61-9DD1-F344-AEAD-D4457D93F2FA}"/>
              </a:ext>
            </a:extLst>
          </p:cNvPr>
          <p:cNvSpPr/>
          <p:nvPr/>
        </p:nvSpPr>
        <p:spPr>
          <a:xfrm>
            <a:off x="8680792" y="2756261"/>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94" name="Oval 93">
            <a:extLst>
              <a:ext uri="{FF2B5EF4-FFF2-40B4-BE49-F238E27FC236}">
                <a16:creationId xmlns:a16="http://schemas.microsoft.com/office/drawing/2014/main" id="{2C2F027A-2C17-CE47-AC8F-0092B1EF1751}"/>
              </a:ext>
            </a:extLst>
          </p:cNvPr>
          <p:cNvSpPr/>
          <p:nvPr/>
        </p:nvSpPr>
        <p:spPr>
          <a:xfrm>
            <a:off x="6267830" y="2709663"/>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95" name="Oval 94">
            <a:extLst>
              <a:ext uri="{FF2B5EF4-FFF2-40B4-BE49-F238E27FC236}">
                <a16:creationId xmlns:a16="http://schemas.microsoft.com/office/drawing/2014/main" id="{2455B1FC-A695-D74E-9AF6-EBE245E3F395}"/>
              </a:ext>
            </a:extLst>
          </p:cNvPr>
          <p:cNvSpPr/>
          <p:nvPr/>
        </p:nvSpPr>
        <p:spPr>
          <a:xfrm>
            <a:off x="7198158" y="3435881"/>
            <a:ext cx="284052" cy="307777"/>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96" name="Straight Connector 95">
            <a:extLst>
              <a:ext uri="{FF2B5EF4-FFF2-40B4-BE49-F238E27FC236}">
                <a16:creationId xmlns:a16="http://schemas.microsoft.com/office/drawing/2014/main" id="{EB42A4CA-8C88-B347-99C5-2215AEBE744D}"/>
              </a:ext>
            </a:extLst>
          </p:cNvPr>
          <p:cNvCxnSpPr>
            <a:cxnSpLocks/>
            <a:stCxn id="92" idx="6"/>
            <a:endCxn id="93" idx="1"/>
          </p:cNvCxnSpPr>
          <p:nvPr/>
        </p:nvCxnSpPr>
        <p:spPr>
          <a:xfrm>
            <a:off x="7505736" y="2266661"/>
            <a:ext cx="1220100" cy="53178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98" name="TextBox 97">
            <a:extLst>
              <a:ext uri="{FF2B5EF4-FFF2-40B4-BE49-F238E27FC236}">
                <a16:creationId xmlns:a16="http://schemas.microsoft.com/office/drawing/2014/main" id="{840D22F9-309C-1E4B-8428-6DF6A04D8385}"/>
              </a:ext>
            </a:extLst>
          </p:cNvPr>
          <p:cNvSpPr txBox="1"/>
          <p:nvPr/>
        </p:nvSpPr>
        <p:spPr>
          <a:xfrm>
            <a:off x="8145616" y="2311144"/>
            <a:ext cx="284052" cy="307777"/>
          </a:xfrm>
          <a:prstGeom prst="rect">
            <a:avLst/>
          </a:prstGeom>
          <a:noFill/>
        </p:spPr>
        <p:txBody>
          <a:bodyPr wrap="none" rtlCol="0">
            <a:spAutoFit/>
          </a:bodyPr>
          <a:lstStyle/>
          <a:p>
            <a:r>
              <a:rPr lang="en-US" sz="1400" dirty="0"/>
              <a:t>3</a:t>
            </a:r>
            <a:endParaRPr lang="en-US" sz="1800" dirty="0"/>
          </a:p>
        </p:txBody>
      </p:sp>
      <p:cxnSp>
        <p:nvCxnSpPr>
          <p:cNvPr id="99" name="Straight Connector 98">
            <a:extLst>
              <a:ext uri="{FF2B5EF4-FFF2-40B4-BE49-F238E27FC236}">
                <a16:creationId xmlns:a16="http://schemas.microsoft.com/office/drawing/2014/main" id="{B06D36E2-4056-3E41-A734-793D2ACFE21B}"/>
              </a:ext>
            </a:extLst>
          </p:cNvPr>
          <p:cNvCxnSpPr>
            <a:cxnSpLocks/>
            <a:stCxn id="92" idx="3"/>
            <a:endCxn id="94" idx="7"/>
          </p:cNvCxnSpPr>
          <p:nvPr/>
        </p:nvCxnSpPr>
        <p:spPr>
          <a:xfrm flipH="1">
            <a:off x="6530364" y="2368496"/>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502DF100-9D47-8F4D-BAE1-4B489D6B33BD}"/>
              </a:ext>
            </a:extLst>
          </p:cNvPr>
          <p:cNvCxnSpPr>
            <a:cxnSpLocks/>
            <a:stCxn id="94" idx="4"/>
            <a:endCxn id="95" idx="2"/>
          </p:cNvCxnSpPr>
          <p:nvPr/>
        </p:nvCxnSpPr>
        <p:spPr>
          <a:xfrm>
            <a:off x="6421619" y="2997695"/>
            <a:ext cx="776539" cy="5920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2396247E-730F-F546-845E-4A12BC02EF60}"/>
              </a:ext>
            </a:extLst>
          </p:cNvPr>
          <p:cNvCxnSpPr>
            <a:cxnSpLocks/>
            <a:stCxn id="95" idx="6"/>
            <a:endCxn id="93" idx="3"/>
          </p:cNvCxnSpPr>
          <p:nvPr/>
        </p:nvCxnSpPr>
        <p:spPr>
          <a:xfrm flipV="1">
            <a:off x="7482210" y="3002112"/>
            <a:ext cx="1243626" cy="587658"/>
          </a:xfrm>
          <a:prstGeom prst="lin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sp>
        <p:nvSpPr>
          <p:cNvPr id="102" name="TextBox 101">
            <a:extLst>
              <a:ext uri="{FF2B5EF4-FFF2-40B4-BE49-F238E27FC236}">
                <a16:creationId xmlns:a16="http://schemas.microsoft.com/office/drawing/2014/main" id="{04BD3E59-D81D-EE44-B9B3-76A26E96B57F}"/>
              </a:ext>
            </a:extLst>
          </p:cNvPr>
          <p:cNvSpPr txBox="1"/>
          <p:nvPr/>
        </p:nvSpPr>
        <p:spPr>
          <a:xfrm>
            <a:off x="6603944" y="2325181"/>
            <a:ext cx="284052" cy="307777"/>
          </a:xfrm>
          <a:prstGeom prst="rect">
            <a:avLst/>
          </a:prstGeom>
          <a:noFill/>
        </p:spPr>
        <p:txBody>
          <a:bodyPr wrap="none" rtlCol="0">
            <a:spAutoFit/>
          </a:bodyPr>
          <a:lstStyle/>
          <a:p>
            <a:r>
              <a:rPr lang="en-US" sz="1400" dirty="0"/>
              <a:t>1</a:t>
            </a:r>
          </a:p>
        </p:txBody>
      </p:sp>
      <p:sp>
        <p:nvSpPr>
          <p:cNvPr id="103" name="TextBox 102">
            <a:extLst>
              <a:ext uri="{FF2B5EF4-FFF2-40B4-BE49-F238E27FC236}">
                <a16:creationId xmlns:a16="http://schemas.microsoft.com/office/drawing/2014/main" id="{C66FEE82-6039-1140-A232-A9E69C50EF0D}"/>
              </a:ext>
            </a:extLst>
          </p:cNvPr>
          <p:cNvSpPr txBox="1"/>
          <p:nvPr/>
        </p:nvSpPr>
        <p:spPr>
          <a:xfrm>
            <a:off x="6591931" y="3239829"/>
            <a:ext cx="284052" cy="307777"/>
          </a:xfrm>
          <a:prstGeom prst="rect">
            <a:avLst/>
          </a:prstGeom>
          <a:noFill/>
        </p:spPr>
        <p:txBody>
          <a:bodyPr wrap="none" rtlCol="0">
            <a:spAutoFit/>
          </a:bodyPr>
          <a:lstStyle/>
          <a:p>
            <a:r>
              <a:rPr lang="en-US" sz="1400" dirty="0"/>
              <a:t>4</a:t>
            </a:r>
          </a:p>
        </p:txBody>
      </p:sp>
      <p:sp>
        <p:nvSpPr>
          <p:cNvPr id="104" name="TextBox 103">
            <a:extLst>
              <a:ext uri="{FF2B5EF4-FFF2-40B4-BE49-F238E27FC236}">
                <a16:creationId xmlns:a16="http://schemas.microsoft.com/office/drawing/2014/main" id="{A33A4DDA-FAD1-B149-A0B6-4CBC026B5F5D}"/>
              </a:ext>
            </a:extLst>
          </p:cNvPr>
          <p:cNvSpPr txBox="1"/>
          <p:nvPr/>
        </p:nvSpPr>
        <p:spPr>
          <a:xfrm>
            <a:off x="8061383" y="3236337"/>
            <a:ext cx="284052" cy="307777"/>
          </a:xfrm>
          <a:prstGeom prst="rect">
            <a:avLst/>
          </a:prstGeom>
          <a:noFill/>
        </p:spPr>
        <p:txBody>
          <a:bodyPr wrap="square" rtlCol="0">
            <a:spAutoFit/>
          </a:bodyPr>
          <a:lstStyle/>
          <a:p>
            <a:r>
              <a:rPr lang="en-US" sz="1400" dirty="0"/>
              <a:t>2</a:t>
            </a:r>
          </a:p>
        </p:txBody>
      </p:sp>
      <p:cxnSp>
        <p:nvCxnSpPr>
          <p:cNvPr id="105" name="Straight Connector 104">
            <a:extLst>
              <a:ext uri="{FF2B5EF4-FFF2-40B4-BE49-F238E27FC236}">
                <a16:creationId xmlns:a16="http://schemas.microsoft.com/office/drawing/2014/main" id="{133F65D8-9717-FE43-B7FF-467B0E36E49E}"/>
              </a:ext>
            </a:extLst>
          </p:cNvPr>
          <p:cNvCxnSpPr>
            <a:cxnSpLocks/>
            <a:stCxn id="92" idx="4"/>
            <a:endCxn id="95" idx="0"/>
          </p:cNvCxnSpPr>
          <p:nvPr/>
        </p:nvCxnSpPr>
        <p:spPr>
          <a:xfrm flipH="1">
            <a:off x="7340184" y="2410677"/>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06" name="TextBox 105">
            <a:extLst>
              <a:ext uri="{FF2B5EF4-FFF2-40B4-BE49-F238E27FC236}">
                <a16:creationId xmlns:a16="http://schemas.microsoft.com/office/drawing/2014/main" id="{34100A13-C964-4941-AC28-66A8DD5750C7}"/>
              </a:ext>
            </a:extLst>
          </p:cNvPr>
          <p:cNvSpPr txBox="1"/>
          <p:nvPr/>
        </p:nvSpPr>
        <p:spPr>
          <a:xfrm>
            <a:off x="7286422" y="3046812"/>
            <a:ext cx="284052" cy="307777"/>
          </a:xfrm>
          <a:prstGeom prst="rect">
            <a:avLst/>
          </a:prstGeom>
          <a:noFill/>
        </p:spPr>
        <p:txBody>
          <a:bodyPr wrap="none" rtlCol="0">
            <a:spAutoFit/>
          </a:bodyPr>
          <a:lstStyle/>
          <a:p>
            <a:r>
              <a:rPr lang="en-US" sz="1400" dirty="0"/>
              <a:t>4</a:t>
            </a:r>
          </a:p>
        </p:txBody>
      </p:sp>
      <p:sp>
        <p:nvSpPr>
          <p:cNvPr id="107" name="TextBox 106">
            <a:extLst>
              <a:ext uri="{FF2B5EF4-FFF2-40B4-BE49-F238E27FC236}">
                <a16:creationId xmlns:a16="http://schemas.microsoft.com/office/drawing/2014/main" id="{7516504B-1368-7543-919F-A3DE6921136A}"/>
              </a:ext>
            </a:extLst>
          </p:cNvPr>
          <p:cNvSpPr txBox="1"/>
          <p:nvPr/>
        </p:nvSpPr>
        <p:spPr>
          <a:xfrm>
            <a:off x="7701053" y="2567579"/>
            <a:ext cx="284052" cy="307777"/>
          </a:xfrm>
          <a:prstGeom prst="rect">
            <a:avLst/>
          </a:prstGeom>
          <a:noFill/>
        </p:spPr>
        <p:txBody>
          <a:bodyPr wrap="none" rtlCol="0">
            <a:spAutoFit/>
          </a:bodyPr>
          <a:lstStyle/>
          <a:p>
            <a:r>
              <a:rPr lang="en-US" sz="1400" dirty="0"/>
              <a:t>5</a:t>
            </a:r>
            <a:endParaRPr lang="en-US" sz="1800" dirty="0"/>
          </a:p>
        </p:txBody>
      </p:sp>
      <p:cxnSp>
        <p:nvCxnSpPr>
          <p:cNvPr id="108" name="Straight Connector 107">
            <a:extLst>
              <a:ext uri="{FF2B5EF4-FFF2-40B4-BE49-F238E27FC236}">
                <a16:creationId xmlns:a16="http://schemas.microsoft.com/office/drawing/2014/main" id="{0E9658A7-2D23-B94C-982E-30BA602B390B}"/>
              </a:ext>
            </a:extLst>
          </p:cNvPr>
          <p:cNvCxnSpPr>
            <a:cxnSpLocks/>
            <a:stCxn id="94" idx="6"/>
            <a:endCxn id="93" idx="2"/>
          </p:cNvCxnSpPr>
          <p:nvPr/>
        </p:nvCxnSpPr>
        <p:spPr>
          <a:xfrm>
            <a:off x="6575408" y="2853679"/>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09" name="TextBox 108">
            <a:extLst>
              <a:ext uri="{FF2B5EF4-FFF2-40B4-BE49-F238E27FC236}">
                <a16:creationId xmlns:a16="http://schemas.microsoft.com/office/drawing/2014/main" id="{44C4B1E3-040C-1D47-8A44-4E6ADB1F889E}"/>
              </a:ext>
            </a:extLst>
          </p:cNvPr>
          <p:cNvSpPr txBox="1"/>
          <p:nvPr/>
        </p:nvSpPr>
        <p:spPr>
          <a:xfrm>
            <a:off x="6482593" y="2739204"/>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10" name="TextBox 109">
            <a:extLst>
              <a:ext uri="{FF2B5EF4-FFF2-40B4-BE49-F238E27FC236}">
                <a16:creationId xmlns:a16="http://schemas.microsoft.com/office/drawing/2014/main" id="{93A68052-F6E0-744E-90EA-6DA0B7DB5EEA}"/>
              </a:ext>
            </a:extLst>
          </p:cNvPr>
          <p:cNvSpPr txBox="1"/>
          <p:nvPr/>
        </p:nvSpPr>
        <p:spPr>
          <a:xfrm>
            <a:off x="8265450" y="3506119"/>
            <a:ext cx="813043" cy="369332"/>
          </a:xfrm>
          <a:prstGeom prst="rect">
            <a:avLst/>
          </a:prstGeom>
          <a:noFill/>
        </p:spPr>
        <p:txBody>
          <a:bodyPr wrap="none" rtlCol="0">
            <a:spAutoFit/>
          </a:bodyPr>
          <a:lstStyle/>
          <a:p>
            <a:r>
              <a:rPr lang="en-US" sz="1800" dirty="0">
                <a:highlight>
                  <a:srgbClr val="00FFFF"/>
                </a:highlight>
              </a:rPr>
              <a:t>step 4</a:t>
            </a:r>
            <a:endParaRPr lang="en-US" dirty="0">
              <a:highlight>
                <a:srgbClr val="00FFFF"/>
              </a:highlight>
            </a:endParaRPr>
          </a:p>
        </p:txBody>
      </p:sp>
      <p:sp>
        <p:nvSpPr>
          <p:cNvPr id="111" name="TextBox 110">
            <a:extLst>
              <a:ext uri="{FF2B5EF4-FFF2-40B4-BE49-F238E27FC236}">
                <a16:creationId xmlns:a16="http://schemas.microsoft.com/office/drawing/2014/main" id="{F3274A81-84A3-BE4B-A62A-F15B0C2D9336}"/>
              </a:ext>
            </a:extLst>
          </p:cNvPr>
          <p:cNvSpPr txBox="1"/>
          <p:nvPr/>
        </p:nvSpPr>
        <p:spPr>
          <a:xfrm>
            <a:off x="7433420" y="3493905"/>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112" name="TextBox 111">
            <a:extLst>
              <a:ext uri="{FF2B5EF4-FFF2-40B4-BE49-F238E27FC236}">
                <a16:creationId xmlns:a16="http://schemas.microsoft.com/office/drawing/2014/main" id="{999C657F-9AB6-4944-9EDA-8758672C4042}"/>
              </a:ext>
            </a:extLst>
          </p:cNvPr>
          <p:cNvSpPr txBox="1"/>
          <p:nvPr/>
        </p:nvSpPr>
        <p:spPr>
          <a:xfrm>
            <a:off x="7460912" y="1982637"/>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113" name="TextBox 112">
            <a:extLst>
              <a:ext uri="{FF2B5EF4-FFF2-40B4-BE49-F238E27FC236}">
                <a16:creationId xmlns:a16="http://schemas.microsoft.com/office/drawing/2014/main" id="{5C27141A-0680-7943-9C00-E6CDD36EE052}"/>
              </a:ext>
            </a:extLst>
          </p:cNvPr>
          <p:cNvSpPr txBox="1"/>
          <p:nvPr/>
        </p:nvSpPr>
        <p:spPr>
          <a:xfrm>
            <a:off x="8627831" y="2403165"/>
            <a:ext cx="530915" cy="369332"/>
          </a:xfrm>
          <a:prstGeom prst="rect">
            <a:avLst/>
          </a:prstGeom>
          <a:noFill/>
        </p:spPr>
        <p:txBody>
          <a:bodyPr wrap="none" rtlCol="0">
            <a:spAutoFit/>
          </a:bodyPr>
          <a:lstStyle/>
          <a:p>
            <a:r>
              <a:rPr lang="en-US" sz="1800" dirty="0">
                <a:highlight>
                  <a:srgbClr val="FFFF00"/>
                </a:highlight>
              </a:rPr>
              <a:t>3,B</a:t>
            </a:r>
            <a:endParaRPr lang="en-US" dirty="0">
              <a:highlight>
                <a:srgbClr val="FFFF00"/>
              </a:highlight>
            </a:endParaRPr>
          </a:p>
        </p:txBody>
      </p:sp>
      <p:sp>
        <p:nvSpPr>
          <p:cNvPr id="2" name="TextBox 1">
            <a:extLst>
              <a:ext uri="{FF2B5EF4-FFF2-40B4-BE49-F238E27FC236}">
                <a16:creationId xmlns:a16="http://schemas.microsoft.com/office/drawing/2014/main" id="{1AD0FF91-BD9A-3C4B-A694-C2D9C701BA11}"/>
              </a:ext>
            </a:extLst>
          </p:cNvPr>
          <p:cNvSpPr txBox="1"/>
          <p:nvPr/>
        </p:nvSpPr>
        <p:spPr>
          <a:xfrm>
            <a:off x="0" y="2188359"/>
            <a:ext cx="2960149" cy="1600438"/>
          </a:xfrm>
          <a:prstGeom prst="rect">
            <a:avLst/>
          </a:prstGeom>
          <a:noFill/>
        </p:spPr>
        <p:txBody>
          <a:bodyPr wrap="square" rtlCol="0">
            <a:spAutoFit/>
          </a:bodyPr>
          <a:lstStyle/>
          <a:p>
            <a:r>
              <a:rPr lang="en-US" sz="1400" b="1" dirty="0">
                <a:solidFill>
                  <a:srgbClr val="080FAC"/>
                </a:solidFill>
              </a:rPr>
              <a:t>Running Dijkstra from node A</a:t>
            </a:r>
            <a:r>
              <a:rPr lang="en-US" sz="1400" dirty="0"/>
              <a:t>, </a:t>
            </a:r>
            <a:r>
              <a:rPr lang="en-US" sz="1400" dirty="0" err="1"/>
              <a:t>ie</a:t>
            </a:r>
            <a:r>
              <a:rPr lang="en-US" sz="1400" dirty="0"/>
              <a:t>. finding shortest paths from A to all nodes.</a:t>
            </a:r>
          </a:p>
          <a:p>
            <a:r>
              <a:rPr lang="en-US" sz="1400" dirty="0"/>
              <a:t>The </a:t>
            </a:r>
            <a:r>
              <a:rPr lang="en-US" sz="1400" dirty="0">
                <a:highlight>
                  <a:srgbClr val="FFFF00"/>
                </a:highlight>
              </a:rPr>
              <a:t>number</a:t>
            </a:r>
            <a:r>
              <a:rPr lang="en-US" sz="1400" dirty="0"/>
              <a:t> at each </a:t>
            </a:r>
            <a:r>
              <a:rPr lang="en-US" sz="1400" b="1" dirty="0"/>
              <a:t>node</a:t>
            </a:r>
            <a:r>
              <a:rPr lang="en-US" sz="1400" dirty="0"/>
              <a:t> is the total distance from </a:t>
            </a:r>
            <a:r>
              <a:rPr lang="en-US" sz="1400" b="1" dirty="0">
                <a:solidFill>
                  <a:srgbClr val="080FAC"/>
                </a:solidFill>
              </a:rPr>
              <a:t>A</a:t>
            </a:r>
            <a:r>
              <a:rPr lang="en-US" sz="1400" dirty="0"/>
              <a:t> to this </a:t>
            </a:r>
            <a:r>
              <a:rPr lang="en-US" sz="1400" b="1" dirty="0"/>
              <a:t>node</a:t>
            </a:r>
            <a:r>
              <a:rPr lang="en-US" sz="1400" dirty="0"/>
              <a:t> = distance of </a:t>
            </a:r>
            <a:r>
              <a:rPr lang="en-US" sz="1400" i="1" dirty="0"/>
              <a:t>previous node </a:t>
            </a:r>
            <a:r>
              <a:rPr lang="en-US" sz="1400" dirty="0"/>
              <a:t>+ weight of the edge (</a:t>
            </a:r>
            <a:r>
              <a:rPr lang="en-US" sz="1400" i="1" dirty="0"/>
              <a:t>previous node</a:t>
            </a:r>
            <a:r>
              <a:rPr lang="en-US" sz="1400" dirty="0"/>
              <a:t>, </a:t>
            </a:r>
            <a:r>
              <a:rPr lang="en-US" sz="1400" b="1" dirty="0"/>
              <a:t>node</a:t>
            </a:r>
            <a:r>
              <a:rPr lang="en-US" sz="1400" dirty="0"/>
              <a:t>)</a:t>
            </a:r>
          </a:p>
        </p:txBody>
      </p:sp>
    </p:spTree>
    <p:extLst>
      <p:ext uri="{BB962C8B-B14F-4D97-AF65-F5344CB8AC3E}">
        <p14:creationId xmlns:p14="http://schemas.microsoft.com/office/powerpoint/2010/main" val="444741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AD8DA-8C56-EC4C-B01E-F77692FF9361}"/>
              </a:ext>
            </a:extLst>
          </p:cNvPr>
          <p:cNvSpPr>
            <a:spLocks noGrp="1"/>
          </p:cNvSpPr>
          <p:nvPr>
            <p:ph type="title"/>
          </p:nvPr>
        </p:nvSpPr>
        <p:spPr>
          <a:xfrm>
            <a:off x="265113" y="-99392"/>
            <a:ext cx="8623300" cy="920750"/>
          </a:xfrm>
        </p:spPr>
        <p:txBody>
          <a:bodyPr/>
          <a:lstStyle/>
          <a:p>
            <a:pPr>
              <a:defRPr/>
            </a:pPr>
            <a:r>
              <a:rPr lang="en-US" sz="2400" dirty="0"/>
              <a:t>Q4.9: SSSP with Dijkstra’s Algorithm (DA)</a:t>
            </a:r>
          </a:p>
        </p:txBody>
      </p:sp>
      <p:sp>
        <p:nvSpPr>
          <p:cNvPr id="3" name="Content Placeholder 2">
            <a:extLst>
              <a:ext uri="{FF2B5EF4-FFF2-40B4-BE49-F238E27FC236}">
                <a16:creationId xmlns:a16="http://schemas.microsoft.com/office/drawing/2014/main" id="{280375A6-06B1-E84D-AE81-69418568FF47}"/>
              </a:ext>
            </a:extLst>
          </p:cNvPr>
          <p:cNvSpPr>
            <a:spLocks noGrp="1"/>
          </p:cNvSpPr>
          <p:nvPr>
            <p:ph idx="1"/>
          </p:nvPr>
        </p:nvSpPr>
        <p:spPr>
          <a:xfrm>
            <a:off x="265113" y="816325"/>
            <a:ext cx="8623300" cy="4800600"/>
          </a:xfrm>
        </p:spPr>
        <p:txBody>
          <a:bodyPr/>
          <a:lstStyle/>
          <a:p>
            <a:pPr marL="0" indent="0">
              <a:buFont typeface="Wingdings 2" charset="0"/>
              <a:buNone/>
              <a:defRPr/>
            </a:pPr>
            <a:r>
              <a:rPr lang="en-US" sz="2000" dirty="0" err="1">
                <a:effectLst/>
              </a:rPr>
              <a:t>Dijkstra’s</a:t>
            </a:r>
            <a:r>
              <a:rPr lang="en-US" sz="2000" dirty="0">
                <a:effectLst/>
              </a:rPr>
              <a:t> algorithm computes the shortest path to each node in a graph from a single starting node (the ‘source’). Trace </a:t>
            </a:r>
            <a:r>
              <a:rPr lang="en-US" sz="2000" dirty="0" err="1">
                <a:effectLst/>
              </a:rPr>
              <a:t>Dijkstra’s</a:t>
            </a:r>
            <a:r>
              <a:rPr lang="en-US" sz="2000" dirty="0">
                <a:effectLst/>
              </a:rPr>
              <a:t> algorithm on the following graph, with node E as the source</a:t>
            </a:r>
          </a:p>
          <a:p>
            <a:pPr marL="0" indent="0">
              <a:buFont typeface="Wingdings 2" charset="0"/>
              <a:buNone/>
              <a:defRPr/>
            </a:pPr>
            <a:r>
              <a:rPr lang="en-US" sz="2000" dirty="0">
                <a:effectLst/>
              </a:rPr>
              <a:t>Repeat the algorithm with node A as the source. How long is the shortest path from E to A? How about A to F</a:t>
            </a:r>
            <a:endParaRPr lang="en-US" sz="2000" dirty="0"/>
          </a:p>
          <a:p>
            <a:pPr marL="0" indent="0">
              <a:buFont typeface="Wingdings 2" charset="0"/>
              <a:buNone/>
              <a:defRPr/>
            </a:pPr>
            <a:endParaRPr lang="en-US" dirty="0"/>
          </a:p>
          <a:p>
            <a:pPr marL="0" indent="0">
              <a:buFont typeface="Wingdings 2" charset="0"/>
              <a:buNone/>
              <a:defRPr/>
            </a:pPr>
            <a:endParaRPr lang="en-US" dirty="0"/>
          </a:p>
          <a:p>
            <a:pPr marL="0" indent="0">
              <a:buFont typeface="Wingdings 2" charset="0"/>
              <a:buNone/>
              <a:defRPr/>
            </a:pPr>
            <a:endParaRPr lang="en-US" dirty="0"/>
          </a:p>
          <a:p>
            <a:pPr marL="0" indent="0">
              <a:buFont typeface="Wingdings 2" charset="0"/>
              <a:buNone/>
              <a:defRPr/>
            </a:pPr>
            <a:endParaRPr lang="en-US" dirty="0"/>
          </a:p>
        </p:txBody>
      </p:sp>
      <p:sp>
        <p:nvSpPr>
          <p:cNvPr id="17411" name="Date Placeholder 3">
            <a:extLst>
              <a:ext uri="{FF2B5EF4-FFF2-40B4-BE49-F238E27FC236}">
                <a16:creationId xmlns:a16="http://schemas.microsoft.com/office/drawing/2014/main" id="{481D7293-6137-C847-ACBF-E9B17C7D514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4286F952-4582-BA4F-8EA7-D13C5D1FFC6B}"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17412" name="Footer Placeholder 4">
            <a:extLst>
              <a:ext uri="{FF2B5EF4-FFF2-40B4-BE49-F238E27FC236}">
                <a16:creationId xmlns:a16="http://schemas.microsoft.com/office/drawing/2014/main" id="{64B92CFB-4069-4E4E-971D-1FE22A83FD4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7413" name="Slide Number Placeholder 5">
            <a:extLst>
              <a:ext uri="{FF2B5EF4-FFF2-40B4-BE49-F238E27FC236}">
                <a16:creationId xmlns:a16="http://schemas.microsoft.com/office/drawing/2014/main" id="{5D8D9996-ADE8-7F4D-A720-C52507CED05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75C4344D-D8B4-624E-BD77-013FBA460E55}" type="slidenum">
              <a:rPr lang="en-US" altLang="en-US" sz="3600">
                <a:solidFill>
                  <a:schemeClr val="bg1"/>
                </a:solidFill>
                <a:latin typeface="Arial" panose="020B0604020202020204" pitchFamily="34" charset="0"/>
              </a:rPr>
              <a:pPr>
                <a:spcBef>
                  <a:spcPct val="0"/>
                </a:spcBef>
                <a:buClrTx/>
                <a:buSzTx/>
                <a:buFontTx/>
                <a:buNone/>
              </a:pPr>
              <a:t>24</a:t>
            </a:fld>
            <a:endParaRPr lang="en-US" altLang="en-US" sz="3600">
              <a:solidFill>
                <a:schemeClr val="bg1"/>
              </a:solidFill>
              <a:latin typeface="Arial" panose="020B0604020202020204" pitchFamily="34" charset="0"/>
            </a:endParaRPr>
          </a:p>
        </p:txBody>
      </p:sp>
      <p:pic>
        <p:nvPicPr>
          <p:cNvPr id="17414" name="Picture 7">
            <a:extLst>
              <a:ext uri="{FF2B5EF4-FFF2-40B4-BE49-F238E27FC236}">
                <a16:creationId xmlns:a16="http://schemas.microsoft.com/office/drawing/2014/main" id="{B46E99CB-7BC6-C944-AB32-F8F1510368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141663"/>
            <a:ext cx="5497513"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9C64-D705-DC42-A060-32008352E71E}"/>
              </a:ext>
            </a:extLst>
          </p:cNvPr>
          <p:cNvSpPr>
            <a:spLocks noGrp="1"/>
          </p:cNvSpPr>
          <p:nvPr>
            <p:ph type="title"/>
          </p:nvPr>
        </p:nvSpPr>
        <p:spPr>
          <a:xfrm>
            <a:off x="3707904" y="107950"/>
            <a:ext cx="5328592" cy="1968797"/>
          </a:xfrm>
        </p:spPr>
        <p:txBody>
          <a:bodyPr/>
          <a:lstStyle/>
          <a:p>
            <a:pPr algn="l">
              <a:defRPr/>
            </a:pPr>
            <a:r>
              <a:rPr lang="en-US" dirty="0"/>
              <a:t>           DA from A</a:t>
            </a:r>
            <a:br>
              <a:rPr lang="en-US" dirty="0"/>
            </a:br>
            <a:r>
              <a:rPr lang="en-US" sz="2400" b="0" dirty="0"/>
              <a:t>How long, </a:t>
            </a:r>
            <a:r>
              <a:rPr lang="en-US" sz="2400" b="0" i="1" dirty="0"/>
              <a:t>and what is</a:t>
            </a:r>
            <a:r>
              <a:rPr lang="en-US" sz="2400" b="0" dirty="0"/>
              <a:t>, the shortest path </a:t>
            </a:r>
            <a:r>
              <a:rPr lang="en-US" sz="2400" b="0" dirty="0">
                <a:solidFill>
                  <a:srgbClr val="B1DDEB"/>
                </a:solidFill>
              </a:rPr>
              <a:t>from E to A?</a:t>
            </a:r>
            <a:br>
              <a:rPr lang="en-US" sz="2400" b="0" dirty="0">
                <a:solidFill>
                  <a:srgbClr val="B1DDEB"/>
                </a:solidFill>
              </a:rPr>
            </a:br>
            <a:endParaRPr lang="en-US" sz="2400" b="0" dirty="0"/>
          </a:p>
        </p:txBody>
      </p:sp>
      <p:sp>
        <p:nvSpPr>
          <p:cNvPr id="21506" name="Date Placeholder 3">
            <a:extLst>
              <a:ext uri="{FF2B5EF4-FFF2-40B4-BE49-F238E27FC236}">
                <a16:creationId xmlns:a16="http://schemas.microsoft.com/office/drawing/2014/main" id="{A6C133A4-673A-A74C-8E6E-0E11E9A98CF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94809CB5-5A2B-4D41-88D7-6F366716A86E}"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21507" name="Footer Placeholder 4">
            <a:extLst>
              <a:ext uri="{FF2B5EF4-FFF2-40B4-BE49-F238E27FC236}">
                <a16:creationId xmlns:a16="http://schemas.microsoft.com/office/drawing/2014/main" id="{07C49A49-AA1B-4C42-A0B6-50F119F19BD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1508" name="Slide Number Placeholder 5">
            <a:extLst>
              <a:ext uri="{FF2B5EF4-FFF2-40B4-BE49-F238E27FC236}">
                <a16:creationId xmlns:a16="http://schemas.microsoft.com/office/drawing/2014/main" id="{3C1894CC-60B4-3048-BAE5-10A3AC8097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45978E1F-261D-7F4C-86B5-1C900BFA85EF}" type="slidenum">
              <a:rPr lang="en-US" altLang="en-US" sz="3600">
                <a:solidFill>
                  <a:schemeClr val="bg1"/>
                </a:solidFill>
                <a:latin typeface="Arial" panose="020B0604020202020204" pitchFamily="34" charset="0"/>
              </a:rPr>
              <a:pPr>
                <a:spcBef>
                  <a:spcPct val="0"/>
                </a:spcBef>
                <a:buClrTx/>
                <a:buSzTx/>
                <a:buFontTx/>
                <a:buNone/>
              </a:pPr>
              <a:t>25</a:t>
            </a:fld>
            <a:endParaRPr lang="en-US" altLang="en-US" sz="3600">
              <a:solidFill>
                <a:schemeClr val="bg1"/>
              </a:solidFill>
              <a:latin typeface="Arial" panose="020B0604020202020204" pitchFamily="34" charset="0"/>
            </a:endParaRPr>
          </a:p>
        </p:txBody>
      </p:sp>
      <p:pic>
        <p:nvPicPr>
          <p:cNvPr id="21509" name="Picture 2">
            <a:extLst>
              <a:ext uri="{FF2B5EF4-FFF2-40B4-BE49-F238E27FC236}">
                <a16:creationId xmlns:a16="http://schemas.microsoft.com/office/drawing/2014/main" id="{ADCBF118-C5DA-914D-9C7F-54075ECCD4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3302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a:extLst>
              <a:ext uri="{FF2B5EF4-FFF2-40B4-BE49-F238E27FC236}">
                <a16:creationId xmlns:a16="http://schemas.microsoft.com/office/drawing/2014/main" id="{AD144DCF-523F-BF42-B15B-24992AE328AB}"/>
              </a:ext>
            </a:extLst>
          </p:cNvPr>
          <p:cNvGraphicFramePr>
            <a:graphicFrameLocks noGrp="1"/>
          </p:cNvGraphicFramePr>
          <p:nvPr>
            <p:extLst>
              <p:ext uri="{D42A27DB-BD31-4B8C-83A1-F6EECF244321}">
                <p14:modId xmlns:p14="http://schemas.microsoft.com/office/powerpoint/2010/main" val="608827268"/>
              </p:ext>
            </p:extLst>
          </p:nvPr>
        </p:nvGraphicFramePr>
        <p:xfrm>
          <a:off x="179388" y="2565400"/>
          <a:ext cx="8709021" cy="3606800"/>
        </p:xfrm>
        <a:graphic>
          <a:graphicData uri="http://schemas.openxmlformats.org/drawingml/2006/table">
            <a:tbl>
              <a:tblPr firstRow="1" bandRow="1">
                <a:tableStyleId>{5C22544A-7EE6-4342-B048-85BDC9FD1C3A}</a:tableStyleId>
              </a:tblPr>
              <a:tblGrid>
                <a:gridCol w="967669">
                  <a:extLst>
                    <a:ext uri="{9D8B030D-6E8A-4147-A177-3AD203B41FA5}">
                      <a16:colId xmlns:a16="http://schemas.microsoft.com/office/drawing/2014/main" val="20000"/>
                    </a:ext>
                  </a:extLst>
                </a:gridCol>
                <a:gridCol w="967669">
                  <a:extLst>
                    <a:ext uri="{9D8B030D-6E8A-4147-A177-3AD203B41FA5}">
                      <a16:colId xmlns:a16="http://schemas.microsoft.com/office/drawing/2014/main" val="20001"/>
                    </a:ext>
                  </a:extLst>
                </a:gridCol>
                <a:gridCol w="967669">
                  <a:extLst>
                    <a:ext uri="{9D8B030D-6E8A-4147-A177-3AD203B41FA5}">
                      <a16:colId xmlns:a16="http://schemas.microsoft.com/office/drawing/2014/main" val="20002"/>
                    </a:ext>
                  </a:extLst>
                </a:gridCol>
                <a:gridCol w="967669">
                  <a:extLst>
                    <a:ext uri="{9D8B030D-6E8A-4147-A177-3AD203B41FA5}">
                      <a16:colId xmlns:a16="http://schemas.microsoft.com/office/drawing/2014/main" val="20003"/>
                    </a:ext>
                  </a:extLst>
                </a:gridCol>
                <a:gridCol w="967669">
                  <a:extLst>
                    <a:ext uri="{9D8B030D-6E8A-4147-A177-3AD203B41FA5}">
                      <a16:colId xmlns:a16="http://schemas.microsoft.com/office/drawing/2014/main" val="20004"/>
                    </a:ext>
                  </a:extLst>
                </a:gridCol>
                <a:gridCol w="967669">
                  <a:extLst>
                    <a:ext uri="{9D8B030D-6E8A-4147-A177-3AD203B41FA5}">
                      <a16:colId xmlns:a16="http://schemas.microsoft.com/office/drawing/2014/main" val="20005"/>
                    </a:ext>
                  </a:extLst>
                </a:gridCol>
                <a:gridCol w="967669">
                  <a:extLst>
                    <a:ext uri="{9D8B030D-6E8A-4147-A177-3AD203B41FA5}">
                      <a16:colId xmlns:a16="http://schemas.microsoft.com/office/drawing/2014/main" val="20006"/>
                    </a:ext>
                  </a:extLst>
                </a:gridCol>
                <a:gridCol w="967669">
                  <a:extLst>
                    <a:ext uri="{9D8B030D-6E8A-4147-A177-3AD203B41FA5}">
                      <a16:colId xmlns:a16="http://schemas.microsoft.com/office/drawing/2014/main" val="20007"/>
                    </a:ext>
                  </a:extLst>
                </a:gridCol>
                <a:gridCol w="967669">
                  <a:extLst>
                    <a:ext uri="{9D8B030D-6E8A-4147-A177-3AD203B41FA5}">
                      <a16:colId xmlns:a16="http://schemas.microsoft.com/office/drawing/2014/main" val="20008"/>
                    </a:ext>
                  </a:extLst>
                </a:gridCol>
              </a:tblGrid>
              <a:tr h="370840">
                <a:tc>
                  <a:txBody>
                    <a:bodyPr/>
                    <a:lstStyle/>
                    <a:p>
                      <a:pPr algn="ctr"/>
                      <a:r>
                        <a:rPr lang="en-US" dirty="0"/>
                        <a:t>step</a:t>
                      </a:r>
                    </a:p>
                  </a:txBody>
                  <a:tcPr marL="91441" marR="91441"/>
                </a:tc>
                <a:tc>
                  <a:txBody>
                    <a:bodyPr/>
                    <a:lstStyle/>
                    <a:p>
                      <a:pPr algn="ctr"/>
                      <a:r>
                        <a:rPr lang="en-US" dirty="0"/>
                        <a:t>node</a:t>
                      </a:r>
                      <a:r>
                        <a:rPr lang="en-US" baseline="0" dirty="0"/>
                        <a:t> done</a:t>
                      </a:r>
                      <a:endParaRPr lang="en-US" dirty="0"/>
                    </a:p>
                  </a:txBody>
                  <a:tcPr marL="91441" marR="91441"/>
                </a:tc>
                <a:tc>
                  <a:txBody>
                    <a:bodyPr/>
                    <a:lstStyle/>
                    <a:p>
                      <a:pPr algn="ctr"/>
                      <a:r>
                        <a:rPr lang="en-US" dirty="0"/>
                        <a:t>A</a:t>
                      </a:r>
                    </a:p>
                  </a:txBody>
                  <a:tcPr marL="91441" marR="91441"/>
                </a:tc>
                <a:tc>
                  <a:txBody>
                    <a:bodyPr/>
                    <a:lstStyle/>
                    <a:p>
                      <a:pPr algn="ctr"/>
                      <a:r>
                        <a:rPr lang="en-US" dirty="0"/>
                        <a:t>B</a:t>
                      </a:r>
                    </a:p>
                  </a:txBody>
                  <a:tcPr marL="91441" marR="91441"/>
                </a:tc>
                <a:tc>
                  <a:txBody>
                    <a:bodyPr/>
                    <a:lstStyle/>
                    <a:p>
                      <a:pPr algn="ctr"/>
                      <a:r>
                        <a:rPr lang="en-US" dirty="0"/>
                        <a:t>C</a:t>
                      </a:r>
                    </a:p>
                  </a:txBody>
                  <a:tcPr marL="91441" marR="91441"/>
                </a:tc>
                <a:tc>
                  <a:txBody>
                    <a:bodyPr/>
                    <a:lstStyle/>
                    <a:p>
                      <a:pPr algn="ctr"/>
                      <a:r>
                        <a:rPr lang="en-US" dirty="0"/>
                        <a:t>D</a:t>
                      </a:r>
                    </a:p>
                  </a:txBody>
                  <a:tcPr marL="91441" marR="91441"/>
                </a:tc>
                <a:tc>
                  <a:txBody>
                    <a:bodyPr/>
                    <a:lstStyle/>
                    <a:p>
                      <a:pPr algn="ctr"/>
                      <a:r>
                        <a:rPr lang="en-US" dirty="0"/>
                        <a:t>E</a:t>
                      </a:r>
                    </a:p>
                  </a:txBody>
                  <a:tcPr marL="91441" marR="91441"/>
                </a:tc>
                <a:tc>
                  <a:txBody>
                    <a:bodyPr/>
                    <a:lstStyle/>
                    <a:p>
                      <a:pPr algn="ctr"/>
                      <a:r>
                        <a:rPr lang="en-US" dirty="0"/>
                        <a:t>F</a:t>
                      </a:r>
                    </a:p>
                  </a:txBody>
                  <a:tcPr marL="91441" marR="91441"/>
                </a:tc>
                <a:tc>
                  <a:txBody>
                    <a:bodyPr/>
                    <a:lstStyle/>
                    <a:p>
                      <a:pPr algn="ctr"/>
                      <a:r>
                        <a:rPr lang="en-US" dirty="0"/>
                        <a:t>G</a:t>
                      </a:r>
                    </a:p>
                  </a:txBody>
                  <a:tcPr marL="91441" marR="91441"/>
                </a:tc>
                <a:extLst>
                  <a:ext uri="{0D108BD9-81ED-4DB2-BD59-A6C34878D82A}">
                    <a16:rowId xmlns:a16="http://schemas.microsoft.com/office/drawing/2014/main" val="10000"/>
                  </a:ext>
                </a:extLst>
              </a:tr>
              <a:tr h="370840">
                <a:tc>
                  <a:txBody>
                    <a:bodyPr/>
                    <a:lstStyle/>
                    <a:p>
                      <a:pPr algn="ctr"/>
                      <a:r>
                        <a:rPr lang="en-US" dirty="0"/>
                        <a:t>0</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0/nil</a:t>
                      </a:r>
                      <a:endParaRPr lang="en-US" b="1" dirty="0"/>
                    </a:p>
                  </a:txBody>
                  <a:tcPr marL="91441" marR="91441"/>
                </a:tc>
                <a:tc>
                  <a:txBody>
                    <a:bodyPr/>
                    <a:lstStyle/>
                    <a:p>
                      <a:pPr algn="ct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extLst>
                  <a:ext uri="{0D108BD9-81ED-4DB2-BD59-A6C34878D82A}">
                    <a16:rowId xmlns:a16="http://schemas.microsoft.com/office/drawing/2014/main" val="10001"/>
                  </a:ext>
                </a:extLst>
              </a:tr>
              <a:tr h="370840">
                <a:tc>
                  <a:txBody>
                    <a:bodyPr/>
                    <a:lstStyle/>
                    <a:p>
                      <a:pPr algn="ctr"/>
                      <a:r>
                        <a:rPr lang="en-US" dirty="0"/>
                        <a:t>1</a:t>
                      </a:r>
                    </a:p>
                  </a:txBody>
                  <a:tcPr marL="91441" marR="91441"/>
                </a:tc>
                <a:tc>
                  <a:txBody>
                    <a:bodyPr/>
                    <a:lstStyle/>
                    <a:p>
                      <a:pPr algn="ctr"/>
                      <a:r>
                        <a:rPr lang="en-US" dirty="0"/>
                        <a:t> </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algn="ct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extLst>
                  <a:ext uri="{0D108BD9-81ED-4DB2-BD59-A6C34878D82A}">
                    <a16:rowId xmlns:a16="http://schemas.microsoft.com/office/drawing/2014/main" val="10002"/>
                  </a:ext>
                </a:extLst>
              </a:tr>
              <a:tr h="370840">
                <a:tc>
                  <a:txBody>
                    <a:bodyPr/>
                    <a:lstStyle/>
                    <a:p>
                      <a:pPr algn="ctr"/>
                      <a:r>
                        <a:rPr lang="en-US" dirty="0"/>
                        <a:t>2</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3"/>
                  </a:ext>
                </a:extLst>
              </a:tr>
              <a:tr h="370840">
                <a:tc>
                  <a:txBody>
                    <a:bodyPr/>
                    <a:lstStyle/>
                    <a:p>
                      <a:pPr algn="ctr"/>
                      <a:r>
                        <a:rPr lang="en-US" dirty="0"/>
                        <a:t>3</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4"/>
                  </a:ext>
                </a:extLst>
              </a:tr>
              <a:tr h="370840">
                <a:tc>
                  <a:txBody>
                    <a:bodyPr/>
                    <a:lstStyle/>
                    <a:p>
                      <a:pPr algn="ctr"/>
                      <a:r>
                        <a:rPr lang="en-US" dirty="0"/>
                        <a:t>4</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5"/>
                  </a:ext>
                </a:extLst>
              </a:tr>
              <a:tr h="370840">
                <a:tc>
                  <a:txBody>
                    <a:bodyPr/>
                    <a:lstStyle/>
                    <a:p>
                      <a:pPr algn="ctr"/>
                      <a:r>
                        <a:rPr lang="en-US" dirty="0"/>
                        <a:t>5</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6"/>
                  </a:ext>
                </a:extLst>
              </a:tr>
              <a:tr h="370840">
                <a:tc>
                  <a:txBody>
                    <a:bodyPr/>
                    <a:lstStyle/>
                    <a:p>
                      <a:pPr algn="ctr"/>
                      <a:r>
                        <a:rPr lang="en-US" dirty="0"/>
                        <a:t>6</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7"/>
                  </a:ext>
                </a:extLst>
              </a:tr>
              <a:tr h="370840">
                <a:tc>
                  <a:txBody>
                    <a:bodyPr/>
                    <a:lstStyle/>
                    <a:p>
                      <a:pPr algn="ctr"/>
                      <a:r>
                        <a:rPr lang="en-US" dirty="0"/>
                        <a:t>7</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8"/>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3643-1294-2045-A44D-AF7494E5BEEE}"/>
              </a:ext>
            </a:extLst>
          </p:cNvPr>
          <p:cNvSpPr>
            <a:spLocks noGrp="1"/>
          </p:cNvSpPr>
          <p:nvPr>
            <p:ph type="title"/>
          </p:nvPr>
        </p:nvSpPr>
        <p:spPr/>
        <p:txBody>
          <a:bodyPr/>
          <a:lstStyle/>
          <a:p>
            <a:pPr>
              <a:defRPr/>
            </a:pPr>
            <a:r>
              <a:rPr lang="en-US" sz="2000" dirty="0"/>
              <a:t>Problem 8: </a:t>
            </a:r>
            <a:r>
              <a:rPr lang="en-US" sz="2000" dirty="0">
                <a:effectLst/>
              </a:rPr>
              <a:t>Minimum Spanning Tree with Prim’s Algorithm </a:t>
            </a:r>
            <a:br>
              <a:rPr lang="en-US" sz="2400" dirty="0"/>
            </a:br>
            <a:endParaRPr lang="en-US" sz="2400" dirty="0"/>
          </a:p>
        </p:txBody>
      </p:sp>
      <p:sp>
        <p:nvSpPr>
          <p:cNvPr id="3" name="Content Placeholder 2">
            <a:extLst>
              <a:ext uri="{FF2B5EF4-FFF2-40B4-BE49-F238E27FC236}">
                <a16:creationId xmlns:a16="http://schemas.microsoft.com/office/drawing/2014/main" id="{EF5E6F14-9746-BD4D-B650-A8D838273DDC}"/>
              </a:ext>
            </a:extLst>
          </p:cNvPr>
          <p:cNvSpPr>
            <a:spLocks noGrp="1"/>
          </p:cNvSpPr>
          <p:nvPr>
            <p:ph idx="1"/>
          </p:nvPr>
        </p:nvSpPr>
        <p:spPr>
          <a:xfrm>
            <a:off x="250539" y="836712"/>
            <a:ext cx="8623300" cy="4800600"/>
          </a:xfrm>
        </p:spPr>
        <p:txBody>
          <a:bodyPr/>
          <a:lstStyle/>
          <a:p>
            <a:pPr marL="0" indent="0">
              <a:buFont typeface="Wingdings 2" charset="0"/>
              <a:buNone/>
              <a:defRPr/>
            </a:pPr>
            <a:r>
              <a:rPr lang="en-US" sz="2000" dirty="0"/>
              <a:t>Prim’s algorithm finds a minimum spanning tree for a weighted graph. Discuss what is meant by the terms ‘tree’, ‘spanning tree’, and ‘minimum spanning tree’.</a:t>
            </a:r>
          </a:p>
          <a:p>
            <a:pPr marL="0" indent="0">
              <a:buFont typeface="Wingdings 2" charset="0"/>
              <a:buNone/>
              <a:defRPr/>
            </a:pPr>
            <a:r>
              <a:rPr lang="en-US" sz="2000" dirty="0"/>
              <a:t>Run Prim’s algorithm on the graph below, using A as the starting node. What is the resulting minimum spanning tree for this graph? What is the cost of this minimum spanning tree?</a:t>
            </a:r>
          </a:p>
          <a:p>
            <a:pPr marL="0" indent="0">
              <a:buFont typeface="Wingdings 2" charset="0"/>
              <a:buNone/>
              <a:defRPr/>
            </a:pPr>
            <a:endParaRPr lang="en-US" dirty="0"/>
          </a:p>
        </p:txBody>
      </p:sp>
      <p:sp>
        <p:nvSpPr>
          <p:cNvPr id="22531" name="Date Placeholder 3">
            <a:extLst>
              <a:ext uri="{FF2B5EF4-FFF2-40B4-BE49-F238E27FC236}">
                <a16:creationId xmlns:a16="http://schemas.microsoft.com/office/drawing/2014/main" id="{A8CF4CE9-AC16-EA4E-A9B7-F9591B721FC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54D05DE1-07E4-5A41-8C48-B1A2FC9E74C2}"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22532" name="Footer Placeholder 4">
            <a:extLst>
              <a:ext uri="{FF2B5EF4-FFF2-40B4-BE49-F238E27FC236}">
                <a16:creationId xmlns:a16="http://schemas.microsoft.com/office/drawing/2014/main" id="{F236603D-5AB5-DD41-A4E1-A01CEA83AE3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2533" name="Slide Number Placeholder 5">
            <a:extLst>
              <a:ext uri="{FF2B5EF4-FFF2-40B4-BE49-F238E27FC236}">
                <a16:creationId xmlns:a16="http://schemas.microsoft.com/office/drawing/2014/main" id="{E71922E6-2CD1-304C-80FB-C701C8E44B2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291767CF-410C-4D45-92E7-FDDABAC80D29}" type="slidenum">
              <a:rPr lang="en-US" altLang="en-US" sz="3600">
                <a:solidFill>
                  <a:schemeClr val="bg1"/>
                </a:solidFill>
                <a:latin typeface="Arial" panose="020B0604020202020204" pitchFamily="34" charset="0"/>
              </a:rPr>
              <a:pPr>
                <a:spcBef>
                  <a:spcPct val="0"/>
                </a:spcBef>
                <a:buClrTx/>
                <a:buSzTx/>
                <a:buFontTx/>
                <a:buNone/>
              </a:pPr>
              <a:t>26</a:t>
            </a:fld>
            <a:endParaRPr lang="en-US" altLang="en-US" sz="3600">
              <a:solidFill>
                <a:schemeClr val="bg1"/>
              </a:solidFill>
              <a:latin typeface="Arial" panose="020B0604020202020204" pitchFamily="34" charset="0"/>
            </a:endParaRPr>
          </a:p>
        </p:txBody>
      </p:sp>
      <p:pic>
        <p:nvPicPr>
          <p:cNvPr id="22534" name="Picture 6">
            <a:extLst>
              <a:ext uri="{FF2B5EF4-FFF2-40B4-BE49-F238E27FC236}">
                <a16:creationId xmlns:a16="http://schemas.microsoft.com/office/drawing/2014/main" id="{55E5D921-592D-464F-9F9A-4E762085C8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3429000"/>
            <a:ext cx="549910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9C64-D705-DC42-A060-32008352E71E}"/>
              </a:ext>
            </a:extLst>
          </p:cNvPr>
          <p:cNvSpPr>
            <a:spLocks noGrp="1"/>
          </p:cNvSpPr>
          <p:nvPr>
            <p:ph type="title"/>
          </p:nvPr>
        </p:nvSpPr>
        <p:spPr>
          <a:xfrm>
            <a:off x="3707904" y="107950"/>
            <a:ext cx="5328592" cy="1968797"/>
          </a:xfrm>
        </p:spPr>
        <p:txBody>
          <a:bodyPr/>
          <a:lstStyle/>
          <a:p>
            <a:pPr algn="l">
              <a:defRPr/>
            </a:pPr>
            <a:r>
              <a:rPr lang="en-US" dirty="0"/>
              <a:t>           Run Prim’s </a:t>
            </a:r>
            <a:r>
              <a:rPr lang="en-US" dirty="0" err="1"/>
              <a:t>Alg</a:t>
            </a:r>
            <a:br>
              <a:rPr lang="en-US" dirty="0"/>
            </a:br>
            <a:r>
              <a:rPr lang="en-US" sz="2400" b="0" dirty="0"/>
              <a:t>Break ties using alphabetic order.</a:t>
            </a:r>
            <a:br>
              <a:rPr lang="en-US" sz="2400" b="0" dirty="0"/>
            </a:br>
            <a:r>
              <a:rPr lang="en-US" sz="2400" b="0" dirty="0"/>
              <a:t>Draw the resulted MST </a:t>
            </a:r>
          </a:p>
        </p:txBody>
      </p:sp>
      <p:sp>
        <p:nvSpPr>
          <p:cNvPr id="21506" name="Date Placeholder 3">
            <a:extLst>
              <a:ext uri="{FF2B5EF4-FFF2-40B4-BE49-F238E27FC236}">
                <a16:creationId xmlns:a16="http://schemas.microsoft.com/office/drawing/2014/main" id="{A6C133A4-673A-A74C-8E6E-0E11E9A98CF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94809CB5-5A2B-4D41-88D7-6F366716A86E}"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21507" name="Footer Placeholder 4">
            <a:extLst>
              <a:ext uri="{FF2B5EF4-FFF2-40B4-BE49-F238E27FC236}">
                <a16:creationId xmlns:a16="http://schemas.microsoft.com/office/drawing/2014/main" id="{07C49A49-AA1B-4C42-A0B6-50F119F19BD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1508" name="Slide Number Placeholder 5">
            <a:extLst>
              <a:ext uri="{FF2B5EF4-FFF2-40B4-BE49-F238E27FC236}">
                <a16:creationId xmlns:a16="http://schemas.microsoft.com/office/drawing/2014/main" id="{3C1894CC-60B4-3048-BAE5-10A3AC8097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45978E1F-261D-7F4C-86B5-1C900BFA85EF}" type="slidenum">
              <a:rPr lang="en-US" altLang="en-US" sz="3600">
                <a:solidFill>
                  <a:schemeClr val="bg1"/>
                </a:solidFill>
                <a:latin typeface="Arial" panose="020B0604020202020204" pitchFamily="34" charset="0"/>
              </a:rPr>
              <a:pPr>
                <a:spcBef>
                  <a:spcPct val="0"/>
                </a:spcBef>
                <a:buClrTx/>
                <a:buSzTx/>
                <a:buFontTx/>
                <a:buNone/>
              </a:pPr>
              <a:t>27</a:t>
            </a:fld>
            <a:endParaRPr lang="en-US" altLang="en-US" sz="3600">
              <a:solidFill>
                <a:schemeClr val="bg1"/>
              </a:solidFill>
              <a:latin typeface="Arial" panose="020B0604020202020204" pitchFamily="34" charset="0"/>
            </a:endParaRPr>
          </a:p>
        </p:txBody>
      </p:sp>
      <p:pic>
        <p:nvPicPr>
          <p:cNvPr id="21509" name="Picture 2">
            <a:extLst>
              <a:ext uri="{FF2B5EF4-FFF2-40B4-BE49-F238E27FC236}">
                <a16:creationId xmlns:a16="http://schemas.microsoft.com/office/drawing/2014/main" id="{ADCBF118-C5DA-914D-9C7F-54075ECCD4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3302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a:extLst>
              <a:ext uri="{FF2B5EF4-FFF2-40B4-BE49-F238E27FC236}">
                <a16:creationId xmlns:a16="http://schemas.microsoft.com/office/drawing/2014/main" id="{AD144DCF-523F-BF42-B15B-24992AE328AB}"/>
              </a:ext>
            </a:extLst>
          </p:cNvPr>
          <p:cNvGraphicFramePr>
            <a:graphicFrameLocks noGrp="1"/>
          </p:cNvGraphicFramePr>
          <p:nvPr>
            <p:extLst>
              <p:ext uri="{D42A27DB-BD31-4B8C-83A1-F6EECF244321}">
                <p14:modId xmlns:p14="http://schemas.microsoft.com/office/powerpoint/2010/main" val="2119460945"/>
              </p:ext>
            </p:extLst>
          </p:nvPr>
        </p:nvGraphicFramePr>
        <p:xfrm>
          <a:off x="179388" y="2565400"/>
          <a:ext cx="8709021" cy="3606800"/>
        </p:xfrm>
        <a:graphic>
          <a:graphicData uri="http://schemas.openxmlformats.org/drawingml/2006/table">
            <a:tbl>
              <a:tblPr firstRow="1" bandRow="1">
                <a:tableStyleId>{5C22544A-7EE6-4342-B048-85BDC9FD1C3A}</a:tableStyleId>
              </a:tblPr>
              <a:tblGrid>
                <a:gridCol w="864220">
                  <a:extLst>
                    <a:ext uri="{9D8B030D-6E8A-4147-A177-3AD203B41FA5}">
                      <a16:colId xmlns:a16="http://schemas.microsoft.com/office/drawing/2014/main" val="20000"/>
                    </a:ext>
                  </a:extLst>
                </a:gridCol>
                <a:gridCol w="1071118">
                  <a:extLst>
                    <a:ext uri="{9D8B030D-6E8A-4147-A177-3AD203B41FA5}">
                      <a16:colId xmlns:a16="http://schemas.microsoft.com/office/drawing/2014/main" val="20001"/>
                    </a:ext>
                  </a:extLst>
                </a:gridCol>
                <a:gridCol w="967669">
                  <a:extLst>
                    <a:ext uri="{9D8B030D-6E8A-4147-A177-3AD203B41FA5}">
                      <a16:colId xmlns:a16="http://schemas.microsoft.com/office/drawing/2014/main" val="20002"/>
                    </a:ext>
                  </a:extLst>
                </a:gridCol>
                <a:gridCol w="967669">
                  <a:extLst>
                    <a:ext uri="{9D8B030D-6E8A-4147-A177-3AD203B41FA5}">
                      <a16:colId xmlns:a16="http://schemas.microsoft.com/office/drawing/2014/main" val="20003"/>
                    </a:ext>
                  </a:extLst>
                </a:gridCol>
                <a:gridCol w="967669">
                  <a:extLst>
                    <a:ext uri="{9D8B030D-6E8A-4147-A177-3AD203B41FA5}">
                      <a16:colId xmlns:a16="http://schemas.microsoft.com/office/drawing/2014/main" val="20004"/>
                    </a:ext>
                  </a:extLst>
                </a:gridCol>
                <a:gridCol w="967669">
                  <a:extLst>
                    <a:ext uri="{9D8B030D-6E8A-4147-A177-3AD203B41FA5}">
                      <a16:colId xmlns:a16="http://schemas.microsoft.com/office/drawing/2014/main" val="20005"/>
                    </a:ext>
                  </a:extLst>
                </a:gridCol>
                <a:gridCol w="967669">
                  <a:extLst>
                    <a:ext uri="{9D8B030D-6E8A-4147-A177-3AD203B41FA5}">
                      <a16:colId xmlns:a16="http://schemas.microsoft.com/office/drawing/2014/main" val="20006"/>
                    </a:ext>
                  </a:extLst>
                </a:gridCol>
                <a:gridCol w="967669">
                  <a:extLst>
                    <a:ext uri="{9D8B030D-6E8A-4147-A177-3AD203B41FA5}">
                      <a16:colId xmlns:a16="http://schemas.microsoft.com/office/drawing/2014/main" val="20007"/>
                    </a:ext>
                  </a:extLst>
                </a:gridCol>
                <a:gridCol w="967669">
                  <a:extLst>
                    <a:ext uri="{9D8B030D-6E8A-4147-A177-3AD203B41FA5}">
                      <a16:colId xmlns:a16="http://schemas.microsoft.com/office/drawing/2014/main" val="20008"/>
                    </a:ext>
                  </a:extLst>
                </a:gridCol>
              </a:tblGrid>
              <a:tr h="370840">
                <a:tc>
                  <a:txBody>
                    <a:bodyPr/>
                    <a:lstStyle/>
                    <a:p>
                      <a:pPr algn="ctr"/>
                      <a:r>
                        <a:rPr lang="en-US" dirty="0"/>
                        <a:t>step</a:t>
                      </a:r>
                    </a:p>
                  </a:txBody>
                  <a:tcPr marL="91441" marR="91441"/>
                </a:tc>
                <a:tc>
                  <a:txBody>
                    <a:bodyPr/>
                    <a:lstStyle/>
                    <a:p>
                      <a:pPr algn="ctr"/>
                      <a:r>
                        <a:rPr lang="en-US" dirty="0"/>
                        <a:t>node</a:t>
                      </a:r>
                      <a:r>
                        <a:rPr lang="en-US" baseline="0" dirty="0"/>
                        <a:t> done</a:t>
                      </a:r>
                      <a:endParaRPr lang="en-US" dirty="0"/>
                    </a:p>
                  </a:txBody>
                  <a:tcPr marL="91441" marR="91441"/>
                </a:tc>
                <a:tc>
                  <a:txBody>
                    <a:bodyPr/>
                    <a:lstStyle/>
                    <a:p>
                      <a:pPr algn="ctr"/>
                      <a:r>
                        <a:rPr lang="en-US" dirty="0"/>
                        <a:t>A</a:t>
                      </a:r>
                    </a:p>
                  </a:txBody>
                  <a:tcPr marL="91441" marR="91441"/>
                </a:tc>
                <a:tc>
                  <a:txBody>
                    <a:bodyPr/>
                    <a:lstStyle/>
                    <a:p>
                      <a:pPr algn="ctr"/>
                      <a:r>
                        <a:rPr lang="en-US" dirty="0"/>
                        <a:t>B</a:t>
                      </a:r>
                    </a:p>
                  </a:txBody>
                  <a:tcPr marL="91441" marR="91441"/>
                </a:tc>
                <a:tc>
                  <a:txBody>
                    <a:bodyPr/>
                    <a:lstStyle/>
                    <a:p>
                      <a:pPr algn="ctr"/>
                      <a:r>
                        <a:rPr lang="en-US" dirty="0"/>
                        <a:t>C</a:t>
                      </a:r>
                    </a:p>
                  </a:txBody>
                  <a:tcPr marL="91441" marR="91441"/>
                </a:tc>
                <a:tc>
                  <a:txBody>
                    <a:bodyPr/>
                    <a:lstStyle/>
                    <a:p>
                      <a:pPr algn="ctr"/>
                      <a:r>
                        <a:rPr lang="en-US" dirty="0"/>
                        <a:t>D</a:t>
                      </a:r>
                    </a:p>
                  </a:txBody>
                  <a:tcPr marL="91441" marR="91441"/>
                </a:tc>
                <a:tc>
                  <a:txBody>
                    <a:bodyPr/>
                    <a:lstStyle/>
                    <a:p>
                      <a:pPr algn="ctr"/>
                      <a:r>
                        <a:rPr lang="en-US" dirty="0"/>
                        <a:t>E</a:t>
                      </a:r>
                    </a:p>
                  </a:txBody>
                  <a:tcPr marL="91441" marR="91441"/>
                </a:tc>
                <a:tc>
                  <a:txBody>
                    <a:bodyPr/>
                    <a:lstStyle/>
                    <a:p>
                      <a:pPr algn="ctr"/>
                      <a:r>
                        <a:rPr lang="en-US" dirty="0"/>
                        <a:t>F</a:t>
                      </a:r>
                    </a:p>
                  </a:txBody>
                  <a:tcPr marL="91441" marR="91441"/>
                </a:tc>
                <a:tc>
                  <a:txBody>
                    <a:bodyPr/>
                    <a:lstStyle/>
                    <a:p>
                      <a:pPr algn="ctr"/>
                      <a:r>
                        <a:rPr lang="en-US" dirty="0"/>
                        <a:t>G</a:t>
                      </a:r>
                    </a:p>
                  </a:txBody>
                  <a:tcPr marL="91441" marR="91441"/>
                </a:tc>
                <a:extLst>
                  <a:ext uri="{0D108BD9-81ED-4DB2-BD59-A6C34878D82A}">
                    <a16:rowId xmlns:a16="http://schemas.microsoft.com/office/drawing/2014/main" val="10000"/>
                  </a:ext>
                </a:extLst>
              </a:tr>
              <a:tr h="370840">
                <a:tc>
                  <a:txBody>
                    <a:bodyPr/>
                    <a:lstStyle/>
                    <a:p>
                      <a:pPr algn="ctr"/>
                      <a:r>
                        <a:rPr lang="en-US" dirty="0"/>
                        <a:t>0</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0/nil</a:t>
                      </a:r>
                      <a:endParaRPr lang="en-US" b="1" dirty="0"/>
                    </a:p>
                  </a:txBody>
                  <a:tcPr marL="91441" marR="91441"/>
                </a:tc>
                <a:tc>
                  <a:txBody>
                    <a:bodyPr/>
                    <a:lstStyle/>
                    <a:p>
                      <a:pPr algn="ct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extLst>
                  <a:ext uri="{0D108BD9-81ED-4DB2-BD59-A6C34878D82A}">
                    <a16:rowId xmlns:a16="http://schemas.microsoft.com/office/drawing/2014/main" val="10001"/>
                  </a:ext>
                </a:extLst>
              </a:tr>
              <a:tr h="370840">
                <a:tc>
                  <a:txBody>
                    <a:bodyPr/>
                    <a:lstStyle/>
                    <a:p>
                      <a:pPr algn="ctr"/>
                      <a:r>
                        <a:rPr lang="en-US" dirty="0"/>
                        <a:t>1</a:t>
                      </a:r>
                    </a:p>
                  </a:txBody>
                  <a:tcPr marL="91441" marR="91441"/>
                </a:tc>
                <a:tc>
                  <a:txBody>
                    <a:bodyPr/>
                    <a:lstStyle/>
                    <a:p>
                      <a:pPr algn="ctr"/>
                      <a:r>
                        <a:rPr lang="en-US" dirty="0"/>
                        <a:t> </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algn="ct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extLst>
                  <a:ext uri="{0D108BD9-81ED-4DB2-BD59-A6C34878D82A}">
                    <a16:rowId xmlns:a16="http://schemas.microsoft.com/office/drawing/2014/main" val="10002"/>
                  </a:ext>
                </a:extLst>
              </a:tr>
              <a:tr h="370840">
                <a:tc>
                  <a:txBody>
                    <a:bodyPr/>
                    <a:lstStyle/>
                    <a:p>
                      <a:pPr algn="ctr"/>
                      <a:r>
                        <a:rPr lang="en-US" dirty="0"/>
                        <a:t>2</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3"/>
                  </a:ext>
                </a:extLst>
              </a:tr>
              <a:tr h="370840">
                <a:tc>
                  <a:txBody>
                    <a:bodyPr/>
                    <a:lstStyle/>
                    <a:p>
                      <a:pPr algn="ctr"/>
                      <a:r>
                        <a:rPr lang="en-US" dirty="0"/>
                        <a:t>3</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4"/>
                  </a:ext>
                </a:extLst>
              </a:tr>
              <a:tr h="370840">
                <a:tc>
                  <a:txBody>
                    <a:bodyPr/>
                    <a:lstStyle/>
                    <a:p>
                      <a:pPr algn="ctr"/>
                      <a:r>
                        <a:rPr lang="en-US" dirty="0"/>
                        <a:t>4</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5"/>
                  </a:ext>
                </a:extLst>
              </a:tr>
              <a:tr h="370840">
                <a:tc>
                  <a:txBody>
                    <a:bodyPr/>
                    <a:lstStyle/>
                    <a:p>
                      <a:pPr algn="ctr"/>
                      <a:r>
                        <a:rPr lang="en-US" dirty="0"/>
                        <a:t>5</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6"/>
                  </a:ext>
                </a:extLst>
              </a:tr>
              <a:tr h="370840">
                <a:tc>
                  <a:txBody>
                    <a:bodyPr/>
                    <a:lstStyle/>
                    <a:p>
                      <a:pPr algn="ctr"/>
                      <a:r>
                        <a:rPr lang="en-US" dirty="0"/>
                        <a:t>6</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7"/>
                  </a:ext>
                </a:extLst>
              </a:tr>
              <a:tr h="370840">
                <a:tc>
                  <a:txBody>
                    <a:bodyPr/>
                    <a:lstStyle/>
                    <a:p>
                      <a:pPr algn="ctr"/>
                      <a:r>
                        <a:rPr lang="en-US" dirty="0"/>
                        <a:t>7</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44339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DC02F9DB-B4C7-9745-B984-F8E003CE33DB}"/>
              </a:ext>
            </a:extLst>
          </p:cNvPr>
          <p:cNvSpPr>
            <a:spLocks noGrp="1"/>
          </p:cNvSpPr>
          <p:nvPr>
            <p:ph type="title"/>
          </p:nvPr>
        </p:nvSpPr>
        <p:spPr>
          <a:xfrm>
            <a:off x="265113" y="107950"/>
            <a:ext cx="8623300" cy="920750"/>
          </a:xfrm>
        </p:spPr>
        <p:txBody>
          <a:bodyPr/>
          <a:lstStyle/>
          <a:p>
            <a:pPr>
              <a:defRPr/>
            </a:pPr>
            <a:r>
              <a:rPr lang="en-US" dirty="0"/>
              <a:t> assignment 1</a:t>
            </a:r>
          </a:p>
        </p:txBody>
      </p:sp>
      <p:sp>
        <p:nvSpPr>
          <p:cNvPr id="40962" name="Content Placeholder 2">
            <a:extLst>
              <a:ext uri="{FF2B5EF4-FFF2-40B4-BE49-F238E27FC236}">
                <a16:creationId xmlns:a16="http://schemas.microsoft.com/office/drawing/2014/main" id="{714D39B4-5E74-9B45-9490-14ACE06331AE}"/>
              </a:ext>
            </a:extLst>
          </p:cNvPr>
          <p:cNvSpPr>
            <a:spLocks noGrp="1"/>
          </p:cNvSpPr>
          <p:nvPr>
            <p:ph idx="1"/>
          </p:nvPr>
        </p:nvSpPr>
        <p:spPr/>
        <p:txBody>
          <a:bodyPr/>
          <a:lstStyle/>
          <a:p>
            <a:pPr marL="353650" indent="-342900">
              <a:spcBef>
                <a:spcPts val="600"/>
              </a:spcBef>
              <a:buFont typeface="Wingdings 2" charset="0"/>
              <a:buChar char=""/>
              <a:defRPr/>
            </a:pPr>
            <a:r>
              <a:rPr lang="en-US" sz="2400" dirty="0">
                <a:latin typeface="News Gothic MT" charset="0"/>
                <a:cs typeface="ＭＳ Ｐゴシック" charset="0"/>
              </a:rPr>
              <a:t>Do it early! Submit early, resubmit if needed!</a:t>
            </a:r>
          </a:p>
          <a:p>
            <a:pPr marL="353650" indent="-342900">
              <a:spcBef>
                <a:spcPts val="600"/>
              </a:spcBef>
              <a:buFont typeface="Wingdings 2" charset="0"/>
              <a:buChar char=""/>
              <a:defRPr/>
            </a:pPr>
            <a:r>
              <a:rPr lang="en-US" sz="2400" dirty="0">
                <a:latin typeface="News Gothic MT" charset="0"/>
                <a:cs typeface="ＭＳ Ｐゴシック" charset="0"/>
              </a:rPr>
              <a:t>Read &amp; participate in discussion forum!</a:t>
            </a:r>
          </a:p>
          <a:p>
            <a:pPr marL="353650" indent="-342900">
              <a:spcBef>
                <a:spcPts val="600"/>
              </a:spcBef>
              <a:buFont typeface="Wingdings 2" charset="0"/>
              <a:buChar char=""/>
              <a:defRPr/>
            </a:pPr>
            <a:r>
              <a:rPr lang="en-US" sz="2400" dirty="0">
                <a:latin typeface="News Gothic MT" charset="0"/>
                <a:cs typeface="ＭＳ Ｐゴシック" charset="0"/>
              </a:rPr>
              <a:t>Make sure that you follow well the specification.</a:t>
            </a:r>
          </a:p>
          <a:p>
            <a:pPr marL="353650" indent="-342900">
              <a:spcBef>
                <a:spcPts val="600"/>
              </a:spcBef>
              <a:buFont typeface="Wingdings 2" charset="0"/>
              <a:buChar char=""/>
              <a:defRPr/>
            </a:pPr>
            <a:r>
              <a:rPr lang="en-US" sz="2400" dirty="0">
                <a:latin typeface="News Gothic MT" charset="0"/>
                <a:cs typeface="ＭＳ Ｐゴシック" charset="0"/>
              </a:rPr>
              <a:t>Make sure that the theoretical part is presented clearly and concisely </a:t>
            </a:r>
          </a:p>
          <a:p>
            <a:pPr marL="10750" indent="0">
              <a:spcBef>
                <a:spcPts val="600"/>
              </a:spcBef>
              <a:buNone/>
              <a:defRPr/>
            </a:pPr>
            <a:endParaRPr lang="en-US" sz="2400" dirty="0">
              <a:latin typeface="News Gothic MT" charset="0"/>
              <a:cs typeface="ＭＳ Ｐゴシック" charset="0"/>
            </a:endParaRPr>
          </a:p>
          <a:p>
            <a:pPr marL="10750" indent="0">
              <a:spcBef>
                <a:spcPts val="600"/>
              </a:spcBef>
              <a:buNone/>
              <a:defRPr/>
            </a:pPr>
            <a:endParaRPr lang="en-US" sz="2400" dirty="0">
              <a:latin typeface="News Gothic MT" charset="0"/>
              <a:cs typeface="ＭＳ Ｐゴシック" charset="0"/>
            </a:endParaRPr>
          </a:p>
          <a:p>
            <a:pPr marL="353650" indent="-342900">
              <a:spcBef>
                <a:spcPts val="600"/>
              </a:spcBef>
              <a:buFont typeface="Wingdings 2" charset="0"/>
              <a:buChar char=""/>
              <a:defRPr/>
            </a:pPr>
            <a:r>
              <a:rPr lang="en-US" sz="2400" dirty="0">
                <a:latin typeface="News Gothic MT" charset="0"/>
                <a:cs typeface="ＭＳ Ｐゴシック" charset="0"/>
              </a:rPr>
              <a:t>Make sure you don’t have memory leak:</a:t>
            </a:r>
          </a:p>
          <a:p>
            <a:pPr marL="690200" lvl="1" indent="-342900">
              <a:buFont typeface="Wingdings 2" charset="0"/>
              <a:buChar char=""/>
              <a:defRPr/>
            </a:pPr>
            <a:r>
              <a:rPr lang="en-US" sz="2000" dirty="0">
                <a:latin typeface="News Gothic MT" charset="0"/>
                <a:cs typeface="ＭＳ Ｐゴシック" charset="0"/>
              </a:rPr>
              <a:t>check that every execution of </a:t>
            </a:r>
            <a:r>
              <a:rPr lang="en-US" sz="2000" dirty="0" err="1">
                <a:latin typeface="Courier"/>
                <a:cs typeface="Courier"/>
              </a:rPr>
              <a:t>malloc</a:t>
            </a:r>
            <a:r>
              <a:rPr lang="en-US" sz="2000" dirty="0">
                <a:latin typeface="News Gothic MT" charset="0"/>
                <a:cs typeface="ＭＳ Ｐゴシック" charset="0"/>
              </a:rPr>
              <a:t> matches with an execution of </a:t>
            </a:r>
            <a:r>
              <a:rPr lang="en-US" sz="2000" dirty="0">
                <a:latin typeface="Courier"/>
                <a:cs typeface="Courier"/>
              </a:rPr>
              <a:t>free</a:t>
            </a:r>
            <a:r>
              <a:rPr lang="en-US" sz="2000" dirty="0">
                <a:latin typeface="News Gothic MT" charset="0"/>
                <a:cs typeface="ＭＳ Ｐゴシック" charset="0"/>
              </a:rPr>
              <a:t>, and</a:t>
            </a:r>
          </a:p>
          <a:p>
            <a:pPr marL="690200" lvl="1" indent="-342900">
              <a:buFont typeface="Wingdings 2" charset="0"/>
              <a:buChar char=""/>
              <a:defRPr/>
            </a:pPr>
            <a:r>
              <a:rPr lang="en-US" sz="2000" dirty="0">
                <a:latin typeface="News Gothic MT" charset="0"/>
                <a:cs typeface="ＭＳ Ｐゴシック" charset="0"/>
              </a:rPr>
              <a:t>[optional] use tools like </a:t>
            </a:r>
            <a:r>
              <a:rPr lang="en-US" sz="2000" dirty="0" err="1">
                <a:latin typeface="Courier"/>
                <a:cs typeface="Courier"/>
              </a:rPr>
              <a:t>valgrind</a:t>
            </a:r>
            <a:r>
              <a:rPr lang="en-US" sz="2000" dirty="0">
                <a:latin typeface="News Gothic MT" charset="0"/>
                <a:cs typeface="ＭＳ Ｐゴシック" charset="0"/>
              </a:rPr>
              <a:t> to test for memory leak. </a:t>
            </a:r>
          </a:p>
          <a:p>
            <a:pPr lvl="2">
              <a:buFont typeface="Wingdings 2" charset="0"/>
              <a:buNone/>
              <a:defRPr/>
            </a:pPr>
            <a:endParaRPr lang="en-US" dirty="0">
              <a:latin typeface="News Gothic MT" charset="0"/>
              <a:cs typeface="ＭＳ Ｐゴシック" charset="0"/>
            </a:endParaRPr>
          </a:p>
        </p:txBody>
      </p:sp>
      <p:sp>
        <p:nvSpPr>
          <p:cNvPr id="25603" name="Date Placeholder 3">
            <a:extLst>
              <a:ext uri="{FF2B5EF4-FFF2-40B4-BE49-F238E27FC236}">
                <a16:creationId xmlns:a16="http://schemas.microsoft.com/office/drawing/2014/main" id="{5C600877-2AB2-5142-BC53-261EBD236D1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18 March 2016</a:t>
            </a:r>
            <a:endParaRPr lang="en-US" altLang="en-US" sz="1200">
              <a:solidFill>
                <a:schemeClr val="bg1"/>
              </a:solidFill>
              <a:latin typeface="Arial" panose="020B0604020202020204" pitchFamily="34" charset="0"/>
            </a:endParaRPr>
          </a:p>
        </p:txBody>
      </p:sp>
      <p:sp>
        <p:nvSpPr>
          <p:cNvPr id="25604" name="Footer Placeholder 4">
            <a:extLst>
              <a:ext uri="{FF2B5EF4-FFF2-40B4-BE49-F238E27FC236}">
                <a16:creationId xmlns:a16="http://schemas.microsoft.com/office/drawing/2014/main" id="{7914F39B-8481-5044-9205-72006F14C43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COMP20007.Tute</a:t>
            </a:r>
          </a:p>
        </p:txBody>
      </p:sp>
      <p:sp>
        <p:nvSpPr>
          <p:cNvPr id="25605" name="Slide Number Placeholder 5">
            <a:extLst>
              <a:ext uri="{FF2B5EF4-FFF2-40B4-BE49-F238E27FC236}">
                <a16:creationId xmlns:a16="http://schemas.microsoft.com/office/drawing/2014/main" id="{8C57CD3C-E329-1546-BB5E-8A602BEAB7B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154A0539-7CDE-5C49-897F-B6CE8528A879}" type="slidenum">
              <a:rPr lang="en-US" altLang="en-US" sz="3600">
                <a:solidFill>
                  <a:schemeClr val="bg1"/>
                </a:solidFill>
                <a:latin typeface="Arial" panose="020B0604020202020204" pitchFamily="34" charset="0"/>
              </a:rPr>
              <a:pPr>
                <a:spcBef>
                  <a:spcPct val="0"/>
                </a:spcBef>
                <a:buClrTx/>
                <a:buSzTx/>
                <a:buFontTx/>
                <a:buNone/>
              </a:pPr>
              <a:t>28</a:t>
            </a:fld>
            <a:endParaRPr lang="en-US" altLang="en-US" sz="3600">
              <a:solidFill>
                <a:schemeClr val="bg1"/>
              </a:solidFill>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2A7E-2579-6541-9CBD-FDCCAECC72BB}"/>
              </a:ext>
            </a:extLst>
          </p:cNvPr>
          <p:cNvSpPr>
            <a:spLocks noGrp="1"/>
          </p:cNvSpPr>
          <p:nvPr>
            <p:ph type="title"/>
          </p:nvPr>
        </p:nvSpPr>
        <p:spPr>
          <a:xfrm>
            <a:off x="250882" y="21533"/>
            <a:ext cx="8623300" cy="599155"/>
          </a:xfrm>
        </p:spPr>
        <p:txBody>
          <a:bodyPr/>
          <a:lstStyle/>
          <a:p>
            <a:pPr>
              <a:defRPr/>
            </a:pPr>
            <a:r>
              <a:rPr lang="en-US" sz="2400" dirty="0"/>
              <a:t>LAB</a:t>
            </a:r>
          </a:p>
        </p:txBody>
      </p:sp>
      <p:sp>
        <p:nvSpPr>
          <p:cNvPr id="26627" name="Date Placeholder 3">
            <a:extLst>
              <a:ext uri="{FF2B5EF4-FFF2-40B4-BE49-F238E27FC236}">
                <a16:creationId xmlns:a16="http://schemas.microsoft.com/office/drawing/2014/main" id="{36288674-ED21-C246-986B-DA105AA179A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DBB75E35-7B90-B24C-B846-876970EBB437}"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26628" name="Footer Placeholder 4">
            <a:extLst>
              <a:ext uri="{FF2B5EF4-FFF2-40B4-BE49-F238E27FC236}">
                <a16:creationId xmlns:a16="http://schemas.microsoft.com/office/drawing/2014/main" id="{8AC98ABE-D56E-B545-87D4-9DA856640DC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6629" name="Slide Number Placeholder 5">
            <a:extLst>
              <a:ext uri="{FF2B5EF4-FFF2-40B4-BE49-F238E27FC236}">
                <a16:creationId xmlns:a16="http://schemas.microsoft.com/office/drawing/2014/main" id="{9A992DA1-FE2F-404D-BBCB-FF1E4C08C70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BC1FB81E-A71E-254D-8C9F-404D776612F9}" type="slidenum">
              <a:rPr lang="en-US" altLang="en-US" sz="3600">
                <a:solidFill>
                  <a:schemeClr val="bg1"/>
                </a:solidFill>
                <a:latin typeface="Arial" panose="020B0604020202020204" pitchFamily="34" charset="0"/>
              </a:rPr>
              <a:pPr>
                <a:spcBef>
                  <a:spcPct val="0"/>
                </a:spcBef>
                <a:buClrTx/>
                <a:buSzTx/>
                <a:buFontTx/>
                <a:buNone/>
              </a:pPr>
              <a:t>29</a:t>
            </a:fld>
            <a:endParaRPr lang="en-US" altLang="en-US" sz="3600">
              <a:solidFill>
                <a:schemeClr val="bg1"/>
              </a:solidFill>
              <a:latin typeface="Arial" panose="020B0604020202020204" pitchFamily="34" charset="0"/>
            </a:endParaRPr>
          </a:p>
        </p:txBody>
      </p:sp>
      <p:sp>
        <p:nvSpPr>
          <p:cNvPr id="5" name="Content Placeholder 4">
            <a:extLst>
              <a:ext uri="{FF2B5EF4-FFF2-40B4-BE49-F238E27FC236}">
                <a16:creationId xmlns:a16="http://schemas.microsoft.com/office/drawing/2014/main" id="{8F1E0E33-97F2-8C4F-B944-2A323588CCA8}"/>
              </a:ext>
            </a:extLst>
          </p:cNvPr>
          <p:cNvSpPr>
            <a:spLocks noGrp="1"/>
          </p:cNvSpPr>
          <p:nvPr>
            <p:ph idx="1"/>
          </p:nvPr>
        </p:nvSpPr>
        <p:spPr/>
        <p:txBody>
          <a:bodyPr/>
          <a:lstStyle/>
          <a:p>
            <a:pPr marL="0" indent="0">
              <a:buNone/>
            </a:pPr>
            <a:r>
              <a:rPr lang="en-US" dirty="0"/>
              <a:t>- work on not-yet-done this week’s  workshop problems: Questions 9, 8, 6, 7 (if not finished) and/or  </a:t>
            </a:r>
          </a:p>
          <a:p>
            <a:pPr>
              <a:buFontTx/>
              <a:buChar char="-"/>
            </a:pPr>
            <a:r>
              <a:rPr lang="en-US" dirty="0"/>
              <a:t>work on assignment 1</a:t>
            </a:r>
          </a:p>
          <a:p>
            <a:pPr>
              <a:buFontTx/>
              <a:buChar char="-"/>
            </a:pPr>
            <a:r>
              <a:rPr lang="en-US" dirty="0"/>
              <a:t>or, if applicable, prepare for MST: </a:t>
            </a:r>
            <a:r>
              <a:rPr lang="en-US" b="1" dirty="0"/>
              <a:t>see sample MST test and solution in Ed</a:t>
            </a:r>
          </a:p>
          <a:p>
            <a:pPr marL="0"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22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0597-622A-7443-B44C-52EE1D0B748A}"/>
              </a:ext>
            </a:extLst>
          </p:cNvPr>
          <p:cNvSpPr>
            <a:spLocks noGrp="1"/>
          </p:cNvSpPr>
          <p:nvPr>
            <p:ph type="title"/>
          </p:nvPr>
        </p:nvSpPr>
        <p:spPr>
          <a:xfrm>
            <a:off x="265113" y="107951"/>
            <a:ext cx="8623300" cy="523768"/>
          </a:xfrm>
        </p:spPr>
        <p:txBody>
          <a:bodyPr>
            <a:normAutofit/>
          </a:bodyPr>
          <a:lstStyle/>
          <a:p>
            <a:pPr algn="l"/>
            <a:r>
              <a:rPr lang="en-US" sz="2000" dirty="0"/>
              <a:t>DFS and BFS: the algorithms</a:t>
            </a:r>
            <a:endParaRPr lang="en-US" dirty="0"/>
          </a:p>
        </p:txBody>
      </p:sp>
      <p:grpSp>
        <p:nvGrpSpPr>
          <p:cNvPr id="6" name="Group 5">
            <a:extLst>
              <a:ext uri="{FF2B5EF4-FFF2-40B4-BE49-F238E27FC236}">
                <a16:creationId xmlns:a16="http://schemas.microsoft.com/office/drawing/2014/main" id="{179CE658-ADA5-9845-B3F9-41D62074C29C}"/>
              </a:ext>
            </a:extLst>
          </p:cNvPr>
          <p:cNvGrpSpPr/>
          <p:nvPr/>
        </p:nvGrpSpPr>
        <p:grpSpPr>
          <a:xfrm>
            <a:off x="5148064" y="107951"/>
            <a:ext cx="2880320" cy="1592857"/>
            <a:chOff x="88250" y="967638"/>
            <a:chExt cx="3469896" cy="2362437"/>
          </a:xfrm>
        </p:grpSpPr>
        <p:grpSp>
          <p:nvGrpSpPr>
            <p:cNvPr id="7" name="Group 6">
              <a:extLst>
                <a:ext uri="{FF2B5EF4-FFF2-40B4-BE49-F238E27FC236}">
                  <a16:creationId xmlns:a16="http://schemas.microsoft.com/office/drawing/2014/main" id="{8DE27856-8620-B544-A0A0-F56E2BB7A80B}"/>
                </a:ext>
              </a:extLst>
            </p:cNvPr>
            <p:cNvGrpSpPr/>
            <p:nvPr/>
          </p:nvGrpSpPr>
          <p:grpSpPr>
            <a:xfrm>
              <a:off x="88250" y="967638"/>
              <a:ext cx="3450068" cy="2245973"/>
              <a:chOff x="382693" y="3286986"/>
              <a:chExt cx="3450068" cy="2245973"/>
            </a:xfrm>
          </p:grpSpPr>
          <p:sp>
            <p:nvSpPr>
              <p:cNvPr id="11" name="Oval 10">
                <a:extLst>
                  <a:ext uri="{FF2B5EF4-FFF2-40B4-BE49-F238E27FC236}">
                    <a16:creationId xmlns:a16="http://schemas.microsoft.com/office/drawing/2014/main" id="{5468BCFC-B99D-C643-96C6-D48836388DE7}"/>
                  </a:ext>
                </a:extLst>
              </p:cNvPr>
              <p:cNvSpPr/>
              <p:nvPr/>
            </p:nvSpPr>
            <p:spPr>
              <a:xfrm>
                <a:off x="942194" y="4169174"/>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B</a:t>
                </a:r>
              </a:p>
            </p:txBody>
          </p:sp>
          <p:sp>
            <p:nvSpPr>
              <p:cNvPr id="12" name="Oval 11">
                <a:extLst>
                  <a:ext uri="{FF2B5EF4-FFF2-40B4-BE49-F238E27FC236}">
                    <a16:creationId xmlns:a16="http://schemas.microsoft.com/office/drawing/2014/main" id="{B8CDB198-C7F9-9347-AA4D-A8E0FD9EB4C0}"/>
                  </a:ext>
                </a:extLst>
              </p:cNvPr>
              <p:cNvSpPr/>
              <p:nvPr/>
            </p:nvSpPr>
            <p:spPr>
              <a:xfrm>
                <a:off x="3467839"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D</a:t>
                </a:r>
              </a:p>
            </p:txBody>
          </p:sp>
          <p:sp>
            <p:nvSpPr>
              <p:cNvPr id="13" name="Oval 12">
                <a:extLst>
                  <a:ext uri="{FF2B5EF4-FFF2-40B4-BE49-F238E27FC236}">
                    <a16:creationId xmlns:a16="http://schemas.microsoft.com/office/drawing/2014/main" id="{D6956ADF-E4A0-2B49-AB62-2045304382F2}"/>
                  </a:ext>
                </a:extLst>
              </p:cNvPr>
              <p:cNvSpPr/>
              <p:nvPr/>
            </p:nvSpPr>
            <p:spPr>
              <a:xfrm>
                <a:off x="2014858" y="32869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A</a:t>
                </a:r>
              </a:p>
            </p:txBody>
          </p:sp>
          <p:sp>
            <p:nvSpPr>
              <p:cNvPr id="14" name="Oval 13">
                <a:extLst>
                  <a:ext uri="{FF2B5EF4-FFF2-40B4-BE49-F238E27FC236}">
                    <a16:creationId xmlns:a16="http://schemas.microsoft.com/office/drawing/2014/main" id="{4A814166-30F0-B24B-9043-A325EA4E6237}"/>
                  </a:ext>
                </a:extLst>
              </p:cNvPr>
              <p:cNvSpPr/>
              <p:nvPr/>
            </p:nvSpPr>
            <p:spPr>
              <a:xfrm>
                <a:off x="2268865"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C</a:t>
                </a:r>
              </a:p>
            </p:txBody>
          </p:sp>
          <p:cxnSp>
            <p:nvCxnSpPr>
              <p:cNvPr id="15" name="Straight Connector 14">
                <a:extLst>
                  <a:ext uri="{FF2B5EF4-FFF2-40B4-BE49-F238E27FC236}">
                    <a16:creationId xmlns:a16="http://schemas.microsoft.com/office/drawing/2014/main" id="{D9CDCDC3-6B38-2E41-B674-9289C5576B2F}"/>
                  </a:ext>
                </a:extLst>
              </p:cNvPr>
              <p:cNvCxnSpPr>
                <a:cxnSpLocks/>
              </p:cNvCxnSpPr>
              <p:nvPr/>
            </p:nvCxnSpPr>
            <p:spPr>
              <a:xfrm>
                <a:off x="2220573" y="3586250"/>
                <a:ext cx="175180" cy="6363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F9E829EF-4891-8F4D-B8C4-0E51E10D3FD8}"/>
                  </a:ext>
                </a:extLst>
              </p:cNvPr>
              <p:cNvCxnSpPr>
                <a:cxnSpLocks/>
                <a:stCxn id="12" idx="1"/>
              </p:cNvCxnSpPr>
              <p:nvPr/>
            </p:nvCxnSpPr>
            <p:spPr>
              <a:xfrm flipH="1" flipV="1">
                <a:off x="2342311" y="3584546"/>
                <a:ext cx="1178970" cy="711082"/>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E6AC48BD-A3ED-5E4A-A603-FC59E5B86B1B}"/>
                  </a:ext>
                </a:extLst>
              </p:cNvPr>
              <p:cNvCxnSpPr>
                <a:cxnSpLocks/>
                <a:stCxn id="13" idx="3"/>
                <a:endCxn id="11" idx="7"/>
              </p:cNvCxnSpPr>
              <p:nvPr/>
            </p:nvCxnSpPr>
            <p:spPr>
              <a:xfrm flipH="1">
                <a:off x="1253674" y="3598466"/>
                <a:ext cx="814626" cy="62415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Oval 17">
                <a:extLst>
                  <a:ext uri="{FF2B5EF4-FFF2-40B4-BE49-F238E27FC236}">
                    <a16:creationId xmlns:a16="http://schemas.microsoft.com/office/drawing/2014/main" id="{F5405770-4B60-3A4F-A101-2AF333CA4168}"/>
                  </a:ext>
                </a:extLst>
              </p:cNvPr>
              <p:cNvSpPr/>
              <p:nvPr/>
            </p:nvSpPr>
            <p:spPr>
              <a:xfrm>
                <a:off x="1538861" y="5168037"/>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F</a:t>
                </a:r>
              </a:p>
            </p:txBody>
          </p:sp>
          <p:sp>
            <p:nvSpPr>
              <p:cNvPr id="19" name="Oval 18">
                <a:extLst>
                  <a:ext uri="{FF2B5EF4-FFF2-40B4-BE49-F238E27FC236}">
                    <a16:creationId xmlns:a16="http://schemas.microsoft.com/office/drawing/2014/main" id="{6320C0D3-D7BB-BC4E-A1B0-32A5287A1C2F}"/>
                  </a:ext>
                </a:extLst>
              </p:cNvPr>
              <p:cNvSpPr/>
              <p:nvPr/>
            </p:nvSpPr>
            <p:spPr>
              <a:xfrm>
                <a:off x="382693" y="5160720"/>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E</a:t>
                </a:r>
              </a:p>
            </p:txBody>
          </p:sp>
          <p:cxnSp>
            <p:nvCxnSpPr>
              <p:cNvPr id="20" name="Straight Connector 19">
                <a:extLst>
                  <a:ext uri="{FF2B5EF4-FFF2-40B4-BE49-F238E27FC236}">
                    <a16:creationId xmlns:a16="http://schemas.microsoft.com/office/drawing/2014/main" id="{F008E5BC-0C8B-884A-ADF2-31854935875A}"/>
                  </a:ext>
                </a:extLst>
              </p:cNvPr>
              <p:cNvCxnSpPr>
                <a:cxnSpLocks/>
                <a:stCxn id="11" idx="3"/>
                <a:endCxn id="19" idx="0"/>
              </p:cNvCxnSpPr>
              <p:nvPr/>
            </p:nvCxnSpPr>
            <p:spPr>
              <a:xfrm flipH="1">
                <a:off x="565154" y="4480654"/>
                <a:ext cx="430482" cy="6800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0D6BE4FE-0AD4-AA47-B72D-2E37603DC000}"/>
                  </a:ext>
                </a:extLst>
              </p:cNvPr>
              <p:cNvCxnSpPr>
                <a:cxnSpLocks/>
                <a:endCxn id="18" idx="7"/>
              </p:cNvCxnSpPr>
              <p:nvPr/>
            </p:nvCxnSpPr>
            <p:spPr>
              <a:xfrm flipH="1">
                <a:off x="1850341" y="4596935"/>
                <a:ext cx="609870" cy="624544"/>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F73DEE1D-3556-C149-A234-BC3C5F45DC0D}"/>
                  </a:ext>
                </a:extLst>
              </p:cNvPr>
              <p:cNvCxnSpPr>
                <a:cxnSpLocks/>
                <a:stCxn id="11" idx="5"/>
                <a:endCxn id="18" idx="1"/>
              </p:cNvCxnSpPr>
              <p:nvPr/>
            </p:nvCxnSpPr>
            <p:spPr>
              <a:xfrm>
                <a:off x="1253674" y="4480654"/>
                <a:ext cx="338629" cy="740825"/>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8" name="Oval 7">
              <a:extLst>
                <a:ext uri="{FF2B5EF4-FFF2-40B4-BE49-F238E27FC236}">
                  <a16:creationId xmlns:a16="http://schemas.microsoft.com/office/drawing/2014/main" id="{69668607-D4D5-FC47-A73E-7710D3AEA953}"/>
                </a:ext>
              </a:extLst>
            </p:cNvPr>
            <p:cNvSpPr/>
            <p:nvPr/>
          </p:nvSpPr>
          <p:spPr>
            <a:xfrm>
              <a:off x="2111802" y="2965153"/>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G</a:t>
              </a:r>
            </a:p>
          </p:txBody>
        </p:sp>
        <p:sp>
          <p:nvSpPr>
            <p:cNvPr id="9" name="Oval 8">
              <a:extLst>
                <a:ext uri="{FF2B5EF4-FFF2-40B4-BE49-F238E27FC236}">
                  <a16:creationId xmlns:a16="http://schemas.microsoft.com/office/drawing/2014/main" id="{6C3FA059-6354-2348-AD3D-A09EFDA727FD}"/>
                </a:ext>
              </a:extLst>
            </p:cNvPr>
            <p:cNvSpPr/>
            <p:nvPr/>
          </p:nvSpPr>
          <p:spPr>
            <a:xfrm>
              <a:off x="3193224" y="2666228"/>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H</a:t>
              </a:r>
            </a:p>
          </p:txBody>
        </p:sp>
        <p:cxnSp>
          <p:nvCxnSpPr>
            <p:cNvPr id="10" name="Straight Connector 9">
              <a:extLst>
                <a:ext uri="{FF2B5EF4-FFF2-40B4-BE49-F238E27FC236}">
                  <a16:creationId xmlns:a16="http://schemas.microsoft.com/office/drawing/2014/main" id="{51B9755B-8C81-3B4B-BCCA-E412DFE5A4FA}"/>
                </a:ext>
              </a:extLst>
            </p:cNvPr>
            <p:cNvCxnSpPr>
              <a:cxnSpLocks/>
              <a:stCxn id="9" idx="2"/>
            </p:cNvCxnSpPr>
            <p:nvPr/>
          </p:nvCxnSpPr>
          <p:spPr>
            <a:xfrm flipH="1">
              <a:off x="2462222" y="2848689"/>
              <a:ext cx="731002" cy="22477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aphicFrame>
        <p:nvGraphicFramePr>
          <p:cNvPr id="24" name="Table 23">
            <a:extLst>
              <a:ext uri="{FF2B5EF4-FFF2-40B4-BE49-F238E27FC236}">
                <a16:creationId xmlns:a16="http://schemas.microsoft.com/office/drawing/2014/main" id="{D52D5482-0D67-DA43-8D81-3BAF9745E070}"/>
              </a:ext>
            </a:extLst>
          </p:cNvPr>
          <p:cNvGraphicFramePr>
            <a:graphicFrameLocks noGrp="1"/>
          </p:cNvGraphicFramePr>
          <p:nvPr>
            <p:extLst>
              <p:ext uri="{D42A27DB-BD31-4B8C-83A1-F6EECF244321}">
                <p14:modId xmlns:p14="http://schemas.microsoft.com/office/powerpoint/2010/main" val="2297326380"/>
              </p:ext>
            </p:extLst>
          </p:nvPr>
        </p:nvGraphicFramePr>
        <p:xfrm>
          <a:off x="4688466" y="1889663"/>
          <a:ext cx="4287439" cy="4724392"/>
        </p:xfrm>
        <a:graphic>
          <a:graphicData uri="http://schemas.openxmlformats.org/drawingml/2006/table">
            <a:tbl>
              <a:tblPr firstRow="1" bandRow="1">
                <a:tableStyleId>{69CF1AB2-1976-4502-BF36-3FF5EA218861}</a:tableStyleId>
              </a:tblPr>
              <a:tblGrid>
                <a:gridCol w="4287439">
                  <a:extLst>
                    <a:ext uri="{9D8B030D-6E8A-4147-A177-3AD203B41FA5}">
                      <a16:colId xmlns:a16="http://schemas.microsoft.com/office/drawing/2014/main" val="20000"/>
                    </a:ext>
                  </a:extLst>
                </a:gridCol>
              </a:tblGrid>
              <a:tr h="3956686">
                <a:tc>
                  <a:txBody>
                    <a:bodyPr/>
                    <a:lstStyle/>
                    <a:p>
                      <a:pPr marL="0" indent="0">
                        <a:buFont typeface="Arial"/>
                        <a:buNone/>
                      </a:pPr>
                      <a:r>
                        <a:rPr lang="en-US" sz="1600" b="1" baseline="0" dirty="0">
                          <a:solidFill>
                            <a:srgbClr val="080FAC"/>
                          </a:solidFill>
                          <a:effectLst/>
                          <a:latin typeface="Courier" pitchFamily="2" charset="0"/>
                        </a:rPr>
                        <a:t>function</a:t>
                      </a:r>
                      <a:r>
                        <a:rPr lang="en-US" sz="1600" b="0" baseline="0" dirty="0">
                          <a:solidFill>
                            <a:srgbClr val="080FAC"/>
                          </a:solidFill>
                          <a:effectLst/>
                          <a:latin typeface="Courier" pitchFamily="2" charset="0"/>
                        </a:rPr>
                        <a:t> </a:t>
                      </a:r>
                      <a:r>
                        <a:rPr lang="en-US" sz="1600" b="0" baseline="0" dirty="0">
                          <a:solidFill>
                            <a:srgbClr val="080FAC"/>
                          </a:solidFill>
                          <a:effectLst/>
                          <a:latin typeface="Copperplate" panose="02000504000000020004" pitchFamily="2" charset="77"/>
                        </a:rPr>
                        <a:t>BFS</a:t>
                      </a:r>
                      <a:r>
                        <a:rPr lang="en-US" sz="1600" b="0" baseline="0" dirty="0">
                          <a:solidFill>
                            <a:srgbClr val="080FAC"/>
                          </a:solidFill>
                          <a:effectLst/>
                          <a:latin typeface="Courier" pitchFamily="2" charset="0"/>
                        </a:rPr>
                        <a:t>(G=(V,E))</a:t>
                      </a:r>
                    </a:p>
                    <a:p>
                      <a:pPr marL="0" indent="0">
                        <a:buFont typeface="Arial"/>
                        <a:buNone/>
                      </a:pPr>
                      <a:r>
                        <a:rPr lang="en-US" sz="1600" b="0" baseline="0" dirty="0">
                          <a:solidFill>
                            <a:srgbClr val="080FAC"/>
                          </a:solidFill>
                          <a:effectLst/>
                          <a:latin typeface="Courier" pitchFamily="2" charset="0"/>
                        </a:rPr>
                        <a:t>  mark each node in V with 0</a:t>
                      </a:r>
                    </a:p>
                    <a:p>
                      <a:pPr marL="0" indent="0">
                        <a:buFont typeface="Arial"/>
                        <a:buNone/>
                      </a:pPr>
                      <a:r>
                        <a:rPr lang="en-US" sz="1600" b="0" baseline="0" dirty="0">
                          <a:solidFill>
                            <a:srgbClr val="080FAC"/>
                          </a:solidFill>
                          <a:effectLst/>
                          <a:latin typeface="Courier" pitchFamily="2" charset="0"/>
                        </a:rPr>
                        <a:t>  Q := empty queue</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for</a:t>
                      </a:r>
                      <a:r>
                        <a:rPr lang="en-US" sz="1600" b="0" baseline="0" dirty="0">
                          <a:solidFill>
                            <a:srgbClr val="080FAC"/>
                          </a:solidFill>
                          <a:effectLst/>
                          <a:latin typeface="Courier" pitchFamily="2" charset="0"/>
                        </a:rPr>
                        <a:t> each v in V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if</a:t>
                      </a:r>
                      <a:r>
                        <a:rPr lang="en-US" sz="1600" b="0" baseline="0" dirty="0">
                          <a:solidFill>
                            <a:srgbClr val="080FAC"/>
                          </a:solidFill>
                          <a:effectLst/>
                          <a:latin typeface="Courier" pitchFamily="2" charset="0"/>
                        </a:rPr>
                        <a:t> v is marked with 0 </a:t>
                      </a:r>
                      <a:r>
                        <a:rPr lang="en-US" sz="1600" b="1" baseline="0" dirty="0">
                          <a:solidFill>
                            <a:srgbClr val="080FAC"/>
                          </a:solidFill>
                          <a:effectLst/>
                          <a:latin typeface="Courier" pitchFamily="2" charset="0"/>
                        </a:rPr>
                        <a:t>then</a:t>
                      </a:r>
                    </a:p>
                    <a:p>
                      <a:pPr marL="0" indent="0">
                        <a:buFont typeface="Arial"/>
                        <a:buNone/>
                      </a:pPr>
                      <a:r>
                        <a:rPr lang="en-US" sz="1600" b="0" baseline="0" dirty="0">
                          <a:solidFill>
                            <a:srgbClr val="080FAC"/>
                          </a:solidFill>
                          <a:effectLst/>
                          <a:latin typeface="Courier" pitchFamily="2" charset="0"/>
                        </a:rPr>
                        <a:t>      mark v with 1</a:t>
                      </a:r>
                    </a:p>
                    <a:p>
                      <a:pPr marL="0" indent="0">
                        <a:buFont typeface="Arial"/>
                        <a:buNone/>
                      </a:pPr>
                      <a:r>
                        <a:rPr lang="en-US" sz="1600" b="0" baseline="0" dirty="0">
                          <a:solidFill>
                            <a:srgbClr val="080FAC"/>
                          </a:solidFill>
                          <a:effectLst/>
                          <a:latin typeface="Courier" pitchFamily="2" charset="0"/>
                        </a:rPr>
                        <a:t>      </a:t>
                      </a:r>
                      <a:r>
                        <a:rPr lang="en-US" sz="1600" b="0" baseline="0" dirty="0">
                          <a:solidFill>
                            <a:srgbClr val="080FAC"/>
                          </a:solidFill>
                          <a:effectLst/>
                          <a:latin typeface="Copperplate" panose="02000504000000020004" pitchFamily="2" charset="77"/>
                        </a:rPr>
                        <a:t>inject</a:t>
                      </a:r>
                      <a:r>
                        <a:rPr lang="en-US" sz="1600" b="0" baseline="0" dirty="0">
                          <a:solidFill>
                            <a:srgbClr val="080FAC"/>
                          </a:solidFill>
                          <a:effectLst/>
                          <a:latin typeface="Courier" pitchFamily="2" charset="0"/>
                        </a:rPr>
                        <a:t>(Q, v)</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while</a:t>
                      </a:r>
                      <a:r>
                        <a:rPr lang="en-US" sz="1600" b="0" baseline="0" dirty="0">
                          <a:solidFill>
                            <a:srgbClr val="080FAC"/>
                          </a:solidFill>
                          <a:effectLst/>
                          <a:latin typeface="Courier" pitchFamily="2" charset="0"/>
                        </a:rPr>
                        <a:t> Q ≠ ∅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u := </a:t>
                      </a:r>
                      <a:r>
                        <a:rPr lang="en-US" sz="1600" b="0" baseline="0" dirty="0">
                          <a:solidFill>
                            <a:srgbClr val="080FAC"/>
                          </a:solidFill>
                          <a:effectLst/>
                          <a:latin typeface="Copperplate" panose="02000504000000020004" pitchFamily="2" charset="77"/>
                        </a:rPr>
                        <a:t>eject</a:t>
                      </a:r>
                      <a:r>
                        <a:rPr lang="en-US" sz="1600" b="0" baseline="0" dirty="0">
                          <a:solidFill>
                            <a:srgbClr val="080FAC"/>
                          </a:solidFill>
                          <a:effectLst/>
                          <a:latin typeface="Courier" pitchFamily="2" charset="0"/>
                        </a:rPr>
                        <a:t>(Q)</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for</a:t>
                      </a:r>
                      <a:r>
                        <a:rPr lang="en-US" sz="1600" b="0" baseline="0" dirty="0">
                          <a:solidFill>
                            <a:srgbClr val="080FAC"/>
                          </a:solidFill>
                          <a:effectLst/>
                          <a:latin typeface="Courier" pitchFamily="2" charset="0"/>
                        </a:rPr>
                        <a:t> each (</a:t>
                      </a:r>
                      <a:r>
                        <a:rPr lang="en-US" sz="1600" b="0" baseline="0" dirty="0" err="1">
                          <a:solidFill>
                            <a:srgbClr val="080FAC"/>
                          </a:solidFill>
                          <a:effectLst/>
                          <a:latin typeface="Courier" pitchFamily="2" charset="0"/>
                        </a:rPr>
                        <a:t>u,w</a:t>
                      </a:r>
                      <a:r>
                        <a:rPr lang="en-US" sz="1600" b="0" baseline="0" dirty="0">
                          <a:solidFill>
                            <a:srgbClr val="080FAC"/>
                          </a:solidFill>
                          <a:effectLst/>
                          <a:latin typeface="Courier" pitchFamily="2" charset="0"/>
                        </a:rPr>
                        <a:t>) in E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if</a:t>
                      </a:r>
                      <a:r>
                        <a:rPr lang="en-US" sz="1600" b="0" baseline="0" dirty="0">
                          <a:solidFill>
                            <a:srgbClr val="080FAC"/>
                          </a:solidFill>
                          <a:effectLst/>
                          <a:latin typeface="Courier" pitchFamily="2" charset="0"/>
                        </a:rPr>
                        <a:t> w is marked 0 </a:t>
                      </a:r>
                      <a:r>
                        <a:rPr lang="en-US" sz="1600" b="1" baseline="0" dirty="0">
                          <a:solidFill>
                            <a:srgbClr val="080FAC"/>
                          </a:solidFill>
                          <a:effectLst/>
                          <a:latin typeface="Courier" pitchFamily="2" charset="0"/>
                        </a:rPr>
                        <a:t>then</a:t>
                      </a:r>
                    </a:p>
                    <a:p>
                      <a:pPr marL="0" indent="0">
                        <a:buFont typeface="Arial"/>
                        <a:buNone/>
                      </a:pPr>
                      <a:r>
                        <a:rPr lang="en-US" sz="1600" b="0" baseline="0" dirty="0">
                          <a:solidFill>
                            <a:srgbClr val="080FAC"/>
                          </a:solidFill>
                          <a:effectLst/>
                          <a:latin typeface="Courier" pitchFamily="2" charset="0"/>
                        </a:rPr>
                        <a:t>          mark w with 1</a:t>
                      </a:r>
                    </a:p>
                    <a:p>
                      <a:pPr marL="0" indent="0">
                        <a:buFont typeface="Arial"/>
                        <a:buNone/>
                      </a:pPr>
                      <a:r>
                        <a:rPr lang="en-US" sz="1600" b="0" baseline="0" dirty="0">
                          <a:solidFill>
                            <a:srgbClr val="080FAC"/>
                          </a:solidFill>
                          <a:effectLst/>
                          <a:latin typeface="Courier" pitchFamily="2" charset="0"/>
                        </a:rPr>
                        <a:t>          </a:t>
                      </a:r>
                      <a:r>
                        <a:rPr lang="en-US" sz="1600" b="0" baseline="0" dirty="0">
                          <a:solidFill>
                            <a:srgbClr val="080FAC"/>
                          </a:solidFill>
                          <a:effectLst/>
                          <a:latin typeface="Copperplate" panose="02000504000000020004" pitchFamily="2" charset="77"/>
                        </a:rPr>
                        <a:t>inject</a:t>
                      </a:r>
                      <a:r>
                        <a:rPr lang="en-US" sz="1600" b="0" baseline="0" dirty="0">
                          <a:solidFill>
                            <a:srgbClr val="080FAC"/>
                          </a:solidFill>
                          <a:effectLst/>
                          <a:latin typeface="Courier" pitchFamily="2" charset="0"/>
                        </a:rPr>
                        <a:t>(Q, w)</a:t>
                      </a: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600" b="0" baseline="0" dirty="0">
                          <a:solidFill>
                            <a:srgbClr val="C00000"/>
                          </a:solidFill>
                          <a:effectLst/>
                          <a:latin typeface="Copperplate" panose="02000504000000020004" pitchFamily="2" charset="77"/>
                        </a:rPr>
                        <a:t>Explicit QUEUE MECHANISM</a:t>
                      </a:r>
                      <a:r>
                        <a:rPr lang="en-US" sz="1600" b="0" baseline="0" dirty="0">
                          <a:solidFill>
                            <a:srgbClr val="080FAC"/>
                          </a:solidFill>
                          <a:effectLst/>
                          <a:latin typeface="Courier" pitchFamily="2" charset="0"/>
                        </a:rPr>
                        <a:t> </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25" name="Table 24">
            <a:extLst>
              <a:ext uri="{FF2B5EF4-FFF2-40B4-BE49-F238E27FC236}">
                <a16:creationId xmlns:a16="http://schemas.microsoft.com/office/drawing/2014/main" id="{DF46BCCF-6F9E-3B45-8BA2-C4BC556B8000}"/>
              </a:ext>
            </a:extLst>
          </p:cNvPr>
          <p:cNvGraphicFramePr>
            <a:graphicFrameLocks noGrp="1"/>
          </p:cNvGraphicFramePr>
          <p:nvPr>
            <p:extLst>
              <p:ext uri="{D42A27DB-BD31-4B8C-83A1-F6EECF244321}">
                <p14:modId xmlns:p14="http://schemas.microsoft.com/office/powerpoint/2010/main" val="324322646"/>
              </p:ext>
            </p:extLst>
          </p:nvPr>
        </p:nvGraphicFramePr>
        <p:xfrm>
          <a:off x="168095" y="1916832"/>
          <a:ext cx="4306887" cy="4724392"/>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3956686">
                <a:tc>
                  <a:txBody>
                    <a:bodyPr/>
                    <a:lstStyle/>
                    <a:p>
                      <a:pPr marL="0" indent="0">
                        <a:buFont typeface="Arial"/>
                        <a:buNone/>
                      </a:pPr>
                      <a:r>
                        <a:rPr lang="en-US" sz="1600" b="1" baseline="0" dirty="0">
                          <a:solidFill>
                            <a:srgbClr val="080FAC"/>
                          </a:solidFill>
                          <a:effectLst/>
                          <a:latin typeface="Courier" pitchFamily="2" charset="0"/>
                        </a:rPr>
                        <a:t>function</a:t>
                      </a:r>
                      <a:r>
                        <a:rPr lang="en-US" sz="1600" b="0" baseline="0" dirty="0">
                          <a:solidFill>
                            <a:srgbClr val="080FAC"/>
                          </a:solidFill>
                          <a:effectLst/>
                          <a:latin typeface="Courier" pitchFamily="2" charset="0"/>
                        </a:rPr>
                        <a:t> </a:t>
                      </a:r>
                      <a:r>
                        <a:rPr lang="en-US" sz="1600" b="0" baseline="0" dirty="0">
                          <a:solidFill>
                            <a:srgbClr val="080FAC"/>
                          </a:solidFill>
                          <a:effectLst/>
                          <a:latin typeface="Copperplate" panose="02000504000000020004" pitchFamily="2" charset="77"/>
                        </a:rPr>
                        <a:t>DFS</a:t>
                      </a:r>
                      <a:r>
                        <a:rPr lang="en-US" sz="1600" b="0" baseline="0" dirty="0">
                          <a:solidFill>
                            <a:srgbClr val="080FAC"/>
                          </a:solidFill>
                          <a:effectLst/>
                          <a:latin typeface="Courier" pitchFamily="2" charset="0"/>
                        </a:rPr>
                        <a:t>(G=(V,E))</a:t>
                      </a:r>
                    </a:p>
                    <a:p>
                      <a:pPr marL="0" indent="0">
                        <a:buFont typeface="Arial"/>
                        <a:buNone/>
                      </a:pPr>
                      <a:r>
                        <a:rPr lang="en-US" sz="1600" b="0" baseline="0" dirty="0">
                          <a:solidFill>
                            <a:srgbClr val="080FAC"/>
                          </a:solidFill>
                          <a:effectLst/>
                          <a:latin typeface="Courier" pitchFamily="2" charset="0"/>
                        </a:rPr>
                        <a:t>  mark each node in V with 0</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for</a:t>
                      </a:r>
                      <a:r>
                        <a:rPr lang="en-US" sz="1600" b="0" baseline="0" dirty="0">
                          <a:solidFill>
                            <a:srgbClr val="080FAC"/>
                          </a:solidFill>
                          <a:effectLst/>
                          <a:latin typeface="Courier" pitchFamily="2" charset="0"/>
                        </a:rPr>
                        <a:t> each v in V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if</a:t>
                      </a:r>
                      <a:r>
                        <a:rPr lang="en-US" sz="1600" b="0" baseline="0" dirty="0">
                          <a:solidFill>
                            <a:srgbClr val="080FAC"/>
                          </a:solidFill>
                          <a:effectLst/>
                          <a:latin typeface="Courier" pitchFamily="2" charset="0"/>
                        </a:rPr>
                        <a:t> v is marked with 0 </a:t>
                      </a:r>
                      <a:r>
                        <a:rPr lang="en-US" sz="1600" b="1" baseline="0" dirty="0">
                          <a:solidFill>
                            <a:srgbClr val="080FAC"/>
                          </a:solidFill>
                          <a:effectLst/>
                          <a:latin typeface="Courier" pitchFamily="2" charset="0"/>
                        </a:rPr>
                        <a:t>then</a:t>
                      </a:r>
                      <a:r>
                        <a:rPr lang="en-US" sz="1600" b="0" baseline="0" dirty="0">
                          <a:solidFill>
                            <a:srgbClr val="080FAC"/>
                          </a:solidFill>
                          <a:effectLst/>
                          <a:latin typeface="Courier" pitchFamily="2" charset="0"/>
                        </a:rPr>
                        <a:t>      </a:t>
                      </a:r>
                    </a:p>
                    <a:p>
                      <a:pPr marL="0" indent="0">
                        <a:buFont typeface="Arial"/>
                        <a:buNone/>
                      </a:pPr>
                      <a:r>
                        <a:rPr lang="en-US" sz="1600" b="0" baseline="0" dirty="0">
                          <a:solidFill>
                            <a:srgbClr val="080FAC"/>
                          </a:solidFill>
                          <a:effectLst/>
                          <a:latin typeface="Courier" pitchFamily="2" charset="0"/>
                        </a:rPr>
                        <a:t>      </a:t>
                      </a:r>
                      <a:r>
                        <a:rPr lang="en-US" sz="1600" b="0" baseline="0" dirty="0" err="1">
                          <a:solidFill>
                            <a:srgbClr val="080FAC"/>
                          </a:solidFill>
                          <a:effectLst/>
                          <a:latin typeface="Copperplate" panose="02000504000000020004" pitchFamily="2" charset="77"/>
                        </a:rPr>
                        <a:t>DfsExplore</a:t>
                      </a:r>
                      <a:r>
                        <a:rPr lang="en-US" sz="1600" b="0" baseline="0" dirty="0">
                          <a:solidFill>
                            <a:srgbClr val="080FAC"/>
                          </a:solidFill>
                          <a:effectLst/>
                          <a:latin typeface="Courier" pitchFamily="2" charset="0"/>
                        </a:rPr>
                        <a:t>(v)</a:t>
                      </a:r>
                    </a:p>
                    <a:p>
                      <a:pPr marL="0" indent="0">
                        <a:buFont typeface="Arial"/>
                        <a:buNone/>
                      </a:pPr>
                      <a:endParaRPr lang="en-US" sz="1600" b="0" baseline="0" dirty="0">
                        <a:solidFill>
                          <a:srgbClr val="080FAC"/>
                        </a:solidFill>
                        <a:effectLst/>
                        <a:latin typeface="Courier" pitchFamily="2" charset="0"/>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600" b="1" baseline="0" dirty="0">
                          <a:solidFill>
                            <a:srgbClr val="080FAC"/>
                          </a:solidFill>
                          <a:effectLst/>
                          <a:latin typeface="Courier" pitchFamily="2" charset="0"/>
                        </a:rPr>
                        <a:t>function</a:t>
                      </a:r>
                      <a:r>
                        <a:rPr lang="en-US" sz="1600" b="0" baseline="0" dirty="0">
                          <a:solidFill>
                            <a:srgbClr val="080FAC"/>
                          </a:solidFill>
                          <a:effectLst/>
                          <a:latin typeface="Courier" pitchFamily="2" charset="0"/>
                        </a:rPr>
                        <a:t> </a:t>
                      </a:r>
                      <a:r>
                        <a:rPr lang="en-US" sz="1600" b="0" baseline="0" dirty="0" err="1">
                          <a:solidFill>
                            <a:srgbClr val="080FAC"/>
                          </a:solidFill>
                          <a:effectLst/>
                          <a:latin typeface="Copperplate" panose="02000504000000020004" pitchFamily="2" charset="77"/>
                        </a:rPr>
                        <a:t>DfsExplore</a:t>
                      </a:r>
                      <a:r>
                        <a:rPr lang="en-US" sz="1600" b="0" baseline="0" dirty="0">
                          <a:solidFill>
                            <a:srgbClr val="080FAC"/>
                          </a:solidFill>
                          <a:effectLst/>
                          <a:latin typeface="Courier" pitchFamily="2" charset="0"/>
                        </a:rPr>
                        <a:t>(v)</a:t>
                      </a:r>
                    </a:p>
                    <a:p>
                      <a:pPr marL="0" indent="0">
                        <a:buFont typeface="Arial"/>
                        <a:buNone/>
                      </a:pPr>
                      <a:r>
                        <a:rPr lang="en-US" sz="1600" b="0" baseline="0" dirty="0">
                          <a:solidFill>
                            <a:srgbClr val="080FAC"/>
                          </a:solidFill>
                          <a:effectLst/>
                          <a:latin typeface="Courier" pitchFamily="2" charset="0"/>
                        </a:rPr>
                        <a:t>  mark v with 1</a:t>
                      </a:r>
                    </a:p>
                    <a:p>
                      <a:pPr marL="0" indent="0">
                        <a:buFont typeface="Arial"/>
                        <a:buNone/>
                      </a:pPr>
                      <a:r>
                        <a:rPr lang="en-US" sz="1600" b="1" baseline="0" dirty="0">
                          <a:solidFill>
                            <a:srgbClr val="080FAC"/>
                          </a:solidFill>
                          <a:effectLst/>
                          <a:latin typeface="Courier" pitchFamily="2" charset="0"/>
                        </a:rPr>
                        <a:t>  for</a:t>
                      </a:r>
                      <a:r>
                        <a:rPr lang="en-US" sz="1600" b="0" baseline="0" dirty="0">
                          <a:solidFill>
                            <a:srgbClr val="080FAC"/>
                          </a:solidFill>
                          <a:effectLst/>
                          <a:latin typeface="Courier" pitchFamily="2" charset="0"/>
                        </a:rPr>
                        <a:t> each edge (</a:t>
                      </a:r>
                      <a:r>
                        <a:rPr lang="en-US" sz="1600" b="0" baseline="0" dirty="0" err="1">
                          <a:solidFill>
                            <a:srgbClr val="080FAC"/>
                          </a:solidFill>
                          <a:effectLst/>
                          <a:latin typeface="Courier" pitchFamily="2" charset="0"/>
                        </a:rPr>
                        <a:t>v,w</a:t>
                      </a:r>
                      <a:r>
                        <a:rPr lang="en-US" sz="1600" b="0" baseline="0" dirty="0">
                          <a:solidFill>
                            <a:srgbClr val="080FAC"/>
                          </a:solidFill>
                          <a:effectLst/>
                          <a:latin typeface="Courier" pitchFamily="2" charset="0"/>
                        </a:rPr>
                        <a:t>) in E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if</a:t>
                      </a:r>
                      <a:r>
                        <a:rPr lang="en-US" sz="1600" b="0" baseline="0" dirty="0">
                          <a:solidFill>
                            <a:srgbClr val="080FAC"/>
                          </a:solidFill>
                          <a:effectLst/>
                          <a:latin typeface="Courier" pitchFamily="2" charset="0"/>
                        </a:rPr>
                        <a:t> w is marked with 0 </a:t>
                      </a:r>
                      <a:r>
                        <a:rPr lang="en-US" sz="1600" b="1" baseline="0" dirty="0">
                          <a:solidFill>
                            <a:srgbClr val="080FAC"/>
                          </a:solidFill>
                          <a:effectLst/>
                          <a:latin typeface="Courier" pitchFamily="2" charset="0"/>
                        </a:rPr>
                        <a:t>then</a:t>
                      </a:r>
                      <a:endParaRPr lang="en-US" sz="1600" b="0" baseline="0" dirty="0">
                        <a:solidFill>
                          <a:srgbClr val="080FAC"/>
                        </a:solidFill>
                        <a:effectLst/>
                        <a:latin typeface="Courier" pitchFamily="2" charset="0"/>
                      </a:endParaRPr>
                    </a:p>
                    <a:p>
                      <a:pPr marL="0" indent="0">
                        <a:buFont typeface="Arial"/>
                        <a:buNone/>
                      </a:pPr>
                      <a:r>
                        <a:rPr lang="en-US" sz="1600" b="0" baseline="0" dirty="0">
                          <a:solidFill>
                            <a:srgbClr val="080FAC"/>
                          </a:solidFill>
                          <a:effectLst/>
                          <a:latin typeface="Courier" pitchFamily="2" charset="0"/>
                        </a:rPr>
                        <a:t>      </a:t>
                      </a:r>
                      <a:r>
                        <a:rPr lang="en-US" sz="1600" b="0" baseline="0" dirty="0" err="1">
                          <a:solidFill>
                            <a:srgbClr val="080FAC"/>
                          </a:solidFill>
                          <a:effectLst/>
                          <a:latin typeface="Copperplate" panose="02000504000000020004" pitchFamily="2" charset="77"/>
                        </a:rPr>
                        <a:t>DfsExplore</a:t>
                      </a:r>
                      <a:r>
                        <a:rPr lang="en-US" sz="1600" b="0" baseline="0" dirty="0">
                          <a:solidFill>
                            <a:srgbClr val="080FAC"/>
                          </a:solidFill>
                          <a:effectLst/>
                          <a:latin typeface="Courier" pitchFamily="2" charset="0"/>
                        </a:rPr>
                        <a:t>(w)</a:t>
                      </a: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600" b="0" kern="1200" baseline="0" dirty="0">
                          <a:solidFill>
                            <a:srgbClr val="C00000"/>
                          </a:solidFill>
                          <a:effectLst/>
                          <a:latin typeface="Copperplate" panose="02000504000000020004" pitchFamily="2" charset="77"/>
                          <a:ea typeface="+mn-ea"/>
                          <a:cs typeface="+mn-cs"/>
                        </a:rPr>
                        <a:t>STACK MECHANISM via RECURSION  </a:t>
                      </a:r>
                      <a:r>
                        <a:rPr lang="en-US" sz="1600" b="0" baseline="0" dirty="0">
                          <a:solidFill>
                            <a:srgbClr val="080FAC"/>
                          </a:solidFill>
                          <a:effectLst/>
                          <a:latin typeface="Courier" pitchFamily="2" charset="0"/>
                        </a:rPr>
                        <a:t> </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
        <p:nvSpPr>
          <p:cNvPr id="26" name="Rectangle 25">
            <a:extLst>
              <a:ext uri="{FF2B5EF4-FFF2-40B4-BE49-F238E27FC236}">
                <a16:creationId xmlns:a16="http://schemas.microsoft.com/office/drawing/2014/main" id="{C8D878C0-95B5-AC47-9DAF-D83F08BFE549}"/>
              </a:ext>
            </a:extLst>
          </p:cNvPr>
          <p:cNvSpPr/>
          <p:nvPr/>
        </p:nvSpPr>
        <p:spPr>
          <a:xfrm>
            <a:off x="5351954" y="3153913"/>
            <a:ext cx="3324501" cy="1974312"/>
          </a:xfrm>
          <a:prstGeom prst="rect">
            <a:avLst/>
          </a:prstGeom>
          <a:solidFill>
            <a:schemeClr val="accent6">
              <a:lumMod val="20000"/>
              <a:lumOff val="8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6EBD924-05DF-9645-94F5-41AA6CE8E85B}"/>
              </a:ext>
            </a:extLst>
          </p:cNvPr>
          <p:cNvSpPr/>
          <p:nvPr/>
        </p:nvSpPr>
        <p:spPr>
          <a:xfrm>
            <a:off x="5351954" y="5222652"/>
            <a:ext cx="3324501" cy="296416"/>
          </a:xfrm>
          <a:prstGeom prst="rect">
            <a:avLst/>
          </a:prstGeom>
          <a:solidFill>
            <a:schemeClr val="accent6">
              <a:lumMod val="20000"/>
              <a:lumOff val="8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err="1">
                <a:solidFill>
                  <a:srgbClr val="080FAC"/>
                </a:solidFill>
                <a:latin typeface="Copperplate" panose="02000504000000020004" pitchFamily="2" charset="77"/>
              </a:rPr>
              <a:t>BfsExplore</a:t>
            </a:r>
            <a:r>
              <a:rPr lang="en-US" sz="2000" b="1" dirty="0">
                <a:solidFill>
                  <a:srgbClr val="080FAC"/>
                </a:solidFill>
                <a:latin typeface="Courier" pitchFamily="2" charset="0"/>
              </a:rPr>
              <a:t>(v)</a:t>
            </a:r>
            <a:endParaRPr lang="en-US" b="1" dirty="0">
              <a:solidFill>
                <a:srgbClr val="080FAC"/>
              </a:solidFill>
              <a:latin typeface="Courier" pitchFamily="2" charset="0"/>
            </a:endParaRPr>
          </a:p>
        </p:txBody>
      </p:sp>
    </p:spTree>
    <p:extLst>
      <p:ext uri="{BB962C8B-B14F-4D97-AF65-F5344CB8AC3E}">
        <p14:creationId xmlns:p14="http://schemas.microsoft.com/office/powerpoint/2010/main" val="2753493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0352-B9A4-1041-A165-0A90BEB26DAE}"/>
              </a:ext>
            </a:extLst>
          </p:cNvPr>
          <p:cNvSpPr>
            <a:spLocks noGrp="1"/>
          </p:cNvSpPr>
          <p:nvPr>
            <p:ph type="title"/>
          </p:nvPr>
        </p:nvSpPr>
        <p:spPr/>
        <p:txBody>
          <a:bodyPr/>
          <a:lstStyle/>
          <a:p>
            <a:r>
              <a:rPr lang="en-US" dirty="0"/>
              <a:t>Additional Slides</a:t>
            </a:r>
          </a:p>
        </p:txBody>
      </p:sp>
      <p:sp>
        <p:nvSpPr>
          <p:cNvPr id="3" name="Content Placeholder 2">
            <a:extLst>
              <a:ext uri="{FF2B5EF4-FFF2-40B4-BE49-F238E27FC236}">
                <a16:creationId xmlns:a16="http://schemas.microsoft.com/office/drawing/2014/main" id="{6D844F80-1BBE-2947-A935-17821848F88F}"/>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C60DDD9D-CE63-3241-8B69-37BFCB101FEA}"/>
              </a:ext>
            </a:extLst>
          </p:cNvPr>
          <p:cNvSpPr>
            <a:spLocks noGrp="1"/>
          </p:cNvSpPr>
          <p:nvPr>
            <p:ph type="dt" sz="half" idx="10"/>
          </p:nvPr>
        </p:nvSpPr>
        <p:spPr/>
        <p:txBody>
          <a:bodyPr/>
          <a:lstStyle/>
          <a:p>
            <a:pPr>
              <a:defRPr/>
            </a:pPr>
            <a:r>
              <a:rPr lang="en-AU" altLang="en-US"/>
              <a:t>Anh Vo    </a:t>
            </a:r>
            <a:fld id="{E52DDF8F-5EF5-3D4A-BF61-8CC6E361FB14}" type="datetime4">
              <a:rPr lang="en-AU" altLang="en-US" smtClean="0"/>
              <a:pPr>
                <a:defRPr/>
              </a:pPr>
              <a:t>31 March 2022</a:t>
            </a:fld>
            <a:endParaRPr lang="en-US" altLang="en-US"/>
          </a:p>
        </p:txBody>
      </p:sp>
      <p:sp>
        <p:nvSpPr>
          <p:cNvPr id="5" name="Footer Placeholder 4">
            <a:extLst>
              <a:ext uri="{FF2B5EF4-FFF2-40B4-BE49-F238E27FC236}">
                <a16:creationId xmlns:a16="http://schemas.microsoft.com/office/drawing/2014/main" id="{53B6078F-C0A5-2B4A-8459-DE7410EBE95F}"/>
              </a:ext>
            </a:extLst>
          </p:cNvPr>
          <p:cNvSpPr>
            <a:spLocks noGrp="1"/>
          </p:cNvSpPr>
          <p:nvPr>
            <p:ph type="ftr" sz="quarter" idx="11"/>
          </p:nvPr>
        </p:nvSpPr>
        <p:spPr/>
        <p:txBody>
          <a:bodyPr/>
          <a:lstStyle/>
          <a:p>
            <a:pPr>
              <a:defRPr/>
            </a:pPr>
            <a:r>
              <a:rPr lang="en-US"/>
              <a:t>COMP20007.Worshop</a:t>
            </a:r>
          </a:p>
        </p:txBody>
      </p:sp>
      <p:sp>
        <p:nvSpPr>
          <p:cNvPr id="6" name="Slide Number Placeholder 5">
            <a:extLst>
              <a:ext uri="{FF2B5EF4-FFF2-40B4-BE49-F238E27FC236}">
                <a16:creationId xmlns:a16="http://schemas.microsoft.com/office/drawing/2014/main" id="{8A8193A1-7178-6F47-9A53-F8B9AFAAE2BC}"/>
              </a:ext>
            </a:extLst>
          </p:cNvPr>
          <p:cNvSpPr>
            <a:spLocks noGrp="1"/>
          </p:cNvSpPr>
          <p:nvPr>
            <p:ph type="sldNum" sz="quarter" idx="12"/>
          </p:nvPr>
        </p:nvSpPr>
        <p:spPr/>
        <p:txBody>
          <a:bodyPr/>
          <a:lstStyle/>
          <a:p>
            <a:pPr>
              <a:defRPr/>
            </a:pPr>
            <a:fld id="{C22C22C2-B39B-E145-862C-3355BDC1335F}" type="slidenum">
              <a:rPr lang="en-US" altLang="en-US" smtClean="0"/>
              <a:pPr>
                <a:defRPr/>
              </a:pPr>
              <a:t>30</a:t>
            </a:fld>
            <a:endParaRPr lang="en-US" altLang="en-US"/>
          </a:p>
        </p:txBody>
      </p:sp>
    </p:spTree>
    <p:extLst>
      <p:ext uri="{BB962C8B-B14F-4D97-AF65-F5344CB8AC3E}">
        <p14:creationId xmlns:p14="http://schemas.microsoft.com/office/powerpoint/2010/main" val="3958290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8B58-ED9E-E44F-98CF-C780CDB5C6F7}"/>
              </a:ext>
            </a:extLst>
          </p:cNvPr>
          <p:cNvSpPr>
            <a:spLocks noGrp="1"/>
          </p:cNvSpPr>
          <p:nvPr>
            <p:ph type="title"/>
          </p:nvPr>
        </p:nvSpPr>
        <p:spPr>
          <a:xfrm>
            <a:off x="255588" y="0"/>
            <a:ext cx="3658815" cy="796771"/>
          </a:xfrm>
        </p:spPr>
        <p:txBody>
          <a:bodyPr/>
          <a:lstStyle/>
          <a:p>
            <a:pPr>
              <a:defRPr/>
            </a:pPr>
            <a:r>
              <a:rPr lang="en-US" sz="1400" dirty="0"/>
              <a:t>Q5.5:</a:t>
            </a:r>
            <a:br>
              <a:rPr lang="en-US" sz="1400" dirty="0"/>
            </a:br>
            <a:r>
              <a:rPr lang="en-AU" sz="1400" dirty="0">
                <a:effectLst/>
              </a:rPr>
              <a:t>Tree, Back, Forward and Cross Edges </a:t>
            </a:r>
            <a:endParaRPr lang="en-US" sz="2400" dirty="0"/>
          </a:p>
        </p:txBody>
      </p:sp>
      <p:sp>
        <p:nvSpPr>
          <p:cNvPr id="3" name="Content Placeholder 2">
            <a:extLst>
              <a:ext uri="{FF2B5EF4-FFF2-40B4-BE49-F238E27FC236}">
                <a16:creationId xmlns:a16="http://schemas.microsoft.com/office/drawing/2014/main" id="{DA3FB4B3-C055-F442-8BA8-2541A58F75E8}"/>
              </a:ext>
            </a:extLst>
          </p:cNvPr>
          <p:cNvSpPr>
            <a:spLocks noGrp="1"/>
          </p:cNvSpPr>
          <p:nvPr>
            <p:ph idx="1"/>
          </p:nvPr>
        </p:nvSpPr>
        <p:spPr>
          <a:xfrm>
            <a:off x="4211960" y="85637"/>
            <a:ext cx="4676452" cy="4800600"/>
          </a:xfrm>
        </p:spPr>
        <p:txBody>
          <a:bodyPr/>
          <a:lstStyle/>
          <a:p>
            <a:pPr marL="0" indent="0">
              <a:spcBef>
                <a:spcPts val="600"/>
              </a:spcBef>
              <a:buFont typeface="Wingdings 2" charset="0"/>
              <a:buNone/>
              <a:defRPr/>
            </a:pPr>
            <a:r>
              <a:rPr lang="en-US" sz="1800" dirty="0">
                <a:effectLst/>
              </a:rPr>
              <a:t>A DFS of a di-graph can be represented as a collection of trees. Each edge of the graph can then be classified as a </a:t>
            </a:r>
            <a:r>
              <a:rPr lang="en-US" sz="1800" i="1" dirty="0">
                <a:effectLst/>
              </a:rPr>
              <a:t>tree edge</a:t>
            </a:r>
            <a:r>
              <a:rPr lang="en-US" sz="1800" dirty="0">
                <a:effectLst/>
              </a:rPr>
              <a:t>, a </a:t>
            </a:r>
            <a:r>
              <a:rPr lang="en-US" sz="1800" i="1" dirty="0">
                <a:effectLst/>
              </a:rPr>
              <a:t>back edge</a:t>
            </a:r>
            <a:r>
              <a:rPr lang="en-US" sz="1800" dirty="0">
                <a:effectLst/>
              </a:rPr>
              <a:t>, a </a:t>
            </a:r>
            <a:r>
              <a:rPr lang="en-US" sz="1800" i="1" dirty="0">
                <a:effectLst/>
              </a:rPr>
              <a:t>forward edge</a:t>
            </a:r>
            <a:r>
              <a:rPr lang="en-US" sz="1800" dirty="0">
                <a:effectLst/>
              </a:rPr>
              <a:t>, or a </a:t>
            </a:r>
            <a:r>
              <a:rPr lang="en-US" sz="1800" i="1" dirty="0">
                <a:effectLst/>
              </a:rPr>
              <a:t>cross edge</a:t>
            </a:r>
            <a:r>
              <a:rPr lang="en-US" sz="1800" dirty="0">
                <a:effectLst/>
              </a:rPr>
              <a:t>. A tree edge is an edge to a previously un-visited node, a back edge is an edge from a node to an ancestor, a forward edge is an edge to a non-child descendent and a cross edge is an edge to a node in a different sub-tree (i.e., neither a descendent nor an ancestor)</a:t>
            </a:r>
          </a:p>
          <a:p>
            <a:pPr marL="0" indent="0">
              <a:spcBef>
                <a:spcPts val="600"/>
              </a:spcBef>
              <a:buFont typeface="Wingdings 2" charset="0"/>
              <a:buNone/>
              <a:defRPr/>
            </a:pPr>
            <a:r>
              <a:rPr lang="en-US" sz="1800" dirty="0">
                <a:effectLst/>
              </a:rPr>
              <a:t>Draw a DFS tree based on the following graph, and classify its edges into these categories.</a:t>
            </a:r>
          </a:p>
          <a:p>
            <a:pPr marL="0" indent="0">
              <a:spcBef>
                <a:spcPts val="600"/>
              </a:spcBef>
              <a:buFont typeface="Wingdings 2" charset="0"/>
              <a:buNone/>
              <a:defRPr/>
            </a:pPr>
            <a:r>
              <a:rPr lang="en-US" sz="1800" dirty="0"/>
              <a:t>In an undirected graph, you wont find any forward edges or cross edges. Why is this true? You might like to consider the graph above, with each of its edges replaced by undirected edges.</a:t>
            </a:r>
            <a:r>
              <a:rPr lang="en-US" sz="1800" dirty="0">
                <a:effectLst/>
              </a:rPr>
              <a:t> </a:t>
            </a:r>
            <a:endParaRPr lang="en-US" sz="1800" dirty="0"/>
          </a:p>
          <a:p>
            <a:pPr marL="0" indent="0">
              <a:buFont typeface="Wingdings 2" charset="0"/>
              <a:buNone/>
              <a:defRPr/>
            </a:pPr>
            <a:endParaRPr lang="en-US" sz="2400" dirty="0"/>
          </a:p>
        </p:txBody>
      </p:sp>
      <p:sp>
        <p:nvSpPr>
          <p:cNvPr id="13315" name="Date Placeholder 3">
            <a:extLst>
              <a:ext uri="{FF2B5EF4-FFF2-40B4-BE49-F238E27FC236}">
                <a16:creationId xmlns:a16="http://schemas.microsoft.com/office/drawing/2014/main" id="{9A061973-A5C9-AB4E-B77F-6F8CEBE2536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924261DB-C0F9-CD4B-83CA-6270D200C1EA}"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13316" name="Footer Placeholder 4">
            <a:extLst>
              <a:ext uri="{FF2B5EF4-FFF2-40B4-BE49-F238E27FC236}">
                <a16:creationId xmlns:a16="http://schemas.microsoft.com/office/drawing/2014/main" id="{4CA8B82E-E95A-4740-A9D3-20975E2F4B9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3317" name="Slide Number Placeholder 5">
            <a:extLst>
              <a:ext uri="{FF2B5EF4-FFF2-40B4-BE49-F238E27FC236}">
                <a16:creationId xmlns:a16="http://schemas.microsoft.com/office/drawing/2014/main" id="{CFE3F7E1-9A22-0D46-8D0E-2D4B5E0C6C3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C9CCA3A1-119E-0542-90E4-DE497F748724}" type="slidenum">
              <a:rPr lang="en-US" altLang="en-US" sz="3600">
                <a:solidFill>
                  <a:schemeClr val="bg1"/>
                </a:solidFill>
                <a:latin typeface="Arial" panose="020B0604020202020204" pitchFamily="34" charset="0"/>
              </a:rPr>
              <a:pPr>
                <a:spcBef>
                  <a:spcPct val="0"/>
                </a:spcBef>
                <a:buClrTx/>
                <a:buSzTx/>
                <a:buFontTx/>
                <a:buNone/>
              </a:pPr>
              <a:t>31</a:t>
            </a:fld>
            <a:endParaRPr lang="en-US" altLang="en-US" sz="3600">
              <a:solidFill>
                <a:schemeClr val="bg1"/>
              </a:solidFill>
              <a:latin typeface="Arial" panose="020B0604020202020204" pitchFamily="34" charset="0"/>
            </a:endParaRPr>
          </a:p>
        </p:txBody>
      </p:sp>
      <p:pic>
        <p:nvPicPr>
          <p:cNvPr id="13318" name="Picture 6">
            <a:extLst>
              <a:ext uri="{FF2B5EF4-FFF2-40B4-BE49-F238E27FC236}">
                <a16:creationId xmlns:a16="http://schemas.microsoft.com/office/drawing/2014/main" id="{80D06759-EB06-434B-8A45-38184BF467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3688" y="908050"/>
            <a:ext cx="3797300"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extBox 7">
            <a:extLst>
              <a:ext uri="{FF2B5EF4-FFF2-40B4-BE49-F238E27FC236}">
                <a16:creationId xmlns:a16="http://schemas.microsoft.com/office/drawing/2014/main" id="{5E2DE2D4-2B2C-CB45-8784-676D35D6BD3B}"/>
              </a:ext>
            </a:extLst>
          </p:cNvPr>
          <p:cNvSpPr txBox="1">
            <a:spLocks noChangeArrowheads="1"/>
          </p:cNvSpPr>
          <p:nvPr/>
        </p:nvSpPr>
        <p:spPr bwMode="auto">
          <a:xfrm>
            <a:off x="269776" y="5136615"/>
            <a:ext cx="8682185"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ct val="0"/>
              </a:spcBef>
              <a:buClrTx/>
              <a:buSzTx/>
              <a:buFontTx/>
              <a:buNone/>
            </a:pPr>
            <a:r>
              <a:rPr lang="en-US" altLang="en-US" sz="2000" b="1" dirty="0">
                <a:solidFill>
                  <a:srgbClr val="000090"/>
                </a:solidFill>
                <a:latin typeface="Arial" panose="020B0604020202020204" pitchFamily="34" charset="0"/>
              </a:rPr>
              <a:t>A gift from Anh:</a:t>
            </a:r>
            <a:r>
              <a:rPr lang="en-US" altLang="en-US" sz="2000" dirty="0">
                <a:latin typeface="Arial" panose="020B0604020202020204" pitchFamily="34" charset="0"/>
              </a:rPr>
              <a:t> If you are a bit bored or tired, skip this exercise, and </a:t>
            </a:r>
          </a:p>
          <a:p>
            <a:pPr eaLnBrk="1" hangingPunct="1">
              <a:spcBef>
                <a:spcPct val="0"/>
              </a:spcBef>
              <a:buClrTx/>
              <a:buSzTx/>
              <a:buNone/>
            </a:pPr>
            <a:r>
              <a:rPr lang="en-US" altLang="en-US" sz="2000" dirty="0">
                <a:latin typeface="Arial" panose="020B0604020202020204" pitchFamily="34" charset="0"/>
              </a:rPr>
              <a:t>instead use </a:t>
            </a:r>
            <a:r>
              <a:rPr lang="en-AU" sz="2000" dirty="0" err="1">
                <a:solidFill>
                  <a:srgbClr val="080FAC"/>
                </a:solidFill>
                <a:latin typeface="Courier" pitchFamily="2" charset="0"/>
              </a:rPr>
              <a:t>digraph_dfs_demonstration.pdf</a:t>
            </a:r>
            <a:r>
              <a:rPr lang="en-AU" dirty="0">
                <a:solidFill>
                  <a:srgbClr val="080FAC"/>
                </a:solidFill>
                <a:latin typeface="Courier" pitchFamily="2" charset="0"/>
              </a:rPr>
              <a:t> </a:t>
            </a:r>
            <a:r>
              <a:rPr lang="en-US" altLang="en-US" sz="2000" dirty="0">
                <a:latin typeface="Arial" panose="020B0604020202020204" pitchFamily="34" charset="0"/>
              </a:rPr>
              <a:t>from </a:t>
            </a:r>
            <a:r>
              <a:rPr lang="en-US" altLang="en-US" sz="2000" dirty="0" err="1">
                <a:solidFill>
                  <a:srgbClr val="080FAC"/>
                </a:solidFill>
                <a:latin typeface="Courier" pitchFamily="2" charset="0"/>
              </a:rPr>
              <a:t>github</a:t>
            </a:r>
            <a:r>
              <a:rPr lang="en-US" altLang="en-US" sz="2000" dirty="0">
                <a:latin typeface="Arial" panose="020B0604020202020204" pitchFamily="34" charset="0"/>
              </a:rPr>
              <a:t> to entertain yourselves ;-). </a:t>
            </a:r>
          </a:p>
        </p:txBody>
      </p:sp>
    </p:spTree>
    <p:extLst>
      <p:ext uri="{BB962C8B-B14F-4D97-AF65-F5344CB8AC3E}">
        <p14:creationId xmlns:p14="http://schemas.microsoft.com/office/powerpoint/2010/main" val="4083417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3691D-610B-0049-B77C-6DE2F0F6FC4F}"/>
              </a:ext>
            </a:extLst>
          </p:cNvPr>
          <p:cNvSpPr>
            <a:spLocks noGrp="1"/>
          </p:cNvSpPr>
          <p:nvPr>
            <p:ph type="title"/>
          </p:nvPr>
        </p:nvSpPr>
        <p:spPr>
          <a:xfrm>
            <a:off x="265113" y="107951"/>
            <a:ext cx="8623300" cy="327842"/>
          </a:xfrm>
        </p:spPr>
        <p:txBody>
          <a:bodyPr>
            <a:noAutofit/>
          </a:bodyPr>
          <a:lstStyle/>
          <a:p>
            <a:r>
              <a:rPr lang="en-US" sz="2400" dirty="0"/>
              <a:t>Paths in </a:t>
            </a:r>
            <a:r>
              <a:rPr lang="en-US" sz="2400" dirty="0">
                <a:solidFill>
                  <a:srgbClr val="C00000"/>
                </a:solidFill>
              </a:rPr>
              <a:t>unweighted </a:t>
            </a:r>
            <a:r>
              <a:rPr lang="en-US" sz="2400" dirty="0"/>
              <a:t>graphs: path length, shortest path</a:t>
            </a:r>
          </a:p>
        </p:txBody>
      </p:sp>
      <p:pic>
        <p:nvPicPr>
          <p:cNvPr id="1028" name="Picture 4">
            <a:extLst>
              <a:ext uri="{FF2B5EF4-FFF2-40B4-BE49-F238E27FC236}">
                <a16:creationId xmlns:a16="http://schemas.microsoft.com/office/drawing/2014/main" id="{3430BC31-9D5C-E846-BBBC-177923B4D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56" y="1104900"/>
            <a:ext cx="3505200" cy="2324100"/>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Graph Theory">
            <a:extLst>
              <a:ext uri="{FF2B5EF4-FFF2-40B4-BE49-F238E27FC236}">
                <a16:creationId xmlns:a16="http://schemas.microsoft.com/office/drawing/2014/main" id="{FDCA82A7-BF2B-114D-99E8-FA9C0C9D62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5" y="3929552"/>
            <a:ext cx="3467100" cy="234950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8FAC8A75-4642-0E47-AAB9-9C1EBC4CD0E7}"/>
              </a:ext>
            </a:extLst>
          </p:cNvPr>
          <p:cNvSpPr/>
          <p:nvPr/>
        </p:nvSpPr>
        <p:spPr>
          <a:xfrm>
            <a:off x="272648" y="1773639"/>
            <a:ext cx="328747" cy="337458"/>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S</a:t>
            </a:r>
          </a:p>
        </p:txBody>
      </p:sp>
      <p:sp>
        <p:nvSpPr>
          <p:cNvPr id="9" name="Oval 8">
            <a:extLst>
              <a:ext uri="{FF2B5EF4-FFF2-40B4-BE49-F238E27FC236}">
                <a16:creationId xmlns:a16="http://schemas.microsoft.com/office/drawing/2014/main" id="{E3DFC344-3F89-2F49-A6A8-D706CA4E9186}"/>
              </a:ext>
            </a:extLst>
          </p:cNvPr>
          <p:cNvSpPr/>
          <p:nvPr/>
        </p:nvSpPr>
        <p:spPr>
          <a:xfrm>
            <a:off x="2987410" y="4536904"/>
            <a:ext cx="328747" cy="337458"/>
          </a:xfrm>
          <a:prstGeom prst="ellipse">
            <a:avLst/>
          </a:prstGeom>
          <a:solidFill>
            <a:srgbClr val="00F4E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T</a:t>
            </a:r>
          </a:p>
        </p:txBody>
      </p:sp>
      <p:sp>
        <p:nvSpPr>
          <p:cNvPr id="16" name="Oval 15">
            <a:extLst>
              <a:ext uri="{FF2B5EF4-FFF2-40B4-BE49-F238E27FC236}">
                <a16:creationId xmlns:a16="http://schemas.microsoft.com/office/drawing/2014/main" id="{CF24D5E4-9BF0-E349-BB22-611BB0A91B68}"/>
              </a:ext>
            </a:extLst>
          </p:cNvPr>
          <p:cNvSpPr/>
          <p:nvPr/>
        </p:nvSpPr>
        <p:spPr>
          <a:xfrm>
            <a:off x="103955" y="5867904"/>
            <a:ext cx="328747" cy="337458"/>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S</a:t>
            </a:r>
          </a:p>
        </p:txBody>
      </p:sp>
      <p:sp>
        <p:nvSpPr>
          <p:cNvPr id="17" name="Oval 16">
            <a:extLst>
              <a:ext uri="{FF2B5EF4-FFF2-40B4-BE49-F238E27FC236}">
                <a16:creationId xmlns:a16="http://schemas.microsoft.com/office/drawing/2014/main" id="{6FC0AB09-D820-6444-8F75-F9327C5AECF2}"/>
              </a:ext>
            </a:extLst>
          </p:cNvPr>
          <p:cNvSpPr/>
          <p:nvPr/>
        </p:nvSpPr>
        <p:spPr>
          <a:xfrm>
            <a:off x="268329" y="2366911"/>
            <a:ext cx="328747" cy="337458"/>
          </a:xfrm>
          <a:prstGeom prst="ellipse">
            <a:avLst/>
          </a:prstGeom>
          <a:solidFill>
            <a:srgbClr val="00F4E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T</a:t>
            </a:r>
          </a:p>
        </p:txBody>
      </p:sp>
      <p:cxnSp>
        <p:nvCxnSpPr>
          <p:cNvPr id="7" name="Straight Connector 6">
            <a:extLst>
              <a:ext uri="{FF2B5EF4-FFF2-40B4-BE49-F238E27FC236}">
                <a16:creationId xmlns:a16="http://schemas.microsoft.com/office/drawing/2014/main" id="{2F8C044C-8E09-A944-A860-CB9BEF88D276}"/>
              </a:ext>
            </a:extLst>
          </p:cNvPr>
          <p:cNvCxnSpPr>
            <a:cxnSpLocks/>
          </p:cNvCxnSpPr>
          <p:nvPr/>
        </p:nvCxnSpPr>
        <p:spPr>
          <a:xfrm>
            <a:off x="4067944" y="871589"/>
            <a:ext cx="0" cy="456659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C9A92745-6531-964F-ABA7-F28BD3C93F4D}"/>
              </a:ext>
            </a:extLst>
          </p:cNvPr>
          <p:cNvCxnSpPr>
            <a:cxnSpLocks/>
          </p:cNvCxnSpPr>
          <p:nvPr/>
        </p:nvCxnSpPr>
        <p:spPr>
          <a:xfrm>
            <a:off x="0" y="3864794"/>
            <a:ext cx="3851920"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4E342DEE-6B0A-1244-808E-8359B1700CB5}"/>
              </a:ext>
            </a:extLst>
          </p:cNvPr>
          <p:cNvSpPr txBox="1"/>
          <p:nvPr/>
        </p:nvSpPr>
        <p:spPr>
          <a:xfrm>
            <a:off x="4358820" y="1734873"/>
            <a:ext cx="4325249"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For finding a path from S to T can we use DFS?  BFS?</a:t>
            </a:r>
          </a:p>
          <a:p>
            <a:pPr marL="342900" indent="-342900">
              <a:buFont typeface="Arial" panose="020B0604020202020204" pitchFamily="34" charset="0"/>
              <a:buChar char="•"/>
            </a:pPr>
            <a:r>
              <a:rPr lang="en-US" sz="2000" dirty="0"/>
              <a:t>For finding a shortest path (path with least number of edges) from S to T can we use DFS? BFS? </a:t>
            </a:r>
          </a:p>
          <a:p>
            <a:pPr marL="342900" indent="-342900">
              <a:buFont typeface="Arial" panose="020B0604020202020204" pitchFamily="34" charset="0"/>
              <a:buChar char="•"/>
            </a:pPr>
            <a:r>
              <a:rPr lang="en-US" sz="2000" dirty="0"/>
              <a:t>Applied to directed graphs? cyclic graphs?</a:t>
            </a:r>
          </a:p>
        </p:txBody>
      </p:sp>
    </p:spTree>
    <p:extLst>
      <p:ext uri="{BB962C8B-B14F-4D97-AF65-F5344CB8AC3E}">
        <p14:creationId xmlns:p14="http://schemas.microsoft.com/office/powerpoint/2010/main" val="974868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3691D-610B-0049-B77C-6DE2F0F6FC4F}"/>
              </a:ext>
            </a:extLst>
          </p:cNvPr>
          <p:cNvSpPr>
            <a:spLocks noGrp="1"/>
          </p:cNvSpPr>
          <p:nvPr>
            <p:ph type="title"/>
          </p:nvPr>
        </p:nvSpPr>
        <p:spPr>
          <a:xfrm>
            <a:off x="265113" y="107951"/>
            <a:ext cx="8623300" cy="433132"/>
          </a:xfrm>
        </p:spPr>
        <p:txBody>
          <a:bodyPr>
            <a:noAutofit/>
          </a:bodyPr>
          <a:lstStyle/>
          <a:p>
            <a:r>
              <a:rPr lang="en-US" sz="2400" dirty="0"/>
              <a:t>Paths in </a:t>
            </a:r>
            <a:r>
              <a:rPr lang="en-US" sz="2400" dirty="0">
                <a:solidFill>
                  <a:srgbClr val="C00000"/>
                </a:solidFill>
              </a:rPr>
              <a:t>unweighted</a:t>
            </a:r>
            <a:r>
              <a:rPr lang="en-US" sz="2400" dirty="0"/>
              <a:t> graphs: path length, shortest path</a:t>
            </a:r>
          </a:p>
        </p:txBody>
      </p:sp>
      <p:pic>
        <p:nvPicPr>
          <p:cNvPr id="1028" name="Picture 4">
            <a:extLst>
              <a:ext uri="{FF2B5EF4-FFF2-40B4-BE49-F238E27FC236}">
                <a16:creationId xmlns:a16="http://schemas.microsoft.com/office/drawing/2014/main" id="{3430BC31-9D5C-E846-BBBC-177923B4D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56" y="1104900"/>
            <a:ext cx="3505200" cy="232410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8FAC8A75-4642-0E47-AAB9-9C1EBC4CD0E7}"/>
              </a:ext>
            </a:extLst>
          </p:cNvPr>
          <p:cNvSpPr/>
          <p:nvPr/>
        </p:nvSpPr>
        <p:spPr>
          <a:xfrm>
            <a:off x="272648" y="1773639"/>
            <a:ext cx="328747" cy="337458"/>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S</a:t>
            </a:r>
          </a:p>
        </p:txBody>
      </p:sp>
      <p:sp>
        <p:nvSpPr>
          <p:cNvPr id="17" name="Oval 16">
            <a:extLst>
              <a:ext uri="{FF2B5EF4-FFF2-40B4-BE49-F238E27FC236}">
                <a16:creationId xmlns:a16="http://schemas.microsoft.com/office/drawing/2014/main" id="{6FC0AB09-D820-6444-8F75-F9327C5AECF2}"/>
              </a:ext>
            </a:extLst>
          </p:cNvPr>
          <p:cNvSpPr/>
          <p:nvPr/>
        </p:nvSpPr>
        <p:spPr>
          <a:xfrm>
            <a:off x="268329" y="2366911"/>
            <a:ext cx="328747" cy="337458"/>
          </a:xfrm>
          <a:prstGeom prst="ellipse">
            <a:avLst/>
          </a:prstGeom>
          <a:solidFill>
            <a:srgbClr val="00F4E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T</a:t>
            </a:r>
          </a:p>
        </p:txBody>
      </p:sp>
      <p:cxnSp>
        <p:nvCxnSpPr>
          <p:cNvPr id="7" name="Straight Connector 6">
            <a:extLst>
              <a:ext uri="{FF2B5EF4-FFF2-40B4-BE49-F238E27FC236}">
                <a16:creationId xmlns:a16="http://schemas.microsoft.com/office/drawing/2014/main" id="{2F8C044C-8E09-A944-A860-CB9BEF88D276}"/>
              </a:ext>
            </a:extLst>
          </p:cNvPr>
          <p:cNvCxnSpPr>
            <a:cxnSpLocks/>
          </p:cNvCxnSpPr>
          <p:nvPr/>
        </p:nvCxnSpPr>
        <p:spPr>
          <a:xfrm>
            <a:off x="4201886" y="871589"/>
            <a:ext cx="0" cy="456659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C9A92745-6531-964F-ABA7-F28BD3C93F4D}"/>
              </a:ext>
            </a:extLst>
          </p:cNvPr>
          <p:cNvCxnSpPr>
            <a:cxnSpLocks/>
          </p:cNvCxnSpPr>
          <p:nvPr/>
        </p:nvCxnSpPr>
        <p:spPr>
          <a:xfrm>
            <a:off x="0" y="3864794"/>
            <a:ext cx="4201886"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4E342DEE-6B0A-1244-808E-8359B1700CB5}"/>
              </a:ext>
            </a:extLst>
          </p:cNvPr>
          <p:cNvSpPr txBox="1"/>
          <p:nvPr/>
        </p:nvSpPr>
        <p:spPr>
          <a:xfrm>
            <a:off x="4348617" y="809598"/>
            <a:ext cx="4610327" cy="2308324"/>
          </a:xfrm>
          <a:prstGeom prst="rect">
            <a:avLst/>
          </a:prstGeom>
          <a:noFill/>
        </p:spPr>
        <p:txBody>
          <a:bodyPr wrap="square" rtlCol="0">
            <a:spAutoFit/>
          </a:bodyPr>
          <a:lstStyle/>
          <a:p>
            <a:pPr marL="342900" indent="-342900">
              <a:buFont typeface="Arial" panose="020B0604020202020204" pitchFamily="34" charset="0"/>
              <a:buChar char="•"/>
            </a:pPr>
            <a:r>
              <a:rPr lang="en-US" sz="1600" dirty="0"/>
              <a:t>For finding a path from S to T can we use DFS?  BFS? </a:t>
            </a:r>
            <a:r>
              <a:rPr lang="en-US" sz="1600" b="1" dirty="0"/>
              <a:t>Yes to both.</a:t>
            </a:r>
          </a:p>
          <a:p>
            <a:pPr marL="342900" indent="-342900">
              <a:buFont typeface="Arial" panose="020B0604020202020204" pitchFamily="34" charset="0"/>
              <a:buChar char="•"/>
            </a:pPr>
            <a:r>
              <a:rPr lang="en-US" sz="1600" dirty="0"/>
              <a:t>For finding a shortest path from S to T can we use DFS? BFS? </a:t>
            </a:r>
            <a:r>
              <a:rPr lang="en-US" sz="1600" b="1" dirty="0"/>
              <a:t>Yes for BFS, No for DFS.</a:t>
            </a:r>
          </a:p>
          <a:p>
            <a:pPr marL="342900" indent="-342900">
              <a:buFont typeface="Arial" panose="020B0604020202020204" pitchFamily="34" charset="0"/>
              <a:buChar char="•"/>
            </a:pPr>
            <a:r>
              <a:rPr lang="en-US" sz="1600" dirty="0"/>
              <a:t>Applied to directed graphs? cyclic graphs? </a:t>
            </a:r>
            <a:r>
              <a:rPr lang="en-US" sz="1600" b="1" dirty="0"/>
              <a:t>Yes, Yes.</a:t>
            </a:r>
          </a:p>
          <a:p>
            <a:pPr marL="342900" indent="-342900">
              <a:buFont typeface="Arial" panose="020B0604020202020204" pitchFamily="34" charset="0"/>
              <a:buChar char="•"/>
            </a:pPr>
            <a:endParaRPr lang="en-US" sz="1600" b="1" dirty="0"/>
          </a:p>
          <a:p>
            <a:endParaRPr lang="en-US" sz="1600" b="1" dirty="0"/>
          </a:p>
        </p:txBody>
      </p:sp>
      <p:pic>
        <p:nvPicPr>
          <p:cNvPr id="4" name="Picture 2" descr="breadth-first search | Alexander Volov's homepage">
            <a:extLst>
              <a:ext uri="{FF2B5EF4-FFF2-40B4-BE49-F238E27FC236}">
                <a16:creationId xmlns:a16="http://schemas.microsoft.com/office/drawing/2014/main" id="{7FB77DA8-7DC5-3C48-BE36-15DE361337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86" y="4191289"/>
            <a:ext cx="4229100" cy="191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1375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34</a:t>
            </a:fld>
            <a:endParaRPr lang="en-US" dirty="0"/>
          </a:p>
        </p:txBody>
      </p:sp>
      <p:sp>
        <p:nvSpPr>
          <p:cNvPr id="10" name="Oval 9"/>
          <p:cNvSpPr/>
          <p:nvPr/>
        </p:nvSpPr>
        <p:spPr>
          <a:xfrm>
            <a:off x="1408105" y="1576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1" name="Oval 10"/>
          <p:cNvSpPr/>
          <p:nvPr/>
        </p:nvSpPr>
        <p:spPr>
          <a:xfrm>
            <a:off x="3621644" y="143790"/>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4" name="Oval 13"/>
          <p:cNvSpPr/>
          <p:nvPr/>
        </p:nvSpPr>
        <p:spPr>
          <a:xfrm>
            <a:off x="5307263" y="1101135"/>
            <a:ext cx="37217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F</a:t>
            </a:r>
          </a:p>
        </p:txBody>
      </p:sp>
      <p:sp>
        <p:nvSpPr>
          <p:cNvPr id="15" name="Oval 14"/>
          <p:cNvSpPr/>
          <p:nvPr/>
        </p:nvSpPr>
        <p:spPr>
          <a:xfrm>
            <a:off x="689042" y="102225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 name="Oval 16"/>
          <p:cNvSpPr/>
          <p:nvPr/>
        </p:nvSpPr>
        <p:spPr>
          <a:xfrm>
            <a:off x="3775433" y="220832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a:t>
            </a:r>
          </a:p>
        </p:txBody>
      </p:sp>
      <p:sp>
        <p:nvSpPr>
          <p:cNvPr id="18" name="Oval 17"/>
          <p:cNvSpPr/>
          <p:nvPr/>
        </p:nvSpPr>
        <p:spPr>
          <a:xfrm>
            <a:off x="1561894" y="2144354"/>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20" name="Straight Connector 19"/>
          <p:cNvCxnSpPr>
            <a:stCxn id="10" idx="6"/>
            <a:endCxn id="11" idx="2"/>
          </p:cNvCxnSpPr>
          <p:nvPr/>
        </p:nvCxnSpPr>
        <p:spPr>
          <a:xfrm flipV="1">
            <a:off x="1715683" y="287806"/>
            <a:ext cx="1905961" cy="13825"/>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75948" y="48330"/>
            <a:ext cx="313044" cy="369332"/>
          </a:xfrm>
          <a:prstGeom prst="rect">
            <a:avLst/>
          </a:prstGeom>
          <a:noFill/>
        </p:spPr>
        <p:txBody>
          <a:bodyPr wrap="none" rtlCol="0">
            <a:spAutoFit/>
          </a:bodyPr>
          <a:lstStyle/>
          <a:p>
            <a:r>
              <a:rPr lang="en-US" sz="1800" dirty="0"/>
              <a:t>3</a:t>
            </a:r>
          </a:p>
        </p:txBody>
      </p:sp>
      <p:cxnSp>
        <p:nvCxnSpPr>
          <p:cNvPr id="23" name="Straight Connector 22"/>
          <p:cNvCxnSpPr/>
          <p:nvPr/>
        </p:nvCxnSpPr>
        <p:spPr>
          <a:xfrm>
            <a:off x="1678928" y="464676"/>
            <a:ext cx="2091039" cy="176649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73906" y="445647"/>
            <a:ext cx="313044" cy="369332"/>
          </a:xfrm>
          <a:prstGeom prst="rect">
            <a:avLst/>
          </a:prstGeom>
          <a:noFill/>
        </p:spPr>
        <p:txBody>
          <a:bodyPr wrap="none" rtlCol="0">
            <a:spAutoFit/>
          </a:bodyPr>
          <a:lstStyle/>
          <a:p>
            <a:r>
              <a:rPr lang="en-US" sz="1800" dirty="0"/>
              <a:t>9</a:t>
            </a:r>
          </a:p>
        </p:txBody>
      </p:sp>
      <p:cxnSp>
        <p:nvCxnSpPr>
          <p:cNvPr id="26" name="Straight Connector 25"/>
          <p:cNvCxnSpPr>
            <a:stCxn id="10" idx="3"/>
            <a:endCxn id="15" idx="0"/>
          </p:cNvCxnSpPr>
          <p:nvPr/>
        </p:nvCxnSpPr>
        <p:spPr>
          <a:xfrm flipH="1">
            <a:off x="842831" y="403466"/>
            <a:ext cx="610318" cy="618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5" idx="4"/>
            <a:endCxn id="18" idx="1"/>
          </p:cNvCxnSpPr>
          <p:nvPr/>
        </p:nvCxnSpPr>
        <p:spPr>
          <a:xfrm>
            <a:off x="842831" y="1310284"/>
            <a:ext cx="764107" cy="87625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1" idx="5"/>
            <a:endCxn id="14" idx="0"/>
          </p:cNvCxnSpPr>
          <p:nvPr/>
        </p:nvCxnSpPr>
        <p:spPr>
          <a:xfrm>
            <a:off x="3884178" y="389641"/>
            <a:ext cx="1609170" cy="711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18" idx="0"/>
            <a:endCxn id="11" idx="3"/>
          </p:cNvCxnSpPr>
          <p:nvPr/>
        </p:nvCxnSpPr>
        <p:spPr>
          <a:xfrm flipV="1">
            <a:off x="1715683" y="389641"/>
            <a:ext cx="1951005" cy="1754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18" idx="6"/>
            <a:endCxn id="17" idx="2"/>
          </p:cNvCxnSpPr>
          <p:nvPr/>
        </p:nvCxnSpPr>
        <p:spPr>
          <a:xfrm>
            <a:off x="1869472" y="2288370"/>
            <a:ext cx="1905961" cy="63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4" idx="3"/>
            <a:endCxn id="18" idx="7"/>
          </p:cNvCxnSpPr>
          <p:nvPr/>
        </p:nvCxnSpPr>
        <p:spPr>
          <a:xfrm flipH="1">
            <a:off x="1824428" y="1346986"/>
            <a:ext cx="3537338" cy="839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4" idx="4"/>
          </p:cNvCxnSpPr>
          <p:nvPr/>
        </p:nvCxnSpPr>
        <p:spPr>
          <a:xfrm flipH="1">
            <a:off x="4083011" y="1389167"/>
            <a:ext cx="1410337" cy="899203"/>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12747" y="450516"/>
            <a:ext cx="313044" cy="369332"/>
          </a:xfrm>
          <a:prstGeom prst="rect">
            <a:avLst/>
          </a:prstGeom>
          <a:noFill/>
        </p:spPr>
        <p:txBody>
          <a:bodyPr wrap="none" rtlCol="0">
            <a:spAutoFit/>
          </a:bodyPr>
          <a:lstStyle/>
          <a:p>
            <a:r>
              <a:rPr lang="en-US" sz="1800" dirty="0"/>
              <a:t>1</a:t>
            </a:r>
          </a:p>
        </p:txBody>
      </p:sp>
      <p:sp>
        <p:nvSpPr>
          <p:cNvPr id="54" name="TextBox 53"/>
          <p:cNvSpPr txBox="1"/>
          <p:nvPr/>
        </p:nvSpPr>
        <p:spPr>
          <a:xfrm>
            <a:off x="2578165" y="1665665"/>
            <a:ext cx="313044" cy="369332"/>
          </a:xfrm>
          <a:prstGeom prst="rect">
            <a:avLst/>
          </a:prstGeom>
          <a:noFill/>
        </p:spPr>
        <p:txBody>
          <a:bodyPr wrap="none" rtlCol="0">
            <a:spAutoFit/>
          </a:bodyPr>
          <a:lstStyle/>
          <a:p>
            <a:r>
              <a:rPr lang="en-US" sz="1800" dirty="0"/>
              <a:t>6</a:t>
            </a:r>
          </a:p>
        </p:txBody>
      </p:sp>
      <p:sp>
        <p:nvSpPr>
          <p:cNvPr id="57" name="TextBox 56"/>
          <p:cNvSpPr txBox="1"/>
          <p:nvPr/>
        </p:nvSpPr>
        <p:spPr>
          <a:xfrm>
            <a:off x="1066884" y="1609812"/>
            <a:ext cx="313044" cy="369332"/>
          </a:xfrm>
          <a:prstGeom prst="rect">
            <a:avLst/>
          </a:prstGeom>
          <a:noFill/>
        </p:spPr>
        <p:txBody>
          <a:bodyPr wrap="none" rtlCol="0">
            <a:spAutoFit/>
          </a:bodyPr>
          <a:lstStyle/>
          <a:p>
            <a:r>
              <a:rPr lang="en-US" sz="1800" dirty="0"/>
              <a:t>8</a:t>
            </a:r>
          </a:p>
        </p:txBody>
      </p:sp>
      <p:sp>
        <p:nvSpPr>
          <p:cNvPr id="59" name="TextBox 58"/>
          <p:cNvSpPr txBox="1"/>
          <p:nvPr/>
        </p:nvSpPr>
        <p:spPr>
          <a:xfrm>
            <a:off x="2108599" y="652920"/>
            <a:ext cx="313044" cy="369332"/>
          </a:xfrm>
          <a:prstGeom prst="rect">
            <a:avLst/>
          </a:prstGeom>
          <a:noFill/>
        </p:spPr>
        <p:txBody>
          <a:bodyPr wrap="none" rtlCol="0">
            <a:spAutoFit/>
          </a:bodyPr>
          <a:lstStyle/>
          <a:p>
            <a:r>
              <a:rPr lang="en-US" sz="1800" dirty="0"/>
              <a:t>4</a:t>
            </a:r>
          </a:p>
        </p:txBody>
      </p:sp>
      <p:sp>
        <p:nvSpPr>
          <p:cNvPr id="60" name="TextBox 59"/>
          <p:cNvSpPr txBox="1"/>
          <p:nvPr/>
        </p:nvSpPr>
        <p:spPr>
          <a:xfrm>
            <a:off x="4630428" y="1775022"/>
            <a:ext cx="313044" cy="369332"/>
          </a:xfrm>
          <a:prstGeom prst="rect">
            <a:avLst/>
          </a:prstGeom>
          <a:noFill/>
        </p:spPr>
        <p:txBody>
          <a:bodyPr wrap="none" rtlCol="0">
            <a:spAutoFit/>
          </a:bodyPr>
          <a:lstStyle/>
          <a:p>
            <a:r>
              <a:rPr lang="en-US" sz="1800" dirty="0"/>
              <a:t>7</a:t>
            </a:r>
          </a:p>
        </p:txBody>
      </p:sp>
      <p:sp>
        <p:nvSpPr>
          <p:cNvPr id="61" name="TextBox 60"/>
          <p:cNvSpPr txBox="1"/>
          <p:nvPr/>
        </p:nvSpPr>
        <p:spPr>
          <a:xfrm>
            <a:off x="1920210" y="1496672"/>
            <a:ext cx="313044" cy="369332"/>
          </a:xfrm>
          <a:prstGeom prst="rect">
            <a:avLst/>
          </a:prstGeom>
          <a:noFill/>
        </p:spPr>
        <p:txBody>
          <a:bodyPr wrap="none" rtlCol="0">
            <a:spAutoFit/>
          </a:bodyPr>
          <a:lstStyle/>
          <a:p>
            <a:r>
              <a:rPr lang="en-US" sz="1800" dirty="0"/>
              <a:t>1</a:t>
            </a:r>
          </a:p>
        </p:txBody>
      </p:sp>
      <p:sp>
        <p:nvSpPr>
          <p:cNvPr id="62" name="TextBox 61"/>
          <p:cNvSpPr txBox="1"/>
          <p:nvPr/>
        </p:nvSpPr>
        <p:spPr>
          <a:xfrm>
            <a:off x="3769967" y="940952"/>
            <a:ext cx="313044" cy="369332"/>
          </a:xfrm>
          <a:prstGeom prst="rect">
            <a:avLst/>
          </a:prstGeom>
          <a:noFill/>
        </p:spPr>
        <p:txBody>
          <a:bodyPr wrap="none" rtlCol="0">
            <a:spAutoFit/>
          </a:bodyPr>
          <a:lstStyle/>
          <a:p>
            <a:r>
              <a:rPr lang="en-US" sz="1800" dirty="0"/>
              <a:t>1</a:t>
            </a:r>
          </a:p>
        </p:txBody>
      </p:sp>
      <p:sp>
        <p:nvSpPr>
          <p:cNvPr id="63" name="TextBox 62"/>
          <p:cNvSpPr txBox="1"/>
          <p:nvPr/>
        </p:nvSpPr>
        <p:spPr>
          <a:xfrm>
            <a:off x="2578165" y="2065844"/>
            <a:ext cx="313044" cy="369332"/>
          </a:xfrm>
          <a:prstGeom prst="rect">
            <a:avLst/>
          </a:prstGeom>
          <a:noFill/>
        </p:spPr>
        <p:txBody>
          <a:bodyPr wrap="none" rtlCol="0">
            <a:spAutoFit/>
          </a:bodyPr>
          <a:lstStyle/>
          <a:p>
            <a:r>
              <a:rPr lang="en-US" sz="1800" dirty="0"/>
              <a:t>3</a:t>
            </a:r>
          </a:p>
        </p:txBody>
      </p:sp>
      <p:cxnSp>
        <p:nvCxnSpPr>
          <p:cNvPr id="78" name="Straight Connector 77"/>
          <p:cNvCxnSpPr/>
          <p:nvPr/>
        </p:nvCxnSpPr>
        <p:spPr>
          <a:xfrm>
            <a:off x="3798650" y="417662"/>
            <a:ext cx="130572" cy="1768873"/>
          </a:xfrm>
          <a:prstGeom prst="line">
            <a:avLst/>
          </a:prstGeom>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076056" y="2914288"/>
            <a:ext cx="3509975" cy="2554545"/>
          </a:xfrm>
          <a:prstGeom prst="rect">
            <a:avLst/>
          </a:prstGeom>
          <a:noFill/>
        </p:spPr>
        <p:txBody>
          <a:bodyPr wrap="square" rtlCol="0">
            <a:spAutoFit/>
          </a:bodyPr>
          <a:lstStyle/>
          <a:p>
            <a:r>
              <a:rPr lang="en-US" sz="2000" b="1" i="1" dirty="0"/>
              <a:t>A Task:</a:t>
            </a:r>
          </a:p>
          <a:p>
            <a:endParaRPr lang="en-US" sz="2000" i="1" dirty="0"/>
          </a:p>
          <a:p>
            <a:r>
              <a:rPr lang="en-US" sz="2000" i="1" dirty="0"/>
              <a:t>Given the above graph. Find a shortest path:</a:t>
            </a:r>
          </a:p>
          <a:p>
            <a:pPr marL="342900" indent="-342900">
              <a:buFont typeface="Arial"/>
              <a:buChar char="•"/>
            </a:pPr>
            <a:r>
              <a:rPr lang="en-US" sz="2000" dirty="0"/>
              <a:t>From A to B</a:t>
            </a:r>
          </a:p>
          <a:p>
            <a:pPr marL="342900" indent="-342900">
              <a:buFont typeface="Arial"/>
              <a:buChar char="•"/>
            </a:pPr>
            <a:r>
              <a:rPr lang="en-US" sz="2000" dirty="0"/>
              <a:t>From A to C</a:t>
            </a:r>
          </a:p>
          <a:p>
            <a:pPr marL="342900" indent="-342900">
              <a:buFont typeface="Arial"/>
              <a:buChar char="•"/>
            </a:pPr>
            <a:r>
              <a:rPr lang="en-US" sz="2000" dirty="0"/>
              <a:t>From A to F</a:t>
            </a:r>
          </a:p>
          <a:p>
            <a:pPr marL="342900" indent="-342900">
              <a:buFont typeface="Arial"/>
              <a:buChar char="•"/>
            </a:pPr>
            <a:r>
              <a:rPr lang="en-US" sz="2000" dirty="0"/>
              <a:t>From A to any other node</a:t>
            </a:r>
          </a:p>
        </p:txBody>
      </p:sp>
    </p:spTree>
    <p:extLst>
      <p:ext uri="{BB962C8B-B14F-4D97-AF65-F5344CB8AC3E}">
        <p14:creationId xmlns:p14="http://schemas.microsoft.com/office/powerpoint/2010/main" val="1018663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35</a:t>
            </a:fld>
            <a:endParaRPr lang="en-US" dirty="0"/>
          </a:p>
        </p:txBody>
      </p:sp>
      <p:sp>
        <p:nvSpPr>
          <p:cNvPr id="10" name="Oval 9"/>
          <p:cNvSpPr/>
          <p:nvPr/>
        </p:nvSpPr>
        <p:spPr>
          <a:xfrm>
            <a:off x="1408105" y="1576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1" name="Oval 10"/>
          <p:cNvSpPr/>
          <p:nvPr/>
        </p:nvSpPr>
        <p:spPr>
          <a:xfrm>
            <a:off x="3621644" y="143790"/>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4" name="Oval 13"/>
          <p:cNvSpPr/>
          <p:nvPr/>
        </p:nvSpPr>
        <p:spPr>
          <a:xfrm>
            <a:off x="5307263" y="1101135"/>
            <a:ext cx="37217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F</a:t>
            </a:r>
          </a:p>
        </p:txBody>
      </p:sp>
      <p:sp>
        <p:nvSpPr>
          <p:cNvPr id="15" name="Oval 14"/>
          <p:cNvSpPr/>
          <p:nvPr/>
        </p:nvSpPr>
        <p:spPr>
          <a:xfrm>
            <a:off x="689042" y="102225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 name="Oval 16"/>
          <p:cNvSpPr/>
          <p:nvPr/>
        </p:nvSpPr>
        <p:spPr>
          <a:xfrm>
            <a:off x="3775433" y="220832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a:t>
            </a:r>
          </a:p>
        </p:txBody>
      </p:sp>
      <p:sp>
        <p:nvSpPr>
          <p:cNvPr id="18" name="Oval 17"/>
          <p:cNvSpPr/>
          <p:nvPr/>
        </p:nvSpPr>
        <p:spPr>
          <a:xfrm>
            <a:off x="1561894" y="2144354"/>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20" name="Straight Connector 19"/>
          <p:cNvCxnSpPr>
            <a:stCxn id="10" idx="6"/>
            <a:endCxn id="11" idx="2"/>
          </p:cNvCxnSpPr>
          <p:nvPr/>
        </p:nvCxnSpPr>
        <p:spPr>
          <a:xfrm flipV="1">
            <a:off x="1715683" y="287806"/>
            <a:ext cx="1905961" cy="13825"/>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75948" y="48330"/>
            <a:ext cx="313044" cy="369332"/>
          </a:xfrm>
          <a:prstGeom prst="rect">
            <a:avLst/>
          </a:prstGeom>
          <a:noFill/>
        </p:spPr>
        <p:txBody>
          <a:bodyPr wrap="none" rtlCol="0">
            <a:spAutoFit/>
          </a:bodyPr>
          <a:lstStyle/>
          <a:p>
            <a:r>
              <a:rPr lang="en-US" sz="1800" dirty="0"/>
              <a:t>3</a:t>
            </a:r>
          </a:p>
        </p:txBody>
      </p:sp>
      <p:cxnSp>
        <p:nvCxnSpPr>
          <p:cNvPr id="23" name="Straight Connector 22"/>
          <p:cNvCxnSpPr/>
          <p:nvPr/>
        </p:nvCxnSpPr>
        <p:spPr>
          <a:xfrm>
            <a:off x="1678928" y="464676"/>
            <a:ext cx="2091039" cy="176649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73906" y="445647"/>
            <a:ext cx="313044" cy="369332"/>
          </a:xfrm>
          <a:prstGeom prst="rect">
            <a:avLst/>
          </a:prstGeom>
          <a:noFill/>
        </p:spPr>
        <p:txBody>
          <a:bodyPr wrap="none" rtlCol="0">
            <a:spAutoFit/>
          </a:bodyPr>
          <a:lstStyle/>
          <a:p>
            <a:r>
              <a:rPr lang="en-US" sz="1800" dirty="0"/>
              <a:t>9</a:t>
            </a:r>
          </a:p>
        </p:txBody>
      </p:sp>
      <p:cxnSp>
        <p:nvCxnSpPr>
          <p:cNvPr id="26" name="Straight Connector 25"/>
          <p:cNvCxnSpPr>
            <a:stCxn id="10" idx="3"/>
            <a:endCxn id="15" idx="0"/>
          </p:cNvCxnSpPr>
          <p:nvPr/>
        </p:nvCxnSpPr>
        <p:spPr>
          <a:xfrm flipH="1">
            <a:off x="842831" y="403466"/>
            <a:ext cx="610318" cy="618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5" idx="4"/>
            <a:endCxn id="18" idx="1"/>
          </p:cNvCxnSpPr>
          <p:nvPr/>
        </p:nvCxnSpPr>
        <p:spPr>
          <a:xfrm>
            <a:off x="842831" y="1310284"/>
            <a:ext cx="764107" cy="87625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1" idx="5"/>
            <a:endCxn id="14" idx="0"/>
          </p:cNvCxnSpPr>
          <p:nvPr/>
        </p:nvCxnSpPr>
        <p:spPr>
          <a:xfrm>
            <a:off x="3884178" y="389641"/>
            <a:ext cx="1609170" cy="711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18" idx="0"/>
            <a:endCxn id="11" idx="3"/>
          </p:cNvCxnSpPr>
          <p:nvPr/>
        </p:nvCxnSpPr>
        <p:spPr>
          <a:xfrm flipV="1">
            <a:off x="1715683" y="389641"/>
            <a:ext cx="1951005" cy="1754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18" idx="6"/>
            <a:endCxn id="17" idx="2"/>
          </p:cNvCxnSpPr>
          <p:nvPr/>
        </p:nvCxnSpPr>
        <p:spPr>
          <a:xfrm>
            <a:off x="1869472" y="2288370"/>
            <a:ext cx="1905961" cy="63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4" idx="3"/>
            <a:endCxn id="18" idx="7"/>
          </p:cNvCxnSpPr>
          <p:nvPr/>
        </p:nvCxnSpPr>
        <p:spPr>
          <a:xfrm flipH="1">
            <a:off x="1824428" y="1346986"/>
            <a:ext cx="3537338" cy="839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4" idx="4"/>
          </p:cNvCxnSpPr>
          <p:nvPr/>
        </p:nvCxnSpPr>
        <p:spPr>
          <a:xfrm flipH="1">
            <a:off x="4083011" y="1389167"/>
            <a:ext cx="1410337" cy="899203"/>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12747" y="450516"/>
            <a:ext cx="313044" cy="369332"/>
          </a:xfrm>
          <a:prstGeom prst="rect">
            <a:avLst/>
          </a:prstGeom>
          <a:noFill/>
        </p:spPr>
        <p:txBody>
          <a:bodyPr wrap="none" rtlCol="0">
            <a:spAutoFit/>
          </a:bodyPr>
          <a:lstStyle/>
          <a:p>
            <a:r>
              <a:rPr lang="en-US" sz="1800" dirty="0"/>
              <a:t>1</a:t>
            </a:r>
          </a:p>
        </p:txBody>
      </p:sp>
      <p:sp>
        <p:nvSpPr>
          <p:cNvPr id="54" name="TextBox 53"/>
          <p:cNvSpPr txBox="1"/>
          <p:nvPr/>
        </p:nvSpPr>
        <p:spPr>
          <a:xfrm>
            <a:off x="2578165" y="1665665"/>
            <a:ext cx="313044" cy="369332"/>
          </a:xfrm>
          <a:prstGeom prst="rect">
            <a:avLst/>
          </a:prstGeom>
          <a:noFill/>
        </p:spPr>
        <p:txBody>
          <a:bodyPr wrap="none" rtlCol="0">
            <a:spAutoFit/>
          </a:bodyPr>
          <a:lstStyle/>
          <a:p>
            <a:r>
              <a:rPr lang="en-US" sz="1800" dirty="0"/>
              <a:t>6</a:t>
            </a:r>
          </a:p>
        </p:txBody>
      </p:sp>
      <p:sp>
        <p:nvSpPr>
          <p:cNvPr id="57" name="TextBox 56"/>
          <p:cNvSpPr txBox="1"/>
          <p:nvPr/>
        </p:nvSpPr>
        <p:spPr>
          <a:xfrm>
            <a:off x="1066884" y="1609812"/>
            <a:ext cx="313044" cy="369332"/>
          </a:xfrm>
          <a:prstGeom prst="rect">
            <a:avLst/>
          </a:prstGeom>
          <a:noFill/>
        </p:spPr>
        <p:txBody>
          <a:bodyPr wrap="none" rtlCol="0">
            <a:spAutoFit/>
          </a:bodyPr>
          <a:lstStyle/>
          <a:p>
            <a:r>
              <a:rPr lang="en-US" sz="1800" dirty="0"/>
              <a:t>8</a:t>
            </a:r>
          </a:p>
        </p:txBody>
      </p:sp>
      <p:sp>
        <p:nvSpPr>
          <p:cNvPr id="59" name="TextBox 58"/>
          <p:cNvSpPr txBox="1"/>
          <p:nvPr/>
        </p:nvSpPr>
        <p:spPr>
          <a:xfrm>
            <a:off x="2108599" y="652920"/>
            <a:ext cx="313044" cy="369332"/>
          </a:xfrm>
          <a:prstGeom prst="rect">
            <a:avLst/>
          </a:prstGeom>
          <a:noFill/>
        </p:spPr>
        <p:txBody>
          <a:bodyPr wrap="none" rtlCol="0">
            <a:spAutoFit/>
          </a:bodyPr>
          <a:lstStyle/>
          <a:p>
            <a:r>
              <a:rPr lang="en-US" sz="1800" dirty="0"/>
              <a:t>4</a:t>
            </a:r>
          </a:p>
        </p:txBody>
      </p:sp>
      <p:sp>
        <p:nvSpPr>
          <p:cNvPr id="60" name="TextBox 59"/>
          <p:cNvSpPr txBox="1"/>
          <p:nvPr/>
        </p:nvSpPr>
        <p:spPr>
          <a:xfrm>
            <a:off x="4630428" y="1775022"/>
            <a:ext cx="313044" cy="369332"/>
          </a:xfrm>
          <a:prstGeom prst="rect">
            <a:avLst/>
          </a:prstGeom>
          <a:noFill/>
        </p:spPr>
        <p:txBody>
          <a:bodyPr wrap="none" rtlCol="0">
            <a:spAutoFit/>
          </a:bodyPr>
          <a:lstStyle/>
          <a:p>
            <a:r>
              <a:rPr lang="en-US" sz="1800" dirty="0"/>
              <a:t>7</a:t>
            </a:r>
          </a:p>
        </p:txBody>
      </p:sp>
      <p:sp>
        <p:nvSpPr>
          <p:cNvPr id="61" name="TextBox 60"/>
          <p:cNvSpPr txBox="1"/>
          <p:nvPr/>
        </p:nvSpPr>
        <p:spPr>
          <a:xfrm>
            <a:off x="1920210" y="1496672"/>
            <a:ext cx="313044" cy="369332"/>
          </a:xfrm>
          <a:prstGeom prst="rect">
            <a:avLst/>
          </a:prstGeom>
          <a:noFill/>
        </p:spPr>
        <p:txBody>
          <a:bodyPr wrap="none" rtlCol="0">
            <a:spAutoFit/>
          </a:bodyPr>
          <a:lstStyle/>
          <a:p>
            <a:r>
              <a:rPr lang="en-US" sz="1800" dirty="0"/>
              <a:t>1</a:t>
            </a:r>
          </a:p>
        </p:txBody>
      </p:sp>
      <p:sp>
        <p:nvSpPr>
          <p:cNvPr id="62" name="TextBox 61"/>
          <p:cNvSpPr txBox="1"/>
          <p:nvPr/>
        </p:nvSpPr>
        <p:spPr>
          <a:xfrm>
            <a:off x="3769967" y="940952"/>
            <a:ext cx="313044" cy="369332"/>
          </a:xfrm>
          <a:prstGeom prst="rect">
            <a:avLst/>
          </a:prstGeom>
          <a:noFill/>
        </p:spPr>
        <p:txBody>
          <a:bodyPr wrap="none" rtlCol="0">
            <a:spAutoFit/>
          </a:bodyPr>
          <a:lstStyle/>
          <a:p>
            <a:r>
              <a:rPr lang="en-US" sz="1800" dirty="0"/>
              <a:t>1</a:t>
            </a:r>
          </a:p>
        </p:txBody>
      </p:sp>
      <p:sp>
        <p:nvSpPr>
          <p:cNvPr id="63" name="TextBox 62"/>
          <p:cNvSpPr txBox="1"/>
          <p:nvPr/>
        </p:nvSpPr>
        <p:spPr>
          <a:xfrm>
            <a:off x="2578165" y="2065844"/>
            <a:ext cx="313044" cy="369332"/>
          </a:xfrm>
          <a:prstGeom prst="rect">
            <a:avLst/>
          </a:prstGeom>
          <a:noFill/>
        </p:spPr>
        <p:txBody>
          <a:bodyPr wrap="none" rtlCol="0">
            <a:spAutoFit/>
          </a:bodyPr>
          <a:lstStyle/>
          <a:p>
            <a:r>
              <a:rPr lang="en-US" sz="1800" dirty="0"/>
              <a:t>3</a:t>
            </a:r>
          </a:p>
        </p:txBody>
      </p:sp>
      <p:graphicFrame>
        <p:nvGraphicFramePr>
          <p:cNvPr id="65" name="Table 64"/>
          <p:cNvGraphicFramePr>
            <a:graphicFrameLocks noGrp="1"/>
          </p:cNvGraphicFramePr>
          <p:nvPr/>
        </p:nvGraphicFramePr>
        <p:xfrm>
          <a:off x="443492" y="3414886"/>
          <a:ext cx="5679218" cy="1112520"/>
        </p:xfrm>
        <a:graphic>
          <a:graphicData uri="http://schemas.openxmlformats.org/drawingml/2006/table">
            <a:tbl>
              <a:tblPr firstRow="1" bandRow="1">
                <a:tableStyleId>{BC89EF96-8CEA-46FF-86C4-4CE0E7609802}</a:tableStyleId>
              </a:tblPr>
              <a:tblGrid>
                <a:gridCol w="915998">
                  <a:extLst>
                    <a:ext uri="{9D8B030D-6E8A-4147-A177-3AD203B41FA5}">
                      <a16:colId xmlns:a16="http://schemas.microsoft.com/office/drawing/2014/main" val="20000"/>
                    </a:ext>
                  </a:extLst>
                </a:gridCol>
                <a:gridCol w="793870">
                  <a:extLst>
                    <a:ext uri="{9D8B030D-6E8A-4147-A177-3AD203B41FA5}">
                      <a16:colId xmlns:a16="http://schemas.microsoft.com/office/drawing/2014/main" val="20001"/>
                    </a:ext>
                  </a:extLst>
                </a:gridCol>
                <a:gridCol w="793870">
                  <a:extLst>
                    <a:ext uri="{9D8B030D-6E8A-4147-A177-3AD203B41FA5}">
                      <a16:colId xmlns:a16="http://schemas.microsoft.com/office/drawing/2014/main" val="20002"/>
                    </a:ext>
                  </a:extLst>
                </a:gridCol>
                <a:gridCol w="793870">
                  <a:extLst>
                    <a:ext uri="{9D8B030D-6E8A-4147-A177-3AD203B41FA5}">
                      <a16:colId xmlns:a16="http://schemas.microsoft.com/office/drawing/2014/main" val="20003"/>
                    </a:ext>
                  </a:extLst>
                </a:gridCol>
                <a:gridCol w="793870">
                  <a:extLst>
                    <a:ext uri="{9D8B030D-6E8A-4147-A177-3AD203B41FA5}">
                      <a16:colId xmlns:a16="http://schemas.microsoft.com/office/drawing/2014/main" val="20004"/>
                    </a:ext>
                  </a:extLst>
                </a:gridCol>
                <a:gridCol w="793870">
                  <a:extLst>
                    <a:ext uri="{9D8B030D-6E8A-4147-A177-3AD203B41FA5}">
                      <a16:colId xmlns:a16="http://schemas.microsoft.com/office/drawing/2014/main" val="20005"/>
                    </a:ext>
                  </a:extLst>
                </a:gridCol>
                <a:gridCol w="793870">
                  <a:extLst>
                    <a:ext uri="{9D8B030D-6E8A-4147-A177-3AD203B41FA5}">
                      <a16:colId xmlns:a16="http://schemas.microsoft.com/office/drawing/2014/main" val="20006"/>
                    </a:ext>
                  </a:extLst>
                </a:gridCol>
              </a:tblGrid>
              <a:tr h="370840">
                <a:tc>
                  <a:txBody>
                    <a:bodyPr/>
                    <a:lstStyle/>
                    <a:p>
                      <a:pPr algn="ctr"/>
                      <a:r>
                        <a:rPr lang="en-US" dirty="0"/>
                        <a:t>done</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tc>
                  <a:txBody>
                    <a:bodyPr/>
                    <a:lstStyle/>
                    <a:p>
                      <a:pPr algn="ctr"/>
                      <a:r>
                        <a:rPr lang="en-US" dirty="0"/>
                        <a:t>F</a:t>
                      </a:r>
                    </a:p>
                  </a:txBody>
                  <a:tcPr/>
                </a:tc>
                <a:extLst>
                  <a:ext uri="{0D108BD9-81ED-4DB2-BD59-A6C34878D82A}">
                    <a16:rowId xmlns:a16="http://schemas.microsoft.com/office/drawing/2014/main" val="10000"/>
                  </a:ext>
                </a:extLst>
              </a:tr>
              <a:tr h="370840">
                <a:tc>
                  <a:txBody>
                    <a:bodyPr/>
                    <a:lstStyle/>
                    <a:p>
                      <a:pPr algn="ctr"/>
                      <a:endParaRPr lang="en-US" dirty="0"/>
                    </a:p>
                  </a:txBody>
                  <a:tcPr/>
                </a:tc>
                <a:tc>
                  <a:txBody>
                    <a:bodyPr/>
                    <a:lstStyle/>
                    <a:p>
                      <a:pPr algn="ctr"/>
                      <a:r>
                        <a:rPr lang="en-US" b="1" dirty="0"/>
                        <a:t>0,</a:t>
                      </a:r>
                      <a:r>
                        <a:rPr lang="en-US" b="1" baseline="0" dirty="0"/>
                        <a:t> nil</a:t>
                      </a:r>
                      <a:endParaRPr lang="en-US" b="1" dirty="0"/>
                    </a:p>
                  </a:txBody>
                  <a:tcPr/>
                </a:tc>
                <a:tc>
                  <a:txBody>
                    <a:bodyPr/>
                    <a:lstStyle/>
                    <a:p>
                      <a:pPr algn="ctr"/>
                      <a:r>
                        <a:rPr lang="en-US" dirty="0"/>
                        <a:t>∞,nil</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a:tc>
                <a:extLst>
                  <a:ext uri="{0D108BD9-81ED-4DB2-BD59-A6C34878D82A}">
                    <a16:rowId xmlns:a16="http://schemas.microsoft.com/office/drawing/2014/main" val="10001"/>
                  </a:ext>
                </a:extLst>
              </a:tr>
              <a:tr h="370840">
                <a:tc>
                  <a:txBody>
                    <a:bodyPr/>
                    <a:lstStyle/>
                    <a:p>
                      <a:pPr algn="ctr"/>
                      <a:r>
                        <a:rPr lang="en-US" dirty="0"/>
                        <a:t>A</a:t>
                      </a:r>
                    </a:p>
                  </a:txBody>
                  <a:tcPr/>
                </a:tc>
                <a:tc>
                  <a:txBody>
                    <a:bodyPr/>
                    <a:lstStyle/>
                    <a:p>
                      <a:pPr algn="ctr"/>
                      <a:endParaRPr lang="en-US" dirty="0"/>
                    </a:p>
                  </a:txBody>
                  <a:tcPr/>
                </a:tc>
                <a:tc>
                  <a:txBody>
                    <a:bodyPr/>
                    <a:lstStyle/>
                    <a:p>
                      <a:pPr algn="ct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a:tc>
                <a:extLst>
                  <a:ext uri="{0D108BD9-81ED-4DB2-BD59-A6C34878D82A}">
                    <a16:rowId xmlns:a16="http://schemas.microsoft.com/office/drawing/2014/main" val="10002"/>
                  </a:ext>
                </a:extLst>
              </a:tr>
            </a:tbl>
          </a:graphicData>
        </a:graphic>
      </p:graphicFrame>
      <p:cxnSp>
        <p:nvCxnSpPr>
          <p:cNvPr id="78" name="Straight Connector 77"/>
          <p:cNvCxnSpPr/>
          <p:nvPr/>
        </p:nvCxnSpPr>
        <p:spPr>
          <a:xfrm>
            <a:off x="3798650" y="417662"/>
            <a:ext cx="130572" cy="1768873"/>
          </a:xfrm>
          <a:prstGeom prst="line">
            <a:avLst/>
          </a:prstGeom>
        </p:spPr>
        <p:style>
          <a:lnRef idx="2">
            <a:schemeClr val="accent1"/>
          </a:lnRef>
          <a:fillRef idx="0">
            <a:schemeClr val="accent1"/>
          </a:fillRef>
          <a:effectRef idx="1">
            <a:schemeClr val="accent1"/>
          </a:effectRef>
          <a:fontRef idx="minor">
            <a:schemeClr val="tx1"/>
          </a:fontRef>
        </p:style>
      </p:cxnSp>
      <p:sp>
        <p:nvSpPr>
          <p:cNvPr id="2" name="Rounded Rectangle 1"/>
          <p:cNvSpPr/>
          <p:nvPr/>
        </p:nvSpPr>
        <p:spPr>
          <a:xfrm>
            <a:off x="3149291" y="5513043"/>
            <a:ext cx="1867439" cy="1190954"/>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err="1">
                <a:solidFill>
                  <a:srgbClr val="080FAC"/>
                </a:solidFill>
                <a:latin typeface="Courier" pitchFamily="2" charset="0"/>
              </a:rPr>
              <a:t>dist</a:t>
            </a:r>
            <a:r>
              <a:rPr lang="en-US" sz="1800" dirty="0">
                <a:solidFill>
                  <a:srgbClr val="080FAC"/>
                </a:solidFill>
                <a:latin typeface="Courier" pitchFamily="2" charset="0"/>
              </a:rPr>
              <a:t>[B]</a:t>
            </a:r>
            <a:r>
              <a:rPr lang="en-US" sz="1800" dirty="0">
                <a:solidFill>
                  <a:schemeClr val="tx1"/>
                </a:solidFill>
              </a:rPr>
              <a:t>:</a:t>
            </a:r>
          </a:p>
          <a:p>
            <a:pPr algn="ctr"/>
            <a:r>
              <a:rPr lang="en-US" sz="1800" dirty="0">
                <a:solidFill>
                  <a:schemeClr val="tx1"/>
                </a:solidFill>
              </a:rPr>
              <a:t>shortest-so-far</a:t>
            </a:r>
          </a:p>
          <a:p>
            <a:pPr algn="ctr"/>
            <a:r>
              <a:rPr lang="en-US" sz="1800" dirty="0">
                <a:solidFill>
                  <a:schemeClr val="tx1"/>
                </a:solidFill>
              </a:rPr>
              <a:t>distance from A </a:t>
            </a:r>
          </a:p>
        </p:txBody>
      </p:sp>
      <p:sp>
        <p:nvSpPr>
          <p:cNvPr id="33" name="Rounded Rectangle 32"/>
          <p:cNvSpPr/>
          <p:nvPr/>
        </p:nvSpPr>
        <p:spPr>
          <a:xfrm>
            <a:off x="5457089" y="5470421"/>
            <a:ext cx="1867439" cy="1190954"/>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err="1">
                <a:solidFill>
                  <a:srgbClr val="080FAC"/>
                </a:solidFill>
                <a:latin typeface="Courier" pitchFamily="2" charset="0"/>
              </a:rPr>
              <a:t>pred</a:t>
            </a:r>
            <a:r>
              <a:rPr lang="en-US" sz="1800" dirty="0">
                <a:solidFill>
                  <a:srgbClr val="080FAC"/>
                </a:solidFill>
                <a:latin typeface="Courier" pitchFamily="2" charset="0"/>
              </a:rPr>
              <a:t>[D</a:t>
            </a:r>
            <a:r>
              <a:rPr lang="en-US" sz="1800" dirty="0">
                <a:solidFill>
                  <a:schemeClr val="tx1"/>
                </a:solidFill>
              </a:rPr>
              <a:t>]:</a:t>
            </a:r>
          </a:p>
          <a:p>
            <a:pPr algn="ctr"/>
            <a:r>
              <a:rPr lang="en-US" sz="1800" dirty="0">
                <a:solidFill>
                  <a:schemeClr val="tx1"/>
                </a:solidFill>
              </a:rPr>
              <a:t>node that precedes D in the path A</a:t>
            </a:r>
            <a:r>
              <a:rPr lang="en-US" sz="1800" dirty="0">
                <a:solidFill>
                  <a:schemeClr val="tx1"/>
                </a:solidFill>
                <a:sym typeface="Wingdings"/>
              </a:rPr>
              <a:t>D</a:t>
            </a:r>
            <a:endParaRPr lang="en-US" sz="1800" dirty="0">
              <a:solidFill>
                <a:schemeClr val="tx1"/>
              </a:solidFill>
            </a:endParaRPr>
          </a:p>
        </p:txBody>
      </p:sp>
      <p:cxnSp>
        <p:nvCxnSpPr>
          <p:cNvPr id="4" name="Straight Arrow Connector 3"/>
          <p:cNvCxnSpPr>
            <a:cxnSpLocks/>
          </p:cNvCxnSpPr>
          <p:nvPr/>
        </p:nvCxnSpPr>
        <p:spPr>
          <a:xfrm>
            <a:off x="1606938" y="4023837"/>
            <a:ext cx="1676163" cy="14465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cxnSpLocks/>
          </p:cNvCxnSpPr>
          <p:nvPr/>
        </p:nvCxnSpPr>
        <p:spPr>
          <a:xfrm>
            <a:off x="4340888" y="3971146"/>
            <a:ext cx="1668026" cy="15359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Rounded Rectangle 39"/>
          <p:cNvSpPr/>
          <p:nvPr/>
        </p:nvSpPr>
        <p:spPr>
          <a:xfrm>
            <a:off x="292071" y="5470421"/>
            <a:ext cx="1867439" cy="1190954"/>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this column:</a:t>
            </a:r>
          </a:p>
          <a:p>
            <a:pPr algn="ctr"/>
            <a:r>
              <a:rPr lang="en-US" sz="2000" dirty="0">
                <a:solidFill>
                  <a:schemeClr val="tx1"/>
                </a:solidFill>
              </a:rPr>
              <a:t>nodes with shortest path found</a:t>
            </a:r>
          </a:p>
        </p:txBody>
      </p:sp>
      <p:cxnSp>
        <p:nvCxnSpPr>
          <p:cNvPr id="13" name="Straight Arrow Connector 12"/>
          <p:cNvCxnSpPr/>
          <p:nvPr/>
        </p:nvCxnSpPr>
        <p:spPr>
          <a:xfrm>
            <a:off x="912747" y="4796646"/>
            <a:ext cx="0" cy="4598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1E64F247-3640-CC40-BB6F-B67DE6EE390E}"/>
              </a:ext>
            </a:extLst>
          </p:cNvPr>
          <p:cNvSpPr txBox="1"/>
          <p:nvPr/>
        </p:nvSpPr>
        <p:spPr>
          <a:xfrm>
            <a:off x="5331634" y="-34621"/>
            <a:ext cx="3812366" cy="400110"/>
          </a:xfrm>
          <a:prstGeom prst="rect">
            <a:avLst/>
          </a:prstGeom>
          <a:noFill/>
        </p:spPr>
        <p:txBody>
          <a:bodyPr wrap="square" rtlCol="0">
            <a:spAutoFit/>
          </a:bodyPr>
          <a:lstStyle/>
          <a:p>
            <a:r>
              <a:rPr lang="en-US" sz="2000" i="1" dirty="0"/>
              <a:t>Run Dijkstra’s Algorithm from A</a:t>
            </a:r>
          </a:p>
        </p:txBody>
      </p:sp>
    </p:spTree>
    <p:extLst>
      <p:ext uri="{BB962C8B-B14F-4D97-AF65-F5344CB8AC3E}">
        <p14:creationId xmlns:p14="http://schemas.microsoft.com/office/powerpoint/2010/main" val="2232835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36</a:t>
            </a:fld>
            <a:endParaRPr lang="en-US" dirty="0"/>
          </a:p>
        </p:txBody>
      </p:sp>
      <p:sp>
        <p:nvSpPr>
          <p:cNvPr id="10" name="Oval 9"/>
          <p:cNvSpPr/>
          <p:nvPr/>
        </p:nvSpPr>
        <p:spPr>
          <a:xfrm>
            <a:off x="1408105" y="1576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1" name="Oval 10"/>
          <p:cNvSpPr/>
          <p:nvPr/>
        </p:nvSpPr>
        <p:spPr>
          <a:xfrm>
            <a:off x="3621644" y="143790"/>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4" name="Oval 13"/>
          <p:cNvSpPr/>
          <p:nvPr/>
        </p:nvSpPr>
        <p:spPr>
          <a:xfrm>
            <a:off x="5307263" y="1101135"/>
            <a:ext cx="37217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F</a:t>
            </a:r>
          </a:p>
        </p:txBody>
      </p:sp>
      <p:sp>
        <p:nvSpPr>
          <p:cNvPr id="15" name="Oval 14"/>
          <p:cNvSpPr/>
          <p:nvPr/>
        </p:nvSpPr>
        <p:spPr>
          <a:xfrm>
            <a:off x="689042" y="102225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 name="Oval 16"/>
          <p:cNvSpPr/>
          <p:nvPr/>
        </p:nvSpPr>
        <p:spPr>
          <a:xfrm>
            <a:off x="3775433" y="220832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a:t>
            </a:r>
          </a:p>
        </p:txBody>
      </p:sp>
      <p:sp>
        <p:nvSpPr>
          <p:cNvPr id="18" name="Oval 17"/>
          <p:cNvSpPr/>
          <p:nvPr/>
        </p:nvSpPr>
        <p:spPr>
          <a:xfrm>
            <a:off x="1561894" y="2144354"/>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20" name="Straight Connector 19"/>
          <p:cNvCxnSpPr>
            <a:stCxn id="10" idx="6"/>
            <a:endCxn id="11" idx="2"/>
          </p:cNvCxnSpPr>
          <p:nvPr/>
        </p:nvCxnSpPr>
        <p:spPr>
          <a:xfrm flipV="1">
            <a:off x="1715683" y="287806"/>
            <a:ext cx="1905961" cy="13825"/>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75948" y="48330"/>
            <a:ext cx="313044" cy="369332"/>
          </a:xfrm>
          <a:prstGeom prst="rect">
            <a:avLst/>
          </a:prstGeom>
          <a:noFill/>
        </p:spPr>
        <p:txBody>
          <a:bodyPr wrap="none" rtlCol="0">
            <a:spAutoFit/>
          </a:bodyPr>
          <a:lstStyle/>
          <a:p>
            <a:r>
              <a:rPr lang="en-US" sz="1800" dirty="0"/>
              <a:t>3</a:t>
            </a:r>
          </a:p>
        </p:txBody>
      </p:sp>
      <p:cxnSp>
        <p:nvCxnSpPr>
          <p:cNvPr id="23" name="Straight Connector 22"/>
          <p:cNvCxnSpPr/>
          <p:nvPr/>
        </p:nvCxnSpPr>
        <p:spPr>
          <a:xfrm>
            <a:off x="1678928" y="464676"/>
            <a:ext cx="2091039" cy="176649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73906" y="445647"/>
            <a:ext cx="313044" cy="369332"/>
          </a:xfrm>
          <a:prstGeom prst="rect">
            <a:avLst/>
          </a:prstGeom>
          <a:noFill/>
        </p:spPr>
        <p:txBody>
          <a:bodyPr wrap="none" rtlCol="0">
            <a:spAutoFit/>
          </a:bodyPr>
          <a:lstStyle/>
          <a:p>
            <a:r>
              <a:rPr lang="en-US" sz="1800" dirty="0"/>
              <a:t>9</a:t>
            </a:r>
          </a:p>
        </p:txBody>
      </p:sp>
      <p:cxnSp>
        <p:nvCxnSpPr>
          <p:cNvPr id="26" name="Straight Connector 25"/>
          <p:cNvCxnSpPr>
            <a:stCxn id="10" idx="3"/>
            <a:endCxn id="15" idx="0"/>
          </p:cNvCxnSpPr>
          <p:nvPr/>
        </p:nvCxnSpPr>
        <p:spPr>
          <a:xfrm flipH="1">
            <a:off x="842831" y="403466"/>
            <a:ext cx="610318" cy="618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5" idx="4"/>
            <a:endCxn id="18" idx="1"/>
          </p:cNvCxnSpPr>
          <p:nvPr/>
        </p:nvCxnSpPr>
        <p:spPr>
          <a:xfrm>
            <a:off x="842831" y="1310284"/>
            <a:ext cx="764107" cy="87625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1" idx="5"/>
            <a:endCxn id="14" idx="0"/>
          </p:cNvCxnSpPr>
          <p:nvPr/>
        </p:nvCxnSpPr>
        <p:spPr>
          <a:xfrm>
            <a:off x="3884178" y="389641"/>
            <a:ext cx="1609170" cy="711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18" idx="0"/>
            <a:endCxn id="11" idx="3"/>
          </p:cNvCxnSpPr>
          <p:nvPr/>
        </p:nvCxnSpPr>
        <p:spPr>
          <a:xfrm flipV="1">
            <a:off x="1715683" y="389641"/>
            <a:ext cx="1951005" cy="1754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18" idx="6"/>
            <a:endCxn id="17" idx="2"/>
          </p:cNvCxnSpPr>
          <p:nvPr/>
        </p:nvCxnSpPr>
        <p:spPr>
          <a:xfrm>
            <a:off x="1869472" y="2288370"/>
            <a:ext cx="1905961" cy="63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4" idx="3"/>
            <a:endCxn id="18" idx="7"/>
          </p:cNvCxnSpPr>
          <p:nvPr/>
        </p:nvCxnSpPr>
        <p:spPr>
          <a:xfrm flipH="1">
            <a:off x="1824428" y="1346986"/>
            <a:ext cx="3537338" cy="839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4" idx="4"/>
          </p:cNvCxnSpPr>
          <p:nvPr/>
        </p:nvCxnSpPr>
        <p:spPr>
          <a:xfrm flipH="1">
            <a:off x="4083011" y="1389167"/>
            <a:ext cx="1410337" cy="899203"/>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12747" y="450516"/>
            <a:ext cx="313044" cy="369332"/>
          </a:xfrm>
          <a:prstGeom prst="rect">
            <a:avLst/>
          </a:prstGeom>
          <a:noFill/>
        </p:spPr>
        <p:txBody>
          <a:bodyPr wrap="none" rtlCol="0">
            <a:spAutoFit/>
          </a:bodyPr>
          <a:lstStyle/>
          <a:p>
            <a:r>
              <a:rPr lang="en-US" sz="1800" dirty="0"/>
              <a:t>1</a:t>
            </a:r>
          </a:p>
        </p:txBody>
      </p:sp>
      <p:sp>
        <p:nvSpPr>
          <p:cNvPr id="54" name="TextBox 53"/>
          <p:cNvSpPr txBox="1"/>
          <p:nvPr/>
        </p:nvSpPr>
        <p:spPr>
          <a:xfrm>
            <a:off x="2578165" y="1665665"/>
            <a:ext cx="313044" cy="369332"/>
          </a:xfrm>
          <a:prstGeom prst="rect">
            <a:avLst/>
          </a:prstGeom>
          <a:noFill/>
        </p:spPr>
        <p:txBody>
          <a:bodyPr wrap="none" rtlCol="0">
            <a:spAutoFit/>
          </a:bodyPr>
          <a:lstStyle/>
          <a:p>
            <a:r>
              <a:rPr lang="en-US" sz="1800" dirty="0"/>
              <a:t>6</a:t>
            </a:r>
          </a:p>
        </p:txBody>
      </p:sp>
      <p:sp>
        <p:nvSpPr>
          <p:cNvPr id="57" name="TextBox 56"/>
          <p:cNvSpPr txBox="1"/>
          <p:nvPr/>
        </p:nvSpPr>
        <p:spPr>
          <a:xfrm>
            <a:off x="1066884" y="1609812"/>
            <a:ext cx="313044" cy="369332"/>
          </a:xfrm>
          <a:prstGeom prst="rect">
            <a:avLst/>
          </a:prstGeom>
          <a:noFill/>
        </p:spPr>
        <p:txBody>
          <a:bodyPr wrap="none" rtlCol="0">
            <a:spAutoFit/>
          </a:bodyPr>
          <a:lstStyle/>
          <a:p>
            <a:r>
              <a:rPr lang="en-US" sz="1800" dirty="0"/>
              <a:t>8</a:t>
            </a:r>
          </a:p>
        </p:txBody>
      </p:sp>
      <p:sp>
        <p:nvSpPr>
          <p:cNvPr id="59" name="TextBox 58"/>
          <p:cNvSpPr txBox="1"/>
          <p:nvPr/>
        </p:nvSpPr>
        <p:spPr>
          <a:xfrm>
            <a:off x="2108599" y="652920"/>
            <a:ext cx="313044" cy="369332"/>
          </a:xfrm>
          <a:prstGeom prst="rect">
            <a:avLst/>
          </a:prstGeom>
          <a:noFill/>
        </p:spPr>
        <p:txBody>
          <a:bodyPr wrap="none" rtlCol="0">
            <a:spAutoFit/>
          </a:bodyPr>
          <a:lstStyle/>
          <a:p>
            <a:r>
              <a:rPr lang="en-US" sz="1800" dirty="0"/>
              <a:t>4</a:t>
            </a:r>
          </a:p>
        </p:txBody>
      </p:sp>
      <p:sp>
        <p:nvSpPr>
          <p:cNvPr id="60" name="TextBox 59"/>
          <p:cNvSpPr txBox="1"/>
          <p:nvPr/>
        </p:nvSpPr>
        <p:spPr>
          <a:xfrm>
            <a:off x="4630428" y="1775022"/>
            <a:ext cx="313044" cy="369332"/>
          </a:xfrm>
          <a:prstGeom prst="rect">
            <a:avLst/>
          </a:prstGeom>
          <a:noFill/>
        </p:spPr>
        <p:txBody>
          <a:bodyPr wrap="none" rtlCol="0">
            <a:spAutoFit/>
          </a:bodyPr>
          <a:lstStyle/>
          <a:p>
            <a:r>
              <a:rPr lang="en-US" sz="1800" dirty="0"/>
              <a:t>7</a:t>
            </a:r>
          </a:p>
        </p:txBody>
      </p:sp>
      <p:sp>
        <p:nvSpPr>
          <p:cNvPr id="61" name="TextBox 60"/>
          <p:cNvSpPr txBox="1"/>
          <p:nvPr/>
        </p:nvSpPr>
        <p:spPr>
          <a:xfrm>
            <a:off x="1920210" y="1496672"/>
            <a:ext cx="313044" cy="369332"/>
          </a:xfrm>
          <a:prstGeom prst="rect">
            <a:avLst/>
          </a:prstGeom>
          <a:noFill/>
        </p:spPr>
        <p:txBody>
          <a:bodyPr wrap="none" rtlCol="0">
            <a:spAutoFit/>
          </a:bodyPr>
          <a:lstStyle/>
          <a:p>
            <a:r>
              <a:rPr lang="en-US" sz="1800" dirty="0"/>
              <a:t>1</a:t>
            </a:r>
          </a:p>
        </p:txBody>
      </p:sp>
      <p:sp>
        <p:nvSpPr>
          <p:cNvPr id="62" name="TextBox 61"/>
          <p:cNvSpPr txBox="1"/>
          <p:nvPr/>
        </p:nvSpPr>
        <p:spPr>
          <a:xfrm>
            <a:off x="3769967" y="940952"/>
            <a:ext cx="313044" cy="369332"/>
          </a:xfrm>
          <a:prstGeom prst="rect">
            <a:avLst/>
          </a:prstGeom>
          <a:noFill/>
        </p:spPr>
        <p:txBody>
          <a:bodyPr wrap="none" rtlCol="0">
            <a:spAutoFit/>
          </a:bodyPr>
          <a:lstStyle/>
          <a:p>
            <a:r>
              <a:rPr lang="en-US" sz="1800" dirty="0"/>
              <a:t>1</a:t>
            </a:r>
          </a:p>
        </p:txBody>
      </p:sp>
      <p:sp>
        <p:nvSpPr>
          <p:cNvPr id="63" name="TextBox 62"/>
          <p:cNvSpPr txBox="1"/>
          <p:nvPr/>
        </p:nvSpPr>
        <p:spPr>
          <a:xfrm>
            <a:off x="2578165" y="2065844"/>
            <a:ext cx="313044" cy="369332"/>
          </a:xfrm>
          <a:prstGeom prst="rect">
            <a:avLst/>
          </a:prstGeom>
          <a:noFill/>
        </p:spPr>
        <p:txBody>
          <a:bodyPr wrap="none" rtlCol="0">
            <a:spAutoFit/>
          </a:bodyPr>
          <a:lstStyle/>
          <a:p>
            <a:r>
              <a:rPr lang="en-US" sz="1800" dirty="0"/>
              <a:t>3</a:t>
            </a:r>
          </a:p>
        </p:txBody>
      </p:sp>
      <p:graphicFrame>
        <p:nvGraphicFramePr>
          <p:cNvPr id="65" name="Table 64"/>
          <p:cNvGraphicFramePr>
            <a:graphicFrameLocks noGrp="1"/>
          </p:cNvGraphicFramePr>
          <p:nvPr/>
        </p:nvGraphicFramePr>
        <p:xfrm>
          <a:off x="125001" y="3814213"/>
          <a:ext cx="6463223" cy="2966720"/>
        </p:xfrm>
        <a:graphic>
          <a:graphicData uri="http://schemas.openxmlformats.org/drawingml/2006/table">
            <a:tbl>
              <a:tblPr firstRow="1" bandRow="1">
                <a:tableStyleId>{BC89EF96-8CEA-46FF-86C4-4CE0E7609802}</a:tableStyleId>
              </a:tblPr>
              <a:tblGrid>
                <a:gridCol w="1057345">
                  <a:extLst>
                    <a:ext uri="{9D8B030D-6E8A-4147-A177-3AD203B41FA5}">
                      <a16:colId xmlns:a16="http://schemas.microsoft.com/office/drawing/2014/main" val="20000"/>
                    </a:ext>
                  </a:extLst>
                </a:gridCol>
                <a:gridCol w="916372">
                  <a:extLst>
                    <a:ext uri="{9D8B030D-6E8A-4147-A177-3AD203B41FA5}">
                      <a16:colId xmlns:a16="http://schemas.microsoft.com/office/drawing/2014/main" val="20001"/>
                    </a:ext>
                  </a:extLst>
                </a:gridCol>
                <a:gridCol w="916372">
                  <a:extLst>
                    <a:ext uri="{9D8B030D-6E8A-4147-A177-3AD203B41FA5}">
                      <a16:colId xmlns:a16="http://schemas.microsoft.com/office/drawing/2014/main" val="20002"/>
                    </a:ext>
                  </a:extLst>
                </a:gridCol>
                <a:gridCol w="916372">
                  <a:extLst>
                    <a:ext uri="{9D8B030D-6E8A-4147-A177-3AD203B41FA5}">
                      <a16:colId xmlns:a16="http://schemas.microsoft.com/office/drawing/2014/main" val="20003"/>
                    </a:ext>
                  </a:extLst>
                </a:gridCol>
                <a:gridCol w="916372">
                  <a:extLst>
                    <a:ext uri="{9D8B030D-6E8A-4147-A177-3AD203B41FA5}">
                      <a16:colId xmlns:a16="http://schemas.microsoft.com/office/drawing/2014/main" val="20004"/>
                    </a:ext>
                  </a:extLst>
                </a:gridCol>
                <a:gridCol w="916372">
                  <a:extLst>
                    <a:ext uri="{9D8B030D-6E8A-4147-A177-3AD203B41FA5}">
                      <a16:colId xmlns:a16="http://schemas.microsoft.com/office/drawing/2014/main" val="20005"/>
                    </a:ext>
                  </a:extLst>
                </a:gridCol>
                <a:gridCol w="824018">
                  <a:extLst>
                    <a:ext uri="{9D8B030D-6E8A-4147-A177-3AD203B41FA5}">
                      <a16:colId xmlns:a16="http://schemas.microsoft.com/office/drawing/2014/main" val="20006"/>
                    </a:ext>
                  </a:extLst>
                </a:gridCol>
              </a:tblGrid>
              <a:tr h="370840">
                <a:tc>
                  <a:txBody>
                    <a:bodyPr/>
                    <a:lstStyle/>
                    <a:p>
                      <a:pPr algn="ctr"/>
                      <a:r>
                        <a:rPr lang="en-US" sz="1600" dirty="0"/>
                        <a:t>done</a:t>
                      </a:r>
                    </a:p>
                  </a:txBody>
                  <a:tcPr/>
                </a:tc>
                <a:tc>
                  <a:txBody>
                    <a:bodyPr/>
                    <a:lstStyle/>
                    <a:p>
                      <a:pPr algn="ctr"/>
                      <a:r>
                        <a:rPr lang="en-US" sz="1600" dirty="0"/>
                        <a:t>A</a:t>
                      </a:r>
                    </a:p>
                  </a:txBody>
                  <a:tcPr/>
                </a:tc>
                <a:tc>
                  <a:txBody>
                    <a:bodyPr/>
                    <a:lstStyle/>
                    <a:p>
                      <a:pPr algn="ctr"/>
                      <a:r>
                        <a:rPr lang="en-US" sz="1600" dirty="0"/>
                        <a:t>B</a:t>
                      </a:r>
                    </a:p>
                  </a:txBody>
                  <a:tcPr/>
                </a:tc>
                <a:tc>
                  <a:txBody>
                    <a:bodyPr/>
                    <a:lstStyle/>
                    <a:p>
                      <a:pPr algn="ctr"/>
                      <a:r>
                        <a:rPr lang="en-US" sz="1600" dirty="0"/>
                        <a:t>C</a:t>
                      </a:r>
                    </a:p>
                  </a:txBody>
                  <a:tcPr/>
                </a:tc>
                <a:tc>
                  <a:txBody>
                    <a:bodyPr/>
                    <a:lstStyle/>
                    <a:p>
                      <a:pPr algn="ctr"/>
                      <a:r>
                        <a:rPr lang="en-US" sz="1600" dirty="0"/>
                        <a:t>D</a:t>
                      </a:r>
                    </a:p>
                  </a:txBody>
                  <a:tcPr/>
                </a:tc>
                <a:tc>
                  <a:txBody>
                    <a:bodyPr/>
                    <a:lstStyle/>
                    <a:p>
                      <a:pPr algn="ctr"/>
                      <a:r>
                        <a:rPr lang="en-US" sz="1600" dirty="0"/>
                        <a:t>E</a:t>
                      </a:r>
                    </a:p>
                  </a:txBody>
                  <a:tcPr/>
                </a:tc>
                <a:tc>
                  <a:txBody>
                    <a:bodyPr/>
                    <a:lstStyle/>
                    <a:p>
                      <a:pPr algn="ctr"/>
                      <a:r>
                        <a:rPr lang="en-US" sz="1600" dirty="0"/>
                        <a:t>F</a:t>
                      </a:r>
                    </a:p>
                  </a:txBody>
                  <a:tcPr/>
                </a:tc>
                <a:extLst>
                  <a:ext uri="{0D108BD9-81ED-4DB2-BD59-A6C34878D82A}">
                    <a16:rowId xmlns:a16="http://schemas.microsoft.com/office/drawing/2014/main" val="10000"/>
                  </a:ext>
                </a:extLst>
              </a:tr>
              <a:tr h="370840">
                <a:tc>
                  <a:txBody>
                    <a:bodyPr/>
                    <a:lstStyle/>
                    <a:p>
                      <a:pPr algn="ctr"/>
                      <a:endParaRPr lang="en-US" sz="1600" dirty="0"/>
                    </a:p>
                  </a:txBody>
                  <a:tcPr/>
                </a:tc>
                <a:tc>
                  <a:txBody>
                    <a:bodyPr/>
                    <a:lstStyle/>
                    <a:p>
                      <a:pPr algn="ctr"/>
                      <a:r>
                        <a:rPr lang="en-US" sz="1600" b="1" dirty="0"/>
                        <a:t>0,</a:t>
                      </a:r>
                      <a:r>
                        <a:rPr lang="en-US" sz="1600" b="1" baseline="0" dirty="0"/>
                        <a:t> nil</a:t>
                      </a:r>
                      <a:endParaRPr lang="en-US" sz="1600" b="1" dirty="0"/>
                    </a:p>
                  </a:txBody>
                  <a:tcPr/>
                </a:tc>
                <a:tc>
                  <a:txBody>
                    <a:bodyPr/>
                    <a:lstStyle/>
                    <a:p>
                      <a:pPr algn="ct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extLst>
                  <a:ext uri="{0D108BD9-81ED-4DB2-BD59-A6C34878D82A}">
                    <a16:rowId xmlns:a16="http://schemas.microsoft.com/office/drawing/2014/main" val="10001"/>
                  </a:ext>
                </a:extLst>
              </a:tr>
              <a:tr h="370840">
                <a:tc>
                  <a:txBody>
                    <a:bodyPr/>
                    <a:lstStyle/>
                    <a:p>
                      <a:pPr algn="ctr"/>
                      <a:r>
                        <a:rPr lang="en-US" sz="1600" dirty="0"/>
                        <a:t>A</a:t>
                      </a:r>
                    </a:p>
                  </a:txBody>
                  <a:tcPr/>
                </a:tc>
                <a:tc>
                  <a:txBody>
                    <a:bodyPr/>
                    <a:lstStyle/>
                    <a:p>
                      <a:pPr algn="ctr"/>
                      <a:endParaRPr lang="en-US" sz="1600" dirty="0"/>
                    </a:p>
                  </a:txBody>
                  <a:tcPr/>
                </a:tc>
                <a:tc>
                  <a:txBody>
                    <a:bodyPr/>
                    <a:lstStyle/>
                    <a:p>
                      <a:pPr algn="ctr"/>
                      <a:r>
                        <a:rPr lang="en-US" sz="1600" b="1" dirty="0"/>
                        <a:t>1,A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8,A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extLst>
                  <a:ext uri="{0D108BD9-81ED-4DB2-BD59-A6C34878D82A}">
                    <a16:rowId xmlns:a16="http://schemas.microsoft.com/office/drawing/2014/main" val="10002"/>
                  </a:ext>
                </a:extLst>
              </a:tr>
              <a:tr h="370840">
                <a:tc>
                  <a:txBody>
                    <a:bodyPr/>
                    <a:lstStyle/>
                    <a:p>
                      <a:pPr algn="ctr"/>
                      <a:r>
                        <a:rPr lang="en-US" sz="1600" dirty="0"/>
                        <a:t>B</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8,A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4,B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5,B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extLst>
                  <a:ext uri="{0D108BD9-81ED-4DB2-BD59-A6C34878D82A}">
                    <a16:rowId xmlns:a16="http://schemas.microsoft.com/office/drawing/2014/main" val="10003"/>
                  </a:ext>
                </a:extLst>
              </a:tr>
              <a:tr h="370840">
                <a:tc>
                  <a:txBody>
                    <a:bodyPr/>
                    <a:lstStyle/>
                    <a:p>
                      <a:pPr algn="ctr"/>
                      <a:r>
                        <a:rPr lang="en-US" sz="1600" dirty="0"/>
                        <a:t>D</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5,D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13,D</a:t>
                      </a:r>
                    </a:p>
                  </a:txBody>
                  <a:tcPr/>
                </a:tc>
                <a:extLst>
                  <a:ext uri="{0D108BD9-81ED-4DB2-BD59-A6C34878D82A}">
                    <a16:rowId xmlns:a16="http://schemas.microsoft.com/office/drawing/2014/main" val="10004"/>
                  </a:ext>
                </a:extLst>
              </a:tr>
              <a:tr h="370840">
                <a:tc>
                  <a:txBody>
                    <a:bodyPr/>
                    <a:lstStyle/>
                    <a:p>
                      <a:pPr algn="ctr"/>
                      <a:r>
                        <a:rPr lang="en-US" sz="1600" dirty="0"/>
                        <a:t>C</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11,C</a:t>
                      </a:r>
                    </a:p>
                  </a:txBody>
                  <a:tcPr/>
                </a:tc>
                <a:extLst>
                  <a:ext uri="{0D108BD9-81ED-4DB2-BD59-A6C34878D82A}">
                    <a16:rowId xmlns:a16="http://schemas.microsoft.com/office/drawing/2014/main" val="10005"/>
                  </a:ext>
                </a:extLst>
              </a:tr>
              <a:tr h="370840">
                <a:tc>
                  <a:txBody>
                    <a:bodyPr/>
                    <a:lstStyle/>
                    <a:p>
                      <a:pPr algn="ctr"/>
                      <a:r>
                        <a:rPr lang="en-US" sz="1600" dirty="0"/>
                        <a:t>E</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11,C</a:t>
                      </a:r>
                    </a:p>
                  </a:txBody>
                  <a:tcPr/>
                </a:tc>
                <a:extLst>
                  <a:ext uri="{0D108BD9-81ED-4DB2-BD59-A6C34878D82A}">
                    <a16:rowId xmlns:a16="http://schemas.microsoft.com/office/drawing/2014/main" val="10006"/>
                  </a:ext>
                </a:extLst>
              </a:tr>
              <a:tr h="370840">
                <a:tc>
                  <a:txBody>
                    <a:bodyPr/>
                    <a:lstStyle/>
                    <a:p>
                      <a:pPr algn="ctr"/>
                      <a:r>
                        <a:rPr lang="en-US" sz="1600" dirty="0"/>
                        <a:t>F</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extLst>
                  <a:ext uri="{0D108BD9-81ED-4DB2-BD59-A6C34878D82A}">
                    <a16:rowId xmlns:a16="http://schemas.microsoft.com/office/drawing/2014/main" val="10007"/>
                  </a:ext>
                </a:extLst>
              </a:tr>
            </a:tbl>
          </a:graphicData>
        </a:graphic>
      </p:graphicFrame>
      <p:cxnSp>
        <p:nvCxnSpPr>
          <p:cNvPr id="78" name="Straight Connector 77"/>
          <p:cNvCxnSpPr/>
          <p:nvPr/>
        </p:nvCxnSpPr>
        <p:spPr>
          <a:xfrm>
            <a:off x="3798650" y="417662"/>
            <a:ext cx="130572" cy="1768873"/>
          </a:xfrm>
          <a:prstGeom prst="line">
            <a:avLst/>
          </a:prstGeom>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331634" y="-34621"/>
            <a:ext cx="3812366" cy="400110"/>
          </a:xfrm>
          <a:prstGeom prst="rect">
            <a:avLst/>
          </a:prstGeom>
          <a:noFill/>
        </p:spPr>
        <p:txBody>
          <a:bodyPr wrap="square" rtlCol="0">
            <a:spAutoFit/>
          </a:bodyPr>
          <a:lstStyle/>
          <a:p>
            <a:r>
              <a:rPr lang="en-US" sz="2000" i="1" dirty="0"/>
              <a:t>Run Dijkstra’s Algorithm from A</a:t>
            </a:r>
          </a:p>
        </p:txBody>
      </p:sp>
      <p:sp>
        <p:nvSpPr>
          <p:cNvPr id="40" name="Rectangle 39">
            <a:extLst>
              <a:ext uri="{FF2B5EF4-FFF2-40B4-BE49-F238E27FC236}">
                <a16:creationId xmlns:a16="http://schemas.microsoft.com/office/drawing/2014/main" id="{C662A48B-F7ED-0345-B3EF-C62DC5B50A10}"/>
              </a:ext>
            </a:extLst>
          </p:cNvPr>
          <p:cNvSpPr/>
          <p:nvPr/>
        </p:nvSpPr>
        <p:spPr>
          <a:xfrm>
            <a:off x="485159" y="2726980"/>
            <a:ext cx="5005730" cy="1055880"/>
          </a:xfrm>
          <a:prstGeom prst="rect">
            <a:avLst/>
          </a:prstGeom>
          <a:gradFill>
            <a:gsLst>
              <a:gs pos="31000">
                <a:schemeClr val="accent3">
                  <a:lumMod val="40000"/>
                  <a:lumOff val="6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The </a:t>
            </a:r>
            <a:r>
              <a:rPr lang="en-US" sz="1600" dirty="0" err="1"/>
              <a:t>dist</a:t>
            </a:r>
            <a:r>
              <a:rPr lang="en-US" sz="1600" dirty="0"/>
              <a:t> at A is 0, there is an edge A-&gt;C with length 8, so we can reach C from A with distance 0+8, and 8 is better than </a:t>
            </a:r>
            <a:r>
              <a:rPr lang="en-US" sz="1600" dirty="0" err="1"/>
              <a:t>previuosly</a:t>
            </a:r>
            <a:r>
              <a:rPr lang="en-US" sz="1600" dirty="0"/>
              <a:t>-found distance of ∞</a:t>
            </a:r>
            <a:endParaRPr lang="en-US" sz="1600" b="1" dirty="0"/>
          </a:p>
        </p:txBody>
      </p:sp>
      <p:cxnSp>
        <p:nvCxnSpPr>
          <p:cNvPr id="41" name="Straight Arrow Connector 40">
            <a:extLst>
              <a:ext uri="{FF2B5EF4-FFF2-40B4-BE49-F238E27FC236}">
                <a16:creationId xmlns:a16="http://schemas.microsoft.com/office/drawing/2014/main" id="{08184D2B-501C-C145-B512-4391AE159C3A}"/>
              </a:ext>
            </a:extLst>
          </p:cNvPr>
          <p:cNvCxnSpPr>
            <a:cxnSpLocks/>
            <a:stCxn id="40" idx="2"/>
          </p:cNvCxnSpPr>
          <p:nvPr/>
        </p:nvCxnSpPr>
        <p:spPr>
          <a:xfrm>
            <a:off x="2988024" y="3782860"/>
            <a:ext cx="262458" cy="902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8A4A8EFD-5919-CA49-8E2F-C5DFA79D6C61}"/>
              </a:ext>
            </a:extLst>
          </p:cNvPr>
          <p:cNvSpPr/>
          <p:nvPr/>
        </p:nvSpPr>
        <p:spPr>
          <a:xfrm>
            <a:off x="1061725" y="5740538"/>
            <a:ext cx="1829484" cy="1216854"/>
          </a:xfrm>
          <a:prstGeom prst="rect">
            <a:avLst/>
          </a:prstGeom>
          <a:gradFill>
            <a:gsLst>
              <a:gs pos="31000">
                <a:schemeClr val="accent3">
                  <a:lumMod val="40000"/>
                  <a:lumOff val="6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Update this cell because now we can reach C from D with distance 4 (of D) + 1 (of edge D</a:t>
            </a:r>
            <a:r>
              <a:rPr lang="en-US" sz="1200" dirty="0">
                <a:sym typeface="Wingdings" pitchFamily="2" charset="2"/>
              </a:rPr>
              <a:t>C), and 5 is </a:t>
            </a:r>
            <a:r>
              <a:rPr lang="en-US" sz="1200" b="1" dirty="0">
                <a:sym typeface="Wingdings" pitchFamily="2" charset="2"/>
              </a:rPr>
              <a:t>better</a:t>
            </a:r>
            <a:r>
              <a:rPr lang="en-US" sz="1200" dirty="0">
                <a:sym typeface="Wingdings" pitchFamily="2" charset="2"/>
              </a:rPr>
              <a:t> than 8</a:t>
            </a:r>
            <a:endParaRPr lang="en-US" sz="1600" b="1" dirty="0"/>
          </a:p>
        </p:txBody>
      </p:sp>
      <p:cxnSp>
        <p:nvCxnSpPr>
          <p:cNvPr id="47" name="Straight Arrow Connector 46">
            <a:extLst>
              <a:ext uri="{FF2B5EF4-FFF2-40B4-BE49-F238E27FC236}">
                <a16:creationId xmlns:a16="http://schemas.microsoft.com/office/drawing/2014/main" id="{F4F0E72D-49DC-0548-84AB-E87C6A88A4E4}"/>
              </a:ext>
            </a:extLst>
          </p:cNvPr>
          <p:cNvCxnSpPr>
            <a:cxnSpLocks/>
          </p:cNvCxnSpPr>
          <p:nvPr/>
        </p:nvCxnSpPr>
        <p:spPr>
          <a:xfrm flipV="1">
            <a:off x="2891209" y="5511014"/>
            <a:ext cx="357611" cy="2295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Rectangle 50">
            <a:extLst>
              <a:ext uri="{FF2B5EF4-FFF2-40B4-BE49-F238E27FC236}">
                <a16:creationId xmlns:a16="http://schemas.microsoft.com/office/drawing/2014/main" id="{64DC378F-A615-B540-BB93-2287E4D86570}"/>
              </a:ext>
            </a:extLst>
          </p:cNvPr>
          <p:cNvSpPr/>
          <p:nvPr/>
        </p:nvSpPr>
        <p:spPr>
          <a:xfrm>
            <a:off x="6736167" y="5333637"/>
            <a:ext cx="2282832" cy="1236557"/>
          </a:xfrm>
          <a:prstGeom prst="rect">
            <a:avLst/>
          </a:prstGeom>
          <a:gradFill>
            <a:gsLst>
              <a:gs pos="31000">
                <a:schemeClr val="accent3">
                  <a:lumMod val="40000"/>
                  <a:lumOff val="6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At this pointy, we can reach E from D with distance 4 (of D) + 1 (of edge D</a:t>
            </a:r>
            <a:r>
              <a:rPr lang="en-US" sz="1200" dirty="0">
                <a:sym typeface="Wingdings" pitchFamily="2" charset="2"/>
              </a:rPr>
              <a:t>E), but new distance 5 is </a:t>
            </a:r>
            <a:r>
              <a:rPr lang="en-US" sz="1200" b="1" dirty="0">
                <a:sym typeface="Wingdings" pitchFamily="2" charset="2"/>
              </a:rPr>
              <a:t>not better</a:t>
            </a:r>
            <a:r>
              <a:rPr lang="en-US" sz="1200" dirty="0">
                <a:sym typeface="Wingdings" pitchFamily="2" charset="2"/>
              </a:rPr>
              <a:t>  than the previously found 5, so no update!</a:t>
            </a:r>
            <a:endParaRPr lang="en-US" sz="1600" b="1" dirty="0"/>
          </a:p>
        </p:txBody>
      </p:sp>
      <p:cxnSp>
        <p:nvCxnSpPr>
          <p:cNvPr id="55" name="Straight Arrow Connector 54">
            <a:extLst>
              <a:ext uri="{FF2B5EF4-FFF2-40B4-BE49-F238E27FC236}">
                <a16:creationId xmlns:a16="http://schemas.microsoft.com/office/drawing/2014/main" id="{DF250A67-13AD-B24C-8D45-4B58504722E5}"/>
              </a:ext>
            </a:extLst>
          </p:cNvPr>
          <p:cNvCxnSpPr>
            <a:cxnSpLocks/>
          </p:cNvCxnSpPr>
          <p:nvPr/>
        </p:nvCxnSpPr>
        <p:spPr>
          <a:xfrm flipH="1" flipV="1">
            <a:off x="5490889" y="5511014"/>
            <a:ext cx="1245278" cy="2295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36647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37</a:t>
            </a:fld>
            <a:endParaRPr lang="en-US" dirty="0"/>
          </a:p>
        </p:txBody>
      </p:sp>
      <p:sp>
        <p:nvSpPr>
          <p:cNvPr id="10" name="Oval 9"/>
          <p:cNvSpPr/>
          <p:nvPr/>
        </p:nvSpPr>
        <p:spPr>
          <a:xfrm>
            <a:off x="1408105" y="1576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1" name="Oval 10"/>
          <p:cNvSpPr/>
          <p:nvPr/>
        </p:nvSpPr>
        <p:spPr>
          <a:xfrm>
            <a:off x="3621644" y="143790"/>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4" name="Oval 13"/>
          <p:cNvSpPr/>
          <p:nvPr/>
        </p:nvSpPr>
        <p:spPr>
          <a:xfrm>
            <a:off x="5307263" y="1101135"/>
            <a:ext cx="37217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F</a:t>
            </a:r>
          </a:p>
        </p:txBody>
      </p:sp>
      <p:sp>
        <p:nvSpPr>
          <p:cNvPr id="15" name="Oval 14"/>
          <p:cNvSpPr/>
          <p:nvPr/>
        </p:nvSpPr>
        <p:spPr>
          <a:xfrm>
            <a:off x="689042" y="102225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 name="Oval 16"/>
          <p:cNvSpPr/>
          <p:nvPr/>
        </p:nvSpPr>
        <p:spPr>
          <a:xfrm>
            <a:off x="3775433" y="220832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a:t>
            </a:r>
          </a:p>
        </p:txBody>
      </p:sp>
      <p:sp>
        <p:nvSpPr>
          <p:cNvPr id="18" name="Oval 17"/>
          <p:cNvSpPr/>
          <p:nvPr/>
        </p:nvSpPr>
        <p:spPr>
          <a:xfrm>
            <a:off x="1561894" y="2144354"/>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20" name="Straight Connector 19"/>
          <p:cNvCxnSpPr>
            <a:stCxn id="10" idx="6"/>
            <a:endCxn id="11" idx="2"/>
          </p:cNvCxnSpPr>
          <p:nvPr/>
        </p:nvCxnSpPr>
        <p:spPr>
          <a:xfrm flipV="1">
            <a:off x="1715683" y="287806"/>
            <a:ext cx="1905961" cy="13825"/>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75948" y="48330"/>
            <a:ext cx="313044" cy="369332"/>
          </a:xfrm>
          <a:prstGeom prst="rect">
            <a:avLst/>
          </a:prstGeom>
          <a:noFill/>
        </p:spPr>
        <p:txBody>
          <a:bodyPr wrap="none" rtlCol="0">
            <a:spAutoFit/>
          </a:bodyPr>
          <a:lstStyle/>
          <a:p>
            <a:r>
              <a:rPr lang="en-US" sz="1800" dirty="0"/>
              <a:t>3</a:t>
            </a:r>
          </a:p>
        </p:txBody>
      </p:sp>
      <p:cxnSp>
        <p:nvCxnSpPr>
          <p:cNvPr id="23" name="Straight Connector 22"/>
          <p:cNvCxnSpPr/>
          <p:nvPr/>
        </p:nvCxnSpPr>
        <p:spPr>
          <a:xfrm>
            <a:off x="1678928" y="464676"/>
            <a:ext cx="2091039" cy="176649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73906" y="445647"/>
            <a:ext cx="313044" cy="369332"/>
          </a:xfrm>
          <a:prstGeom prst="rect">
            <a:avLst/>
          </a:prstGeom>
          <a:noFill/>
        </p:spPr>
        <p:txBody>
          <a:bodyPr wrap="none" rtlCol="0">
            <a:spAutoFit/>
          </a:bodyPr>
          <a:lstStyle/>
          <a:p>
            <a:r>
              <a:rPr lang="en-US" sz="1800" dirty="0"/>
              <a:t>9</a:t>
            </a:r>
          </a:p>
        </p:txBody>
      </p:sp>
      <p:cxnSp>
        <p:nvCxnSpPr>
          <p:cNvPr id="26" name="Straight Connector 25"/>
          <p:cNvCxnSpPr>
            <a:stCxn id="10" idx="3"/>
            <a:endCxn id="15" idx="0"/>
          </p:cNvCxnSpPr>
          <p:nvPr/>
        </p:nvCxnSpPr>
        <p:spPr>
          <a:xfrm flipH="1">
            <a:off x="842831" y="403466"/>
            <a:ext cx="610318" cy="618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5" idx="4"/>
            <a:endCxn id="18" idx="1"/>
          </p:cNvCxnSpPr>
          <p:nvPr/>
        </p:nvCxnSpPr>
        <p:spPr>
          <a:xfrm>
            <a:off x="842831" y="1310284"/>
            <a:ext cx="764107" cy="87625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1" idx="5"/>
            <a:endCxn id="14" idx="0"/>
          </p:cNvCxnSpPr>
          <p:nvPr/>
        </p:nvCxnSpPr>
        <p:spPr>
          <a:xfrm>
            <a:off x="3884178" y="389641"/>
            <a:ext cx="1609170" cy="711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18" idx="0"/>
            <a:endCxn id="11" idx="3"/>
          </p:cNvCxnSpPr>
          <p:nvPr/>
        </p:nvCxnSpPr>
        <p:spPr>
          <a:xfrm flipV="1">
            <a:off x="1715683" y="389641"/>
            <a:ext cx="1951005" cy="1754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18" idx="6"/>
            <a:endCxn id="17" idx="2"/>
          </p:cNvCxnSpPr>
          <p:nvPr/>
        </p:nvCxnSpPr>
        <p:spPr>
          <a:xfrm>
            <a:off x="1869472" y="2288370"/>
            <a:ext cx="1905961" cy="63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4" idx="3"/>
            <a:endCxn id="18" idx="7"/>
          </p:cNvCxnSpPr>
          <p:nvPr/>
        </p:nvCxnSpPr>
        <p:spPr>
          <a:xfrm flipH="1">
            <a:off x="1824428" y="1346986"/>
            <a:ext cx="3537338" cy="839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4" idx="4"/>
          </p:cNvCxnSpPr>
          <p:nvPr/>
        </p:nvCxnSpPr>
        <p:spPr>
          <a:xfrm flipH="1">
            <a:off x="4083011" y="1389167"/>
            <a:ext cx="1410337" cy="899203"/>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12747" y="450516"/>
            <a:ext cx="313044" cy="369332"/>
          </a:xfrm>
          <a:prstGeom prst="rect">
            <a:avLst/>
          </a:prstGeom>
          <a:noFill/>
        </p:spPr>
        <p:txBody>
          <a:bodyPr wrap="none" rtlCol="0">
            <a:spAutoFit/>
          </a:bodyPr>
          <a:lstStyle/>
          <a:p>
            <a:r>
              <a:rPr lang="en-US" sz="1800" dirty="0"/>
              <a:t>1</a:t>
            </a:r>
          </a:p>
        </p:txBody>
      </p:sp>
      <p:sp>
        <p:nvSpPr>
          <p:cNvPr id="54" name="TextBox 53"/>
          <p:cNvSpPr txBox="1"/>
          <p:nvPr/>
        </p:nvSpPr>
        <p:spPr>
          <a:xfrm>
            <a:off x="2578165" y="1665665"/>
            <a:ext cx="313044" cy="369332"/>
          </a:xfrm>
          <a:prstGeom prst="rect">
            <a:avLst/>
          </a:prstGeom>
          <a:noFill/>
        </p:spPr>
        <p:txBody>
          <a:bodyPr wrap="none" rtlCol="0">
            <a:spAutoFit/>
          </a:bodyPr>
          <a:lstStyle/>
          <a:p>
            <a:r>
              <a:rPr lang="en-US" sz="1800" dirty="0"/>
              <a:t>6</a:t>
            </a:r>
          </a:p>
        </p:txBody>
      </p:sp>
      <p:sp>
        <p:nvSpPr>
          <p:cNvPr id="57" name="TextBox 56"/>
          <p:cNvSpPr txBox="1"/>
          <p:nvPr/>
        </p:nvSpPr>
        <p:spPr>
          <a:xfrm>
            <a:off x="1066884" y="1609812"/>
            <a:ext cx="313044" cy="369332"/>
          </a:xfrm>
          <a:prstGeom prst="rect">
            <a:avLst/>
          </a:prstGeom>
          <a:noFill/>
        </p:spPr>
        <p:txBody>
          <a:bodyPr wrap="none" rtlCol="0">
            <a:spAutoFit/>
          </a:bodyPr>
          <a:lstStyle/>
          <a:p>
            <a:r>
              <a:rPr lang="en-US" sz="1800" dirty="0"/>
              <a:t>8</a:t>
            </a:r>
          </a:p>
        </p:txBody>
      </p:sp>
      <p:sp>
        <p:nvSpPr>
          <p:cNvPr id="59" name="TextBox 58"/>
          <p:cNvSpPr txBox="1"/>
          <p:nvPr/>
        </p:nvSpPr>
        <p:spPr>
          <a:xfrm>
            <a:off x="2108599" y="652920"/>
            <a:ext cx="313044" cy="369332"/>
          </a:xfrm>
          <a:prstGeom prst="rect">
            <a:avLst/>
          </a:prstGeom>
          <a:noFill/>
        </p:spPr>
        <p:txBody>
          <a:bodyPr wrap="none" rtlCol="0">
            <a:spAutoFit/>
          </a:bodyPr>
          <a:lstStyle/>
          <a:p>
            <a:r>
              <a:rPr lang="en-US" sz="1800" dirty="0"/>
              <a:t>4</a:t>
            </a:r>
          </a:p>
        </p:txBody>
      </p:sp>
      <p:sp>
        <p:nvSpPr>
          <p:cNvPr id="60" name="TextBox 59"/>
          <p:cNvSpPr txBox="1"/>
          <p:nvPr/>
        </p:nvSpPr>
        <p:spPr>
          <a:xfrm>
            <a:off x="4630428" y="1775022"/>
            <a:ext cx="313044" cy="369332"/>
          </a:xfrm>
          <a:prstGeom prst="rect">
            <a:avLst/>
          </a:prstGeom>
          <a:noFill/>
        </p:spPr>
        <p:txBody>
          <a:bodyPr wrap="none" rtlCol="0">
            <a:spAutoFit/>
          </a:bodyPr>
          <a:lstStyle/>
          <a:p>
            <a:r>
              <a:rPr lang="en-US" sz="1800" dirty="0"/>
              <a:t>7</a:t>
            </a:r>
          </a:p>
        </p:txBody>
      </p:sp>
      <p:sp>
        <p:nvSpPr>
          <p:cNvPr id="61" name="TextBox 60"/>
          <p:cNvSpPr txBox="1"/>
          <p:nvPr/>
        </p:nvSpPr>
        <p:spPr>
          <a:xfrm>
            <a:off x="1920210" y="1496672"/>
            <a:ext cx="313044" cy="369332"/>
          </a:xfrm>
          <a:prstGeom prst="rect">
            <a:avLst/>
          </a:prstGeom>
          <a:noFill/>
        </p:spPr>
        <p:txBody>
          <a:bodyPr wrap="none" rtlCol="0">
            <a:spAutoFit/>
          </a:bodyPr>
          <a:lstStyle/>
          <a:p>
            <a:r>
              <a:rPr lang="en-US" sz="1800" dirty="0"/>
              <a:t>1</a:t>
            </a:r>
          </a:p>
        </p:txBody>
      </p:sp>
      <p:sp>
        <p:nvSpPr>
          <p:cNvPr id="62" name="TextBox 61"/>
          <p:cNvSpPr txBox="1"/>
          <p:nvPr/>
        </p:nvSpPr>
        <p:spPr>
          <a:xfrm>
            <a:off x="3769967" y="940952"/>
            <a:ext cx="313044" cy="369332"/>
          </a:xfrm>
          <a:prstGeom prst="rect">
            <a:avLst/>
          </a:prstGeom>
          <a:noFill/>
        </p:spPr>
        <p:txBody>
          <a:bodyPr wrap="none" rtlCol="0">
            <a:spAutoFit/>
          </a:bodyPr>
          <a:lstStyle/>
          <a:p>
            <a:r>
              <a:rPr lang="en-US" sz="1800" dirty="0"/>
              <a:t>1</a:t>
            </a:r>
          </a:p>
        </p:txBody>
      </p:sp>
      <p:sp>
        <p:nvSpPr>
          <p:cNvPr id="63" name="TextBox 62"/>
          <p:cNvSpPr txBox="1"/>
          <p:nvPr/>
        </p:nvSpPr>
        <p:spPr>
          <a:xfrm>
            <a:off x="2578165" y="2065844"/>
            <a:ext cx="313044" cy="369332"/>
          </a:xfrm>
          <a:prstGeom prst="rect">
            <a:avLst/>
          </a:prstGeom>
          <a:noFill/>
        </p:spPr>
        <p:txBody>
          <a:bodyPr wrap="none" rtlCol="0">
            <a:spAutoFit/>
          </a:bodyPr>
          <a:lstStyle/>
          <a:p>
            <a:r>
              <a:rPr lang="en-US" sz="1800" dirty="0"/>
              <a:t>3</a:t>
            </a:r>
          </a:p>
        </p:txBody>
      </p:sp>
      <p:graphicFrame>
        <p:nvGraphicFramePr>
          <p:cNvPr id="65" name="Table 64"/>
          <p:cNvGraphicFramePr>
            <a:graphicFrameLocks noGrp="1"/>
          </p:cNvGraphicFramePr>
          <p:nvPr/>
        </p:nvGraphicFramePr>
        <p:xfrm>
          <a:off x="125001" y="3814213"/>
          <a:ext cx="6535231" cy="2966720"/>
        </p:xfrm>
        <a:graphic>
          <a:graphicData uri="http://schemas.openxmlformats.org/drawingml/2006/table">
            <a:tbl>
              <a:tblPr firstRow="1" bandRow="1">
                <a:tableStyleId>{BC89EF96-8CEA-46FF-86C4-4CE0E7609802}</a:tableStyleId>
              </a:tblPr>
              <a:tblGrid>
                <a:gridCol w="1057345">
                  <a:extLst>
                    <a:ext uri="{9D8B030D-6E8A-4147-A177-3AD203B41FA5}">
                      <a16:colId xmlns:a16="http://schemas.microsoft.com/office/drawing/2014/main" val="20000"/>
                    </a:ext>
                  </a:extLst>
                </a:gridCol>
                <a:gridCol w="916372">
                  <a:extLst>
                    <a:ext uri="{9D8B030D-6E8A-4147-A177-3AD203B41FA5}">
                      <a16:colId xmlns:a16="http://schemas.microsoft.com/office/drawing/2014/main" val="20001"/>
                    </a:ext>
                  </a:extLst>
                </a:gridCol>
                <a:gridCol w="916372">
                  <a:extLst>
                    <a:ext uri="{9D8B030D-6E8A-4147-A177-3AD203B41FA5}">
                      <a16:colId xmlns:a16="http://schemas.microsoft.com/office/drawing/2014/main" val="20002"/>
                    </a:ext>
                  </a:extLst>
                </a:gridCol>
                <a:gridCol w="916372">
                  <a:extLst>
                    <a:ext uri="{9D8B030D-6E8A-4147-A177-3AD203B41FA5}">
                      <a16:colId xmlns:a16="http://schemas.microsoft.com/office/drawing/2014/main" val="20003"/>
                    </a:ext>
                  </a:extLst>
                </a:gridCol>
                <a:gridCol w="916372">
                  <a:extLst>
                    <a:ext uri="{9D8B030D-6E8A-4147-A177-3AD203B41FA5}">
                      <a16:colId xmlns:a16="http://schemas.microsoft.com/office/drawing/2014/main" val="20004"/>
                    </a:ext>
                  </a:extLst>
                </a:gridCol>
                <a:gridCol w="916372">
                  <a:extLst>
                    <a:ext uri="{9D8B030D-6E8A-4147-A177-3AD203B41FA5}">
                      <a16:colId xmlns:a16="http://schemas.microsoft.com/office/drawing/2014/main" val="20005"/>
                    </a:ext>
                  </a:extLst>
                </a:gridCol>
                <a:gridCol w="896026">
                  <a:extLst>
                    <a:ext uri="{9D8B030D-6E8A-4147-A177-3AD203B41FA5}">
                      <a16:colId xmlns:a16="http://schemas.microsoft.com/office/drawing/2014/main" val="20006"/>
                    </a:ext>
                  </a:extLst>
                </a:gridCol>
              </a:tblGrid>
              <a:tr h="370840">
                <a:tc>
                  <a:txBody>
                    <a:bodyPr/>
                    <a:lstStyle/>
                    <a:p>
                      <a:pPr algn="ctr"/>
                      <a:r>
                        <a:rPr lang="en-US" sz="1600" dirty="0"/>
                        <a:t>done</a:t>
                      </a:r>
                    </a:p>
                  </a:txBody>
                  <a:tcPr/>
                </a:tc>
                <a:tc>
                  <a:txBody>
                    <a:bodyPr/>
                    <a:lstStyle/>
                    <a:p>
                      <a:pPr algn="ctr"/>
                      <a:r>
                        <a:rPr lang="en-US" sz="1600" dirty="0"/>
                        <a:t>A</a:t>
                      </a:r>
                    </a:p>
                  </a:txBody>
                  <a:tcPr/>
                </a:tc>
                <a:tc>
                  <a:txBody>
                    <a:bodyPr/>
                    <a:lstStyle/>
                    <a:p>
                      <a:pPr algn="ctr"/>
                      <a:r>
                        <a:rPr lang="en-US" sz="1600" dirty="0"/>
                        <a:t>B</a:t>
                      </a:r>
                    </a:p>
                  </a:txBody>
                  <a:tcPr/>
                </a:tc>
                <a:tc>
                  <a:txBody>
                    <a:bodyPr/>
                    <a:lstStyle/>
                    <a:p>
                      <a:pPr algn="ctr"/>
                      <a:r>
                        <a:rPr lang="en-US" sz="1600" dirty="0"/>
                        <a:t>C</a:t>
                      </a:r>
                    </a:p>
                  </a:txBody>
                  <a:tcPr/>
                </a:tc>
                <a:tc>
                  <a:txBody>
                    <a:bodyPr/>
                    <a:lstStyle/>
                    <a:p>
                      <a:pPr algn="ctr"/>
                      <a:r>
                        <a:rPr lang="en-US" sz="1600" dirty="0"/>
                        <a:t>D</a:t>
                      </a:r>
                    </a:p>
                  </a:txBody>
                  <a:tcPr/>
                </a:tc>
                <a:tc>
                  <a:txBody>
                    <a:bodyPr/>
                    <a:lstStyle/>
                    <a:p>
                      <a:pPr algn="ctr"/>
                      <a:r>
                        <a:rPr lang="en-US" sz="1600" dirty="0"/>
                        <a:t>E</a:t>
                      </a:r>
                    </a:p>
                  </a:txBody>
                  <a:tcPr/>
                </a:tc>
                <a:tc>
                  <a:txBody>
                    <a:bodyPr/>
                    <a:lstStyle/>
                    <a:p>
                      <a:pPr algn="ctr"/>
                      <a:r>
                        <a:rPr lang="en-US" sz="1600" dirty="0"/>
                        <a:t>F</a:t>
                      </a:r>
                    </a:p>
                  </a:txBody>
                  <a:tcPr/>
                </a:tc>
                <a:extLst>
                  <a:ext uri="{0D108BD9-81ED-4DB2-BD59-A6C34878D82A}">
                    <a16:rowId xmlns:a16="http://schemas.microsoft.com/office/drawing/2014/main" val="10000"/>
                  </a:ext>
                </a:extLst>
              </a:tr>
              <a:tr h="370840">
                <a:tc>
                  <a:txBody>
                    <a:bodyPr/>
                    <a:lstStyle/>
                    <a:p>
                      <a:pPr algn="ctr"/>
                      <a:endParaRPr lang="en-US" sz="1600" dirty="0"/>
                    </a:p>
                  </a:txBody>
                  <a:tcPr/>
                </a:tc>
                <a:tc>
                  <a:txBody>
                    <a:bodyPr/>
                    <a:lstStyle/>
                    <a:p>
                      <a:pPr algn="ctr"/>
                      <a:r>
                        <a:rPr lang="en-US" sz="1600" b="1" dirty="0">
                          <a:highlight>
                            <a:srgbClr val="FFFF00"/>
                          </a:highlight>
                        </a:rPr>
                        <a:t>0,</a:t>
                      </a:r>
                      <a:r>
                        <a:rPr lang="en-US" sz="1600" b="1" baseline="0" dirty="0">
                          <a:highlight>
                            <a:srgbClr val="FFFF00"/>
                          </a:highlight>
                        </a:rPr>
                        <a:t> nil</a:t>
                      </a:r>
                      <a:endParaRPr lang="en-US" sz="1600" b="1" dirty="0">
                        <a:highlight>
                          <a:srgbClr val="FFFF00"/>
                        </a:highlight>
                      </a:endParaRPr>
                    </a:p>
                  </a:txBody>
                  <a:tcPr/>
                </a:tc>
                <a:tc>
                  <a:txBody>
                    <a:bodyPr/>
                    <a:lstStyle/>
                    <a:p>
                      <a:pPr algn="ct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extLst>
                  <a:ext uri="{0D108BD9-81ED-4DB2-BD59-A6C34878D82A}">
                    <a16:rowId xmlns:a16="http://schemas.microsoft.com/office/drawing/2014/main" val="10001"/>
                  </a:ext>
                </a:extLst>
              </a:tr>
              <a:tr h="370840">
                <a:tc>
                  <a:txBody>
                    <a:bodyPr/>
                    <a:lstStyle/>
                    <a:p>
                      <a:pPr algn="ctr"/>
                      <a:r>
                        <a:rPr lang="en-US" sz="1600" dirty="0"/>
                        <a:t>A</a:t>
                      </a:r>
                    </a:p>
                  </a:txBody>
                  <a:tcPr/>
                </a:tc>
                <a:tc>
                  <a:txBody>
                    <a:bodyPr/>
                    <a:lstStyle/>
                    <a:p>
                      <a:pPr algn="ctr"/>
                      <a:endParaRPr lang="en-US" sz="1600" dirty="0"/>
                    </a:p>
                  </a:txBody>
                  <a:tcPr/>
                </a:tc>
                <a:tc>
                  <a:txBody>
                    <a:bodyPr/>
                    <a:lstStyle/>
                    <a:p>
                      <a:pPr algn="ctr"/>
                      <a:r>
                        <a:rPr lang="en-US" sz="1600" b="1" dirty="0">
                          <a:highlight>
                            <a:srgbClr val="FFFF00"/>
                          </a:highlight>
                        </a:rPr>
                        <a:t>1,A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8,A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extLst>
                  <a:ext uri="{0D108BD9-81ED-4DB2-BD59-A6C34878D82A}">
                    <a16:rowId xmlns:a16="http://schemas.microsoft.com/office/drawing/2014/main" val="10002"/>
                  </a:ext>
                </a:extLst>
              </a:tr>
              <a:tr h="370840">
                <a:tc>
                  <a:txBody>
                    <a:bodyPr/>
                    <a:lstStyle/>
                    <a:p>
                      <a:pPr algn="ctr"/>
                      <a:r>
                        <a:rPr lang="en-US" sz="1600" dirty="0"/>
                        <a:t>B</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8,A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highlight>
                            <a:srgbClr val="FFFF00"/>
                          </a:highlight>
                        </a:rPr>
                        <a:t>4,B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extLst>
                  <a:ext uri="{0D108BD9-81ED-4DB2-BD59-A6C34878D82A}">
                    <a16:rowId xmlns:a16="http://schemas.microsoft.com/office/drawing/2014/main" val="10003"/>
                  </a:ext>
                </a:extLst>
              </a:tr>
              <a:tr h="370840">
                <a:tc>
                  <a:txBody>
                    <a:bodyPr/>
                    <a:lstStyle/>
                    <a:p>
                      <a:pPr algn="ctr"/>
                      <a:r>
                        <a:rPr lang="en-US" sz="1600" dirty="0"/>
                        <a:t>D</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highlight>
                            <a:srgbClr val="FFFF00"/>
                          </a:highlight>
                        </a:rPr>
                        <a:t>5,D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13,D</a:t>
                      </a:r>
                    </a:p>
                  </a:txBody>
                  <a:tcPr/>
                </a:tc>
                <a:extLst>
                  <a:ext uri="{0D108BD9-81ED-4DB2-BD59-A6C34878D82A}">
                    <a16:rowId xmlns:a16="http://schemas.microsoft.com/office/drawing/2014/main" val="10004"/>
                  </a:ext>
                </a:extLst>
              </a:tr>
              <a:tr h="370840">
                <a:tc>
                  <a:txBody>
                    <a:bodyPr/>
                    <a:lstStyle/>
                    <a:p>
                      <a:pPr algn="ctr"/>
                      <a:r>
                        <a:rPr lang="en-US" sz="1600" dirty="0"/>
                        <a:t>C</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highlight>
                            <a:srgbClr val="FFFF00"/>
                          </a:highlight>
                        </a:rPr>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11,C</a:t>
                      </a:r>
                    </a:p>
                  </a:txBody>
                  <a:tcPr/>
                </a:tc>
                <a:extLst>
                  <a:ext uri="{0D108BD9-81ED-4DB2-BD59-A6C34878D82A}">
                    <a16:rowId xmlns:a16="http://schemas.microsoft.com/office/drawing/2014/main" val="10005"/>
                  </a:ext>
                </a:extLst>
              </a:tr>
              <a:tr h="370840">
                <a:tc>
                  <a:txBody>
                    <a:bodyPr/>
                    <a:lstStyle/>
                    <a:p>
                      <a:pPr algn="ctr"/>
                      <a:r>
                        <a:rPr lang="en-US" sz="1600" dirty="0"/>
                        <a:t>E</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highlight>
                            <a:srgbClr val="FFFF00"/>
                          </a:highlight>
                        </a:rPr>
                        <a:t>11,C</a:t>
                      </a:r>
                    </a:p>
                  </a:txBody>
                  <a:tcPr/>
                </a:tc>
                <a:extLst>
                  <a:ext uri="{0D108BD9-81ED-4DB2-BD59-A6C34878D82A}">
                    <a16:rowId xmlns:a16="http://schemas.microsoft.com/office/drawing/2014/main" val="10006"/>
                  </a:ext>
                </a:extLst>
              </a:tr>
              <a:tr h="370840">
                <a:tc>
                  <a:txBody>
                    <a:bodyPr/>
                    <a:lstStyle/>
                    <a:p>
                      <a:pPr algn="ctr"/>
                      <a:r>
                        <a:rPr lang="en-US" sz="1600" dirty="0"/>
                        <a:t>C</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extLst>
                  <a:ext uri="{0D108BD9-81ED-4DB2-BD59-A6C34878D82A}">
                    <a16:rowId xmlns:a16="http://schemas.microsoft.com/office/drawing/2014/main" val="10007"/>
                  </a:ext>
                </a:extLst>
              </a:tr>
            </a:tbl>
          </a:graphicData>
        </a:graphic>
      </p:graphicFrame>
      <p:cxnSp>
        <p:nvCxnSpPr>
          <p:cNvPr id="78" name="Straight Connector 77"/>
          <p:cNvCxnSpPr/>
          <p:nvPr/>
        </p:nvCxnSpPr>
        <p:spPr>
          <a:xfrm>
            <a:off x="3798650" y="417662"/>
            <a:ext cx="130572" cy="1768873"/>
          </a:xfrm>
          <a:prstGeom prst="line">
            <a:avLst/>
          </a:prstGeom>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6007107" y="-2475"/>
            <a:ext cx="3011892" cy="2893100"/>
          </a:xfrm>
          <a:prstGeom prst="rect">
            <a:avLst/>
          </a:prstGeom>
          <a:noFill/>
        </p:spPr>
        <p:txBody>
          <a:bodyPr wrap="square" rtlCol="0">
            <a:spAutoFit/>
          </a:bodyPr>
          <a:lstStyle/>
          <a:p>
            <a:r>
              <a:rPr lang="en-US" sz="1800" i="1" dirty="0"/>
              <a:t>Find a shortest path A</a:t>
            </a:r>
            <a:r>
              <a:rPr lang="en-US" sz="1800" i="1" dirty="0">
                <a:sym typeface="Wingdings" pitchFamily="2" charset="2"/>
              </a:rPr>
              <a:t>F</a:t>
            </a:r>
            <a:r>
              <a:rPr lang="en-US" sz="1800" i="1" dirty="0"/>
              <a:t>:</a:t>
            </a:r>
          </a:p>
          <a:p>
            <a:pPr marL="342900" indent="-342900">
              <a:buFontTx/>
              <a:buChar char="-"/>
            </a:pPr>
            <a:r>
              <a:rPr lang="en-US" sz="1800" i="1" dirty="0"/>
              <a:t>the shortest path has weight 11 (last row of column F)</a:t>
            </a:r>
          </a:p>
          <a:p>
            <a:pPr marL="342900" indent="-342900">
              <a:buFontTx/>
              <a:buChar char="-"/>
            </a:pPr>
            <a:r>
              <a:rPr lang="en-US" sz="1800" i="1" dirty="0"/>
              <a:t>the path is</a:t>
            </a:r>
          </a:p>
          <a:p>
            <a:r>
              <a:rPr lang="en-US" sz="1800" i="1" dirty="0"/>
              <a:t>                                 C</a:t>
            </a:r>
            <a:r>
              <a:rPr lang="en-US" sz="1800" i="1" dirty="0">
                <a:sym typeface="Wingdings" pitchFamily="2" charset="2"/>
              </a:rPr>
              <a:t>F</a:t>
            </a:r>
          </a:p>
          <a:p>
            <a:r>
              <a:rPr lang="en-US" sz="1800" i="1" dirty="0">
                <a:sym typeface="Wingdings" pitchFamily="2" charset="2"/>
              </a:rPr>
              <a:t>                           DC</a:t>
            </a:r>
          </a:p>
          <a:p>
            <a:r>
              <a:rPr lang="en-US" sz="1800" i="1" dirty="0">
                <a:sym typeface="Wingdings" pitchFamily="2" charset="2"/>
              </a:rPr>
              <a:t>                     BD</a:t>
            </a:r>
          </a:p>
          <a:p>
            <a:r>
              <a:rPr lang="en-US" sz="1800" i="1" dirty="0">
                <a:sym typeface="Wingdings" pitchFamily="2" charset="2"/>
              </a:rPr>
              <a:t>               AB</a:t>
            </a:r>
          </a:p>
          <a:p>
            <a:r>
              <a:rPr lang="en-US" sz="1800" i="1" dirty="0">
                <a:sym typeface="Wingdings" pitchFamily="2" charset="2"/>
              </a:rPr>
              <a:t>path= ABDCF</a:t>
            </a:r>
            <a:endParaRPr lang="en-US" sz="2000" i="1" dirty="0"/>
          </a:p>
        </p:txBody>
      </p:sp>
      <p:cxnSp>
        <p:nvCxnSpPr>
          <p:cNvPr id="47" name="Straight Arrow Connector 46">
            <a:extLst>
              <a:ext uri="{FF2B5EF4-FFF2-40B4-BE49-F238E27FC236}">
                <a16:creationId xmlns:a16="http://schemas.microsoft.com/office/drawing/2014/main" id="{F4F0E72D-49DC-0548-84AB-E87C6A88A4E4}"/>
              </a:ext>
            </a:extLst>
          </p:cNvPr>
          <p:cNvCxnSpPr>
            <a:cxnSpLocks/>
          </p:cNvCxnSpPr>
          <p:nvPr/>
        </p:nvCxnSpPr>
        <p:spPr>
          <a:xfrm flipH="1">
            <a:off x="3666688" y="4960307"/>
            <a:ext cx="3346238" cy="5197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DF250A67-13AD-B24C-8D45-4B58504722E5}"/>
              </a:ext>
            </a:extLst>
          </p:cNvPr>
          <p:cNvCxnSpPr>
            <a:cxnSpLocks/>
          </p:cNvCxnSpPr>
          <p:nvPr/>
        </p:nvCxnSpPr>
        <p:spPr>
          <a:xfrm flipH="1">
            <a:off x="6274356" y="5808233"/>
            <a:ext cx="439595" cy="375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8AC4FC50-272C-6A4F-A64E-398AF808DE91}"/>
              </a:ext>
            </a:extLst>
          </p:cNvPr>
          <p:cNvSpPr/>
          <p:nvPr/>
        </p:nvSpPr>
        <p:spPr>
          <a:xfrm>
            <a:off x="223284" y="2932806"/>
            <a:ext cx="6051071" cy="708526"/>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a:t>What’s the found shortest path from A to F?</a:t>
            </a:r>
          </a:p>
          <a:p>
            <a:pPr algn="ctr"/>
            <a:r>
              <a:rPr lang="en-US" sz="1600" dirty="0"/>
              <a:t>distance= 11, path=A</a:t>
            </a:r>
            <a:r>
              <a:rPr lang="en-US" sz="1600" dirty="0">
                <a:sym typeface="Wingdings" pitchFamily="2" charset="2"/>
              </a:rPr>
              <a:t></a:t>
            </a:r>
            <a:r>
              <a:rPr lang="en-US" sz="1600" dirty="0"/>
              <a:t>B</a:t>
            </a:r>
            <a:r>
              <a:rPr lang="en-US" sz="1600" dirty="0">
                <a:sym typeface="Wingdings" pitchFamily="2" charset="2"/>
              </a:rPr>
              <a:t></a:t>
            </a:r>
            <a:r>
              <a:rPr lang="en-US" sz="1600" dirty="0"/>
              <a:t>D</a:t>
            </a:r>
            <a:r>
              <a:rPr lang="en-US" sz="1600" dirty="0">
                <a:sym typeface="Wingdings" pitchFamily="2" charset="2"/>
              </a:rPr>
              <a:t></a:t>
            </a:r>
            <a:r>
              <a:rPr lang="en-US" sz="1600" dirty="0"/>
              <a:t> C</a:t>
            </a:r>
            <a:r>
              <a:rPr lang="en-US" sz="1600" dirty="0">
                <a:sym typeface="Wingdings" pitchFamily="2" charset="2"/>
              </a:rPr>
              <a:t></a:t>
            </a:r>
            <a:r>
              <a:rPr lang="en-US" sz="1600" dirty="0"/>
              <a:t>F </a:t>
            </a:r>
          </a:p>
          <a:p>
            <a:pPr algn="ctr"/>
            <a:endParaRPr lang="en-US" sz="1600" dirty="0"/>
          </a:p>
        </p:txBody>
      </p:sp>
      <p:sp>
        <p:nvSpPr>
          <p:cNvPr id="43" name="Rectangle 42">
            <a:extLst>
              <a:ext uri="{FF2B5EF4-FFF2-40B4-BE49-F238E27FC236}">
                <a16:creationId xmlns:a16="http://schemas.microsoft.com/office/drawing/2014/main" id="{555EFFFD-0318-1F45-9933-DE3BC3B3CD7B}"/>
              </a:ext>
            </a:extLst>
          </p:cNvPr>
          <p:cNvSpPr/>
          <p:nvPr/>
        </p:nvSpPr>
        <p:spPr>
          <a:xfrm>
            <a:off x="6706773" y="5206489"/>
            <a:ext cx="2437227" cy="588621"/>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err="1"/>
              <a:t>pred</a:t>
            </a:r>
            <a:r>
              <a:rPr lang="en-US" sz="1600" dirty="0"/>
              <a:t>[F]= C, that is we came to F from C: C</a:t>
            </a:r>
            <a:r>
              <a:rPr lang="en-US" sz="1600" dirty="0">
                <a:sym typeface="Wingdings" pitchFamily="2" charset="2"/>
              </a:rPr>
              <a:t></a:t>
            </a:r>
            <a:r>
              <a:rPr lang="en-US" sz="1600" dirty="0"/>
              <a:t>F</a:t>
            </a:r>
          </a:p>
          <a:p>
            <a:pPr algn="ctr"/>
            <a:endParaRPr lang="en-US" sz="1600" dirty="0"/>
          </a:p>
        </p:txBody>
      </p:sp>
      <p:sp>
        <p:nvSpPr>
          <p:cNvPr id="49" name="Rectangle 48">
            <a:extLst>
              <a:ext uri="{FF2B5EF4-FFF2-40B4-BE49-F238E27FC236}">
                <a16:creationId xmlns:a16="http://schemas.microsoft.com/office/drawing/2014/main" id="{D1D35699-98C6-4643-B8C6-70E45140EFB6}"/>
              </a:ext>
            </a:extLst>
          </p:cNvPr>
          <p:cNvSpPr/>
          <p:nvPr/>
        </p:nvSpPr>
        <p:spPr>
          <a:xfrm>
            <a:off x="6878956" y="4406587"/>
            <a:ext cx="1991638" cy="519780"/>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err="1"/>
              <a:t>pred</a:t>
            </a:r>
            <a:r>
              <a:rPr lang="en-US" sz="1600" dirty="0"/>
              <a:t>[C]= D:</a:t>
            </a:r>
          </a:p>
          <a:p>
            <a:pPr algn="ctr"/>
            <a:r>
              <a:rPr lang="en-US" sz="1600" dirty="0"/>
              <a:t>D</a:t>
            </a:r>
            <a:r>
              <a:rPr lang="en-US" sz="1600" dirty="0">
                <a:sym typeface="Wingdings" pitchFamily="2" charset="2"/>
              </a:rPr>
              <a:t></a:t>
            </a:r>
            <a:r>
              <a:rPr lang="en-US" sz="1600" dirty="0"/>
              <a:t> C</a:t>
            </a:r>
            <a:r>
              <a:rPr lang="en-US" sz="1600" dirty="0">
                <a:sym typeface="Wingdings" pitchFamily="2" charset="2"/>
              </a:rPr>
              <a:t></a:t>
            </a:r>
            <a:r>
              <a:rPr lang="en-US" sz="1600" dirty="0"/>
              <a:t>F</a:t>
            </a:r>
          </a:p>
          <a:p>
            <a:pPr algn="ctr"/>
            <a:endParaRPr lang="en-US" sz="1600" dirty="0"/>
          </a:p>
        </p:txBody>
      </p:sp>
      <p:sp>
        <p:nvSpPr>
          <p:cNvPr id="56" name="Rectangle 55">
            <a:extLst>
              <a:ext uri="{FF2B5EF4-FFF2-40B4-BE49-F238E27FC236}">
                <a16:creationId xmlns:a16="http://schemas.microsoft.com/office/drawing/2014/main" id="{FECF01EA-0052-F74A-B36E-EE8EA540A419}"/>
              </a:ext>
            </a:extLst>
          </p:cNvPr>
          <p:cNvSpPr/>
          <p:nvPr/>
        </p:nvSpPr>
        <p:spPr>
          <a:xfrm>
            <a:off x="6660232" y="3756164"/>
            <a:ext cx="1991638" cy="519780"/>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err="1"/>
              <a:t>pred</a:t>
            </a:r>
            <a:r>
              <a:rPr lang="en-US" sz="1600" dirty="0"/>
              <a:t>[D]= B:</a:t>
            </a:r>
          </a:p>
          <a:p>
            <a:pPr algn="ctr"/>
            <a:r>
              <a:rPr lang="en-US" sz="1600" dirty="0"/>
              <a:t>B</a:t>
            </a:r>
            <a:r>
              <a:rPr lang="en-US" sz="1600" dirty="0">
                <a:sym typeface="Wingdings" pitchFamily="2" charset="2"/>
              </a:rPr>
              <a:t></a:t>
            </a:r>
            <a:r>
              <a:rPr lang="en-US" sz="1600" dirty="0"/>
              <a:t>D</a:t>
            </a:r>
            <a:r>
              <a:rPr lang="en-US" sz="1600" dirty="0">
                <a:sym typeface="Wingdings" pitchFamily="2" charset="2"/>
              </a:rPr>
              <a:t></a:t>
            </a:r>
            <a:r>
              <a:rPr lang="en-US" sz="1600" dirty="0"/>
              <a:t> C</a:t>
            </a:r>
            <a:r>
              <a:rPr lang="en-US" sz="1600" dirty="0">
                <a:sym typeface="Wingdings" pitchFamily="2" charset="2"/>
              </a:rPr>
              <a:t></a:t>
            </a:r>
            <a:r>
              <a:rPr lang="en-US" sz="1600" dirty="0"/>
              <a:t>F</a:t>
            </a:r>
          </a:p>
          <a:p>
            <a:pPr algn="ctr"/>
            <a:endParaRPr lang="en-US" sz="1600" dirty="0"/>
          </a:p>
        </p:txBody>
      </p:sp>
      <p:cxnSp>
        <p:nvCxnSpPr>
          <p:cNvPr id="58" name="Straight Arrow Connector 57">
            <a:extLst>
              <a:ext uri="{FF2B5EF4-FFF2-40B4-BE49-F238E27FC236}">
                <a16:creationId xmlns:a16="http://schemas.microsoft.com/office/drawing/2014/main" id="{8F0C562D-C288-5E4F-A4C3-AC5353835717}"/>
              </a:ext>
            </a:extLst>
          </p:cNvPr>
          <p:cNvCxnSpPr>
            <a:cxnSpLocks/>
          </p:cNvCxnSpPr>
          <p:nvPr/>
        </p:nvCxnSpPr>
        <p:spPr>
          <a:xfrm flipH="1">
            <a:off x="4572000" y="4314942"/>
            <a:ext cx="2437227" cy="7423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Rectangle 63">
            <a:extLst>
              <a:ext uri="{FF2B5EF4-FFF2-40B4-BE49-F238E27FC236}">
                <a16:creationId xmlns:a16="http://schemas.microsoft.com/office/drawing/2014/main" id="{E5B502DB-B2D6-B044-8E33-026C25F39527}"/>
              </a:ext>
            </a:extLst>
          </p:cNvPr>
          <p:cNvSpPr/>
          <p:nvPr/>
        </p:nvSpPr>
        <p:spPr>
          <a:xfrm>
            <a:off x="6457504" y="3157796"/>
            <a:ext cx="1991638" cy="519780"/>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err="1"/>
              <a:t>pred</a:t>
            </a:r>
            <a:r>
              <a:rPr lang="en-US" sz="1600" dirty="0"/>
              <a:t>[B]= A:</a:t>
            </a:r>
          </a:p>
          <a:p>
            <a:pPr algn="ctr"/>
            <a:r>
              <a:rPr lang="en-US" sz="1600" dirty="0"/>
              <a:t>A</a:t>
            </a:r>
            <a:r>
              <a:rPr lang="en-US" sz="1600" dirty="0">
                <a:sym typeface="Wingdings" pitchFamily="2" charset="2"/>
              </a:rPr>
              <a:t></a:t>
            </a:r>
            <a:r>
              <a:rPr lang="en-US" sz="1600" dirty="0"/>
              <a:t>B</a:t>
            </a:r>
            <a:r>
              <a:rPr lang="en-US" sz="1600" dirty="0">
                <a:sym typeface="Wingdings" pitchFamily="2" charset="2"/>
              </a:rPr>
              <a:t></a:t>
            </a:r>
            <a:r>
              <a:rPr lang="en-US" sz="1600" dirty="0"/>
              <a:t>D</a:t>
            </a:r>
            <a:r>
              <a:rPr lang="en-US" sz="1600" dirty="0">
                <a:sym typeface="Wingdings" pitchFamily="2" charset="2"/>
              </a:rPr>
              <a:t></a:t>
            </a:r>
            <a:r>
              <a:rPr lang="en-US" sz="1600" dirty="0"/>
              <a:t> C</a:t>
            </a:r>
            <a:r>
              <a:rPr lang="en-US" sz="1600" dirty="0">
                <a:sym typeface="Wingdings" pitchFamily="2" charset="2"/>
              </a:rPr>
              <a:t></a:t>
            </a:r>
            <a:r>
              <a:rPr lang="en-US" sz="1600" dirty="0"/>
              <a:t>F</a:t>
            </a:r>
          </a:p>
          <a:p>
            <a:pPr algn="ctr"/>
            <a:endParaRPr lang="en-US" sz="1600" dirty="0"/>
          </a:p>
        </p:txBody>
      </p:sp>
      <p:cxnSp>
        <p:nvCxnSpPr>
          <p:cNvPr id="66" name="Straight Arrow Connector 65">
            <a:extLst>
              <a:ext uri="{FF2B5EF4-FFF2-40B4-BE49-F238E27FC236}">
                <a16:creationId xmlns:a16="http://schemas.microsoft.com/office/drawing/2014/main" id="{71B5A733-6524-D245-B23A-ACA492FB5FFB}"/>
              </a:ext>
            </a:extLst>
          </p:cNvPr>
          <p:cNvCxnSpPr>
            <a:cxnSpLocks/>
            <a:stCxn id="64" idx="1"/>
          </p:cNvCxnSpPr>
          <p:nvPr/>
        </p:nvCxnSpPr>
        <p:spPr>
          <a:xfrm flipH="1">
            <a:off x="2158910" y="3417686"/>
            <a:ext cx="4298594" cy="13658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7" name="Rectangle 66">
            <a:extLst>
              <a:ext uri="{FF2B5EF4-FFF2-40B4-BE49-F238E27FC236}">
                <a16:creationId xmlns:a16="http://schemas.microsoft.com/office/drawing/2014/main" id="{5D9BD9A5-F773-AC4C-8EE0-B27DA0911CA0}"/>
              </a:ext>
            </a:extLst>
          </p:cNvPr>
          <p:cNvSpPr/>
          <p:nvPr/>
        </p:nvSpPr>
        <p:spPr>
          <a:xfrm>
            <a:off x="6706772" y="6098931"/>
            <a:ext cx="2437227" cy="588621"/>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a:t>the shortest distance from A to F is 11</a:t>
            </a:r>
          </a:p>
          <a:p>
            <a:pPr algn="ctr"/>
            <a:endParaRPr lang="en-US" sz="1600" dirty="0"/>
          </a:p>
        </p:txBody>
      </p:sp>
      <p:cxnSp>
        <p:nvCxnSpPr>
          <p:cNvPr id="68" name="Straight Arrow Connector 67">
            <a:extLst>
              <a:ext uri="{FF2B5EF4-FFF2-40B4-BE49-F238E27FC236}">
                <a16:creationId xmlns:a16="http://schemas.microsoft.com/office/drawing/2014/main" id="{A2332F16-F713-8748-990C-9DB6B42127B7}"/>
              </a:ext>
            </a:extLst>
          </p:cNvPr>
          <p:cNvCxnSpPr>
            <a:cxnSpLocks/>
          </p:cNvCxnSpPr>
          <p:nvPr/>
        </p:nvCxnSpPr>
        <p:spPr>
          <a:xfrm flipH="1" flipV="1">
            <a:off x="6037545" y="6296892"/>
            <a:ext cx="676406" cy="370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 name="Straight Arrow Connector 2">
            <a:extLst>
              <a:ext uri="{FF2B5EF4-FFF2-40B4-BE49-F238E27FC236}">
                <a16:creationId xmlns:a16="http://schemas.microsoft.com/office/drawing/2014/main" id="{55514EB4-4E24-2B44-A4A5-B84DC73A85EF}"/>
              </a:ext>
            </a:extLst>
          </p:cNvPr>
          <p:cNvCxnSpPr>
            <a:cxnSpLocks/>
          </p:cNvCxnSpPr>
          <p:nvPr/>
        </p:nvCxnSpPr>
        <p:spPr>
          <a:xfrm flipV="1">
            <a:off x="9143999" y="1496672"/>
            <a:ext cx="0" cy="36958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72290FB8-4298-4F42-BCE9-07EBEBA2A39E}"/>
              </a:ext>
            </a:extLst>
          </p:cNvPr>
          <p:cNvCxnSpPr>
            <a:cxnSpLocks/>
          </p:cNvCxnSpPr>
          <p:nvPr/>
        </p:nvCxnSpPr>
        <p:spPr>
          <a:xfrm flipV="1">
            <a:off x="8870594" y="1866004"/>
            <a:ext cx="17819" cy="25405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DA8078AE-1649-8045-ABDF-E9A11C826B7B}"/>
              </a:ext>
            </a:extLst>
          </p:cNvPr>
          <p:cNvCxnSpPr>
            <a:cxnSpLocks/>
          </p:cNvCxnSpPr>
          <p:nvPr/>
        </p:nvCxnSpPr>
        <p:spPr>
          <a:xfrm flipV="1">
            <a:off x="8642048" y="2144354"/>
            <a:ext cx="9822" cy="15986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DF9AAFF7-CB7A-9945-A87F-15AAD8A211F8}"/>
              </a:ext>
            </a:extLst>
          </p:cNvPr>
          <p:cNvCxnSpPr>
            <a:cxnSpLocks/>
          </p:cNvCxnSpPr>
          <p:nvPr/>
        </p:nvCxnSpPr>
        <p:spPr>
          <a:xfrm flipV="1">
            <a:off x="8461855" y="2352345"/>
            <a:ext cx="0" cy="7839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113D6D34-1ED8-2449-B347-7969CD1CC671}"/>
              </a:ext>
            </a:extLst>
          </p:cNvPr>
          <p:cNvCxnSpPr/>
          <p:nvPr/>
        </p:nvCxnSpPr>
        <p:spPr>
          <a:xfrm flipH="1">
            <a:off x="8765965" y="1534658"/>
            <a:ext cx="3780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F200B98C-0225-484C-A9DD-F442B47A4A89}"/>
              </a:ext>
            </a:extLst>
          </p:cNvPr>
          <p:cNvCxnSpPr>
            <a:cxnSpLocks/>
          </p:cNvCxnSpPr>
          <p:nvPr/>
        </p:nvCxnSpPr>
        <p:spPr>
          <a:xfrm flipH="1">
            <a:off x="8393113" y="1865776"/>
            <a:ext cx="477481" cy="2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5D69ABA4-212E-9E44-89B6-60A818C59D82}"/>
              </a:ext>
            </a:extLst>
          </p:cNvPr>
          <p:cNvCxnSpPr>
            <a:cxnSpLocks/>
          </p:cNvCxnSpPr>
          <p:nvPr/>
        </p:nvCxnSpPr>
        <p:spPr>
          <a:xfrm flipH="1">
            <a:off x="8024582" y="2144354"/>
            <a:ext cx="6272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EE6C2FFB-6DEF-BB40-A5FB-1774DC0DD8D1}"/>
              </a:ext>
            </a:extLst>
          </p:cNvPr>
          <p:cNvCxnSpPr>
            <a:cxnSpLocks/>
          </p:cNvCxnSpPr>
          <p:nvPr/>
        </p:nvCxnSpPr>
        <p:spPr>
          <a:xfrm flipH="1">
            <a:off x="7724793" y="2379792"/>
            <a:ext cx="73706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6719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0597-622A-7443-B44C-52EE1D0B748A}"/>
              </a:ext>
            </a:extLst>
          </p:cNvPr>
          <p:cNvSpPr>
            <a:spLocks noGrp="1"/>
          </p:cNvSpPr>
          <p:nvPr>
            <p:ph type="title"/>
          </p:nvPr>
        </p:nvSpPr>
        <p:spPr>
          <a:xfrm>
            <a:off x="265113" y="107951"/>
            <a:ext cx="2183672" cy="920750"/>
          </a:xfrm>
        </p:spPr>
        <p:txBody>
          <a:bodyPr>
            <a:normAutofit/>
          </a:bodyPr>
          <a:lstStyle/>
          <a:p>
            <a:r>
              <a:rPr lang="en-US" sz="2400" dirty="0"/>
              <a:t>DFS/ BFS= ? </a:t>
            </a:r>
          </a:p>
        </p:txBody>
      </p:sp>
      <p:grpSp>
        <p:nvGrpSpPr>
          <p:cNvPr id="7" name="Group 6">
            <a:extLst>
              <a:ext uri="{FF2B5EF4-FFF2-40B4-BE49-F238E27FC236}">
                <a16:creationId xmlns:a16="http://schemas.microsoft.com/office/drawing/2014/main" id="{8DE27856-8620-B544-A0A0-F56E2BB7A80B}"/>
              </a:ext>
            </a:extLst>
          </p:cNvPr>
          <p:cNvGrpSpPr/>
          <p:nvPr/>
        </p:nvGrpSpPr>
        <p:grpSpPr>
          <a:xfrm>
            <a:off x="3563888" y="295179"/>
            <a:ext cx="3353384" cy="1735967"/>
            <a:chOff x="60759" y="3286986"/>
            <a:chExt cx="3353384" cy="1615257"/>
          </a:xfrm>
        </p:grpSpPr>
        <p:sp>
          <p:nvSpPr>
            <p:cNvPr id="11" name="Oval 10">
              <a:extLst>
                <a:ext uri="{FF2B5EF4-FFF2-40B4-BE49-F238E27FC236}">
                  <a16:creationId xmlns:a16="http://schemas.microsoft.com/office/drawing/2014/main" id="{5468BCFC-B99D-C643-96C6-D48836388DE7}"/>
                </a:ext>
              </a:extLst>
            </p:cNvPr>
            <p:cNvSpPr/>
            <p:nvPr/>
          </p:nvSpPr>
          <p:spPr>
            <a:xfrm>
              <a:off x="909542" y="3880334"/>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B</a:t>
              </a:r>
            </a:p>
          </p:txBody>
        </p:sp>
        <p:sp>
          <p:nvSpPr>
            <p:cNvPr id="12" name="Oval 11">
              <a:extLst>
                <a:ext uri="{FF2B5EF4-FFF2-40B4-BE49-F238E27FC236}">
                  <a16:creationId xmlns:a16="http://schemas.microsoft.com/office/drawing/2014/main" id="{B8CDB198-C7F9-9347-AA4D-A8E0FD9EB4C0}"/>
                </a:ext>
              </a:extLst>
            </p:cNvPr>
            <p:cNvSpPr/>
            <p:nvPr/>
          </p:nvSpPr>
          <p:spPr>
            <a:xfrm>
              <a:off x="60759" y="4537321"/>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D</a:t>
              </a:r>
            </a:p>
          </p:txBody>
        </p:sp>
        <p:sp>
          <p:nvSpPr>
            <p:cNvPr id="13" name="Oval 12">
              <a:extLst>
                <a:ext uri="{FF2B5EF4-FFF2-40B4-BE49-F238E27FC236}">
                  <a16:creationId xmlns:a16="http://schemas.microsoft.com/office/drawing/2014/main" id="{D6956ADF-E4A0-2B49-AB62-2045304382F2}"/>
                </a:ext>
              </a:extLst>
            </p:cNvPr>
            <p:cNvSpPr/>
            <p:nvPr/>
          </p:nvSpPr>
          <p:spPr>
            <a:xfrm>
              <a:off x="2014858" y="32869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A</a:t>
              </a:r>
            </a:p>
          </p:txBody>
        </p:sp>
        <p:sp>
          <p:nvSpPr>
            <p:cNvPr id="14" name="Oval 13">
              <a:extLst>
                <a:ext uri="{FF2B5EF4-FFF2-40B4-BE49-F238E27FC236}">
                  <a16:creationId xmlns:a16="http://schemas.microsoft.com/office/drawing/2014/main" id="{4A814166-30F0-B24B-9043-A325EA4E6237}"/>
                </a:ext>
              </a:extLst>
            </p:cNvPr>
            <p:cNvSpPr/>
            <p:nvPr/>
          </p:nvSpPr>
          <p:spPr>
            <a:xfrm>
              <a:off x="3049221" y="3880334"/>
              <a:ext cx="364922" cy="342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C</a:t>
              </a:r>
            </a:p>
          </p:txBody>
        </p:sp>
        <p:cxnSp>
          <p:nvCxnSpPr>
            <p:cNvPr id="15" name="Straight Connector 14">
              <a:extLst>
                <a:ext uri="{FF2B5EF4-FFF2-40B4-BE49-F238E27FC236}">
                  <a16:creationId xmlns:a16="http://schemas.microsoft.com/office/drawing/2014/main" id="{D9CDCDC3-6B38-2E41-B674-9289C5576B2F}"/>
                </a:ext>
              </a:extLst>
            </p:cNvPr>
            <p:cNvCxnSpPr>
              <a:cxnSpLocks/>
              <a:endCxn id="14" idx="1"/>
            </p:cNvCxnSpPr>
            <p:nvPr/>
          </p:nvCxnSpPr>
          <p:spPr>
            <a:xfrm>
              <a:off x="2311169" y="3574581"/>
              <a:ext cx="791494" cy="35588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E6AC48BD-A3ED-5E4A-A603-FC59E5B86B1B}"/>
                </a:ext>
              </a:extLst>
            </p:cNvPr>
            <p:cNvCxnSpPr>
              <a:cxnSpLocks/>
              <a:stCxn id="13" idx="3"/>
              <a:endCxn id="11" idx="7"/>
            </p:cNvCxnSpPr>
            <p:nvPr/>
          </p:nvCxnSpPr>
          <p:spPr>
            <a:xfrm flipH="1">
              <a:off x="1221022" y="3598467"/>
              <a:ext cx="847278" cy="335309"/>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F008E5BC-0C8B-884A-ADF2-31854935875A}"/>
                </a:ext>
              </a:extLst>
            </p:cNvPr>
            <p:cNvCxnSpPr>
              <a:cxnSpLocks/>
              <a:stCxn id="11" idx="3"/>
              <a:endCxn id="12" idx="0"/>
            </p:cNvCxnSpPr>
            <p:nvPr/>
          </p:nvCxnSpPr>
          <p:spPr>
            <a:xfrm flipH="1">
              <a:off x="243220" y="4191815"/>
              <a:ext cx="719764" cy="34550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F73DEE1D-3556-C149-A234-BC3C5F45DC0D}"/>
                </a:ext>
              </a:extLst>
            </p:cNvPr>
            <p:cNvCxnSpPr>
              <a:cxnSpLocks/>
              <a:stCxn id="11" idx="5"/>
              <a:endCxn id="28" idx="1"/>
            </p:cNvCxnSpPr>
            <p:nvPr/>
          </p:nvCxnSpPr>
          <p:spPr>
            <a:xfrm>
              <a:off x="1221022" y="4191815"/>
              <a:ext cx="481851" cy="351254"/>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28" name="Oval 27">
            <a:extLst>
              <a:ext uri="{FF2B5EF4-FFF2-40B4-BE49-F238E27FC236}">
                <a16:creationId xmlns:a16="http://schemas.microsoft.com/office/drawing/2014/main" id="{C0B29104-4D2E-E948-95AF-667613240172}"/>
              </a:ext>
            </a:extLst>
          </p:cNvPr>
          <p:cNvSpPr/>
          <p:nvPr/>
        </p:nvSpPr>
        <p:spPr>
          <a:xfrm>
            <a:off x="5152560" y="1587696"/>
            <a:ext cx="364922" cy="392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E</a:t>
            </a:r>
          </a:p>
        </p:txBody>
      </p:sp>
      <p:graphicFrame>
        <p:nvGraphicFramePr>
          <p:cNvPr id="35" name="Table 34">
            <a:extLst>
              <a:ext uri="{FF2B5EF4-FFF2-40B4-BE49-F238E27FC236}">
                <a16:creationId xmlns:a16="http://schemas.microsoft.com/office/drawing/2014/main" id="{0654A654-B878-0E4B-AC10-AB2A8C9126D7}"/>
              </a:ext>
            </a:extLst>
          </p:cNvPr>
          <p:cNvGraphicFramePr>
            <a:graphicFrameLocks noGrp="1"/>
          </p:cNvGraphicFramePr>
          <p:nvPr/>
        </p:nvGraphicFramePr>
        <p:xfrm>
          <a:off x="93360" y="2415047"/>
          <a:ext cx="4306887" cy="4147773"/>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4147773">
                <a:tc>
                  <a:txBody>
                    <a:bodyPr/>
                    <a:lstStyle/>
                    <a:p>
                      <a:pPr marL="0" indent="0">
                        <a:buFont typeface="Arial"/>
                        <a:buNone/>
                      </a:pPr>
                      <a:r>
                        <a:rPr lang="en-US" sz="1600" b="0" baseline="0" dirty="0">
                          <a:solidFill>
                            <a:srgbClr val="080FAC"/>
                          </a:solidFill>
                          <a:effectLst/>
                          <a:latin typeface="Narkisim" panose="020E0502050101010101" pitchFamily="34" charset="-79"/>
                          <a:cs typeface="Narkisim" panose="020E0502050101010101" pitchFamily="34" charset="-79"/>
                        </a:rPr>
                        <a:t>BFS  </a:t>
                      </a:r>
                    </a:p>
                    <a:p>
                      <a:pPr marL="285750" indent="-285750">
                        <a:buFont typeface="Arial" panose="020B0604020202020204" pitchFamily="34" charset="0"/>
                        <a:buChar char="•"/>
                      </a:pPr>
                      <a:r>
                        <a:rPr lang="en-US" sz="1600" b="0" baseline="0" dirty="0">
                          <a:solidFill>
                            <a:srgbClr val="080FAC"/>
                          </a:solidFill>
                          <a:effectLst/>
                          <a:latin typeface="Narkisim" panose="020E0502050101010101" pitchFamily="34" charset="-79"/>
                          <a:cs typeface="Narkisim" panose="020E0502050101010101" pitchFamily="34" charset="-79"/>
                        </a:rPr>
                        <a:t>start by visiting A</a:t>
                      </a:r>
                    </a:p>
                    <a:p>
                      <a:pPr marL="285750" indent="-285750">
                        <a:buFont typeface="Arial" panose="020B0604020202020204" pitchFamily="34" charset="0"/>
                        <a:buChar char="•"/>
                      </a:pPr>
                      <a:endParaRPr lang="en-US" sz="1600" b="0" baseline="0" dirty="0">
                        <a:solidFill>
                          <a:srgbClr val="080FAC"/>
                        </a:solidFill>
                        <a:effectLst/>
                        <a:latin typeface="Narkisim" panose="020E0502050101010101" pitchFamily="34" charset="-79"/>
                        <a:cs typeface="Narkisim" panose="020E0502050101010101" pitchFamily="34" charset="-79"/>
                      </a:endParaRPr>
                    </a:p>
                    <a:p>
                      <a:pPr marL="285750" indent="-285750">
                        <a:buFont typeface="Arial" panose="020B0604020202020204" pitchFamily="34" charset="0"/>
                        <a:buChar char="•"/>
                      </a:pPr>
                      <a:endParaRPr lang="en-US" sz="1600" b="0" baseline="0" dirty="0">
                        <a:solidFill>
                          <a:srgbClr val="080FAC"/>
                        </a:solidFill>
                        <a:effectLst/>
                        <a:latin typeface="Narkisim" panose="020E0502050101010101" pitchFamily="34" charset="-79"/>
                        <a:cs typeface="Narkisim" panose="020E0502050101010101" pitchFamily="34" charset="-79"/>
                      </a:endParaRPr>
                    </a:p>
                    <a:p>
                      <a:pPr marL="285750" indent="-285750">
                        <a:buFont typeface="Arial" panose="020B0604020202020204" pitchFamily="34" charset="0"/>
                        <a:buChar char="•"/>
                      </a:pPr>
                      <a:r>
                        <a:rPr lang="en-US" sz="1600" b="0" baseline="0" dirty="0">
                          <a:solidFill>
                            <a:srgbClr val="080FAC"/>
                          </a:solidFill>
                          <a:effectLst/>
                          <a:latin typeface="Narkisim" panose="020E0502050101010101" pitchFamily="34" charset="-79"/>
                          <a:cs typeface="Narkisim" panose="020E0502050101010101" pitchFamily="34" charset="-79"/>
                        </a:rPr>
                        <a:t>add A’s </a:t>
                      </a:r>
                      <a:r>
                        <a:rPr lang="en-US" sz="1600" b="0" baseline="0" dirty="0" err="1">
                          <a:solidFill>
                            <a:srgbClr val="080FAC"/>
                          </a:solidFill>
                          <a:effectLst/>
                          <a:latin typeface="Narkisim" panose="020E0502050101010101" pitchFamily="34" charset="-79"/>
                          <a:cs typeface="Narkisim" panose="020E0502050101010101" pitchFamily="34" charset="-79"/>
                        </a:rPr>
                        <a:t>neighbours</a:t>
                      </a:r>
                      <a:r>
                        <a:rPr lang="en-US" sz="1600" b="0" baseline="0" dirty="0">
                          <a:solidFill>
                            <a:srgbClr val="080FAC"/>
                          </a:solidFill>
                          <a:effectLst/>
                          <a:latin typeface="Narkisim" panose="020E0502050101010101" pitchFamily="34" charset="-79"/>
                          <a:cs typeface="Narkisim" panose="020E0502050101010101" pitchFamily="34" charset="-79"/>
                        </a:rPr>
                        <a:t> in queue Q of “jobs to do”</a:t>
                      </a:r>
                    </a:p>
                    <a:p>
                      <a:pPr marL="285750" indent="-285750">
                        <a:buFont typeface="Arial" panose="020B0604020202020204" pitchFamily="34" charset="0"/>
                        <a:buChar char="•"/>
                      </a:pPr>
                      <a:r>
                        <a:rPr lang="en-US" sz="1600" b="0" baseline="0" dirty="0">
                          <a:solidFill>
                            <a:srgbClr val="080FAC"/>
                          </a:solidFill>
                          <a:effectLst/>
                          <a:latin typeface="Narkisim" panose="020E0502050101010101" pitchFamily="34" charset="-79"/>
                          <a:cs typeface="Narkisim" panose="020E0502050101010101" pitchFamily="34" charset="-79"/>
                        </a:rPr>
                        <a:t>what’s the content of the queue now?</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6" name="Table 35">
            <a:extLst>
              <a:ext uri="{FF2B5EF4-FFF2-40B4-BE49-F238E27FC236}">
                <a16:creationId xmlns:a16="http://schemas.microsoft.com/office/drawing/2014/main" id="{4DC23DC6-7478-4A45-B1E4-5BDAA56280F5}"/>
              </a:ext>
            </a:extLst>
          </p:cNvPr>
          <p:cNvGraphicFramePr>
            <a:graphicFrameLocks noGrp="1"/>
          </p:cNvGraphicFramePr>
          <p:nvPr/>
        </p:nvGraphicFramePr>
        <p:xfrm>
          <a:off x="4595132" y="2132856"/>
          <a:ext cx="4306887" cy="4429965"/>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4429965">
                <a:tc>
                  <a:txBody>
                    <a:bodyPr/>
                    <a:lstStyle/>
                    <a:p>
                      <a:pPr marL="0" indent="0">
                        <a:buFont typeface="Arial"/>
                        <a:buNone/>
                      </a:pPr>
                      <a:r>
                        <a:rPr lang="en-US" sz="1600" b="0" baseline="0" dirty="0">
                          <a:solidFill>
                            <a:srgbClr val="080FAC"/>
                          </a:solidFill>
                          <a:effectLst/>
                          <a:latin typeface="Courier" pitchFamily="2" charset="0"/>
                        </a:rPr>
                        <a:t>DFS:  </a:t>
                      </a:r>
                    </a:p>
                    <a:p>
                      <a:pPr marL="285750" indent="-285750" algn="l" defTabSz="914400" rtl="0" eaLnBrk="1" latinLnBrk="0" hangingPunct="1">
                        <a:buFont typeface="Arial" panose="020B0604020202020204" pitchFamily="34" charset="0"/>
                        <a:buChar char="•"/>
                      </a:pPr>
                      <a:r>
                        <a:rPr lang="en-US" sz="1600" b="0" kern="1200" baseline="0" dirty="0">
                          <a:solidFill>
                            <a:srgbClr val="080FAC"/>
                          </a:solidFill>
                          <a:effectLst/>
                          <a:latin typeface="Narkisim" panose="020E0502050101010101" pitchFamily="34" charset="-79"/>
                          <a:ea typeface="+mn-ea"/>
                          <a:cs typeface="Narkisim" panose="020E0502050101010101" pitchFamily="34" charset="-79"/>
                        </a:rPr>
                        <a:t>start “visit A”</a:t>
                      </a: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r>
                        <a:rPr lang="en-US" sz="1600" b="0" kern="1200" baseline="0" dirty="0">
                          <a:solidFill>
                            <a:srgbClr val="080FAC"/>
                          </a:solidFill>
                          <a:effectLst/>
                          <a:latin typeface="Narkisim" panose="020E0502050101010101" pitchFamily="34" charset="-79"/>
                          <a:ea typeface="+mn-ea"/>
                          <a:cs typeface="Narkisim" panose="020E0502050101010101" pitchFamily="34" charset="-79"/>
                        </a:rPr>
                        <a:t>when doing “visit A” stuffs</a:t>
                      </a:r>
                    </a:p>
                    <a:p>
                      <a:pPr marL="285750" indent="-285750">
                        <a:buFont typeface="Arial" panose="020B0604020202020204" pitchFamily="34" charset="0"/>
                        <a:buChar char="•"/>
                      </a:pPr>
                      <a:r>
                        <a:rPr lang="en-US" sz="1600" b="0" kern="1200" baseline="0" dirty="0">
                          <a:solidFill>
                            <a:srgbClr val="080FAC"/>
                          </a:solidFill>
                          <a:effectLst/>
                          <a:latin typeface="Narkisim" panose="020E0502050101010101" pitchFamily="34" charset="-79"/>
                          <a:ea typeface="+mn-ea"/>
                          <a:cs typeface="Narkisim" panose="020E0502050101010101" pitchFamily="34" charset="-79"/>
                        </a:rPr>
                        <a:t>when ending “visit A”</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7" name="Table 36">
            <a:extLst>
              <a:ext uri="{FF2B5EF4-FFF2-40B4-BE49-F238E27FC236}">
                <a16:creationId xmlns:a16="http://schemas.microsoft.com/office/drawing/2014/main" id="{5290BF4F-4D04-7A44-AA03-C56733B798DB}"/>
              </a:ext>
            </a:extLst>
          </p:cNvPr>
          <p:cNvGraphicFramePr>
            <a:graphicFrameLocks noGrp="1"/>
          </p:cNvGraphicFramePr>
          <p:nvPr/>
        </p:nvGraphicFramePr>
        <p:xfrm>
          <a:off x="4777593" y="2787683"/>
          <a:ext cx="3997459" cy="1865454"/>
        </p:xfrm>
        <a:graphic>
          <a:graphicData uri="http://schemas.openxmlformats.org/drawingml/2006/table">
            <a:tbl>
              <a:tblPr firstRow="1" bandRow="1">
                <a:tableStyleId>{69CF1AB2-1976-4502-BF36-3FF5EA218861}</a:tableStyleId>
              </a:tblPr>
              <a:tblGrid>
                <a:gridCol w="3997459">
                  <a:extLst>
                    <a:ext uri="{9D8B030D-6E8A-4147-A177-3AD203B41FA5}">
                      <a16:colId xmlns:a16="http://schemas.microsoft.com/office/drawing/2014/main" val="20000"/>
                    </a:ext>
                  </a:extLst>
                </a:gridCol>
              </a:tblGrid>
              <a:tr h="1865454">
                <a:tc>
                  <a:txBody>
                    <a:bodyPr/>
                    <a:lstStyle/>
                    <a:p>
                      <a:pPr marL="0" indent="0">
                        <a:buFont typeface="Arial"/>
                        <a:buNone/>
                      </a:pPr>
                      <a:r>
                        <a:rPr lang="en-US" sz="1600" b="0" baseline="0" dirty="0">
                          <a:solidFill>
                            <a:srgbClr val="080FAC"/>
                          </a:solidFill>
                          <a:effectLst/>
                          <a:latin typeface="Courier" pitchFamily="2" charset="0"/>
                        </a:rPr>
                        <a:t>visit B </a:t>
                      </a:r>
                    </a:p>
                  </a:txBody>
                  <a:tcPr marL="91442" marR="91442" marT="45716" marB="45716">
                    <a:solidFill>
                      <a:schemeClr val="accent4">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8" name="Table 37">
            <a:extLst>
              <a:ext uri="{FF2B5EF4-FFF2-40B4-BE49-F238E27FC236}">
                <a16:creationId xmlns:a16="http://schemas.microsoft.com/office/drawing/2014/main" id="{9FA934FA-AEB1-0348-8DF4-9B86EB133AF5}"/>
              </a:ext>
            </a:extLst>
          </p:cNvPr>
          <p:cNvGraphicFramePr>
            <a:graphicFrameLocks noGrp="1"/>
          </p:cNvGraphicFramePr>
          <p:nvPr/>
        </p:nvGraphicFramePr>
        <p:xfrm>
          <a:off x="372089" y="2985629"/>
          <a:ext cx="3191799" cy="335272"/>
        </p:xfrm>
        <a:graphic>
          <a:graphicData uri="http://schemas.openxmlformats.org/drawingml/2006/table">
            <a:tbl>
              <a:tblPr firstRow="1" bandRow="1">
                <a:tableStyleId>{69CF1AB2-1976-4502-BF36-3FF5EA218861}</a:tableStyleId>
              </a:tblPr>
              <a:tblGrid>
                <a:gridCol w="3191799">
                  <a:extLst>
                    <a:ext uri="{9D8B030D-6E8A-4147-A177-3AD203B41FA5}">
                      <a16:colId xmlns:a16="http://schemas.microsoft.com/office/drawing/2014/main" val="20000"/>
                    </a:ext>
                  </a:extLst>
                </a:gridCol>
              </a:tblGrid>
              <a:tr h="245644">
                <a:tc>
                  <a:txBody>
                    <a:bodyPr/>
                    <a:lstStyle/>
                    <a:p>
                      <a:pPr marL="0" indent="0">
                        <a:buFont typeface="Arial"/>
                        <a:buNone/>
                      </a:pPr>
                      <a:r>
                        <a:rPr lang="en-US" sz="1600" b="0" baseline="0" dirty="0">
                          <a:solidFill>
                            <a:srgbClr val="080FAC"/>
                          </a:solidFill>
                          <a:effectLst/>
                          <a:latin typeface="Courier" pitchFamily="2" charset="0"/>
                        </a:rPr>
                        <a:t>do “visit A” stuffs</a:t>
                      </a:r>
                    </a:p>
                  </a:txBody>
                  <a:tcPr marL="91442" marR="91442" marT="45716" marB="45716">
                    <a:solidFill>
                      <a:schemeClr val="accent4">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8" name="Table 17">
            <a:extLst>
              <a:ext uri="{FF2B5EF4-FFF2-40B4-BE49-F238E27FC236}">
                <a16:creationId xmlns:a16="http://schemas.microsoft.com/office/drawing/2014/main" id="{62421B8E-3EE8-3E44-9213-A74493E3F063}"/>
              </a:ext>
            </a:extLst>
          </p:cNvPr>
          <p:cNvGraphicFramePr>
            <a:graphicFrameLocks noGrp="1"/>
          </p:cNvGraphicFramePr>
          <p:nvPr/>
        </p:nvGraphicFramePr>
        <p:xfrm>
          <a:off x="4779904" y="4725540"/>
          <a:ext cx="3997459" cy="934550"/>
        </p:xfrm>
        <a:graphic>
          <a:graphicData uri="http://schemas.openxmlformats.org/drawingml/2006/table">
            <a:tbl>
              <a:tblPr firstRow="1" bandRow="1">
                <a:tableStyleId>{69CF1AB2-1976-4502-BF36-3FF5EA218861}</a:tableStyleId>
              </a:tblPr>
              <a:tblGrid>
                <a:gridCol w="3997459">
                  <a:extLst>
                    <a:ext uri="{9D8B030D-6E8A-4147-A177-3AD203B41FA5}">
                      <a16:colId xmlns:a16="http://schemas.microsoft.com/office/drawing/2014/main" val="20000"/>
                    </a:ext>
                  </a:extLst>
                </a:gridCol>
              </a:tblGrid>
              <a:tr h="934550">
                <a:tc>
                  <a:txBody>
                    <a:bodyPr/>
                    <a:lstStyle/>
                    <a:p>
                      <a:pPr marL="0" indent="0">
                        <a:buFont typeface="Arial"/>
                        <a:buNone/>
                      </a:pPr>
                      <a:r>
                        <a:rPr lang="en-US" sz="1600" b="0" baseline="0" dirty="0">
                          <a:solidFill>
                            <a:srgbClr val="080FAC"/>
                          </a:solidFill>
                          <a:effectLst/>
                          <a:latin typeface="Courier" pitchFamily="2" charset="0"/>
                        </a:rPr>
                        <a:t>visit C</a:t>
                      </a:r>
                    </a:p>
                  </a:txBody>
                  <a:tcPr marL="91442" marR="91442" marT="45716" marB="45716">
                    <a:solidFill>
                      <a:schemeClr val="accent4">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07532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0597-622A-7443-B44C-52EE1D0B748A}"/>
              </a:ext>
            </a:extLst>
          </p:cNvPr>
          <p:cNvSpPr>
            <a:spLocks noGrp="1"/>
          </p:cNvSpPr>
          <p:nvPr>
            <p:ph type="title"/>
          </p:nvPr>
        </p:nvSpPr>
        <p:spPr>
          <a:xfrm>
            <a:off x="265113" y="107951"/>
            <a:ext cx="2183672" cy="920750"/>
          </a:xfrm>
        </p:spPr>
        <p:txBody>
          <a:bodyPr>
            <a:normAutofit/>
          </a:bodyPr>
          <a:lstStyle/>
          <a:p>
            <a:r>
              <a:rPr lang="en-US" sz="2400" dirty="0"/>
              <a:t>DFS/ BFS= ? </a:t>
            </a:r>
          </a:p>
        </p:txBody>
      </p:sp>
      <p:grpSp>
        <p:nvGrpSpPr>
          <p:cNvPr id="7" name="Group 6">
            <a:extLst>
              <a:ext uri="{FF2B5EF4-FFF2-40B4-BE49-F238E27FC236}">
                <a16:creationId xmlns:a16="http://schemas.microsoft.com/office/drawing/2014/main" id="{8DE27856-8620-B544-A0A0-F56E2BB7A80B}"/>
              </a:ext>
            </a:extLst>
          </p:cNvPr>
          <p:cNvGrpSpPr/>
          <p:nvPr/>
        </p:nvGrpSpPr>
        <p:grpSpPr>
          <a:xfrm>
            <a:off x="3632606" y="10015"/>
            <a:ext cx="3353384" cy="1735967"/>
            <a:chOff x="60759" y="3286986"/>
            <a:chExt cx="3353384" cy="1615257"/>
          </a:xfrm>
        </p:grpSpPr>
        <p:sp>
          <p:nvSpPr>
            <p:cNvPr id="11" name="Oval 10">
              <a:extLst>
                <a:ext uri="{FF2B5EF4-FFF2-40B4-BE49-F238E27FC236}">
                  <a16:creationId xmlns:a16="http://schemas.microsoft.com/office/drawing/2014/main" id="{5468BCFC-B99D-C643-96C6-D48836388DE7}"/>
                </a:ext>
              </a:extLst>
            </p:cNvPr>
            <p:cNvSpPr/>
            <p:nvPr/>
          </p:nvSpPr>
          <p:spPr>
            <a:xfrm>
              <a:off x="909542" y="3880334"/>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B</a:t>
              </a:r>
            </a:p>
          </p:txBody>
        </p:sp>
        <p:sp>
          <p:nvSpPr>
            <p:cNvPr id="12" name="Oval 11">
              <a:extLst>
                <a:ext uri="{FF2B5EF4-FFF2-40B4-BE49-F238E27FC236}">
                  <a16:creationId xmlns:a16="http://schemas.microsoft.com/office/drawing/2014/main" id="{B8CDB198-C7F9-9347-AA4D-A8E0FD9EB4C0}"/>
                </a:ext>
              </a:extLst>
            </p:cNvPr>
            <p:cNvSpPr/>
            <p:nvPr/>
          </p:nvSpPr>
          <p:spPr>
            <a:xfrm>
              <a:off x="60759" y="4537321"/>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D</a:t>
              </a:r>
            </a:p>
          </p:txBody>
        </p:sp>
        <p:sp>
          <p:nvSpPr>
            <p:cNvPr id="13" name="Oval 12">
              <a:extLst>
                <a:ext uri="{FF2B5EF4-FFF2-40B4-BE49-F238E27FC236}">
                  <a16:creationId xmlns:a16="http://schemas.microsoft.com/office/drawing/2014/main" id="{D6956ADF-E4A0-2B49-AB62-2045304382F2}"/>
                </a:ext>
              </a:extLst>
            </p:cNvPr>
            <p:cNvSpPr/>
            <p:nvPr/>
          </p:nvSpPr>
          <p:spPr>
            <a:xfrm>
              <a:off x="2014858" y="32869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A</a:t>
              </a:r>
            </a:p>
          </p:txBody>
        </p:sp>
        <p:sp>
          <p:nvSpPr>
            <p:cNvPr id="14" name="Oval 13">
              <a:extLst>
                <a:ext uri="{FF2B5EF4-FFF2-40B4-BE49-F238E27FC236}">
                  <a16:creationId xmlns:a16="http://schemas.microsoft.com/office/drawing/2014/main" id="{4A814166-30F0-B24B-9043-A325EA4E6237}"/>
                </a:ext>
              </a:extLst>
            </p:cNvPr>
            <p:cNvSpPr/>
            <p:nvPr/>
          </p:nvSpPr>
          <p:spPr>
            <a:xfrm>
              <a:off x="3049221" y="3880334"/>
              <a:ext cx="364922" cy="3422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C</a:t>
              </a:r>
            </a:p>
          </p:txBody>
        </p:sp>
        <p:cxnSp>
          <p:nvCxnSpPr>
            <p:cNvPr id="15" name="Straight Connector 14">
              <a:extLst>
                <a:ext uri="{FF2B5EF4-FFF2-40B4-BE49-F238E27FC236}">
                  <a16:creationId xmlns:a16="http://schemas.microsoft.com/office/drawing/2014/main" id="{D9CDCDC3-6B38-2E41-B674-9289C5576B2F}"/>
                </a:ext>
              </a:extLst>
            </p:cNvPr>
            <p:cNvCxnSpPr>
              <a:cxnSpLocks/>
              <a:endCxn id="14" idx="1"/>
            </p:cNvCxnSpPr>
            <p:nvPr/>
          </p:nvCxnSpPr>
          <p:spPr>
            <a:xfrm>
              <a:off x="2311169" y="3574581"/>
              <a:ext cx="791494" cy="35588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E6AC48BD-A3ED-5E4A-A603-FC59E5B86B1B}"/>
                </a:ext>
              </a:extLst>
            </p:cNvPr>
            <p:cNvCxnSpPr>
              <a:cxnSpLocks/>
              <a:stCxn id="13" idx="3"/>
              <a:endCxn id="11" idx="7"/>
            </p:cNvCxnSpPr>
            <p:nvPr/>
          </p:nvCxnSpPr>
          <p:spPr>
            <a:xfrm flipH="1">
              <a:off x="1221022" y="3598467"/>
              <a:ext cx="847278" cy="335309"/>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F008E5BC-0C8B-884A-ADF2-31854935875A}"/>
                </a:ext>
              </a:extLst>
            </p:cNvPr>
            <p:cNvCxnSpPr>
              <a:cxnSpLocks/>
              <a:stCxn id="11" idx="3"/>
              <a:endCxn id="12" idx="0"/>
            </p:cNvCxnSpPr>
            <p:nvPr/>
          </p:nvCxnSpPr>
          <p:spPr>
            <a:xfrm flipH="1">
              <a:off x="243220" y="4191815"/>
              <a:ext cx="719764" cy="34550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F73DEE1D-3556-C149-A234-BC3C5F45DC0D}"/>
                </a:ext>
              </a:extLst>
            </p:cNvPr>
            <p:cNvCxnSpPr>
              <a:cxnSpLocks/>
              <a:stCxn id="11" idx="5"/>
              <a:endCxn id="28" idx="1"/>
            </p:cNvCxnSpPr>
            <p:nvPr/>
          </p:nvCxnSpPr>
          <p:spPr>
            <a:xfrm>
              <a:off x="1221022" y="4191815"/>
              <a:ext cx="441922" cy="40469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28" name="Oval 27">
            <a:extLst>
              <a:ext uri="{FF2B5EF4-FFF2-40B4-BE49-F238E27FC236}">
                <a16:creationId xmlns:a16="http://schemas.microsoft.com/office/drawing/2014/main" id="{C0B29104-4D2E-E948-95AF-667613240172}"/>
              </a:ext>
            </a:extLst>
          </p:cNvPr>
          <p:cNvSpPr/>
          <p:nvPr/>
        </p:nvSpPr>
        <p:spPr>
          <a:xfrm>
            <a:off x="5181349" y="1359967"/>
            <a:ext cx="364922" cy="392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E</a:t>
            </a:r>
          </a:p>
        </p:txBody>
      </p:sp>
      <p:graphicFrame>
        <p:nvGraphicFramePr>
          <p:cNvPr id="35" name="Table 34">
            <a:extLst>
              <a:ext uri="{FF2B5EF4-FFF2-40B4-BE49-F238E27FC236}">
                <a16:creationId xmlns:a16="http://schemas.microsoft.com/office/drawing/2014/main" id="{0654A654-B878-0E4B-AC10-AB2A8C9126D7}"/>
              </a:ext>
            </a:extLst>
          </p:cNvPr>
          <p:cNvGraphicFramePr>
            <a:graphicFrameLocks noGrp="1"/>
          </p:cNvGraphicFramePr>
          <p:nvPr/>
        </p:nvGraphicFramePr>
        <p:xfrm>
          <a:off x="68619" y="1846155"/>
          <a:ext cx="4306887" cy="4968232"/>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4429965">
                <a:tc>
                  <a:txBody>
                    <a:bodyPr/>
                    <a:lstStyle/>
                    <a:p>
                      <a:pPr marL="0" indent="0">
                        <a:buFont typeface="Arial"/>
                        <a:buNone/>
                      </a:pPr>
                      <a:r>
                        <a:rPr lang="en-US" sz="1600" b="0" baseline="0" dirty="0">
                          <a:solidFill>
                            <a:srgbClr val="080FAC"/>
                          </a:solidFill>
                          <a:effectLst/>
                          <a:latin typeface="Narkisim" panose="020E0502050101010101" pitchFamily="34" charset="-79"/>
                          <a:cs typeface="Narkisim" panose="020E0502050101010101" pitchFamily="34" charset="-79"/>
                        </a:rPr>
                        <a:t>BFS  </a:t>
                      </a:r>
                    </a:p>
                    <a:p>
                      <a:pPr marL="285750" indent="-285750">
                        <a:buFont typeface="Arial" panose="020B0604020202020204" pitchFamily="34" charset="0"/>
                        <a:buChar char="•"/>
                      </a:pPr>
                      <a:r>
                        <a:rPr lang="en-US" sz="1600" b="0" baseline="0" dirty="0">
                          <a:solidFill>
                            <a:srgbClr val="080FAC"/>
                          </a:solidFill>
                          <a:effectLst/>
                          <a:latin typeface="Narkisim" panose="020E0502050101010101" pitchFamily="34" charset="-79"/>
                          <a:cs typeface="Narkisim" panose="020E0502050101010101" pitchFamily="34" charset="-79"/>
                        </a:rPr>
                        <a:t>start by visiting A</a:t>
                      </a:r>
                    </a:p>
                    <a:p>
                      <a:pPr marL="285750" indent="-285750">
                        <a:buFont typeface="Arial" panose="020B0604020202020204" pitchFamily="34" charset="0"/>
                        <a:buChar char="•"/>
                      </a:pPr>
                      <a:endParaRPr lang="en-US" sz="1600" b="0" baseline="0" dirty="0">
                        <a:solidFill>
                          <a:srgbClr val="080FAC"/>
                        </a:solidFill>
                        <a:effectLst/>
                        <a:latin typeface="Narkisim" panose="020E0502050101010101" pitchFamily="34" charset="-79"/>
                        <a:cs typeface="Narkisim" panose="020E0502050101010101" pitchFamily="34" charset="-79"/>
                      </a:endParaRPr>
                    </a:p>
                    <a:p>
                      <a:pPr marL="285750" indent="-285750">
                        <a:buFont typeface="Arial" panose="020B0604020202020204" pitchFamily="34" charset="0"/>
                        <a:buChar char="•"/>
                      </a:pPr>
                      <a:endParaRPr lang="en-US" sz="1600" b="0" baseline="0" dirty="0">
                        <a:solidFill>
                          <a:srgbClr val="080FAC"/>
                        </a:solidFill>
                        <a:effectLst/>
                        <a:latin typeface="Narkisim" panose="020E0502050101010101" pitchFamily="34" charset="-79"/>
                        <a:cs typeface="Narkisim" panose="020E0502050101010101" pitchFamily="34" charset="-79"/>
                      </a:endParaRPr>
                    </a:p>
                    <a:p>
                      <a:pPr marL="285750" indent="-285750">
                        <a:buFont typeface="Arial" panose="020B0604020202020204" pitchFamily="34" charset="0"/>
                        <a:buChar char="•"/>
                      </a:pPr>
                      <a:r>
                        <a:rPr lang="en-US" sz="1600" b="0" baseline="0" dirty="0">
                          <a:solidFill>
                            <a:srgbClr val="080FAC"/>
                          </a:solidFill>
                          <a:effectLst/>
                          <a:latin typeface="Narkisim" panose="020E0502050101010101" pitchFamily="34" charset="-79"/>
                          <a:cs typeface="Narkisim" panose="020E0502050101010101" pitchFamily="34" charset="-79"/>
                        </a:rPr>
                        <a:t>add A’s </a:t>
                      </a:r>
                      <a:r>
                        <a:rPr lang="en-US" sz="1600" b="0" baseline="0" dirty="0" err="1">
                          <a:solidFill>
                            <a:srgbClr val="080FAC"/>
                          </a:solidFill>
                          <a:effectLst/>
                          <a:latin typeface="Narkisim" panose="020E0502050101010101" pitchFamily="34" charset="-79"/>
                          <a:cs typeface="Narkisim" panose="020E0502050101010101" pitchFamily="34" charset="-79"/>
                        </a:rPr>
                        <a:t>neighbours</a:t>
                      </a:r>
                      <a:r>
                        <a:rPr lang="en-US" sz="1600" b="0" baseline="0" dirty="0">
                          <a:solidFill>
                            <a:srgbClr val="080FAC"/>
                          </a:solidFill>
                          <a:effectLst/>
                          <a:latin typeface="Narkisim" panose="020E0502050101010101" pitchFamily="34" charset="-79"/>
                          <a:cs typeface="Narkisim" panose="020E0502050101010101" pitchFamily="34" charset="-79"/>
                        </a:rPr>
                        <a:t> in queue Q of “jobs to do”</a:t>
                      </a:r>
                    </a:p>
                    <a:p>
                      <a:pPr marL="285750" indent="-285750">
                        <a:buFont typeface="Arial" panose="020B0604020202020204" pitchFamily="34" charset="0"/>
                        <a:buChar char="•"/>
                      </a:pPr>
                      <a:r>
                        <a:rPr lang="en-US" sz="1600" b="0" baseline="0" dirty="0">
                          <a:solidFill>
                            <a:srgbClr val="080FAC"/>
                          </a:solidFill>
                          <a:effectLst/>
                          <a:latin typeface="Narkisim" panose="020E0502050101010101" pitchFamily="34" charset="-79"/>
                          <a:cs typeface="Narkisim" panose="020E0502050101010101" pitchFamily="34" charset="-79"/>
                        </a:rPr>
                        <a:t>the queue now is</a:t>
                      </a:r>
                    </a:p>
                    <a:p>
                      <a:pPr marL="285750" indent="-285750">
                        <a:buFont typeface="Arial" panose="020B0604020202020204" pitchFamily="34" charset="0"/>
                        <a:buChar char="•"/>
                      </a:pPr>
                      <a:endParaRPr lang="en-US" sz="1600" b="0" baseline="0" dirty="0">
                        <a:solidFill>
                          <a:srgbClr val="080FAC"/>
                        </a:solidFill>
                        <a:effectLst/>
                        <a:latin typeface="Narkisim" panose="020E0502050101010101" pitchFamily="34" charset="-79"/>
                        <a:cs typeface="Narkisim" panose="020E0502050101010101" pitchFamily="34" charset="-79"/>
                      </a:endParaRPr>
                    </a:p>
                    <a:p>
                      <a:pPr marL="285750" indent="-285750">
                        <a:buFont typeface="Arial" panose="020B0604020202020204" pitchFamily="34" charset="0"/>
                        <a:buChar char="•"/>
                      </a:pPr>
                      <a:endParaRPr lang="en-US" sz="1600" b="0" baseline="0" dirty="0">
                        <a:solidFill>
                          <a:srgbClr val="080FAC"/>
                        </a:solidFill>
                        <a:effectLst/>
                        <a:latin typeface="Narkisim" panose="020E0502050101010101" pitchFamily="34" charset="-79"/>
                        <a:cs typeface="Narkisim" panose="020E0502050101010101" pitchFamily="34" charset="-79"/>
                      </a:endParaRPr>
                    </a:p>
                    <a:p>
                      <a:pPr marL="0" indent="0">
                        <a:buFont typeface="Arial" panose="020B0604020202020204" pitchFamily="34" charset="0"/>
                        <a:buNone/>
                      </a:pPr>
                      <a:r>
                        <a:rPr lang="en-US" sz="1600" b="0" baseline="0" dirty="0">
                          <a:solidFill>
                            <a:srgbClr val="080FAC"/>
                          </a:solidFill>
                          <a:effectLst/>
                          <a:latin typeface="Narkisim" panose="020E0502050101010101" pitchFamily="34" charset="-79"/>
                          <a:cs typeface="Narkisim" panose="020E0502050101010101" pitchFamily="34" charset="-79"/>
                        </a:rPr>
                        <a:t>                      </a:t>
                      </a:r>
                      <a:r>
                        <a:rPr lang="en-US" sz="1600" b="0" baseline="0" dirty="0">
                          <a:solidFill>
                            <a:schemeClr val="tx1"/>
                          </a:solidFill>
                          <a:effectLst/>
                          <a:latin typeface="Narkisim" panose="020E0502050101010101" pitchFamily="34" charset="-79"/>
                          <a:cs typeface="Narkisim" panose="020E0502050101010101" pitchFamily="34" charset="-79"/>
                        </a:rPr>
                        <a:t>front       rear</a:t>
                      </a:r>
                    </a:p>
                    <a:p>
                      <a:pPr marL="285750" indent="-285750">
                        <a:buFont typeface="Arial" panose="020B0604020202020204" pitchFamily="34" charset="0"/>
                        <a:buChar char="•"/>
                      </a:pPr>
                      <a:r>
                        <a:rPr lang="en-US" sz="1600" b="0" baseline="0" dirty="0">
                          <a:solidFill>
                            <a:srgbClr val="080FAC"/>
                          </a:solidFill>
                          <a:effectLst/>
                          <a:latin typeface="Narkisim" panose="020E0502050101010101" pitchFamily="34" charset="-79"/>
                          <a:cs typeface="Narkisim" panose="020E0502050101010101" pitchFamily="34" charset="-79"/>
                        </a:rPr>
                        <a:t>remove from front of the queue, get B</a:t>
                      </a:r>
                    </a:p>
                    <a:p>
                      <a:pPr marL="285750" indent="-285750">
                        <a:buFont typeface="Arial" panose="020B0604020202020204" pitchFamily="34" charset="0"/>
                        <a:buChar char="•"/>
                      </a:pPr>
                      <a:endParaRPr lang="en-US" sz="1600" b="0" baseline="0" dirty="0">
                        <a:solidFill>
                          <a:srgbClr val="080FAC"/>
                        </a:solidFill>
                        <a:effectLst/>
                        <a:latin typeface="Narkisim" panose="020E0502050101010101" pitchFamily="34" charset="-79"/>
                        <a:cs typeface="Narkisim" panose="020E0502050101010101" pitchFamily="34" charset="-79"/>
                      </a:endParaRPr>
                    </a:p>
                    <a:p>
                      <a:pPr marL="285750" indent="-285750">
                        <a:buFont typeface="Arial" panose="020B0604020202020204" pitchFamily="34" charset="0"/>
                        <a:buChar char="•"/>
                      </a:pPr>
                      <a:endParaRPr lang="en-US" sz="1600" b="0" baseline="0" dirty="0">
                        <a:solidFill>
                          <a:srgbClr val="080FAC"/>
                        </a:solidFill>
                        <a:effectLst/>
                        <a:latin typeface="Narkisim" panose="020E0502050101010101" pitchFamily="34" charset="-79"/>
                        <a:cs typeface="Narkisim" panose="020E0502050101010101" pitchFamily="34" charset="-79"/>
                      </a:endParaRPr>
                    </a:p>
                    <a:p>
                      <a:pPr marL="285750" indent="-285750">
                        <a:buFont typeface="Arial" panose="020B0604020202020204" pitchFamily="34" charset="0"/>
                        <a:buChar char="•"/>
                      </a:pPr>
                      <a:r>
                        <a:rPr lang="en-US" sz="1600" b="0" baseline="0" dirty="0">
                          <a:solidFill>
                            <a:srgbClr val="080FAC"/>
                          </a:solidFill>
                          <a:effectLst/>
                          <a:latin typeface="Narkisim" panose="020E0502050101010101" pitchFamily="34" charset="-79"/>
                          <a:cs typeface="Narkisim" panose="020E0502050101010101" pitchFamily="34" charset="-79"/>
                        </a:rPr>
                        <a:t>add new B’s </a:t>
                      </a:r>
                      <a:r>
                        <a:rPr lang="en-US" sz="1600" b="0" baseline="0" dirty="0" err="1">
                          <a:solidFill>
                            <a:srgbClr val="080FAC"/>
                          </a:solidFill>
                          <a:effectLst/>
                          <a:latin typeface="Narkisim" panose="020E0502050101010101" pitchFamily="34" charset="-79"/>
                          <a:cs typeface="Narkisim" panose="020E0502050101010101" pitchFamily="34" charset="-79"/>
                        </a:rPr>
                        <a:t>neighbours</a:t>
                      </a:r>
                      <a:r>
                        <a:rPr lang="en-US" sz="1600" b="0" baseline="0" dirty="0">
                          <a:solidFill>
                            <a:srgbClr val="080FAC"/>
                          </a:solidFill>
                          <a:effectLst/>
                          <a:latin typeface="Narkisim" panose="020E0502050101010101" pitchFamily="34" charset="-79"/>
                          <a:cs typeface="Narkisim" panose="020E0502050101010101" pitchFamily="34" charset="-79"/>
                        </a:rPr>
                        <a:t> ( D and E) to the queue</a:t>
                      </a:r>
                    </a:p>
                    <a:p>
                      <a:pPr marL="285750" indent="-285750">
                        <a:buFont typeface="Arial" panose="020B0604020202020204" pitchFamily="34" charset="0"/>
                        <a:buChar char="•"/>
                      </a:pPr>
                      <a:endParaRPr lang="en-US" sz="1600" b="0" baseline="0" dirty="0">
                        <a:solidFill>
                          <a:srgbClr val="080FAC"/>
                        </a:solidFill>
                        <a:effectLst/>
                        <a:latin typeface="Narkisim" panose="020E0502050101010101" pitchFamily="34" charset="-79"/>
                        <a:cs typeface="Narkisim" panose="020E0502050101010101" pitchFamily="34" charset="-79"/>
                      </a:endParaRPr>
                    </a:p>
                    <a:p>
                      <a:pPr marL="285750" indent="-285750">
                        <a:buFont typeface="Arial" panose="020B0604020202020204" pitchFamily="34" charset="0"/>
                        <a:buChar char="•"/>
                      </a:pPr>
                      <a:endParaRPr lang="en-US" sz="1600" b="0" baseline="0" dirty="0">
                        <a:solidFill>
                          <a:srgbClr val="080FAC"/>
                        </a:solidFill>
                        <a:effectLst/>
                        <a:latin typeface="Narkisim" panose="020E0502050101010101" pitchFamily="34" charset="-79"/>
                        <a:cs typeface="Narkisim" panose="020E0502050101010101" pitchFamily="34" charset="-79"/>
                      </a:endParaRPr>
                    </a:p>
                    <a:p>
                      <a:pPr marL="285750" indent="-285750">
                        <a:buFont typeface="Arial" panose="020B0604020202020204" pitchFamily="34" charset="0"/>
                        <a:buChar char="•"/>
                      </a:pPr>
                      <a:r>
                        <a:rPr lang="en-US" sz="1600" b="0" baseline="0" dirty="0">
                          <a:solidFill>
                            <a:srgbClr val="080FAC"/>
                          </a:solidFill>
                          <a:effectLst/>
                          <a:latin typeface="Narkisim" panose="020E0502050101010101" pitchFamily="34" charset="-79"/>
                          <a:cs typeface="Narkisim" panose="020E0502050101010101" pitchFamily="34" charset="-79"/>
                        </a:rPr>
                        <a:t>now visit C, D, E in that order, no new nodes added to the queue.</a:t>
                      </a:r>
                    </a:p>
                    <a:p>
                      <a:pPr marL="0" indent="0">
                        <a:buFont typeface="Arial" panose="020B0604020202020204" pitchFamily="34" charset="0"/>
                        <a:buNone/>
                      </a:pPr>
                      <a:endParaRPr lang="en-US" sz="1600" b="0" baseline="0" dirty="0">
                        <a:solidFill>
                          <a:srgbClr val="080FAC"/>
                        </a:solidFill>
                        <a:effectLst/>
                        <a:latin typeface="Narkisim" panose="020E0502050101010101" pitchFamily="34" charset="-79"/>
                        <a:cs typeface="Narkisim" panose="020E0502050101010101" pitchFamily="34" charset="-79"/>
                      </a:endParaRPr>
                    </a:p>
                    <a:p>
                      <a:pPr marL="0" indent="0">
                        <a:buFont typeface="Arial" panose="020B0604020202020204" pitchFamily="34" charset="0"/>
                        <a:buNone/>
                      </a:pPr>
                      <a:r>
                        <a:rPr lang="en-US" sz="1600" b="0" baseline="0" dirty="0">
                          <a:solidFill>
                            <a:schemeClr val="tx1"/>
                          </a:solidFill>
                          <a:effectLst/>
                          <a:latin typeface="Narkisim" panose="020E0502050101010101" pitchFamily="34" charset="-79"/>
                          <a:cs typeface="Narkisim" panose="020E0502050101010101" pitchFamily="34" charset="-79"/>
                        </a:rPr>
                        <a:t>Order of “start visit”:</a:t>
                      </a:r>
                      <a:r>
                        <a:rPr lang="en-US" sz="1600" b="0" baseline="0" dirty="0">
                          <a:solidFill>
                            <a:srgbClr val="080FAC"/>
                          </a:solidFill>
                          <a:effectLst/>
                          <a:latin typeface="Narkisim" panose="020E0502050101010101" pitchFamily="34" charset="-79"/>
                          <a:cs typeface="Narkisim" panose="020E0502050101010101" pitchFamily="34" charset="-79"/>
                        </a:rPr>
                        <a:t> A B C D E</a:t>
                      </a:r>
                    </a:p>
                    <a:p>
                      <a:pPr marL="0" indent="0">
                        <a:buFont typeface="Arial" panose="020B0604020202020204" pitchFamily="34" charset="0"/>
                        <a:buNone/>
                      </a:pPr>
                      <a:r>
                        <a:rPr lang="en-US" sz="1600" b="0" baseline="0" dirty="0">
                          <a:solidFill>
                            <a:schemeClr val="tx1"/>
                          </a:solidFill>
                          <a:effectLst/>
                          <a:latin typeface="Narkisim" panose="020E0502050101010101" pitchFamily="34" charset="-79"/>
                          <a:cs typeface="Narkisim" panose="020E0502050101010101" pitchFamily="34" charset="-79"/>
                        </a:rPr>
                        <a:t>Order of “end visit”</a:t>
                      </a:r>
                      <a:r>
                        <a:rPr lang="en-US" sz="1600" b="0" baseline="0" dirty="0">
                          <a:solidFill>
                            <a:srgbClr val="080FAC"/>
                          </a:solidFill>
                          <a:effectLst/>
                          <a:latin typeface="Narkisim" panose="020E0502050101010101" pitchFamily="34" charset="-79"/>
                          <a:cs typeface="Narkisim" panose="020E0502050101010101" pitchFamily="34" charset="-79"/>
                        </a:rPr>
                        <a:t>:  A B C D E </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6" name="Table 35">
            <a:extLst>
              <a:ext uri="{FF2B5EF4-FFF2-40B4-BE49-F238E27FC236}">
                <a16:creationId xmlns:a16="http://schemas.microsoft.com/office/drawing/2014/main" id="{4DC23DC6-7478-4A45-B1E4-5BDAA56280F5}"/>
              </a:ext>
            </a:extLst>
          </p:cNvPr>
          <p:cNvGraphicFramePr>
            <a:graphicFrameLocks noGrp="1"/>
          </p:cNvGraphicFramePr>
          <p:nvPr/>
        </p:nvGraphicFramePr>
        <p:xfrm>
          <a:off x="4595132" y="1844824"/>
          <a:ext cx="4306887" cy="4968232"/>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4717997">
                <a:tc>
                  <a:txBody>
                    <a:bodyPr/>
                    <a:lstStyle/>
                    <a:p>
                      <a:pPr marL="0" indent="0">
                        <a:buFont typeface="Arial"/>
                        <a:buNone/>
                      </a:pPr>
                      <a:r>
                        <a:rPr lang="en-US" sz="1600" b="0" baseline="0" dirty="0">
                          <a:solidFill>
                            <a:srgbClr val="080FAC"/>
                          </a:solidFill>
                          <a:effectLst/>
                          <a:latin typeface="Courier" pitchFamily="2" charset="0"/>
                        </a:rPr>
                        <a:t>DFS:  </a:t>
                      </a:r>
                    </a:p>
                    <a:p>
                      <a:pPr marL="285750" indent="-285750" algn="l" defTabSz="914400" rtl="0" eaLnBrk="1" latinLnBrk="0" hangingPunct="1">
                        <a:buFont typeface="Arial" panose="020B0604020202020204" pitchFamily="34" charset="0"/>
                        <a:buChar char="•"/>
                      </a:pPr>
                      <a:r>
                        <a:rPr lang="en-US" sz="1600" b="0" kern="1200" baseline="0" dirty="0">
                          <a:solidFill>
                            <a:srgbClr val="080FAC"/>
                          </a:solidFill>
                          <a:effectLst/>
                          <a:latin typeface="Narkisim" panose="020E0502050101010101" pitchFamily="34" charset="-79"/>
                          <a:ea typeface="+mn-ea"/>
                          <a:cs typeface="Narkisim" panose="020E0502050101010101" pitchFamily="34" charset="-79"/>
                        </a:rPr>
                        <a:t>start “visiting A”</a:t>
                      </a: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endParaRPr lang="en-US" sz="1600" b="0" baseline="0" dirty="0">
                        <a:solidFill>
                          <a:srgbClr val="080FAC"/>
                        </a:solidFill>
                        <a:effectLst/>
                        <a:latin typeface="Courier" pitchFamily="2" charset="0"/>
                      </a:endParaRPr>
                    </a:p>
                    <a:p>
                      <a:pPr marL="285750" indent="-285750">
                        <a:buFont typeface="Arial" panose="020B0604020202020204" pitchFamily="34" charset="0"/>
                        <a:buChar char="•"/>
                      </a:pPr>
                      <a:r>
                        <a:rPr lang="en-US" sz="1600" b="0" kern="1200" baseline="0" dirty="0">
                          <a:solidFill>
                            <a:srgbClr val="080FAC"/>
                          </a:solidFill>
                          <a:effectLst/>
                          <a:latin typeface="Narkisim" panose="020E0502050101010101" pitchFamily="34" charset="-79"/>
                          <a:ea typeface="+mn-ea"/>
                          <a:cs typeface="Narkisim" panose="020E0502050101010101" pitchFamily="34" charset="-79"/>
                        </a:rPr>
                        <a:t>do “visiting A” stuffs</a:t>
                      </a:r>
                    </a:p>
                    <a:p>
                      <a:pPr marL="285750" indent="-285750">
                        <a:buFont typeface="Arial" panose="020B0604020202020204" pitchFamily="34" charset="0"/>
                        <a:buChar char="•"/>
                      </a:pPr>
                      <a:r>
                        <a:rPr lang="en-US" sz="1600" b="0" kern="1200" baseline="0" dirty="0">
                          <a:solidFill>
                            <a:srgbClr val="080FAC"/>
                          </a:solidFill>
                          <a:effectLst/>
                          <a:latin typeface="Narkisim" panose="020E0502050101010101" pitchFamily="34" charset="-79"/>
                          <a:ea typeface="+mn-ea"/>
                          <a:cs typeface="Narkisim" panose="020E0502050101010101" pitchFamily="34" charset="-79"/>
                        </a:rPr>
                        <a:t>end “visiting A”</a:t>
                      </a:r>
                    </a:p>
                    <a:p>
                      <a:pPr marL="285750" indent="-285750">
                        <a:buFont typeface="Arial" panose="020B0604020202020204" pitchFamily="34" charset="0"/>
                        <a:buChar char="•"/>
                      </a:pPr>
                      <a:endParaRPr lang="en-US" sz="1600" b="0" kern="1200" baseline="0" dirty="0">
                        <a:solidFill>
                          <a:srgbClr val="080FAC"/>
                        </a:solidFill>
                        <a:effectLst/>
                        <a:latin typeface="Narkisim" panose="020E0502050101010101" pitchFamily="34" charset="-79"/>
                        <a:ea typeface="+mn-ea"/>
                        <a:cs typeface="Narkisim" panose="020E0502050101010101" pitchFamily="34" charset="-79"/>
                      </a:endParaRPr>
                    </a:p>
                    <a:p>
                      <a:pPr marL="0" indent="0">
                        <a:buFont typeface="Arial" panose="020B0604020202020204" pitchFamily="34" charset="0"/>
                        <a:buNone/>
                      </a:pPr>
                      <a:r>
                        <a:rPr lang="en-US" sz="1600" b="0" baseline="0" dirty="0">
                          <a:solidFill>
                            <a:schemeClr val="tx1"/>
                          </a:solidFill>
                          <a:effectLst/>
                          <a:latin typeface="Narkisim" panose="020E0502050101010101" pitchFamily="34" charset="-79"/>
                          <a:cs typeface="Narkisim" panose="020E0502050101010101" pitchFamily="34" charset="-79"/>
                        </a:rPr>
                        <a:t>Order of “start visit”:</a:t>
                      </a:r>
                      <a:r>
                        <a:rPr lang="en-US" sz="1600" b="0" baseline="0" dirty="0">
                          <a:solidFill>
                            <a:srgbClr val="080FAC"/>
                          </a:solidFill>
                          <a:effectLst/>
                          <a:latin typeface="Narkisim" panose="020E0502050101010101" pitchFamily="34" charset="-79"/>
                          <a:cs typeface="Narkisim" panose="020E0502050101010101" pitchFamily="34" charset="-79"/>
                        </a:rPr>
                        <a:t> A B D E C  </a:t>
                      </a:r>
                      <a:r>
                        <a:rPr lang="en-US" sz="1600" b="0" baseline="0" dirty="0">
                          <a:solidFill>
                            <a:schemeClr val="tx1"/>
                          </a:solidFill>
                          <a:effectLst/>
                          <a:latin typeface="Narkisim" panose="020E0502050101010101" pitchFamily="34" charset="-79"/>
                          <a:cs typeface="Narkisim" panose="020E0502050101010101" pitchFamily="34" charset="-79"/>
                        </a:rPr>
                        <a:t>(push-order)</a:t>
                      </a:r>
                    </a:p>
                    <a:p>
                      <a:pPr marL="0" indent="0">
                        <a:buFont typeface="Arial" panose="020B0604020202020204" pitchFamily="34" charset="0"/>
                        <a:buNone/>
                      </a:pPr>
                      <a:r>
                        <a:rPr lang="en-US" sz="1600" b="0" baseline="0" dirty="0">
                          <a:solidFill>
                            <a:schemeClr val="tx1"/>
                          </a:solidFill>
                          <a:effectLst/>
                          <a:latin typeface="Narkisim" panose="020E0502050101010101" pitchFamily="34" charset="-79"/>
                          <a:cs typeface="Narkisim" panose="020E0502050101010101" pitchFamily="34" charset="-79"/>
                        </a:rPr>
                        <a:t>Order of “end visit”:</a:t>
                      </a:r>
                      <a:r>
                        <a:rPr lang="en-US" sz="1600" b="0" baseline="0" dirty="0">
                          <a:solidFill>
                            <a:srgbClr val="080FAC"/>
                          </a:solidFill>
                          <a:effectLst/>
                          <a:latin typeface="Narkisim" panose="020E0502050101010101" pitchFamily="34" charset="-79"/>
                          <a:cs typeface="Narkisim" panose="020E0502050101010101" pitchFamily="34" charset="-79"/>
                        </a:rPr>
                        <a:t>  D E B C A  </a:t>
                      </a:r>
                      <a:r>
                        <a:rPr lang="en-US" sz="1600" b="0" baseline="0" dirty="0">
                          <a:solidFill>
                            <a:schemeClr val="tx1"/>
                          </a:solidFill>
                          <a:effectLst/>
                          <a:latin typeface="Narkisim" panose="020E0502050101010101" pitchFamily="34" charset="-79"/>
                          <a:cs typeface="Narkisim" panose="020E0502050101010101" pitchFamily="34" charset="-79"/>
                        </a:rPr>
                        <a:t>(pop-order)</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7" name="Table 36">
            <a:extLst>
              <a:ext uri="{FF2B5EF4-FFF2-40B4-BE49-F238E27FC236}">
                <a16:creationId xmlns:a16="http://schemas.microsoft.com/office/drawing/2014/main" id="{5290BF4F-4D04-7A44-AA03-C56733B798DB}"/>
              </a:ext>
            </a:extLst>
          </p:cNvPr>
          <p:cNvGraphicFramePr>
            <a:graphicFrameLocks noGrp="1"/>
          </p:cNvGraphicFramePr>
          <p:nvPr/>
        </p:nvGraphicFramePr>
        <p:xfrm>
          <a:off x="4779903" y="2406019"/>
          <a:ext cx="3997459" cy="1865454"/>
        </p:xfrm>
        <a:graphic>
          <a:graphicData uri="http://schemas.openxmlformats.org/drawingml/2006/table">
            <a:tbl>
              <a:tblPr firstRow="1" bandRow="1">
                <a:tableStyleId>{69CF1AB2-1976-4502-BF36-3FF5EA218861}</a:tableStyleId>
              </a:tblPr>
              <a:tblGrid>
                <a:gridCol w="3997459">
                  <a:extLst>
                    <a:ext uri="{9D8B030D-6E8A-4147-A177-3AD203B41FA5}">
                      <a16:colId xmlns:a16="http://schemas.microsoft.com/office/drawing/2014/main" val="20000"/>
                    </a:ext>
                  </a:extLst>
                </a:gridCol>
              </a:tblGrid>
              <a:tr h="1865454">
                <a:tc>
                  <a:txBody>
                    <a:bodyPr/>
                    <a:lstStyle/>
                    <a:p>
                      <a:pPr marL="0" indent="0">
                        <a:buFont typeface="Arial"/>
                        <a:buNone/>
                      </a:pPr>
                      <a:r>
                        <a:rPr lang="en-US" sz="1600" b="0" baseline="0" dirty="0">
                          <a:solidFill>
                            <a:srgbClr val="080FAC"/>
                          </a:solidFill>
                          <a:effectLst/>
                          <a:latin typeface="Courier" pitchFamily="2" charset="0"/>
                        </a:rPr>
                        <a:t>visit B </a:t>
                      </a:r>
                    </a:p>
                  </a:txBody>
                  <a:tcPr marL="91442" marR="91442" marT="45716" marB="45716">
                    <a:solidFill>
                      <a:schemeClr val="accent4">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8" name="Table 37">
            <a:extLst>
              <a:ext uri="{FF2B5EF4-FFF2-40B4-BE49-F238E27FC236}">
                <a16:creationId xmlns:a16="http://schemas.microsoft.com/office/drawing/2014/main" id="{9FA934FA-AEB1-0348-8DF4-9B86EB133AF5}"/>
              </a:ext>
            </a:extLst>
          </p:cNvPr>
          <p:cNvGraphicFramePr>
            <a:graphicFrameLocks noGrp="1"/>
          </p:cNvGraphicFramePr>
          <p:nvPr/>
        </p:nvGraphicFramePr>
        <p:xfrm>
          <a:off x="372087" y="2409858"/>
          <a:ext cx="3556721" cy="335272"/>
        </p:xfrm>
        <a:graphic>
          <a:graphicData uri="http://schemas.openxmlformats.org/drawingml/2006/table">
            <a:tbl>
              <a:tblPr firstRow="1" bandRow="1">
                <a:tableStyleId>{69CF1AB2-1976-4502-BF36-3FF5EA218861}</a:tableStyleId>
              </a:tblPr>
              <a:tblGrid>
                <a:gridCol w="3556721">
                  <a:extLst>
                    <a:ext uri="{9D8B030D-6E8A-4147-A177-3AD203B41FA5}">
                      <a16:colId xmlns:a16="http://schemas.microsoft.com/office/drawing/2014/main" val="20000"/>
                    </a:ext>
                  </a:extLst>
                </a:gridCol>
              </a:tblGrid>
              <a:tr h="245644">
                <a:tc>
                  <a:txBody>
                    <a:bodyPr/>
                    <a:lstStyle/>
                    <a:p>
                      <a:pPr marL="0" indent="0">
                        <a:buFont typeface="Arial"/>
                        <a:buNone/>
                      </a:pPr>
                      <a:r>
                        <a:rPr lang="en-US" sz="1600" b="0" baseline="0" dirty="0">
                          <a:solidFill>
                            <a:srgbClr val="080FAC"/>
                          </a:solidFill>
                          <a:effectLst/>
                          <a:latin typeface="Courier" pitchFamily="2" charset="0"/>
                        </a:rPr>
                        <a:t>do all “visiting A” stuffs</a:t>
                      </a:r>
                    </a:p>
                  </a:txBody>
                  <a:tcPr marL="91442" marR="91442" marT="45716" marB="45716">
                    <a:solidFill>
                      <a:schemeClr val="accent4">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8" name="Table 17">
            <a:extLst>
              <a:ext uri="{FF2B5EF4-FFF2-40B4-BE49-F238E27FC236}">
                <a16:creationId xmlns:a16="http://schemas.microsoft.com/office/drawing/2014/main" id="{62421B8E-3EE8-3E44-9213-A74493E3F063}"/>
              </a:ext>
            </a:extLst>
          </p:cNvPr>
          <p:cNvGraphicFramePr>
            <a:graphicFrameLocks noGrp="1"/>
          </p:cNvGraphicFramePr>
          <p:nvPr/>
        </p:nvGraphicFramePr>
        <p:xfrm>
          <a:off x="4779903" y="4494834"/>
          <a:ext cx="3997459" cy="934550"/>
        </p:xfrm>
        <a:graphic>
          <a:graphicData uri="http://schemas.openxmlformats.org/drawingml/2006/table">
            <a:tbl>
              <a:tblPr firstRow="1" bandRow="1">
                <a:tableStyleId>{69CF1AB2-1976-4502-BF36-3FF5EA218861}</a:tableStyleId>
              </a:tblPr>
              <a:tblGrid>
                <a:gridCol w="3997459">
                  <a:extLst>
                    <a:ext uri="{9D8B030D-6E8A-4147-A177-3AD203B41FA5}">
                      <a16:colId xmlns:a16="http://schemas.microsoft.com/office/drawing/2014/main" val="20000"/>
                    </a:ext>
                  </a:extLst>
                </a:gridCol>
              </a:tblGrid>
              <a:tr h="934550">
                <a:tc>
                  <a:txBody>
                    <a:bodyPr/>
                    <a:lstStyle/>
                    <a:p>
                      <a:pPr marL="0" indent="0">
                        <a:buFont typeface="Arial"/>
                        <a:buNone/>
                      </a:pPr>
                      <a:r>
                        <a:rPr lang="en-US" sz="1600" b="0" baseline="0" dirty="0">
                          <a:solidFill>
                            <a:srgbClr val="080FAC"/>
                          </a:solidFill>
                          <a:effectLst/>
                          <a:latin typeface="Courier" pitchFamily="2" charset="0"/>
                        </a:rPr>
                        <a:t>visit C</a:t>
                      </a:r>
                    </a:p>
                  </a:txBody>
                  <a:tcPr marL="91442" marR="91442" marT="45716" marB="45716">
                    <a:solidFill>
                      <a:schemeClr val="accent4">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9" name="Table 18">
            <a:extLst>
              <a:ext uri="{FF2B5EF4-FFF2-40B4-BE49-F238E27FC236}">
                <a16:creationId xmlns:a16="http://schemas.microsoft.com/office/drawing/2014/main" id="{C3306F3D-51E8-3447-A13E-1C2026D00E57}"/>
              </a:ext>
            </a:extLst>
          </p:cNvPr>
          <p:cNvGraphicFramePr>
            <a:graphicFrameLocks noGrp="1"/>
          </p:cNvGraphicFramePr>
          <p:nvPr/>
        </p:nvGraphicFramePr>
        <p:xfrm>
          <a:off x="5509964" y="2791383"/>
          <a:ext cx="3014958" cy="563767"/>
        </p:xfrm>
        <a:graphic>
          <a:graphicData uri="http://schemas.openxmlformats.org/drawingml/2006/table">
            <a:tbl>
              <a:tblPr firstRow="1" bandRow="1">
                <a:tableStyleId>{69CF1AB2-1976-4502-BF36-3FF5EA218861}</a:tableStyleId>
              </a:tblPr>
              <a:tblGrid>
                <a:gridCol w="3014958">
                  <a:extLst>
                    <a:ext uri="{9D8B030D-6E8A-4147-A177-3AD203B41FA5}">
                      <a16:colId xmlns:a16="http://schemas.microsoft.com/office/drawing/2014/main" val="20000"/>
                    </a:ext>
                  </a:extLst>
                </a:gridCol>
              </a:tblGrid>
              <a:tr h="563767">
                <a:tc>
                  <a:txBody>
                    <a:bodyPr/>
                    <a:lstStyle/>
                    <a:p>
                      <a:pPr marL="0" indent="0">
                        <a:buFont typeface="Arial"/>
                        <a:buNone/>
                      </a:pPr>
                      <a:r>
                        <a:rPr lang="en-US" sz="1600" b="0" baseline="0" dirty="0">
                          <a:solidFill>
                            <a:srgbClr val="080FAC"/>
                          </a:solidFill>
                          <a:effectLst/>
                          <a:latin typeface="Courier" pitchFamily="2" charset="0"/>
                        </a:rPr>
                        <a:t>visit D</a:t>
                      </a:r>
                    </a:p>
                  </a:txBody>
                  <a:tcPr marL="91442" marR="91442" marT="45716" marB="45716">
                    <a:solidFill>
                      <a:schemeClr val="accent3">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21" name="Table 20">
            <a:extLst>
              <a:ext uri="{FF2B5EF4-FFF2-40B4-BE49-F238E27FC236}">
                <a16:creationId xmlns:a16="http://schemas.microsoft.com/office/drawing/2014/main" id="{ABB04CE4-F42F-844F-B436-62BC3DDCE899}"/>
              </a:ext>
            </a:extLst>
          </p:cNvPr>
          <p:cNvGraphicFramePr>
            <a:graphicFrameLocks noGrp="1"/>
          </p:cNvGraphicFramePr>
          <p:nvPr/>
        </p:nvGraphicFramePr>
        <p:xfrm>
          <a:off x="5509964" y="3582293"/>
          <a:ext cx="3014958" cy="563767"/>
        </p:xfrm>
        <a:graphic>
          <a:graphicData uri="http://schemas.openxmlformats.org/drawingml/2006/table">
            <a:tbl>
              <a:tblPr firstRow="1" bandRow="1">
                <a:tableStyleId>{69CF1AB2-1976-4502-BF36-3FF5EA218861}</a:tableStyleId>
              </a:tblPr>
              <a:tblGrid>
                <a:gridCol w="3014958">
                  <a:extLst>
                    <a:ext uri="{9D8B030D-6E8A-4147-A177-3AD203B41FA5}">
                      <a16:colId xmlns:a16="http://schemas.microsoft.com/office/drawing/2014/main" val="20000"/>
                    </a:ext>
                  </a:extLst>
                </a:gridCol>
              </a:tblGrid>
              <a:tr h="563767">
                <a:tc>
                  <a:txBody>
                    <a:bodyPr/>
                    <a:lstStyle/>
                    <a:p>
                      <a:pPr marL="0" indent="0">
                        <a:buFont typeface="Arial"/>
                        <a:buNone/>
                      </a:pPr>
                      <a:r>
                        <a:rPr lang="en-US" sz="1600" b="0" baseline="0" dirty="0">
                          <a:solidFill>
                            <a:srgbClr val="080FAC"/>
                          </a:solidFill>
                          <a:effectLst/>
                          <a:latin typeface="Courier" pitchFamily="2" charset="0"/>
                        </a:rPr>
                        <a:t>visit E</a:t>
                      </a:r>
                    </a:p>
                  </a:txBody>
                  <a:tcPr marL="91442" marR="91442" marT="45716" marB="45716">
                    <a:solidFill>
                      <a:schemeClr val="accent3">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3" name="Table 3">
            <a:extLst>
              <a:ext uri="{FF2B5EF4-FFF2-40B4-BE49-F238E27FC236}">
                <a16:creationId xmlns:a16="http://schemas.microsoft.com/office/drawing/2014/main" id="{AE2E6828-1B66-EB45-BEE0-764D87FAC708}"/>
              </a:ext>
            </a:extLst>
          </p:cNvPr>
          <p:cNvGraphicFramePr>
            <a:graphicFrameLocks noGrp="1"/>
          </p:cNvGraphicFramePr>
          <p:nvPr/>
        </p:nvGraphicFramePr>
        <p:xfrm>
          <a:off x="1404203" y="3497408"/>
          <a:ext cx="1052081" cy="365760"/>
        </p:xfrm>
        <a:graphic>
          <a:graphicData uri="http://schemas.openxmlformats.org/drawingml/2006/table">
            <a:tbl>
              <a:tblPr firstRow="1" bandRow="1">
                <a:tableStyleId>{EB9631B5-78F2-41C9-869B-9F39066F8104}</a:tableStyleId>
              </a:tblPr>
              <a:tblGrid>
                <a:gridCol w="548025">
                  <a:extLst>
                    <a:ext uri="{9D8B030D-6E8A-4147-A177-3AD203B41FA5}">
                      <a16:colId xmlns:a16="http://schemas.microsoft.com/office/drawing/2014/main" val="1800224487"/>
                    </a:ext>
                  </a:extLst>
                </a:gridCol>
                <a:gridCol w="504056">
                  <a:extLst>
                    <a:ext uri="{9D8B030D-6E8A-4147-A177-3AD203B41FA5}">
                      <a16:colId xmlns:a16="http://schemas.microsoft.com/office/drawing/2014/main" val="1618576097"/>
                    </a:ext>
                  </a:extLst>
                </a:gridCol>
              </a:tblGrid>
              <a:tr h="335272">
                <a:tc>
                  <a:txBody>
                    <a:bodyPr/>
                    <a:lstStyle/>
                    <a:p>
                      <a:pPr algn="ctr"/>
                      <a:r>
                        <a:rPr lang="en-US" dirty="0">
                          <a:solidFill>
                            <a:srgbClr val="080FAC"/>
                          </a:solidFill>
                          <a:latin typeface="Courier" pitchFamily="2"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80FAC"/>
                          </a:solidFill>
                          <a:latin typeface="Courier" pitchFamily="2"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1798584"/>
                  </a:ext>
                </a:extLst>
              </a:tr>
            </a:tbl>
          </a:graphicData>
        </a:graphic>
      </p:graphicFrame>
      <p:graphicFrame>
        <p:nvGraphicFramePr>
          <p:cNvPr id="23" name="Table 22">
            <a:extLst>
              <a:ext uri="{FF2B5EF4-FFF2-40B4-BE49-F238E27FC236}">
                <a16:creationId xmlns:a16="http://schemas.microsoft.com/office/drawing/2014/main" id="{D396ADF3-E3E5-924B-ACE0-BC65FE6D8276}"/>
              </a:ext>
            </a:extLst>
          </p:cNvPr>
          <p:cNvGraphicFramePr>
            <a:graphicFrameLocks noGrp="1"/>
          </p:cNvGraphicFramePr>
          <p:nvPr/>
        </p:nvGraphicFramePr>
        <p:xfrm>
          <a:off x="443701" y="4398877"/>
          <a:ext cx="3556721" cy="335272"/>
        </p:xfrm>
        <a:graphic>
          <a:graphicData uri="http://schemas.openxmlformats.org/drawingml/2006/table">
            <a:tbl>
              <a:tblPr firstRow="1" bandRow="1">
                <a:tableStyleId>{69CF1AB2-1976-4502-BF36-3FF5EA218861}</a:tableStyleId>
              </a:tblPr>
              <a:tblGrid>
                <a:gridCol w="3556721">
                  <a:extLst>
                    <a:ext uri="{9D8B030D-6E8A-4147-A177-3AD203B41FA5}">
                      <a16:colId xmlns:a16="http://schemas.microsoft.com/office/drawing/2014/main" val="20000"/>
                    </a:ext>
                  </a:extLst>
                </a:gridCol>
              </a:tblGrid>
              <a:tr h="245644">
                <a:tc>
                  <a:txBody>
                    <a:bodyPr/>
                    <a:lstStyle/>
                    <a:p>
                      <a:pPr marL="0" indent="0">
                        <a:buFont typeface="Arial"/>
                        <a:buNone/>
                      </a:pPr>
                      <a:r>
                        <a:rPr lang="en-US" sz="1600" b="0" baseline="0" dirty="0">
                          <a:solidFill>
                            <a:srgbClr val="080FAC"/>
                          </a:solidFill>
                          <a:effectLst/>
                          <a:latin typeface="Courier" pitchFamily="2" charset="0"/>
                        </a:rPr>
                        <a:t>do all “visiting B” stuffs</a:t>
                      </a:r>
                    </a:p>
                  </a:txBody>
                  <a:tcPr marL="91442" marR="91442" marT="45716" marB="45716">
                    <a:solidFill>
                      <a:schemeClr val="accent4">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5" name="Table 5">
            <a:extLst>
              <a:ext uri="{FF2B5EF4-FFF2-40B4-BE49-F238E27FC236}">
                <a16:creationId xmlns:a16="http://schemas.microsoft.com/office/drawing/2014/main" id="{8B4ABEC1-E5CD-1243-B7A5-12BA0DC9CD49}"/>
              </a:ext>
            </a:extLst>
          </p:cNvPr>
          <p:cNvGraphicFramePr>
            <a:graphicFrameLocks noGrp="1"/>
          </p:cNvGraphicFramePr>
          <p:nvPr/>
        </p:nvGraphicFramePr>
        <p:xfrm>
          <a:off x="1058610" y="5112432"/>
          <a:ext cx="2183673" cy="370840"/>
        </p:xfrm>
        <a:graphic>
          <a:graphicData uri="http://schemas.openxmlformats.org/drawingml/2006/table">
            <a:tbl>
              <a:tblPr firstRow="1" bandRow="1">
                <a:tableStyleId>{00A15C55-8517-42AA-B614-E9B94910E393}</a:tableStyleId>
              </a:tblPr>
              <a:tblGrid>
                <a:gridCol w="727891">
                  <a:extLst>
                    <a:ext uri="{9D8B030D-6E8A-4147-A177-3AD203B41FA5}">
                      <a16:colId xmlns:a16="http://schemas.microsoft.com/office/drawing/2014/main" val="640175361"/>
                    </a:ext>
                  </a:extLst>
                </a:gridCol>
                <a:gridCol w="727891">
                  <a:extLst>
                    <a:ext uri="{9D8B030D-6E8A-4147-A177-3AD203B41FA5}">
                      <a16:colId xmlns:a16="http://schemas.microsoft.com/office/drawing/2014/main" val="1939809943"/>
                    </a:ext>
                  </a:extLst>
                </a:gridCol>
                <a:gridCol w="727891">
                  <a:extLst>
                    <a:ext uri="{9D8B030D-6E8A-4147-A177-3AD203B41FA5}">
                      <a16:colId xmlns:a16="http://schemas.microsoft.com/office/drawing/2014/main" val="3863462414"/>
                    </a:ext>
                  </a:extLst>
                </a:gridCol>
              </a:tblGrid>
              <a:tr h="370840">
                <a:tc>
                  <a:txBody>
                    <a:bodyPr/>
                    <a:lstStyle/>
                    <a:p>
                      <a:pPr algn="ctr"/>
                      <a:r>
                        <a:rPr lang="en-US" dirty="0">
                          <a:solidFill>
                            <a:srgbClr val="080FAC"/>
                          </a:solidFill>
                          <a:latin typeface="Courier" pitchFamily="2"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80FAC"/>
                          </a:solidFill>
                          <a:latin typeface="Courier" pitchFamily="2" charset="0"/>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080FAC"/>
                          </a:solidFill>
                          <a:latin typeface="Courier" pitchFamily="2" charset="0"/>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0275618"/>
                  </a:ext>
                </a:extLst>
              </a:tr>
            </a:tbl>
          </a:graphicData>
        </a:graphic>
      </p:graphicFrame>
    </p:spTree>
    <p:extLst>
      <p:ext uri="{BB962C8B-B14F-4D97-AF65-F5344CB8AC3E}">
        <p14:creationId xmlns:p14="http://schemas.microsoft.com/office/powerpoint/2010/main" val="2684879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0597-622A-7443-B44C-52EE1D0B748A}"/>
              </a:ext>
            </a:extLst>
          </p:cNvPr>
          <p:cNvSpPr>
            <a:spLocks noGrp="1"/>
          </p:cNvSpPr>
          <p:nvPr>
            <p:ph type="title"/>
          </p:nvPr>
        </p:nvSpPr>
        <p:spPr>
          <a:xfrm>
            <a:off x="265113" y="107951"/>
            <a:ext cx="8623300" cy="523768"/>
          </a:xfrm>
        </p:spPr>
        <p:txBody>
          <a:bodyPr>
            <a:normAutofit/>
          </a:bodyPr>
          <a:lstStyle/>
          <a:p>
            <a:pPr algn="l"/>
            <a:r>
              <a:rPr lang="en-US" sz="2000" dirty="0"/>
              <a:t>DFS and BFS: the algorithms</a:t>
            </a:r>
            <a:endParaRPr lang="en-US" dirty="0"/>
          </a:p>
        </p:txBody>
      </p:sp>
      <p:grpSp>
        <p:nvGrpSpPr>
          <p:cNvPr id="6" name="Group 5">
            <a:extLst>
              <a:ext uri="{FF2B5EF4-FFF2-40B4-BE49-F238E27FC236}">
                <a16:creationId xmlns:a16="http://schemas.microsoft.com/office/drawing/2014/main" id="{179CE658-ADA5-9845-B3F9-41D62074C29C}"/>
              </a:ext>
            </a:extLst>
          </p:cNvPr>
          <p:cNvGrpSpPr/>
          <p:nvPr/>
        </p:nvGrpSpPr>
        <p:grpSpPr>
          <a:xfrm>
            <a:off x="5148064" y="107951"/>
            <a:ext cx="2880320" cy="1592857"/>
            <a:chOff x="88250" y="967638"/>
            <a:chExt cx="3469896" cy="2362437"/>
          </a:xfrm>
        </p:grpSpPr>
        <p:grpSp>
          <p:nvGrpSpPr>
            <p:cNvPr id="7" name="Group 6">
              <a:extLst>
                <a:ext uri="{FF2B5EF4-FFF2-40B4-BE49-F238E27FC236}">
                  <a16:creationId xmlns:a16="http://schemas.microsoft.com/office/drawing/2014/main" id="{8DE27856-8620-B544-A0A0-F56E2BB7A80B}"/>
                </a:ext>
              </a:extLst>
            </p:cNvPr>
            <p:cNvGrpSpPr/>
            <p:nvPr/>
          </p:nvGrpSpPr>
          <p:grpSpPr>
            <a:xfrm>
              <a:off x="88250" y="967638"/>
              <a:ext cx="3450068" cy="2245973"/>
              <a:chOff x="382693" y="3286986"/>
              <a:chExt cx="3450068" cy="2245973"/>
            </a:xfrm>
          </p:grpSpPr>
          <p:sp>
            <p:nvSpPr>
              <p:cNvPr id="11" name="Oval 10">
                <a:extLst>
                  <a:ext uri="{FF2B5EF4-FFF2-40B4-BE49-F238E27FC236}">
                    <a16:creationId xmlns:a16="http://schemas.microsoft.com/office/drawing/2014/main" id="{5468BCFC-B99D-C643-96C6-D48836388DE7}"/>
                  </a:ext>
                </a:extLst>
              </p:cNvPr>
              <p:cNvSpPr/>
              <p:nvPr/>
            </p:nvSpPr>
            <p:spPr>
              <a:xfrm>
                <a:off x="942194" y="4169174"/>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B</a:t>
                </a:r>
              </a:p>
            </p:txBody>
          </p:sp>
          <p:sp>
            <p:nvSpPr>
              <p:cNvPr id="12" name="Oval 11">
                <a:extLst>
                  <a:ext uri="{FF2B5EF4-FFF2-40B4-BE49-F238E27FC236}">
                    <a16:creationId xmlns:a16="http://schemas.microsoft.com/office/drawing/2014/main" id="{B8CDB198-C7F9-9347-AA4D-A8E0FD9EB4C0}"/>
                  </a:ext>
                </a:extLst>
              </p:cNvPr>
              <p:cNvSpPr/>
              <p:nvPr/>
            </p:nvSpPr>
            <p:spPr>
              <a:xfrm>
                <a:off x="3467839"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D</a:t>
                </a:r>
              </a:p>
            </p:txBody>
          </p:sp>
          <p:sp>
            <p:nvSpPr>
              <p:cNvPr id="13" name="Oval 12">
                <a:extLst>
                  <a:ext uri="{FF2B5EF4-FFF2-40B4-BE49-F238E27FC236}">
                    <a16:creationId xmlns:a16="http://schemas.microsoft.com/office/drawing/2014/main" id="{D6956ADF-E4A0-2B49-AB62-2045304382F2}"/>
                  </a:ext>
                </a:extLst>
              </p:cNvPr>
              <p:cNvSpPr/>
              <p:nvPr/>
            </p:nvSpPr>
            <p:spPr>
              <a:xfrm>
                <a:off x="2014858" y="32869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A</a:t>
                </a:r>
              </a:p>
            </p:txBody>
          </p:sp>
          <p:sp>
            <p:nvSpPr>
              <p:cNvPr id="14" name="Oval 13">
                <a:extLst>
                  <a:ext uri="{FF2B5EF4-FFF2-40B4-BE49-F238E27FC236}">
                    <a16:creationId xmlns:a16="http://schemas.microsoft.com/office/drawing/2014/main" id="{4A814166-30F0-B24B-9043-A325EA4E6237}"/>
                  </a:ext>
                </a:extLst>
              </p:cNvPr>
              <p:cNvSpPr/>
              <p:nvPr/>
            </p:nvSpPr>
            <p:spPr>
              <a:xfrm>
                <a:off x="2268865"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C</a:t>
                </a:r>
              </a:p>
            </p:txBody>
          </p:sp>
          <p:cxnSp>
            <p:nvCxnSpPr>
              <p:cNvPr id="15" name="Straight Connector 14">
                <a:extLst>
                  <a:ext uri="{FF2B5EF4-FFF2-40B4-BE49-F238E27FC236}">
                    <a16:creationId xmlns:a16="http://schemas.microsoft.com/office/drawing/2014/main" id="{D9CDCDC3-6B38-2E41-B674-9289C5576B2F}"/>
                  </a:ext>
                </a:extLst>
              </p:cNvPr>
              <p:cNvCxnSpPr>
                <a:cxnSpLocks/>
              </p:cNvCxnSpPr>
              <p:nvPr/>
            </p:nvCxnSpPr>
            <p:spPr>
              <a:xfrm>
                <a:off x="2220573" y="3586250"/>
                <a:ext cx="175180" cy="6363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F9E829EF-4891-8F4D-B8C4-0E51E10D3FD8}"/>
                  </a:ext>
                </a:extLst>
              </p:cNvPr>
              <p:cNvCxnSpPr>
                <a:cxnSpLocks/>
                <a:stCxn id="12" idx="1"/>
              </p:cNvCxnSpPr>
              <p:nvPr/>
            </p:nvCxnSpPr>
            <p:spPr>
              <a:xfrm flipH="1" flipV="1">
                <a:off x="2342311" y="3584546"/>
                <a:ext cx="1178970" cy="711082"/>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E6AC48BD-A3ED-5E4A-A603-FC59E5B86B1B}"/>
                  </a:ext>
                </a:extLst>
              </p:cNvPr>
              <p:cNvCxnSpPr>
                <a:cxnSpLocks/>
                <a:stCxn id="13" idx="3"/>
                <a:endCxn id="11" idx="7"/>
              </p:cNvCxnSpPr>
              <p:nvPr/>
            </p:nvCxnSpPr>
            <p:spPr>
              <a:xfrm flipH="1">
                <a:off x="1253674" y="3598466"/>
                <a:ext cx="814626" cy="62415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Oval 17">
                <a:extLst>
                  <a:ext uri="{FF2B5EF4-FFF2-40B4-BE49-F238E27FC236}">
                    <a16:creationId xmlns:a16="http://schemas.microsoft.com/office/drawing/2014/main" id="{F5405770-4B60-3A4F-A101-2AF333CA4168}"/>
                  </a:ext>
                </a:extLst>
              </p:cNvPr>
              <p:cNvSpPr/>
              <p:nvPr/>
            </p:nvSpPr>
            <p:spPr>
              <a:xfrm>
                <a:off x="1538861" y="5168037"/>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F</a:t>
                </a:r>
              </a:p>
            </p:txBody>
          </p:sp>
          <p:sp>
            <p:nvSpPr>
              <p:cNvPr id="19" name="Oval 18">
                <a:extLst>
                  <a:ext uri="{FF2B5EF4-FFF2-40B4-BE49-F238E27FC236}">
                    <a16:creationId xmlns:a16="http://schemas.microsoft.com/office/drawing/2014/main" id="{6320C0D3-D7BB-BC4E-A1B0-32A5287A1C2F}"/>
                  </a:ext>
                </a:extLst>
              </p:cNvPr>
              <p:cNvSpPr/>
              <p:nvPr/>
            </p:nvSpPr>
            <p:spPr>
              <a:xfrm>
                <a:off x="382693" y="5160720"/>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E</a:t>
                </a:r>
              </a:p>
            </p:txBody>
          </p:sp>
          <p:cxnSp>
            <p:nvCxnSpPr>
              <p:cNvPr id="20" name="Straight Connector 19">
                <a:extLst>
                  <a:ext uri="{FF2B5EF4-FFF2-40B4-BE49-F238E27FC236}">
                    <a16:creationId xmlns:a16="http://schemas.microsoft.com/office/drawing/2014/main" id="{F008E5BC-0C8B-884A-ADF2-31854935875A}"/>
                  </a:ext>
                </a:extLst>
              </p:cNvPr>
              <p:cNvCxnSpPr>
                <a:cxnSpLocks/>
                <a:stCxn id="11" idx="3"/>
                <a:endCxn id="19" idx="0"/>
              </p:cNvCxnSpPr>
              <p:nvPr/>
            </p:nvCxnSpPr>
            <p:spPr>
              <a:xfrm flipH="1">
                <a:off x="565154" y="4480654"/>
                <a:ext cx="430482" cy="6800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0D6BE4FE-0AD4-AA47-B72D-2E37603DC000}"/>
                  </a:ext>
                </a:extLst>
              </p:cNvPr>
              <p:cNvCxnSpPr>
                <a:cxnSpLocks/>
                <a:endCxn id="18" idx="7"/>
              </p:cNvCxnSpPr>
              <p:nvPr/>
            </p:nvCxnSpPr>
            <p:spPr>
              <a:xfrm flipH="1">
                <a:off x="1850341" y="4596935"/>
                <a:ext cx="609870" cy="624544"/>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F73DEE1D-3556-C149-A234-BC3C5F45DC0D}"/>
                  </a:ext>
                </a:extLst>
              </p:cNvPr>
              <p:cNvCxnSpPr>
                <a:cxnSpLocks/>
                <a:stCxn id="11" idx="5"/>
                <a:endCxn id="18" idx="1"/>
              </p:cNvCxnSpPr>
              <p:nvPr/>
            </p:nvCxnSpPr>
            <p:spPr>
              <a:xfrm>
                <a:off x="1253674" y="4480654"/>
                <a:ext cx="338629" cy="740825"/>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8" name="Oval 7">
              <a:extLst>
                <a:ext uri="{FF2B5EF4-FFF2-40B4-BE49-F238E27FC236}">
                  <a16:creationId xmlns:a16="http://schemas.microsoft.com/office/drawing/2014/main" id="{69668607-D4D5-FC47-A73E-7710D3AEA953}"/>
                </a:ext>
              </a:extLst>
            </p:cNvPr>
            <p:cNvSpPr/>
            <p:nvPr/>
          </p:nvSpPr>
          <p:spPr>
            <a:xfrm>
              <a:off x="2111802" y="2965153"/>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G</a:t>
              </a:r>
            </a:p>
          </p:txBody>
        </p:sp>
        <p:sp>
          <p:nvSpPr>
            <p:cNvPr id="9" name="Oval 8">
              <a:extLst>
                <a:ext uri="{FF2B5EF4-FFF2-40B4-BE49-F238E27FC236}">
                  <a16:creationId xmlns:a16="http://schemas.microsoft.com/office/drawing/2014/main" id="{6C3FA059-6354-2348-AD3D-A09EFDA727FD}"/>
                </a:ext>
              </a:extLst>
            </p:cNvPr>
            <p:cNvSpPr/>
            <p:nvPr/>
          </p:nvSpPr>
          <p:spPr>
            <a:xfrm>
              <a:off x="3193224" y="2666228"/>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H</a:t>
              </a:r>
            </a:p>
          </p:txBody>
        </p:sp>
        <p:cxnSp>
          <p:nvCxnSpPr>
            <p:cNvPr id="10" name="Straight Connector 9">
              <a:extLst>
                <a:ext uri="{FF2B5EF4-FFF2-40B4-BE49-F238E27FC236}">
                  <a16:creationId xmlns:a16="http://schemas.microsoft.com/office/drawing/2014/main" id="{51B9755B-8C81-3B4B-BCCA-E412DFE5A4FA}"/>
                </a:ext>
              </a:extLst>
            </p:cNvPr>
            <p:cNvCxnSpPr>
              <a:cxnSpLocks/>
              <a:stCxn id="9" idx="2"/>
            </p:cNvCxnSpPr>
            <p:nvPr/>
          </p:nvCxnSpPr>
          <p:spPr>
            <a:xfrm flipH="1">
              <a:off x="2462222" y="2848689"/>
              <a:ext cx="731002" cy="22477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aphicFrame>
        <p:nvGraphicFramePr>
          <p:cNvPr id="24" name="Table 23">
            <a:extLst>
              <a:ext uri="{FF2B5EF4-FFF2-40B4-BE49-F238E27FC236}">
                <a16:creationId xmlns:a16="http://schemas.microsoft.com/office/drawing/2014/main" id="{D52D5482-0D67-DA43-8D81-3BAF9745E070}"/>
              </a:ext>
            </a:extLst>
          </p:cNvPr>
          <p:cNvGraphicFramePr>
            <a:graphicFrameLocks noGrp="1"/>
          </p:cNvGraphicFramePr>
          <p:nvPr>
            <p:extLst>
              <p:ext uri="{D42A27DB-BD31-4B8C-83A1-F6EECF244321}">
                <p14:modId xmlns:p14="http://schemas.microsoft.com/office/powerpoint/2010/main" val="3057219516"/>
              </p:ext>
            </p:extLst>
          </p:nvPr>
        </p:nvGraphicFramePr>
        <p:xfrm>
          <a:off x="4688466" y="1889662"/>
          <a:ext cx="4287439" cy="4650373"/>
        </p:xfrm>
        <a:graphic>
          <a:graphicData uri="http://schemas.openxmlformats.org/drawingml/2006/table">
            <a:tbl>
              <a:tblPr firstRow="1" bandRow="1">
                <a:tableStyleId>{69CF1AB2-1976-4502-BF36-3FF5EA218861}</a:tableStyleId>
              </a:tblPr>
              <a:tblGrid>
                <a:gridCol w="4287439">
                  <a:extLst>
                    <a:ext uri="{9D8B030D-6E8A-4147-A177-3AD203B41FA5}">
                      <a16:colId xmlns:a16="http://schemas.microsoft.com/office/drawing/2014/main" val="20000"/>
                    </a:ext>
                  </a:extLst>
                </a:gridCol>
              </a:tblGrid>
              <a:tr h="4650373">
                <a:tc>
                  <a:txBody>
                    <a:bodyPr/>
                    <a:lstStyle/>
                    <a:p>
                      <a:pPr marL="0" indent="0">
                        <a:buFont typeface="Arial"/>
                        <a:buNone/>
                      </a:pPr>
                      <a:r>
                        <a:rPr lang="en-US" sz="1600" b="1" baseline="0" dirty="0">
                          <a:solidFill>
                            <a:srgbClr val="080FAC"/>
                          </a:solidFill>
                          <a:effectLst/>
                          <a:latin typeface="Courier" pitchFamily="2" charset="0"/>
                        </a:rPr>
                        <a:t>function</a:t>
                      </a:r>
                      <a:r>
                        <a:rPr lang="en-US" sz="1600" b="0" baseline="0" dirty="0">
                          <a:solidFill>
                            <a:srgbClr val="080FAC"/>
                          </a:solidFill>
                          <a:effectLst/>
                          <a:latin typeface="Courier" pitchFamily="2" charset="0"/>
                        </a:rPr>
                        <a:t> </a:t>
                      </a:r>
                      <a:r>
                        <a:rPr lang="en-US" sz="1600" b="0" baseline="0" dirty="0">
                          <a:solidFill>
                            <a:srgbClr val="080FAC"/>
                          </a:solidFill>
                          <a:effectLst/>
                          <a:latin typeface="Copperplate" panose="02000504000000020004" pitchFamily="2" charset="77"/>
                        </a:rPr>
                        <a:t>BFS</a:t>
                      </a:r>
                      <a:r>
                        <a:rPr lang="en-US" sz="1600" b="0" baseline="0" dirty="0">
                          <a:solidFill>
                            <a:srgbClr val="080FAC"/>
                          </a:solidFill>
                          <a:effectLst/>
                          <a:latin typeface="Courier" pitchFamily="2" charset="0"/>
                        </a:rPr>
                        <a:t>(G=(V,E))</a:t>
                      </a:r>
                    </a:p>
                    <a:p>
                      <a:pPr marL="0" indent="0">
                        <a:buFont typeface="Arial"/>
                        <a:buNone/>
                      </a:pPr>
                      <a:r>
                        <a:rPr lang="en-US" sz="1600" b="0" baseline="0" dirty="0">
                          <a:solidFill>
                            <a:srgbClr val="080FAC"/>
                          </a:solidFill>
                          <a:effectLst/>
                          <a:latin typeface="Courier" pitchFamily="2" charset="0"/>
                        </a:rPr>
                        <a:t>  mark each node in V with 0</a:t>
                      </a:r>
                    </a:p>
                    <a:p>
                      <a:pPr marL="0" indent="0">
                        <a:buFont typeface="Arial"/>
                        <a:buNone/>
                      </a:pPr>
                      <a:r>
                        <a:rPr lang="en-US" sz="1600" b="1" baseline="0" dirty="0">
                          <a:solidFill>
                            <a:srgbClr val="080FAC"/>
                          </a:solidFill>
                          <a:effectLst/>
                          <a:latin typeface="Courier" pitchFamily="2" charset="0"/>
                        </a:rPr>
                        <a:t>  for</a:t>
                      </a:r>
                      <a:r>
                        <a:rPr lang="en-US" sz="1600" b="0" baseline="0" dirty="0">
                          <a:solidFill>
                            <a:srgbClr val="080FAC"/>
                          </a:solidFill>
                          <a:effectLst/>
                          <a:latin typeface="Courier" pitchFamily="2" charset="0"/>
                        </a:rPr>
                        <a:t> each v in V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if</a:t>
                      </a:r>
                      <a:r>
                        <a:rPr lang="en-US" sz="1600" b="0" baseline="0" dirty="0">
                          <a:solidFill>
                            <a:srgbClr val="080FAC"/>
                          </a:solidFill>
                          <a:effectLst/>
                          <a:latin typeface="Courier" pitchFamily="2" charset="0"/>
                        </a:rPr>
                        <a:t> v is marked with 0 </a:t>
                      </a:r>
                      <a:r>
                        <a:rPr lang="en-US" sz="1600" b="1" baseline="0" dirty="0">
                          <a:solidFill>
                            <a:srgbClr val="080FAC"/>
                          </a:solidFill>
                          <a:effectLst/>
                          <a:latin typeface="Courier" pitchFamily="2" charset="0"/>
                        </a:rPr>
                        <a:t>then</a:t>
                      </a:r>
                    </a:p>
                    <a:p>
                      <a:pPr marL="0" indent="0">
                        <a:buFont typeface="Arial"/>
                        <a:buNone/>
                      </a:pPr>
                      <a:r>
                        <a:rPr lang="en-US" sz="1600" b="0" baseline="0" dirty="0">
                          <a:solidFill>
                            <a:srgbClr val="080FAC"/>
                          </a:solidFill>
                          <a:effectLst/>
                          <a:latin typeface="Courier" pitchFamily="2" charset="0"/>
                        </a:rPr>
                        <a:t>      //</a:t>
                      </a:r>
                      <a:r>
                        <a:rPr lang="en-US" sz="1600" b="0" kern="1200" baseline="0" dirty="0" err="1">
                          <a:solidFill>
                            <a:srgbClr val="080FAC"/>
                          </a:solidFill>
                          <a:effectLst/>
                          <a:latin typeface="Copperplate" panose="02000504000000020004" pitchFamily="2" charset="77"/>
                          <a:ea typeface="+mn-ea"/>
                          <a:cs typeface="+mn-cs"/>
                        </a:rPr>
                        <a:t>BfsExplore</a:t>
                      </a:r>
                      <a:r>
                        <a:rPr lang="en-US" sz="1600" b="0" baseline="0" dirty="0">
                          <a:solidFill>
                            <a:srgbClr val="080FAC"/>
                          </a:solidFill>
                          <a:effectLst/>
                          <a:latin typeface="Courier" pitchFamily="2" charset="0"/>
                        </a:rPr>
                        <a:t>(v)</a:t>
                      </a: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600" b="0" baseline="0" dirty="0">
                          <a:solidFill>
                            <a:srgbClr val="080FAC"/>
                          </a:solidFill>
                          <a:effectLst/>
                          <a:latin typeface="Courier" pitchFamily="2" charset="0"/>
                        </a:rPr>
                        <a:t>      Q := empty queue</a:t>
                      </a:r>
                    </a:p>
                    <a:p>
                      <a:pPr marL="0" indent="0">
                        <a:buFont typeface="Arial"/>
                        <a:buNone/>
                      </a:pPr>
                      <a:r>
                        <a:rPr lang="en-US" sz="1600" b="0" baseline="0" dirty="0">
                          <a:solidFill>
                            <a:srgbClr val="080FAC"/>
                          </a:solidFill>
                          <a:effectLst/>
                          <a:latin typeface="Courier" pitchFamily="2" charset="0"/>
                        </a:rPr>
                        <a:t>      mark v with 1</a:t>
                      </a:r>
                    </a:p>
                    <a:p>
                      <a:pPr marL="0" indent="0">
                        <a:buFont typeface="Arial"/>
                        <a:buNone/>
                      </a:pPr>
                      <a:r>
                        <a:rPr lang="en-US" sz="1600" b="0" baseline="0" dirty="0">
                          <a:solidFill>
                            <a:srgbClr val="080FAC"/>
                          </a:solidFill>
                          <a:effectLst/>
                          <a:latin typeface="Courier" pitchFamily="2" charset="0"/>
                        </a:rPr>
                        <a:t>      </a:t>
                      </a:r>
                      <a:r>
                        <a:rPr lang="en-US" sz="1600" b="0" baseline="0" dirty="0">
                          <a:solidFill>
                            <a:srgbClr val="080FAC"/>
                          </a:solidFill>
                          <a:effectLst/>
                          <a:latin typeface="Copperplate" panose="02000504000000020004" pitchFamily="2" charset="77"/>
                        </a:rPr>
                        <a:t>inject</a:t>
                      </a:r>
                      <a:r>
                        <a:rPr lang="en-US" sz="1600" b="0" baseline="0" dirty="0">
                          <a:solidFill>
                            <a:srgbClr val="080FAC"/>
                          </a:solidFill>
                          <a:effectLst/>
                          <a:latin typeface="Courier" pitchFamily="2" charset="0"/>
                        </a:rPr>
                        <a:t>(Q, v)      //=</a:t>
                      </a:r>
                      <a:r>
                        <a:rPr lang="en-US" sz="1600" b="0" baseline="0" dirty="0" err="1">
                          <a:solidFill>
                            <a:srgbClr val="080FAC"/>
                          </a:solidFill>
                          <a:effectLst/>
                          <a:latin typeface="Copperplate" panose="02000504000000020004" pitchFamily="2" charset="77"/>
                        </a:rPr>
                        <a:t>enQueue</a:t>
                      </a:r>
                      <a:endParaRPr lang="en-US" sz="1600" b="0" baseline="0" dirty="0">
                        <a:solidFill>
                          <a:srgbClr val="080FAC"/>
                        </a:solidFill>
                        <a:effectLst/>
                        <a:latin typeface="Copperplate" panose="02000504000000020004" pitchFamily="2" charset="77"/>
                      </a:endParaRP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while</a:t>
                      </a:r>
                      <a:r>
                        <a:rPr lang="en-US" sz="1600" b="0" baseline="0" dirty="0">
                          <a:solidFill>
                            <a:srgbClr val="080FAC"/>
                          </a:solidFill>
                          <a:effectLst/>
                          <a:latin typeface="Courier" pitchFamily="2" charset="0"/>
                        </a:rPr>
                        <a:t> Q ≠ ∅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u</a:t>
                      </a:r>
                      <a:r>
                        <a:rPr lang="en-US" sz="1600" b="0" baseline="0" dirty="0">
                          <a:solidFill>
                            <a:srgbClr val="080FAC"/>
                          </a:solidFill>
                          <a:effectLst/>
                          <a:latin typeface="Courier" pitchFamily="2" charset="0"/>
                        </a:rPr>
                        <a:t> := </a:t>
                      </a:r>
                      <a:r>
                        <a:rPr lang="en-US" sz="1600" b="0" baseline="0" dirty="0">
                          <a:solidFill>
                            <a:srgbClr val="080FAC"/>
                          </a:solidFill>
                          <a:effectLst/>
                          <a:latin typeface="Copperplate" panose="02000504000000020004" pitchFamily="2" charset="77"/>
                        </a:rPr>
                        <a:t>eject</a:t>
                      </a:r>
                      <a:r>
                        <a:rPr lang="en-US" sz="1600" b="0" baseline="0" dirty="0">
                          <a:solidFill>
                            <a:srgbClr val="080FAC"/>
                          </a:solidFill>
                          <a:effectLst/>
                          <a:latin typeface="Courier" pitchFamily="2" charset="0"/>
                        </a:rPr>
                        <a:t>(Q)  //=</a:t>
                      </a:r>
                      <a:r>
                        <a:rPr lang="en-US" sz="1600" b="0" baseline="0" dirty="0" err="1">
                          <a:solidFill>
                            <a:srgbClr val="080FAC"/>
                          </a:solidFill>
                          <a:effectLst/>
                          <a:latin typeface="Copperplate" panose="02000504000000020004" pitchFamily="2" charset="77"/>
                        </a:rPr>
                        <a:t>deQueue</a:t>
                      </a:r>
                      <a:endParaRPr lang="en-US" sz="1600" b="0" baseline="0" dirty="0">
                        <a:solidFill>
                          <a:srgbClr val="080FAC"/>
                        </a:solidFill>
                        <a:effectLst/>
                        <a:latin typeface="Courier" pitchFamily="2" charset="0"/>
                      </a:endParaRPr>
                    </a:p>
                    <a:p>
                      <a:pPr marL="0" indent="0">
                        <a:buFont typeface="Arial"/>
                        <a:buNone/>
                      </a:pPr>
                      <a:r>
                        <a:rPr lang="en-US" sz="1600" b="0" baseline="0" dirty="0">
                          <a:solidFill>
                            <a:srgbClr val="080FAC"/>
                          </a:solidFill>
                          <a:effectLst/>
                          <a:latin typeface="Courier" pitchFamily="2" charset="0"/>
                        </a:rPr>
                        <a:t>        // </a:t>
                      </a:r>
                      <a:r>
                        <a:rPr lang="en-US" sz="1600" b="0" kern="1200" baseline="0" dirty="0">
                          <a:solidFill>
                            <a:schemeClr val="tx1"/>
                          </a:solidFill>
                          <a:effectLst/>
                          <a:latin typeface="+mn-lt"/>
                          <a:ea typeface="+mn-ea"/>
                          <a:cs typeface="+mn-cs"/>
                        </a:rPr>
                        <a:t>start visit </a:t>
                      </a:r>
                      <a:r>
                        <a:rPr lang="en-US" sz="1600" b="1" kern="1200" baseline="0" dirty="0">
                          <a:solidFill>
                            <a:srgbClr val="080FAC"/>
                          </a:solidFill>
                          <a:effectLst/>
                          <a:latin typeface="Courier" pitchFamily="2" charset="0"/>
                          <a:ea typeface="+mn-ea"/>
                          <a:cs typeface="+mn-cs"/>
                        </a:rPr>
                        <a:t>u</a:t>
                      </a:r>
                    </a:p>
                    <a:p>
                      <a:pPr marL="0" indent="0">
                        <a:buFont typeface="Arial"/>
                        <a:buNone/>
                      </a:pPr>
                      <a:r>
                        <a:rPr lang="en-US" sz="1600" b="0" baseline="0" dirty="0">
                          <a:solidFill>
                            <a:srgbClr val="080FAC"/>
                          </a:solidFill>
                          <a:effectLst/>
                          <a:latin typeface="Courier" pitchFamily="2" charset="0"/>
                        </a:rPr>
                        <a:t>        // ... </a:t>
                      </a:r>
                      <a:r>
                        <a:rPr lang="en-US" sz="1600" b="0" kern="1200" baseline="0" dirty="0">
                          <a:solidFill>
                            <a:schemeClr val="tx1"/>
                          </a:solidFill>
                          <a:effectLst/>
                          <a:latin typeface="+mn-lt"/>
                          <a:ea typeface="+mn-ea"/>
                          <a:cs typeface="+mn-cs"/>
                        </a:rPr>
                        <a:t>do visiting stuffs with </a:t>
                      </a:r>
                      <a:r>
                        <a:rPr lang="en-US" sz="1600" b="1" kern="1200" baseline="0" dirty="0">
                          <a:solidFill>
                            <a:srgbClr val="080FAC"/>
                          </a:solidFill>
                          <a:effectLst/>
                          <a:latin typeface="Courier" pitchFamily="2" charset="0"/>
                          <a:ea typeface="+mn-ea"/>
                          <a:cs typeface="+mn-cs"/>
                        </a:rPr>
                        <a:t>u</a:t>
                      </a:r>
                    </a:p>
                    <a:p>
                      <a:pPr marL="0" indent="0">
                        <a:buFont typeface="Arial"/>
                        <a:buNone/>
                      </a:pPr>
                      <a:r>
                        <a:rPr lang="en-US" sz="1600" b="0" baseline="0" dirty="0">
                          <a:solidFill>
                            <a:srgbClr val="080FAC"/>
                          </a:solidFill>
                          <a:effectLst/>
                          <a:latin typeface="Courier" pitchFamily="2" charset="0"/>
                        </a:rPr>
                        <a:t>        // </a:t>
                      </a:r>
                      <a:r>
                        <a:rPr lang="en-US" sz="1600" b="0" kern="1200" baseline="0" dirty="0">
                          <a:solidFill>
                            <a:schemeClr val="tx1"/>
                          </a:solidFill>
                          <a:effectLst/>
                          <a:latin typeface="+mn-lt"/>
                          <a:ea typeface="+mn-ea"/>
                          <a:cs typeface="+mn-cs"/>
                        </a:rPr>
                        <a:t>end visit </a:t>
                      </a:r>
                      <a:r>
                        <a:rPr lang="en-US" sz="1600" b="1" kern="1200" baseline="0" dirty="0">
                          <a:solidFill>
                            <a:srgbClr val="080FAC"/>
                          </a:solidFill>
                          <a:effectLst/>
                          <a:latin typeface="Courier" pitchFamily="2" charset="0"/>
                          <a:ea typeface="+mn-ea"/>
                          <a:cs typeface="+mn-cs"/>
                        </a:rPr>
                        <a:t>u</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for</a:t>
                      </a:r>
                      <a:r>
                        <a:rPr lang="en-US" sz="1600" b="0" baseline="0" dirty="0">
                          <a:solidFill>
                            <a:srgbClr val="080FAC"/>
                          </a:solidFill>
                          <a:effectLst/>
                          <a:latin typeface="Courier" pitchFamily="2" charset="0"/>
                        </a:rPr>
                        <a:t> each (</a:t>
                      </a:r>
                      <a:r>
                        <a:rPr lang="en-US" sz="1600" b="0" baseline="0" dirty="0" err="1">
                          <a:solidFill>
                            <a:srgbClr val="080FAC"/>
                          </a:solidFill>
                          <a:effectLst/>
                          <a:latin typeface="Courier" pitchFamily="2" charset="0"/>
                        </a:rPr>
                        <a:t>u,w</a:t>
                      </a:r>
                      <a:r>
                        <a:rPr lang="en-US" sz="1600" b="0" baseline="0" dirty="0">
                          <a:solidFill>
                            <a:srgbClr val="080FAC"/>
                          </a:solidFill>
                          <a:effectLst/>
                          <a:latin typeface="Courier" pitchFamily="2" charset="0"/>
                        </a:rPr>
                        <a:t>) in E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if</a:t>
                      </a:r>
                      <a:r>
                        <a:rPr lang="en-US" sz="1600" b="0" baseline="0" dirty="0">
                          <a:solidFill>
                            <a:srgbClr val="080FAC"/>
                          </a:solidFill>
                          <a:effectLst/>
                          <a:latin typeface="Courier" pitchFamily="2" charset="0"/>
                        </a:rPr>
                        <a:t> w is marked 0 </a:t>
                      </a:r>
                      <a:r>
                        <a:rPr lang="en-US" sz="1600" b="1" baseline="0" dirty="0">
                          <a:solidFill>
                            <a:srgbClr val="080FAC"/>
                          </a:solidFill>
                          <a:effectLst/>
                          <a:latin typeface="Courier" pitchFamily="2" charset="0"/>
                        </a:rPr>
                        <a:t>then</a:t>
                      </a:r>
                    </a:p>
                    <a:p>
                      <a:pPr marL="0" indent="0">
                        <a:buFont typeface="Arial"/>
                        <a:buNone/>
                      </a:pPr>
                      <a:r>
                        <a:rPr lang="en-US" sz="1600" b="0" baseline="0" dirty="0">
                          <a:solidFill>
                            <a:srgbClr val="080FAC"/>
                          </a:solidFill>
                          <a:effectLst/>
                          <a:latin typeface="Courier" pitchFamily="2" charset="0"/>
                        </a:rPr>
                        <a:t>            mark w with 1</a:t>
                      </a:r>
                    </a:p>
                    <a:p>
                      <a:pPr marL="0" indent="0">
                        <a:buFont typeface="Arial"/>
                        <a:buNone/>
                      </a:pPr>
                      <a:r>
                        <a:rPr lang="en-US" sz="1600" b="0" baseline="0" dirty="0">
                          <a:solidFill>
                            <a:srgbClr val="080FAC"/>
                          </a:solidFill>
                          <a:effectLst/>
                          <a:latin typeface="Courier" pitchFamily="2" charset="0"/>
                        </a:rPr>
                        <a:t>            </a:t>
                      </a:r>
                      <a:r>
                        <a:rPr lang="en-US" sz="1600" b="0" baseline="0" dirty="0">
                          <a:solidFill>
                            <a:srgbClr val="080FAC"/>
                          </a:solidFill>
                          <a:effectLst/>
                          <a:latin typeface="Copperplate" panose="02000504000000020004" pitchFamily="2" charset="77"/>
                        </a:rPr>
                        <a:t>inject</a:t>
                      </a:r>
                      <a:r>
                        <a:rPr lang="en-US" sz="1600" b="0" baseline="0" dirty="0">
                          <a:solidFill>
                            <a:srgbClr val="080FAC"/>
                          </a:solidFill>
                          <a:effectLst/>
                          <a:latin typeface="Courier" pitchFamily="2" charset="0"/>
                        </a:rPr>
                        <a:t>(Q, w)//=</a:t>
                      </a:r>
                      <a:r>
                        <a:rPr lang="en-US" sz="1600" b="0" baseline="0" dirty="0" err="1">
                          <a:solidFill>
                            <a:srgbClr val="080FAC"/>
                          </a:solidFill>
                          <a:effectLst/>
                          <a:latin typeface="Copperplate" panose="02000504000000020004" pitchFamily="2" charset="77"/>
                        </a:rPr>
                        <a:t>enQueue</a:t>
                      </a:r>
                      <a:endParaRPr lang="en-US" sz="1600" b="0" baseline="0" dirty="0">
                        <a:solidFill>
                          <a:srgbClr val="080FAC"/>
                        </a:solidFill>
                        <a:effectLst/>
                        <a:latin typeface="Copperplate" panose="02000504000000020004" pitchFamily="2" charset="77"/>
                      </a:endParaRP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25" name="Table 24">
            <a:extLst>
              <a:ext uri="{FF2B5EF4-FFF2-40B4-BE49-F238E27FC236}">
                <a16:creationId xmlns:a16="http://schemas.microsoft.com/office/drawing/2014/main" id="{DF46BCCF-6F9E-3B45-8BA2-C4BC556B8000}"/>
              </a:ext>
            </a:extLst>
          </p:cNvPr>
          <p:cNvGraphicFramePr>
            <a:graphicFrameLocks noGrp="1"/>
          </p:cNvGraphicFramePr>
          <p:nvPr>
            <p:extLst>
              <p:ext uri="{D42A27DB-BD31-4B8C-83A1-F6EECF244321}">
                <p14:modId xmlns:p14="http://schemas.microsoft.com/office/powerpoint/2010/main" val="1016664249"/>
              </p:ext>
            </p:extLst>
          </p:nvPr>
        </p:nvGraphicFramePr>
        <p:xfrm>
          <a:off x="168095" y="2657368"/>
          <a:ext cx="4306887" cy="3956686"/>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3956686">
                <a:tc>
                  <a:txBody>
                    <a:bodyPr/>
                    <a:lstStyle/>
                    <a:p>
                      <a:pPr marL="0" indent="0">
                        <a:buFont typeface="Arial"/>
                        <a:buNone/>
                      </a:pPr>
                      <a:r>
                        <a:rPr lang="en-US" sz="1600" b="1" baseline="0" dirty="0">
                          <a:solidFill>
                            <a:srgbClr val="080FAC"/>
                          </a:solidFill>
                          <a:effectLst/>
                          <a:latin typeface="Courier" pitchFamily="2" charset="0"/>
                        </a:rPr>
                        <a:t>function</a:t>
                      </a:r>
                      <a:r>
                        <a:rPr lang="en-US" sz="1600" b="0" baseline="0" dirty="0">
                          <a:solidFill>
                            <a:srgbClr val="080FAC"/>
                          </a:solidFill>
                          <a:effectLst/>
                          <a:latin typeface="Courier" pitchFamily="2" charset="0"/>
                        </a:rPr>
                        <a:t> </a:t>
                      </a:r>
                      <a:r>
                        <a:rPr lang="en-US" sz="1600" b="0" baseline="0" dirty="0">
                          <a:solidFill>
                            <a:srgbClr val="080FAC"/>
                          </a:solidFill>
                          <a:effectLst/>
                          <a:latin typeface="Copperplate" panose="02000504000000020004" pitchFamily="2" charset="77"/>
                        </a:rPr>
                        <a:t>DFS</a:t>
                      </a:r>
                      <a:r>
                        <a:rPr lang="en-US" sz="1600" b="0" baseline="0" dirty="0">
                          <a:solidFill>
                            <a:srgbClr val="080FAC"/>
                          </a:solidFill>
                          <a:effectLst/>
                          <a:latin typeface="Courier" pitchFamily="2" charset="0"/>
                        </a:rPr>
                        <a:t>(G=(V,E))</a:t>
                      </a:r>
                    </a:p>
                    <a:p>
                      <a:pPr marL="0" indent="0">
                        <a:buFont typeface="Arial"/>
                        <a:buNone/>
                      </a:pPr>
                      <a:r>
                        <a:rPr lang="en-US" sz="1600" b="0" baseline="0" dirty="0">
                          <a:solidFill>
                            <a:srgbClr val="080FAC"/>
                          </a:solidFill>
                          <a:effectLst/>
                          <a:latin typeface="Courier" pitchFamily="2" charset="0"/>
                        </a:rPr>
                        <a:t>  mark each node in V with 0</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for</a:t>
                      </a:r>
                      <a:r>
                        <a:rPr lang="en-US" sz="1600" b="0" baseline="0" dirty="0">
                          <a:solidFill>
                            <a:srgbClr val="080FAC"/>
                          </a:solidFill>
                          <a:effectLst/>
                          <a:latin typeface="Courier" pitchFamily="2" charset="0"/>
                        </a:rPr>
                        <a:t> each v in V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if</a:t>
                      </a:r>
                      <a:r>
                        <a:rPr lang="en-US" sz="1600" b="0" baseline="0" dirty="0">
                          <a:solidFill>
                            <a:srgbClr val="080FAC"/>
                          </a:solidFill>
                          <a:effectLst/>
                          <a:latin typeface="Courier" pitchFamily="2" charset="0"/>
                        </a:rPr>
                        <a:t> v is marked with 0 </a:t>
                      </a:r>
                      <a:r>
                        <a:rPr lang="en-US" sz="1600" b="1" baseline="0" dirty="0">
                          <a:solidFill>
                            <a:srgbClr val="080FAC"/>
                          </a:solidFill>
                          <a:effectLst/>
                          <a:latin typeface="Courier" pitchFamily="2" charset="0"/>
                        </a:rPr>
                        <a:t>then</a:t>
                      </a:r>
                      <a:r>
                        <a:rPr lang="en-US" sz="1600" b="0" baseline="0" dirty="0">
                          <a:solidFill>
                            <a:srgbClr val="080FAC"/>
                          </a:solidFill>
                          <a:effectLst/>
                          <a:latin typeface="Courier" pitchFamily="2" charset="0"/>
                        </a:rPr>
                        <a:t>      </a:t>
                      </a:r>
                    </a:p>
                    <a:p>
                      <a:pPr marL="0" indent="0">
                        <a:buFont typeface="Arial"/>
                        <a:buNone/>
                      </a:pPr>
                      <a:r>
                        <a:rPr lang="en-US" sz="1600" b="0" baseline="0" dirty="0">
                          <a:solidFill>
                            <a:srgbClr val="080FAC"/>
                          </a:solidFill>
                          <a:effectLst/>
                          <a:latin typeface="Courier" pitchFamily="2" charset="0"/>
                        </a:rPr>
                        <a:t>      </a:t>
                      </a:r>
                      <a:r>
                        <a:rPr lang="en-US" sz="1600" b="0" baseline="0" dirty="0" err="1">
                          <a:solidFill>
                            <a:srgbClr val="080FAC"/>
                          </a:solidFill>
                          <a:effectLst/>
                          <a:latin typeface="Copperplate" panose="02000504000000020004" pitchFamily="2" charset="77"/>
                        </a:rPr>
                        <a:t>DfsExplore</a:t>
                      </a:r>
                      <a:r>
                        <a:rPr lang="en-US" sz="1600" b="0" baseline="0" dirty="0">
                          <a:solidFill>
                            <a:srgbClr val="080FAC"/>
                          </a:solidFill>
                          <a:effectLst/>
                          <a:latin typeface="Courier" pitchFamily="2" charset="0"/>
                        </a:rPr>
                        <a:t>(v)</a:t>
                      </a:r>
                    </a:p>
                    <a:p>
                      <a:pPr marL="0" indent="0">
                        <a:buFont typeface="Arial"/>
                        <a:buNone/>
                      </a:pPr>
                      <a:endParaRPr lang="en-US" sz="1600" b="0" baseline="0" dirty="0">
                        <a:solidFill>
                          <a:srgbClr val="080FAC"/>
                        </a:solidFill>
                        <a:effectLst/>
                        <a:latin typeface="Courier" pitchFamily="2" charset="0"/>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600" b="1" baseline="0" dirty="0">
                          <a:solidFill>
                            <a:srgbClr val="080FAC"/>
                          </a:solidFill>
                          <a:effectLst/>
                          <a:latin typeface="Courier" pitchFamily="2" charset="0"/>
                        </a:rPr>
                        <a:t>function</a:t>
                      </a:r>
                      <a:r>
                        <a:rPr lang="en-US" sz="1600" b="0" baseline="0" dirty="0">
                          <a:solidFill>
                            <a:srgbClr val="080FAC"/>
                          </a:solidFill>
                          <a:effectLst/>
                          <a:latin typeface="Courier" pitchFamily="2" charset="0"/>
                        </a:rPr>
                        <a:t> </a:t>
                      </a:r>
                      <a:r>
                        <a:rPr lang="en-US" sz="1600" b="0" baseline="0" dirty="0" err="1">
                          <a:solidFill>
                            <a:srgbClr val="080FAC"/>
                          </a:solidFill>
                          <a:effectLst/>
                          <a:latin typeface="Copperplate" panose="02000504000000020004" pitchFamily="2" charset="77"/>
                        </a:rPr>
                        <a:t>DfsExplore</a:t>
                      </a:r>
                      <a:r>
                        <a:rPr lang="en-US" sz="1600" b="0" baseline="0" dirty="0">
                          <a:solidFill>
                            <a:srgbClr val="080FAC"/>
                          </a:solidFill>
                          <a:effectLst/>
                          <a:latin typeface="Courier" pitchFamily="2" charset="0"/>
                        </a:rPr>
                        <a:t>(v)</a:t>
                      </a: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600" b="0" baseline="0" dirty="0">
                          <a:solidFill>
                            <a:srgbClr val="080FAC"/>
                          </a:solidFill>
                          <a:effectLst/>
                          <a:latin typeface="Courier" pitchFamily="2" charset="0"/>
                        </a:rPr>
                        <a:t>  // </a:t>
                      </a:r>
                      <a:r>
                        <a:rPr lang="en-US" sz="1600" b="0" kern="1200" baseline="0" dirty="0">
                          <a:solidFill>
                            <a:schemeClr val="tx1"/>
                          </a:solidFill>
                          <a:effectLst/>
                          <a:latin typeface="+mn-lt"/>
                          <a:ea typeface="+mn-ea"/>
                          <a:cs typeface="+mn-cs"/>
                        </a:rPr>
                        <a:t>start visit </a:t>
                      </a:r>
                      <a:r>
                        <a:rPr lang="en-US" sz="1600" b="1" kern="1200" baseline="0" dirty="0">
                          <a:solidFill>
                            <a:srgbClr val="080FAC"/>
                          </a:solidFill>
                          <a:effectLst/>
                          <a:latin typeface="Courier" pitchFamily="2" charset="0"/>
                          <a:ea typeface="+mn-ea"/>
                          <a:cs typeface="+mn-cs"/>
                        </a:rPr>
                        <a:t>v</a:t>
                      </a:r>
                      <a:r>
                        <a:rPr lang="en-US" sz="1600" b="0" kern="1200" baseline="0" dirty="0">
                          <a:solidFill>
                            <a:schemeClr val="tx1"/>
                          </a:solidFill>
                          <a:effectLst/>
                          <a:latin typeface="+mn-lt"/>
                          <a:ea typeface="+mn-ea"/>
                          <a:cs typeface="+mn-cs"/>
                        </a:rPr>
                        <a:t>, </a:t>
                      </a:r>
                      <a:r>
                        <a:rPr lang="en-US" sz="1600" b="1" kern="1200" baseline="0" dirty="0">
                          <a:solidFill>
                            <a:srgbClr val="080FAC"/>
                          </a:solidFill>
                          <a:effectLst/>
                          <a:highlight>
                            <a:srgbClr val="FFFF00"/>
                          </a:highlight>
                          <a:latin typeface="Copperplate" panose="02000504000000020004" pitchFamily="2" charset="77"/>
                          <a:ea typeface="+mn-ea"/>
                          <a:cs typeface="+mn-cs"/>
                        </a:rPr>
                        <a:t>Push</a:t>
                      </a:r>
                      <a:r>
                        <a:rPr lang="en-US" sz="1600" b="0" kern="1200" baseline="0" dirty="0">
                          <a:solidFill>
                            <a:schemeClr val="tx1"/>
                          </a:solidFill>
                          <a:effectLst/>
                          <a:latin typeface="+mn-lt"/>
                          <a:ea typeface="+mn-ea"/>
                          <a:cs typeface="+mn-cs"/>
                        </a:rPr>
                        <a:t> is here</a:t>
                      </a: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600" b="0" baseline="0" dirty="0">
                          <a:solidFill>
                            <a:srgbClr val="080FAC"/>
                          </a:solidFill>
                          <a:effectLst/>
                          <a:latin typeface="Courier" pitchFamily="2" charset="0"/>
                        </a:rPr>
                        <a:t>  // </a:t>
                      </a:r>
                      <a:r>
                        <a:rPr lang="en-US" sz="1600" b="0" baseline="0" dirty="0">
                          <a:solidFill>
                            <a:schemeClr val="tx1"/>
                          </a:solidFill>
                          <a:effectLst/>
                          <a:latin typeface="Courier" pitchFamily="2" charset="0"/>
                        </a:rPr>
                        <a:t>... </a:t>
                      </a:r>
                      <a:r>
                        <a:rPr lang="en-US" sz="1600" b="0" kern="1200" baseline="0" dirty="0">
                          <a:solidFill>
                            <a:schemeClr val="tx1"/>
                          </a:solidFill>
                          <a:effectLst/>
                          <a:latin typeface="+mn-lt"/>
                          <a:ea typeface="+mn-ea"/>
                          <a:cs typeface="+mn-cs"/>
                        </a:rPr>
                        <a:t>do pre-visiting stuffs   </a:t>
                      </a:r>
                    </a:p>
                    <a:p>
                      <a:pPr marL="0" indent="0">
                        <a:buFont typeface="Arial"/>
                        <a:buNone/>
                      </a:pPr>
                      <a:r>
                        <a:rPr lang="en-US" sz="1600" b="0" baseline="0" dirty="0">
                          <a:solidFill>
                            <a:srgbClr val="080FAC"/>
                          </a:solidFill>
                          <a:effectLst/>
                          <a:latin typeface="Courier" pitchFamily="2" charset="0"/>
                        </a:rPr>
                        <a:t>  mark </a:t>
                      </a:r>
                      <a:r>
                        <a:rPr lang="en-US" sz="1600" b="1" baseline="0" dirty="0">
                          <a:solidFill>
                            <a:srgbClr val="080FAC"/>
                          </a:solidFill>
                          <a:effectLst/>
                          <a:latin typeface="Courier" pitchFamily="2" charset="0"/>
                        </a:rPr>
                        <a:t>v</a:t>
                      </a:r>
                      <a:r>
                        <a:rPr lang="en-US" sz="1600" b="0" baseline="0" dirty="0">
                          <a:solidFill>
                            <a:srgbClr val="080FAC"/>
                          </a:solidFill>
                          <a:effectLst/>
                          <a:latin typeface="Courier" pitchFamily="2" charset="0"/>
                        </a:rPr>
                        <a:t> with 1</a:t>
                      </a:r>
                    </a:p>
                    <a:p>
                      <a:pPr marL="0" indent="0">
                        <a:buFont typeface="Arial"/>
                        <a:buNone/>
                      </a:pPr>
                      <a:r>
                        <a:rPr lang="en-US" sz="1600" b="1" baseline="0" dirty="0">
                          <a:solidFill>
                            <a:srgbClr val="080FAC"/>
                          </a:solidFill>
                          <a:effectLst/>
                          <a:latin typeface="Courier" pitchFamily="2" charset="0"/>
                        </a:rPr>
                        <a:t>  for</a:t>
                      </a:r>
                      <a:r>
                        <a:rPr lang="en-US" sz="1600" b="0" baseline="0" dirty="0">
                          <a:solidFill>
                            <a:srgbClr val="080FAC"/>
                          </a:solidFill>
                          <a:effectLst/>
                          <a:latin typeface="Courier" pitchFamily="2" charset="0"/>
                        </a:rPr>
                        <a:t> each edge (</a:t>
                      </a:r>
                      <a:r>
                        <a:rPr lang="en-US" sz="1600" b="1" baseline="0" dirty="0" err="1">
                          <a:solidFill>
                            <a:srgbClr val="080FAC"/>
                          </a:solidFill>
                          <a:effectLst/>
                          <a:latin typeface="Courier" pitchFamily="2" charset="0"/>
                        </a:rPr>
                        <a:t>v</a:t>
                      </a:r>
                      <a:r>
                        <a:rPr lang="en-US" sz="1600" b="0" baseline="0" dirty="0" err="1">
                          <a:solidFill>
                            <a:srgbClr val="080FAC"/>
                          </a:solidFill>
                          <a:effectLst/>
                          <a:latin typeface="Courier" pitchFamily="2" charset="0"/>
                        </a:rPr>
                        <a:t>,w</a:t>
                      </a:r>
                      <a:r>
                        <a:rPr lang="en-US" sz="1600" b="0" baseline="0" dirty="0">
                          <a:solidFill>
                            <a:srgbClr val="080FAC"/>
                          </a:solidFill>
                          <a:effectLst/>
                          <a:latin typeface="Courier" pitchFamily="2" charset="0"/>
                        </a:rPr>
                        <a:t>) in E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if</a:t>
                      </a:r>
                      <a:r>
                        <a:rPr lang="en-US" sz="1600" b="0" baseline="0" dirty="0">
                          <a:solidFill>
                            <a:srgbClr val="080FAC"/>
                          </a:solidFill>
                          <a:effectLst/>
                          <a:latin typeface="Courier" pitchFamily="2" charset="0"/>
                        </a:rPr>
                        <a:t> w is marked with 0 </a:t>
                      </a:r>
                      <a:r>
                        <a:rPr lang="en-US" sz="1600" b="1" baseline="0" dirty="0">
                          <a:solidFill>
                            <a:srgbClr val="080FAC"/>
                          </a:solidFill>
                          <a:effectLst/>
                          <a:latin typeface="Courier" pitchFamily="2" charset="0"/>
                        </a:rPr>
                        <a:t>then</a:t>
                      </a:r>
                      <a:endParaRPr lang="en-US" sz="1600" b="0" baseline="0" dirty="0">
                        <a:solidFill>
                          <a:srgbClr val="080FAC"/>
                        </a:solidFill>
                        <a:effectLst/>
                        <a:latin typeface="Courier" pitchFamily="2" charset="0"/>
                      </a:endParaRPr>
                    </a:p>
                    <a:p>
                      <a:pPr marL="0" indent="0">
                        <a:buFont typeface="Arial"/>
                        <a:buNone/>
                      </a:pPr>
                      <a:r>
                        <a:rPr lang="en-US" sz="1600" b="0" baseline="0" dirty="0">
                          <a:solidFill>
                            <a:srgbClr val="080FAC"/>
                          </a:solidFill>
                          <a:effectLst/>
                          <a:latin typeface="Courier" pitchFamily="2" charset="0"/>
                        </a:rPr>
                        <a:t>      </a:t>
                      </a:r>
                      <a:r>
                        <a:rPr lang="en-US" sz="1600" b="0" baseline="0" dirty="0" err="1">
                          <a:solidFill>
                            <a:srgbClr val="080FAC"/>
                          </a:solidFill>
                          <a:effectLst/>
                          <a:latin typeface="Copperplate" panose="02000504000000020004" pitchFamily="2" charset="77"/>
                        </a:rPr>
                        <a:t>DfsExplore</a:t>
                      </a:r>
                      <a:r>
                        <a:rPr lang="en-US" sz="1600" b="0" baseline="0" dirty="0">
                          <a:solidFill>
                            <a:srgbClr val="080FAC"/>
                          </a:solidFill>
                          <a:effectLst/>
                          <a:latin typeface="Courier" pitchFamily="2" charset="0"/>
                        </a:rPr>
                        <a:t>(w)</a:t>
                      </a:r>
                    </a:p>
                    <a:p>
                      <a:pPr marL="0" indent="0">
                        <a:buFont typeface="Arial"/>
                        <a:buNone/>
                      </a:pPr>
                      <a:r>
                        <a:rPr lang="en-US" sz="1600" b="0" baseline="0" dirty="0">
                          <a:solidFill>
                            <a:srgbClr val="080FAC"/>
                          </a:solidFill>
                          <a:effectLst/>
                          <a:latin typeface="Courier" pitchFamily="2" charset="0"/>
                        </a:rPr>
                        <a:t>  // </a:t>
                      </a:r>
                      <a:r>
                        <a:rPr lang="en-US" sz="1600" b="0" baseline="0" dirty="0">
                          <a:solidFill>
                            <a:schemeClr val="tx1"/>
                          </a:solidFill>
                          <a:effectLst/>
                          <a:latin typeface="Courier" pitchFamily="2" charset="0"/>
                        </a:rPr>
                        <a:t>... </a:t>
                      </a:r>
                      <a:r>
                        <a:rPr lang="en-US" sz="1600" b="0" kern="1200" baseline="0" dirty="0">
                          <a:solidFill>
                            <a:schemeClr val="tx1"/>
                          </a:solidFill>
                          <a:effectLst/>
                          <a:latin typeface="+mn-lt"/>
                          <a:ea typeface="+mn-ea"/>
                          <a:cs typeface="+mn-cs"/>
                        </a:rPr>
                        <a:t>do post-visiting stuffs</a:t>
                      </a:r>
                    </a:p>
                    <a:p>
                      <a:pPr marL="0" indent="0">
                        <a:buFont typeface="Arial"/>
                        <a:buNone/>
                      </a:pPr>
                      <a:r>
                        <a:rPr lang="en-US" sz="1600" b="0" baseline="0" dirty="0">
                          <a:solidFill>
                            <a:srgbClr val="080FAC"/>
                          </a:solidFill>
                          <a:effectLst/>
                          <a:latin typeface="Courier" pitchFamily="2" charset="0"/>
                        </a:rPr>
                        <a:t>  // </a:t>
                      </a:r>
                      <a:r>
                        <a:rPr lang="en-US" sz="1600" b="0" baseline="0" dirty="0">
                          <a:solidFill>
                            <a:schemeClr val="tx1"/>
                          </a:solidFill>
                          <a:effectLst/>
                          <a:latin typeface="+mn-lt"/>
                        </a:rPr>
                        <a:t>end visit </a:t>
                      </a:r>
                      <a:r>
                        <a:rPr lang="en-US" sz="1600" b="1" kern="1200" baseline="0" dirty="0">
                          <a:solidFill>
                            <a:srgbClr val="080FAC"/>
                          </a:solidFill>
                          <a:effectLst/>
                          <a:latin typeface="Courier" pitchFamily="2" charset="0"/>
                          <a:ea typeface="+mn-ea"/>
                          <a:cs typeface="+mn-cs"/>
                        </a:rPr>
                        <a:t>v</a:t>
                      </a:r>
                      <a:r>
                        <a:rPr lang="en-US" sz="1600" b="0" baseline="0" dirty="0">
                          <a:solidFill>
                            <a:schemeClr val="tx1"/>
                          </a:solidFill>
                          <a:effectLst/>
                          <a:latin typeface="+mn-lt"/>
                        </a:rPr>
                        <a:t>, </a:t>
                      </a:r>
                      <a:r>
                        <a:rPr lang="en-US" sz="1600" b="1" kern="1200" baseline="0" dirty="0">
                          <a:solidFill>
                            <a:srgbClr val="080FAC"/>
                          </a:solidFill>
                          <a:effectLst/>
                          <a:highlight>
                            <a:srgbClr val="FFFF00"/>
                          </a:highlight>
                          <a:latin typeface="Copperplate" panose="02000504000000020004" pitchFamily="2" charset="77"/>
                          <a:ea typeface="+mn-ea"/>
                          <a:cs typeface="+mn-cs"/>
                        </a:rPr>
                        <a:t>Pop</a:t>
                      </a:r>
                      <a:r>
                        <a:rPr lang="en-US" sz="1600" b="0" baseline="0" dirty="0">
                          <a:solidFill>
                            <a:schemeClr val="tx1"/>
                          </a:solidFill>
                          <a:effectLst/>
                          <a:latin typeface="+mn-lt"/>
                        </a:rPr>
                        <a:t> is here </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23" name="Table 22">
            <a:extLst>
              <a:ext uri="{FF2B5EF4-FFF2-40B4-BE49-F238E27FC236}">
                <a16:creationId xmlns:a16="http://schemas.microsoft.com/office/drawing/2014/main" id="{7E2B7B93-1781-EC49-B6E9-446807FC808E}"/>
              </a:ext>
            </a:extLst>
          </p:cNvPr>
          <p:cNvGraphicFramePr>
            <a:graphicFrameLocks noGrp="1"/>
          </p:cNvGraphicFramePr>
          <p:nvPr>
            <p:extLst>
              <p:ext uri="{D42A27DB-BD31-4B8C-83A1-F6EECF244321}">
                <p14:modId xmlns:p14="http://schemas.microsoft.com/office/powerpoint/2010/main" val="3754069097"/>
              </p:ext>
            </p:extLst>
          </p:nvPr>
        </p:nvGraphicFramePr>
        <p:xfrm>
          <a:off x="190303" y="556033"/>
          <a:ext cx="4306887" cy="1554472"/>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1546329">
                <a:tc>
                  <a:txBody>
                    <a:bodyPr/>
                    <a:lstStyle/>
                    <a:p>
                      <a:pPr marL="0" indent="0">
                        <a:buFont typeface="Arial"/>
                        <a:buNone/>
                      </a:pPr>
                      <a:r>
                        <a:rPr lang="en-US" sz="1600" b="0" kern="1200" baseline="0" dirty="0">
                          <a:solidFill>
                            <a:schemeClr val="tx1"/>
                          </a:solidFill>
                          <a:effectLst/>
                          <a:latin typeface="+mn-lt"/>
                          <a:ea typeface="+mn-ea"/>
                          <a:cs typeface="+mn-cs"/>
                        </a:rPr>
                        <a:t>How to:</a:t>
                      </a:r>
                    </a:p>
                    <a:p>
                      <a:pPr marL="285750" indent="-285750">
                        <a:buFont typeface="Arial" panose="020B0604020202020204" pitchFamily="34" charset="0"/>
                        <a:buChar char="•"/>
                      </a:pPr>
                      <a:r>
                        <a:rPr lang="en-US" sz="1600" b="0" kern="1200" baseline="0" dirty="0">
                          <a:solidFill>
                            <a:schemeClr val="tx1"/>
                          </a:solidFill>
                          <a:effectLst/>
                          <a:latin typeface="+mn-lt"/>
                          <a:ea typeface="+mn-ea"/>
                          <a:cs typeface="+mn-cs"/>
                        </a:rPr>
                        <a:t>compute the number of connected components?</a:t>
                      </a:r>
                    </a:p>
                    <a:p>
                      <a:pPr marL="285750" indent="-285750">
                        <a:buFont typeface="Arial" panose="020B0604020202020204" pitchFamily="34" charset="0"/>
                        <a:buChar char="•"/>
                      </a:pPr>
                      <a:r>
                        <a:rPr lang="en-US" sz="1600" b="0" kern="1200" baseline="0" dirty="0">
                          <a:solidFill>
                            <a:schemeClr val="tx1"/>
                          </a:solidFill>
                          <a:effectLst/>
                          <a:latin typeface="+mn-lt"/>
                          <a:ea typeface="+mn-ea"/>
                          <a:cs typeface="+mn-cs"/>
                        </a:rPr>
                        <a:t>print out the nodes in the visited order?</a:t>
                      </a:r>
                    </a:p>
                    <a:p>
                      <a:pPr marL="285750" indent="-285750">
                        <a:buFont typeface="Arial" panose="020B0604020202020204" pitchFamily="34" charset="0"/>
                        <a:buChar char="•"/>
                      </a:pPr>
                      <a:r>
                        <a:rPr lang="en-US" sz="1600" b="0" kern="1200" baseline="0" dirty="0">
                          <a:solidFill>
                            <a:schemeClr val="tx1"/>
                          </a:solidFill>
                          <a:effectLst/>
                          <a:latin typeface="+mn-lt"/>
                          <a:ea typeface="+mn-ea"/>
                          <a:cs typeface="+mn-cs"/>
                        </a:rPr>
                        <a:t>print the nodes in the reverse of being visited order?</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86454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FC496-DEAA-1C41-A80F-5FE0D286B521}"/>
              </a:ext>
            </a:extLst>
          </p:cNvPr>
          <p:cNvSpPr>
            <a:spLocks noGrp="1"/>
          </p:cNvSpPr>
          <p:nvPr>
            <p:ph type="title"/>
          </p:nvPr>
        </p:nvSpPr>
        <p:spPr>
          <a:xfrm>
            <a:off x="265113" y="107950"/>
            <a:ext cx="8623300" cy="549275"/>
          </a:xfrm>
        </p:spPr>
        <p:txBody>
          <a:bodyPr/>
          <a:lstStyle/>
          <a:p>
            <a:pPr>
              <a:defRPr/>
            </a:pPr>
            <a:r>
              <a:rPr lang="en-US" sz="2800" dirty="0"/>
              <a:t>Q5.4: </a:t>
            </a:r>
            <a:r>
              <a:rPr lang="en-US" sz="2800" dirty="0">
                <a:effectLst/>
              </a:rPr>
              <a:t>DFS &amp; BFS </a:t>
            </a:r>
            <a:endParaRPr lang="en-US" dirty="0"/>
          </a:p>
        </p:txBody>
      </p:sp>
      <p:sp>
        <p:nvSpPr>
          <p:cNvPr id="3" name="Content Placeholder 2">
            <a:extLst>
              <a:ext uri="{FF2B5EF4-FFF2-40B4-BE49-F238E27FC236}">
                <a16:creationId xmlns:a16="http://schemas.microsoft.com/office/drawing/2014/main" id="{905BF029-2CFE-9043-8549-A21D82CE2DE9}"/>
              </a:ext>
            </a:extLst>
          </p:cNvPr>
          <p:cNvSpPr>
            <a:spLocks noGrp="1"/>
          </p:cNvSpPr>
          <p:nvPr>
            <p:ph idx="1"/>
          </p:nvPr>
        </p:nvSpPr>
        <p:spPr/>
        <p:txBody>
          <a:bodyPr/>
          <a:lstStyle/>
          <a:p>
            <a:pPr marL="0" indent="0">
              <a:buFont typeface="Wingdings 2" charset="0"/>
              <a:buNone/>
              <a:defRPr/>
            </a:pPr>
            <a:r>
              <a:rPr lang="en-US" dirty="0"/>
              <a:t> </a:t>
            </a:r>
          </a:p>
        </p:txBody>
      </p:sp>
      <p:sp>
        <p:nvSpPr>
          <p:cNvPr id="10243" name="Date Placeholder 3">
            <a:extLst>
              <a:ext uri="{FF2B5EF4-FFF2-40B4-BE49-F238E27FC236}">
                <a16:creationId xmlns:a16="http://schemas.microsoft.com/office/drawing/2014/main" id="{E4AEDFFE-C98D-7E44-902B-271117B43ED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EEBF08F1-EAEB-904B-AD68-684E4F4E3754}"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10244" name="Footer Placeholder 4">
            <a:extLst>
              <a:ext uri="{FF2B5EF4-FFF2-40B4-BE49-F238E27FC236}">
                <a16:creationId xmlns:a16="http://schemas.microsoft.com/office/drawing/2014/main" id="{35B3B59A-3E5F-1D48-BE67-9778E75DB4A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0245" name="Slide Number Placeholder 5">
            <a:extLst>
              <a:ext uri="{FF2B5EF4-FFF2-40B4-BE49-F238E27FC236}">
                <a16:creationId xmlns:a16="http://schemas.microsoft.com/office/drawing/2014/main" id="{3A199C3F-69B7-5940-8529-41FBA5EA1C3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F5D90E1-5955-0C44-B1CB-98D636C05B90}" type="slidenum">
              <a:rPr lang="en-US" altLang="en-US" sz="3600">
                <a:solidFill>
                  <a:schemeClr val="bg1"/>
                </a:solidFill>
                <a:latin typeface="Arial" panose="020B0604020202020204" pitchFamily="34" charset="0"/>
              </a:rPr>
              <a:pPr>
                <a:spcBef>
                  <a:spcPct val="0"/>
                </a:spcBef>
                <a:buClrTx/>
                <a:buSzTx/>
                <a:buFontTx/>
                <a:buNone/>
              </a:pPr>
              <a:t>7</a:t>
            </a:fld>
            <a:endParaRPr lang="en-US" altLang="en-US" sz="3600">
              <a:solidFill>
                <a:schemeClr val="bg1"/>
              </a:solidFill>
              <a:latin typeface="Arial" panose="020B0604020202020204" pitchFamily="34" charset="0"/>
            </a:endParaRPr>
          </a:p>
        </p:txBody>
      </p:sp>
      <p:graphicFrame>
        <p:nvGraphicFramePr>
          <p:cNvPr id="35" name="Table 34">
            <a:extLst>
              <a:ext uri="{FF2B5EF4-FFF2-40B4-BE49-F238E27FC236}">
                <a16:creationId xmlns:a16="http://schemas.microsoft.com/office/drawing/2014/main" id="{DE1C538A-40CE-2543-944F-4A7C0B24D565}"/>
              </a:ext>
            </a:extLst>
          </p:cNvPr>
          <p:cNvGraphicFramePr>
            <a:graphicFrameLocks noGrp="1"/>
          </p:cNvGraphicFramePr>
          <p:nvPr/>
        </p:nvGraphicFramePr>
        <p:xfrm>
          <a:off x="171450" y="1184275"/>
          <a:ext cx="4113213" cy="1308100"/>
        </p:xfrm>
        <a:graphic>
          <a:graphicData uri="http://schemas.openxmlformats.org/drawingml/2006/table">
            <a:tbl>
              <a:tblPr firstRow="1" bandRow="1">
                <a:tableStyleId>{69CF1AB2-1976-4502-BF36-3FF5EA218861}</a:tableStyleId>
              </a:tblPr>
              <a:tblGrid>
                <a:gridCol w="4113213">
                  <a:extLst>
                    <a:ext uri="{9D8B030D-6E8A-4147-A177-3AD203B41FA5}">
                      <a16:colId xmlns:a16="http://schemas.microsoft.com/office/drawing/2014/main" val="20000"/>
                    </a:ext>
                  </a:extLst>
                </a:gridCol>
              </a:tblGrid>
              <a:tr h="1308100">
                <a:tc>
                  <a:txBody>
                    <a:bodyPr/>
                    <a:lstStyle/>
                    <a:p>
                      <a:pPr marL="342900" indent="-342900">
                        <a:buFont typeface="Arial"/>
                        <a:buChar char="•"/>
                      </a:pPr>
                      <a:r>
                        <a:rPr lang="en-US" sz="2000" b="0" dirty="0">
                          <a:effectLst/>
                        </a:rPr>
                        <a:t>List the order of the nodes visited by</a:t>
                      </a:r>
                      <a:r>
                        <a:rPr lang="en-US" sz="2000" b="0" baseline="0" dirty="0">
                          <a:effectLst/>
                        </a:rPr>
                        <a:t> the</a:t>
                      </a:r>
                      <a:r>
                        <a:rPr lang="en-US" sz="2000" b="0" dirty="0">
                          <a:effectLst/>
                        </a:rPr>
                        <a:t> a) DFS and b) BFS algorithms </a:t>
                      </a:r>
                    </a:p>
                  </a:txBody>
                  <a:tcPr marL="91449" marR="91449" marT="45676" marB="45676"/>
                </a:tc>
                <a:extLst>
                  <a:ext uri="{0D108BD9-81ED-4DB2-BD59-A6C34878D82A}">
                    <a16:rowId xmlns:a16="http://schemas.microsoft.com/office/drawing/2014/main" val="10000"/>
                  </a:ext>
                </a:extLst>
              </a:tr>
            </a:tbl>
          </a:graphicData>
        </a:graphic>
      </p:graphicFrame>
      <p:grpSp>
        <p:nvGrpSpPr>
          <p:cNvPr id="10252" name="Group 10">
            <a:extLst>
              <a:ext uri="{FF2B5EF4-FFF2-40B4-BE49-F238E27FC236}">
                <a16:creationId xmlns:a16="http://schemas.microsoft.com/office/drawing/2014/main" id="{FB949CCF-0A9C-144A-91A0-633CCD76AFA4}"/>
              </a:ext>
            </a:extLst>
          </p:cNvPr>
          <p:cNvGrpSpPr>
            <a:grpSpLocks/>
          </p:cNvGrpSpPr>
          <p:nvPr/>
        </p:nvGrpSpPr>
        <p:grpSpPr bwMode="auto">
          <a:xfrm>
            <a:off x="5133975" y="1296988"/>
            <a:ext cx="3495675" cy="3355975"/>
            <a:chOff x="4283968" y="1296947"/>
            <a:chExt cx="4345632" cy="4389453"/>
          </a:xfrm>
        </p:grpSpPr>
        <p:sp>
          <p:nvSpPr>
            <p:cNvPr id="7" name="Connector 6">
              <a:extLst>
                <a:ext uri="{FF2B5EF4-FFF2-40B4-BE49-F238E27FC236}">
                  <a16:creationId xmlns:a16="http://schemas.microsoft.com/office/drawing/2014/main" id="{73B0EF07-B956-E741-87EC-8BAE59B63B05}"/>
                </a:ext>
              </a:extLst>
            </p:cNvPr>
            <p:cNvSpPr/>
            <p:nvPr/>
          </p:nvSpPr>
          <p:spPr>
            <a:xfrm>
              <a:off x="4283968" y="1296947"/>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A</a:t>
              </a:r>
            </a:p>
          </p:txBody>
        </p:sp>
        <p:sp>
          <p:nvSpPr>
            <p:cNvPr id="8" name="Connector 7">
              <a:extLst>
                <a:ext uri="{FF2B5EF4-FFF2-40B4-BE49-F238E27FC236}">
                  <a16:creationId xmlns:a16="http://schemas.microsoft.com/office/drawing/2014/main" id="{5A39DD9C-6419-7E43-B9CF-CC7B330A351C}"/>
                </a:ext>
              </a:extLst>
            </p:cNvPr>
            <p:cNvSpPr/>
            <p:nvPr/>
          </p:nvSpPr>
          <p:spPr>
            <a:xfrm>
              <a:off x="6267152" y="130229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C</a:t>
              </a:r>
            </a:p>
          </p:txBody>
        </p:sp>
        <p:sp>
          <p:nvSpPr>
            <p:cNvPr id="9" name="Connector 8">
              <a:extLst>
                <a:ext uri="{FF2B5EF4-FFF2-40B4-BE49-F238E27FC236}">
                  <a16:creationId xmlns:a16="http://schemas.microsoft.com/office/drawing/2014/main" id="{68E736AF-20A5-DE44-A51D-CF1446CB654D}"/>
                </a:ext>
              </a:extLst>
            </p:cNvPr>
            <p:cNvSpPr/>
            <p:nvPr/>
          </p:nvSpPr>
          <p:spPr>
            <a:xfrm>
              <a:off x="8172400" y="130229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F</a:t>
              </a:r>
            </a:p>
          </p:txBody>
        </p:sp>
        <p:sp>
          <p:nvSpPr>
            <p:cNvPr id="10" name="Connector 9">
              <a:extLst>
                <a:ext uri="{FF2B5EF4-FFF2-40B4-BE49-F238E27FC236}">
                  <a16:creationId xmlns:a16="http://schemas.microsoft.com/office/drawing/2014/main" id="{30E6BDDA-AF22-DF43-9CE3-F3C978C0567D}"/>
                </a:ext>
              </a:extLst>
            </p:cNvPr>
            <p:cNvSpPr/>
            <p:nvPr/>
          </p:nvSpPr>
          <p:spPr>
            <a:xfrm>
              <a:off x="6267152"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D</a:t>
              </a:r>
            </a:p>
          </p:txBody>
        </p:sp>
        <p:sp>
          <p:nvSpPr>
            <p:cNvPr id="12" name="Connector 11">
              <a:extLst>
                <a:ext uri="{FF2B5EF4-FFF2-40B4-BE49-F238E27FC236}">
                  <a16:creationId xmlns:a16="http://schemas.microsoft.com/office/drawing/2014/main" id="{2800AC8C-763A-2C49-998B-C469A1F3A62B}"/>
                </a:ext>
              </a:extLst>
            </p:cNvPr>
            <p:cNvSpPr/>
            <p:nvPr/>
          </p:nvSpPr>
          <p:spPr>
            <a:xfrm>
              <a:off x="4283968"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B</a:t>
              </a:r>
            </a:p>
          </p:txBody>
        </p:sp>
        <p:sp>
          <p:nvSpPr>
            <p:cNvPr id="13" name="Connector 12">
              <a:extLst>
                <a:ext uri="{FF2B5EF4-FFF2-40B4-BE49-F238E27FC236}">
                  <a16:creationId xmlns:a16="http://schemas.microsoft.com/office/drawing/2014/main" id="{F92445E1-A15C-B74B-A458-B7F00006F0D0}"/>
                </a:ext>
              </a:extLst>
            </p:cNvPr>
            <p:cNvSpPr/>
            <p:nvPr/>
          </p:nvSpPr>
          <p:spPr>
            <a:xfrm>
              <a:off x="8172400" y="5229200"/>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G</a:t>
              </a:r>
            </a:p>
          </p:txBody>
        </p:sp>
        <p:sp>
          <p:nvSpPr>
            <p:cNvPr id="14" name="Connector 13">
              <a:extLst>
                <a:ext uri="{FF2B5EF4-FFF2-40B4-BE49-F238E27FC236}">
                  <a16:creationId xmlns:a16="http://schemas.microsoft.com/office/drawing/2014/main" id="{8B15B33F-935E-624E-BF43-7F94CBFB33B9}"/>
                </a:ext>
              </a:extLst>
            </p:cNvPr>
            <p:cNvSpPr/>
            <p:nvPr/>
          </p:nvSpPr>
          <p:spPr>
            <a:xfrm>
              <a:off x="6267152" y="5229200"/>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E</a:t>
              </a:r>
            </a:p>
          </p:txBody>
        </p:sp>
        <p:cxnSp>
          <p:nvCxnSpPr>
            <p:cNvPr id="17" name="Straight Connector 16">
              <a:extLst>
                <a:ext uri="{FF2B5EF4-FFF2-40B4-BE49-F238E27FC236}">
                  <a16:creationId xmlns:a16="http://schemas.microsoft.com/office/drawing/2014/main" id="{62CE6A20-7C0D-2540-A002-1ACD318C522D}"/>
                </a:ext>
              </a:extLst>
            </p:cNvPr>
            <p:cNvCxnSpPr>
              <a:stCxn id="0" idx="6"/>
              <a:endCxn id="0" idx="2"/>
            </p:cNvCxnSpPr>
            <p:nvPr/>
          </p:nvCxnSpPr>
          <p:spPr>
            <a:xfrm>
              <a:off x="4741818" y="1525348"/>
              <a:ext cx="1525511" cy="62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D7D6E0EA-D5AD-2C49-83D9-AC450F207D8A}"/>
                </a:ext>
              </a:extLst>
            </p:cNvPr>
            <p:cNvCxnSpPr>
              <a:stCxn id="0" idx="4"/>
              <a:endCxn id="0" idx="0"/>
            </p:cNvCxnSpPr>
            <p:nvPr/>
          </p:nvCxnSpPr>
          <p:spPr>
            <a:xfrm>
              <a:off x="6496254" y="3670241"/>
              <a:ext cx="0" cy="1559357"/>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F895720A-FE06-1944-9F70-0E5517F74202}"/>
                </a:ext>
              </a:extLst>
            </p:cNvPr>
            <p:cNvCxnSpPr>
              <a:stCxn id="0" idx="6"/>
              <a:endCxn id="0" idx="2"/>
            </p:cNvCxnSpPr>
            <p:nvPr/>
          </p:nvCxnSpPr>
          <p:spPr>
            <a:xfrm>
              <a:off x="6725180" y="5457999"/>
              <a:ext cx="144657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3507FB6D-A9AC-D141-BEA8-6BF427AA3E09}"/>
                </a:ext>
              </a:extLst>
            </p:cNvPr>
            <p:cNvCxnSpPr>
              <a:stCxn id="0" idx="7"/>
            </p:cNvCxnSpPr>
            <p:nvPr/>
          </p:nvCxnSpPr>
          <p:spPr>
            <a:xfrm flipV="1">
              <a:off x="6658081" y="1687305"/>
              <a:ext cx="1513669" cy="1592578"/>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79A647AF-F60A-5C41-B94B-9C3CA434458B}"/>
                </a:ext>
              </a:extLst>
            </p:cNvPr>
            <p:cNvCxnSpPr>
              <a:stCxn id="0" idx="6"/>
              <a:endCxn id="0" idx="2"/>
            </p:cNvCxnSpPr>
            <p:nvPr/>
          </p:nvCxnSpPr>
          <p:spPr>
            <a:xfrm>
              <a:off x="6725180" y="1531577"/>
              <a:ext cx="144657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4FAF40F0-8684-9C47-9D53-C0F393E3DB85}"/>
                </a:ext>
              </a:extLst>
            </p:cNvPr>
            <p:cNvCxnSpPr/>
            <p:nvPr/>
          </p:nvCxnSpPr>
          <p:spPr>
            <a:xfrm>
              <a:off x="4682614" y="3429382"/>
              <a:ext cx="1525511" cy="41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A39E0193-3447-ED45-9E10-EED66D583112}"/>
                </a:ext>
              </a:extLst>
            </p:cNvPr>
            <p:cNvCxnSpPr>
              <a:endCxn id="0" idx="0"/>
            </p:cNvCxnSpPr>
            <p:nvPr/>
          </p:nvCxnSpPr>
          <p:spPr>
            <a:xfrm>
              <a:off x="4499079" y="1759978"/>
              <a:ext cx="13814" cy="1453461"/>
            </a:xfrm>
            <a:prstGeom prst="line">
              <a:avLst/>
            </a:prstGeom>
          </p:spPr>
          <p:style>
            <a:lnRef idx="2">
              <a:schemeClr val="accent1"/>
            </a:lnRef>
            <a:fillRef idx="0">
              <a:schemeClr val="accent1"/>
            </a:fillRef>
            <a:effectRef idx="1">
              <a:schemeClr val="accent1"/>
            </a:effectRef>
            <a:fontRef idx="minor">
              <a:schemeClr val="tx1"/>
            </a:fontRef>
          </p:style>
        </p:cxnSp>
      </p:grpSp>
      <p:graphicFrame>
        <p:nvGraphicFramePr>
          <p:cNvPr id="23" name="Table 22">
            <a:extLst>
              <a:ext uri="{FF2B5EF4-FFF2-40B4-BE49-F238E27FC236}">
                <a16:creationId xmlns:a16="http://schemas.microsoft.com/office/drawing/2014/main" id="{6205DB74-EC85-C643-8EF7-B719241B9DDE}"/>
              </a:ext>
            </a:extLst>
          </p:cNvPr>
          <p:cNvGraphicFramePr>
            <a:graphicFrameLocks noGrp="1"/>
          </p:cNvGraphicFramePr>
          <p:nvPr>
            <p:extLst>
              <p:ext uri="{D42A27DB-BD31-4B8C-83A1-F6EECF244321}">
                <p14:modId xmlns:p14="http://schemas.microsoft.com/office/powerpoint/2010/main" val="287730707"/>
              </p:ext>
            </p:extLst>
          </p:nvPr>
        </p:nvGraphicFramePr>
        <p:xfrm>
          <a:off x="171450" y="3365500"/>
          <a:ext cx="5553075" cy="2835275"/>
        </p:xfrm>
        <a:graphic>
          <a:graphicData uri="http://schemas.openxmlformats.org/drawingml/2006/table">
            <a:tbl>
              <a:tblPr firstRow="1" bandRow="1">
                <a:tableStyleId>{69CF1AB2-1976-4502-BF36-3FF5EA218861}</a:tableStyleId>
              </a:tblPr>
              <a:tblGrid>
                <a:gridCol w="5553075">
                  <a:extLst>
                    <a:ext uri="{9D8B030D-6E8A-4147-A177-3AD203B41FA5}">
                      <a16:colId xmlns:a16="http://schemas.microsoft.com/office/drawing/2014/main" val="20000"/>
                    </a:ext>
                  </a:extLst>
                </a:gridCol>
              </a:tblGrid>
              <a:tr h="2835275">
                <a:tc>
                  <a:txBody>
                    <a:bodyPr/>
                    <a:lstStyle/>
                    <a:p>
                      <a:pPr marL="0" indent="0">
                        <a:buFont typeface="Arial"/>
                        <a:buNone/>
                      </a:pPr>
                      <a:r>
                        <a:rPr lang="en-US" sz="2000" b="1" dirty="0">
                          <a:effectLst/>
                        </a:rPr>
                        <a:t>YOUR ANSWER:</a:t>
                      </a:r>
                      <a:r>
                        <a:rPr lang="en-US" sz="2000" b="0" baseline="0" dirty="0">
                          <a:effectLst/>
                        </a:rPr>
                        <a:t> </a:t>
                      </a:r>
                    </a:p>
                    <a:p>
                      <a:pPr marL="0" indent="0">
                        <a:buFont typeface="Arial"/>
                        <a:buNone/>
                      </a:pPr>
                      <a:r>
                        <a:rPr lang="en-US" sz="2000" b="0" baseline="0" dirty="0">
                          <a:effectLst/>
                        </a:rPr>
                        <a:t>a) The order of the nodes visited by DFS is:</a:t>
                      </a:r>
                    </a:p>
                    <a:p>
                      <a:pPr marL="0" indent="0">
                        <a:buFont typeface="Arial"/>
                        <a:buNone/>
                      </a:pPr>
                      <a:r>
                        <a:rPr lang="en-US" sz="2000" b="0" baseline="0" dirty="0">
                          <a:effectLst/>
                        </a:rPr>
                        <a:t>  </a:t>
                      </a:r>
                    </a:p>
                    <a:p>
                      <a:pPr marL="0" indent="0">
                        <a:buFont typeface="Arial"/>
                        <a:buNone/>
                      </a:pPr>
                      <a:r>
                        <a:rPr lang="en-US" sz="2000" b="0" baseline="0" dirty="0">
                          <a:effectLst/>
                        </a:rPr>
                        <a:t>  </a:t>
                      </a:r>
                      <a:r>
                        <a:rPr lang="en-US" sz="2000" b="1" baseline="0" dirty="0">
                          <a:effectLst/>
                        </a:rPr>
                        <a:t> A </a:t>
                      </a:r>
                    </a:p>
                    <a:p>
                      <a:pPr marL="0" indent="0">
                        <a:buFont typeface="Arial"/>
                        <a:buNone/>
                      </a:pPr>
                      <a:r>
                        <a:rPr lang="en-US" sz="2000" b="0" dirty="0">
                          <a:effectLst/>
                        </a:rPr>
                        <a:t>  </a:t>
                      </a:r>
                    </a:p>
                    <a:p>
                      <a:pPr marL="0" indent="0">
                        <a:buFont typeface="Arial"/>
                        <a:buNone/>
                      </a:pPr>
                      <a:r>
                        <a:rPr lang="en-US" sz="2000" b="0" baseline="0" dirty="0">
                          <a:effectLst/>
                        </a:rPr>
                        <a:t>b) The order of the nodes visited by BFS is:</a:t>
                      </a:r>
                    </a:p>
                    <a:p>
                      <a:pPr marL="0" indent="0">
                        <a:buFont typeface="Arial"/>
                        <a:buNone/>
                      </a:pPr>
                      <a:r>
                        <a:rPr lang="en-US" sz="2000" b="0" baseline="0" dirty="0">
                          <a:effectLst/>
                        </a:rPr>
                        <a:t>  </a:t>
                      </a:r>
                    </a:p>
                    <a:p>
                      <a:pPr marL="0" indent="0">
                        <a:buFont typeface="Arial"/>
                        <a:buNone/>
                      </a:pPr>
                      <a:r>
                        <a:rPr lang="en-US" sz="2000" b="1" baseline="0" dirty="0">
                          <a:effectLst/>
                        </a:rPr>
                        <a:t>   A</a:t>
                      </a:r>
                    </a:p>
                    <a:p>
                      <a:pPr marL="0" indent="0">
                        <a:buFont typeface="Arial"/>
                        <a:buNone/>
                      </a:pPr>
                      <a:endParaRPr lang="en-US" sz="2000" b="1" dirty="0">
                        <a:effectLst/>
                      </a:endParaRP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a:extLst>
              <a:ext uri="{FF2B5EF4-FFF2-40B4-BE49-F238E27FC236}">
                <a16:creationId xmlns:a16="http://schemas.microsoft.com/office/drawing/2014/main" id="{62455CF9-D23A-0343-831C-8C292EE67AD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dirty="0">
                <a:solidFill>
                  <a:schemeClr val="bg1"/>
                </a:solidFill>
                <a:latin typeface="Arial" panose="020B0604020202020204" pitchFamily="34" charset="0"/>
              </a:rPr>
              <a:t>Anh Vo    </a:t>
            </a:r>
            <a:fld id="{BFB538A6-65BA-A64B-B458-E1587DD5F342}"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dirty="0">
              <a:solidFill>
                <a:schemeClr val="bg1"/>
              </a:solidFill>
              <a:latin typeface="Arial" panose="020B0604020202020204" pitchFamily="34" charset="0"/>
            </a:endParaRPr>
          </a:p>
        </p:txBody>
      </p:sp>
      <p:sp>
        <p:nvSpPr>
          <p:cNvPr id="11267" name="Footer Placeholder 4">
            <a:extLst>
              <a:ext uri="{FF2B5EF4-FFF2-40B4-BE49-F238E27FC236}">
                <a16:creationId xmlns:a16="http://schemas.microsoft.com/office/drawing/2014/main" id="{8ACD3929-4F58-F245-9707-E2CFCAFAF6B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1268" name="Slide Number Placeholder 5">
            <a:extLst>
              <a:ext uri="{FF2B5EF4-FFF2-40B4-BE49-F238E27FC236}">
                <a16:creationId xmlns:a16="http://schemas.microsoft.com/office/drawing/2014/main" id="{F4AD95EE-1381-FE47-8756-5B66EEABB69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702E71A-C595-3B47-AE54-F044E3E28E36}" type="slidenum">
              <a:rPr lang="en-US" altLang="en-US" sz="3600">
                <a:solidFill>
                  <a:schemeClr val="bg1"/>
                </a:solidFill>
                <a:latin typeface="Arial" panose="020B0604020202020204" pitchFamily="34" charset="0"/>
              </a:rPr>
              <a:pPr>
                <a:spcBef>
                  <a:spcPct val="0"/>
                </a:spcBef>
                <a:buClrTx/>
                <a:buSzTx/>
                <a:buFontTx/>
                <a:buNone/>
              </a:pPr>
              <a:t>8</a:t>
            </a:fld>
            <a:endParaRPr lang="en-US" altLang="en-US" sz="3600" dirty="0">
              <a:solidFill>
                <a:schemeClr val="bg1"/>
              </a:solidFill>
              <a:latin typeface="Arial" panose="020B0604020202020204" pitchFamily="34" charset="0"/>
            </a:endParaRPr>
          </a:p>
        </p:txBody>
      </p:sp>
      <p:sp>
        <p:nvSpPr>
          <p:cNvPr id="11273" name="TextBox 6">
            <a:extLst>
              <a:ext uri="{FF2B5EF4-FFF2-40B4-BE49-F238E27FC236}">
                <a16:creationId xmlns:a16="http://schemas.microsoft.com/office/drawing/2014/main" id="{B2EFAB96-CF12-4D4C-80F4-D464DCD82D92}"/>
              </a:ext>
            </a:extLst>
          </p:cNvPr>
          <p:cNvSpPr txBox="1">
            <a:spLocks noChangeArrowheads="1"/>
          </p:cNvSpPr>
          <p:nvPr/>
        </p:nvSpPr>
        <p:spPr bwMode="auto">
          <a:xfrm>
            <a:off x="107504" y="37881"/>
            <a:ext cx="3573785" cy="5193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ts val="600"/>
              </a:spcBef>
              <a:buClrTx/>
              <a:buSzTx/>
              <a:buFontTx/>
              <a:buNone/>
            </a:pPr>
            <a:r>
              <a:rPr lang="en-US" altLang="en-US" sz="1800" b="1" dirty="0">
                <a:solidFill>
                  <a:srgbClr val="080FAC"/>
                </a:solidFill>
                <a:latin typeface="Arial" panose="020B0604020202020204" pitchFamily="34" charset="0"/>
              </a:rPr>
              <a:t>Q5.6: </a:t>
            </a:r>
            <a:r>
              <a:rPr lang="en-US" altLang="en-US" sz="1800" dirty="0">
                <a:solidFill>
                  <a:srgbClr val="080FAC"/>
                </a:solidFill>
                <a:latin typeface="Arial" panose="020B0604020202020204" pitchFamily="34" charset="0"/>
              </a:rPr>
              <a:t>is cyclic?</a:t>
            </a:r>
          </a:p>
          <a:p>
            <a:pPr eaLnBrk="1" hangingPunct="1">
              <a:spcBef>
                <a:spcPts val="600"/>
              </a:spcBef>
              <a:buClrTx/>
              <a:buSzTx/>
              <a:buNone/>
            </a:pPr>
            <a:r>
              <a:rPr lang="en-US" altLang="en-US" sz="1800" dirty="0">
                <a:latin typeface="Arial" panose="020B0604020202020204" pitchFamily="34" charset="0"/>
              </a:rPr>
              <a:t>a) Explain how one can also use BFS to see whether an undirected graph is cyclic. </a:t>
            </a:r>
          </a:p>
          <a:p>
            <a:pPr eaLnBrk="1" hangingPunct="1">
              <a:spcBef>
                <a:spcPts val="600"/>
              </a:spcBef>
              <a:buClrTx/>
              <a:buSzTx/>
              <a:buNone/>
            </a:pPr>
            <a:r>
              <a:rPr lang="en-US" altLang="en-US" sz="1800" dirty="0">
                <a:latin typeface="Arial" panose="020B0604020202020204" pitchFamily="34" charset="0"/>
              </a:rPr>
              <a:t>b) Which of the two traversals, DFS and BFS, will be able to find cycles faster? (If there is no clear winner, give an example for proof).</a:t>
            </a:r>
          </a:p>
          <a:p>
            <a:pPr eaLnBrk="1" hangingPunct="1">
              <a:spcBef>
                <a:spcPts val="600"/>
              </a:spcBef>
              <a:buClrTx/>
              <a:buSzTx/>
              <a:buNone/>
            </a:pPr>
            <a:r>
              <a:rPr lang="en-US" altLang="en-US" sz="1800" dirty="0">
                <a:latin typeface="Arial" panose="020B0604020202020204" pitchFamily="34" charset="0"/>
              </a:rPr>
              <a:t>Note: skip part b) if it takes you more than 2 minutes, you can do it later!</a:t>
            </a:r>
          </a:p>
          <a:p>
            <a:pPr eaLnBrk="1" hangingPunct="1">
              <a:spcBef>
                <a:spcPts val="300"/>
              </a:spcBef>
              <a:buClrTx/>
              <a:buSz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800" dirty="0">
              <a:latin typeface="Arial" panose="020B0604020202020204" pitchFamily="34" charset="0"/>
            </a:endParaRPr>
          </a:p>
        </p:txBody>
      </p:sp>
      <p:sp>
        <p:nvSpPr>
          <p:cNvPr id="13" name="TextBox 6">
            <a:extLst>
              <a:ext uri="{FF2B5EF4-FFF2-40B4-BE49-F238E27FC236}">
                <a16:creationId xmlns:a16="http://schemas.microsoft.com/office/drawing/2014/main" id="{550E53E7-CE97-0D42-B8A4-9D1CDC0D9725}"/>
              </a:ext>
            </a:extLst>
          </p:cNvPr>
          <p:cNvSpPr txBox="1">
            <a:spLocks noChangeArrowheads="1"/>
          </p:cNvSpPr>
          <p:nvPr/>
        </p:nvSpPr>
        <p:spPr bwMode="auto">
          <a:xfrm>
            <a:off x="4572000" y="37881"/>
            <a:ext cx="4572000" cy="337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ts val="600"/>
              </a:spcBef>
              <a:buClrTx/>
              <a:buSzTx/>
              <a:buFontTx/>
              <a:buNone/>
            </a:pPr>
            <a:r>
              <a:rPr lang="en-US" altLang="en-US" sz="1800" b="1" dirty="0">
                <a:solidFill>
                  <a:srgbClr val="080FAC"/>
                </a:solidFill>
                <a:latin typeface="Arial" panose="020B0604020202020204" pitchFamily="34" charset="0"/>
              </a:rPr>
              <a:t>Q5.7: </a:t>
            </a:r>
            <a:r>
              <a:rPr lang="en-US" sz="1800" dirty="0">
                <a:solidFill>
                  <a:srgbClr val="080FAC"/>
                </a:solidFill>
              </a:rPr>
              <a:t>2-Colourability</a:t>
            </a:r>
            <a:endParaRPr lang="en-US" altLang="en-US" sz="1800" dirty="0">
              <a:solidFill>
                <a:srgbClr val="080FAC"/>
              </a:solidFill>
              <a:latin typeface="Arial" panose="020B0604020202020204" pitchFamily="34" charset="0"/>
            </a:endParaRPr>
          </a:p>
          <a:p>
            <a:pPr marL="0" indent="0" eaLnBrk="1" hangingPunct="1">
              <a:spcBef>
                <a:spcPts val="600"/>
              </a:spcBef>
              <a:buClrTx/>
              <a:buSzTx/>
              <a:buNone/>
            </a:pPr>
            <a:r>
              <a:rPr lang="en-US" sz="1800" dirty="0">
                <a:latin typeface="Arial" panose="020B0604020202020204" pitchFamily="34" charset="0"/>
              </a:rPr>
              <a:t>Design an algorithm to check whether an undirected graph is 2-colourable, that is, whether its nodes can be </a:t>
            </a:r>
            <a:r>
              <a:rPr lang="en-US" sz="1800" dirty="0" err="1">
                <a:latin typeface="Arial" panose="020B0604020202020204" pitchFamily="34" charset="0"/>
              </a:rPr>
              <a:t>coloured</a:t>
            </a:r>
            <a:r>
              <a:rPr lang="en-US" sz="1800" dirty="0">
                <a:latin typeface="Arial" panose="020B0604020202020204" pitchFamily="34" charset="0"/>
              </a:rPr>
              <a:t> with just 2 </a:t>
            </a:r>
            <a:r>
              <a:rPr lang="en-US" sz="1800" dirty="0" err="1">
                <a:latin typeface="Arial" panose="020B0604020202020204" pitchFamily="34" charset="0"/>
              </a:rPr>
              <a:t>colours</a:t>
            </a:r>
            <a:r>
              <a:rPr lang="en-US" sz="1800" dirty="0">
                <a:latin typeface="Arial" panose="020B0604020202020204" pitchFamily="34" charset="0"/>
              </a:rPr>
              <a:t> in such a way that no edge connects two nodes of the same </a:t>
            </a:r>
            <a:r>
              <a:rPr lang="en-US" sz="1800" dirty="0" err="1">
                <a:latin typeface="Arial" panose="020B0604020202020204" pitchFamily="34" charset="0"/>
              </a:rPr>
              <a:t>colour</a:t>
            </a:r>
            <a:r>
              <a:rPr lang="en-US" sz="1800" dirty="0">
                <a:latin typeface="Arial" panose="020B0604020202020204" pitchFamily="34" charset="0"/>
              </a:rPr>
              <a:t>.</a:t>
            </a:r>
          </a:p>
          <a:p>
            <a:pPr marL="0" indent="0" eaLnBrk="1" hangingPunct="1">
              <a:spcBef>
                <a:spcPts val="600"/>
              </a:spcBef>
              <a:buClrTx/>
              <a:buSzTx/>
              <a:buNone/>
            </a:pPr>
            <a:r>
              <a:rPr lang="en-US" sz="1800" dirty="0">
                <a:latin typeface="Arial" panose="020B0604020202020204" pitchFamily="34" charset="0"/>
              </a:rPr>
              <a:t>To get a feel for the problem, try to 2-colour the following graph (start from S).</a:t>
            </a:r>
          </a:p>
          <a:p>
            <a:pPr marL="0" indent="0" eaLnBrk="1" hangingPunct="1">
              <a:spcBef>
                <a:spcPts val="600"/>
              </a:spcBef>
              <a:buClrTx/>
              <a:buSzTx/>
              <a:buNone/>
            </a:pPr>
            <a:r>
              <a:rPr lang="en-US" sz="1800" dirty="0">
                <a:latin typeface="Arial" panose="020B0604020202020204" pitchFamily="34" charset="0"/>
              </a:rPr>
              <a:t>Do you expect we could extend such an algorithm to check if a graph is 3-Colourable, or in general: k-</a:t>
            </a:r>
            <a:r>
              <a:rPr lang="en-US" sz="1800" dirty="0" err="1">
                <a:latin typeface="Arial" panose="020B0604020202020204" pitchFamily="34" charset="0"/>
              </a:rPr>
              <a:t>Colourable</a:t>
            </a:r>
            <a:r>
              <a:rPr lang="en-US" sz="1800" dirty="0">
                <a:latin typeface="Arial" panose="020B0604020202020204" pitchFamily="34"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A912-ECEF-3D4E-90E0-774220702514}"/>
              </a:ext>
            </a:extLst>
          </p:cNvPr>
          <p:cNvSpPr>
            <a:spLocks noGrp="1"/>
          </p:cNvSpPr>
          <p:nvPr>
            <p:ph type="title"/>
          </p:nvPr>
        </p:nvSpPr>
        <p:spPr>
          <a:xfrm>
            <a:off x="265113" y="107951"/>
            <a:ext cx="8623300" cy="440729"/>
          </a:xfrm>
        </p:spPr>
        <p:txBody>
          <a:bodyPr/>
          <a:lstStyle/>
          <a:p>
            <a:pPr algn="l">
              <a:defRPr/>
            </a:pPr>
            <a:r>
              <a:rPr lang="en-US" sz="2400" dirty="0"/>
              <a:t>Q5.6: Finding Cycles </a:t>
            </a:r>
          </a:p>
        </p:txBody>
      </p:sp>
      <p:sp>
        <p:nvSpPr>
          <p:cNvPr id="11266" name="Date Placeholder 3">
            <a:extLst>
              <a:ext uri="{FF2B5EF4-FFF2-40B4-BE49-F238E27FC236}">
                <a16:creationId xmlns:a16="http://schemas.microsoft.com/office/drawing/2014/main" id="{62455CF9-D23A-0343-831C-8C292EE67AD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BFB538A6-65BA-A64B-B458-E1587DD5F342}"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11267" name="Footer Placeholder 4">
            <a:extLst>
              <a:ext uri="{FF2B5EF4-FFF2-40B4-BE49-F238E27FC236}">
                <a16:creationId xmlns:a16="http://schemas.microsoft.com/office/drawing/2014/main" id="{8ACD3929-4F58-F245-9707-E2CFCAFAF6B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1268" name="Slide Number Placeholder 5">
            <a:extLst>
              <a:ext uri="{FF2B5EF4-FFF2-40B4-BE49-F238E27FC236}">
                <a16:creationId xmlns:a16="http://schemas.microsoft.com/office/drawing/2014/main" id="{F4AD95EE-1381-FE47-8756-5B66EEABB69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702E71A-C595-3B47-AE54-F044E3E28E36}" type="slidenum">
              <a:rPr lang="en-US" altLang="en-US" sz="3600">
                <a:solidFill>
                  <a:schemeClr val="bg1"/>
                </a:solidFill>
                <a:latin typeface="Arial" panose="020B0604020202020204" pitchFamily="34" charset="0"/>
              </a:rPr>
              <a:pPr>
                <a:spcBef>
                  <a:spcPct val="0"/>
                </a:spcBef>
                <a:buClrTx/>
                <a:buSzTx/>
                <a:buFontTx/>
                <a:buNone/>
              </a:pPr>
              <a:t>9</a:t>
            </a:fld>
            <a:endParaRPr lang="en-US" altLang="en-US" sz="3600" dirty="0">
              <a:solidFill>
                <a:schemeClr val="bg1"/>
              </a:solidFill>
              <a:latin typeface="Arial" panose="020B0604020202020204" pitchFamily="34" charset="0"/>
            </a:endParaRPr>
          </a:p>
        </p:txBody>
      </p:sp>
      <p:sp>
        <p:nvSpPr>
          <p:cNvPr id="11273" name="TextBox 6">
            <a:extLst>
              <a:ext uri="{FF2B5EF4-FFF2-40B4-BE49-F238E27FC236}">
                <a16:creationId xmlns:a16="http://schemas.microsoft.com/office/drawing/2014/main" id="{B2EFAB96-CF12-4D4C-80F4-D464DCD82D92}"/>
              </a:ext>
            </a:extLst>
          </p:cNvPr>
          <p:cNvSpPr txBox="1">
            <a:spLocks noChangeArrowheads="1"/>
          </p:cNvSpPr>
          <p:nvPr/>
        </p:nvSpPr>
        <p:spPr bwMode="auto">
          <a:xfrm>
            <a:off x="-33063" y="535113"/>
            <a:ext cx="4348484"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ct val="0"/>
              </a:spcBef>
              <a:buClrTx/>
              <a:buSzTx/>
              <a:buFontTx/>
              <a:buNone/>
            </a:pPr>
            <a:r>
              <a:rPr lang="en-US" altLang="en-US" sz="1600" dirty="0">
                <a:latin typeface="Arial" panose="020B0604020202020204" pitchFamily="34" charset="0"/>
              </a:rPr>
              <a:t>a) Explain how one can also use BFS to see whether an undirected graph is cyclic. </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800" dirty="0">
              <a:latin typeface="Arial" panose="020B0604020202020204" pitchFamily="34" charset="0"/>
            </a:endParaRPr>
          </a:p>
        </p:txBody>
      </p:sp>
      <p:sp>
        <p:nvSpPr>
          <p:cNvPr id="3" name="TextBox 2">
            <a:extLst>
              <a:ext uri="{FF2B5EF4-FFF2-40B4-BE49-F238E27FC236}">
                <a16:creationId xmlns:a16="http://schemas.microsoft.com/office/drawing/2014/main" id="{97C58B64-1EBE-3B4D-949A-7F6B83A7AB8A}"/>
              </a:ext>
            </a:extLst>
          </p:cNvPr>
          <p:cNvSpPr txBox="1"/>
          <p:nvPr/>
        </p:nvSpPr>
        <p:spPr>
          <a:xfrm>
            <a:off x="5004048" y="32821"/>
            <a:ext cx="3672800" cy="369332"/>
          </a:xfrm>
          <a:prstGeom prst="rect">
            <a:avLst/>
          </a:prstGeom>
          <a:noFill/>
        </p:spPr>
        <p:txBody>
          <a:bodyPr wrap="none" rtlCol="0">
            <a:spAutoFit/>
          </a:bodyPr>
          <a:lstStyle/>
          <a:p>
            <a:r>
              <a:rPr lang="en-US" sz="1800" dirty="0"/>
              <a:t>BFS algorithm – based on lecture</a:t>
            </a:r>
          </a:p>
        </p:txBody>
      </p:sp>
      <p:graphicFrame>
        <p:nvGraphicFramePr>
          <p:cNvPr id="10" name="Table 9">
            <a:extLst>
              <a:ext uri="{FF2B5EF4-FFF2-40B4-BE49-F238E27FC236}">
                <a16:creationId xmlns:a16="http://schemas.microsoft.com/office/drawing/2014/main" id="{EA3322BF-919E-064E-9EAA-AA0C159DA725}"/>
              </a:ext>
            </a:extLst>
          </p:cNvPr>
          <p:cNvGraphicFramePr>
            <a:graphicFrameLocks noGrp="1"/>
          </p:cNvGraphicFramePr>
          <p:nvPr>
            <p:extLst>
              <p:ext uri="{D42A27DB-BD31-4B8C-83A1-F6EECF244321}">
                <p14:modId xmlns:p14="http://schemas.microsoft.com/office/powerpoint/2010/main" val="2360000414"/>
              </p:ext>
            </p:extLst>
          </p:nvPr>
        </p:nvGraphicFramePr>
        <p:xfrm>
          <a:off x="15133" y="1174689"/>
          <a:ext cx="3860207" cy="1798312"/>
        </p:xfrm>
        <a:graphic>
          <a:graphicData uri="http://schemas.openxmlformats.org/drawingml/2006/table">
            <a:tbl>
              <a:tblPr firstRow="1" bandRow="1">
                <a:tableStyleId>{69CF1AB2-1976-4502-BF36-3FF5EA218861}</a:tableStyleId>
              </a:tblPr>
              <a:tblGrid>
                <a:gridCol w="3860207">
                  <a:extLst>
                    <a:ext uri="{9D8B030D-6E8A-4147-A177-3AD203B41FA5}">
                      <a16:colId xmlns:a16="http://schemas.microsoft.com/office/drawing/2014/main" val="20000"/>
                    </a:ext>
                  </a:extLst>
                </a:gridCol>
              </a:tblGrid>
              <a:tr h="1691708">
                <a:tc>
                  <a:txBody>
                    <a:bodyPr/>
                    <a:lstStyle/>
                    <a:p>
                      <a:pPr marL="0" indent="0">
                        <a:buFont typeface="Arial"/>
                        <a:buNone/>
                      </a:pPr>
                      <a:r>
                        <a:rPr lang="en-US" sz="1600" b="1" dirty="0">
                          <a:effectLst/>
                        </a:rPr>
                        <a:t>YOUR ANSWER:</a:t>
                      </a:r>
                      <a:r>
                        <a:rPr lang="en-US" sz="1600" b="0" baseline="0" dirty="0">
                          <a:effectLst/>
                        </a:rPr>
                        <a:t> </a:t>
                      </a:r>
                    </a:p>
                    <a:p>
                      <a:pPr marL="457200" indent="-457200">
                        <a:buFont typeface="Arial"/>
                        <a:buAutoNum type="alphaLcParenR"/>
                      </a:pPr>
                      <a:r>
                        <a:rPr lang="en-US" sz="1600" b="0" baseline="0" dirty="0">
                          <a:effectLst/>
                        </a:rPr>
                        <a:t>How?</a:t>
                      </a:r>
                    </a:p>
                    <a:p>
                      <a:pPr marL="0" indent="0">
                        <a:buFont typeface="Arial"/>
                        <a:buNone/>
                      </a:pPr>
                      <a:endParaRPr lang="en-US" sz="1600" b="0" baseline="0" dirty="0">
                        <a:effectLst/>
                      </a:endParaRPr>
                    </a:p>
                    <a:p>
                      <a:pPr marL="0" indent="0">
                        <a:buFont typeface="Arial"/>
                        <a:buNone/>
                      </a:pPr>
                      <a:r>
                        <a:rPr lang="en-US" sz="1600" b="0" baseline="0" dirty="0">
                          <a:effectLst/>
                        </a:rPr>
                        <a:t>Your pseudocode: make change to the BFS. </a:t>
                      </a:r>
                      <a:r>
                        <a:rPr lang="en-US" sz="1600" b="1" baseline="0" dirty="0">
                          <a:effectLst/>
                        </a:rPr>
                        <a:t>OR:</a:t>
                      </a:r>
                      <a:r>
                        <a:rPr lang="en-US" sz="1600" b="0" baseline="0" dirty="0">
                          <a:effectLst/>
                        </a:rPr>
                        <a:t> </a:t>
                      </a:r>
                    </a:p>
                    <a:p>
                      <a:pPr marL="0" indent="0">
                        <a:buFont typeface="Arial"/>
                        <a:buNone/>
                      </a:pPr>
                      <a:r>
                        <a:rPr lang="en-US" sz="1600" b="0" baseline="0" dirty="0">
                          <a:effectLst/>
                        </a:rPr>
                        <a:t>Can we use DFS? You can try it using DFS in next page</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3" name="Table 12">
            <a:extLst>
              <a:ext uri="{FF2B5EF4-FFF2-40B4-BE49-F238E27FC236}">
                <a16:creationId xmlns:a16="http://schemas.microsoft.com/office/drawing/2014/main" id="{1A215DB8-9272-7B4C-B2C9-083C7B5C4567}"/>
              </a:ext>
            </a:extLst>
          </p:cNvPr>
          <p:cNvGraphicFramePr>
            <a:graphicFrameLocks noGrp="1"/>
          </p:cNvGraphicFramePr>
          <p:nvPr>
            <p:extLst>
              <p:ext uri="{D42A27DB-BD31-4B8C-83A1-F6EECF244321}">
                <p14:modId xmlns:p14="http://schemas.microsoft.com/office/powerpoint/2010/main" val="3576020687"/>
              </p:ext>
            </p:extLst>
          </p:nvPr>
        </p:nvGraphicFramePr>
        <p:xfrm>
          <a:off x="15133" y="3028845"/>
          <a:ext cx="3860207" cy="640072"/>
        </p:xfrm>
        <a:graphic>
          <a:graphicData uri="http://schemas.openxmlformats.org/drawingml/2006/table">
            <a:tbl>
              <a:tblPr firstRow="1" bandRow="1">
                <a:tableStyleId>{69CF1AB2-1976-4502-BF36-3FF5EA218861}</a:tableStyleId>
              </a:tblPr>
              <a:tblGrid>
                <a:gridCol w="3860207">
                  <a:extLst>
                    <a:ext uri="{9D8B030D-6E8A-4147-A177-3AD203B41FA5}">
                      <a16:colId xmlns:a16="http://schemas.microsoft.com/office/drawing/2014/main" val="20000"/>
                    </a:ext>
                  </a:extLst>
                </a:gridCol>
              </a:tblGrid>
              <a:tr h="365125">
                <a:tc>
                  <a:txBody>
                    <a:bodyPr/>
                    <a:lstStyle/>
                    <a:p>
                      <a:pPr marL="0" indent="0">
                        <a:buFont typeface="Arial"/>
                        <a:buNone/>
                      </a:pPr>
                      <a:r>
                        <a:rPr lang="en-US" sz="1800" b="1" baseline="0" dirty="0">
                          <a:effectLst/>
                        </a:rPr>
                        <a:t>function </a:t>
                      </a:r>
                      <a:r>
                        <a:rPr lang="en-US" sz="1400" b="0" kern="1200" baseline="0" dirty="0" err="1">
                          <a:solidFill>
                            <a:srgbClr val="080FAC"/>
                          </a:solidFill>
                          <a:effectLst/>
                          <a:latin typeface="Copperplate" panose="02000504000000020004" pitchFamily="2" charset="77"/>
                          <a:ea typeface="+mn-ea"/>
                          <a:cs typeface="+mn-cs"/>
                        </a:rPr>
                        <a:t>isCylic</a:t>
                      </a:r>
                      <a:r>
                        <a:rPr lang="en-US" sz="1800" b="0" baseline="0" dirty="0">
                          <a:effectLst/>
                        </a:rPr>
                        <a:t>( G=(V,E) ) : just turn </a:t>
                      </a:r>
                      <a:r>
                        <a:rPr lang="en-US" sz="1400" b="0" kern="1200" baseline="0" dirty="0">
                          <a:solidFill>
                            <a:srgbClr val="080FAC"/>
                          </a:solidFill>
                          <a:effectLst/>
                          <a:latin typeface="Copperplate" panose="02000504000000020004" pitchFamily="2" charset="77"/>
                          <a:ea typeface="+mn-ea"/>
                          <a:cs typeface="+mn-cs"/>
                        </a:rPr>
                        <a:t>BFS</a:t>
                      </a:r>
                      <a:r>
                        <a:rPr lang="en-US" sz="1800" b="0" baseline="0" dirty="0">
                          <a:effectLst/>
                        </a:rPr>
                        <a:t> to </a:t>
                      </a:r>
                      <a:r>
                        <a:rPr lang="en-US" sz="1400" b="0" kern="1200" baseline="0" dirty="0" err="1">
                          <a:solidFill>
                            <a:srgbClr val="080FAC"/>
                          </a:solidFill>
                          <a:effectLst/>
                          <a:latin typeface="Copperplate" panose="02000504000000020004" pitchFamily="2" charset="77"/>
                          <a:ea typeface="+mn-ea"/>
                          <a:cs typeface="+mn-cs"/>
                        </a:rPr>
                        <a:t>isCyclic</a:t>
                      </a:r>
                      <a:endParaRPr lang="en-US" sz="1400" b="0" kern="1200" baseline="0" dirty="0">
                        <a:solidFill>
                          <a:srgbClr val="080FAC"/>
                        </a:solidFill>
                        <a:effectLst/>
                        <a:latin typeface="Copperplate" panose="02000504000000020004" pitchFamily="2" charset="77"/>
                        <a:ea typeface="+mn-ea"/>
                        <a:cs typeface="+mn-cs"/>
                      </a:endParaRP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5" name="Table 14">
            <a:extLst>
              <a:ext uri="{FF2B5EF4-FFF2-40B4-BE49-F238E27FC236}">
                <a16:creationId xmlns:a16="http://schemas.microsoft.com/office/drawing/2014/main" id="{3E8DA4D1-A141-3043-A8A8-E480BB1C65F2}"/>
              </a:ext>
            </a:extLst>
          </p:cNvPr>
          <p:cNvGraphicFramePr>
            <a:graphicFrameLocks noGrp="1"/>
          </p:cNvGraphicFramePr>
          <p:nvPr>
            <p:extLst>
              <p:ext uri="{D42A27DB-BD31-4B8C-83A1-F6EECF244321}">
                <p14:modId xmlns:p14="http://schemas.microsoft.com/office/powerpoint/2010/main" val="3116508970"/>
              </p:ext>
            </p:extLst>
          </p:nvPr>
        </p:nvGraphicFramePr>
        <p:xfrm>
          <a:off x="107504" y="4217928"/>
          <a:ext cx="3860207" cy="1691708"/>
        </p:xfrm>
        <a:graphic>
          <a:graphicData uri="http://schemas.openxmlformats.org/drawingml/2006/table">
            <a:tbl>
              <a:tblPr firstRow="1" bandRow="1">
                <a:tableStyleId>{69CF1AB2-1976-4502-BF36-3FF5EA218861}</a:tableStyleId>
              </a:tblPr>
              <a:tblGrid>
                <a:gridCol w="3860207">
                  <a:extLst>
                    <a:ext uri="{9D8B030D-6E8A-4147-A177-3AD203B41FA5}">
                      <a16:colId xmlns:a16="http://schemas.microsoft.com/office/drawing/2014/main" val="20000"/>
                    </a:ext>
                  </a:extLst>
                </a:gridCol>
              </a:tblGrid>
              <a:tr h="1691708">
                <a:tc>
                  <a:txBody>
                    <a:bodyPr/>
                    <a:lstStyle/>
                    <a:p>
                      <a:pPr marL="0" indent="0">
                        <a:buFont typeface="Arial"/>
                        <a:buNone/>
                      </a:pPr>
                      <a:r>
                        <a:rPr lang="en-US" sz="1600" b="1" baseline="0" dirty="0">
                          <a:effectLst/>
                        </a:rPr>
                        <a:t>b) </a:t>
                      </a:r>
                      <a:r>
                        <a:rPr lang="en-US" sz="1600" b="0" baseline="0" dirty="0">
                          <a:effectLst/>
                        </a:rPr>
                        <a:t>Which one is better: DFS or BFS?</a:t>
                      </a:r>
                    </a:p>
                    <a:p>
                      <a:pPr marL="0" indent="0">
                        <a:buFont typeface="Arial"/>
                        <a:buNone/>
                      </a:pPr>
                      <a:endParaRPr lang="en-US" sz="1600" b="0" baseline="0" dirty="0">
                        <a:effectLst/>
                      </a:endParaRP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6" name="Table 15">
            <a:extLst>
              <a:ext uri="{FF2B5EF4-FFF2-40B4-BE49-F238E27FC236}">
                <a16:creationId xmlns:a16="http://schemas.microsoft.com/office/drawing/2014/main" id="{A26E0C6E-0BAF-BB41-B6B1-23AA50A56BCF}"/>
              </a:ext>
            </a:extLst>
          </p:cNvPr>
          <p:cNvGraphicFramePr>
            <a:graphicFrameLocks noGrp="1"/>
          </p:cNvGraphicFramePr>
          <p:nvPr>
            <p:extLst>
              <p:ext uri="{D42A27DB-BD31-4B8C-83A1-F6EECF244321}">
                <p14:modId xmlns:p14="http://schemas.microsoft.com/office/powerpoint/2010/main" val="4097504453"/>
              </p:ext>
            </p:extLst>
          </p:nvPr>
        </p:nvGraphicFramePr>
        <p:xfrm>
          <a:off x="4616277" y="548680"/>
          <a:ext cx="4306887" cy="3956686"/>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3956686">
                <a:tc>
                  <a:txBody>
                    <a:bodyPr/>
                    <a:lstStyle/>
                    <a:p>
                      <a:pPr marL="0" indent="0">
                        <a:buFont typeface="Arial"/>
                        <a:buNone/>
                      </a:pPr>
                      <a:r>
                        <a:rPr lang="en-US" sz="1400" b="1" baseline="0" dirty="0">
                          <a:solidFill>
                            <a:srgbClr val="080FAC"/>
                          </a:solidFill>
                          <a:effectLst/>
                          <a:latin typeface="Courier" pitchFamily="2" charset="0"/>
                        </a:rPr>
                        <a:t>function</a:t>
                      </a:r>
                      <a:r>
                        <a:rPr lang="en-US" sz="1400" b="0" baseline="0" dirty="0">
                          <a:solidFill>
                            <a:srgbClr val="080FAC"/>
                          </a:solidFill>
                          <a:effectLst/>
                          <a:latin typeface="Courier" pitchFamily="2" charset="0"/>
                        </a:rPr>
                        <a:t> </a:t>
                      </a:r>
                      <a:r>
                        <a:rPr lang="en-US" sz="1400" b="0" baseline="0" dirty="0">
                          <a:solidFill>
                            <a:srgbClr val="080FAC"/>
                          </a:solidFill>
                          <a:effectLst/>
                          <a:latin typeface="Copperplate" panose="02000504000000020004" pitchFamily="2" charset="77"/>
                        </a:rPr>
                        <a:t>BFS</a:t>
                      </a:r>
                      <a:r>
                        <a:rPr lang="en-US" sz="1400" b="0" baseline="0" dirty="0">
                          <a:solidFill>
                            <a:srgbClr val="080FAC"/>
                          </a:solidFill>
                          <a:effectLst/>
                          <a:latin typeface="Courier" pitchFamily="2" charset="0"/>
                        </a:rPr>
                        <a:t>(G=(V,E))</a:t>
                      </a:r>
                    </a:p>
                    <a:p>
                      <a:pPr marL="0" indent="0">
                        <a:buFont typeface="Arial"/>
                        <a:buNone/>
                      </a:pPr>
                      <a:r>
                        <a:rPr lang="en-US" sz="1400" b="0" baseline="0" dirty="0">
                          <a:solidFill>
                            <a:srgbClr val="080FAC"/>
                          </a:solidFill>
                          <a:effectLst/>
                          <a:latin typeface="Courier" pitchFamily="2" charset="0"/>
                        </a:rPr>
                        <a:t>  mark each node in V with 0</a:t>
                      </a:r>
                    </a:p>
                    <a:p>
                      <a:pPr marL="0" indent="0">
                        <a:buFont typeface="Arial"/>
                        <a:buNone/>
                      </a:pPr>
                      <a:r>
                        <a:rPr lang="en-US" sz="1400" b="0" baseline="0" dirty="0">
                          <a:solidFill>
                            <a:srgbClr val="080FAC"/>
                          </a:solidFill>
                          <a:effectLst/>
                          <a:latin typeface="Courier" pitchFamily="2" charset="0"/>
                        </a:rPr>
                        <a:t>  Q := empty queue</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for</a:t>
                      </a:r>
                      <a:r>
                        <a:rPr lang="en-US" sz="1400" b="0" baseline="0" dirty="0">
                          <a:solidFill>
                            <a:srgbClr val="080FAC"/>
                          </a:solidFill>
                          <a:effectLst/>
                          <a:latin typeface="Courier" pitchFamily="2" charset="0"/>
                        </a:rPr>
                        <a:t> each v in V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if</a:t>
                      </a:r>
                      <a:r>
                        <a:rPr lang="en-US" sz="1400" b="0" baseline="0" dirty="0">
                          <a:solidFill>
                            <a:srgbClr val="080FAC"/>
                          </a:solidFill>
                          <a:effectLst/>
                          <a:latin typeface="Courier" pitchFamily="2" charset="0"/>
                        </a:rPr>
                        <a:t> v is marked with 0 </a:t>
                      </a:r>
                      <a:r>
                        <a:rPr lang="en-US" sz="1400" b="1" baseline="0" dirty="0">
                          <a:solidFill>
                            <a:srgbClr val="080FAC"/>
                          </a:solidFill>
                          <a:effectLst/>
                          <a:latin typeface="Courier" pitchFamily="2" charset="0"/>
                        </a:rPr>
                        <a:t>then</a:t>
                      </a:r>
                    </a:p>
                    <a:p>
                      <a:pPr marL="0" indent="0">
                        <a:buFont typeface="Arial"/>
                        <a:buNone/>
                      </a:pPr>
                      <a:r>
                        <a:rPr lang="en-US" sz="1400" b="0" baseline="0" dirty="0">
                          <a:solidFill>
                            <a:srgbClr val="080FAC"/>
                          </a:solidFill>
                          <a:effectLst/>
                          <a:latin typeface="Courier" pitchFamily="2" charset="0"/>
                        </a:rPr>
                        <a:t>      mark v with 1</a:t>
                      </a:r>
                    </a:p>
                    <a:p>
                      <a:pPr marL="0" indent="0">
                        <a:buFont typeface="Arial"/>
                        <a:buNone/>
                      </a:pPr>
                      <a:r>
                        <a:rPr lang="en-US" sz="1400" b="0" baseline="0" dirty="0">
                          <a:solidFill>
                            <a:srgbClr val="080FAC"/>
                          </a:solidFill>
                          <a:effectLst/>
                          <a:latin typeface="Courier" pitchFamily="2" charset="0"/>
                        </a:rPr>
                        <a:t>      </a:t>
                      </a:r>
                      <a:r>
                        <a:rPr lang="en-US" sz="1400" b="0" baseline="0" dirty="0">
                          <a:solidFill>
                            <a:srgbClr val="080FAC"/>
                          </a:solidFill>
                          <a:effectLst/>
                          <a:latin typeface="Copperplate" panose="02000504000000020004" pitchFamily="2" charset="77"/>
                        </a:rPr>
                        <a:t>inject</a:t>
                      </a:r>
                      <a:r>
                        <a:rPr lang="en-US" sz="1400" b="0" baseline="0" dirty="0">
                          <a:solidFill>
                            <a:srgbClr val="080FAC"/>
                          </a:solidFill>
                          <a:effectLst/>
                          <a:latin typeface="Courier" pitchFamily="2" charset="0"/>
                        </a:rPr>
                        <a:t>(Q, v)</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while</a:t>
                      </a:r>
                      <a:r>
                        <a:rPr lang="en-US" sz="1400" b="0" baseline="0" dirty="0">
                          <a:solidFill>
                            <a:srgbClr val="080FAC"/>
                          </a:solidFill>
                          <a:effectLst/>
                          <a:latin typeface="Courier" pitchFamily="2" charset="0"/>
                        </a:rPr>
                        <a:t> Q ≠ ∅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u := </a:t>
                      </a:r>
                      <a:r>
                        <a:rPr lang="en-US" sz="1400" b="0" baseline="0" dirty="0">
                          <a:solidFill>
                            <a:srgbClr val="080FAC"/>
                          </a:solidFill>
                          <a:effectLst/>
                          <a:latin typeface="Copperplate" panose="02000504000000020004" pitchFamily="2" charset="77"/>
                        </a:rPr>
                        <a:t>eject</a:t>
                      </a:r>
                      <a:r>
                        <a:rPr lang="en-US" sz="1400" b="0" baseline="0" dirty="0">
                          <a:solidFill>
                            <a:srgbClr val="080FAC"/>
                          </a:solidFill>
                          <a:effectLst/>
                          <a:latin typeface="Courier" pitchFamily="2" charset="0"/>
                        </a:rPr>
                        <a:t>(Q)</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for</a:t>
                      </a:r>
                      <a:r>
                        <a:rPr lang="en-US" sz="1400" b="0" baseline="0" dirty="0">
                          <a:solidFill>
                            <a:srgbClr val="080FAC"/>
                          </a:solidFill>
                          <a:effectLst/>
                          <a:latin typeface="Courier" pitchFamily="2" charset="0"/>
                        </a:rPr>
                        <a:t> each edge (</a:t>
                      </a:r>
                      <a:r>
                        <a:rPr lang="en-US" sz="1400" b="0" baseline="0" dirty="0" err="1">
                          <a:solidFill>
                            <a:srgbClr val="080FAC"/>
                          </a:solidFill>
                          <a:effectLst/>
                          <a:latin typeface="Courier" pitchFamily="2" charset="0"/>
                        </a:rPr>
                        <a:t>u,w</a:t>
                      </a: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if</a:t>
                      </a:r>
                      <a:r>
                        <a:rPr lang="en-US" sz="1400" b="0" baseline="0" dirty="0">
                          <a:solidFill>
                            <a:srgbClr val="080FAC"/>
                          </a:solidFill>
                          <a:effectLst/>
                          <a:latin typeface="Courier" pitchFamily="2" charset="0"/>
                        </a:rPr>
                        <a:t> w is marked with 0 </a:t>
                      </a:r>
                      <a:r>
                        <a:rPr lang="en-US" sz="1400" b="1" baseline="0" dirty="0">
                          <a:solidFill>
                            <a:srgbClr val="080FAC"/>
                          </a:solidFill>
                          <a:effectLst/>
                          <a:latin typeface="Courier" pitchFamily="2" charset="0"/>
                        </a:rPr>
                        <a:t>then</a:t>
                      </a:r>
                    </a:p>
                    <a:p>
                      <a:pPr marL="0" indent="0">
                        <a:buFont typeface="Arial"/>
                        <a:buNone/>
                      </a:pPr>
                      <a:r>
                        <a:rPr lang="en-US" sz="1400" b="0" baseline="0" dirty="0">
                          <a:solidFill>
                            <a:srgbClr val="080FAC"/>
                          </a:solidFill>
                          <a:effectLst/>
                          <a:latin typeface="Courier" pitchFamily="2" charset="0"/>
                        </a:rPr>
                        <a:t>          mark w with 1</a:t>
                      </a:r>
                    </a:p>
                    <a:p>
                      <a:pPr marL="0" indent="0">
                        <a:buFont typeface="Arial"/>
                        <a:buNone/>
                      </a:pPr>
                      <a:r>
                        <a:rPr lang="en-US" sz="1400" b="0" baseline="0" dirty="0">
                          <a:solidFill>
                            <a:srgbClr val="080FAC"/>
                          </a:solidFill>
                          <a:effectLst/>
                          <a:latin typeface="Courier" pitchFamily="2" charset="0"/>
                        </a:rPr>
                        <a:t>          </a:t>
                      </a:r>
                      <a:r>
                        <a:rPr lang="en-US" sz="1400" b="0" baseline="0" dirty="0">
                          <a:solidFill>
                            <a:srgbClr val="080FAC"/>
                          </a:solidFill>
                          <a:effectLst/>
                          <a:latin typeface="Copperplate" panose="02000504000000020004" pitchFamily="2" charset="77"/>
                        </a:rPr>
                        <a:t>inject</a:t>
                      </a:r>
                      <a:r>
                        <a:rPr lang="en-US" sz="1400" b="0" baseline="0" dirty="0">
                          <a:solidFill>
                            <a:srgbClr val="080FAC"/>
                          </a:solidFill>
                          <a:effectLst/>
                          <a:latin typeface="Courier" pitchFamily="2" charset="0"/>
                        </a:rPr>
                        <a:t>(Q, w) </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222843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70295</TotalTime>
  <Words>4749</Words>
  <Application>Microsoft Macintosh PowerPoint</Application>
  <PresentationFormat>On-screen Show (4:3)</PresentationFormat>
  <Paragraphs>1288</Paragraphs>
  <Slides>37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Copperplate</vt:lpstr>
      <vt:lpstr>Courier</vt:lpstr>
      <vt:lpstr>Narkisim</vt:lpstr>
      <vt:lpstr>News Gothic MT</vt:lpstr>
      <vt:lpstr>Wingdings</vt:lpstr>
      <vt:lpstr>Wingdings 2</vt:lpstr>
      <vt:lpstr>Breeze</vt:lpstr>
      <vt:lpstr>COMP20007 Workshop Week 5</vt:lpstr>
      <vt:lpstr>DFS/ BFS= ? </vt:lpstr>
      <vt:lpstr>DFS and BFS: the algorithms</vt:lpstr>
      <vt:lpstr>DFS/ BFS= ? </vt:lpstr>
      <vt:lpstr>DFS/ BFS= ? </vt:lpstr>
      <vt:lpstr>DFS and BFS: the algorithms</vt:lpstr>
      <vt:lpstr>Q5.4: DFS &amp; BFS </vt:lpstr>
      <vt:lpstr>PowerPoint Presentation</vt:lpstr>
      <vt:lpstr>Q5.6: Finding Cycles </vt:lpstr>
      <vt:lpstr>Q5.6: Finding Cycles with DFS </vt:lpstr>
      <vt:lpstr>                                         5.7: 2-Colourability </vt:lpstr>
      <vt:lpstr>                                         5.7: 2-Colourability </vt:lpstr>
      <vt:lpstr>                                         5.7: 2-Colourability </vt:lpstr>
      <vt:lpstr>Prim’s Algorithm and Dijkstra’s Algorithm</vt:lpstr>
      <vt:lpstr>Prim’s Algorithm and Dijkstra’s Algorithm</vt:lpstr>
      <vt:lpstr>PowerPoint Presentation</vt:lpstr>
      <vt:lpstr>PowerPoint Presentation</vt:lpstr>
      <vt:lpstr>PowerPoint Presentation</vt:lpstr>
      <vt:lpstr>PowerPoint Presentation</vt:lpstr>
      <vt:lpstr>PowerPoint Presentation</vt:lpstr>
      <vt:lpstr>Dijkstra’s and Prim’s are similar, how?</vt:lpstr>
      <vt:lpstr>Dijkstra’s and Prim’s are similar</vt:lpstr>
      <vt:lpstr>PowerPoint Presentation</vt:lpstr>
      <vt:lpstr>Q4.9: SSSP with Dijkstra’s Algorithm (DA)</vt:lpstr>
      <vt:lpstr>           DA from A How long, and what is, the shortest path from E to A? </vt:lpstr>
      <vt:lpstr>Problem 8: Minimum Spanning Tree with Prim’s Algorithm  </vt:lpstr>
      <vt:lpstr>           Run Prim’s Alg Break ties using alphabetic order. Draw the resulted MST </vt:lpstr>
      <vt:lpstr> assignment 1</vt:lpstr>
      <vt:lpstr>LAB</vt:lpstr>
      <vt:lpstr>Additional Slides</vt:lpstr>
      <vt:lpstr>Q5.5: Tree, Back, Forward and Cross Edges </vt:lpstr>
      <vt:lpstr>Paths in unweighted graphs: path length, shortest path</vt:lpstr>
      <vt:lpstr>Paths in unweighted graphs: path length, shortest path</vt:lpstr>
      <vt:lpstr>PowerPoint Presentation</vt:lpstr>
      <vt:lpstr>PowerPoint Presentation</vt:lpstr>
      <vt:lpstr>PowerPoint Presentation</vt:lpstr>
      <vt:lpstr>PowerPoint Presentation</vt:lpstr>
    </vt:vector>
  </TitlesOfParts>
  <Company>The University of Melbourne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Computation T 2</dc:title>
  <dc:creator>Computer Science</dc:creator>
  <cp:lastModifiedBy>Anh Vo</cp:lastModifiedBy>
  <cp:revision>468</cp:revision>
  <dcterms:created xsi:type="dcterms:W3CDTF">2016-04-26T09:56:14Z</dcterms:created>
  <dcterms:modified xsi:type="dcterms:W3CDTF">2022-03-31T01:43:07Z</dcterms:modified>
</cp:coreProperties>
</file>