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28" r:id="rId4"/>
    <p:sldId id="430" r:id="rId6"/>
    <p:sldId id="478" r:id="rId7"/>
    <p:sldId id="431" r:id="rId8"/>
    <p:sldId id="432" r:id="rId9"/>
    <p:sldId id="433" r:id="rId10"/>
    <p:sldId id="434" r:id="rId11"/>
    <p:sldId id="435" r:id="rId12"/>
    <p:sldId id="438" r:id="rId13"/>
    <p:sldId id="439" r:id="rId14"/>
    <p:sldId id="441" r:id="rId15"/>
    <p:sldId id="443" r:id="rId16"/>
    <p:sldId id="479" r:id="rId17"/>
    <p:sldId id="480" r:id="rId18"/>
    <p:sldId id="481" r:id="rId19"/>
    <p:sldId id="482" r:id="rId20"/>
    <p:sldId id="453" r:id="rId21"/>
    <p:sldId id="454" r:id="rId22"/>
    <p:sldId id="455" r:id="rId23"/>
    <p:sldId id="459" r:id="rId24"/>
    <p:sldId id="473" r:id="rId25"/>
    <p:sldId id="475" r:id="rId26"/>
    <p:sldId id="512" r:id="rId27"/>
    <p:sldId id="529" r:id="rId28"/>
    <p:sldId id="530" r:id="rId29"/>
    <p:sldId id="531" r:id="rId30"/>
    <p:sldId id="532" r:id="rId31"/>
    <p:sldId id="503" r:id="rId32"/>
    <p:sldId id="511" r:id="rId33"/>
    <p:sldId id="502" r:id="rId34"/>
    <p:sldId id="505" r:id="rId35"/>
    <p:sldId id="509" r:id="rId36"/>
    <p:sldId id="513" r:id="rId37"/>
    <p:sldId id="515" r:id="rId38"/>
    <p:sldId id="507" r:id="rId39"/>
    <p:sldId id="504" r:id="rId40"/>
    <p:sldId id="514" r:id="rId41"/>
    <p:sldId id="506" r:id="rId42"/>
    <p:sldId id="508" r:id="rId43"/>
    <p:sldId id="510" r:id="rId44"/>
    <p:sldId id="476" r:id="rId45"/>
    <p:sldId id="500" r:id="rId46"/>
    <p:sldId id="477" r:id="rId4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9C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651"/>
    <p:restoredTop sz="86323"/>
  </p:normalViewPr>
  <p:slideViewPr>
    <p:cSldViewPr showGuides="1">
      <p:cViewPr varScale="1">
        <p:scale>
          <a:sx n="38" d="100"/>
          <a:sy n="38" d="100"/>
        </p:scale>
        <p:origin x="60" y="84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889895-C18C-446C-93EE-2BF591378067}"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D1C47E15-443F-4EBC-892A-FCECB2C17D09}" type="slidenum">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Rot="1" noChangeAspect="1" noTextEdit="1"/>
          </p:cNvSpPr>
          <p:nvPr>
            <p:ph type="sldImg"/>
          </p:nvPr>
        </p:nvSpPr>
        <p:spPr>
          <a:ln>
            <a:solidFill>
              <a:srgbClr val="000000">
                <a:alpha val="100000"/>
              </a:srgbClr>
            </a:solidFill>
            <a:miter lim="800000"/>
          </a:ln>
        </p:spPr>
      </p:sp>
      <p:sp>
        <p:nvSpPr>
          <p:cNvPr id="4099"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6147" name="Rectangle 2"/>
          <p:cNvSpPr>
            <a:spLocks noGrp="1" noRot="1" noChangeAspect="1" noTextEdit="1"/>
          </p:cNvSpPr>
          <p:nvPr>
            <p:ph type="sldImg"/>
          </p:nvPr>
        </p:nvSpPr>
        <p:spPr>
          <a:ln>
            <a:solidFill>
              <a:srgbClr val="000000">
                <a:alpha val="100000"/>
              </a:srgbClr>
            </a:solidFill>
            <a:miter lim="800000"/>
          </a:ln>
        </p:spPr>
      </p:sp>
      <p:sp>
        <p:nvSpPr>
          <p:cNvPr id="6148" name="Rectangle 3"/>
          <p:cNvSpPr>
            <a:spLocks noGrp="1"/>
          </p:cNvSpPr>
          <p:nvPr>
            <p:ph type="body" idx="1"/>
          </p:nvPr>
        </p:nvSpPr>
        <p:spPr>
          <a:noFill/>
          <a:ln>
            <a:noFill/>
          </a:ln>
        </p:spPr>
        <p:txBody>
          <a:bodyPr wrap="square" lIns="91440" tIns="45720" rIns="91440" bIns="45720" anchor="t" anchorCtr="0"/>
          <a:p>
            <a:pPr lvl="0" eaLnBrk="1" hangingPunct="1"/>
            <a:endParaRPr lang="fr-FR" altLang="x-non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txBox="1">
            <a:spLocks noGrp="1"/>
          </p:cNvSpPr>
          <p:nvPr/>
        </p:nvSpPr>
        <p:spPr>
          <a:xfrm>
            <a:off x="0" y="0"/>
            <a:ext cx="2971800" cy="457200"/>
          </a:xfrm>
          <a:prstGeom prst="rect">
            <a:avLst/>
          </a:prstGeom>
          <a:noFill/>
          <a:ln w="9525">
            <a:noFill/>
          </a:ln>
        </p:spPr>
        <p:txBody>
          <a:bodyPr/>
          <a:p>
            <a:pPr lvl="0" eaLnBrk="1" hangingPunct="1">
              <a:spcBef>
                <a:spcPct val="0"/>
              </a:spcBef>
            </a:pPr>
            <a:r>
              <a:rPr lang="en-AU" altLang="x-none" dirty="0">
                <a:latin typeface="Arial" panose="020B0604020202020204" pitchFamily="34" charset="0"/>
              </a:rPr>
              <a:t>RMIT Vietnam</a:t>
            </a:r>
            <a:endParaRPr lang="en-AU" altLang="x-none" dirty="0">
              <a:latin typeface="Arial" panose="020B0604020202020204" pitchFamily="34" charset="0"/>
            </a:endParaRPr>
          </a:p>
        </p:txBody>
      </p:sp>
      <p:sp>
        <p:nvSpPr>
          <p:cNvPr id="8195" name="Rectangle 6"/>
          <p:cNvSpPr txBox="1">
            <a:spLocks noGrp="1"/>
          </p:cNvSpPr>
          <p:nvPr/>
        </p:nvSpPr>
        <p:spPr>
          <a:xfrm>
            <a:off x="0" y="8685213"/>
            <a:ext cx="2971800" cy="457200"/>
          </a:xfrm>
          <a:prstGeom prst="rect">
            <a:avLst/>
          </a:prstGeom>
          <a:noFill/>
          <a:ln w="9525">
            <a:noFill/>
          </a:ln>
        </p:spPr>
        <p:txBody>
          <a:bodyPr anchor="b" anchorCtr="0"/>
          <a:p>
            <a:pPr lvl="0" eaLnBrk="1" hangingPunct="1">
              <a:spcBef>
                <a:spcPct val="0"/>
              </a:spcBef>
            </a:pPr>
            <a:r>
              <a:rPr lang="en-AU" altLang="x-none" dirty="0">
                <a:latin typeface="Arial" panose="020B0604020202020204" pitchFamily="34" charset="0"/>
              </a:rPr>
              <a:t>COSC2082 - Programming 2</a:t>
            </a:r>
            <a:endParaRPr lang="en-AU" altLang="x-none" dirty="0">
              <a:latin typeface="Arial" panose="020B0604020202020204" pitchFamily="34" charset="0"/>
            </a:endParaRPr>
          </a:p>
        </p:txBody>
      </p:sp>
      <p:sp>
        <p:nvSpPr>
          <p:cNvPr id="819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x-none" dirty="0">
                <a:latin typeface="Arial" panose="020B0604020202020204" pitchFamily="34" charset="0"/>
              </a:rPr>
            </a:fld>
            <a:endParaRPr lang="en-AU" altLang="x-none" dirty="0">
              <a:latin typeface="Arial" panose="020B0604020202020204" pitchFamily="34" charset="0"/>
            </a:endParaRPr>
          </a:p>
        </p:txBody>
      </p:sp>
      <p:sp>
        <p:nvSpPr>
          <p:cNvPr id="8197" name="Rectangle 2"/>
          <p:cNvSpPr>
            <a:spLocks noGrp="1" noRot="1" noChangeAspect="1" noTextEdit="1"/>
          </p:cNvSpPr>
          <p:nvPr>
            <p:ph type="sldImg"/>
          </p:nvPr>
        </p:nvSpPr>
        <p:spPr>
          <a:xfrm>
            <a:off x="1149350" y="688975"/>
            <a:ext cx="4568825" cy="3425825"/>
          </a:xfrm>
          <a:ln>
            <a:solidFill>
              <a:srgbClr val="000000">
                <a:alpha val="100000"/>
              </a:srgbClr>
            </a:solidFill>
            <a:miter lim="800000"/>
          </a:ln>
        </p:spPr>
      </p:sp>
      <p:sp>
        <p:nvSpPr>
          <p:cNvPr id="8198" name="Rectangle 3"/>
          <p:cNvSpPr>
            <a:spLocks noGrp="1"/>
          </p:cNvSpPr>
          <p:nvPr>
            <p:ph type="body" idx="1"/>
          </p:nvPr>
        </p:nvSpPr>
        <p:spPr>
          <a:xfrm>
            <a:off x="915988" y="4343400"/>
            <a:ext cx="5026025" cy="4111625"/>
          </a:xfrm>
          <a:noFill/>
          <a:ln>
            <a:noFill/>
          </a:ln>
        </p:spPr>
        <p:txBody>
          <a:bodyPr wrap="square" lIns="91440" tIns="45720" rIns="91440" bIns="45720" anchor="t" anchorCtr="0"/>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txBox="1">
            <a:spLocks noGrp="1"/>
          </p:cNvSpPr>
          <p:nvPr/>
        </p:nvSpPr>
        <p:spPr>
          <a:xfrm>
            <a:off x="0" y="0"/>
            <a:ext cx="2971800" cy="457200"/>
          </a:xfrm>
          <a:prstGeom prst="rect">
            <a:avLst/>
          </a:prstGeom>
          <a:noFill/>
          <a:ln w="9525">
            <a:noFill/>
          </a:ln>
        </p:spPr>
        <p:txBody>
          <a:bodyPr/>
          <a:p>
            <a:pPr lvl="0" eaLnBrk="1" hangingPunct="1">
              <a:spcBef>
                <a:spcPct val="0"/>
              </a:spcBef>
            </a:pPr>
            <a:r>
              <a:rPr lang="en-AU" altLang="x-none" dirty="0">
                <a:latin typeface="Arial" panose="020B0604020202020204" pitchFamily="34" charset="0"/>
              </a:rPr>
              <a:t>RMIT Vietnam</a:t>
            </a:r>
            <a:endParaRPr lang="en-AU" altLang="x-none" dirty="0">
              <a:latin typeface="Arial" panose="020B0604020202020204" pitchFamily="34" charset="0"/>
            </a:endParaRPr>
          </a:p>
        </p:txBody>
      </p:sp>
      <p:sp>
        <p:nvSpPr>
          <p:cNvPr id="11267" name="Rectangle 6"/>
          <p:cNvSpPr txBox="1">
            <a:spLocks noGrp="1"/>
          </p:cNvSpPr>
          <p:nvPr/>
        </p:nvSpPr>
        <p:spPr>
          <a:xfrm>
            <a:off x="0" y="8685213"/>
            <a:ext cx="2971800" cy="457200"/>
          </a:xfrm>
          <a:prstGeom prst="rect">
            <a:avLst/>
          </a:prstGeom>
          <a:noFill/>
          <a:ln w="9525">
            <a:noFill/>
          </a:ln>
        </p:spPr>
        <p:txBody>
          <a:bodyPr anchor="b" anchorCtr="0"/>
          <a:p>
            <a:pPr lvl="0" eaLnBrk="1" hangingPunct="1">
              <a:spcBef>
                <a:spcPct val="0"/>
              </a:spcBef>
            </a:pPr>
            <a:r>
              <a:rPr lang="en-AU" altLang="x-none" dirty="0">
                <a:latin typeface="Arial" panose="020B0604020202020204" pitchFamily="34" charset="0"/>
              </a:rPr>
              <a:t>COSC2082 - Programming 2</a:t>
            </a:r>
            <a:endParaRPr lang="en-AU" altLang="x-none" dirty="0">
              <a:latin typeface="Arial" panose="020B0604020202020204" pitchFamily="34" charset="0"/>
            </a:endParaRPr>
          </a:p>
        </p:txBody>
      </p:sp>
      <p:sp>
        <p:nvSpPr>
          <p:cNvPr id="1126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x-none" dirty="0">
                <a:latin typeface="Arial" panose="020B0604020202020204" pitchFamily="34" charset="0"/>
              </a:rPr>
            </a:fld>
            <a:endParaRPr lang="en-AU" altLang="x-none" dirty="0">
              <a:latin typeface="Arial" panose="020B0604020202020204" pitchFamily="34" charset="0"/>
            </a:endParaRPr>
          </a:p>
        </p:txBody>
      </p:sp>
      <p:sp>
        <p:nvSpPr>
          <p:cNvPr id="11269" name="Rectangle 2"/>
          <p:cNvSpPr>
            <a:spLocks noGrp="1" noRot="1" noChangeAspect="1" noTextEdit="1"/>
          </p:cNvSpPr>
          <p:nvPr>
            <p:ph type="sldImg"/>
          </p:nvPr>
        </p:nvSpPr>
        <p:spPr>
          <a:xfrm>
            <a:off x="1149350" y="688975"/>
            <a:ext cx="4568825" cy="3425825"/>
          </a:xfrm>
          <a:ln>
            <a:solidFill>
              <a:srgbClr val="000000">
                <a:alpha val="100000"/>
              </a:srgbClr>
            </a:solidFill>
            <a:miter lim="800000"/>
          </a:ln>
        </p:spPr>
      </p:sp>
      <p:sp>
        <p:nvSpPr>
          <p:cNvPr id="11270" name="Rectangle 3"/>
          <p:cNvSpPr>
            <a:spLocks noGrp="1"/>
          </p:cNvSpPr>
          <p:nvPr>
            <p:ph type="body" idx="1"/>
          </p:nvPr>
        </p:nvSpPr>
        <p:spPr>
          <a:xfrm>
            <a:off x="915988" y="4343400"/>
            <a:ext cx="5026025" cy="4111625"/>
          </a:xfrm>
          <a:noFill/>
          <a:ln>
            <a:noFill/>
          </a:ln>
        </p:spPr>
        <p:txBody>
          <a:bodyPr wrap="square" lIns="91440" tIns="45720" rIns="91440" bIns="45720" anchor="t" anchorCtr="0"/>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Image Placeholder 1"/>
          <p:cNvSpPr>
            <a:spLocks noGrp="1" noRot="1" noChangeAspect="1" noTextEdit="1"/>
          </p:cNvSpPr>
          <p:nvPr>
            <p:ph type="sldImg"/>
          </p:nvPr>
        </p:nvSpPr>
        <p:spPr>
          <a:ln>
            <a:solidFill>
              <a:srgbClr val="000000">
                <a:alpha val="100000"/>
              </a:srgbClr>
            </a:solidFill>
            <a:miter lim="800000"/>
          </a:ln>
        </p:spPr>
      </p:sp>
      <p:sp>
        <p:nvSpPr>
          <p:cNvPr id="15363" name="Notes Placeholder 2"/>
          <p:cNvSpPr>
            <a:spLocks noGrp="1"/>
          </p:cNvSpPr>
          <p:nvPr>
            <p:ph type="body" idx="1"/>
          </p:nvPr>
        </p:nvSpPr>
        <p:spPr>
          <a:noFill/>
          <a:ln>
            <a:noFill/>
          </a:ln>
        </p:spPr>
        <p:txBody>
          <a:bodyPr wrap="square" lIns="91440" tIns="45720" rIns="91440" bIns="45720" anchor="t" anchorCtr="0"/>
          <a:p>
            <a:pPr lvl="0" eaLnBrk="1" hangingPunct="1"/>
            <a:endParaRPr dirty="0"/>
          </a:p>
          <a:p>
            <a:pPr lvl="0" eaLnBrk="1" hangingPunct="1"/>
            <a:endParaRPr dirty="0"/>
          </a:p>
        </p:txBody>
      </p:sp>
      <p:sp>
        <p:nvSpPr>
          <p:cNvPr id="15364" name="Slide Number Placeholder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Image Placeholder 1"/>
          <p:cNvSpPr>
            <a:spLocks noGrp="1" noRot="1" noChangeAspect="1" noTextEdit="1"/>
          </p:cNvSpPr>
          <p:nvPr>
            <p:ph type="sldImg"/>
          </p:nvPr>
        </p:nvSpPr>
        <p:spPr>
          <a:ln>
            <a:solidFill>
              <a:srgbClr val="000000">
                <a:alpha val="100000"/>
              </a:srgbClr>
            </a:solidFill>
            <a:miter lim="800000"/>
          </a:ln>
        </p:spPr>
      </p:sp>
      <p:sp>
        <p:nvSpPr>
          <p:cNvPr id="17411" name="Notes Placeholder 2"/>
          <p:cNvSpPr>
            <a:spLocks noGrp="1"/>
          </p:cNvSpPr>
          <p:nvPr>
            <p:ph type="body" idx="1"/>
          </p:nvPr>
        </p:nvSpPr>
        <p:spPr>
          <a:noFill/>
          <a:ln>
            <a:noFill/>
          </a:ln>
        </p:spPr>
        <p:txBody>
          <a:bodyPr wrap="square" lIns="91440" tIns="45720" rIns="91440" bIns="45720" anchor="t" anchorCtr="0"/>
          <a:p>
            <a:pPr lvl="0" eaLnBrk="1" hangingPunct="1"/>
            <a:r>
              <a:rPr dirty="0"/>
              <a:t>Image source: Drozdek</a:t>
            </a:r>
            <a:endParaRPr dirty="0"/>
          </a:p>
        </p:txBody>
      </p:sp>
      <p:sp>
        <p:nvSpPr>
          <p:cNvPr id="17412" name="Slide Number Placeholder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a:solidFill>
              <a:srgbClr val="000000">
                <a:alpha val="100000"/>
              </a:srgbClr>
            </a:solidFill>
            <a:miter lim="800000"/>
          </a:ln>
        </p:spPr>
      </p:sp>
      <p:sp>
        <p:nvSpPr>
          <p:cNvPr id="26627" name="Notes Placeholder 2"/>
          <p:cNvSpPr>
            <a:spLocks noGrp="1"/>
          </p:cNvSpPr>
          <p:nvPr>
            <p:ph type="body" idx="1"/>
          </p:nvPr>
        </p:nvSpPr>
        <p:spPr>
          <a:noFill/>
          <a:ln>
            <a:noFill/>
          </a:ln>
        </p:spPr>
        <p:txBody>
          <a:bodyPr wrap="square" lIns="91440" tIns="45720" rIns="91440" bIns="45720" anchor="t" anchorCtr="0"/>
          <a:p>
            <a:pPr lvl="0" eaLnBrk="1" hangingPunct="1"/>
            <a:r>
              <a:rPr dirty="0"/>
              <a:t>Image Source: Drozdek</a:t>
            </a:r>
            <a:endParaRPr dirty="0"/>
          </a:p>
        </p:txBody>
      </p:sp>
      <p:sp>
        <p:nvSpPr>
          <p:cNvPr id="26628" name="Slide Number Placeholder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lstStyle>
            <a:lvl1pPr algn="ctr">
              <a:defRPr sz="1200" b="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1031" name="Picture 10" descr="logo05"/>
          <p:cNvPicPr>
            <a:picLocks noChangeAspect="1"/>
          </p:cNvPicPr>
          <p:nvPr userDrawn="1"/>
        </p:nvPicPr>
        <p:blipFill>
          <a:blip r:embed="rId12"/>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FBE236-16E9-4055-A117-E985658CCC04}"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lstStyle>
            <a:lvl1pPr algn="ctr">
              <a:defRPr sz="1200" b="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0C98C0-CBA2-4525-AC57-EEDB61ECB90A}" type="slidenum">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/23</a:t>
            </a:r>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1031" name="Picture 10" descr="logo05"/>
          <p:cNvPicPr>
            <a:picLocks noChangeAspect="1"/>
          </p:cNvPicPr>
          <p:nvPr userDrawn="1"/>
        </p:nvPicPr>
        <p:blipFill>
          <a:blip r:embed="rId12"/>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hyperlink" Target="http://java.sun.com/j2se/1.5.0/docs/api/java/util/LinkedList.html#remove(int)" TargetMode="External"/><Relationship Id="rId8" Type="http://schemas.openxmlformats.org/officeDocument/2006/relationships/hyperlink" Target="http://java.sun.com/j2se/1.5.0/docs/api/java/util/LinkedList.html#getLast()" TargetMode="External"/><Relationship Id="rId7" Type="http://schemas.openxmlformats.org/officeDocument/2006/relationships/hyperlink" Target="http://java.sun.com/j2se/1.5.0/docs/api/java/util/LinkedList.html#getFirst()" TargetMode="External"/><Relationship Id="rId6" Type="http://schemas.openxmlformats.org/officeDocument/2006/relationships/hyperlink" Target="http://java.sun.com/j2se/1.5.0/docs/api/java/util/LinkedList.html#get(int)" TargetMode="External"/><Relationship Id="rId5" Type="http://schemas.openxmlformats.org/officeDocument/2006/relationships/hyperlink" Target="http://java.sun.com/j2se/1.5.0/docs/api/java/util/LinkedList.html#clear()" TargetMode="External"/><Relationship Id="rId4" Type="http://schemas.openxmlformats.org/officeDocument/2006/relationships/hyperlink" Target="http://java.sun.com/j2se/1.5.0/docs/api/java/util/LinkedList.html#addLast(E)" TargetMode="External"/><Relationship Id="rId3" Type="http://schemas.openxmlformats.org/officeDocument/2006/relationships/hyperlink" Target="http://java.sun.com/j2se/1.5.0/docs/api/java/util/LinkedList.html#addFirst(E)" TargetMode="External"/><Relationship Id="rId2" Type="http://schemas.openxmlformats.org/officeDocument/2006/relationships/hyperlink" Target="http://java.sun.com/j2se/1.5.0/docs/api/java/util/LinkedList.html" TargetMode="External"/><Relationship Id="rId15" Type="http://schemas.openxmlformats.org/officeDocument/2006/relationships/slideLayout" Target="../slideLayouts/slideLayout7.xml"/><Relationship Id="rId14" Type="http://schemas.openxmlformats.org/officeDocument/2006/relationships/hyperlink" Target="http://java.sun.com/j2se/1.5.0/docs/api/java/util/LinkedList.html#toArray()" TargetMode="External"/><Relationship Id="rId13" Type="http://schemas.openxmlformats.org/officeDocument/2006/relationships/hyperlink" Target="http://java.sun.com/j2se/1.5.0/docs/api/java/lang/Object.html" TargetMode="External"/><Relationship Id="rId12" Type="http://schemas.openxmlformats.org/officeDocument/2006/relationships/hyperlink" Target="http://java.sun.com/j2se/1.5.0/docs/api/java/util/LinkedList.html#size()" TargetMode="External"/><Relationship Id="rId11" Type="http://schemas.openxmlformats.org/officeDocument/2006/relationships/hyperlink" Target="http://java.sun.com/j2se/1.5.0/docs/api/java/util/LinkedList.html#removeLast()" TargetMode="External"/><Relationship Id="rId10" Type="http://schemas.openxmlformats.org/officeDocument/2006/relationships/hyperlink" Target="http://java.sun.com/j2se/1.5.0/docs/api/java/util/LinkedList.html#removeFirst()" TargetMode="External"/><Relationship Id="rId1" Type="http://schemas.openxmlformats.org/officeDocument/2006/relationships/hyperlink" Target="http://java.sun.com/j2se/1.5.0/docs/api/java/util/LinkedList.html#ad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9" Type="http://schemas.openxmlformats.org/officeDocument/2006/relationships/hyperlink" Target="http://java.sun.com/j2se/1.5.0/docs/api/java/util/ArrayList.html#trimToSize()" TargetMode="External"/><Relationship Id="rId8" Type="http://schemas.openxmlformats.org/officeDocument/2006/relationships/hyperlink" Target="http://java.sun.com/j2se/1.5.0/docs/api/java/util/ArrayList.html#ensureCapacity(int)" TargetMode="External"/><Relationship Id="rId7" Type="http://schemas.openxmlformats.org/officeDocument/2006/relationships/hyperlink" Target="http://java.sun.com/j2se/1.5.0/docs/api/java/util/LinkedList.html#size()" TargetMode="External"/><Relationship Id="rId6" Type="http://schemas.openxmlformats.org/officeDocument/2006/relationships/hyperlink" Target="http://java.sun.com/j2se/1.5.0/docs/api/java/util/LinkedList.html#remove(int)" TargetMode="External"/><Relationship Id="rId5" Type="http://schemas.openxmlformats.org/officeDocument/2006/relationships/hyperlink" Target="http://java.sun.com/j2se/1.5.0/docs/api/java/util/LinkedList.html#get(int)" TargetMode="External"/><Relationship Id="rId4" Type="http://schemas.openxmlformats.org/officeDocument/2006/relationships/hyperlink" Target="http://java.sun.com/j2se/1.5.0/docs/api/java/util/LinkedList.html#clear()" TargetMode="External"/><Relationship Id="rId3" Type="http://schemas.openxmlformats.org/officeDocument/2006/relationships/hyperlink" Target="http://java.sun.com/j2se/1.5.0/docs/api/java/util/LinkedList.html#addFirst(E)" TargetMode="External"/><Relationship Id="rId2" Type="http://schemas.openxmlformats.org/officeDocument/2006/relationships/hyperlink" Target="http://java.sun.com/j2se/1.5.0/docs/api/java/util/LinkedList.html" TargetMode="External"/><Relationship Id="rId12" Type="http://schemas.openxmlformats.org/officeDocument/2006/relationships/slideLayout" Target="../slideLayouts/slideLayout7.xml"/><Relationship Id="rId11" Type="http://schemas.openxmlformats.org/officeDocument/2006/relationships/hyperlink" Target="http://java.sun.com/j2se/1.5.0/docs/api/java/util/LinkedList.html#toArray()" TargetMode="External"/><Relationship Id="rId10" Type="http://schemas.openxmlformats.org/officeDocument/2006/relationships/hyperlink" Target="http://java.sun.com/j2se/1.5.0/docs/api/java/lang/Object.html" TargetMode="External"/><Relationship Id="rId1" Type="http://schemas.openxmlformats.org/officeDocument/2006/relationships/hyperlink" Target="http://java.sun.com/j2se/1.5.0/docs/api/java/util/LinkedList.html#add(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07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076" name="Title 1"/>
          <p:cNvSpPr>
            <a:spLocks noGrp="1"/>
          </p:cNvSpPr>
          <p:nvPr>
            <p:ph type="ctrTitle"/>
          </p:nvPr>
        </p:nvSpPr>
        <p:spPr>
          <a:xfrm>
            <a:off x="533400" y="2438400"/>
            <a:ext cx="7620000" cy="1066800"/>
          </a:xfrm>
        </p:spPr>
        <p:txBody>
          <a:bodyPr vert="horz" wrap="square" lIns="91440" tIns="45720" rIns="91440" bIns="45720" anchor="ctr" anchorCtr="0"/>
          <a:lstStyle>
            <a:lvl1pPr lvl="0">
              <a:buClrTx/>
              <a:buSzTx/>
              <a:buFontTx/>
              <a:defRPr/>
            </a:lvl1pPr>
          </a:lstStyle>
          <a:p>
            <a:pPr lvl="0" eaLnBrk="1" hangingPunct="1"/>
            <a:r>
              <a:rPr b="1" dirty="0">
                <a:solidFill>
                  <a:schemeClr val="tx2"/>
                </a:solidFill>
                <a:latin typeface="Arial" panose="020B0604020202020204" pitchFamily="34" charset="0"/>
                <a:cs typeface="Arial" panose="020B0604020202020204" pitchFamily="34" charset="0"/>
              </a:rPr>
              <a:t> 1. List Data Structure</a:t>
            </a:r>
            <a:endParaRPr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843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8436"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18437" name="Picture 5"/>
          <p:cNvPicPr>
            <a:picLocks noChangeAspect="1"/>
          </p:cNvPicPr>
          <p:nvPr/>
        </p:nvPicPr>
        <p:blipFill>
          <a:blip r:embed="rId1"/>
          <a:srcRect l="12415" t="41304" r="4300" b="41306"/>
          <a:stretch>
            <a:fillRect/>
          </a:stretch>
        </p:blipFill>
        <p:spPr>
          <a:xfrm>
            <a:off x="1524000" y="2128838"/>
            <a:ext cx="6019800" cy="1147762"/>
          </a:xfrm>
          <a:prstGeom prst="rect">
            <a:avLst/>
          </a:prstGeom>
          <a:noFill/>
          <a:ln w="9525">
            <a:noFill/>
          </a:ln>
        </p:spPr>
      </p:pic>
      <p:sp>
        <p:nvSpPr>
          <p:cNvPr id="18438" name="Rectangle 7"/>
          <p:cNvSpPr/>
          <p:nvPr/>
        </p:nvSpPr>
        <p:spPr>
          <a:xfrm>
            <a:off x="838200" y="533400"/>
            <a:ext cx="67818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sz="4000" b="1" dirty="0">
                <a:solidFill>
                  <a:srgbClr val="CC3300"/>
                </a:solidFill>
              </a:rPr>
              <a:t>Singly Linked Lists - 2</a:t>
            </a:r>
            <a:endParaRPr sz="4000" b="1" i="1" dirty="0">
              <a:solidFill>
                <a:srgbClr val="CC3300"/>
              </a:solidFill>
            </a:endParaRPr>
          </a:p>
        </p:txBody>
      </p:sp>
      <p:sp>
        <p:nvSpPr>
          <p:cNvPr id="18439" name="Rectangle 7"/>
          <p:cNvSpPr/>
          <p:nvPr/>
        </p:nvSpPr>
        <p:spPr>
          <a:xfrm>
            <a:off x="609600" y="1173163"/>
            <a:ext cx="8229600"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i="1" dirty="0"/>
              <a:t>Inserting a new node at the end of a list</a:t>
            </a:r>
            <a:endParaRPr i="1" dirty="0"/>
          </a:p>
        </p:txBody>
      </p:sp>
      <p:pic>
        <p:nvPicPr>
          <p:cNvPr id="18440" name="Picture 5"/>
          <p:cNvPicPr>
            <a:picLocks noChangeAspect="1"/>
          </p:cNvPicPr>
          <p:nvPr/>
        </p:nvPicPr>
        <p:blipFill>
          <a:blip r:embed="rId1"/>
          <a:srcRect l="12415" t="80435" r="5034" b="-2174"/>
          <a:stretch>
            <a:fillRect/>
          </a:stretch>
        </p:blipFill>
        <p:spPr>
          <a:xfrm>
            <a:off x="1509713" y="3532188"/>
            <a:ext cx="6019800" cy="1420812"/>
          </a:xfrm>
          <a:prstGeom prst="rect">
            <a:avLst/>
          </a:prstGeom>
          <a:noFill/>
          <a:ln w="9525">
            <a:noFill/>
          </a:ln>
        </p:spPr>
      </p:pic>
      <p:sp>
        <p:nvSpPr>
          <p:cNvPr id="18441" name="Text Box 12"/>
          <p:cNvSpPr txBox="1"/>
          <p:nvPr/>
        </p:nvSpPr>
        <p:spPr>
          <a:xfrm>
            <a:off x="1828800" y="5700713"/>
            <a:ext cx="5410200" cy="276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Inserting a new node at the end of a  Singly Linked List</a:t>
            </a:r>
            <a:endParaRPr sz="1200" b="1"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9459"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03784" name="Rectangle 8"/>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smtClean="0">
                <a:ln>
                  <a:noFill/>
                </a:ln>
                <a:solidFill>
                  <a:srgbClr val="CC3300"/>
                </a:solidFill>
                <a:effectLst/>
                <a:uLnTx/>
                <a:uFillTx/>
                <a:latin typeface="+mj-lt"/>
                <a:ea typeface="+mj-ea"/>
                <a:cs typeface="+mj-cs"/>
              </a:rPr>
              <a:t>Singly Linked Lists - 3</a:t>
            </a:r>
            <a:br>
              <a:rPr kumimoji="0" lang="en-US" sz="3200" b="0" i="0" u="none" strike="noStrike" kern="1200" cap="none" spc="0" normalizeH="0" baseline="0" noProof="0" smtClean="0">
                <a:ln>
                  <a:noFill/>
                </a:ln>
                <a:solidFill>
                  <a:schemeClr val="tx1"/>
                </a:solidFill>
                <a:effectLst/>
                <a:uLnTx/>
                <a:uFillTx/>
                <a:latin typeface="+mj-lt"/>
                <a:ea typeface="+mj-ea"/>
                <a:cs typeface="+mj-cs"/>
              </a:rPr>
            </a:br>
            <a:r>
              <a:rPr kumimoji="0" lang="en-US" sz="3200" b="0" i="1" u="none" strike="noStrike" kern="1200" cap="none" spc="0" normalizeH="0" baseline="0" noProof="0" smtClean="0">
                <a:ln>
                  <a:noFill/>
                </a:ln>
                <a:solidFill>
                  <a:schemeClr val="tx1"/>
                </a:solidFill>
                <a:effectLst/>
                <a:uLnTx/>
                <a:uFillTx/>
                <a:latin typeface="+mj-lt"/>
                <a:ea typeface="+mj-ea"/>
                <a:cs typeface="+mj-cs"/>
              </a:rPr>
              <a:t>Deleting a node from the beginning of a list</a:t>
            </a:r>
            <a:endParaRPr kumimoji="0" lang="en-US" sz="3200" b="0" i="0" u="none" strike="noStrike" kern="1200" cap="none" spc="0" normalizeH="0" baseline="0" noProof="0" smtClean="0">
              <a:ln>
                <a:noFill/>
              </a:ln>
              <a:solidFill>
                <a:schemeClr val="tx1"/>
              </a:solidFill>
              <a:effectLst/>
              <a:uLnTx/>
              <a:uFillTx/>
              <a:latin typeface="+mj-lt"/>
              <a:ea typeface="+mj-ea"/>
              <a:cs typeface="+mj-cs"/>
            </a:endParaRPr>
          </a:p>
        </p:txBody>
      </p:sp>
      <p:sp>
        <p:nvSpPr>
          <p:cNvPr id="1946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19462" name="Picture 6"/>
          <p:cNvPicPr>
            <a:picLocks noChangeAspect="1"/>
          </p:cNvPicPr>
          <p:nvPr/>
        </p:nvPicPr>
        <p:blipFill>
          <a:blip r:embed="rId1"/>
          <a:srcRect l="3745" t="5424" r="5148" b="56291"/>
          <a:stretch>
            <a:fillRect/>
          </a:stretch>
        </p:blipFill>
        <p:spPr>
          <a:xfrm>
            <a:off x="1371600" y="2133600"/>
            <a:ext cx="5410200" cy="1274763"/>
          </a:xfrm>
          <a:prstGeom prst="rect">
            <a:avLst/>
          </a:prstGeom>
          <a:noFill/>
          <a:ln w="9525">
            <a:noFill/>
          </a:ln>
        </p:spPr>
      </p:pic>
      <p:pic>
        <p:nvPicPr>
          <p:cNvPr id="19463" name="Picture 6"/>
          <p:cNvPicPr>
            <a:picLocks noChangeAspect="1"/>
          </p:cNvPicPr>
          <p:nvPr/>
        </p:nvPicPr>
        <p:blipFill>
          <a:blip r:embed="rId1"/>
          <a:srcRect l="3745" t="51366" r="5148" b="7797"/>
          <a:stretch>
            <a:fillRect/>
          </a:stretch>
        </p:blipFill>
        <p:spPr>
          <a:xfrm>
            <a:off x="1371600" y="3505200"/>
            <a:ext cx="5397500" cy="1295400"/>
          </a:xfrm>
          <a:prstGeom prst="rect">
            <a:avLst/>
          </a:prstGeom>
          <a:noFill/>
          <a:ln w="9525">
            <a:noFill/>
          </a:ln>
        </p:spPr>
      </p:pic>
      <p:sp>
        <p:nvSpPr>
          <p:cNvPr id="19464" name="Text Box 10"/>
          <p:cNvSpPr txBox="1"/>
          <p:nvPr/>
        </p:nvSpPr>
        <p:spPr>
          <a:xfrm>
            <a:off x="1387475" y="5486400"/>
            <a:ext cx="5334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Deleting a node from the beginning of a  Singly Linked List</a:t>
            </a:r>
            <a:endParaRPr sz="1200" b="1"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0483"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04806" name="Rectangle 6"/>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smtClean="0">
                <a:ln>
                  <a:noFill/>
                </a:ln>
                <a:solidFill>
                  <a:srgbClr val="CC3300"/>
                </a:solidFill>
                <a:effectLst/>
                <a:uLnTx/>
                <a:uFillTx/>
                <a:latin typeface="+mj-lt"/>
                <a:ea typeface="+mj-ea"/>
                <a:cs typeface="+mj-cs"/>
              </a:rPr>
              <a:t>Singly Linked List - 4</a:t>
            </a:r>
            <a:br>
              <a:rPr kumimoji="0" lang="en-US" sz="4300" b="0" i="0" u="none" strike="noStrike" kern="1200" cap="none" spc="0" normalizeH="0" baseline="0" noProof="0" smtClean="0">
                <a:ln>
                  <a:noFill/>
                </a:ln>
                <a:solidFill>
                  <a:schemeClr val="tx1"/>
                </a:solidFill>
                <a:effectLst/>
                <a:uLnTx/>
                <a:uFillTx/>
                <a:latin typeface="+mj-lt"/>
                <a:ea typeface="+mj-ea"/>
                <a:cs typeface="+mj-cs"/>
              </a:rPr>
            </a:br>
            <a:r>
              <a:rPr kumimoji="0" lang="en-US" sz="3200" b="0" i="1" u="none" strike="noStrike" kern="1200" cap="none" spc="0" normalizeH="0" baseline="0" noProof="0" smtClean="0">
                <a:ln>
                  <a:noFill/>
                </a:ln>
                <a:solidFill>
                  <a:schemeClr val="tx1"/>
                </a:solidFill>
                <a:effectLst/>
                <a:uLnTx/>
                <a:uFillTx/>
                <a:latin typeface="+mj-lt"/>
                <a:ea typeface="+mj-ea"/>
                <a:cs typeface="+mj-cs"/>
              </a:rPr>
              <a:t>Deleting element from the end of a list</a:t>
            </a:r>
            <a:endParaRPr kumimoji="0" lang="en-US" sz="3200" b="0" i="0" u="none" strike="noStrike" kern="1200" cap="none" spc="0" normalizeH="0" baseline="0" noProof="0" smtClean="0">
              <a:ln>
                <a:noFill/>
              </a:ln>
              <a:solidFill>
                <a:schemeClr val="tx1"/>
              </a:solidFill>
              <a:effectLst/>
              <a:uLnTx/>
              <a:uFillTx/>
              <a:latin typeface="+mj-lt"/>
              <a:ea typeface="+mj-ea"/>
              <a:cs typeface="+mj-cs"/>
            </a:endParaRPr>
          </a:p>
        </p:txBody>
      </p:sp>
      <p:sp>
        <p:nvSpPr>
          <p:cNvPr id="2048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20486" name="Picture 4"/>
          <p:cNvPicPr>
            <a:picLocks noChangeAspect="1"/>
          </p:cNvPicPr>
          <p:nvPr/>
        </p:nvPicPr>
        <p:blipFill>
          <a:blip r:embed="rId1"/>
          <a:srcRect b="77400"/>
          <a:stretch>
            <a:fillRect/>
          </a:stretch>
        </p:blipFill>
        <p:spPr>
          <a:xfrm>
            <a:off x="1079500" y="1665288"/>
            <a:ext cx="6845300" cy="1590675"/>
          </a:xfrm>
          <a:prstGeom prst="rect">
            <a:avLst/>
          </a:prstGeom>
          <a:noFill/>
          <a:ln w="9525">
            <a:noFill/>
          </a:ln>
        </p:spPr>
      </p:pic>
      <p:pic>
        <p:nvPicPr>
          <p:cNvPr id="20487" name="Picture 4"/>
          <p:cNvPicPr>
            <a:picLocks noChangeAspect="1"/>
          </p:cNvPicPr>
          <p:nvPr/>
        </p:nvPicPr>
        <p:blipFill>
          <a:blip r:embed="rId1"/>
          <a:srcRect t="79971"/>
          <a:stretch>
            <a:fillRect/>
          </a:stretch>
        </p:blipFill>
        <p:spPr>
          <a:xfrm>
            <a:off x="1079500" y="3622675"/>
            <a:ext cx="6977063" cy="1308100"/>
          </a:xfrm>
          <a:prstGeom prst="rect">
            <a:avLst/>
          </a:prstGeom>
          <a:noFill/>
          <a:ln w="9525">
            <a:noFill/>
          </a:ln>
        </p:spPr>
      </p:pic>
      <p:sp>
        <p:nvSpPr>
          <p:cNvPr id="20488" name="Text Box 10"/>
          <p:cNvSpPr txBox="1"/>
          <p:nvPr/>
        </p:nvSpPr>
        <p:spPr>
          <a:xfrm>
            <a:off x="1296988" y="5715000"/>
            <a:ext cx="52578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Deleting a node  from the end of a  Singly Linked List</a:t>
            </a:r>
            <a:endParaRPr sz="1200" b="1"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1507"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1508" name="Rectangle 2"/>
          <p:cNvSpPr>
            <a:spLocks noGrp="1"/>
          </p:cNvSpPr>
          <p:nvPr>
            <p:ph type="title"/>
          </p:nvPr>
        </p:nvSpPr>
        <p:spPr>
          <a:xfrm>
            <a:off x="460375" y="495300"/>
            <a:ext cx="8229600" cy="701675"/>
          </a:xfrm>
        </p:spPr>
        <p:txBody>
          <a:bodyPr vert="horz" wrap="square" lIns="91440" tIns="45720" rIns="91440" bIns="45720" anchor="ctr" anchorCtr="0">
            <a:spAutoFit/>
          </a:bodyPr>
          <a:p>
            <a:r>
              <a:rPr sz="4000" b="1" dirty="0">
                <a:solidFill>
                  <a:srgbClr val="CC3300"/>
                </a:solidFill>
              </a:rPr>
              <a:t>Circular Lists - 1</a:t>
            </a:r>
            <a:endParaRPr sz="4000" b="1" dirty="0">
              <a:solidFill>
                <a:srgbClr val="CC3300"/>
              </a:solidFill>
            </a:endParaRPr>
          </a:p>
        </p:txBody>
      </p:sp>
      <p:sp>
        <p:nvSpPr>
          <p:cNvPr id="21509"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21510" name="Rectangle 3"/>
          <p:cNvSpPr>
            <a:spLocks noGrp="1"/>
          </p:cNvSpPr>
          <p:nvPr>
            <p:ph sz="quarter" idx="1"/>
          </p:nvPr>
        </p:nvSpPr>
        <p:spPr>
          <a:xfrm>
            <a:off x="457200" y="1600200"/>
            <a:ext cx="8229600" cy="106680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sz="3200" dirty="0"/>
              <a:t>A </a:t>
            </a:r>
            <a:r>
              <a:rPr sz="3200" b="1" dirty="0"/>
              <a:t>circular list</a:t>
            </a:r>
            <a:r>
              <a:rPr sz="3200" i="1" dirty="0"/>
              <a:t> </a:t>
            </a:r>
            <a:r>
              <a:rPr sz="3200" dirty="0"/>
              <a:t>is when nodes form a ring: The list is finite and each node has a successor</a:t>
            </a:r>
            <a:endParaRPr sz="3200" dirty="0"/>
          </a:p>
        </p:txBody>
      </p:sp>
      <p:pic>
        <p:nvPicPr>
          <p:cNvPr id="21511" name="Picture 5"/>
          <p:cNvPicPr>
            <a:picLocks noChangeAspect="1"/>
          </p:cNvPicPr>
          <p:nvPr/>
        </p:nvPicPr>
        <p:blipFill>
          <a:blip r:embed="rId1"/>
          <a:srcRect b="10768"/>
          <a:stretch>
            <a:fillRect/>
          </a:stretch>
        </p:blipFill>
        <p:spPr>
          <a:xfrm>
            <a:off x="1600200" y="3070225"/>
            <a:ext cx="6218238" cy="1912938"/>
          </a:xfrm>
          <a:prstGeom prst="rect">
            <a:avLst/>
          </a:prstGeom>
          <a:noFill/>
          <a:ln w="9525">
            <a:noFill/>
          </a:ln>
        </p:spPr>
      </p:pic>
      <p:sp>
        <p:nvSpPr>
          <p:cNvPr id="21512" name="Text Box 6"/>
          <p:cNvSpPr txBox="1"/>
          <p:nvPr/>
        </p:nvSpPr>
        <p:spPr>
          <a:xfrm>
            <a:off x="2590800" y="5249863"/>
            <a:ext cx="3429000" cy="273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Circular </a:t>
            </a:r>
            <a:r>
              <a:rPr sz="1200" b="1" dirty="0">
                <a:latin typeface="Arial" panose="020B0604020202020204" pitchFamily="34" charset="0"/>
              </a:rPr>
              <a:t>Singly </a:t>
            </a:r>
            <a:r>
              <a:rPr sz="1200" b="1" dirty="0">
                <a:latin typeface="Arial" panose="020B0604020202020204" pitchFamily="34" charset="0"/>
              </a:rPr>
              <a:t>Linked List</a:t>
            </a:r>
            <a:endParaRPr sz="1200" b="1"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253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2532"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22533" name="Picture 4"/>
          <p:cNvPicPr>
            <a:picLocks noChangeAspect="1"/>
          </p:cNvPicPr>
          <p:nvPr/>
        </p:nvPicPr>
        <p:blipFill>
          <a:blip r:embed="rId1"/>
          <a:stretch>
            <a:fillRect/>
          </a:stretch>
        </p:blipFill>
        <p:spPr>
          <a:xfrm>
            <a:off x="685800" y="1271588"/>
            <a:ext cx="8018463" cy="4557712"/>
          </a:xfrm>
          <a:prstGeom prst="rect">
            <a:avLst/>
          </a:prstGeom>
          <a:noFill/>
          <a:ln w="9525">
            <a:noFill/>
          </a:ln>
        </p:spPr>
      </p:pic>
      <p:sp>
        <p:nvSpPr>
          <p:cNvPr id="22534" name="Text Box 5"/>
          <p:cNvSpPr txBox="1"/>
          <p:nvPr/>
        </p:nvSpPr>
        <p:spPr>
          <a:xfrm>
            <a:off x="512763" y="6019800"/>
            <a:ext cx="83058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600" b="1" dirty="0">
                <a:latin typeface="Arial" panose="020B0604020202020204" pitchFamily="34" charset="0"/>
              </a:rPr>
              <a:t>Inserting nodes at the front of a circular singly linked list (a) and at its end (b)</a:t>
            </a:r>
            <a:endParaRPr sz="1600" b="1" dirty="0">
              <a:latin typeface="Arial" panose="020B0604020202020204" pitchFamily="34" charset="0"/>
            </a:endParaRPr>
          </a:p>
        </p:txBody>
      </p:sp>
      <p:sp>
        <p:nvSpPr>
          <p:cNvPr id="21709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dirty="0" smtClean="0">
                <a:ln>
                  <a:noFill/>
                </a:ln>
                <a:solidFill>
                  <a:srgbClr val="CC3300"/>
                </a:solidFill>
                <a:effectLst/>
                <a:uLnTx/>
                <a:uFillTx/>
                <a:latin typeface="+mj-lt"/>
                <a:ea typeface="+mj-ea"/>
                <a:cs typeface="+mj-cs"/>
              </a:rPr>
              <a:t>Circular Lists - 2</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1" u="none" strike="noStrike" kern="1200" cap="none" spc="0" normalizeH="0" baseline="0" noProof="0" dirty="0" smtClean="0">
                <a:ln>
                  <a:noFill/>
                </a:ln>
                <a:solidFill>
                  <a:schemeClr val="tx1"/>
                </a:solidFill>
                <a:effectLst/>
                <a:uLnTx/>
                <a:uFillTx/>
                <a:latin typeface="+mj-lt"/>
                <a:ea typeface="+mj-ea"/>
                <a:cs typeface="+mj-cs"/>
              </a:rPr>
              <a:t> Inserting nodes</a:t>
            </a:r>
            <a:endParaRPr kumimoji="0" lang="en-US" sz="4000" b="0" i="1"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355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3556" name="Rectangle 6"/>
          <p:cNvSpPr>
            <a:spLocks noGrp="1"/>
          </p:cNvSpPr>
          <p:nvPr>
            <p:ph type="title"/>
          </p:nvPr>
        </p:nvSpPr>
        <p:spPr>
          <a:xfrm>
            <a:off x="457200" y="420688"/>
            <a:ext cx="8229600" cy="646112"/>
          </a:xfrm>
        </p:spPr>
        <p:txBody>
          <a:bodyPr vert="horz" wrap="square" lIns="91440" tIns="45720" rIns="91440" bIns="45720" anchor="ctr" anchorCtr="0">
            <a:spAutoFit/>
          </a:bodyPr>
          <a:p>
            <a:r>
              <a:rPr sz="3600" b="1" dirty="0">
                <a:solidFill>
                  <a:srgbClr val="CC3300"/>
                </a:solidFill>
              </a:rPr>
              <a:t>Circular List application</a:t>
            </a:r>
            <a:endParaRPr sz="3600" i="1" dirty="0"/>
          </a:p>
        </p:txBody>
      </p:sp>
      <p:sp>
        <p:nvSpPr>
          <p:cNvPr id="23557"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23558" name="Text Box 6"/>
          <p:cNvSpPr txBox="1"/>
          <p:nvPr/>
        </p:nvSpPr>
        <p:spPr>
          <a:xfrm>
            <a:off x="457200" y="1143000"/>
            <a:ext cx="8077200" cy="52943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sz="2200" b="1" dirty="0">
                <a:latin typeface="Arial" panose="020B0604020202020204" pitchFamily="34" charset="0"/>
              </a:rPr>
              <a:t>1. Round-Robin Scheduling</a:t>
            </a:r>
            <a:endParaRPr sz="2200" b="1" dirty="0">
              <a:latin typeface="Arial" panose="020B0604020202020204" pitchFamily="34" charset="0"/>
            </a:endParaRPr>
          </a:p>
          <a:p>
            <a:pPr marL="0" lvl="0" indent="0" algn="just" eaLnBrk="1" hangingPunct="1">
              <a:spcBef>
                <a:spcPts val="1200"/>
              </a:spcBef>
              <a:buFontTx/>
              <a:buNone/>
            </a:pPr>
            <a:r>
              <a:rPr sz="2200" dirty="0">
                <a:latin typeface="Arial" panose="020B0604020202020204" pitchFamily="34" charset="0"/>
              </a:rPr>
              <a:t>One of the most important roles of an operating system is in managing the many processes that are currently active on a computer, including the scheduling of those processes on one or more central processing units (CPUs). </a:t>
            </a:r>
            <a:endParaRPr sz="2200" dirty="0">
              <a:latin typeface="Arial" panose="020B0604020202020204" pitchFamily="34" charset="0"/>
            </a:endParaRPr>
          </a:p>
          <a:p>
            <a:pPr marL="0" lvl="0" indent="0" algn="just" eaLnBrk="1" hangingPunct="1">
              <a:spcBef>
                <a:spcPts val="1200"/>
              </a:spcBef>
              <a:buFontTx/>
              <a:buNone/>
            </a:pPr>
            <a:r>
              <a:rPr sz="2200" dirty="0">
                <a:latin typeface="Arial" panose="020B0604020202020204" pitchFamily="34" charset="0"/>
              </a:rPr>
              <a:t>In </a:t>
            </a:r>
            <a:r>
              <a:rPr sz="2200" dirty="0">
                <a:latin typeface="Arial" panose="020B0604020202020204" pitchFamily="34" charset="0"/>
              </a:rPr>
              <a:t>order to support the responsiveness of an arbitrary number of concurrent processes, most operating systems allow processes to effectively share use of the CPUs, using some form of an algorithm known as </a:t>
            </a:r>
            <a:r>
              <a:rPr sz="2200" i="1" dirty="0">
                <a:latin typeface="Arial" panose="020B0604020202020204" pitchFamily="34" charset="0"/>
              </a:rPr>
              <a:t>round-robin scheduling</a:t>
            </a:r>
            <a:r>
              <a:rPr sz="2200" dirty="0">
                <a:latin typeface="Arial" panose="020B0604020202020204" pitchFamily="34" charset="0"/>
              </a:rPr>
              <a:t>. </a:t>
            </a:r>
            <a:endParaRPr sz="2200" dirty="0">
              <a:latin typeface="Arial" panose="020B0604020202020204" pitchFamily="34" charset="0"/>
            </a:endParaRPr>
          </a:p>
          <a:p>
            <a:pPr marL="0" lvl="0" indent="0" algn="just" eaLnBrk="1" hangingPunct="1">
              <a:spcBef>
                <a:spcPts val="1200"/>
              </a:spcBef>
              <a:buFontTx/>
              <a:buNone/>
            </a:pPr>
            <a:r>
              <a:rPr sz="2200" dirty="0">
                <a:latin typeface="Arial" panose="020B0604020202020204" pitchFamily="34" charset="0"/>
              </a:rPr>
              <a:t>A </a:t>
            </a:r>
            <a:r>
              <a:rPr sz="2200" dirty="0">
                <a:latin typeface="Arial" panose="020B0604020202020204" pitchFamily="34" charset="0"/>
              </a:rPr>
              <a:t>process is given a short turn to execute, known as a </a:t>
            </a:r>
            <a:r>
              <a:rPr sz="2200" i="1" dirty="0">
                <a:latin typeface="Arial" panose="020B0604020202020204" pitchFamily="34" charset="0"/>
              </a:rPr>
              <a:t>time slice</a:t>
            </a:r>
            <a:r>
              <a:rPr sz="2200" dirty="0">
                <a:latin typeface="Arial" panose="020B0604020202020204" pitchFamily="34" charset="0"/>
              </a:rPr>
              <a:t>, but it is interrupted when the slice ends, even if its job is not yet complete. Each active process is given its own time slice, taking turns in a cyclic order.</a:t>
            </a:r>
            <a:endParaRPr sz="2200" dirty="0">
              <a:latin typeface="Arial" panose="020B0604020202020204" pitchFamily="34" charset="0"/>
            </a:endParaRPr>
          </a:p>
          <a:p>
            <a:pPr marL="0" lvl="0" indent="0" algn="just" eaLnBrk="1" hangingPunct="1">
              <a:spcBef>
                <a:spcPct val="0"/>
              </a:spcBef>
              <a:buFontTx/>
              <a:buNone/>
            </a:pPr>
            <a:endParaRPr sz="2200" b="1"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4579"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4580" name="Rectangle 6"/>
          <p:cNvSpPr>
            <a:spLocks noGrp="1"/>
          </p:cNvSpPr>
          <p:nvPr>
            <p:ph type="title"/>
          </p:nvPr>
        </p:nvSpPr>
        <p:spPr>
          <a:xfrm>
            <a:off x="457200" y="420688"/>
            <a:ext cx="8229600" cy="646112"/>
          </a:xfrm>
        </p:spPr>
        <p:txBody>
          <a:bodyPr vert="horz" wrap="square" lIns="91440" tIns="45720" rIns="91440" bIns="45720" anchor="ctr" anchorCtr="0">
            <a:spAutoFit/>
          </a:bodyPr>
          <a:p>
            <a:r>
              <a:rPr sz="3600" b="1" dirty="0">
                <a:solidFill>
                  <a:srgbClr val="CC3300"/>
                </a:solidFill>
              </a:rPr>
              <a:t>Circular List application</a:t>
            </a:r>
            <a:endParaRPr sz="3600" i="1" dirty="0"/>
          </a:p>
        </p:txBody>
      </p:sp>
      <p:sp>
        <p:nvSpPr>
          <p:cNvPr id="2458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24582" name="Text Box 6"/>
          <p:cNvSpPr txBox="1"/>
          <p:nvPr/>
        </p:nvSpPr>
        <p:spPr>
          <a:xfrm>
            <a:off x="457200" y="1143000"/>
            <a:ext cx="8229600" cy="40941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ts val="1200"/>
              </a:spcBef>
              <a:buFontTx/>
              <a:buNone/>
            </a:pPr>
            <a:r>
              <a:rPr sz="2200" b="1" dirty="0">
                <a:latin typeface="Arial" panose="020B0604020202020204" pitchFamily="34" charset="0"/>
              </a:rPr>
              <a:t>2</a:t>
            </a:r>
            <a:r>
              <a:rPr sz="2200" b="1" dirty="0">
                <a:latin typeface="Arial" panose="020B0604020202020204" pitchFamily="34" charset="0"/>
              </a:rPr>
              <a:t>. Using circular linked list to implement Round-Robin Scheduling</a:t>
            </a:r>
            <a:endParaRPr sz="2200" b="1" dirty="0">
              <a:latin typeface="Arial" panose="020B0604020202020204" pitchFamily="34" charset="0"/>
            </a:endParaRPr>
          </a:p>
          <a:p>
            <a:pPr marL="0" lvl="0" indent="0" algn="just" eaLnBrk="1" hangingPunct="1">
              <a:spcBef>
                <a:spcPts val="1200"/>
              </a:spcBef>
              <a:buFontTx/>
              <a:buNone/>
            </a:pPr>
            <a:r>
              <a:rPr sz="2200" dirty="0">
                <a:latin typeface="Arial" panose="020B0604020202020204" pitchFamily="34" charset="0"/>
              </a:rPr>
              <a:t>We can use circular linked list to implement Round-Robin Scheduling by the following method: rotate( ): Moves the first element to the end of the list.</a:t>
            </a:r>
            <a:endParaRPr sz="2200" dirty="0">
              <a:latin typeface="Arial" panose="020B0604020202020204" pitchFamily="34" charset="0"/>
            </a:endParaRPr>
          </a:p>
          <a:p>
            <a:pPr marL="0" lvl="0" indent="0" algn="just" eaLnBrk="1" hangingPunct="1">
              <a:spcBef>
                <a:spcPts val="1200"/>
              </a:spcBef>
              <a:buFontTx/>
              <a:buNone/>
            </a:pPr>
            <a:r>
              <a:rPr sz="2200" dirty="0">
                <a:latin typeface="Arial" panose="020B0604020202020204" pitchFamily="34" charset="0"/>
              </a:rPr>
              <a:t>With this new operation, round-robin scheduling can be efficiently implemented by repeatedly performing the following steps on a circularly linked list </a:t>
            </a:r>
            <a:r>
              <a:rPr sz="2200" i="1" dirty="0">
                <a:latin typeface="Arial" panose="020B0604020202020204" pitchFamily="34" charset="0"/>
              </a:rPr>
              <a:t>C</a:t>
            </a:r>
            <a:r>
              <a:rPr sz="2200" dirty="0">
                <a:latin typeface="Arial" panose="020B0604020202020204" pitchFamily="34" charset="0"/>
              </a:rPr>
              <a:t>:</a:t>
            </a:r>
            <a:endParaRPr sz="2200" dirty="0">
              <a:latin typeface="Arial" panose="020B0604020202020204" pitchFamily="34" charset="0"/>
            </a:endParaRPr>
          </a:p>
          <a:p>
            <a:pPr marL="0" lvl="0" indent="0" eaLnBrk="1" hangingPunct="1">
              <a:spcBef>
                <a:spcPts val="1200"/>
              </a:spcBef>
              <a:buFontTx/>
              <a:buNone/>
            </a:pPr>
            <a:r>
              <a:rPr sz="2200" dirty="0">
                <a:latin typeface="Arial" panose="020B0604020202020204" pitchFamily="34" charset="0"/>
              </a:rPr>
              <a:t>	1</a:t>
            </a:r>
            <a:r>
              <a:rPr sz="2200" dirty="0">
                <a:latin typeface="Arial" panose="020B0604020202020204" pitchFamily="34" charset="0"/>
              </a:rPr>
              <a:t>. </a:t>
            </a:r>
            <a:r>
              <a:rPr sz="2200" dirty="0">
                <a:latin typeface="Arial" panose="020B0604020202020204" pitchFamily="34" charset="0"/>
              </a:rPr>
              <a:t>Give </a:t>
            </a:r>
            <a:r>
              <a:rPr sz="2200" dirty="0">
                <a:latin typeface="Arial" panose="020B0604020202020204" pitchFamily="34" charset="0"/>
              </a:rPr>
              <a:t>a time slice to process </a:t>
            </a:r>
            <a:r>
              <a:rPr sz="2200" i="1" dirty="0">
                <a:latin typeface="Arial" panose="020B0604020202020204" pitchFamily="34" charset="0"/>
              </a:rPr>
              <a:t>C</a:t>
            </a:r>
            <a:r>
              <a:rPr sz="2200" dirty="0">
                <a:latin typeface="Arial" panose="020B0604020202020204" pitchFamily="34" charset="0"/>
              </a:rPr>
              <a:t>.first( )</a:t>
            </a:r>
            <a:endParaRPr sz="2200" dirty="0">
              <a:latin typeface="Arial" panose="020B0604020202020204" pitchFamily="34" charset="0"/>
            </a:endParaRPr>
          </a:p>
          <a:p>
            <a:pPr marL="0" lvl="0" indent="0" eaLnBrk="1" hangingPunct="1">
              <a:spcBef>
                <a:spcPts val="1200"/>
              </a:spcBef>
              <a:buFontTx/>
              <a:buNone/>
            </a:pPr>
            <a:r>
              <a:rPr sz="2200" dirty="0">
                <a:latin typeface="Arial" panose="020B0604020202020204" pitchFamily="34" charset="0"/>
              </a:rPr>
              <a:t>	2</a:t>
            </a:r>
            <a:r>
              <a:rPr sz="2200" dirty="0">
                <a:latin typeface="Arial" panose="020B0604020202020204" pitchFamily="34" charset="0"/>
              </a:rPr>
              <a:t>. </a:t>
            </a:r>
            <a:r>
              <a:rPr sz="2200" i="1" dirty="0">
                <a:latin typeface="Arial" panose="020B0604020202020204" pitchFamily="34" charset="0"/>
              </a:rPr>
              <a:t>C</a:t>
            </a:r>
            <a:r>
              <a:rPr sz="2200" dirty="0">
                <a:latin typeface="Arial" panose="020B0604020202020204" pitchFamily="34" charset="0"/>
              </a:rPr>
              <a:t>.rotate( )</a:t>
            </a:r>
            <a:endParaRPr sz="22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5603"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5604" name="Rectangle 2"/>
          <p:cNvSpPr>
            <a:spLocks noGrp="1"/>
          </p:cNvSpPr>
          <p:nvPr>
            <p:ph type="title"/>
          </p:nvPr>
        </p:nvSpPr>
        <p:spPr>
          <a:xfrm>
            <a:off x="762000" y="471488"/>
            <a:ext cx="7162800" cy="701675"/>
          </a:xfrm>
        </p:spPr>
        <p:txBody>
          <a:bodyPr vert="horz" wrap="square" lIns="91440" tIns="45720" rIns="91440" bIns="45720" anchor="ctr" anchorCtr="0">
            <a:spAutoFit/>
          </a:bodyPr>
          <a:p>
            <a:r>
              <a:rPr sz="4000" b="1" dirty="0">
                <a:solidFill>
                  <a:srgbClr val="CC3300"/>
                </a:solidFill>
              </a:rPr>
              <a:t>Doubly Linked Lists - 1</a:t>
            </a:r>
            <a:endParaRPr sz="4000" b="1" dirty="0">
              <a:solidFill>
                <a:srgbClr val="CC3300"/>
              </a:solidFill>
            </a:endParaRPr>
          </a:p>
        </p:txBody>
      </p:sp>
      <p:sp>
        <p:nvSpPr>
          <p:cNvPr id="2560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25606" name="Rectangle 5"/>
          <p:cNvSpPr>
            <a:spLocks noGrp="1"/>
          </p:cNvSpPr>
          <p:nvPr>
            <p:ph type="body"/>
          </p:nvPr>
        </p:nvSpPr>
        <p:spPr>
          <a:xfrm>
            <a:off x="228600" y="1184275"/>
            <a:ext cx="3352800" cy="1190625"/>
          </a:xfrm>
        </p:spPr>
        <p:txBody>
          <a:bodyPr vert="horz" wrap="square" lIns="91440" tIns="45720" rIns="91440" bIns="45720" anchor="t" anchorCtr="0">
            <a:spAutoFit/>
          </a:bodyPr>
          <a:p>
            <a:pPr marL="319405" indent="-319405">
              <a:lnSpc>
                <a:spcPct val="90000"/>
              </a:lnSpc>
            </a:pPr>
            <a:r>
              <a:rPr sz="2000" dirty="0"/>
              <a:t>In a</a:t>
            </a:r>
            <a:r>
              <a:rPr sz="2000" i="1" dirty="0"/>
              <a:t> </a:t>
            </a:r>
            <a:r>
              <a:rPr sz="2000" b="1" dirty="0"/>
              <a:t>doubly linked list,</a:t>
            </a:r>
            <a:r>
              <a:rPr sz="2000" dirty="0"/>
              <a:t> each node has two reference fields, one to the successor and one to the predecessor</a:t>
            </a:r>
            <a:endParaRPr sz="2000" dirty="0"/>
          </a:p>
        </p:txBody>
      </p:sp>
      <p:pic>
        <p:nvPicPr>
          <p:cNvPr id="25607" name="Picture 4"/>
          <p:cNvPicPr>
            <a:picLocks noChangeAspect="1"/>
          </p:cNvPicPr>
          <p:nvPr/>
        </p:nvPicPr>
        <p:blipFill>
          <a:blip r:embed="rId1"/>
          <a:srcRect l="2139"/>
          <a:stretch>
            <a:fillRect/>
          </a:stretch>
        </p:blipFill>
        <p:spPr>
          <a:xfrm>
            <a:off x="609600" y="2389188"/>
            <a:ext cx="3048000" cy="1420812"/>
          </a:xfrm>
          <a:prstGeom prst="rect">
            <a:avLst/>
          </a:prstGeom>
          <a:noFill/>
          <a:ln w="9525">
            <a:noFill/>
          </a:ln>
        </p:spPr>
      </p:pic>
      <p:sp>
        <p:nvSpPr>
          <p:cNvPr id="25608" name="Text Box 8"/>
          <p:cNvSpPr txBox="1"/>
          <p:nvPr/>
        </p:nvSpPr>
        <p:spPr>
          <a:xfrm>
            <a:off x="609600" y="3949700"/>
            <a:ext cx="3276600" cy="22987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class Node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{int info;</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prev,next;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Node(int x, Node p, Node q)</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{info=x;prev=p; next=q;</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
        <p:nvSpPr>
          <p:cNvPr id="25609" name="Text Box 9"/>
          <p:cNvSpPr txBox="1"/>
          <p:nvPr/>
        </p:nvSpPr>
        <p:spPr>
          <a:xfrm>
            <a:off x="4495800" y="1447800"/>
            <a:ext cx="4038600" cy="4770438"/>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class MyList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head,tail;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MyList() {head=tail=null;}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boolean isEmpty()</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{return(head==null);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clear() {head=tail=null;}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add(int x)</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{if(isEmpty())</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head=tail=new Node(x,null,null);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else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q =new Node(x,tail,null);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tail.next=q;</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tail=q;</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
        <p:nvSpPr>
          <p:cNvPr id="25610" name="Text Box 10"/>
          <p:cNvSpPr txBox="1"/>
          <p:nvPr/>
        </p:nvSpPr>
        <p:spPr>
          <a:xfrm>
            <a:off x="1066800" y="3657600"/>
            <a:ext cx="24384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Doubly Linked List</a:t>
            </a:r>
            <a:endParaRPr sz="1200" b="1"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765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14022" name="Rectangle 6"/>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smtClean="0">
                <a:ln>
                  <a:noFill/>
                </a:ln>
                <a:solidFill>
                  <a:srgbClr val="CC3300"/>
                </a:solidFill>
                <a:effectLst/>
                <a:uLnTx/>
                <a:uFillTx/>
                <a:latin typeface="+mj-lt"/>
                <a:ea typeface="+mj-ea"/>
                <a:cs typeface="+mj-cs"/>
              </a:rPr>
              <a:t>Doubly Linked Lists - 2</a:t>
            </a:r>
            <a:br>
              <a:rPr kumimoji="0" lang="en-US" sz="3600" b="0" i="0" u="none" strike="noStrike" kern="1200" cap="none" spc="0" normalizeH="0" baseline="0" noProof="0" smtClean="0">
                <a:ln>
                  <a:noFill/>
                </a:ln>
                <a:solidFill>
                  <a:schemeClr val="tx1"/>
                </a:solidFill>
                <a:effectLst/>
                <a:uLnTx/>
                <a:uFillTx/>
                <a:latin typeface="+mj-lt"/>
                <a:ea typeface="+mj-ea"/>
                <a:cs typeface="+mj-cs"/>
              </a:rPr>
            </a:br>
            <a:r>
              <a:rPr kumimoji="0" lang="en-US" sz="3200" b="0" i="1" u="none" strike="noStrike" kern="1200" cap="none" spc="0" normalizeH="0" baseline="0" noProof="0" smtClean="0">
                <a:ln>
                  <a:noFill/>
                </a:ln>
                <a:solidFill>
                  <a:schemeClr val="tx1"/>
                </a:solidFill>
                <a:effectLst/>
                <a:uLnTx/>
                <a:uFillTx/>
                <a:latin typeface="+mj-lt"/>
                <a:ea typeface="+mj-ea"/>
                <a:cs typeface="+mj-cs"/>
              </a:rPr>
              <a:t>Adding a new node at the end</a:t>
            </a:r>
            <a:endParaRPr kumimoji="0" lang="en-US" sz="3600" b="0" i="1" u="none" strike="noStrike" kern="1200" cap="none" spc="0" normalizeH="0" baseline="0" noProof="0" smtClean="0">
              <a:ln>
                <a:noFill/>
              </a:ln>
              <a:solidFill>
                <a:schemeClr val="tx1"/>
              </a:solidFill>
              <a:effectLst/>
              <a:uLnTx/>
              <a:uFillTx/>
              <a:latin typeface="+mj-lt"/>
              <a:ea typeface="+mj-ea"/>
              <a:cs typeface="+mj-cs"/>
            </a:endParaRPr>
          </a:p>
        </p:txBody>
      </p:sp>
      <p:sp>
        <p:nvSpPr>
          <p:cNvPr id="27653"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27654" name="Picture 4"/>
          <p:cNvPicPr>
            <a:picLocks noChangeAspect="1"/>
          </p:cNvPicPr>
          <p:nvPr/>
        </p:nvPicPr>
        <p:blipFill>
          <a:blip r:embed="rId1"/>
          <a:srcRect l="1250" b="65352"/>
          <a:stretch>
            <a:fillRect/>
          </a:stretch>
        </p:blipFill>
        <p:spPr>
          <a:xfrm>
            <a:off x="1371600" y="1760538"/>
            <a:ext cx="6281738" cy="1733550"/>
          </a:xfrm>
          <a:prstGeom prst="rect">
            <a:avLst/>
          </a:prstGeom>
          <a:noFill/>
          <a:ln w="9525">
            <a:noFill/>
          </a:ln>
        </p:spPr>
      </p:pic>
      <p:pic>
        <p:nvPicPr>
          <p:cNvPr id="27655" name="Picture 4"/>
          <p:cNvPicPr>
            <a:picLocks noChangeAspect="1"/>
          </p:cNvPicPr>
          <p:nvPr/>
        </p:nvPicPr>
        <p:blipFill>
          <a:blip r:embed="rId2"/>
          <a:srcRect l="2438" t="65402" r="1219"/>
          <a:stretch>
            <a:fillRect/>
          </a:stretch>
        </p:blipFill>
        <p:spPr>
          <a:xfrm>
            <a:off x="1371600" y="3903663"/>
            <a:ext cx="6281738" cy="1724025"/>
          </a:xfrm>
          <a:prstGeom prst="rect">
            <a:avLst/>
          </a:prstGeom>
          <a:noFill/>
          <a:ln w="9525">
            <a:noFill/>
          </a:ln>
        </p:spPr>
      </p:pic>
      <p:sp>
        <p:nvSpPr>
          <p:cNvPr id="27656" name="Text Box 7"/>
          <p:cNvSpPr txBox="1"/>
          <p:nvPr/>
        </p:nvSpPr>
        <p:spPr>
          <a:xfrm>
            <a:off x="2111375" y="5943600"/>
            <a:ext cx="48768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Adding new node at the end of Doubly Linked List</a:t>
            </a:r>
            <a:endParaRPr sz="1200" b="1"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867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16070" name="Rectangle 6"/>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smtClean="0">
                <a:ln>
                  <a:noFill/>
                </a:ln>
                <a:solidFill>
                  <a:srgbClr val="CC3300"/>
                </a:solidFill>
                <a:effectLst/>
                <a:uLnTx/>
                <a:uFillTx/>
                <a:latin typeface="+mj-lt"/>
                <a:ea typeface="+mj-ea"/>
                <a:cs typeface="+mj-cs"/>
              </a:rPr>
              <a:t>Doubly Linked Lists -3</a:t>
            </a:r>
            <a:br>
              <a:rPr kumimoji="0" lang="en-US" sz="3600" b="0" i="0" u="none" strike="noStrike" kern="1200" cap="none" spc="0" normalizeH="0" baseline="0" noProof="0" smtClean="0">
                <a:ln>
                  <a:noFill/>
                </a:ln>
                <a:solidFill>
                  <a:schemeClr val="tx1"/>
                </a:solidFill>
                <a:effectLst/>
                <a:uLnTx/>
                <a:uFillTx/>
                <a:latin typeface="+mj-lt"/>
                <a:ea typeface="+mj-ea"/>
                <a:cs typeface="+mj-cs"/>
              </a:rPr>
            </a:br>
            <a:r>
              <a:rPr kumimoji="0" lang="en-US" sz="3200" b="0" i="1" u="none" strike="noStrike" kern="1200" cap="none" spc="0" normalizeH="0" baseline="0" noProof="0" smtClean="0">
                <a:ln>
                  <a:noFill/>
                </a:ln>
                <a:solidFill>
                  <a:schemeClr val="tx1"/>
                </a:solidFill>
                <a:effectLst/>
                <a:uLnTx/>
                <a:uFillTx/>
                <a:latin typeface="+mj-lt"/>
                <a:ea typeface="+mj-ea"/>
                <a:cs typeface="+mj-cs"/>
              </a:rPr>
              <a:t>Deleting a node from the end</a:t>
            </a:r>
            <a:endParaRPr kumimoji="0" lang="en-US" sz="3600" b="0" i="1" u="none" strike="noStrike" kern="1200" cap="none" spc="0" normalizeH="0" baseline="0" noProof="0" smtClean="0">
              <a:ln>
                <a:noFill/>
              </a:ln>
              <a:solidFill>
                <a:schemeClr val="tx1"/>
              </a:solidFill>
              <a:effectLst/>
              <a:uLnTx/>
              <a:uFillTx/>
              <a:latin typeface="+mj-lt"/>
              <a:ea typeface="+mj-ea"/>
              <a:cs typeface="+mj-cs"/>
            </a:endParaRPr>
          </a:p>
        </p:txBody>
      </p:sp>
      <p:sp>
        <p:nvSpPr>
          <p:cNvPr id="28677"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28678" name="Picture 4"/>
          <p:cNvPicPr>
            <a:picLocks noChangeAspect="1"/>
          </p:cNvPicPr>
          <p:nvPr/>
        </p:nvPicPr>
        <p:blipFill>
          <a:blip r:embed="rId1"/>
          <a:srcRect b="67346"/>
          <a:stretch>
            <a:fillRect/>
          </a:stretch>
        </p:blipFill>
        <p:spPr>
          <a:xfrm>
            <a:off x="982663" y="1841500"/>
            <a:ext cx="7115175" cy="1670050"/>
          </a:xfrm>
          <a:prstGeom prst="rect">
            <a:avLst/>
          </a:prstGeom>
          <a:noFill/>
          <a:ln w="9525">
            <a:noFill/>
          </a:ln>
        </p:spPr>
      </p:pic>
      <p:pic>
        <p:nvPicPr>
          <p:cNvPr id="28679" name="Picture 4"/>
          <p:cNvPicPr>
            <a:picLocks noChangeAspect="1"/>
          </p:cNvPicPr>
          <p:nvPr/>
        </p:nvPicPr>
        <p:blipFill>
          <a:blip r:embed="rId1"/>
          <a:srcRect t="65306"/>
          <a:stretch>
            <a:fillRect/>
          </a:stretch>
        </p:blipFill>
        <p:spPr>
          <a:xfrm>
            <a:off x="976313" y="3794125"/>
            <a:ext cx="7115175" cy="1766888"/>
          </a:xfrm>
          <a:prstGeom prst="rect">
            <a:avLst/>
          </a:prstGeom>
          <a:noFill/>
          <a:ln w="9525">
            <a:noFill/>
          </a:ln>
        </p:spPr>
      </p:pic>
      <p:sp>
        <p:nvSpPr>
          <p:cNvPr id="28680" name="Text Box 7"/>
          <p:cNvSpPr txBox="1"/>
          <p:nvPr/>
        </p:nvSpPr>
        <p:spPr>
          <a:xfrm>
            <a:off x="2101850" y="5943600"/>
            <a:ext cx="48768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Deleting a node from the end of Doubly Linked List</a:t>
            </a:r>
            <a:endParaRPr sz="1200" b="1"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5123"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5124" name="Rectangle 2"/>
          <p:cNvSpPr>
            <a:spLocks noGrp="1"/>
          </p:cNvSpPr>
          <p:nvPr>
            <p:ph type="title"/>
          </p:nvPr>
        </p:nvSpPr>
        <p:spPr>
          <a:xfrm>
            <a:off x="460375" y="495300"/>
            <a:ext cx="8229600" cy="701675"/>
          </a:xfrm>
        </p:spPr>
        <p:txBody>
          <a:bodyPr vert="horz" wrap="square" lIns="91440" tIns="45720" rIns="91440" bIns="45720" anchor="ctr" anchorCtr="0">
            <a:spAutoFit/>
          </a:bodyPr>
          <a:p>
            <a:r>
              <a:rPr sz="4000" b="1" dirty="0">
                <a:solidFill>
                  <a:srgbClr val="CC3300"/>
                </a:solidFill>
              </a:rPr>
              <a:t>Objectives</a:t>
            </a:r>
            <a:endParaRPr sz="4000" b="1" dirty="0">
              <a:solidFill>
                <a:srgbClr val="CC3300"/>
              </a:solidFill>
            </a:endParaRPr>
          </a:p>
        </p:txBody>
      </p:sp>
      <p:sp>
        <p:nvSpPr>
          <p:cNvPr id="512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5126" name="Rectangle 3"/>
          <p:cNvSpPr>
            <a:spLocks noGrp="1"/>
          </p:cNvSpPr>
          <p:nvPr>
            <p:ph sz="quarter" idx="1"/>
          </p:nvPr>
        </p:nvSpPr>
        <p:spPr>
          <a:xfrm>
            <a:off x="1600200" y="1371600"/>
            <a:ext cx="6324600" cy="3595688"/>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sz="2800" dirty="0"/>
              <a:t>Describe List structures</a:t>
            </a:r>
            <a:endParaRPr sz="2800" dirty="0"/>
          </a:p>
          <a:p>
            <a:pPr marL="319405" lvl="0" indent="-319405"/>
            <a:r>
              <a:rPr sz="2800" dirty="0"/>
              <a:t>Describe self-referential structures</a:t>
            </a:r>
            <a:endParaRPr sz="2800" dirty="0"/>
          </a:p>
          <a:p>
            <a:pPr marL="319405" lvl="0" indent="-319405"/>
            <a:r>
              <a:rPr sz="2800" dirty="0"/>
              <a:t>Explain types of linked lists</a:t>
            </a:r>
            <a:endParaRPr sz="2800" dirty="0"/>
          </a:p>
          <a:p>
            <a:pPr marL="319405" lvl="0" indent="-319405"/>
            <a:r>
              <a:rPr sz="2800" dirty="0"/>
              <a:t>Singly Linked Lists</a:t>
            </a:r>
            <a:endParaRPr sz="2800" dirty="0"/>
          </a:p>
          <a:p>
            <a:pPr marL="319405" lvl="0" indent="-319405"/>
            <a:r>
              <a:rPr sz="2800" dirty="0"/>
              <a:t>Circular Lists</a:t>
            </a:r>
            <a:endParaRPr sz="2800" dirty="0"/>
          </a:p>
          <a:p>
            <a:pPr marL="319405" lvl="0" indent="-319405"/>
            <a:r>
              <a:rPr sz="2800" dirty="0"/>
              <a:t>Doubly Linked Lists</a:t>
            </a:r>
            <a:endParaRPr sz="2800" dirty="0"/>
          </a:p>
          <a:p>
            <a:pPr marL="319405" lvl="0" indent="-319405"/>
            <a:r>
              <a:rPr sz="2800" dirty="0"/>
              <a:t>Lists in</a:t>
            </a:r>
            <a:r>
              <a:rPr sz="2800" b="1" dirty="0"/>
              <a:t> </a:t>
            </a:r>
            <a:r>
              <a:rPr sz="2800" dirty="0">
                <a:latin typeface="Courier New" panose="02070309020205020404" pitchFamily="49" charset="0"/>
              </a:rPr>
              <a:t>java.util</a:t>
            </a:r>
            <a:endParaRPr sz="2800" dirty="0">
              <a:latin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29699"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29700" name="Rectangle 2"/>
          <p:cNvSpPr>
            <a:spLocks noGrp="1"/>
          </p:cNvSpPr>
          <p:nvPr>
            <p:ph type="title"/>
          </p:nvPr>
        </p:nvSpPr>
        <p:spPr>
          <a:xfrm>
            <a:off x="0" y="381000"/>
            <a:ext cx="8915400" cy="701675"/>
          </a:xfrm>
        </p:spPr>
        <p:txBody>
          <a:bodyPr vert="horz" wrap="square" lIns="91440" tIns="45720" rIns="91440" bIns="45720" anchor="ctr" anchorCtr="0">
            <a:spAutoFit/>
          </a:bodyPr>
          <a:p>
            <a:r>
              <a:rPr sz="4000" b="1" dirty="0">
                <a:solidFill>
                  <a:srgbClr val="CC3300"/>
                </a:solidFill>
              </a:rPr>
              <a:t>Lists in java.util - LinkedList class </a:t>
            </a:r>
            <a:endParaRPr sz="4000" b="1" dirty="0">
              <a:solidFill>
                <a:srgbClr val="CC3300"/>
              </a:solidFill>
            </a:endParaRPr>
          </a:p>
        </p:txBody>
      </p:sp>
      <p:graphicFrame>
        <p:nvGraphicFramePr>
          <p:cNvPr id="258221" name="Group 173"/>
          <p:cNvGraphicFramePr>
            <a:graphicFrameLocks noGrp="1"/>
          </p:cNvGraphicFramePr>
          <p:nvPr/>
        </p:nvGraphicFramePr>
        <p:xfrm>
          <a:off x="127000" y="1219200"/>
          <a:ext cx="8839200" cy="4937126"/>
        </p:xfrm>
        <a:graphic>
          <a:graphicData uri="http://schemas.openxmlformats.org/drawingml/2006/table">
            <a:tbl>
              <a:tblPr/>
              <a:tblGrid>
                <a:gridCol w="1549400"/>
                <a:gridCol w="7289800"/>
              </a:tblGrid>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err="1"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boolean</a:t>
                      </a:r>
                      <a:endParaRPr kumimoji="0" lang="en-US" sz="1800" b="0" i="0" u="none" strike="noStrike" cap="none" normalizeH="0" baseline="0" dirty="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
                        </a:rPr>
                        <a:t>add</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o)</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Appends the specified element to the end of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void</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3"/>
                        </a:rPr>
                        <a:t>addFirst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o)</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Inserts the given element at the beginning of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void</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4"/>
                        </a:rPr>
                        <a:t>addLast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o)</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Appends the given element to the end of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void</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5"/>
                        </a:rPr>
                        <a:t>clear</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Removes all of the elements from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dirty="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dirty="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6"/>
                        </a:rPr>
                        <a:t>get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r>
                        <a:rPr kumimoji="0" lang="en-US" sz="1800" b="1"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index)</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the element at the specified position in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7"/>
                        </a:rPr>
                        <a:t>getFirst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the first element in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8"/>
                        </a:rPr>
                        <a:t>getLast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the last element in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63999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9"/>
                        </a:rPr>
                        <a:t>remove</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r>
                        <a:rPr kumimoji="0" lang="en-US" sz="1800" b="1"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index)</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Removes the element at the specified position in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0"/>
                        </a:rPr>
                        <a:t>removeFirst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Removes and returns the first element from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1"/>
                        </a:rPr>
                        <a:t>removeLast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Removes and returns the last element from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2"/>
                        </a:rPr>
                        <a:t>size</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Returns the number of elements in this list.</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63999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3" tooltip="class in java.lang"/>
                        </a:rPr>
                        <a:t>Object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endParaRPr kumimoji="0" lang="en-US" sz="1800" b="0" i="0" u="none" strike="noStrike" cap="none" normalizeH="0" baseline="0" smtClean="0">
                        <a:ln>
                          <a:noFill/>
                        </a:ln>
                        <a:solidFill>
                          <a:schemeClr val="tx1"/>
                        </a:solidFill>
                        <a:effectLst/>
                        <a:latin typeface="Arial" panose="020B0604020202020204" pitchFamily="34" charset="0"/>
                        <a:ea typeface="Batang" pitchFamily="18" charset="-127"/>
                        <a:cs typeface="Courier New" panose="02070309020205020404" pitchFamily="49" charset="0"/>
                      </a:endParaRPr>
                    </a:p>
                  </a:txBody>
                  <a:tcPr marT="45714" marB="4571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4"/>
                        </a:rPr>
                        <a:t>toArray</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an array containing all of the elements in this list in the correct order.</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0723"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0724" name="Rectangle 2"/>
          <p:cNvSpPr>
            <a:spLocks noGrp="1"/>
          </p:cNvSpPr>
          <p:nvPr>
            <p:ph type="title"/>
          </p:nvPr>
        </p:nvSpPr>
        <p:spPr>
          <a:xfrm>
            <a:off x="457200" y="76200"/>
            <a:ext cx="7620000" cy="1311275"/>
          </a:xfrm>
        </p:spPr>
        <p:txBody>
          <a:bodyPr vert="horz" wrap="square" lIns="91440" tIns="45720" rIns="91440" bIns="45720" anchor="ctr" anchorCtr="0">
            <a:spAutoFit/>
          </a:bodyPr>
          <a:p>
            <a:r>
              <a:rPr sz="4000" b="1" dirty="0">
                <a:solidFill>
                  <a:srgbClr val="CC3300"/>
                </a:solidFill>
              </a:rPr>
              <a:t>Lists in java.util</a:t>
            </a:r>
            <a:br>
              <a:rPr sz="4000" b="1" dirty="0">
                <a:solidFill>
                  <a:srgbClr val="CC3300"/>
                </a:solidFill>
              </a:rPr>
            </a:br>
            <a:r>
              <a:rPr sz="4000" b="1" dirty="0">
                <a:solidFill>
                  <a:srgbClr val="CC3300"/>
                </a:solidFill>
              </a:rPr>
              <a:t>LinkedList class example</a:t>
            </a:r>
            <a:endParaRPr sz="4000" b="1" dirty="0">
              <a:solidFill>
                <a:srgbClr val="CC3300"/>
              </a:solidFill>
            </a:endParaRPr>
          </a:p>
        </p:txBody>
      </p:sp>
      <p:sp>
        <p:nvSpPr>
          <p:cNvPr id="30725" name="Text Box 45"/>
          <p:cNvSpPr txBox="1"/>
          <p:nvPr/>
        </p:nvSpPr>
        <p:spPr>
          <a:xfrm>
            <a:off x="228600" y="1600200"/>
            <a:ext cx="3962400" cy="4495800"/>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import java.util.*;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class Node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String name;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int age;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Node(String name1, int age1)</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name=name1; age=age1;</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set(String name1, int age1)</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name=name1; age=age1;</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public String toString()</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String s = name+"  "+age;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return(s);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
        <p:nvSpPr>
          <p:cNvPr id="30726" name="Text Box 46"/>
          <p:cNvSpPr txBox="1"/>
          <p:nvPr/>
        </p:nvSpPr>
        <p:spPr>
          <a:xfrm>
            <a:off x="4381500" y="2398713"/>
            <a:ext cx="4648200" cy="3671887"/>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class Main</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public static  void main(String [] args)</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LinkedList t = new LinkedList();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x; int n,i;</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x = new Node("A01",25); t.add(x);</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x = new Node("A02",23); t.add(x);</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x = new Node("A03",21); t.add(x);</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for(i=0;i&lt;t.size();i++)</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System.out.println(t.get(i));</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a:t>
            </a:r>
            <a:endParaRPr sz="1800"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1747"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1748" name="Rectangle 2"/>
          <p:cNvSpPr>
            <a:spLocks noGrp="1"/>
          </p:cNvSpPr>
          <p:nvPr>
            <p:ph type="title"/>
          </p:nvPr>
        </p:nvSpPr>
        <p:spPr>
          <a:xfrm>
            <a:off x="0" y="381000"/>
            <a:ext cx="8991600" cy="701675"/>
          </a:xfrm>
        </p:spPr>
        <p:txBody>
          <a:bodyPr vert="horz" wrap="square" lIns="91440" tIns="45720" rIns="91440" bIns="45720" anchor="ctr" anchorCtr="0">
            <a:spAutoFit/>
          </a:bodyPr>
          <a:p>
            <a:r>
              <a:rPr sz="4000" b="1" dirty="0">
                <a:solidFill>
                  <a:srgbClr val="CC3300"/>
                </a:solidFill>
              </a:rPr>
              <a:t>Lists in java.util - ArrayList class </a:t>
            </a:r>
            <a:endParaRPr sz="4000" b="1" dirty="0">
              <a:solidFill>
                <a:srgbClr val="CC3300"/>
              </a:solidFill>
            </a:endParaRPr>
          </a:p>
        </p:txBody>
      </p:sp>
      <p:graphicFrame>
        <p:nvGraphicFramePr>
          <p:cNvPr id="276516" name="Group 36"/>
          <p:cNvGraphicFramePr>
            <a:graphicFrameLocks noGrp="1"/>
          </p:cNvGraphicFramePr>
          <p:nvPr/>
        </p:nvGraphicFramePr>
        <p:xfrm>
          <a:off x="101600" y="1231900"/>
          <a:ext cx="8915400" cy="4699000"/>
        </p:xfrm>
        <a:graphic>
          <a:graphicData uri="http://schemas.openxmlformats.org/drawingml/2006/table">
            <a:tbl>
              <a:tblPr/>
              <a:tblGrid>
                <a:gridCol w="1343025"/>
                <a:gridCol w="7572375"/>
              </a:tblGrid>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boolean</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
                        </a:rPr>
                        <a:t>add</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o)</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Appends the specified element to the end of this list.</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void</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3"/>
                        </a:rPr>
                        <a:t>add</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 index,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o)</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Inserts the given element at the specified pos.</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void</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4"/>
                        </a:rPr>
                        <a:t>clear</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Removes all of the elements from this list.</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65735">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5"/>
                        </a:rPr>
                        <a:t>get</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r>
                        <a:rPr kumimoji="0" lang="en-US" sz="1800" b="1"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index)</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the element at the specified position in this list.</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640037">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2" tooltip="type parameter in LinkedList"/>
                        </a:rPr>
                        <a:t>E</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6"/>
                        </a:rPr>
                        <a:t>remove</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r>
                        <a:rPr kumimoji="0" lang="en-US" sz="1800" b="1"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index)</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Removes the element at the specified position in this list.</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401611">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int</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7"/>
                        </a:rPr>
                        <a:t>size</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 Returns the number of elements in this list.</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91433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Courier New" panose="02070309020205020404"/>
                          <a:ea typeface="Times New Roman" panose="02020603050405020304" pitchFamily="18" charset="0"/>
                          <a:cs typeface="Courier New" panose="02070309020205020404" pitchFamily="49" charset="0"/>
                        </a:rPr>
                        <a:t> </a:t>
                      </a:r>
                      <a:r>
                        <a:rPr kumimoji="0" lang="en-US" sz="1800" b="0"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hlinkClick r:id="rId8"/>
                        </a:rPr>
                        <a:t>ensureCapacity</a:t>
                      </a: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(int minCapacity) </a:t>
                      </a:r>
                      <a:r>
                        <a:rPr kumimoji="0" lang="en-US" sz="1800" b="0" i="0" u="none" strike="noStrike" cap="none" normalizeH="0" baseline="0" smtClean="0">
                          <a:ln>
                            <a:noFill/>
                          </a:ln>
                          <a:solidFill>
                            <a:schemeClr val="tx1"/>
                          </a:solidFill>
                          <a:effectLst/>
                          <a:latin typeface="Calibri" panose="020F0502020204030204"/>
                          <a:ea typeface="Times New Roman" panose="02020603050405020304" pitchFamily="18" charset="0"/>
                          <a:cs typeface="Courier New" panose="02070309020205020404" pitchFamily="49"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Increases the capacity of this </a:t>
                      </a:r>
                      <a:r>
                        <a:rPr kumimoji="0" lang="en-US" sz="1800" b="0"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ArrayList</a:t>
                      </a: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instance, if necessary, to ensure that it can hold at least the number of elements specified by the minimum capacity argument.</a:t>
                      </a:r>
                      <a:endPar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64003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smtClean="0">
                          <a:ln>
                            <a:noFill/>
                          </a:ln>
                          <a:solidFill>
                            <a:schemeClr val="tx1"/>
                          </a:solidFill>
                          <a:effectLst/>
                          <a:latin typeface="Courier New" panose="02070309020205020404"/>
                          <a:ea typeface="Times New Roman" panose="02020603050405020304" pitchFamily="18" charset="0"/>
                          <a:cs typeface="Courier New" panose="02070309020205020404" pitchFamily="49" charset="0"/>
                        </a:rPr>
                        <a:t> </a:t>
                      </a:r>
                      <a:r>
                        <a:rPr kumimoji="0" lang="en-US" sz="1800" b="0"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void</a:t>
                      </a:r>
                      <a:endPar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hlinkClick r:id="rId9"/>
                        </a:rPr>
                        <a:t>trimToSize</a:t>
                      </a:r>
                      <a:r>
                        <a:rPr kumimoji="0" lang="en-US" sz="1800" b="0"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t>
                      </a:r>
                      <a:r>
                        <a:rPr kumimoji="0" lang="en-US" sz="1800" b="0" i="0" u="none" strike="noStrike" cap="none" normalizeH="0" baseline="0" smtClean="0">
                          <a:ln>
                            <a:noFill/>
                          </a:ln>
                          <a:solidFill>
                            <a:schemeClr val="tx1"/>
                          </a:solidFill>
                          <a:effectLst/>
                          <a:latin typeface="Calibri" panose="020F0502020204030204"/>
                          <a:ea typeface="Times New Roman" panose="02020603050405020304" pitchFamily="18" charset="0"/>
                          <a:cs typeface="Courier New" panose="02070309020205020404" pitchFamily="49"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Trims the capacity of this </a:t>
                      </a:r>
                      <a:r>
                        <a:rPr kumimoji="0" lang="en-US" sz="1800" b="0" i="0" u="none" strike="noStrike" cap="none" normalizeH="0" baseline="0" smtClean="0">
                          <a:ln>
                            <a:noFill/>
                          </a:ln>
                          <a:solidFill>
                            <a:schemeClr val="tx1"/>
                          </a:solidFill>
                          <a:effectLst/>
                          <a:latin typeface="Arial Unicode MS" pitchFamily="34" charset="-128"/>
                          <a:ea typeface="Times New Roman" panose="02020603050405020304" pitchFamily="18" charset="0"/>
                          <a:cs typeface="Courier New" panose="02070309020205020404" pitchFamily="49" charset="0"/>
                        </a:rPr>
                        <a:t>ArrayList</a:t>
                      </a:r>
                      <a:r>
                        <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instance to be the list's current size.</a:t>
                      </a:r>
                      <a:endParaRPr kumimoji="0" lang="en-US" sz="1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640037">
                <a:tc>
                  <a: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0" i="0" u="none" strike="noStrike" cap="none" normalizeH="0" baseline="0" smtClean="0">
                          <a:ln>
                            <a:noFill/>
                          </a:ln>
                          <a:solidFill>
                            <a:schemeClr val="tx1"/>
                          </a:solidFill>
                          <a:effectLst/>
                          <a:latin typeface="Arial" panose="020B0604020202020204"/>
                          <a:ea typeface="Batang" pitchFamily="18" charset="-127"/>
                          <a:cs typeface="Courier New" panose="02070309020205020404" pitchFamily="49" charset="0"/>
                        </a:rPr>
                        <a:t> </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0" tooltip="class in java.lang"/>
                        </a:rPr>
                        <a:t>Object</a:t>
                      </a:r>
                      <a:r>
                        <a:rPr kumimoji="0" lang="en-US" sz="1800" b="0"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endParaRPr kumimoji="0" lang="en-US" sz="1800" b="0" i="0" u="none" strike="noStrike" cap="none" normalizeH="0" baseline="0" smtClean="0">
                        <a:ln>
                          <a:noFill/>
                        </a:ln>
                        <a:solidFill>
                          <a:schemeClr val="tx1"/>
                        </a:solidFill>
                        <a:effectLst/>
                        <a:latin typeface="Calibri" panose="020F0502020204030204" pitchFamily="34" charset="0"/>
                        <a:ea typeface="Batang" pitchFamily="18" charset="-127"/>
                        <a:cs typeface="Courier New" panose="02070309020205020404" pitchFamily="49" charset="0"/>
                      </a:endParaRPr>
                    </a:p>
                  </a:txBody>
                  <a:tcPr marT="45717" marB="4571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hlinkClick r:id="rId11"/>
                        </a:rPr>
                        <a:t>toArray</a:t>
                      </a:r>
                      <a:r>
                        <a:rPr kumimoji="0" lang="en-US" sz="1800" b="1" i="0" u="none" strike="noStrike" cap="none" normalizeH="0" baseline="0" smtClean="0">
                          <a:ln>
                            <a:noFill/>
                          </a:ln>
                          <a:solidFill>
                            <a:schemeClr val="tx1"/>
                          </a:solidFill>
                          <a:effectLst/>
                          <a:latin typeface="Courier New" panose="02070309020205020404" pitchFamily="49" charset="0"/>
                          <a:ea typeface="Batang" pitchFamily="18" charset="-127"/>
                          <a:cs typeface="Courier New" panose="02070309020205020404" pitchFamily="49" charset="0"/>
                        </a:rPr>
                        <a:t>()</a:t>
                      </a:r>
                      <a:r>
                        <a:rPr kumimoji="0" lang="en-US" sz="1800" b="0" i="0" u="none" strike="noStrike" cap="none" normalizeH="0" baseline="0" smtClean="0">
                          <a:ln>
                            <a:noFill/>
                          </a:ln>
                          <a:solidFill>
                            <a:schemeClr val="tx1"/>
                          </a:solidFill>
                          <a:effectLst/>
                          <a:latin typeface="Arial" panose="020B0604020202020204"/>
                          <a:ea typeface="Batang" pitchFamily="18" charset="-127"/>
                          <a:cs typeface="Times New Roman" panose="02020603050405020304" pitchFamily="18" charset="0"/>
                        </a:rPr>
                        <a:t> </a:t>
                      </a:r>
                      <a:r>
                        <a:rPr kumimoji="0" lang="en-US" sz="1800" b="0" i="0" u="none" strike="noStrike" cap="none" normalizeH="0" baseline="0" smtClean="0">
                          <a:ln>
                            <a:noFill/>
                          </a:ln>
                          <a:solidFill>
                            <a:schemeClr val="tx1"/>
                          </a:solidFill>
                          <a:effectLst/>
                          <a:latin typeface="Times New Roman" panose="02020603050405020304" pitchFamily="18" charset="0"/>
                          <a:ea typeface="Batang" pitchFamily="18" charset="-127"/>
                          <a:cs typeface="Times New Roman" panose="02020603050405020304" pitchFamily="18" charset="0"/>
                        </a:rPr>
                        <a:t>Returns an array containing all of the elements in this list in the correct order.</a:t>
                      </a: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17" marB="4571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8200" y="1600200"/>
            <a:ext cx="7837170" cy="4492625"/>
          </a:xfrm>
          <a:prstGeom prst="rect">
            <a:avLst/>
          </a:prstGeom>
          <a:noFill/>
        </p:spPr>
        <p:txBody>
          <a:bodyPr wrap="square" rtlCol="0" anchor="t">
            <a:spAutoFit/>
          </a:bodyPr>
          <a:p>
            <a:r>
              <a:rPr lang="en-US" altLang="en-US" sz="2200" b="0"/>
              <a:t>Fill in the blank of the statement to form the most correct one:</a:t>
            </a:r>
            <a:endParaRPr lang="en-US" altLang="en-US" sz="2200" b="0"/>
          </a:p>
          <a:p>
            <a:r>
              <a:rPr lang="en-US" altLang="en-US" sz="2200" b="0">
                <a:sym typeface="+mn-ea"/>
              </a:rPr>
              <a:t>In a ____ </a:t>
            </a:r>
            <a:r>
              <a:rPr lang="en-US" altLang="en-US" sz="2200" b="0"/>
              <a:t>every element contains some data and a link to the next element, which allows to keep the </a:t>
            </a:r>
            <a:r>
              <a:rPr lang="en-US" altLang="en-US" sz="2200" b="0">
                <a:sym typeface="+mn-ea"/>
              </a:rPr>
              <a:t>structure.</a:t>
            </a:r>
            <a:endParaRPr lang="en-US" altLang="en-US" sz="2200" b="0"/>
          </a:p>
          <a:p>
            <a:endParaRPr lang="en-US" altLang="en-US" sz="2200" b="0"/>
          </a:p>
          <a:p>
            <a:endParaRPr lang="en-US" altLang="en-US" sz="2200" b="0"/>
          </a:p>
          <a:p>
            <a:r>
              <a:rPr lang="en-US" altLang="en-US" sz="2200" b="0"/>
              <a:t>A. binary search tree</a:t>
            </a:r>
            <a:endParaRPr lang="en-US" altLang="en-US" sz="2200" b="0"/>
          </a:p>
          <a:p>
            <a:endParaRPr lang="en-US" altLang="en-US" sz="2200" b="0"/>
          </a:p>
          <a:p>
            <a:r>
              <a:rPr lang="en-US" altLang="en-US" sz="2200" b="0"/>
              <a:t>B. doubly linked list</a:t>
            </a:r>
            <a:endParaRPr lang="en-US" altLang="en-US" sz="2200" b="0"/>
          </a:p>
          <a:p>
            <a:endParaRPr lang="en-US" altLang="en-US" sz="2200" b="0"/>
          </a:p>
          <a:p>
            <a:r>
              <a:rPr lang="en-US" altLang="en-US" sz="2200" b="0"/>
              <a:t>C. singly linked list</a:t>
            </a:r>
            <a:endParaRPr lang="en-US" altLang="en-US" sz="2200" b="0"/>
          </a:p>
          <a:p>
            <a:endParaRPr lang="en-US" altLang="en-US" sz="2200" b="0"/>
          </a:p>
          <a:p>
            <a:r>
              <a:rPr lang="en-US" altLang="en-US" sz="2200" b="0"/>
              <a:t>D. skip list</a:t>
            </a:r>
            <a:endParaRPr lang="en-US" altLang="en-US" sz="2200" b="0"/>
          </a:p>
          <a:p>
            <a:endParaRPr lang="en-US" altLang="en-US" sz="2200" b="0"/>
          </a:p>
        </p:txBody>
      </p:sp>
      <p:sp>
        <p:nvSpPr>
          <p:cNvPr id="4" name="Title 1"/>
          <p:cNvSpPr>
            <a:spLocks noGrp="1"/>
          </p:cNvSpPr>
          <p:nvPr/>
        </p:nvSpPr>
        <p:spPr>
          <a:xfrm>
            <a:off x="457200" y="274638"/>
            <a:ext cx="8229600" cy="114300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8200" y="1600200"/>
            <a:ext cx="7814945" cy="4831080"/>
          </a:xfrm>
          <a:prstGeom prst="rect">
            <a:avLst/>
          </a:prstGeom>
          <a:noFill/>
        </p:spPr>
        <p:txBody>
          <a:bodyPr wrap="square" rtlCol="0" anchor="t">
            <a:spAutoFit/>
          </a:bodyPr>
          <a:p>
            <a:r>
              <a:rPr lang="en-US" altLang="en-US" sz="2200" b="0"/>
              <a:t>Fill in the blank of the statement to form the most correct one:</a:t>
            </a:r>
            <a:endParaRPr lang="en-US" altLang="en-US" sz="2200" b="0"/>
          </a:p>
          <a:p>
            <a:r>
              <a:rPr lang="en-US" altLang="en-US" sz="2200" b="0">
                <a:sym typeface="+mn-ea"/>
              </a:rPr>
              <a:t>In a ____ </a:t>
            </a:r>
            <a:r>
              <a:rPr lang="en-US" altLang="en-US" sz="2200" b="0"/>
              <a:t>every element contains some data, a link to the next element and </a:t>
            </a:r>
            <a:r>
              <a:rPr lang="en-US" altLang="en-US" sz="2200" b="0">
                <a:sym typeface="+mn-ea"/>
              </a:rPr>
              <a:t>a link to the previous element</a:t>
            </a:r>
            <a:r>
              <a:rPr lang="en-US" altLang="en-US" sz="2200" b="0"/>
              <a:t>, which allows to keep the </a:t>
            </a:r>
            <a:r>
              <a:rPr lang="en-US" altLang="en-US" sz="2200" b="0">
                <a:sym typeface="+mn-ea"/>
              </a:rPr>
              <a:t>structure.</a:t>
            </a:r>
            <a:endParaRPr lang="en-US" altLang="en-US" sz="2200" b="0"/>
          </a:p>
          <a:p>
            <a:endParaRPr lang="en-US" altLang="en-US" sz="2200" b="0"/>
          </a:p>
          <a:p>
            <a:endParaRPr lang="en-US" altLang="en-US" sz="2200" b="0"/>
          </a:p>
          <a:p>
            <a:r>
              <a:rPr lang="en-US" altLang="en-US" sz="2200" b="0"/>
              <a:t>A. binary search tree</a:t>
            </a:r>
            <a:endParaRPr lang="en-US" altLang="en-US" sz="2200" b="0"/>
          </a:p>
          <a:p>
            <a:endParaRPr lang="en-US" altLang="en-US" sz="2200" b="0"/>
          </a:p>
          <a:p>
            <a:r>
              <a:rPr lang="en-US" altLang="en-US" sz="2200" b="0"/>
              <a:t>B. doubly linked list</a:t>
            </a:r>
            <a:endParaRPr lang="en-US" altLang="en-US" sz="2200" b="0"/>
          </a:p>
          <a:p>
            <a:endParaRPr lang="en-US" altLang="en-US" sz="2200" b="0"/>
          </a:p>
          <a:p>
            <a:r>
              <a:rPr lang="en-US" altLang="en-US" sz="2200" b="0"/>
              <a:t>C. singly linked list</a:t>
            </a:r>
            <a:endParaRPr lang="en-US" altLang="en-US" sz="2200" b="0"/>
          </a:p>
          <a:p>
            <a:endParaRPr lang="en-US" altLang="en-US" sz="2200" b="0"/>
          </a:p>
          <a:p>
            <a:r>
              <a:rPr lang="en-US" altLang="en-US" sz="2200" b="0"/>
              <a:t>D. skip list</a:t>
            </a:r>
            <a:endParaRPr lang="en-US" altLang="en-US" sz="2200" b="0"/>
          </a:p>
          <a:p>
            <a:endParaRPr lang="en-US" altLang="en-US" sz="2200" b="0"/>
          </a:p>
        </p:txBody>
      </p:sp>
      <p:sp>
        <p:nvSpPr>
          <p:cNvPr id="4" name="Title 1"/>
          <p:cNvSpPr>
            <a:spLocks noGrp="1"/>
          </p:cNvSpPr>
          <p:nvPr/>
        </p:nvSpPr>
        <p:spPr>
          <a:xfrm>
            <a:off x="457200" y="274638"/>
            <a:ext cx="8229600" cy="114300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10285" y="2133600"/>
            <a:ext cx="7124065" cy="460375"/>
          </a:xfrm>
          <a:prstGeom prst="rect">
            <a:avLst/>
          </a:prstGeom>
          <a:noFill/>
        </p:spPr>
        <p:txBody>
          <a:bodyPr wrap="square" rtlCol="0" anchor="t">
            <a:spAutoFit/>
          </a:bodyPr>
          <a:p>
            <a:r>
              <a:rPr lang="en-US" altLang="en-US" sz="2400" b="0"/>
              <a:t>Binary search algorithm cannot be applied to</a:t>
            </a:r>
            <a:endParaRPr lang="en-US" altLang="en-US" sz="2400" b="0"/>
          </a:p>
        </p:txBody>
      </p:sp>
      <p:sp>
        <p:nvSpPr>
          <p:cNvPr id="4" name="Title 1"/>
          <p:cNvSpPr>
            <a:spLocks noGrp="1"/>
          </p:cNvSpPr>
          <p:nvPr/>
        </p:nvSpPr>
        <p:spPr>
          <a:xfrm>
            <a:off x="457200" y="274638"/>
            <a:ext cx="8229600" cy="114300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
        <p:nvSpPr>
          <p:cNvPr id="5" name="Text Box 4"/>
          <p:cNvSpPr txBox="1"/>
          <p:nvPr/>
        </p:nvSpPr>
        <p:spPr>
          <a:xfrm>
            <a:off x="2286000" y="3200400"/>
            <a:ext cx="4572000" cy="1938020"/>
          </a:xfrm>
          <a:prstGeom prst="rect">
            <a:avLst/>
          </a:prstGeom>
          <a:noFill/>
        </p:spPr>
        <p:txBody>
          <a:bodyPr wrap="square" rtlCol="0" anchor="t">
            <a:spAutoFit/>
          </a:bodyPr>
          <a:p>
            <a:r>
              <a:rPr lang="en-US" altLang="en-US" sz="2400" b="0"/>
              <a:t>A. sorted linear array</a:t>
            </a:r>
            <a:endParaRPr lang="en-US" altLang="en-US" sz="2400" b="0"/>
          </a:p>
          <a:p>
            <a:endParaRPr lang="en-US" altLang="en-US" sz="2400" b="0"/>
          </a:p>
          <a:p>
            <a:r>
              <a:rPr lang="en-US" altLang="en-US" sz="2400" b="0"/>
              <a:t>B. sorted doubly linked list</a:t>
            </a:r>
            <a:endParaRPr lang="en-US" altLang="en-US" sz="2400" b="0"/>
          </a:p>
          <a:p>
            <a:endParaRPr lang="en-US" altLang="en-US" sz="2400" b="0"/>
          </a:p>
          <a:p>
            <a:r>
              <a:rPr lang="en-US" altLang="en-US" sz="2400" b="0"/>
              <a:t>C. Binary search tree</a:t>
            </a:r>
            <a:endParaRPr lang="en-US" altLang="en-US" sz="24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8200" y="1828800"/>
            <a:ext cx="7379970" cy="1568450"/>
          </a:xfrm>
          <a:prstGeom prst="rect">
            <a:avLst/>
          </a:prstGeom>
          <a:noFill/>
        </p:spPr>
        <p:txBody>
          <a:bodyPr wrap="square" rtlCol="0" anchor="t">
            <a:spAutoFit/>
          </a:bodyPr>
          <a:p>
            <a:r>
              <a:rPr lang="en-US" altLang="en-US" sz="2400" b="0"/>
              <a:t>State True or False:</a:t>
            </a:r>
            <a:endParaRPr lang="en-US" altLang="en-US" sz="2400" b="0"/>
          </a:p>
          <a:p>
            <a:r>
              <a:rPr lang="en-US" altLang="en-US" sz="2400" b="0"/>
              <a:t>In a singly-linked list every element contains some data and a link to the next element, which allows to keep the structure.</a:t>
            </a:r>
            <a:endParaRPr lang="en-US" altLang="en-US" sz="2400" b="0"/>
          </a:p>
        </p:txBody>
      </p:sp>
      <p:sp>
        <p:nvSpPr>
          <p:cNvPr id="4" name="Text Box 3"/>
          <p:cNvSpPr txBox="1"/>
          <p:nvPr/>
        </p:nvSpPr>
        <p:spPr>
          <a:xfrm>
            <a:off x="2133600" y="3733800"/>
            <a:ext cx="4572000" cy="1198880"/>
          </a:xfrm>
          <a:prstGeom prst="rect">
            <a:avLst/>
          </a:prstGeom>
          <a:noFill/>
        </p:spPr>
        <p:txBody>
          <a:bodyPr wrap="square" rtlCol="0" anchor="t">
            <a:spAutoFit/>
          </a:bodyPr>
          <a:p>
            <a:r>
              <a:rPr lang="en-US" altLang="en-US" sz="2400" b="0"/>
              <a:t>A. True</a:t>
            </a:r>
            <a:endParaRPr lang="en-US" altLang="en-US" sz="2400" b="0"/>
          </a:p>
          <a:p>
            <a:endParaRPr lang="en-US" altLang="en-US" sz="2400" b="0"/>
          </a:p>
          <a:p>
            <a:r>
              <a:rPr lang="en-US" altLang="en-US" sz="2400" b="0"/>
              <a:t>B. False</a:t>
            </a:r>
            <a:endParaRPr lang="en-US" altLang="en-US" sz="2400" b="0"/>
          </a:p>
        </p:txBody>
      </p:sp>
      <p:sp>
        <p:nvSpPr>
          <p:cNvPr id="5" name="Title 1"/>
          <p:cNvSpPr>
            <a:spLocks noGrp="1"/>
          </p:cNvSpPr>
          <p:nvPr/>
        </p:nvSpPr>
        <p:spPr>
          <a:xfrm>
            <a:off x="457200" y="274638"/>
            <a:ext cx="8229600" cy="114300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8200" y="1447800"/>
            <a:ext cx="6062980" cy="460375"/>
          </a:xfrm>
          <a:prstGeom prst="rect">
            <a:avLst/>
          </a:prstGeom>
          <a:noFill/>
        </p:spPr>
        <p:txBody>
          <a:bodyPr wrap="square" rtlCol="0" anchor="t">
            <a:spAutoFit/>
          </a:bodyPr>
          <a:p>
            <a:r>
              <a:rPr lang="en-US" altLang="en-US" sz="2400" b="0"/>
              <a:t>Select the most correct statement:</a:t>
            </a:r>
            <a:endParaRPr lang="en-US" altLang="en-US" sz="2400" b="0"/>
          </a:p>
        </p:txBody>
      </p:sp>
      <p:sp>
        <p:nvSpPr>
          <p:cNvPr id="5" name="Title 1"/>
          <p:cNvSpPr>
            <a:spLocks noGrp="1"/>
          </p:cNvSpPr>
          <p:nvPr/>
        </p:nvSpPr>
        <p:spPr>
          <a:xfrm>
            <a:off x="457200" y="274638"/>
            <a:ext cx="8229600" cy="114300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
        <p:nvSpPr>
          <p:cNvPr id="6" name="Text Box 5"/>
          <p:cNvSpPr txBox="1"/>
          <p:nvPr/>
        </p:nvSpPr>
        <p:spPr>
          <a:xfrm>
            <a:off x="914400" y="2133600"/>
            <a:ext cx="7488555" cy="3784600"/>
          </a:xfrm>
          <a:prstGeom prst="rect">
            <a:avLst/>
          </a:prstGeom>
          <a:noFill/>
        </p:spPr>
        <p:txBody>
          <a:bodyPr wrap="square" rtlCol="0" anchor="t">
            <a:spAutoFit/>
          </a:bodyPr>
          <a:p>
            <a:pPr algn="just"/>
            <a:r>
              <a:rPr lang="en-US" altLang="en-US" sz="2400" b="0"/>
              <a:t>A. In a linked list, there must be the tail node.</a:t>
            </a:r>
            <a:endParaRPr lang="en-US" altLang="en-US" sz="2400" b="0"/>
          </a:p>
          <a:p>
            <a:pPr algn="just"/>
            <a:endParaRPr lang="en-US" altLang="en-US" sz="2400" b="0"/>
          </a:p>
          <a:p>
            <a:pPr algn="just"/>
            <a:r>
              <a:rPr lang="en-US" altLang="en-US" sz="2400" b="0"/>
              <a:t>B. The tail node is necessary for inserting a node before the last node</a:t>
            </a:r>
            <a:endParaRPr lang="en-US" altLang="en-US" sz="2400" b="0"/>
          </a:p>
          <a:p>
            <a:pPr algn="just"/>
            <a:endParaRPr lang="en-US" altLang="en-US" sz="2400" b="0"/>
          </a:p>
          <a:p>
            <a:pPr algn="just"/>
            <a:r>
              <a:rPr lang="en-US" altLang="en-US" sz="2400" b="0"/>
              <a:t>C. In a linked list, the tail node is introduced for performance purpose only</a:t>
            </a:r>
            <a:endParaRPr lang="en-US" altLang="en-US" sz="2400" b="0"/>
          </a:p>
          <a:p>
            <a:pPr algn="just"/>
            <a:endParaRPr lang="en-US" altLang="en-US" sz="2400" b="0"/>
          </a:p>
          <a:p>
            <a:pPr algn="just"/>
            <a:r>
              <a:rPr lang="en-US" altLang="en-US" sz="2400" b="0"/>
              <a:t>D. The tail node is necessary for inserting a node after the last node</a:t>
            </a:r>
            <a:endParaRPr lang="en-US" altLang="en-US" sz="2400"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sz="1800"/>
              <a:t>Select the statement that is most correct.</a:t>
            </a:r>
            <a:endParaRPr lang="en-US" altLang="en-US" sz="1800"/>
          </a:p>
          <a:p>
            <a:pPr marL="0" indent="0">
              <a:buNone/>
            </a:pPr>
            <a:r>
              <a:rPr lang="en-US" altLang="en-US" sz="1800"/>
              <a:t>Suppose we are considering a </a:t>
            </a:r>
            <a:r>
              <a:rPr lang="en-US" altLang="en-US" sz="1800">
                <a:highlight>
                  <a:srgbClr val="FFFF00"/>
                </a:highlight>
              </a:rPr>
              <a:t>doubly linked list</a:t>
            </a:r>
            <a:r>
              <a:rPr lang="en-US" altLang="en-US" sz="1800"/>
              <a:t> and </a:t>
            </a:r>
            <a:r>
              <a:rPr lang="en-US" altLang="en-US" sz="1800">
                <a:highlight>
                  <a:srgbClr val="FFFF00"/>
                </a:highlight>
              </a:rPr>
              <a:t>p is some node</a:t>
            </a:r>
            <a:r>
              <a:rPr lang="en-US" altLang="en-US" sz="1800"/>
              <a:t> in the list which has successor node</a:t>
            </a:r>
            <a:endParaRPr lang="en-US" altLang="en-US" sz="1800"/>
          </a:p>
          <a:p>
            <a:pPr marL="0" indent="0">
              <a:buNone/>
            </a:pPr>
            <a:r>
              <a:rPr lang="en-US" altLang="en-US" sz="1800">
                <a:highlight>
                  <a:srgbClr val="FFFF00"/>
                </a:highlight>
              </a:rPr>
              <a:t>What does the java code</a:t>
            </a:r>
            <a:r>
              <a:rPr lang="en-US" altLang="en-US" sz="1800"/>
              <a:t> snippet below do?</a:t>
            </a:r>
            <a:endParaRPr lang="en-US" altLang="en-US" sz="1800"/>
          </a:p>
          <a:p>
            <a:pPr marL="457200" lvl="1" indent="0">
              <a:buNone/>
            </a:pPr>
            <a:r>
              <a:rPr lang="en-US" altLang="en-US" sz="2000"/>
              <a:t>Node p1,p2; p1 = p.next;</a:t>
            </a:r>
            <a:endParaRPr lang="en-US" altLang="en-US" sz="2000"/>
          </a:p>
          <a:p>
            <a:pPr marL="457200" lvl="1" indent="0">
              <a:buNone/>
            </a:pPr>
            <a:r>
              <a:rPr lang="en-US" altLang="en-US" sz="2000"/>
              <a:t>p2=p1.next;</a:t>
            </a:r>
            <a:endParaRPr lang="en-US" altLang="en-US" sz="2000"/>
          </a:p>
          <a:p>
            <a:pPr marL="457200" lvl="1" indent="0">
              <a:buNone/>
            </a:pPr>
            <a:r>
              <a:rPr lang="en-US" altLang="en-US" sz="2000"/>
              <a:t>p.next = p2;</a:t>
            </a:r>
            <a:endParaRPr lang="en-US" altLang="en-US" sz="2000"/>
          </a:p>
          <a:p>
            <a:pPr marL="457200" lvl="1" indent="0">
              <a:buNone/>
            </a:pPr>
            <a:r>
              <a:rPr lang="en-US" altLang="en-US" sz="2000"/>
              <a:t>if(p2 != null) p2.prev=p;</a:t>
            </a:r>
            <a:endParaRPr lang="en-US" altLang="en-US" sz="2000"/>
          </a:p>
        </p:txBody>
      </p:sp>
      <p:pic>
        <p:nvPicPr>
          <p:cNvPr id="5" name="Picture 4"/>
          <p:cNvPicPr>
            <a:picLocks noChangeAspect="1"/>
          </p:cNvPicPr>
          <p:nvPr/>
        </p:nvPicPr>
        <p:blipFill>
          <a:blip r:embed="rId1"/>
          <a:stretch>
            <a:fillRect/>
          </a:stretch>
        </p:blipFill>
        <p:spPr>
          <a:xfrm>
            <a:off x="3733800" y="3962400"/>
            <a:ext cx="4974590" cy="21285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a:xfrm>
            <a:off x="457200" y="1600200"/>
            <a:ext cx="8229600" cy="4831080"/>
          </a:xfrm>
        </p:spPr>
        <p:txBody>
          <a:bodyPr/>
          <a:p>
            <a:pPr marL="0" indent="0">
              <a:buNone/>
            </a:pPr>
            <a:r>
              <a:rPr lang="en-US" altLang="en-US" sz="1800"/>
              <a:t>Select the statement that is most correct.</a:t>
            </a:r>
            <a:endParaRPr lang="en-US" altLang="en-US" sz="1800"/>
          </a:p>
          <a:p>
            <a:pPr marL="0" indent="0">
              <a:buNone/>
            </a:pPr>
            <a:r>
              <a:rPr lang="en-US" altLang="en-US" sz="1800"/>
              <a:t>Suppose we are considering a </a:t>
            </a:r>
            <a:r>
              <a:rPr lang="en-US" altLang="en-US" sz="1800">
                <a:highlight>
                  <a:srgbClr val="FFFF00"/>
                </a:highlight>
              </a:rPr>
              <a:t>doubly linked list</a:t>
            </a:r>
            <a:r>
              <a:rPr lang="en-US" altLang="en-US" sz="1800"/>
              <a:t> and </a:t>
            </a:r>
            <a:r>
              <a:rPr lang="en-US" altLang="en-US" sz="1800">
                <a:highlight>
                  <a:srgbClr val="FFFF00"/>
                </a:highlight>
              </a:rPr>
              <a:t>p is some node</a:t>
            </a:r>
            <a:r>
              <a:rPr lang="en-US" altLang="en-US" sz="1800"/>
              <a:t> in the list which has successor node.</a:t>
            </a:r>
            <a:endParaRPr lang="en-US" altLang="en-US" sz="1800"/>
          </a:p>
          <a:p>
            <a:pPr marL="0" indent="0">
              <a:buNone/>
            </a:pPr>
            <a:r>
              <a:rPr lang="en-US" altLang="en-US" sz="1800">
                <a:highlight>
                  <a:srgbClr val="FFFF00"/>
                </a:highlight>
              </a:rPr>
              <a:t>What does the java code</a:t>
            </a:r>
            <a:r>
              <a:rPr lang="en-US" altLang="en-US" sz="1800"/>
              <a:t> snippet below do?</a:t>
            </a:r>
            <a:endParaRPr lang="en-US" altLang="en-US" sz="1800"/>
          </a:p>
          <a:p>
            <a:pPr marL="457200" lvl="1" indent="0">
              <a:buNone/>
            </a:pPr>
            <a:r>
              <a:rPr lang="en-US" altLang="en-US" sz="2000"/>
              <a:t>Node p1, p2;</a:t>
            </a:r>
            <a:endParaRPr lang="en-US" altLang="en-US" sz="2000"/>
          </a:p>
          <a:p>
            <a:pPr marL="457200" lvl="1" indent="0">
              <a:buNone/>
            </a:pPr>
            <a:r>
              <a:rPr lang="en-US" altLang="en-US" sz="2000"/>
              <a:t>p1 = new Node(x);</a:t>
            </a:r>
            <a:endParaRPr lang="en-US" altLang="en-US" sz="2000"/>
          </a:p>
          <a:p>
            <a:pPr marL="457200" lvl="1" indent="0">
              <a:buNone/>
            </a:pPr>
            <a:r>
              <a:rPr lang="en-US" altLang="en-US" sz="2000"/>
              <a:t>p2=p.next;</a:t>
            </a:r>
            <a:endParaRPr lang="en-US" altLang="en-US" sz="2000"/>
          </a:p>
          <a:p>
            <a:pPr marL="457200" lvl="1" indent="0">
              <a:buNone/>
            </a:pPr>
            <a:r>
              <a:rPr lang="en-US" altLang="en-US" sz="2000"/>
              <a:t>p.next = p1; p1.prev = p;</a:t>
            </a:r>
            <a:endParaRPr lang="en-US" altLang="en-US" sz="2000"/>
          </a:p>
          <a:p>
            <a:pPr marL="457200" lvl="1" indent="0">
              <a:buNone/>
            </a:pPr>
            <a:r>
              <a:rPr lang="en-US" altLang="en-US" sz="2000"/>
              <a:t>p1.next =p2; p2.prev= p1;</a:t>
            </a:r>
            <a:endParaRPr lang="en-US" altLang="en-US" sz="2000"/>
          </a:p>
          <a:p>
            <a:pPr marL="0" indent="0">
              <a:buNone/>
            </a:pPr>
            <a:endParaRPr lang="en-US" altLang="en-US" sz="1800"/>
          </a:p>
          <a:p>
            <a:pPr marL="0" indent="0">
              <a:buNone/>
            </a:pPr>
            <a:r>
              <a:rPr lang="en-US" altLang="en-US" sz="1800"/>
              <a:t>A. It inserts new node with value x after the node p.</a:t>
            </a:r>
            <a:endParaRPr lang="en-US" altLang="en-US" sz="1800"/>
          </a:p>
          <a:p>
            <a:pPr marL="0" indent="0">
              <a:buNone/>
            </a:pPr>
            <a:r>
              <a:rPr lang="en-US" altLang="en-US" sz="1800"/>
              <a:t>B. It inserts new node with value x before the node p.</a:t>
            </a:r>
            <a:endParaRPr lang="en-US" altLang="en-US" sz="1800"/>
          </a:p>
          <a:p>
            <a:pPr marL="0" indent="0">
              <a:buNone/>
            </a:pPr>
            <a:r>
              <a:rPr lang="en-US" altLang="en-US" sz="1800"/>
              <a:t>C. It replaces the node p with new node with value x.</a:t>
            </a:r>
            <a:endParaRPr lang="en-US" altLang="en-US" sz="1800"/>
          </a:p>
          <a:p>
            <a:pPr marL="0" indent="0">
              <a:buNone/>
            </a:pPr>
            <a:r>
              <a:rPr lang="en-US" altLang="en-US" sz="1800"/>
              <a:t>D. It creates new node with value x at the end of the list.</a:t>
            </a:r>
            <a:endParaRPr lang="en-US" altLang="en-US" sz="1800"/>
          </a:p>
          <a:p>
            <a:pPr marL="0" indent="0">
              <a:buNone/>
            </a:pPr>
            <a:endParaRPr lang="en-US" altLang="en-US" sz="1800"/>
          </a:p>
          <a:p>
            <a:pPr marL="0" indent="0">
              <a:buNone/>
            </a:pPr>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717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7172" name="Title 61"/>
          <p:cNvSpPr>
            <a:spLocks noGrp="1"/>
          </p:cNvSpPr>
          <p:nvPr>
            <p:ph type="title"/>
          </p:nvPr>
        </p:nvSpPr>
        <p:spPr>
          <a:xfrm>
            <a:off x="762000" y="292100"/>
            <a:ext cx="7010400" cy="701675"/>
          </a:xfrm>
        </p:spPr>
        <p:txBody>
          <a:bodyPr vert="horz" wrap="square" lIns="91440" tIns="45720" rIns="91440" bIns="45720" anchor="ctr" anchorCtr="0">
            <a:spAutoFit/>
          </a:bodyPr>
          <a:p>
            <a:r>
              <a:rPr lang="en-AU" altLang="x-none" sz="4000" b="1" dirty="0">
                <a:solidFill>
                  <a:srgbClr val="CC3300"/>
                </a:solidFill>
              </a:rPr>
              <a:t>List Data Structures</a:t>
            </a:r>
            <a:endParaRPr sz="4000" b="1" dirty="0">
              <a:solidFill>
                <a:srgbClr val="CC3300"/>
              </a:solidFill>
            </a:endParaRPr>
          </a:p>
        </p:txBody>
      </p:sp>
      <p:sp>
        <p:nvSpPr>
          <p:cNvPr id="7173" name="Content Placeholder 4"/>
          <p:cNvSpPr/>
          <p:nvPr/>
        </p:nvSpPr>
        <p:spPr>
          <a:xfrm>
            <a:off x="457200" y="1054100"/>
            <a:ext cx="82296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a:r>
              <a:rPr sz="2000" dirty="0"/>
              <a:t>A list is a sequential data structure, i.e. it is a sequence of items of a given base type, where items can be added, deleted, and retrieved from any position in the list. </a:t>
            </a:r>
            <a:endParaRPr sz="2000" dirty="0"/>
          </a:p>
          <a:p>
            <a:pPr marL="319405" lvl="0" indent="-319405"/>
            <a:r>
              <a:rPr sz="2000" dirty="0"/>
              <a:t>A list can be implemented as an array, or as a dynamic array to avoid imposing a maximum size. </a:t>
            </a:r>
            <a:endParaRPr sz="2000" dirty="0"/>
          </a:p>
          <a:p>
            <a:pPr marL="319405" lvl="0" indent="-319405"/>
            <a:r>
              <a:rPr sz="2000" dirty="0"/>
              <a:t>An alternative implementation is a linked list, where the items are stored in nodes that are linked together with pointers. </a:t>
            </a:r>
            <a:endParaRPr sz="2000" dirty="0"/>
          </a:p>
          <a:p>
            <a:pPr marL="319405" lvl="0" indent="-319405"/>
            <a:r>
              <a:rPr sz="2000" dirty="0"/>
              <a:t>These </a:t>
            </a:r>
            <a:r>
              <a:rPr sz="2000" dirty="0"/>
              <a:t>two implementations have very different characteristics.</a:t>
            </a:r>
            <a:endParaRPr sz="2000" dirty="0"/>
          </a:p>
          <a:p>
            <a:pPr marL="319405" lvl="0" indent="-319405"/>
            <a:r>
              <a:rPr sz="2000" dirty="0"/>
              <a:t>The possible values of this type are sequences of items of type BaseType (including the sequence of length zero). The operations of the ADT are: </a:t>
            </a:r>
            <a:endParaRPr lang="en-AU" altLang="x-none" sz="2000" dirty="0"/>
          </a:p>
        </p:txBody>
      </p:sp>
      <p:sp>
        <p:nvSpPr>
          <p:cNvPr id="7174" name="Text Box 70"/>
          <p:cNvSpPr txBox="1"/>
          <p:nvPr/>
        </p:nvSpPr>
        <p:spPr>
          <a:xfrm>
            <a:off x="1143000" y="4648200"/>
            <a:ext cx="73152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2400" dirty="0">
                <a:latin typeface="Arial" panose="020B0604020202020204" pitchFamily="34" charset="0"/>
              </a:rPr>
              <a:t>getFirst(), getLast(), getNext(p), getPrev(p), get(p), set(p,x), insert(p,x), remove(p),removeFirst(), removeLast(), removeNext(p), removePrev(p), find(x),size()</a:t>
            </a:r>
            <a:endParaRPr sz="2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3400" y="1447800"/>
            <a:ext cx="4240530" cy="4993005"/>
          </a:xfrm>
          <a:prstGeom prst="rect">
            <a:avLst/>
          </a:prstGeom>
          <a:noFill/>
        </p:spPr>
        <p:txBody>
          <a:bodyPr wrap="square" rtlCol="0" anchor="t">
            <a:noAutofit/>
          </a:bodyPr>
          <a:p>
            <a:r>
              <a:rPr lang="en-US" altLang="en-US" sz="1800" b="0"/>
              <a:t>1. Suppose a </a:t>
            </a:r>
            <a:r>
              <a:rPr lang="en-US" altLang="en-US" sz="1800" b="0">
                <a:highlight>
                  <a:srgbClr val="FFFF00"/>
                </a:highlight>
              </a:rPr>
              <a:t>doubly linked list</a:t>
            </a:r>
            <a:r>
              <a:rPr lang="en-US" altLang="en-US" sz="1800" b="0"/>
              <a:t> of integers is given below and p is a reference to the node with value 13 in the list (i.e. </a:t>
            </a:r>
            <a:r>
              <a:rPr lang="en-US" altLang="en-US" sz="1800" b="0">
                <a:highlight>
                  <a:srgbClr val="FFFF00"/>
                </a:highlight>
              </a:rPr>
              <a:t>p.info=13</a:t>
            </a:r>
            <a:r>
              <a:rPr lang="en-US" altLang="en-US" sz="1800" b="0"/>
              <a:t>):</a:t>
            </a:r>
            <a:endParaRPr lang="en-US" altLang="en-US" sz="1800" b="0"/>
          </a:p>
          <a:p>
            <a:r>
              <a:rPr lang="en-US" altLang="en-US" sz="1800" b="0"/>
              <a:t>(head) 7 11 6 4 3 13 8 2 (tail)</a:t>
            </a:r>
            <a:endParaRPr lang="en-US" altLang="en-US" sz="1800" b="0"/>
          </a:p>
          <a:p>
            <a:r>
              <a:rPr lang="en-US" altLang="en-US" sz="1800" b="0">
                <a:highlight>
                  <a:srgbClr val="FFFF00"/>
                </a:highlight>
              </a:rPr>
              <a:t>What does the list look like</a:t>
            </a:r>
            <a:r>
              <a:rPr lang="en-US" altLang="en-US" sz="1800" b="0"/>
              <a:t> after the following java code snippet is run?</a:t>
            </a:r>
            <a:endParaRPr lang="en-US" altLang="en-US" sz="1800" b="0"/>
          </a:p>
          <a:p>
            <a:pPr lvl="1"/>
            <a:r>
              <a:rPr lang="en-US" altLang="en-US" sz="1800" b="0">
                <a:latin typeface="Calibri" panose="020F0502020204030204" pitchFamily="34" charset="0"/>
                <a:cs typeface="Calibri" panose="020F0502020204030204" pitchFamily="34" charset="0"/>
              </a:rPr>
              <a:t>int x = 9;</a:t>
            </a:r>
            <a:endParaRPr lang="en-US" altLang="en-US" sz="1800" b="0">
              <a:latin typeface="Calibri" panose="020F0502020204030204" pitchFamily="34" charset="0"/>
              <a:cs typeface="Calibri" panose="020F0502020204030204" pitchFamily="34" charset="0"/>
            </a:endParaRPr>
          </a:p>
          <a:p>
            <a:pPr lvl="1"/>
            <a:r>
              <a:rPr lang="en-US" altLang="en-US" sz="1800" b="0">
                <a:latin typeface="Calibri" panose="020F0502020204030204" pitchFamily="34" charset="0"/>
                <a:cs typeface="Calibri" panose="020F0502020204030204" pitchFamily="34" charset="0"/>
              </a:rPr>
              <a:t>Node q = new Node(x);</a:t>
            </a:r>
            <a:endParaRPr lang="en-US" altLang="en-US" sz="1800" b="0">
              <a:latin typeface="Calibri" panose="020F0502020204030204" pitchFamily="34" charset="0"/>
              <a:cs typeface="Calibri" panose="020F0502020204030204" pitchFamily="34" charset="0"/>
            </a:endParaRPr>
          </a:p>
          <a:p>
            <a:pPr lvl="1"/>
            <a:r>
              <a:rPr lang="en-US" altLang="en-US" sz="1800" b="0">
                <a:latin typeface="Calibri" panose="020F0502020204030204" pitchFamily="34" charset="0"/>
                <a:cs typeface="Calibri" panose="020F0502020204030204" pitchFamily="34" charset="0"/>
              </a:rPr>
              <a:t>q.prev=null;</a:t>
            </a:r>
            <a:endParaRPr lang="en-US" altLang="en-US" sz="1800" b="0">
              <a:latin typeface="Calibri" panose="020F0502020204030204" pitchFamily="34" charset="0"/>
              <a:cs typeface="Calibri" panose="020F0502020204030204" pitchFamily="34" charset="0"/>
            </a:endParaRPr>
          </a:p>
          <a:p>
            <a:pPr lvl="1"/>
            <a:r>
              <a:rPr lang="en-US" altLang="en-US" sz="1800" b="0">
                <a:latin typeface="Calibri" panose="020F0502020204030204" pitchFamily="34" charset="0"/>
                <a:cs typeface="Calibri" panose="020F0502020204030204" pitchFamily="34" charset="0"/>
              </a:rPr>
              <a:t>q.next = head;</a:t>
            </a:r>
            <a:endParaRPr lang="en-US" altLang="en-US" sz="1800" b="0">
              <a:latin typeface="Calibri" panose="020F0502020204030204" pitchFamily="34" charset="0"/>
              <a:cs typeface="Calibri" panose="020F0502020204030204" pitchFamily="34" charset="0"/>
            </a:endParaRPr>
          </a:p>
          <a:p>
            <a:pPr lvl="1"/>
            <a:r>
              <a:rPr lang="en-US" altLang="en-US" sz="1800" b="0">
                <a:latin typeface="Calibri" panose="020F0502020204030204" pitchFamily="34" charset="0"/>
                <a:cs typeface="Calibri" panose="020F0502020204030204" pitchFamily="34" charset="0"/>
              </a:rPr>
              <a:t>head.prev = q;</a:t>
            </a:r>
            <a:endParaRPr lang="en-US" altLang="en-US" sz="1800" b="0">
              <a:latin typeface="Calibri" panose="020F0502020204030204" pitchFamily="34" charset="0"/>
              <a:cs typeface="Calibri" panose="020F0502020204030204" pitchFamily="34" charset="0"/>
            </a:endParaRPr>
          </a:p>
          <a:p>
            <a:pPr lvl="1"/>
            <a:r>
              <a:rPr lang="en-US" altLang="en-US" sz="1800" b="0">
                <a:latin typeface="Calibri" panose="020F0502020204030204" pitchFamily="34" charset="0"/>
                <a:cs typeface="Calibri" panose="020F0502020204030204" pitchFamily="34" charset="0"/>
              </a:rPr>
              <a:t>head = q;</a:t>
            </a:r>
            <a:endParaRPr lang="en-US" altLang="en-US" sz="1800" b="0">
              <a:latin typeface="Calibri" panose="020F0502020204030204" pitchFamily="34" charset="0"/>
              <a:cs typeface="Calibri" panose="020F0502020204030204" pitchFamily="34" charset="0"/>
            </a:endParaRPr>
          </a:p>
          <a:p>
            <a:pPr marL="0" lvl="1" algn="l">
              <a:buClrTx/>
              <a:buSzTx/>
              <a:buFontTx/>
            </a:pPr>
            <a:endParaRPr lang="en-US" altLang="en-US" sz="1800" b="0">
              <a:latin typeface="Calibri" panose="020F0502020204030204" pitchFamily="34" charset="0"/>
              <a:cs typeface="Calibri" panose="020F0502020204030204" pitchFamily="34" charset="0"/>
            </a:endParaRPr>
          </a:p>
        </p:txBody>
      </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4" name="Text Box 3"/>
          <p:cNvSpPr txBox="1"/>
          <p:nvPr/>
        </p:nvSpPr>
        <p:spPr>
          <a:xfrm>
            <a:off x="4800600" y="1447800"/>
            <a:ext cx="4025265" cy="3692525"/>
          </a:xfrm>
          <a:prstGeom prst="rect">
            <a:avLst/>
          </a:prstGeom>
          <a:noFill/>
        </p:spPr>
        <p:txBody>
          <a:bodyPr wrap="square" rtlCol="0" anchor="t">
            <a:spAutoFit/>
          </a:bodyPr>
          <a:p>
            <a:pPr marL="0" lvl="1" algn="l">
              <a:buClrTx/>
              <a:buSzTx/>
              <a:buFontTx/>
            </a:pPr>
            <a:r>
              <a:rPr lang="en-US" altLang="en-US" sz="1800" b="0"/>
              <a:t>2. Suppose a </a:t>
            </a:r>
            <a:r>
              <a:rPr lang="en-US" altLang="en-US" sz="1800" b="0">
                <a:highlight>
                  <a:srgbClr val="FFFF00"/>
                </a:highlight>
              </a:rPr>
              <a:t>doubly linked list</a:t>
            </a:r>
            <a:r>
              <a:rPr lang="en-US" altLang="en-US" sz="1800" b="0"/>
              <a:t> of integers is given below and p is a reference to the node with value 29 in the list (i.e. </a:t>
            </a:r>
            <a:r>
              <a:rPr lang="en-US" altLang="en-US" sz="1800" b="0">
                <a:highlight>
                  <a:srgbClr val="FFFF00"/>
                </a:highlight>
              </a:rPr>
              <a:t>p.info=29</a:t>
            </a:r>
            <a:r>
              <a:rPr lang="en-US" altLang="en-US" sz="1800" b="0"/>
              <a:t>):</a:t>
            </a:r>
            <a:endParaRPr lang="en-US" altLang="en-US" sz="1800" b="0"/>
          </a:p>
          <a:p>
            <a:pPr marL="0" lvl="1" algn="l">
              <a:buClrTx/>
              <a:buSzTx/>
              <a:buFontTx/>
            </a:pPr>
            <a:r>
              <a:rPr lang="en-US" altLang="en-US" sz="1800" b="0"/>
              <a:t>(head) 17 11 6 4 3 29 8 2 (tail)</a:t>
            </a:r>
            <a:endParaRPr lang="en-US" altLang="en-US" sz="1800" b="0"/>
          </a:p>
          <a:p>
            <a:pPr marL="0" lvl="1" algn="l">
              <a:buClrTx/>
              <a:buSzTx/>
              <a:buFontTx/>
            </a:pPr>
            <a:r>
              <a:rPr lang="en-US" altLang="en-US" sz="1800" b="0">
                <a:highlight>
                  <a:srgbClr val="FFFF00"/>
                </a:highlight>
              </a:rPr>
              <a:t>What does the list look like</a:t>
            </a:r>
            <a:r>
              <a:rPr lang="en-US" altLang="en-US" sz="1800" b="0"/>
              <a:t> after the following java code snippet is run?</a:t>
            </a:r>
            <a:endParaRPr lang="en-US" altLang="en-US" sz="1800" b="0"/>
          </a:p>
          <a:p>
            <a:pPr lvl="1" algn="l">
              <a:buClrTx/>
              <a:buSzTx/>
              <a:buFontTx/>
            </a:pPr>
            <a:r>
              <a:rPr lang="en-US" altLang="en-US" sz="1800" b="0">
                <a:latin typeface="Calibri" panose="020F0502020204030204" pitchFamily="34" charset="0"/>
                <a:cs typeface="Calibri" panose="020F0502020204030204" pitchFamily="34" charset="0"/>
              </a:rPr>
              <a:t>int x = 5;</a:t>
            </a:r>
            <a:endParaRPr lang="en-US" altLang="en-US" sz="1800" b="0">
              <a:latin typeface="Calibri" panose="020F0502020204030204" pitchFamily="34" charset="0"/>
              <a:cs typeface="Calibri" panose="020F0502020204030204" pitchFamily="34" charset="0"/>
            </a:endParaRPr>
          </a:p>
          <a:p>
            <a:pPr lvl="1" algn="l">
              <a:buClrTx/>
              <a:buSzTx/>
              <a:buFontTx/>
            </a:pPr>
            <a:r>
              <a:rPr lang="en-US" altLang="en-US" sz="1800" b="0">
                <a:latin typeface="Calibri" panose="020F0502020204030204" pitchFamily="34" charset="0"/>
                <a:cs typeface="Calibri" panose="020F0502020204030204" pitchFamily="34" charset="0"/>
              </a:rPr>
              <a:t>Node p1, p2;</a:t>
            </a:r>
            <a:endParaRPr lang="en-US" altLang="en-US" sz="1800" b="0">
              <a:latin typeface="Calibri" panose="020F0502020204030204" pitchFamily="34" charset="0"/>
              <a:cs typeface="Calibri" panose="020F0502020204030204" pitchFamily="34" charset="0"/>
            </a:endParaRPr>
          </a:p>
          <a:p>
            <a:pPr lvl="1" algn="l">
              <a:buClrTx/>
              <a:buSzTx/>
              <a:buFontTx/>
            </a:pPr>
            <a:r>
              <a:rPr lang="en-US" altLang="en-US" sz="1800" b="0">
                <a:latin typeface="Calibri" panose="020F0502020204030204" pitchFamily="34" charset="0"/>
                <a:cs typeface="Calibri" panose="020F0502020204030204" pitchFamily="34" charset="0"/>
              </a:rPr>
              <a:t>p1 = new Node(x);</a:t>
            </a:r>
            <a:endParaRPr lang="en-US" altLang="en-US" sz="1800" b="0">
              <a:latin typeface="Calibri" panose="020F0502020204030204" pitchFamily="34" charset="0"/>
              <a:cs typeface="Calibri" panose="020F0502020204030204" pitchFamily="34" charset="0"/>
            </a:endParaRPr>
          </a:p>
          <a:p>
            <a:pPr lvl="1" algn="l">
              <a:buClrTx/>
              <a:buSzTx/>
              <a:buFontTx/>
            </a:pPr>
            <a:r>
              <a:rPr lang="en-US" altLang="en-US" sz="1800" b="0">
                <a:latin typeface="Calibri" panose="020F0502020204030204" pitchFamily="34" charset="0"/>
                <a:cs typeface="Calibri" panose="020F0502020204030204" pitchFamily="34" charset="0"/>
              </a:rPr>
              <a:t>p2 = p.next;</a:t>
            </a:r>
            <a:endParaRPr lang="en-US" altLang="en-US" sz="1800" b="0">
              <a:latin typeface="Calibri" panose="020F0502020204030204" pitchFamily="34" charset="0"/>
              <a:cs typeface="Calibri" panose="020F0502020204030204" pitchFamily="34" charset="0"/>
            </a:endParaRPr>
          </a:p>
          <a:p>
            <a:pPr lvl="1" algn="l">
              <a:buClrTx/>
              <a:buSzTx/>
              <a:buFontTx/>
            </a:pPr>
            <a:r>
              <a:rPr lang="en-US" altLang="en-US" sz="1800" b="0">
                <a:latin typeface="Calibri" panose="020F0502020204030204" pitchFamily="34" charset="0"/>
                <a:cs typeface="Calibri" panose="020F0502020204030204" pitchFamily="34" charset="0"/>
              </a:rPr>
              <a:t>p.next = p1; p1.prev = p;</a:t>
            </a:r>
            <a:endParaRPr lang="en-US" altLang="en-US" sz="1800" b="0">
              <a:latin typeface="Calibri" panose="020F0502020204030204" pitchFamily="34" charset="0"/>
              <a:cs typeface="Calibri" panose="020F0502020204030204" pitchFamily="34" charset="0"/>
            </a:endParaRPr>
          </a:p>
          <a:p>
            <a:pPr lvl="1" algn="l">
              <a:buClrTx/>
              <a:buSzTx/>
              <a:buFontTx/>
            </a:pPr>
            <a:r>
              <a:rPr lang="en-US" altLang="en-US" sz="1800" b="0">
                <a:latin typeface="Calibri" panose="020F0502020204030204" pitchFamily="34" charset="0"/>
                <a:cs typeface="Calibri" panose="020F0502020204030204" pitchFamily="34" charset="0"/>
              </a:rPr>
              <a:t>p1.next = p2; p2.prev = p1;</a:t>
            </a:r>
            <a:endParaRPr lang="en-US" altLang="en-US" sz="1800" b="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61010" y="1219200"/>
            <a:ext cx="8221345" cy="2861310"/>
          </a:xfrm>
          <a:prstGeom prst="rect">
            <a:avLst/>
          </a:prstGeom>
          <a:noFill/>
        </p:spPr>
        <p:txBody>
          <a:bodyPr wrap="square" rtlCol="0" anchor="t">
            <a:spAutoFit/>
          </a:bodyPr>
          <a:p>
            <a:r>
              <a:rPr lang="en-US" altLang="en-US" sz="2000" b="0"/>
              <a:t>Suppose a </a:t>
            </a:r>
            <a:r>
              <a:rPr lang="en-US" altLang="en-US" sz="2000" b="0">
                <a:highlight>
                  <a:srgbClr val="FFFF00"/>
                </a:highlight>
              </a:rPr>
              <a:t>doubly linked list </a:t>
            </a:r>
            <a:r>
              <a:rPr lang="en-US" altLang="en-US" sz="2000" b="0"/>
              <a:t>of integers is given below and p is a reference to the node with the list (i.e. </a:t>
            </a:r>
            <a:r>
              <a:rPr lang="en-US" altLang="en-US" sz="2000" b="0">
                <a:highlight>
                  <a:srgbClr val="FFFF00"/>
                </a:highlight>
              </a:rPr>
              <a:t>p.info=17</a:t>
            </a:r>
            <a:r>
              <a:rPr lang="en-US" altLang="en-US" sz="2000" b="0"/>
              <a:t>):</a:t>
            </a:r>
            <a:endParaRPr lang="en-US" altLang="en-US" sz="2000" b="0"/>
          </a:p>
          <a:p>
            <a:r>
              <a:rPr lang="en-US" altLang="en-US" sz="2000" b="0"/>
              <a:t>(head) 7 1 6 4 31 17 8 2 (tail)</a:t>
            </a:r>
            <a:endParaRPr lang="en-US" altLang="en-US" sz="2000" b="0"/>
          </a:p>
          <a:p>
            <a:r>
              <a:rPr lang="en-US" altLang="en-US" sz="2000" b="0">
                <a:highlight>
                  <a:srgbClr val="FFFF00"/>
                </a:highlight>
              </a:rPr>
              <a:t>What does the list look like</a:t>
            </a:r>
            <a:r>
              <a:rPr lang="en-US" altLang="en-US" sz="2000" b="0"/>
              <a:t> after the following java code snippet is run?</a:t>
            </a:r>
            <a:endParaRPr lang="en-US" altLang="en-US" sz="2000" b="0"/>
          </a:p>
          <a:p>
            <a:pPr lvl="1"/>
            <a:r>
              <a:rPr lang="en-US" altLang="en-US" sz="2000" b="0"/>
              <a:t>int x = 13;</a:t>
            </a:r>
            <a:endParaRPr lang="en-US" altLang="en-US" sz="2000" b="0"/>
          </a:p>
          <a:p>
            <a:pPr lvl="1"/>
            <a:r>
              <a:rPr lang="en-US" altLang="en-US" sz="2000" b="0"/>
              <a:t>Node f = p.prev; //prev is a link to predecessor node</a:t>
            </a:r>
            <a:endParaRPr lang="en-US" altLang="en-US" sz="2000" b="0"/>
          </a:p>
          <a:p>
            <a:pPr lvl="1"/>
            <a:r>
              <a:rPr lang="en-US" altLang="en-US" sz="2000" b="0"/>
              <a:t>Node q = new Node(x);</a:t>
            </a:r>
            <a:endParaRPr lang="en-US" altLang="en-US" sz="2000" b="0"/>
          </a:p>
          <a:p>
            <a:pPr lvl="1"/>
            <a:r>
              <a:rPr lang="en-US" altLang="en-US" sz="2000" b="0"/>
              <a:t>q.prev = f; q.next = p;</a:t>
            </a:r>
            <a:endParaRPr lang="en-US" altLang="en-US" sz="2000" b="0"/>
          </a:p>
          <a:p>
            <a:pPr lvl="1"/>
            <a:r>
              <a:rPr lang="en-US" altLang="en-US" sz="2000" b="0"/>
              <a:t>f.next = q; p.prev = q;</a:t>
            </a:r>
            <a:endParaRPr lang="en-US" altLang="en-US" sz="2000" b="0"/>
          </a:p>
        </p:txBody>
      </p:sp>
      <p:pic>
        <p:nvPicPr>
          <p:cNvPr id="4" name="Picture 3"/>
          <p:cNvPicPr>
            <a:picLocks noChangeAspect="1"/>
          </p:cNvPicPr>
          <p:nvPr/>
        </p:nvPicPr>
        <p:blipFill>
          <a:blip r:embed="rId1"/>
          <a:stretch>
            <a:fillRect/>
          </a:stretch>
        </p:blipFill>
        <p:spPr>
          <a:xfrm>
            <a:off x="4495800" y="3505200"/>
            <a:ext cx="3000375" cy="2566035"/>
          </a:xfrm>
          <a:prstGeom prst="rect">
            <a:avLst/>
          </a:prstGeom>
        </p:spPr>
      </p:pic>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3" name="Text Box 2"/>
          <p:cNvSpPr txBox="1"/>
          <p:nvPr/>
        </p:nvSpPr>
        <p:spPr>
          <a:xfrm>
            <a:off x="381000" y="1219200"/>
            <a:ext cx="7751445" cy="3815080"/>
          </a:xfrm>
          <a:prstGeom prst="rect">
            <a:avLst/>
          </a:prstGeom>
          <a:noFill/>
        </p:spPr>
        <p:txBody>
          <a:bodyPr wrap="square" rtlCol="0" anchor="t">
            <a:spAutoFit/>
          </a:bodyPr>
          <a:p>
            <a:r>
              <a:rPr lang="en-US" altLang="en-US" sz="2200" b="0"/>
              <a:t>Suppose a </a:t>
            </a:r>
            <a:r>
              <a:rPr lang="en-US" altLang="en-US" sz="2200" b="0">
                <a:highlight>
                  <a:srgbClr val="FFFF00"/>
                </a:highlight>
              </a:rPr>
              <a:t>doubly linked list</a:t>
            </a:r>
            <a:r>
              <a:rPr lang="en-US" altLang="en-US" sz="2200" b="0"/>
              <a:t> of integers is given below and p is a reference to the node with value 12 in the list (i.e. </a:t>
            </a:r>
            <a:r>
              <a:rPr lang="en-US" altLang="en-US" sz="2200" b="0">
                <a:highlight>
                  <a:srgbClr val="FFFF00"/>
                </a:highlight>
              </a:rPr>
              <a:t>p.info=12</a:t>
            </a:r>
            <a:r>
              <a:rPr lang="en-US" altLang="en-US" sz="2200" b="0"/>
              <a:t>):</a:t>
            </a:r>
            <a:endParaRPr lang="en-US" altLang="en-US" sz="2200" b="0"/>
          </a:p>
          <a:p>
            <a:r>
              <a:rPr lang="en-US" altLang="en-US" sz="2200" b="0"/>
              <a:t>(head) 7 11 6 4 13 12 8 2 (tail)</a:t>
            </a:r>
            <a:endParaRPr lang="en-US" altLang="en-US" sz="2200" b="0"/>
          </a:p>
          <a:p>
            <a:r>
              <a:rPr lang="en-US" altLang="en-US" sz="2200" b="0">
                <a:highlight>
                  <a:srgbClr val="FFFF00"/>
                </a:highlight>
              </a:rPr>
              <a:t>What does the list look like</a:t>
            </a:r>
            <a:r>
              <a:rPr lang="en-US" altLang="en-US" sz="2200" b="0"/>
              <a:t> after the following java code snippet is run?</a:t>
            </a:r>
            <a:endParaRPr lang="en-US" altLang="en-US" sz="2200" b="0"/>
          </a:p>
          <a:p>
            <a:r>
              <a:rPr lang="en-US" altLang="en-US" sz="2200" b="0"/>
              <a:t>int x=15;</a:t>
            </a:r>
            <a:endParaRPr lang="en-US" altLang="en-US" sz="2200" b="0"/>
          </a:p>
          <a:p>
            <a:r>
              <a:rPr lang="en-US" altLang="en-US" sz="2200" b="0"/>
              <a:t>Node f = p.prev; //prev is a link to predecessor node</a:t>
            </a:r>
            <a:endParaRPr lang="en-US" altLang="en-US" sz="2200" b="0"/>
          </a:p>
          <a:p>
            <a:r>
              <a:rPr lang="en-US" altLang="en-US" sz="2200" b="0"/>
              <a:t>Node q = new Node(x);</a:t>
            </a:r>
            <a:endParaRPr lang="en-US" altLang="en-US" sz="2200" b="0"/>
          </a:p>
          <a:p>
            <a:r>
              <a:rPr lang="en-US" altLang="en-US" sz="2200" b="0"/>
              <a:t>q.prev = f; q.next = p;</a:t>
            </a:r>
            <a:endParaRPr lang="en-US" altLang="en-US" sz="2200" b="0"/>
          </a:p>
          <a:p>
            <a:r>
              <a:rPr lang="en-US" altLang="en-US" sz="2200" b="0"/>
              <a:t>f.next = q; p.prev = q;</a:t>
            </a:r>
            <a:endParaRPr lang="en-US" altLang="en-US" sz="2200" b="0"/>
          </a:p>
        </p:txBody>
      </p:sp>
      <p:pic>
        <p:nvPicPr>
          <p:cNvPr id="4" name="Picture 3"/>
          <p:cNvPicPr>
            <a:picLocks noChangeAspect="1"/>
          </p:cNvPicPr>
          <p:nvPr/>
        </p:nvPicPr>
        <p:blipFill>
          <a:blip r:embed="rId1"/>
          <a:stretch>
            <a:fillRect/>
          </a:stretch>
        </p:blipFill>
        <p:spPr>
          <a:xfrm>
            <a:off x="4724400" y="4038600"/>
            <a:ext cx="3070860" cy="24345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9600" y="1524000"/>
            <a:ext cx="8128635" cy="3140710"/>
          </a:xfrm>
          <a:prstGeom prst="rect">
            <a:avLst/>
          </a:prstGeom>
          <a:noFill/>
        </p:spPr>
        <p:txBody>
          <a:bodyPr wrap="square" rtlCol="0" anchor="t">
            <a:noAutofit/>
          </a:bodyPr>
          <a:p>
            <a:pPr marL="0" lvl="1" algn="l">
              <a:buClrTx/>
              <a:buSzTx/>
              <a:buFontTx/>
            </a:pPr>
            <a:r>
              <a:rPr lang="en-US" altLang="en-US" sz="2400" b="0">
                <a:cs typeface="Arial" panose="020B0604020202020204" pitchFamily="34" charset="0"/>
              </a:rPr>
              <a:t>Suppose a </a:t>
            </a:r>
            <a:r>
              <a:rPr lang="en-US" altLang="en-US" sz="2400" b="0">
                <a:highlight>
                  <a:srgbClr val="FFFF00"/>
                </a:highlight>
                <a:cs typeface="Arial" panose="020B0604020202020204" pitchFamily="34" charset="0"/>
              </a:rPr>
              <a:t>doubly linked list</a:t>
            </a:r>
            <a:r>
              <a:rPr lang="en-US" altLang="en-US" sz="2400" b="0">
                <a:cs typeface="Arial" panose="020B0604020202020204" pitchFamily="34" charset="0"/>
              </a:rPr>
              <a:t> of integers is given below and p is a reference to the node with value 12 in the list (i.e. </a:t>
            </a:r>
            <a:r>
              <a:rPr lang="en-US" altLang="en-US" sz="2400" b="0">
                <a:highlight>
                  <a:srgbClr val="FFFF00"/>
                </a:highlight>
                <a:cs typeface="Arial" panose="020B0604020202020204" pitchFamily="34" charset="0"/>
              </a:rPr>
              <a:t>p.info=12</a:t>
            </a:r>
            <a:r>
              <a:rPr lang="en-US" altLang="en-US" sz="2400" b="0">
                <a:cs typeface="Arial" panose="020B0604020202020204" pitchFamily="34" charset="0"/>
              </a:rPr>
              <a:t>):</a:t>
            </a:r>
            <a:endParaRPr lang="en-US" altLang="en-US" sz="2400" b="0">
              <a:cs typeface="Arial" panose="020B0604020202020204" pitchFamily="34" charset="0"/>
            </a:endParaRPr>
          </a:p>
          <a:p>
            <a:pPr marL="0" lvl="1" algn="l">
              <a:buClrTx/>
              <a:buSzTx/>
              <a:buFontTx/>
            </a:pPr>
            <a:r>
              <a:rPr lang="en-US" altLang="en-US" sz="2400" b="0">
                <a:cs typeface="Arial" panose="020B0604020202020204" pitchFamily="34" charset="0"/>
              </a:rPr>
              <a:t>(head) 7 11 6 4 3 12 8 2 (tail)</a:t>
            </a:r>
            <a:endParaRPr lang="en-US" altLang="en-US" sz="2400" b="0">
              <a:cs typeface="Arial" panose="020B0604020202020204" pitchFamily="34" charset="0"/>
            </a:endParaRPr>
          </a:p>
          <a:p>
            <a:pPr marL="0" lvl="1" algn="l">
              <a:buClrTx/>
              <a:buSzTx/>
              <a:buFontTx/>
            </a:pPr>
            <a:r>
              <a:rPr lang="en-US" altLang="en-US" sz="2400" b="0">
                <a:highlight>
                  <a:srgbClr val="FFFF00"/>
                </a:highlight>
                <a:cs typeface="Arial" panose="020B0604020202020204" pitchFamily="34" charset="0"/>
              </a:rPr>
              <a:t>What does the list look like</a:t>
            </a:r>
            <a:r>
              <a:rPr lang="en-US" altLang="en-US" sz="2400" b="0">
                <a:cs typeface="Arial" panose="020B0604020202020204" pitchFamily="34" charset="0"/>
              </a:rPr>
              <a:t> after the following java code snippet is run?</a:t>
            </a:r>
            <a:endParaRPr lang="en-US" altLang="en-US" sz="2400" b="0">
              <a:cs typeface="Arial" panose="020B0604020202020204" pitchFamily="34" charset="0"/>
            </a:endParaRPr>
          </a:p>
        </p:txBody>
      </p:sp>
      <p:grpSp>
        <p:nvGrpSpPr>
          <p:cNvPr id="8" name="Group 7"/>
          <p:cNvGrpSpPr/>
          <p:nvPr/>
        </p:nvGrpSpPr>
        <p:grpSpPr>
          <a:xfrm>
            <a:off x="1219200" y="4114800"/>
            <a:ext cx="4890135" cy="2011680"/>
            <a:chOff x="7800" y="5640"/>
            <a:chExt cx="6054" cy="2448"/>
          </a:xfrm>
        </p:grpSpPr>
        <p:pic>
          <p:nvPicPr>
            <p:cNvPr id="5" name="Picture 4"/>
            <p:cNvPicPr>
              <a:picLocks noChangeAspect="1"/>
            </p:cNvPicPr>
            <p:nvPr/>
          </p:nvPicPr>
          <p:blipFill>
            <a:blip r:embed="rId1"/>
            <a:srcRect r="23479"/>
            <a:stretch>
              <a:fillRect/>
            </a:stretch>
          </p:blipFill>
          <p:spPr>
            <a:xfrm>
              <a:off x="7800" y="5640"/>
              <a:ext cx="6000" cy="1984"/>
            </a:xfrm>
            <a:prstGeom prst="rect">
              <a:avLst/>
            </a:prstGeom>
          </p:spPr>
        </p:pic>
        <p:pic>
          <p:nvPicPr>
            <p:cNvPr id="6" name="Picture 5"/>
            <p:cNvPicPr>
              <a:picLocks noChangeAspect="1"/>
            </p:cNvPicPr>
            <p:nvPr/>
          </p:nvPicPr>
          <p:blipFill>
            <a:blip r:embed="rId2"/>
            <a:stretch>
              <a:fillRect/>
            </a:stretch>
          </p:blipFill>
          <p:spPr>
            <a:xfrm>
              <a:off x="7800" y="7624"/>
              <a:ext cx="5235" cy="465"/>
            </a:xfrm>
            <a:prstGeom prst="rect">
              <a:avLst/>
            </a:prstGeom>
          </p:spPr>
        </p:pic>
        <p:pic>
          <p:nvPicPr>
            <p:cNvPr id="7" name="Picture 6"/>
            <p:cNvPicPr>
              <a:picLocks noChangeAspect="1"/>
            </p:cNvPicPr>
            <p:nvPr/>
          </p:nvPicPr>
          <p:blipFill>
            <a:blip r:embed="rId3"/>
            <a:stretch>
              <a:fillRect/>
            </a:stretch>
          </p:blipFill>
          <p:spPr>
            <a:xfrm>
              <a:off x="10320" y="5730"/>
              <a:ext cx="3535" cy="705"/>
            </a:xfrm>
            <a:prstGeom prst="rect">
              <a:avLst/>
            </a:prstGeom>
          </p:spPr>
        </p:pic>
      </p:gr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8200" y="1600200"/>
            <a:ext cx="7510780" cy="3138170"/>
          </a:xfrm>
          <a:prstGeom prst="rect">
            <a:avLst/>
          </a:prstGeom>
          <a:noFill/>
        </p:spPr>
        <p:txBody>
          <a:bodyPr wrap="square" rtlCol="0" anchor="t">
            <a:spAutoFit/>
          </a:bodyPr>
          <a:p>
            <a:r>
              <a:rPr lang="en-US" altLang="en-US" sz="2200" b="0"/>
              <a:t>Suppose a </a:t>
            </a:r>
            <a:r>
              <a:rPr lang="en-US" altLang="en-US" sz="2200" b="0">
                <a:highlight>
                  <a:srgbClr val="FFFF00"/>
                </a:highlight>
              </a:rPr>
              <a:t>doubly linked list</a:t>
            </a:r>
            <a:r>
              <a:rPr lang="en-US" altLang="en-US" sz="2200" b="0"/>
              <a:t> of integers is given below and p is a reference to the node list (i.e. </a:t>
            </a:r>
            <a:r>
              <a:rPr lang="en-US" altLang="en-US" sz="2200" b="0">
                <a:highlight>
                  <a:srgbClr val="FFFF00"/>
                </a:highlight>
              </a:rPr>
              <a:t>p.info=3</a:t>
            </a:r>
            <a:r>
              <a:rPr lang="en-US" altLang="en-US" sz="2200" b="0"/>
              <a:t>):</a:t>
            </a:r>
            <a:endParaRPr lang="en-US" altLang="en-US" sz="2200" b="0"/>
          </a:p>
          <a:p>
            <a:r>
              <a:rPr lang="en-US" altLang="en-US" sz="2200" b="0"/>
              <a:t>(head) 7 1 6 4 3 9 8 2 (tail)</a:t>
            </a:r>
            <a:endParaRPr lang="en-US" altLang="en-US" sz="2200" b="0"/>
          </a:p>
          <a:p>
            <a:r>
              <a:rPr lang="en-US" altLang="en-US" sz="2200" b="0"/>
              <a:t>What does the list look like after the following java code snippet is run?</a:t>
            </a:r>
            <a:endParaRPr lang="en-US" altLang="en-US" sz="2200" b="0"/>
          </a:p>
          <a:p>
            <a:r>
              <a:rPr lang="en-US" altLang="en-US" sz="2200" b="0"/>
              <a:t>Node p1, p2; p1 = p.next;</a:t>
            </a:r>
            <a:endParaRPr lang="en-US" altLang="en-US" sz="2200" b="0"/>
          </a:p>
          <a:p>
            <a:r>
              <a:rPr lang="en-US" altLang="en-US" sz="2200" b="0"/>
              <a:t>p2= p1.next;</a:t>
            </a:r>
            <a:endParaRPr lang="en-US" altLang="en-US" sz="2200" b="0"/>
          </a:p>
          <a:p>
            <a:r>
              <a:rPr lang="en-US" altLang="en-US" sz="2200" b="0"/>
              <a:t>p.next = p2;</a:t>
            </a:r>
            <a:endParaRPr lang="en-US" altLang="en-US" sz="2200" b="0"/>
          </a:p>
          <a:p>
            <a:r>
              <a:rPr lang="en-US" altLang="en-US" sz="2200" b="0"/>
              <a:t>if(p2 != null) p2.prev=p;</a:t>
            </a:r>
            <a:endParaRPr lang="en-US" sz="2200" b="0"/>
          </a:p>
        </p:txBody>
      </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pic>
        <p:nvPicPr>
          <p:cNvPr id="4" name="Picture 3"/>
          <p:cNvPicPr>
            <a:picLocks noChangeAspect="1"/>
          </p:cNvPicPr>
          <p:nvPr/>
        </p:nvPicPr>
        <p:blipFill>
          <a:blip r:embed="rId1"/>
          <a:stretch>
            <a:fillRect/>
          </a:stretch>
        </p:blipFill>
        <p:spPr>
          <a:xfrm>
            <a:off x="5334000" y="3200400"/>
            <a:ext cx="2320925" cy="28740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3" name="Text Box 2"/>
          <p:cNvSpPr txBox="1"/>
          <p:nvPr/>
        </p:nvSpPr>
        <p:spPr>
          <a:xfrm>
            <a:off x="426085" y="1371600"/>
            <a:ext cx="8163560" cy="1783715"/>
          </a:xfrm>
          <a:prstGeom prst="rect">
            <a:avLst/>
          </a:prstGeom>
          <a:noFill/>
        </p:spPr>
        <p:txBody>
          <a:bodyPr wrap="square" rtlCol="0" anchor="t">
            <a:spAutoFit/>
          </a:bodyPr>
          <a:p>
            <a:r>
              <a:rPr lang="en-US" altLang="en-US" sz="2200" b="0"/>
              <a:t>Suppose a </a:t>
            </a:r>
            <a:r>
              <a:rPr lang="en-US" altLang="en-US" sz="2200" b="0">
                <a:highlight>
                  <a:srgbClr val="FFFF00"/>
                </a:highlight>
              </a:rPr>
              <a:t>sing</a:t>
            </a:r>
            <a:r>
              <a:rPr lang="en-US" altLang="en-US" sz="2200" b="0">
                <a:highlight>
                  <a:srgbClr val="FFFF00"/>
                </a:highlight>
              </a:rPr>
              <a:t>ly linked list</a:t>
            </a:r>
            <a:r>
              <a:rPr lang="en-US" altLang="en-US" sz="2200" b="0"/>
              <a:t> of integers is given below and p is a reference to the node with value 9 in the list (i.e. </a:t>
            </a:r>
            <a:r>
              <a:rPr lang="en-US" altLang="en-US" sz="2200" b="0">
                <a:highlight>
                  <a:srgbClr val="FFFF00"/>
                </a:highlight>
              </a:rPr>
              <a:t>p.info=9</a:t>
            </a:r>
            <a:r>
              <a:rPr lang="en-US" altLang="en-US" sz="2200" b="0"/>
              <a:t>):</a:t>
            </a:r>
            <a:endParaRPr lang="en-US" altLang="en-US" sz="2200" b="0"/>
          </a:p>
          <a:p>
            <a:r>
              <a:rPr lang="en-US" altLang="en-US" sz="2200" b="0"/>
              <a:t>(head) 7 11 6 4 3 9 8 2 (tail)</a:t>
            </a:r>
            <a:endParaRPr lang="en-US" altLang="en-US" sz="2200" b="0"/>
          </a:p>
          <a:p>
            <a:r>
              <a:rPr lang="en-US" altLang="en-US" sz="2200" b="0">
                <a:highlight>
                  <a:srgbClr val="FFFF00"/>
                </a:highlight>
              </a:rPr>
              <a:t>What does the list look like</a:t>
            </a:r>
            <a:r>
              <a:rPr lang="en-US" altLang="en-US" sz="2200" b="0"/>
              <a:t> after the following java code snippet is run?</a:t>
            </a:r>
            <a:endParaRPr lang="en-US" altLang="en-US" sz="2200" b="0"/>
          </a:p>
        </p:txBody>
      </p:sp>
      <p:sp>
        <p:nvSpPr>
          <p:cNvPr id="2" name="Text Box 1"/>
          <p:cNvSpPr txBox="1"/>
          <p:nvPr/>
        </p:nvSpPr>
        <p:spPr>
          <a:xfrm>
            <a:off x="1828800" y="3352800"/>
            <a:ext cx="4572000" cy="2306955"/>
          </a:xfrm>
          <a:prstGeom prst="rect">
            <a:avLst/>
          </a:prstGeom>
          <a:noFill/>
        </p:spPr>
        <p:txBody>
          <a:bodyPr wrap="square" rtlCol="0" anchor="t">
            <a:spAutoFit/>
          </a:bodyPr>
          <a:p>
            <a:pPr lvl="1"/>
            <a:r>
              <a:rPr lang="en-US" altLang="en-US" sz="2400" b="0">
                <a:latin typeface="Calibri" panose="020F0502020204030204" pitchFamily="34" charset="0"/>
                <a:cs typeface="Calibri" panose="020F0502020204030204" pitchFamily="34" charset="0"/>
                <a:sym typeface="+mn-ea"/>
              </a:rPr>
              <a:t>int x = 5;</a:t>
            </a:r>
            <a:endParaRPr lang="en-US" altLang="en-US" sz="2400" b="0">
              <a:latin typeface="Calibri" panose="020F0502020204030204" pitchFamily="34" charset="0"/>
              <a:cs typeface="Calibri" panose="020F0502020204030204" pitchFamily="34" charset="0"/>
            </a:endParaRPr>
          </a:p>
          <a:p>
            <a:pPr lvl="1"/>
            <a:r>
              <a:rPr lang="en-US" altLang="en-US" sz="2400" b="0">
                <a:latin typeface="Calibri" panose="020F0502020204030204" pitchFamily="34" charset="0"/>
                <a:cs typeface="Calibri" panose="020F0502020204030204" pitchFamily="34" charset="0"/>
                <a:sym typeface="+mn-ea"/>
              </a:rPr>
              <a:t>Node f = head;</a:t>
            </a:r>
            <a:endParaRPr lang="en-US" altLang="en-US" sz="2400" b="0">
              <a:latin typeface="Calibri" panose="020F0502020204030204" pitchFamily="34" charset="0"/>
              <a:cs typeface="Calibri" panose="020F0502020204030204" pitchFamily="34" charset="0"/>
            </a:endParaRPr>
          </a:p>
          <a:p>
            <a:pPr lvl="1"/>
            <a:r>
              <a:rPr lang="en-US" altLang="en-US" sz="2400" b="0">
                <a:latin typeface="Calibri" panose="020F0502020204030204" pitchFamily="34" charset="0"/>
                <a:cs typeface="Calibri" panose="020F0502020204030204" pitchFamily="34" charset="0"/>
                <a:sym typeface="+mn-ea"/>
              </a:rPr>
              <a:t>while(f.next != p) f = f.next;</a:t>
            </a:r>
            <a:endParaRPr lang="en-US" altLang="en-US" sz="2400" b="0">
              <a:latin typeface="Calibri" panose="020F0502020204030204" pitchFamily="34" charset="0"/>
              <a:cs typeface="Calibri" panose="020F0502020204030204" pitchFamily="34" charset="0"/>
            </a:endParaRPr>
          </a:p>
          <a:p>
            <a:pPr lvl="1"/>
            <a:r>
              <a:rPr lang="en-US" altLang="en-US" sz="2400" b="0">
                <a:latin typeface="Calibri" panose="020F0502020204030204" pitchFamily="34" charset="0"/>
                <a:cs typeface="Calibri" panose="020F0502020204030204" pitchFamily="34" charset="0"/>
                <a:sym typeface="+mn-ea"/>
              </a:rPr>
              <a:t>Node q = new Node(x);</a:t>
            </a:r>
            <a:endParaRPr lang="en-US" altLang="en-US" sz="2400" b="0">
              <a:latin typeface="Calibri" panose="020F0502020204030204" pitchFamily="34" charset="0"/>
              <a:cs typeface="Calibri" panose="020F0502020204030204" pitchFamily="34" charset="0"/>
            </a:endParaRPr>
          </a:p>
          <a:p>
            <a:pPr lvl="1"/>
            <a:r>
              <a:rPr lang="en-US" altLang="en-US" sz="2400" b="0">
                <a:latin typeface="Calibri" panose="020F0502020204030204" pitchFamily="34" charset="0"/>
                <a:cs typeface="Calibri" panose="020F0502020204030204" pitchFamily="34" charset="0"/>
                <a:sym typeface="+mn-ea"/>
              </a:rPr>
              <a:t>q.next = p;</a:t>
            </a:r>
            <a:endParaRPr lang="en-US" altLang="en-US" sz="2400" b="0">
              <a:latin typeface="Calibri" panose="020F0502020204030204" pitchFamily="34" charset="0"/>
              <a:cs typeface="Calibri" panose="020F0502020204030204" pitchFamily="34" charset="0"/>
            </a:endParaRPr>
          </a:p>
          <a:p>
            <a:pPr lvl="1"/>
            <a:r>
              <a:rPr lang="en-US" altLang="en-US" sz="2400" b="0">
                <a:latin typeface="Calibri" panose="020F0502020204030204" pitchFamily="34" charset="0"/>
                <a:cs typeface="Calibri" panose="020F0502020204030204" pitchFamily="34" charset="0"/>
                <a:sym typeface="+mn-ea"/>
              </a:rPr>
              <a:t>f.next = q;</a:t>
            </a:r>
            <a:endParaRPr lang="en-US" altLang="en-US" sz="2400" b="0">
              <a:latin typeface="Calibri" panose="020F0502020204030204" pitchFamily="34" charset="0"/>
              <a:cs typeface="Calibri" panose="020F0502020204030204" pitchFamily="34"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3400" y="1447800"/>
            <a:ext cx="8258175" cy="4993005"/>
          </a:xfrm>
          <a:prstGeom prst="rect">
            <a:avLst/>
          </a:prstGeom>
          <a:noFill/>
        </p:spPr>
        <p:txBody>
          <a:bodyPr wrap="square" rtlCol="0" anchor="t">
            <a:noAutofit/>
          </a:bodyPr>
          <a:p>
            <a:r>
              <a:rPr lang="en-US" altLang="en-US" sz="2200" b="0">
                <a:cs typeface="Arial" panose="020B0604020202020204" pitchFamily="34" charset="0"/>
              </a:rPr>
              <a:t>Suppose a </a:t>
            </a:r>
            <a:r>
              <a:rPr lang="en-US" altLang="en-US" sz="2200" b="0">
                <a:highlight>
                  <a:srgbClr val="FFFF00"/>
                </a:highlight>
                <a:cs typeface="Arial" panose="020B0604020202020204" pitchFamily="34" charset="0"/>
              </a:rPr>
              <a:t>singly linked list</a:t>
            </a:r>
            <a:r>
              <a:rPr lang="en-US" altLang="en-US" sz="2200" b="0">
                <a:cs typeface="Arial" panose="020B0604020202020204" pitchFamily="34" charset="0"/>
              </a:rPr>
              <a:t> of integers is given below and p is a reference to the node with value 3 (i.e. </a:t>
            </a:r>
            <a:r>
              <a:rPr lang="en-US" altLang="en-US" sz="2200" b="0">
                <a:highlight>
                  <a:srgbClr val="FFFF00"/>
                </a:highlight>
                <a:cs typeface="Arial" panose="020B0604020202020204" pitchFamily="34" charset="0"/>
              </a:rPr>
              <a:t>p.info=3</a:t>
            </a:r>
            <a:r>
              <a:rPr lang="en-US" altLang="en-US" sz="2200" b="0">
                <a:cs typeface="Arial" panose="020B0604020202020204" pitchFamily="34" charset="0"/>
              </a:rPr>
              <a:t>):</a:t>
            </a:r>
            <a:endParaRPr lang="en-US" altLang="en-US" sz="2200" b="0">
              <a:cs typeface="Arial" panose="020B0604020202020204" pitchFamily="34" charset="0"/>
            </a:endParaRPr>
          </a:p>
          <a:p>
            <a:r>
              <a:rPr lang="en-US" altLang="en-US" sz="2200" b="0">
                <a:cs typeface="Arial" panose="020B0604020202020204" pitchFamily="34" charset="0"/>
              </a:rPr>
              <a:t>(head) 7 11 6 4 3 9 8 2 (tail)</a:t>
            </a:r>
            <a:endParaRPr lang="en-US" altLang="en-US" sz="2200" b="0">
              <a:cs typeface="Arial" panose="020B0604020202020204" pitchFamily="34" charset="0"/>
            </a:endParaRPr>
          </a:p>
          <a:p>
            <a:r>
              <a:rPr lang="en-US" altLang="en-US" sz="2200" b="0">
                <a:highlight>
                  <a:srgbClr val="FFFF00"/>
                </a:highlight>
                <a:cs typeface="Arial" panose="020B0604020202020204" pitchFamily="34" charset="0"/>
              </a:rPr>
              <a:t>What does the list look like</a:t>
            </a:r>
            <a:r>
              <a:rPr lang="en-US" altLang="en-US" sz="2200" b="0">
                <a:cs typeface="Arial" panose="020B0604020202020204" pitchFamily="34" charset="0"/>
              </a:rPr>
              <a:t> after the following java code snippet is run?</a:t>
            </a:r>
            <a:endParaRPr lang="en-US" altLang="en-US" sz="2200" b="0">
              <a:cs typeface="Arial" panose="020B0604020202020204" pitchFamily="34" charset="0"/>
            </a:endParaRPr>
          </a:p>
          <a:p>
            <a:pPr lvl="4"/>
            <a:r>
              <a:rPr lang="en-US" altLang="en-US" sz="2400" b="0">
                <a:latin typeface="Calibri" panose="020F0502020204030204" pitchFamily="34" charset="0"/>
                <a:cs typeface="Calibri" panose="020F0502020204030204" pitchFamily="34" charset="0"/>
              </a:rPr>
              <a:t>int x = 5;</a:t>
            </a:r>
            <a:endParaRPr lang="en-US" altLang="en-US" sz="2400" b="0">
              <a:latin typeface="Calibri" panose="020F0502020204030204" pitchFamily="34" charset="0"/>
              <a:cs typeface="Calibri" panose="020F0502020204030204" pitchFamily="34" charset="0"/>
            </a:endParaRPr>
          </a:p>
          <a:p>
            <a:pPr lvl="4"/>
            <a:r>
              <a:rPr lang="en-US" altLang="en-US" sz="2400" b="0">
                <a:latin typeface="Calibri" panose="020F0502020204030204" pitchFamily="34" charset="0"/>
                <a:cs typeface="Calibri" panose="020F0502020204030204" pitchFamily="34" charset="0"/>
              </a:rPr>
              <a:t>Node f = head;</a:t>
            </a:r>
            <a:endParaRPr lang="en-US" altLang="en-US" sz="2400" b="0">
              <a:latin typeface="Calibri" panose="020F0502020204030204" pitchFamily="34" charset="0"/>
              <a:cs typeface="Calibri" panose="020F0502020204030204" pitchFamily="34" charset="0"/>
            </a:endParaRPr>
          </a:p>
          <a:p>
            <a:pPr lvl="4"/>
            <a:r>
              <a:rPr lang="en-US" altLang="en-US" sz="2400" b="0">
                <a:latin typeface="Calibri" panose="020F0502020204030204" pitchFamily="34" charset="0"/>
                <a:cs typeface="Calibri" panose="020F0502020204030204" pitchFamily="34" charset="0"/>
              </a:rPr>
              <a:t>while(f.next != p) f = f.next;</a:t>
            </a:r>
            <a:endParaRPr lang="en-US" altLang="en-US" sz="2400" b="0">
              <a:latin typeface="Calibri" panose="020F0502020204030204" pitchFamily="34" charset="0"/>
              <a:cs typeface="Calibri" panose="020F0502020204030204" pitchFamily="34" charset="0"/>
            </a:endParaRPr>
          </a:p>
          <a:p>
            <a:pPr lvl="4"/>
            <a:r>
              <a:rPr lang="en-US" altLang="en-US" sz="2400" b="0">
                <a:latin typeface="Calibri" panose="020F0502020204030204" pitchFamily="34" charset="0"/>
                <a:cs typeface="Calibri" panose="020F0502020204030204" pitchFamily="34" charset="0"/>
              </a:rPr>
              <a:t>Node q = new Node(x);</a:t>
            </a:r>
            <a:endParaRPr lang="en-US" altLang="en-US" sz="2400" b="0">
              <a:latin typeface="Calibri" panose="020F0502020204030204" pitchFamily="34" charset="0"/>
              <a:cs typeface="Calibri" panose="020F0502020204030204" pitchFamily="34" charset="0"/>
            </a:endParaRPr>
          </a:p>
          <a:p>
            <a:pPr lvl="4"/>
            <a:r>
              <a:rPr lang="en-US" altLang="en-US" sz="2400" b="0">
                <a:latin typeface="Calibri" panose="020F0502020204030204" pitchFamily="34" charset="0"/>
                <a:cs typeface="Calibri" panose="020F0502020204030204" pitchFamily="34" charset="0"/>
              </a:rPr>
              <a:t>q.next = p;</a:t>
            </a:r>
            <a:endParaRPr lang="en-US" altLang="en-US" sz="2400" b="0">
              <a:latin typeface="Calibri" panose="020F0502020204030204" pitchFamily="34" charset="0"/>
              <a:cs typeface="Calibri" panose="020F0502020204030204" pitchFamily="34" charset="0"/>
            </a:endParaRPr>
          </a:p>
          <a:p>
            <a:pPr lvl="4"/>
            <a:r>
              <a:rPr lang="en-US" altLang="en-US" sz="2400" b="0">
                <a:latin typeface="Calibri" panose="020F0502020204030204" pitchFamily="34" charset="0"/>
                <a:cs typeface="Calibri" panose="020F0502020204030204" pitchFamily="34" charset="0"/>
              </a:rPr>
              <a:t>f.next = q;</a:t>
            </a:r>
            <a:endParaRPr lang="en-US" altLang="en-US" sz="2400" b="0">
              <a:latin typeface="Calibri" panose="020F0502020204030204" pitchFamily="34" charset="0"/>
              <a:cs typeface="Calibri" panose="020F0502020204030204" pitchFamily="34" charset="0"/>
            </a:endParaRPr>
          </a:p>
        </p:txBody>
      </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3" name="Text Box 2"/>
          <p:cNvSpPr txBox="1"/>
          <p:nvPr/>
        </p:nvSpPr>
        <p:spPr>
          <a:xfrm>
            <a:off x="762000" y="1219200"/>
            <a:ext cx="7849235" cy="3476625"/>
          </a:xfrm>
          <a:prstGeom prst="rect">
            <a:avLst/>
          </a:prstGeom>
          <a:noFill/>
        </p:spPr>
        <p:txBody>
          <a:bodyPr wrap="square" rtlCol="0" anchor="t">
            <a:spAutoFit/>
          </a:bodyPr>
          <a:p>
            <a:r>
              <a:rPr lang="en-US" altLang="en-US" sz="2200" b="0"/>
              <a:t>Suppose a </a:t>
            </a:r>
            <a:r>
              <a:rPr lang="en-US" altLang="en-US" sz="2200" b="0">
                <a:highlight>
                  <a:srgbClr val="FFFF00"/>
                </a:highlight>
              </a:rPr>
              <a:t>singly linked list</a:t>
            </a:r>
            <a:r>
              <a:rPr lang="en-US" altLang="en-US" sz="2200" b="0"/>
              <a:t> of integers is given below:</a:t>
            </a:r>
            <a:endParaRPr lang="en-US" altLang="en-US" sz="2200" b="0"/>
          </a:p>
          <a:p>
            <a:r>
              <a:rPr lang="en-US" altLang="en-US" sz="2200" b="0"/>
              <a:t>(head) 7 11 6 4 3 12 8 2 (tail)</a:t>
            </a:r>
            <a:endParaRPr lang="en-US" altLang="en-US" sz="2200" b="0"/>
          </a:p>
          <a:p>
            <a:r>
              <a:rPr lang="en-US" altLang="en-US" sz="2200" b="0">
                <a:highlight>
                  <a:srgbClr val="FFFF00"/>
                </a:highlight>
              </a:rPr>
              <a:t>What does the list look like</a:t>
            </a:r>
            <a:r>
              <a:rPr lang="en-US" altLang="en-US" sz="2200" b="0"/>
              <a:t> after the following java code snippet is run?</a:t>
            </a:r>
            <a:endParaRPr lang="en-US" altLang="en-US" sz="2200" b="0"/>
          </a:p>
          <a:p>
            <a:r>
              <a:rPr lang="en-US" altLang="en-US" sz="2200" b="0"/>
              <a:t>int x = 5;</a:t>
            </a:r>
            <a:endParaRPr lang="en-US" altLang="en-US" sz="2200" b="0"/>
          </a:p>
          <a:p>
            <a:r>
              <a:rPr lang="en-US" altLang="en-US" sz="2200" b="0"/>
              <a:t>Node f = head;</a:t>
            </a:r>
            <a:endParaRPr lang="en-US" altLang="en-US" sz="2200" b="0"/>
          </a:p>
          <a:p>
            <a:r>
              <a:rPr lang="en-US" altLang="en-US" sz="2200" b="0"/>
              <a:t>while(f.next != tail) f = f.next;</a:t>
            </a:r>
            <a:endParaRPr lang="en-US" altLang="en-US" sz="2200" b="0"/>
          </a:p>
          <a:p>
            <a:r>
              <a:rPr lang="en-US" altLang="en-US" sz="2200" b="0"/>
              <a:t>Node q = new Node(x);</a:t>
            </a:r>
            <a:endParaRPr lang="en-US" altLang="en-US" sz="2200" b="0"/>
          </a:p>
          <a:p>
            <a:r>
              <a:rPr lang="en-US" altLang="en-US" sz="2200" b="0"/>
              <a:t>q.next = tail;</a:t>
            </a:r>
            <a:endParaRPr lang="en-US" altLang="en-US" sz="2200" b="0"/>
          </a:p>
          <a:p>
            <a:r>
              <a:rPr lang="en-US" altLang="en-US" sz="2200" b="0"/>
              <a:t>f.next = q;</a:t>
            </a:r>
            <a:endParaRPr lang="en-US" sz="2200" b="0"/>
          </a:p>
        </p:txBody>
      </p:sp>
      <p:pic>
        <p:nvPicPr>
          <p:cNvPr id="4" name="Picture 3"/>
          <p:cNvPicPr>
            <a:picLocks noChangeAspect="1"/>
          </p:cNvPicPr>
          <p:nvPr/>
        </p:nvPicPr>
        <p:blipFill>
          <a:blip r:embed="rId1"/>
          <a:stretch>
            <a:fillRect/>
          </a:stretch>
        </p:blipFill>
        <p:spPr>
          <a:xfrm>
            <a:off x="5105400" y="3505200"/>
            <a:ext cx="2933700" cy="26765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67995" y="1295400"/>
            <a:ext cx="8347710" cy="1014730"/>
          </a:xfrm>
          <a:prstGeom prst="rect">
            <a:avLst/>
          </a:prstGeom>
          <a:noFill/>
        </p:spPr>
        <p:txBody>
          <a:bodyPr wrap="square" rtlCol="0" anchor="t">
            <a:spAutoFit/>
          </a:bodyPr>
          <a:p>
            <a:r>
              <a:rPr lang="en-US" altLang="en-US" sz="2000" b="0"/>
              <a:t>Suppose we are considering a </a:t>
            </a:r>
            <a:r>
              <a:rPr lang="en-US" altLang="en-US" sz="2000" b="0">
                <a:highlight>
                  <a:srgbClr val="FFFF00"/>
                </a:highlight>
              </a:rPr>
              <a:t>singly linked list</a:t>
            </a:r>
            <a:r>
              <a:rPr lang="en-US" altLang="en-US" sz="2000" b="0"/>
              <a:t> and p is some node in the list which has both predecessor and successor nodes.</a:t>
            </a:r>
            <a:endParaRPr lang="en-US" altLang="en-US" sz="2000" b="0"/>
          </a:p>
          <a:p>
            <a:r>
              <a:rPr lang="en-US" altLang="en-US" sz="2000" b="0"/>
              <a:t>Select </a:t>
            </a:r>
            <a:r>
              <a:rPr lang="en-US" altLang="en-US" sz="2000" b="0">
                <a:highlight>
                  <a:srgbClr val="FFFF00"/>
                </a:highlight>
              </a:rPr>
              <a:t>the most correct java code</a:t>
            </a:r>
            <a:r>
              <a:rPr lang="en-US" altLang="en-US" sz="2000" b="0"/>
              <a:t> snippet that </a:t>
            </a:r>
            <a:r>
              <a:rPr lang="en-US" altLang="en-US" sz="2000" b="0">
                <a:highlight>
                  <a:srgbClr val="FFFF00"/>
                </a:highlight>
              </a:rPr>
              <a:t>deletes</a:t>
            </a:r>
            <a:r>
              <a:rPr lang="en-US" altLang="en-US" sz="2000" b="0"/>
              <a:t> the node p.</a:t>
            </a:r>
            <a:endParaRPr lang="en-US" altLang="en-US" sz="2000" b="0"/>
          </a:p>
        </p:txBody>
      </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pic>
        <p:nvPicPr>
          <p:cNvPr id="5" name="Picture 4"/>
          <p:cNvPicPr>
            <a:picLocks noChangeAspect="1"/>
          </p:cNvPicPr>
          <p:nvPr/>
        </p:nvPicPr>
        <p:blipFill>
          <a:blip r:embed="rId1"/>
          <a:stretch>
            <a:fillRect/>
          </a:stretch>
        </p:blipFill>
        <p:spPr>
          <a:xfrm>
            <a:off x="533400" y="2514600"/>
            <a:ext cx="3664585" cy="2234565"/>
          </a:xfrm>
          <a:prstGeom prst="rect">
            <a:avLst/>
          </a:prstGeom>
        </p:spPr>
      </p:pic>
      <p:pic>
        <p:nvPicPr>
          <p:cNvPr id="6" name="Picture 5"/>
          <p:cNvPicPr>
            <a:picLocks noChangeAspect="1"/>
          </p:cNvPicPr>
          <p:nvPr/>
        </p:nvPicPr>
        <p:blipFill>
          <a:blip r:embed="rId2"/>
          <a:stretch>
            <a:fillRect/>
          </a:stretch>
        </p:blipFill>
        <p:spPr>
          <a:xfrm>
            <a:off x="5029200" y="2589530"/>
            <a:ext cx="3413760" cy="21596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9600" y="1447800"/>
            <a:ext cx="7935595" cy="2553335"/>
          </a:xfrm>
          <a:prstGeom prst="rect">
            <a:avLst/>
          </a:prstGeom>
          <a:noFill/>
        </p:spPr>
        <p:txBody>
          <a:bodyPr wrap="square" rtlCol="0" anchor="t">
            <a:spAutoFit/>
          </a:bodyPr>
          <a:p>
            <a:r>
              <a:rPr lang="en-US" altLang="en-US" sz="2000" b="0"/>
              <a:t>Select the statement that is most correct.</a:t>
            </a:r>
            <a:endParaRPr lang="en-US" altLang="en-US" sz="2000" b="0"/>
          </a:p>
          <a:p>
            <a:r>
              <a:rPr lang="en-US" altLang="en-US" sz="2000" b="0"/>
              <a:t>Suppose we are considering a </a:t>
            </a:r>
            <a:r>
              <a:rPr lang="en-US" altLang="en-US" sz="2000" b="0">
                <a:highlight>
                  <a:srgbClr val="FFFF00"/>
                </a:highlight>
              </a:rPr>
              <a:t>singly linked list</a:t>
            </a:r>
            <a:r>
              <a:rPr lang="en-US" altLang="en-US" sz="2000" b="0"/>
              <a:t> which is not empty. </a:t>
            </a:r>
            <a:r>
              <a:rPr lang="en-US" altLang="en-US" sz="2000" b="0">
                <a:highlight>
                  <a:srgbClr val="FFFF00"/>
                </a:highlight>
              </a:rPr>
              <a:t>What does the java code snippet</a:t>
            </a:r>
            <a:r>
              <a:rPr lang="en-US" altLang="en-US" sz="2000" b="0"/>
              <a:t> below do?</a:t>
            </a:r>
            <a:endParaRPr lang="en-US" altLang="en-US" sz="2000" b="0"/>
          </a:p>
          <a:p>
            <a:endParaRPr lang="en-US" altLang="en-US" sz="2000" b="0"/>
          </a:p>
          <a:p>
            <a:pPr lvl="2"/>
            <a:r>
              <a:rPr lang="en-US" altLang="en-US" sz="2000" b="0"/>
              <a:t>Node q = new Node(x);</a:t>
            </a:r>
            <a:endParaRPr lang="en-US" altLang="en-US" sz="2000" b="0"/>
          </a:p>
          <a:p>
            <a:pPr lvl="2"/>
            <a:r>
              <a:rPr lang="en-US" altLang="en-US" sz="2000" b="0"/>
              <a:t>tail.next = q;</a:t>
            </a:r>
            <a:endParaRPr lang="en-US" altLang="en-US" sz="2000" b="0"/>
          </a:p>
          <a:p>
            <a:pPr lvl="2"/>
            <a:r>
              <a:rPr lang="en-US" altLang="en-US" sz="2000" b="0"/>
              <a:t>tail = q;</a:t>
            </a:r>
            <a:endParaRPr lang="en-US" altLang="en-US" sz="2000" b="0"/>
          </a:p>
          <a:p>
            <a:endParaRPr lang="en-US" altLang="en-US" sz="2000" b="0"/>
          </a:p>
        </p:txBody>
      </p:sp>
      <p:sp>
        <p:nvSpPr>
          <p:cNvPr id="32772" name="Rectangle 2"/>
          <p:cNvSpPr>
            <a:spLocks noGrp="1"/>
          </p:cNvSpPr>
          <p:nvPr/>
        </p:nvSpPr>
        <p:spPr>
          <a:xfrm>
            <a:off x="838200" y="228600"/>
            <a:ext cx="7086600" cy="706755"/>
          </a:xfrm>
          <a:prstGeom prst="rect">
            <a:avLst/>
          </a:prstGeom>
          <a:noFill/>
          <a:ln w="9525">
            <a:noFill/>
          </a:ln>
        </p:spPr>
        <p:txBody>
          <a:bodyPr vert="horz" wrap="square" lIns="91440" tIns="45720" rIns="91440" bIns="45720" anchor="ctr" anchorCtr="0">
            <a:sp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9219"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9220" name="Title 1"/>
          <p:cNvSpPr>
            <a:spLocks noGrp="1"/>
          </p:cNvSpPr>
          <p:nvPr>
            <p:ph type="title"/>
          </p:nvPr>
        </p:nvSpPr>
        <p:spPr>
          <a:xfrm>
            <a:off x="460375" y="495300"/>
            <a:ext cx="8229600" cy="701675"/>
          </a:xfrm>
        </p:spPr>
        <p:txBody>
          <a:bodyPr vert="horz" wrap="square" lIns="91440" tIns="45720" rIns="91440" bIns="45720" anchor="ctr" anchorCtr="0">
            <a:spAutoFit/>
          </a:bodyPr>
          <a:p>
            <a:r>
              <a:rPr sz="4000" b="1" dirty="0">
                <a:solidFill>
                  <a:srgbClr val="CC3300"/>
                </a:solidFill>
              </a:rPr>
              <a:t>Drawbacks of Arrays</a:t>
            </a:r>
            <a:endParaRPr sz="4000" b="1" dirty="0">
              <a:solidFill>
                <a:srgbClr val="CC3300"/>
              </a:solidFill>
            </a:endParaRPr>
          </a:p>
        </p:txBody>
      </p:sp>
      <p:sp>
        <p:nvSpPr>
          <p:cNvPr id="922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9222" name="Content Placeholder 4"/>
          <p:cNvSpPr>
            <a:spLocks noGrp="1"/>
          </p:cNvSpPr>
          <p:nvPr>
            <p:ph sz="quarter" idx="1"/>
          </p:nvPr>
        </p:nvSpPr>
        <p:spPr>
          <a:xfrm>
            <a:off x="457200" y="1600200"/>
            <a:ext cx="8229600" cy="4495800"/>
          </a:xfrm>
        </p:spPr>
        <p:txBody>
          <a:bodyPr vert="horz" wrap="square" lIns="91440" tIns="45720" rIns="91440" bIns="45720" anchor="t" anchorCtr="0"/>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lnSpc>
                <a:spcPct val="110000"/>
              </a:lnSpc>
            </a:pPr>
            <a:r>
              <a:rPr sz="2600" dirty="0">
                <a:solidFill>
                  <a:srgbClr val="000000"/>
                </a:solidFill>
                <a:latin typeface="Arial" panose="020B0604020202020204" pitchFamily="34" charset="0"/>
                <a:cs typeface="Arial" panose="020B0604020202020204" pitchFamily="34" charset="0"/>
              </a:rPr>
              <a:t>Array is a very useful data structure in many situations. However, it has some important limitations:</a:t>
            </a:r>
            <a:endParaRPr sz="2600" dirty="0">
              <a:solidFill>
                <a:srgbClr val="000000"/>
              </a:solidFill>
              <a:latin typeface="Arial" panose="020B0604020202020204" pitchFamily="34" charset="0"/>
              <a:cs typeface="Arial" panose="020B0604020202020204" pitchFamily="34" charset="0"/>
            </a:endParaRPr>
          </a:p>
          <a:p>
            <a:pPr marL="640080" lvl="1" indent="-273050">
              <a:lnSpc>
                <a:spcPct val="110000"/>
              </a:lnSpc>
            </a:pPr>
            <a:r>
              <a:rPr dirty="0">
                <a:solidFill>
                  <a:srgbClr val="000000"/>
                </a:solidFill>
                <a:latin typeface="Arial" panose="020B0604020202020204" pitchFamily="34" charset="0"/>
                <a:cs typeface="Arial" panose="020B0604020202020204" pitchFamily="34" charset="0"/>
              </a:rPr>
              <a:t>They require size information for creation</a:t>
            </a:r>
            <a:endParaRPr dirty="0">
              <a:solidFill>
                <a:srgbClr val="000000"/>
              </a:solidFill>
              <a:latin typeface="Arial" panose="020B0604020202020204" pitchFamily="34" charset="0"/>
              <a:cs typeface="Arial" panose="020B0604020202020204" pitchFamily="34" charset="0"/>
            </a:endParaRPr>
          </a:p>
          <a:p>
            <a:pPr marL="640080" lvl="1" indent="-273050">
              <a:lnSpc>
                <a:spcPct val="110000"/>
              </a:lnSpc>
            </a:pPr>
            <a:r>
              <a:rPr dirty="0">
                <a:solidFill>
                  <a:srgbClr val="000000"/>
                </a:solidFill>
                <a:latin typeface="Arial" panose="020B0604020202020204" pitchFamily="34" charset="0"/>
                <a:cs typeface="Arial" panose="020B0604020202020204" pitchFamily="34" charset="0"/>
              </a:rPr>
              <a:t>Inserting an element in the middle of an array leads to moving other elements around</a:t>
            </a:r>
            <a:endParaRPr dirty="0">
              <a:solidFill>
                <a:srgbClr val="000000"/>
              </a:solidFill>
              <a:latin typeface="Arial" panose="020B0604020202020204" pitchFamily="34" charset="0"/>
              <a:cs typeface="Arial" panose="020B0604020202020204" pitchFamily="34" charset="0"/>
            </a:endParaRPr>
          </a:p>
          <a:p>
            <a:pPr marL="640080" lvl="1" indent="-273050">
              <a:lnSpc>
                <a:spcPct val="110000"/>
              </a:lnSpc>
            </a:pPr>
            <a:r>
              <a:rPr dirty="0">
                <a:solidFill>
                  <a:srgbClr val="000000"/>
                </a:solidFill>
                <a:latin typeface="Arial" panose="020B0604020202020204" pitchFamily="34" charset="0"/>
                <a:cs typeface="Arial" panose="020B0604020202020204" pitchFamily="34" charset="0"/>
              </a:rPr>
              <a:t>Deleting an element from the middle of an array leads to moving other elements around</a:t>
            </a:r>
            <a:endParaRPr dirty="0">
              <a:solidFill>
                <a:srgbClr val="000000"/>
              </a:solidFill>
              <a:latin typeface="Arial" panose="020B0604020202020204" pitchFamily="34" charset="0"/>
              <a:cs typeface="Arial" panose="020B0604020202020204" pitchFamily="34" charset="0"/>
            </a:endParaRPr>
          </a:p>
          <a:p>
            <a:pPr marL="319405" lvl="0" indent="-319405"/>
            <a:r>
              <a:rPr sz="2600" dirty="0"/>
              <a:t>Other data structures are more efficient in such situations.</a:t>
            </a:r>
            <a:endParaRPr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9100" y="990600"/>
            <a:ext cx="8306435" cy="5323205"/>
          </a:xfrm>
          <a:prstGeom prst="rect">
            <a:avLst/>
          </a:prstGeom>
          <a:noFill/>
        </p:spPr>
        <p:txBody>
          <a:bodyPr wrap="square" rtlCol="0" anchor="t">
            <a:spAutoFit/>
          </a:bodyPr>
          <a:p>
            <a:r>
              <a:rPr lang="en-US" altLang="en-US" sz="2000" b="0"/>
              <a:t>Consider the fun() method in a </a:t>
            </a:r>
            <a:r>
              <a:rPr lang="en-US" altLang="en-US" sz="2000" b="0">
                <a:highlight>
                  <a:srgbClr val="FFFF00"/>
                </a:highlight>
              </a:rPr>
              <a:t>singly linked list</a:t>
            </a:r>
            <a:r>
              <a:rPr lang="en-US" altLang="en-US" sz="2000" b="0"/>
              <a:t> of integers below:</a:t>
            </a:r>
            <a:endParaRPr lang="en-US" altLang="en-US" sz="2000" b="0"/>
          </a:p>
          <a:p>
            <a:r>
              <a:rPr lang="en-US" altLang="en-US" sz="2000" b="0"/>
              <a:t>Integer fun()</a:t>
            </a:r>
            <a:endParaRPr lang="en-US" altLang="en-US" sz="2000" b="0"/>
          </a:p>
          <a:p>
            <a:r>
              <a:rPr lang="en-US" altLang="en-US" sz="2000" b="0"/>
              <a:t>{ if (isEmpty()) return null;</a:t>
            </a:r>
            <a:endParaRPr lang="en-US" altLang="en-US" sz="2000" b="0"/>
          </a:p>
          <a:p>
            <a:pPr indent="457200"/>
            <a:r>
              <a:rPr lang="en-US" altLang="en-US" sz="2000" b="0"/>
              <a:t>Integer x = head.info;</a:t>
            </a:r>
            <a:endParaRPr lang="en-US" altLang="en-US" sz="2000" b="0"/>
          </a:p>
          <a:p>
            <a:pPr indent="457200"/>
            <a:r>
              <a:rPr lang="en-US" altLang="en-US" sz="2000" b="0"/>
              <a:t>if (head == tail)</a:t>
            </a:r>
            <a:endParaRPr lang="en-US" altLang="en-US" sz="2000" b="0"/>
          </a:p>
          <a:p>
            <a:pPr marL="457200" lvl="1" indent="457200"/>
            <a:r>
              <a:rPr lang="en-US" altLang="en-US" sz="2000" b="0"/>
              <a:t>head = tail = null;</a:t>
            </a:r>
            <a:endParaRPr lang="en-US" altLang="en-US" sz="2000" b="0"/>
          </a:p>
          <a:p>
            <a:pPr indent="457200"/>
            <a:r>
              <a:rPr lang="en-US" altLang="en-US" sz="2000" b="0"/>
              <a:t>else head = head.next;</a:t>
            </a:r>
            <a:endParaRPr lang="en-US" altLang="en-US" sz="2000" b="0"/>
          </a:p>
          <a:p>
            <a:r>
              <a:rPr lang="en-US" altLang="en-US" sz="2000" b="0"/>
              <a:t>return(x);</a:t>
            </a:r>
            <a:endParaRPr lang="en-US" altLang="en-US" sz="2000" b="0"/>
          </a:p>
          <a:p>
            <a:r>
              <a:rPr lang="en-US" altLang="en-US" sz="2000" b="0"/>
              <a:t>}</a:t>
            </a:r>
            <a:endParaRPr lang="en-US" altLang="en-US" sz="2000" b="0"/>
          </a:p>
          <a:p>
            <a:endParaRPr lang="en-US" altLang="en-US" sz="2000" b="0"/>
          </a:p>
          <a:p>
            <a:r>
              <a:rPr lang="en-US" altLang="en-US" sz="2000" b="0"/>
              <a:t>Specify the </a:t>
            </a:r>
            <a:r>
              <a:rPr lang="en-US" altLang="en-US" sz="2000" b="0">
                <a:highlight>
                  <a:srgbClr val="FFFF00"/>
                </a:highlight>
              </a:rPr>
              <a:t>correct statement about the fun() method</a:t>
            </a:r>
            <a:r>
              <a:rPr lang="en-US" altLang="en-US" sz="2000" b="0"/>
              <a:t> in the code above (choose the most suitable one).</a:t>
            </a:r>
            <a:endParaRPr lang="en-US" altLang="en-US" sz="2000" b="0"/>
          </a:p>
          <a:p>
            <a:endParaRPr lang="en-US" altLang="en-US" sz="2000" b="0"/>
          </a:p>
          <a:p>
            <a:r>
              <a:rPr lang="en-US" altLang="en-US" sz="2000" b="0"/>
              <a:t>A. It removes and returns the first element of the list</a:t>
            </a:r>
            <a:endParaRPr lang="en-US" altLang="en-US" sz="2000" b="0"/>
          </a:p>
          <a:p>
            <a:r>
              <a:rPr lang="en-US" altLang="en-US" sz="2000" b="0"/>
              <a:t>B. It removes and returns the last element of the list</a:t>
            </a:r>
            <a:endParaRPr lang="en-US" altLang="en-US" sz="2000" b="0"/>
          </a:p>
          <a:p>
            <a:r>
              <a:rPr lang="en-US" altLang="en-US" sz="2000" b="0"/>
              <a:t>C. It removes and returns the second element of the list</a:t>
            </a:r>
            <a:endParaRPr lang="en-US" altLang="en-US" sz="2000" b="0"/>
          </a:p>
          <a:p>
            <a:r>
              <a:rPr lang="en-US" altLang="en-US" sz="2000" b="0"/>
              <a:t>D. It returns the first element of the list</a:t>
            </a:r>
            <a:endParaRPr lang="en-US" altLang="en-US" sz="2000" b="0"/>
          </a:p>
        </p:txBody>
      </p:sp>
      <p:sp>
        <p:nvSpPr>
          <p:cNvPr id="32772" name="Rectangle 2"/>
          <p:cNvSpPr>
            <a:spLocks noGrp="1"/>
          </p:cNvSpPr>
          <p:nvPr/>
        </p:nvSpPr>
        <p:spPr>
          <a:xfrm>
            <a:off x="838200" y="228600"/>
            <a:ext cx="7086600" cy="398145"/>
          </a:xfrm>
          <a:prstGeom prst="rect">
            <a:avLst/>
          </a:prstGeom>
          <a:noFill/>
          <a:ln w="9525">
            <a:noFill/>
          </a:ln>
        </p:spPr>
        <p:txBody>
          <a:bodyPr vert="horz" wrap="square" lIns="91440" tIns="45720" rIns="91440" bIns="45720" anchor="ctr" anchorCtr="0">
            <a:noAutofit/>
          </a:bodyPr>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277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2772" name="Rectangle 2"/>
          <p:cNvSpPr>
            <a:spLocks noGrp="1"/>
          </p:cNvSpPr>
          <p:nvPr>
            <p:ph type="title"/>
          </p:nvPr>
        </p:nvSpPr>
        <p:spPr>
          <a:xfrm>
            <a:off x="685800" y="302260"/>
            <a:ext cx="7086600" cy="706755"/>
          </a:xfrm>
        </p:spPr>
        <p:txBody>
          <a:bodyPr vert="horz" wrap="square" lIns="91440" tIns="45720" rIns="91440" bIns="45720" anchor="ctr" anchorCtr="0">
            <a:spAutoFit/>
          </a:bodyPr>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32773" name="Rectangle 3"/>
          <p:cNvSpPr>
            <a:spLocks noGrp="1"/>
          </p:cNvSpPr>
          <p:nvPr>
            <p:ph idx="1"/>
          </p:nvPr>
        </p:nvSpPr>
        <p:spPr>
          <a:xfrm>
            <a:off x="737870" y="1219200"/>
            <a:ext cx="7948930" cy="5183505"/>
          </a:xfrm>
        </p:spPr>
        <p:txBody>
          <a:bodyPr vert="horz" wrap="square" lIns="91440" tIns="45720" rIns="91440" bIns="45720" anchor="t" anchorCtr="0">
            <a:spAutoFit/>
          </a:bodyPr>
          <a:p>
            <a:pPr marL="457200" lvl="1" algn="l">
              <a:lnSpc>
                <a:spcPct val="90000"/>
              </a:lnSpc>
              <a:buClrTx/>
              <a:buSzTx/>
              <a:buNone/>
            </a:pPr>
            <a:r>
              <a:rPr lang="en-US" altLang="en-US" sz="2400">
                <a:solidFill>
                  <a:schemeClr val="tx1"/>
                </a:solidFill>
                <a:cs typeface="+mn-lt"/>
              </a:rPr>
              <a:t>    - Enter into the list: 12, 5, 100, 70, 30, 1</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Print the list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Delete the first element in the list --&gt; Print the list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Delete the last element in the list --&gt; Print the list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Insert the number 40 at the first position (0th) of the list; 20 at the second position; 50 at the last position of the list --&gt; Print the list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Search for the element entered from the keyboard. If the element is in the list, print its position. Otherwise, if it does not exist, print the message "Not found".</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Sort the list in ascending order --&gt; Print the list to the screen</a:t>
            </a:r>
            <a:endParaRPr lang="en-US" altLang="en-US" sz="2400">
              <a:solidFill>
                <a:schemeClr val="tx1"/>
              </a:solidFill>
              <a:cs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277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2772" name="Rectangle 2"/>
          <p:cNvSpPr>
            <a:spLocks noGrp="1"/>
          </p:cNvSpPr>
          <p:nvPr>
            <p:ph type="title"/>
          </p:nvPr>
        </p:nvSpPr>
        <p:spPr>
          <a:xfrm>
            <a:off x="685800" y="304800"/>
            <a:ext cx="7086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Summary</a:t>
            </a:r>
            <a:endParaRPr sz="4000" b="1" kern="1200" dirty="0">
              <a:solidFill>
                <a:srgbClr val="CC3300"/>
              </a:solidFill>
              <a:latin typeface="+mj-lt"/>
              <a:ea typeface="Arial" panose="020B0604020202020204" pitchFamily="34" charset="0"/>
              <a:cs typeface="+mj-cs"/>
            </a:endParaRPr>
          </a:p>
        </p:txBody>
      </p:sp>
      <p:sp>
        <p:nvSpPr>
          <p:cNvPr id="32773" name="Rectangle 3"/>
          <p:cNvSpPr>
            <a:spLocks noGrp="1"/>
          </p:cNvSpPr>
          <p:nvPr>
            <p:ph idx="1"/>
          </p:nvPr>
        </p:nvSpPr>
        <p:spPr>
          <a:xfrm>
            <a:off x="381000" y="990600"/>
            <a:ext cx="8382000" cy="5514975"/>
          </a:xfrm>
        </p:spPr>
        <p:txBody>
          <a:bodyPr vert="horz" wrap="square" lIns="91440" tIns="45720" rIns="91440" bIns="45720" anchor="t" anchorCtr="0">
            <a:spAutoFit/>
          </a:bodyPr>
          <a:p>
            <a:pPr>
              <a:lnSpc>
                <a:spcPct val="90000"/>
              </a:lnSpc>
              <a:buFont typeface="Arial" panose="020B0604020202020204" pitchFamily="34" charset="0"/>
              <a:buChar char="•"/>
            </a:pPr>
            <a:r>
              <a:rPr sz="2800" kern="1200" dirty="0">
                <a:latin typeface="+mn-lt"/>
                <a:ea typeface="+mn-ea"/>
                <a:cs typeface="Arial" panose="020B0604020202020204" pitchFamily="34" charset="0"/>
              </a:rPr>
              <a:t>A list is a sequential data structure, i.e. it is a sequence of items of a given base type.</a:t>
            </a:r>
            <a:endParaRPr sz="2800" kern="1200" dirty="0">
              <a:latin typeface="+mn-lt"/>
              <a:ea typeface="+mn-ea"/>
              <a:cs typeface="Arial" panose="020B0604020202020204" pitchFamily="34" charset="0"/>
            </a:endParaRPr>
          </a:p>
          <a:p>
            <a:pPr>
              <a:lnSpc>
                <a:spcPct val="90000"/>
              </a:lnSpc>
              <a:buFont typeface="Arial" panose="020B0604020202020204" pitchFamily="34" charset="0"/>
              <a:buChar char="•"/>
            </a:pPr>
            <a:r>
              <a:rPr sz="2800" kern="1200" dirty="0">
                <a:latin typeface="+mn-lt"/>
                <a:ea typeface="+mn-ea"/>
                <a:cs typeface="Arial" panose="020B0604020202020204" pitchFamily="34" charset="0"/>
              </a:rPr>
              <a:t>A list can be implemented as an array, or as a dynamic array to avoid imposing a maximum size. </a:t>
            </a:r>
            <a:endParaRPr sz="2800" kern="1200" dirty="0">
              <a:latin typeface="+mn-lt"/>
              <a:ea typeface="+mn-ea"/>
              <a:cs typeface="Arial" panose="020B0604020202020204" pitchFamily="34" charset="0"/>
            </a:endParaRPr>
          </a:p>
          <a:p>
            <a:pPr>
              <a:lnSpc>
                <a:spcPct val="90000"/>
              </a:lnSpc>
              <a:buFont typeface="Arial" panose="020B0604020202020204" pitchFamily="34" charset="0"/>
              <a:buChar char="•"/>
            </a:pPr>
            <a:r>
              <a:rPr sz="2800" kern="1200" dirty="0">
                <a:latin typeface="+mn-lt"/>
                <a:ea typeface="+mn-ea"/>
                <a:cs typeface="Arial" panose="020B0604020202020204" pitchFamily="34" charset="0"/>
              </a:rPr>
              <a:t>An alternative implementation is a linked list , where the items are stored in nodes that are linked together with pointers. </a:t>
            </a:r>
            <a:endParaRPr sz="2800" kern="1200" dirty="0">
              <a:latin typeface="+mn-lt"/>
              <a:ea typeface="+mn-ea"/>
              <a:cs typeface="Arial" panose="020B0604020202020204" pitchFamily="34" charset="0"/>
            </a:endParaRPr>
          </a:p>
          <a:p>
            <a:pPr>
              <a:lnSpc>
                <a:spcPct val="90000"/>
              </a:lnSpc>
              <a:buFont typeface="Arial" panose="020B0604020202020204" pitchFamily="34" charset="0"/>
              <a:buChar char="•"/>
            </a:pPr>
            <a:r>
              <a:rPr sz="2800" kern="1200" dirty="0">
                <a:latin typeface="+mn-lt"/>
                <a:ea typeface="+mn-ea"/>
                <a:cs typeface="Arial" panose="020B0604020202020204" pitchFamily="34" charset="0"/>
              </a:rPr>
              <a:t>A singly linked list is when a node has a link to its successor (next node) only.</a:t>
            </a:r>
            <a:endParaRPr sz="2800" kern="1200" dirty="0">
              <a:latin typeface="+mn-lt"/>
              <a:ea typeface="+mn-ea"/>
              <a:cs typeface="Arial" panose="020B0604020202020204" pitchFamily="34" charset="0"/>
            </a:endParaRPr>
          </a:p>
          <a:p>
            <a:pPr>
              <a:lnSpc>
                <a:spcPct val="90000"/>
              </a:lnSpc>
              <a:buFont typeface="Arial" panose="020B0604020202020204" pitchFamily="34" charset="0"/>
              <a:buChar char="•"/>
            </a:pPr>
            <a:r>
              <a:rPr sz="2800" kern="1200" dirty="0">
                <a:latin typeface="+mn-lt"/>
                <a:ea typeface="+mn-ea"/>
                <a:cs typeface="Arial" panose="020B0604020202020204" pitchFamily="34" charset="0"/>
              </a:rPr>
              <a:t>A circular list</a:t>
            </a:r>
            <a:r>
              <a:rPr sz="2800" i="1" kern="1200" dirty="0">
                <a:latin typeface="+mn-lt"/>
                <a:ea typeface="+mn-ea"/>
                <a:cs typeface="Arial" panose="020B0604020202020204" pitchFamily="34" charset="0"/>
              </a:rPr>
              <a:t> </a:t>
            </a:r>
            <a:r>
              <a:rPr sz="2800" kern="1200" dirty="0">
                <a:latin typeface="+mn-lt"/>
                <a:ea typeface="+mn-ea"/>
                <a:cs typeface="Arial" panose="020B0604020202020204" pitchFamily="34" charset="0"/>
              </a:rPr>
              <a:t>is when nodes form a ring: The list is finite and each node has a successor.</a:t>
            </a:r>
            <a:endParaRPr sz="2800" kern="1200" dirty="0">
              <a:latin typeface="+mn-lt"/>
              <a:ea typeface="+mn-ea"/>
              <a:cs typeface="Arial" panose="020B0604020202020204" pitchFamily="34" charset="0"/>
            </a:endParaRPr>
          </a:p>
          <a:p>
            <a:pPr>
              <a:lnSpc>
                <a:spcPct val="90000"/>
              </a:lnSpc>
              <a:buFont typeface="Arial" panose="020B0604020202020204" pitchFamily="34" charset="0"/>
              <a:buChar char="•"/>
            </a:pPr>
            <a:r>
              <a:rPr sz="2800" kern="1200" dirty="0">
                <a:latin typeface="+mn-lt"/>
                <a:ea typeface="+mn-ea"/>
                <a:cs typeface="Arial" panose="020B0604020202020204" pitchFamily="34" charset="0"/>
              </a:rPr>
              <a:t>A doubly linked list is when a node has links to its previous and to the next nodes.</a:t>
            </a:r>
            <a:endParaRPr sz="2800" kern="1200" dirty="0">
              <a:latin typeface="+mn-lt"/>
              <a:ea typeface="Arial" panose="020B0604020202020204" pitchFamily="34" charset="0"/>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379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3796" name="Rectangle 2"/>
          <p:cNvSpPr>
            <a:spLocks noGrp="1"/>
          </p:cNvSpPr>
          <p:nvPr>
            <p:ph type="title"/>
          </p:nvPr>
        </p:nvSpPr>
        <p:spPr>
          <a:xfrm>
            <a:off x="457200" y="495300"/>
            <a:ext cx="8229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Reading at home</a:t>
            </a:r>
            <a:endParaRPr sz="4000" b="1" kern="1200" dirty="0">
              <a:solidFill>
                <a:srgbClr val="CC3300"/>
              </a:solidFill>
              <a:latin typeface="+mj-lt"/>
              <a:ea typeface="Arial" panose="020B0604020202020204" pitchFamily="34" charset="0"/>
              <a:cs typeface="+mj-cs"/>
            </a:endParaRPr>
          </a:p>
        </p:txBody>
      </p:sp>
      <p:sp>
        <p:nvSpPr>
          <p:cNvPr id="33797" name="Rectangle 3"/>
          <p:cNvSpPr/>
          <p:nvPr/>
        </p:nvSpPr>
        <p:spPr>
          <a:xfrm>
            <a:off x="1676400" y="1924050"/>
            <a:ext cx="5410200" cy="2209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a:r>
              <a:rPr sz="2400" dirty="0"/>
              <a:t>3 Fundamental Data Structures 103</a:t>
            </a:r>
            <a:endParaRPr sz="2400" dirty="0"/>
          </a:p>
          <a:p>
            <a:pPr marL="319405" lvl="0" indent="-319405"/>
            <a:r>
              <a:rPr sz="2400" dirty="0"/>
              <a:t>3.1 Using Arrays    - . 104</a:t>
            </a:r>
            <a:endParaRPr sz="2400" dirty="0"/>
          </a:p>
          <a:p>
            <a:pPr marL="319405" lvl="0" indent="-319405"/>
            <a:r>
              <a:rPr sz="2400" dirty="0"/>
              <a:t>3.2 Singly Linked Lists   -   122</a:t>
            </a:r>
            <a:endParaRPr sz="2400" dirty="0"/>
          </a:p>
          <a:p>
            <a:pPr marL="319405" lvl="0" indent="-319405"/>
            <a:r>
              <a:rPr sz="2400" dirty="0"/>
              <a:t>3.3 Circularly Linked Lists   -  128</a:t>
            </a:r>
            <a:endParaRPr sz="2400" dirty="0"/>
          </a:p>
          <a:p>
            <a:pPr marL="319405" lvl="0" indent="-319405"/>
            <a:r>
              <a:rPr sz="2400" dirty="0"/>
              <a:t>3.4 Doubly Linked Lists   -   132</a:t>
            </a:r>
            <a:endParaRPr sz="2400" dirty="0"/>
          </a:p>
        </p:txBody>
      </p:sp>
      <p:sp>
        <p:nvSpPr>
          <p:cNvPr id="33798" name="Text Box 7"/>
          <p:cNvSpPr txBox="1"/>
          <p:nvPr/>
        </p:nvSpPr>
        <p:spPr>
          <a:xfrm>
            <a:off x="1524000" y="1219200"/>
            <a:ext cx="5791200" cy="376238"/>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800" b="1" dirty="0">
                <a:latin typeface="Arial" panose="020B0604020202020204" pitchFamily="34" charset="0"/>
              </a:rPr>
              <a:t>Text book: Data Structures and Algorithms in Java</a:t>
            </a:r>
            <a:endParaRPr sz="1800" b="1"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0243"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0244" name="Title 61"/>
          <p:cNvSpPr>
            <a:spLocks noGrp="1"/>
          </p:cNvSpPr>
          <p:nvPr>
            <p:ph type="title"/>
          </p:nvPr>
        </p:nvSpPr>
        <p:spPr>
          <a:xfrm>
            <a:off x="457200" y="288925"/>
            <a:ext cx="8229600" cy="701675"/>
          </a:xfrm>
        </p:spPr>
        <p:txBody>
          <a:bodyPr vert="horz" wrap="square" lIns="91440" tIns="45720" rIns="91440" bIns="45720" anchor="ctr" anchorCtr="0">
            <a:spAutoFit/>
          </a:bodyPr>
          <a:p>
            <a:r>
              <a:rPr lang="en-AU" altLang="x-none" sz="4000" b="1" dirty="0">
                <a:solidFill>
                  <a:srgbClr val="CC3300"/>
                </a:solidFill>
              </a:rPr>
              <a:t>Self-Referential Structures</a:t>
            </a:r>
            <a:endParaRPr sz="4000" b="1" dirty="0">
              <a:solidFill>
                <a:srgbClr val="CC3300"/>
              </a:solidFill>
            </a:endParaRPr>
          </a:p>
        </p:txBody>
      </p:sp>
      <p:sp>
        <p:nvSpPr>
          <p:cNvPr id="10245" name="Text Box 7"/>
          <p:cNvSpPr txBox="1"/>
          <p:nvPr/>
        </p:nvSpPr>
        <p:spPr>
          <a:xfrm>
            <a:off x="304800" y="990600"/>
            <a:ext cx="8534400" cy="1920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50000"/>
              </a:spcBef>
              <a:buFontTx/>
              <a:buNone/>
            </a:pPr>
            <a:r>
              <a:rPr lang="en-AU" altLang="x-none" sz="2000" dirty="0">
                <a:latin typeface="Arial" panose="020B0604020202020204" pitchFamily="34" charset="0"/>
              </a:rPr>
              <a:t>Many dynamic data structures are implemented through the use of a </a:t>
            </a:r>
            <a:r>
              <a:rPr lang="en-AU" altLang="x-none" sz="2000" b="1" dirty="0">
                <a:latin typeface="Arial" panose="020B0604020202020204" pitchFamily="34" charset="0"/>
              </a:rPr>
              <a:t>self-referential structure</a:t>
            </a:r>
            <a:r>
              <a:rPr lang="en-AU" altLang="x-none" sz="2000" dirty="0">
                <a:latin typeface="Arial" panose="020B0604020202020204" pitchFamily="34" charset="0"/>
              </a:rPr>
              <a:t>.</a:t>
            </a:r>
            <a:endParaRPr lang="en-AU" altLang="x-none" sz="2000" dirty="0">
              <a:latin typeface="Arial" panose="020B0604020202020204" pitchFamily="34" charset="0"/>
            </a:endParaRPr>
          </a:p>
          <a:p>
            <a:pPr marL="0" lvl="0" indent="0" eaLnBrk="1" hangingPunct="1">
              <a:spcBef>
                <a:spcPct val="0"/>
              </a:spcBef>
              <a:buFontTx/>
              <a:buNone/>
            </a:pPr>
            <a:r>
              <a:rPr lang="en-AU" altLang="x-none" sz="2000" dirty="0">
                <a:latin typeface="Arial" panose="020B0604020202020204" pitchFamily="34" charset="0"/>
              </a:rPr>
              <a:t>A self-referential structure is an object, one of whose elements is a reference to </a:t>
            </a:r>
            <a:r>
              <a:rPr lang="en-AU" altLang="x-none" sz="2000" b="1" dirty="0">
                <a:latin typeface="Arial" panose="020B0604020202020204" pitchFamily="34" charset="0"/>
              </a:rPr>
              <a:t>another object of its own type</a:t>
            </a:r>
            <a:r>
              <a:rPr lang="en-AU" altLang="x-none" sz="2000" dirty="0">
                <a:latin typeface="Arial" panose="020B0604020202020204" pitchFamily="34" charset="0"/>
              </a:rPr>
              <a:t>.</a:t>
            </a:r>
            <a:endParaRPr lang="en-AU" altLang="x-none" sz="2000" dirty="0">
              <a:latin typeface="Arial" panose="020B0604020202020204" pitchFamily="34" charset="0"/>
            </a:endParaRPr>
          </a:p>
          <a:p>
            <a:pPr marL="0" lvl="0" indent="0" eaLnBrk="1" hangingPunct="1">
              <a:spcBef>
                <a:spcPct val="0"/>
              </a:spcBef>
              <a:buFontTx/>
              <a:buNone/>
            </a:pPr>
            <a:r>
              <a:rPr lang="en-AU" altLang="x-none" sz="2000" dirty="0">
                <a:latin typeface="Arial" panose="020B0604020202020204" pitchFamily="34" charset="0"/>
              </a:rPr>
              <a:t>With this arrangement, it is possible to create ‘chains’ of data of varying forms:</a:t>
            </a:r>
            <a:endParaRPr lang="en-AU" altLang="x-none" sz="2000" b="1" dirty="0">
              <a:latin typeface="Arial" panose="020B0604020202020204" pitchFamily="34" charset="0"/>
            </a:endParaRPr>
          </a:p>
        </p:txBody>
      </p:sp>
      <p:grpSp>
        <p:nvGrpSpPr>
          <p:cNvPr id="10246" name="Group 9"/>
          <p:cNvGrpSpPr/>
          <p:nvPr/>
        </p:nvGrpSpPr>
        <p:grpSpPr>
          <a:xfrm>
            <a:off x="1511300" y="4997450"/>
            <a:ext cx="1828800" cy="990600"/>
            <a:chOff x="4128" y="1100"/>
            <a:chExt cx="1296" cy="700"/>
          </a:xfrm>
        </p:grpSpPr>
        <p:sp>
          <p:nvSpPr>
            <p:cNvPr id="10306" name="Rectangle 10"/>
            <p:cNvSpPr/>
            <p:nvPr/>
          </p:nvSpPr>
          <p:spPr>
            <a:xfrm>
              <a:off x="4128" y="1100"/>
              <a:ext cx="1296" cy="259"/>
            </a:xfrm>
            <a:prstGeom prst="rect">
              <a:avLst/>
            </a:prstGeom>
            <a:solidFill>
              <a:srgbClr val="FFFF99">
                <a:alpha val="34901"/>
              </a:srgbClr>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307" name="Text Box 11"/>
            <p:cNvSpPr txBox="1"/>
            <p:nvPr/>
          </p:nvSpPr>
          <p:spPr>
            <a:xfrm>
              <a:off x="4128" y="1100"/>
              <a:ext cx="1296" cy="26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AU" altLang="x-none" sz="1800" b="1" dirty="0">
                  <a:latin typeface="Arial" panose="020B0604020202020204" pitchFamily="34" charset="0"/>
                </a:rPr>
                <a:t>DataNode</a:t>
              </a:r>
              <a:endParaRPr lang="en-AU" altLang="x-none" sz="1800" b="1" dirty="0">
                <a:latin typeface="Arial" panose="020B0604020202020204" pitchFamily="34" charset="0"/>
              </a:endParaRPr>
            </a:p>
          </p:txBody>
        </p:sp>
        <p:sp>
          <p:nvSpPr>
            <p:cNvPr id="10308" name="Text Box 12"/>
            <p:cNvSpPr txBox="1"/>
            <p:nvPr/>
          </p:nvSpPr>
          <p:spPr>
            <a:xfrm>
              <a:off x="4128" y="1340"/>
              <a:ext cx="1296" cy="46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AU" altLang="x-none" sz="1800" dirty="0">
                  <a:latin typeface="Arial" panose="020B0604020202020204" pitchFamily="34" charset="0"/>
                </a:rPr>
                <a:t>Employee info;</a:t>
              </a:r>
              <a:endParaRPr lang="en-AU" altLang="x-none" sz="1800" dirty="0">
                <a:latin typeface="Arial" panose="020B0604020202020204" pitchFamily="34" charset="0"/>
              </a:endParaRPr>
            </a:p>
            <a:p>
              <a:pPr marL="0" lvl="0" indent="0">
                <a:spcBef>
                  <a:spcPct val="0"/>
                </a:spcBef>
                <a:buFontTx/>
                <a:buNone/>
              </a:pPr>
              <a:r>
                <a:rPr lang="en-AU" altLang="x-none" sz="1800" b="1" dirty="0">
                  <a:latin typeface="Arial" panose="020B0604020202020204" pitchFamily="34" charset="0"/>
                </a:rPr>
                <a:t>DataNode</a:t>
              </a:r>
              <a:r>
                <a:rPr lang="en-AU" altLang="x-none" sz="1800" dirty="0">
                  <a:latin typeface="Arial" panose="020B0604020202020204" pitchFamily="34" charset="0"/>
                </a:rPr>
                <a:t> next;</a:t>
              </a:r>
              <a:endParaRPr lang="en-AU" altLang="x-none" sz="1800" dirty="0">
                <a:latin typeface="Arial" panose="020B0604020202020204" pitchFamily="34" charset="0"/>
              </a:endParaRPr>
            </a:p>
          </p:txBody>
        </p:sp>
      </p:grpSp>
      <p:grpSp>
        <p:nvGrpSpPr>
          <p:cNvPr id="10247" name="Group 14"/>
          <p:cNvGrpSpPr/>
          <p:nvPr/>
        </p:nvGrpSpPr>
        <p:grpSpPr>
          <a:xfrm>
            <a:off x="5778500" y="2971800"/>
            <a:ext cx="304800" cy="381000"/>
            <a:chOff x="624" y="2736"/>
            <a:chExt cx="192" cy="240"/>
          </a:xfrm>
        </p:grpSpPr>
        <p:sp>
          <p:nvSpPr>
            <p:cNvPr id="10303" name="Rectangle 15"/>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304" name="Rectangle 16"/>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305" name="Rectangle 17"/>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grpSp>
        <p:nvGrpSpPr>
          <p:cNvPr id="10248" name="Group 18"/>
          <p:cNvGrpSpPr/>
          <p:nvPr/>
        </p:nvGrpSpPr>
        <p:grpSpPr>
          <a:xfrm>
            <a:off x="6235700" y="3505200"/>
            <a:ext cx="304800" cy="381000"/>
            <a:chOff x="624" y="2736"/>
            <a:chExt cx="192" cy="240"/>
          </a:xfrm>
        </p:grpSpPr>
        <p:sp>
          <p:nvSpPr>
            <p:cNvPr id="10300" name="Rectangle 19"/>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301" name="Rectangle 20"/>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302" name="Rectangle 21"/>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grpSp>
        <p:nvGrpSpPr>
          <p:cNvPr id="10249" name="Group 22"/>
          <p:cNvGrpSpPr/>
          <p:nvPr/>
        </p:nvGrpSpPr>
        <p:grpSpPr>
          <a:xfrm>
            <a:off x="6007100" y="4038600"/>
            <a:ext cx="304800" cy="381000"/>
            <a:chOff x="624" y="2736"/>
            <a:chExt cx="192" cy="240"/>
          </a:xfrm>
        </p:grpSpPr>
        <p:sp>
          <p:nvSpPr>
            <p:cNvPr id="10297" name="Rectangle 23"/>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8" name="Rectangle 24"/>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9" name="Rectangle 25"/>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grpSp>
        <p:nvGrpSpPr>
          <p:cNvPr id="10250" name="Group 26"/>
          <p:cNvGrpSpPr/>
          <p:nvPr/>
        </p:nvGrpSpPr>
        <p:grpSpPr>
          <a:xfrm>
            <a:off x="6464300" y="4038600"/>
            <a:ext cx="304800" cy="381000"/>
            <a:chOff x="624" y="2736"/>
            <a:chExt cx="192" cy="240"/>
          </a:xfrm>
        </p:grpSpPr>
        <p:sp>
          <p:nvSpPr>
            <p:cNvPr id="10294" name="Rectangle 27"/>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5" name="Rectangle 28"/>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6" name="Rectangle 29"/>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sp>
        <p:nvSpPr>
          <p:cNvPr id="10251" name="Line 30"/>
          <p:cNvSpPr/>
          <p:nvPr/>
        </p:nvSpPr>
        <p:spPr>
          <a:xfrm flipH="1">
            <a:off x="5473700" y="3276600"/>
            <a:ext cx="381000" cy="228600"/>
          </a:xfrm>
          <a:prstGeom prst="line">
            <a:avLst/>
          </a:prstGeom>
          <a:ln w="9525" cap="flat" cmpd="sng">
            <a:solidFill>
              <a:schemeClr val="tx1"/>
            </a:solidFill>
            <a:prstDash val="solid"/>
            <a:headEnd type="none" w="med" len="med"/>
            <a:tailEnd type="triangle" w="sm" len="sm"/>
          </a:ln>
        </p:spPr>
      </p:sp>
      <p:sp>
        <p:nvSpPr>
          <p:cNvPr id="10252" name="Line 31"/>
          <p:cNvSpPr/>
          <p:nvPr/>
        </p:nvSpPr>
        <p:spPr>
          <a:xfrm flipH="1">
            <a:off x="6159500" y="3810000"/>
            <a:ext cx="152400" cy="228600"/>
          </a:xfrm>
          <a:prstGeom prst="line">
            <a:avLst/>
          </a:prstGeom>
          <a:ln w="9525" cap="flat" cmpd="sng">
            <a:solidFill>
              <a:schemeClr val="tx1"/>
            </a:solidFill>
            <a:prstDash val="solid"/>
            <a:headEnd type="none" w="med" len="med"/>
            <a:tailEnd type="triangle" w="sm" len="sm"/>
          </a:ln>
        </p:spPr>
      </p:sp>
      <p:sp>
        <p:nvSpPr>
          <p:cNvPr id="10253" name="Line 32"/>
          <p:cNvSpPr/>
          <p:nvPr/>
        </p:nvSpPr>
        <p:spPr>
          <a:xfrm>
            <a:off x="6007100" y="3276600"/>
            <a:ext cx="381000" cy="228600"/>
          </a:xfrm>
          <a:prstGeom prst="line">
            <a:avLst/>
          </a:prstGeom>
          <a:ln w="9525" cap="flat" cmpd="sng">
            <a:solidFill>
              <a:schemeClr val="tx1"/>
            </a:solidFill>
            <a:prstDash val="solid"/>
            <a:headEnd type="none" w="med" len="med"/>
            <a:tailEnd type="triangle" w="sm" len="sm"/>
          </a:ln>
        </p:spPr>
      </p:sp>
      <p:sp>
        <p:nvSpPr>
          <p:cNvPr id="10254" name="Line 33"/>
          <p:cNvSpPr/>
          <p:nvPr/>
        </p:nvSpPr>
        <p:spPr>
          <a:xfrm>
            <a:off x="6464300" y="3810000"/>
            <a:ext cx="152400" cy="228600"/>
          </a:xfrm>
          <a:prstGeom prst="line">
            <a:avLst/>
          </a:prstGeom>
          <a:ln w="9525" cap="flat" cmpd="sng">
            <a:solidFill>
              <a:schemeClr val="tx1"/>
            </a:solidFill>
            <a:prstDash val="solid"/>
            <a:headEnd type="none" w="med" len="med"/>
            <a:tailEnd type="triangle" w="sm" len="sm"/>
          </a:ln>
        </p:spPr>
      </p:sp>
      <p:grpSp>
        <p:nvGrpSpPr>
          <p:cNvPr id="10255" name="Group 34"/>
          <p:cNvGrpSpPr/>
          <p:nvPr/>
        </p:nvGrpSpPr>
        <p:grpSpPr>
          <a:xfrm>
            <a:off x="5321300" y="3505200"/>
            <a:ext cx="304800" cy="381000"/>
            <a:chOff x="624" y="2736"/>
            <a:chExt cx="192" cy="240"/>
          </a:xfrm>
        </p:grpSpPr>
        <p:sp>
          <p:nvSpPr>
            <p:cNvPr id="10291" name="Rectangle 35"/>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2" name="Rectangle 36"/>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3" name="Rectangle 37"/>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grpSp>
        <p:nvGrpSpPr>
          <p:cNvPr id="10256" name="Group 38"/>
          <p:cNvGrpSpPr/>
          <p:nvPr/>
        </p:nvGrpSpPr>
        <p:grpSpPr>
          <a:xfrm>
            <a:off x="5092700" y="4038600"/>
            <a:ext cx="304800" cy="381000"/>
            <a:chOff x="624" y="2736"/>
            <a:chExt cx="192" cy="240"/>
          </a:xfrm>
        </p:grpSpPr>
        <p:sp>
          <p:nvSpPr>
            <p:cNvPr id="10288" name="Rectangle 39"/>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89" name="Rectangle 40"/>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90" name="Rectangle 41"/>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grpSp>
        <p:nvGrpSpPr>
          <p:cNvPr id="10257" name="Group 42"/>
          <p:cNvGrpSpPr/>
          <p:nvPr/>
        </p:nvGrpSpPr>
        <p:grpSpPr>
          <a:xfrm>
            <a:off x="5549900" y="4038600"/>
            <a:ext cx="304800" cy="381000"/>
            <a:chOff x="624" y="2736"/>
            <a:chExt cx="192" cy="240"/>
          </a:xfrm>
        </p:grpSpPr>
        <p:sp>
          <p:nvSpPr>
            <p:cNvPr id="10285" name="Rectangle 43"/>
            <p:cNvSpPr/>
            <p:nvPr/>
          </p:nvSpPr>
          <p:spPr>
            <a:xfrm>
              <a:off x="624" y="2736"/>
              <a:ext cx="19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86" name="Rectangle 44"/>
            <p:cNvSpPr/>
            <p:nvPr/>
          </p:nvSpPr>
          <p:spPr>
            <a:xfrm>
              <a:off x="624"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87" name="Rectangle 45"/>
            <p:cNvSpPr/>
            <p:nvPr/>
          </p:nvSpPr>
          <p:spPr>
            <a:xfrm>
              <a:off x="720" y="2880"/>
              <a:ext cx="96" cy="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grpSp>
      <p:sp>
        <p:nvSpPr>
          <p:cNvPr id="10258" name="Line 46"/>
          <p:cNvSpPr/>
          <p:nvPr/>
        </p:nvSpPr>
        <p:spPr>
          <a:xfrm flipH="1">
            <a:off x="5245100" y="3810000"/>
            <a:ext cx="152400" cy="228600"/>
          </a:xfrm>
          <a:prstGeom prst="line">
            <a:avLst/>
          </a:prstGeom>
          <a:ln w="9525" cap="flat" cmpd="sng">
            <a:solidFill>
              <a:schemeClr val="tx1"/>
            </a:solidFill>
            <a:prstDash val="solid"/>
            <a:headEnd type="none" w="med" len="med"/>
            <a:tailEnd type="triangle" w="sm" len="sm"/>
          </a:ln>
        </p:spPr>
      </p:sp>
      <p:sp>
        <p:nvSpPr>
          <p:cNvPr id="10259" name="Line 47"/>
          <p:cNvSpPr/>
          <p:nvPr/>
        </p:nvSpPr>
        <p:spPr>
          <a:xfrm>
            <a:off x="5549900" y="3810000"/>
            <a:ext cx="152400" cy="228600"/>
          </a:xfrm>
          <a:prstGeom prst="line">
            <a:avLst/>
          </a:prstGeom>
          <a:ln w="9525" cap="flat" cmpd="sng">
            <a:solidFill>
              <a:schemeClr val="tx1"/>
            </a:solidFill>
            <a:prstDash val="solid"/>
            <a:headEnd type="none" w="med" len="med"/>
            <a:tailEnd type="triangle" w="sm" len="sm"/>
          </a:ln>
        </p:spPr>
      </p:sp>
      <p:sp>
        <p:nvSpPr>
          <p:cNvPr id="10260" name="Text Box 48"/>
          <p:cNvSpPr txBox="1"/>
          <p:nvPr/>
        </p:nvSpPr>
        <p:spPr>
          <a:xfrm>
            <a:off x="5092700" y="4508500"/>
            <a:ext cx="1676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50000"/>
              </a:spcBef>
              <a:buFontTx/>
              <a:buNone/>
            </a:pPr>
            <a:r>
              <a:rPr lang="en-AU" altLang="x-none" sz="1800" dirty="0">
                <a:latin typeface="Arial" panose="020B0604020202020204" pitchFamily="34" charset="0"/>
              </a:rPr>
              <a:t>trees</a:t>
            </a:r>
            <a:endParaRPr lang="en-AU" altLang="x-none" sz="1800" dirty="0">
              <a:latin typeface="Arial" panose="020B0604020202020204" pitchFamily="34" charset="0"/>
            </a:endParaRPr>
          </a:p>
        </p:txBody>
      </p:sp>
      <p:sp>
        <p:nvSpPr>
          <p:cNvPr id="10261" name="Rectangle 50"/>
          <p:cNvSpPr/>
          <p:nvPr/>
        </p:nvSpPr>
        <p:spPr>
          <a:xfrm>
            <a:off x="1511300" y="4191000"/>
            <a:ext cx="533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2" name="Rectangle 51"/>
          <p:cNvSpPr/>
          <p:nvPr/>
        </p:nvSpPr>
        <p:spPr>
          <a:xfrm>
            <a:off x="1892300" y="4191000"/>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3" name="Line 52"/>
          <p:cNvSpPr/>
          <p:nvPr/>
        </p:nvSpPr>
        <p:spPr>
          <a:xfrm>
            <a:off x="1968500" y="4343400"/>
            <a:ext cx="304800" cy="0"/>
          </a:xfrm>
          <a:prstGeom prst="line">
            <a:avLst/>
          </a:prstGeom>
          <a:ln w="9525" cap="flat" cmpd="sng">
            <a:solidFill>
              <a:schemeClr val="tx1"/>
            </a:solidFill>
            <a:prstDash val="solid"/>
            <a:headEnd type="none" w="med" len="med"/>
            <a:tailEnd type="triangle" w="sm" len="sm"/>
          </a:ln>
        </p:spPr>
      </p:sp>
      <p:sp>
        <p:nvSpPr>
          <p:cNvPr id="10264" name="Rectangle 53"/>
          <p:cNvSpPr/>
          <p:nvPr/>
        </p:nvSpPr>
        <p:spPr>
          <a:xfrm>
            <a:off x="2273300" y="4191000"/>
            <a:ext cx="533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5" name="Rectangle 54"/>
          <p:cNvSpPr/>
          <p:nvPr/>
        </p:nvSpPr>
        <p:spPr>
          <a:xfrm>
            <a:off x="2654300" y="4191000"/>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6" name="Rectangle 55"/>
          <p:cNvSpPr/>
          <p:nvPr/>
        </p:nvSpPr>
        <p:spPr>
          <a:xfrm>
            <a:off x="3035300" y="4191000"/>
            <a:ext cx="533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7" name="Rectangle 56"/>
          <p:cNvSpPr/>
          <p:nvPr/>
        </p:nvSpPr>
        <p:spPr>
          <a:xfrm>
            <a:off x="3416300" y="4191000"/>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8" name="Rectangle 57"/>
          <p:cNvSpPr/>
          <p:nvPr/>
        </p:nvSpPr>
        <p:spPr>
          <a:xfrm>
            <a:off x="3797300" y="4191000"/>
            <a:ext cx="533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69" name="Rectangle 58"/>
          <p:cNvSpPr/>
          <p:nvPr/>
        </p:nvSpPr>
        <p:spPr>
          <a:xfrm>
            <a:off x="4178300" y="4191000"/>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70" name="Line 59"/>
          <p:cNvSpPr/>
          <p:nvPr/>
        </p:nvSpPr>
        <p:spPr>
          <a:xfrm>
            <a:off x="2730500" y="4343400"/>
            <a:ext cx="304800" cy="0"/>
          </a:xfrm>
          <a:prstGeom prst="line">
            <a:avLst/>
          </a:prstGeom>
          <a:ln w="9525" cap="flat" cmpd="sng">
            <a:solidFill>
              <a:schemeClr val="tx1"/>
            </a:solidFill>
            <a:prstDash val="solid"/>
            <a:headEnd type="none" w="med" len="med"/>
            <a:tailEnd type="triangle" w="sm" len="sm"/>
          </a:ln>
        </p:spPr>
      </p:sp>
      <p:sp>
        <p:nvSpPr>
          <p:cNvPr id="10271" name="Line 60"/>
          <p:cNvSpPr/>
          <p:nvPr/>
        </p:nvSpPr>
        <p:spPr>
          <a:xfrm>
            <a:off x="3492500" y="4343400"/>
            <a:ext cx="304800" cy="0"/>
          </a:xfrm>
          <a:prstGeom prst="line">
            <a:avLst/>
          </a:prstGeom>
          <a:ln w="9525" cap="flat" cmpd="sng">
            <a:solidFill>
              <a:schemeClr val="tx1"/>
            </a:solidFill>
            <a:prstDash val="solid"/>
            <a:headEnd type="none" w="med" len="med"/>
            <a:tailEnd type="triangle" w="sm" len="sm"/>
          </a:ln>
        </p:spPr>
      </p:sp>
      <p:sp>
        <p:nvSpPr>
          <p:cNvPr id="10272" name="Line 61"/>
          <p:cNvSpPr/>
          <p:nvPr/>
        </p:nvSpPr>
        <p:spPr>
          <a:xfrm>
            <a:off x="4254500" y="4343400"/>
            <a:ext cx="304800" cy="0"/>
          </a:xfrm>
          <a:prstGeom prst="line">
            <a:avLst/>
          </a:prstGeom>
          <a:ln w="9525" cap="flat" cmpd="sng">
            <a:solidFill>
              <a:schemeClr val="tx1"/>
            </a:solidFill>
            <a:prstDash val="solid"/>
            <a:headEnd type="none" w="med" len="med"/>
            <a:tailEnd type="triangle" w="sm" len="sm"/>
          </a:ln>
        </p:spPr>
      </p:sp>
      <p:sp>
        <p:nvSpPr>
          <p:cNvPr id="10273" name="Text Box 62"/>
          <p:cNvSpPr txBox="1"/>
          <p:nvPr/>
        </p:nvSpPr>
        <p:spPr>
          <a:xfrm>
            <a:off x="1511300" y="4572000"/>
            <a:ext cx="3048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50000"/>
              </a:spcBef>
              <a:buFontTx/>
              <a:buNone/>
            </a:pPr>
            <a:r>
              <a:rPr lang="en-AU" altLang="x-none" sz="1800" dirty="0">
                <a:latin typeface="Arial" panose="020B0604020202020204" pitchFamily="34" charset="0"/>
              </a:rPr>
              <a:t>Linked lists</a:t>
            </a:r>
            <a:endParaRPr lang="en-AU" altLang="x-none" sz="1800" dirty="0">
              <a:latin typeface="Arial" panose="020B0604020202020204" pitchFamily="34" charset="0"/>
            </a:endParaRPr>
          </a:p>
        </p:txBody>
      </p:sp>
      <p:grpSp>
        <p:nvGrpSpPr>
          <p:cNvPr id="10274" name="Group 9"/>
          <p:cNvGrpSpPr/>
          <p:nvPr/>
        </p:nvGrpSpPr>
        <p:grpSpPr>
          <a:xfrm>
            <a:off x="2501900" y="2895600"/>
            <a:ext cx="1828800" cy="990600"/>
            <a:chOff x="4128" y="1100"/>
            <a:chExt cx="1296" cy="700"/>
          </a:xfrm>
        </p:grpSpPr>
        <p:sp>
          <p:nvSpPr>
            <p:cNvPr id="10282" name="Rectangle 10"/>
            <p:cNvSpPr/>
            <p:nvPr/>
          </p:nvSpPr>
          <p:spPr>
            <a:xfrm>
              <a:off x="4128" y="1100"/>
              <a:ext cx="1296" cy="259"/>
            </a:xfrm>
            <a:prstGeom prst="rect">
              <a:avLst/>
            </a:prstGeom>
            <a:solidFill>
              <a:srgbClr val="FFFF99">
                <a:alpha val="34901"/>
              </a:srgbClr>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83" name="Text Box 11"/>
            <p:cNvSpPr txBox="1"/>
            <p:nvPr/>
          </p:nvSpPr>
          <p:spPr>
            <a:xfrm>
              <a:off x="4128" y="1100"/>
              <a:ext cx="1296" cy="26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AU" altLang="x-none" sz="1800" b="1" dirty="0">
                  <a:latin typeface="Arial" panose="020B0604020202020204" pitchFamily="34" charset="0"/>
                </a:rPr>
                <a:t>Employee</a:t>
              </a:r>
              <a:endParaRPr lang="en-AU" altLang="x-none" sz="1800" b="1" dirty="0">
                <a:latin typeface="Arial" panose="020B0604020202020204" pitchFamily="34" charset="0"/>
              </a:endParaRPr>
            </a:p>
          </p:txBody>
        </p:sp>
        <p:sp>
          <p:nvSpPr>
            <p:cNvPr id="10284" name="Text Box 12"/>
            <p:cNvSpPr txBox="1"/>
            <p:nvPr/>
          </p:nvSpPr>
          <p:spPr>
            <a:xfrm>
              <a:off x="4128" y="1340"/>
              <a:ext cx="1296" cy="46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AU" altLang="x-none" sz="1800" dirty="0">
                  <a:latin typeface="Arial" panose="020B0604020202020204" pitchFamily="34" charset="0"/>
                </a:rPr>
                <a:t>String name;</a:t>
              </a:r>
              <a:endParaRPr lang="en-AU" altLang="x-none" sz="1800" dirty="0">
                <a:latin typeface="Arial" panose="020B0604020202020204" pitchFamily="34" charset="0"/>
              </a:endParaRPr>
            </a:p>
            <a:p>
              <a:pPr marL="0" lvl="0" indent="0">
                <a:spcBef>
                  <a:spcPct val="0"/>
                </a:spcBef>
                <a:buFontTx/>
                <a:buNone/>
              </a:pPr>
              <a:r>
                <a:rPr lang="en-AU" altLang="x-none" sz="1800" dirty="0">
                  <a:latin typeface="Arial" panose="020B0604020202020204" pitchFamily="34" charset="0"/>
                </a:rPr>
                <a:t>int age;</a:t>
              </a:r>
              <a:endParaRPr lang="en-AU" altLang="x-none" sz="1800" dirty="0">
                <a:latin typeface="Arial" panose="020B0604020202020204" pitchFamily="34" charset="0"/>
              </a:endParaRPr>
            </a:p>
          </p:txBody>
        </p:sp>
      </p:grpSp>
      <p:grpSp>
        <p:nvGrpSpPr>
          <p:cNvPr id="10275" name="Group 9"/>
          <p:cNvGrpSpPr/>
          <p:nvPr/>
        </p:nvGrpSpPr>
        <p:grpSpPr>
          <a:xfrm>
            <a:off x="5791200" y="4889500"/>
            <a:ext cx="1828800" cy="1265238"/>
            <a:chOff x="4128" y="1100"/>
            <a:chExt cx="1296" cy="895"/>
          </a:xfrm>
        </p:grpSpPr>
        <p:sp>
          <p:nvSpPr>
            <p:cNvPr id="10279" name="Rectangle 10"/>
            <p:cNvSpPr/>
            <p:nvPr/>
          </p:nvSpPr>
          <p:spPr>
            <a:xfrm>
              <a:off x="4128" y="1100"/>
              <a:ext cx="1296" cy="259"/>
            </a:xfrm>
            <a:prstGeom prst="rect">
              <a:avLst/>
            </a:prstGeom>
            <a:solidFill>
              <a:srgbClr val="FFFF99">
                <a:alpha val="34901"/>
              </a:srgbClr>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sz="1800" dirty="0">
                <a:latin typeface="Arial" panose="020B0604020202020204" pitchFamily="34" charset="0"/>
              </a:endParaRPr>
            </a:p>
          </p:txBody>
        </p:sp>
        <p:sp>
          <p:nvSpPr>
            <p:cNvPr id="10280" name="Text Box 11"/>
            <p:cNvSpPr txBox="1"/>
            <p:nvPr/>
          </p:nvSpPr>
          <p:spPr>
            <a:xfrm>
              <a:off x="4128" y="1100"/>
              <a:ext cx="1296" cy="26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50000"/>
                </a:spcBef>
                <a:buFontTx/>
                <a:buNone/>
              </a:pPr>
              <a:r>
                <a:rPr lang="en-AU" altLang="x-none" sz="1800" b="1" dirty="0">
                  <a:latin typeface="Arial" panose="020B0604020202020204" pitchFamily="34" charset="0"/>
                </a:rPr>
                <a:t>DataNode</a:t>
              </a:r>
              <a:endParaRPr lang="en-AU" altLang="x-none" sz="1800" b="1" dirty="0">
                <a:latin typeface="Arial" panose="020B0604020202020204" pitchFamily="34" charset="0"/>
              </a:endParaRPr>
            </a:p>
          </p:txBody>
        </p:sp>
        <p:sp>
          <p:nvSpPr>
            <p:cNvPr id="10281" name="Text Box 12"/>
            <p:cNvSpPr txBox="1"/>
            <p:nvPr/>
          </p:nvSpPr>
          <p:spPr>
            <a:xfrm>
              <a:off x="4128" y="1340"/>
              <a:ext cx="1296" cy="65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AU" altLang="x-none" sz="1800" dirty="0">
                  <a:latin typeface="Arial" panose="020B0604020202020204" pitchFamily="34" charset="0"/>
                </a:rPr>
                <a:t>Employee info;</a:t>
              </a:r>
              <a:endParaRPr lang="en-AU" altLang="x-none" sz="1800" dirty="0">
                <a:latin typeface="Arial" panose="020B0604020202020204" pitchFamily="34" charset="0"/>
              </a:endParaRPr>
            </a:p>
            <a:p>
              <a:pPr marL="0" lvl="0" indent="0">
                <a:spcBef>
                  <a:spcPct val="0"/>
                </a:spcBef>
                <a:buFontTx/>
                <a:buNone/>
              </a:pPr>
              <a:r>
                <a:rPr lang="en-AU" altLang="x-none" sz="1800" b="1" dirty="0">
                  <a:latin typeface="Arial" panose="020B0604020202020204" pitchFamily="34" charset="0"/>
                </a:rPr>
                <a:t>DataNode</a:t>
              </a:r>
              <a:r>
                <a:rPr lang="en-AU" altLang="x-none" sz="1800" dirty="0">
                  <a:latin typeface="Arial" panose="020B0604020202020204" pitchFamily="34" charset="0"/>
                </a:rPr>
                <a:t> left;</a:t>
              </a:r>
              <a:endParaRPr lang="en-AU" altLang="x-none" sz="1800" dirty="0">
                <a:latin typeface="Arial" panose="020B0604020202020204" pitchFamily="34" charset="0"/>
              </a:endParaRPr>
            </a:p>
            <a:p>
              <a:pPr marL="0" lvl="0" indent="0">
                <a:spcBef>
                  <a:spcPct val="0"/>
                </a:spcBef>
                <a:buFontTx/>
                <a:buNone/>
              </a:pPr>
              <a:r>
                <a:rPr lang="en-AU" altLang="x-none" sz="1800" b="1" dirty="0">
                  <a:latin typeface="Arial" panose="020B0604020202020204" pitchFamily="34" charset="0"/>
                </a:rPr>
                <a:t>DataNode</a:t>
              </a:r>
              <a:r>
                <a:rPr lang="en-AU" altLang="x-none" sz="1800" dirty="0">
                  <a:latin typeface="Arial" panose="020B0604020202020204" pitchFamily="34" charset="0"/>
                </a:rPr>
                <a:t> right;</a:t>
              </a:r>
              <a:endParaRPr lang="en-AU" altLang="x-none" sz="1800" dirty="0">
                <a:latin typeface="Arial" panose="020B0604020202020204" pitchFamily="34" charset="0"/>
              </a:endParaRPr>
            </a:p>
          </p:txBody>
        </p:sp>
      </p:grpSp>
      <p:sp>
        <p:nvSpPr>
          <p:cNvPr id="10276" name="Line 70"/>
          <p:cNvSpPr/>
          <p:nvPr/>
        </p:nvSpPr>
        <p:spPr>
          <a:xfrm flipV="1">
            <a:off x="1816100" y="4525963"/>
            <a:ext cx="533400" cy="457200"/>
          </a:xfrm>
          <a:prstGeom prst="line">
            <a:avLst/>
          </a:prstGeom>
          <a:ln w="9525" cap="flat" cmpd="sng">
            <a:solidFill>
              <a:schemeClr val="tx1"/>
            </a:solidFill>
            <a:prstDash val="solid"/>
            <a:headEnd type="none" w="med" len="med"/>
            <a:tailEnd type="triangle" w="med" len="med"/>
          </a:ln>
        </p:spPr>
      </p:sp>
      <p:sp>
        <p:nvSpPr>
          <p:cNvPr id="10277" name="Line 71"/>
          <p:cNvSpPr/>
          <p:nvPr/>
        </p:nvSpPr>
        <p:spPr>
          <a:xfrm flipH="1" flipV="1">
            <a:off x="6781800" y="4203700"/>
            <a:ext cx="457200" cy="685800"/>
          </a:xfrm>
          <a:prstGeom prst="line">
            <a:avLst/>
          </a:prstGeom>
          <a:ln w="9525" cap="flat" cmpd="sng">
            <a:solidFill>
              <a:schemeClr val="tx1"/>
            </a:solidFill>
            <a:prstDash val="solid"/>
            <a:headEnd type="none" w="med" len="med"/>
            <a:tailEnd type="triangle" w="med" len="med"/>
          </a:ln>
        </p:spPr>
      </p:sp>
      <p:sp>
        <p:nvSpPr>
          <p:cNvPr id="10278" name="Text Box 72"/>
          <p:cNvSpPr txBox="1"/>
          <p:nvPr/>
        </p:nvSpPr>
        <p:spPr>
          <a:xfrm>
            <a:off x="3505200" y="6126163"/>
            <a:ext cx="2133600" cy="2746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Self-Referential Structures</a:t>
            </a:r>
            <a:endParaRPr sz="1200" b="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229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2292" name="Rectangle 2"/>
          <p:cNvSpPr>
            <a:spLocks noGrp="1"/>
          </p:cNvSpPr>
          <p:nvPr>
            <p:ph type="title"/>
          </p:nvPr>
        </p:nvSpPr>
        <p:spPr>
          <a:xfrm>
            <a:off x="460375" y="495300"/>
            <a:ext cx="8229600" cy="701675"/>
          </a:xfrm>
        </p:spPr>
        <p:txBody>
          <a:bodyPr vert="horz" wrap="square" lIns="91440" tIns="45720" rIns="91440" bIns="45720" anchor="ctr" anchorCtr="0">
            <a:spAutoFit/>
          </a:bodyPr>
          <a:p>
            <a:r>
              <a:rPr sz="4000" b="1" dirty="0">
                <a:solidFill>
                  <a:srgbClr val="CC3300"/>
                </a:solidFill>
              </a:rPr>
              <a:t>Linked Lists</a:t>
            </a:r>
            <a:endParaRPr sz="4000" b="1" dirty="0">
              <a:solidFill>
                <a:srgbClr val="CC3300"/>
              </a:solidFill>
            </a:endParaRPr>
          </a:p>
        </p:txBody>
      </p:sp>
      <p:sp>
        <p:nvSpPr>
          <p:cNvPr id="12293"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12294" name="Rectangle 3"/>
          <p:cNvSpPr>
            <a:spLocks noGrp="1"/>
          </p:cNvSpPr>
          <p:nvPr>
            <p:ph sz="quarter" idx="1"/>
          </p:nvPr>
        </p:nvSpPr>
        <p:spPr>
          <a:xfrm>
            <a:off x="457200" y="1295400"/>
            <a:ext cx="8229600" cy="3584575"/>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sz="2600" dirty="0"/>
              <a:t>A </a:t>
            </a:r>
            <a:r>
              <a:rPr sz="2600" b="1" dirty="0"/>
              <a:t>linked structure</a:t>
            </a:r>
            <a:r>
              <a:rPr sz="2600" dirty="0"/>
              <a:t> is a collection of nodes storing data and links to other nodes</a:t>
            </a:r>
            <a:endParaRPr sz="2600" dirty="0"/>
          </a:p>
          <a:p>
            <a:pPr marL="319405" lvl="0" indent="-319405"/>
            <a:r>
              <a:rPr sz="2600" dirty="0"/>
              <a:t>A</a:t>
            </a:r>
            <a:r>
              <a:rPr sz="2600" i="1" dirty="0"/>
              <a:t> </a:t>
            </a:r>
            <a:r>
              <a:rPr sz="2600" b="1" dirty="0"/>
              <a:t>linked list</a:t>
            </a:r>
            <a:r>
              <a:rPr sz="2600" i="1" dirty="0"/>
              <a:t> </a:t>
            </a:r>
            <a:r>
              <a:rPr sz="2600" dirty="0"/>
              <a:t>is a linear data structure composed of nodes, each node holding some information and a reference to another node in the list</a:t>
            </a:r>
            <a:endParaRPr sz="2600" dirty="0"/>
          </a:p>
          <a:p>
            <a:pPr marL="319405" lvl="0" indent="-319405"/>
            <a:r>
              <a:rPr sz="2600" dirty="0"/>
              <a:t>Types of linked lists:</a:t>
            </a:r>
            <a:endParaRPr sz="2600" dirty="0"/>
          </a:p>
          <a:p>
            <a:pPr marL="640080" lvl="1" indent="-273050"/>
            <a:r>
              <a:rPr sz="2600" dirty="0"/>
              <a:t>Singly-Linked List</a:t>
            </a:r>
            <a:endParaRPr sz="2600" dirty="0"/>
          </a:p>
          <a:p>
            <a:pPr marL="640080" lvl="1" indent="-273050"/>
            <a:r>
              <a:rPr sz="2600" dirty="0"/>
              <a:t>Doubly-Linked List</a:t>
            </a:r>
            <a:endParaRPr sz="2600" dirty="0"/>
          </a:p>
        </p:txBody>
      </p:sp>
      <p:sp>
        <p:nvSpPr>
          <p:cNvPr id="7175" name="Text Box 6"/>
          <p:cNvSpPr txBox="1">
            <a:spLocks noChangeArrowheads="1"/>
          </p:cNvSpPr>
          <p:nvPr/>
        </p:nvSpPr>
        <p:spPr bwMode="auto">
          <a:xfrm>
            <a:off x="457200" y="5102225"/>
            <a:ext cx="8382000" cy="1079500"/>
          </a:xfrm>
          <a:prstGeom prst="rect">
            <a:avLst/>
          </a:prstGeom>
          <a:solidFill>
            <a:schemeClr val="accent5">
              <a:lumMod val="20000"/>
              <a:lumOff val="80000"/>
            </a:schemeClr>
          </a:solidFill>
          <a:ln w="9525">
            <a:solidFill>
              <a:schemeClr val="tx1"/>
            </a:solidFill>
            <a:miter lim="800000"/>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In programming, linear means that they are described by one (single) series of data … </a:t>
            </a:r>
            <a:r>
              <a:rPr kumimoji="0" lang="en-US" sz="1600" b="0" i="0" u="none" strike="noStrike" kern="1200" cap="none" spc="0" normalizeH="0" baseline="0" noProof="0" dirty="0" err="1">
                <a:ln>
                  <a:noFill/>
                </a:ln>
                <a:solidFill>
                  <a:schemeClr val="tx1"/>
                </a:solidFill>
                <a:effectLst/>
                <a:uLnTx/>
                <a:uFillTx/>
                <a:latin typeface="Arial" panose="020B0604020202020204" pitchFamily="34" charset="0"/>
                <a:ea typeface="+mn-ea"/>
                <a:cs typeface="+mn-cs"/>
              </a:rPr>
              <a:t>ie</a:t>
            </a: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Each data item has at most one predecessor and at most one successor.</a:t>
            </a:r>
            <a:b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b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And, Non-linear means anything else.</a:t>
            </a:r>
            <a:endPar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Linear are – Array, Linked List, Stack, Queue. Non Linear are – Tree, Graph</a:t>
            </a:r>
            <a:r>
              <a:rPr kumimoji="0" lang="en-US" sz="16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endPar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3315"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3316" name="Rectangle 2"/>
          <p:cNvSpPr>
            <a:spLocks noGrp="1"/>
          </p:cNvSpPr>
          <p:nvPr>
            <p:ph type="title"/>
          </p:nvPr>
        </p:nvSpPr>
        <p:spPr>
          <a:xfrm>
            <a:off x="457200" y="593725"/>
            <a:ext cx="7315200" cy="701675"/>
          </a:xfrm>
        </p:spPr>
        <p:txBody>
          <a:bodyPr vert="horz" wrap="square" lIns="91440" tIns="45720" rIns="91440" bIns="45720" anchor="ctr" anchorCtr="0">
            <a:spAutoFit/>
          </a:bodyPr>
          <a:p>
            <a:r>
              <a:rPr sz="4000" b="1" dirty="0">
                <a:solidFill>
                  <a:srgbClr val="CC3300"/>
                </a:solidFill>
              </a:rPr>
              <a:t>Singly Linked Lists</a:t>
            </a:r>
            <a:endParaRPr sz="4000" b="1" dirty="0">
              <a:solidFill>
                <a:srgbClr val="CC3300"/>
              </a:solidFill>
            </a:endParaRPr>
          </a:p>
        </p:txBody>
      </p:sp>
      <p:sp>
        <p:nvSpPr>
          <p:cNvPr id="13317"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sp>
        <p:nvSpPr>
          <p:cNvPr id="13318" name="Rectangle 5"/>
          <p:cNvSpPr/>
          <p:nvPr/>
        </p:nvSpPr>
        <p:spPr>
          <a:xfrm>
            <a:off x="533400" y="1587500"/>
            <a:ext cx="7772400" cy="1784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sz="2200" dirty="0">
                <a:latin typeface="Arial" panose="020B0604020202020204" pitchFamily="34" charset="0"/>
              </a:rPr>
              <a:t>A </a:t>
            </a:r>
            <a:r>
              <a:rPr sz="2200" b="1" dirty="0">
                <a:latin typeface="Arial" panose="020B0604020202020204" pitchFamily="34" charset="0"/>
              </a:rPr>
              <a:t>singly linked list</a:t>
            </a:r>
            <a:r>
              <a:rPr sz="2200" dirty="0">
                <a:latin typeface="Arial" panose="020B0604020202020204" pitchFamily="34" charset="0"/>
              </a:rPr>
              <a:t> is a list whose node includes two </a:t>
            </a:r>
            <a:r>
              <a:rPr sz="2200" dirty="0">
                <a:latin typeface="Arial" panose="020B0604020202020204" pitchFamily="34" charset="0"/>
              </a:rPr>
              <a:t>data fields</a:t>
            </a:r>
            <a:r>
              <a:rPr sz="2200" dirty="0">
                <a:latin typeface="Arial" panose="020B0604020202020204" pitchFamily="34" charset="0"/>
              </a:rPr>
              <a:t>: </a:t>
            </a:r>
            <a:r>
              <a:rPr sz="2200" b="1" dirty="0">
                <a:solidFill>
                  <a:srgbClr val="FF0000"/>
                </a:solidFill>
                <a:latin typeface="Arial" panose="020B0604020202020204" pitchFamily="34" charset="0"/>
              </a:rPr>
              <a:t>info</a:t>
            </a:r>
            <a:r>
              <a:rPr sz="2200" dirty="0">
                <a:latin typeface="Arial" panose="020B0604020202020204" pitchFamily="34" charset="0"/>
              </a:rPr>
              <a:t> and </a:t>
            </a:r>
            <a:r>
              <a:rPr sz="2200" b="1" dirty="0">
                <a:solidFill>
                  <a:srgbClr val="0070C0"/>
                </a:solidFill>
                <a:latin typeface="Arial" panose="020B0604020202020204" pitchFamily="34" charset="0"/>
              </a:rPr>
              <a:t>next</a:t>
            </a:r>
            <a:r>
              <a:rPr sz="2200" dirty="0">
                <a:latin typeface="Arial" panose="020B0604020202020204" pitchFamily="34" charset="0"/>
              </a:rPr>
              <a:t>. The info field is used to store information, and this is important to the user. The next field is used to link to its successor in this sequence</a:t>
            </a:r>
            <a:endParaRPr sz="2200" dirty="0">
              <a:latin typeface="Arial" panose="020B0604020202020204" pitchFamily="34" charset="0"/>
            </a:endParaRPr>
          </a:p>
          <a:p>
            <a:pPr marL="0" lvl="0" indent="0" algn="just" eaLnBrk="1" hangingPunct="1">
              <a:spcBef>
                <a:spcPct val="0"/>
              </a:spcBef>
              <a:buFontTx/>
              <a:buNone/>
            </a:pPr>
            <a:r>
              <a:rPr sz="2200" dirty="0">
                <a:latin typeface="Arial" panose="020B0604020202020204" pitchFamily="34" charset="0"/>
              </a:rPr>
              <a:t>The following image depicts a simple integer linked list.</a:t>
            </a:r>
            <a:endParaRPr sz="2200" dirty="0">
              <a:latin typeface="Arial" panose="020B0604020202020204" pitchFamily="34" charset="0"/>
            </a:endParaRPr>
          </a:p>
        </p:txBody>
      </p:sp>
      <p:grpSp>
        <p:nvGrpSpPr>
          <p:cNvPr id="13319" name="Group 1"/>
          <p:cNvGrpSpPr/>
          <p:nvPr/>
        </p:nvGrpSpPr>
        <p:grpSpPr>
          <a:xfrm>
            <a:off x="2428875" y="4572000"/>
            <a:ext cx="4127500" cy="1524000"/>
            <a:chOff x="2428920" y="4572000"/>
            <a:chExt cx="4127500" cy="1524000"/>
          </a:xfrm>
        </p:grpSpPr>
        <p:pic>
          <p:nvPicPr>
            <p:cNvPr id="13328" name="Picture 7"/>
            <p:cNvPicPr>
              <a:picLocks noChangeAspect="1"/>
            </p:cNvPicPr>
            <p:nvPr/>
          </p:nvPicPr>
          <p:blipFill>
            <a:blip r:embed="rId1"/>
            <a:srcRect l="39125" t="34308" r="28383" b="59409"/>
            <a:stretch>
              <a:fillRect/>
            </a:stretch>
          </p:blipFill>
          <p:spPr>
            <a:xfrm>
              <a:off x="2441620" y="4572000"/>
              <a:ext cx="4114800" cy="493713"/>
            </a:xfrm>
            <a:prstGeom prst="rect">
              <a:avLst/>
            </a:prstGeom>
            <a:noFill/>
            <a:ln w="9525">
              <a:noFill/>
            </a:ln>
          </p:spPr>
        </p:pic>
        <p:sp>
          <p:nvSpPr>
            <p:cNvPr id="13329" name="Text Box 8"/>
            <p:cNvSpPr txBox="1"/>
            <p:nvPr/>
          </p:nvSpPr>
          <p:spPr>
            <a:xfrm>
              <a:off x="2428920" y="5382835"/>
              <a:ext cx="762000" cy="3460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600" b="1" dirty="0">
                  <a:solidFill>
                    <a:srgbClr val="7030A0"/>
                  </a:solidFill>
                  <a:latin typeface="Arial" panose="020B0604020202020204" pitchFamily="34" charset="0"/>
                </a:rPr>
                <a:t>head</a:t>
              </a:r>
              <a:endParaRPr sz="1600" b="1" dirty="0">
                <a:solidFill>
                  <a:srgbClr val="7030A0"/>
                </a:solidFill>
                <a:latin typeface="Arial" panose="020B0604020202020204" pitchFamily="34" charset="0"/>
              </a:endParaRPr>
            </a:p>
          </p:txBody>
        </p:sp>
        <p:sp>
          <p:nvSpPr>
            <p:cNvPr id="13330" name="Line 9"/>
            <p:cNvSpPr/>
            <p:nvPr/>
          </p:nvSpPr>
          <p:spPr>
            <a:xfrm flipV="1">
              <a:off x="2819400" y="5065712"/>
              <a:ext cx="0" cy="317123"/>
            </a:xfrm>
            <a:prstGeom prst="line">
              <a:avLst/>
            </a:prstGeom>
            <a:ln w="9525" cap="flat" cmpd="sng">
              <a:solidFill>
                <a:schemeClr val="tx1"/>
              </a:solidFill>
              <a:prstDash val="solid"/>
              <a:headEnd type="none" w="med" len="med"/>
              <a:tailEnd type="triangle" w="med" len="med"/>
            </a:ln>
          </p:spPr>
        </p:sp>
        <p:sp>
          <p:nvSpPr>
            <p:cNvPr id="8202" name="Text Box 10"/>
            <p:cNvSpPr txBox="1">
              <a:spLocks noChangeArrowheads="1"/>
            </p:cNvSpPr>
            <p:nvPr/>
          </p:nvSpPr>
          <p:spPr bwMode="auto">
            <a:xfrm>
              <a:off x="4876800" y="5283201"/>
              <a:ext cx="762000" cy="3460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sz="16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mn-cs"/>
                </a:rPr>
                <a:t>tail</a:t>
              </a:r>
              <a:endParaRPr kumimoji="0" lang="en-US" sz="16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n-ea"/>
                <a:cs typeface="+mn-cs"/>
              </a:endParaRPr>
            </a:p>
          </p:txBody>
        </p:sp>
        <p:sp>
          <p:nvSpPr>
            <p:cNvPr id="13332" name="Line 11"/>
            <p:cNvSpPr/>
            <p:nvPr/>
          </p:nvSpPr>
          <p:spPr>
            <a:xfrm flipH="1" flipV="1">
              <a:off x="5254580" y="5022850"/>
              <a:ext cx="0" cy="260349"/>
            </a:xfrm>
            <a:prstGeom prst="line">
              <a:avLst/>
            </a:prstGeom>
            <a:ln w="9525" cap="flat" cmpd="sng">
              <a:solidFill>
                <a:schemeClr val="tx1"/>
              </a:solidFill>
              <a:prstDash val="solid"/>
              <a:headEnd type="none" w="med" len="med"/>
              <a:tailEnd type="triangle" w="med" len="med"/>
            </a:ln>
          </p:spPr>
        </p:sp>
        <p:sp>
          <p:nvSpPr>
            <p:cNvPr id="13333" name="Text Box 13"/>
            <p:cNvSpPr txBox="1"/>
            <p:nvPr/>
          </p:nvSpPr>
          <p:spPr>
            <a:xfrm>
              <a:off x="3013120" y="5821363"/>
              <a:ext cx="2362200" cy="2746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Singly Linked List</a:t>
              </a:r>
              <a:endParaRPr sz="1200" b="1" dirty="0">
                <a:latin typeface="Arial" panose="020B0604020202020204" pitchFamily="34" charset="0"/>
              </a:endParaRPr>
            </a:p>
          </p:txBody>
        </p:sp>
      </p:grpSp>
      <p:sp>
        <p:nvSpPr>
          <p:cNvPr id="13320" name="Text Box 8"/>
          <p:cNvSpPr txBox="1"/>
          <p:nvPr/>
        </p:nvSpPr>
        <p:spPr>
          <a:xfrm>
            <a:off x="2895600" y="3754438"/>
            <a:ext cx="762000" cy="338137"/>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600" b="1" dirty="0">
                <a:solidFill>
                  <a:srgbClr val="FF0000"/>
                </a:solidFill>
                <a:latin typeface="Arial" panose="020B0604020202020204" pitchFamily="34" charset="0"/>
              </a:rPr>
              <a:t>info</a:t>
            </a:r>
            <a:endParaRPr sz="1600" b="1" dirty="0">
              <a:latin typeface="Arial" panose="020B0604020202020204" pitchFamily="34" charset="0"/>
            </a:endParaRPr>
          </a:p>
        </p:txBody>
      </p:sp>
      <p:sp>
        <p:nvSpPr>
          <p:cNvPr id="13321" name="Text Box 8"/>
          <p:cNvSpPr txBox="1"/>
          <p:nvPr/>
        </p:nvSpPr>
        <p:spPr>
          <a:xfrm>
            <a:off x="4410075" y="3759200"/>
            <a:ext cx="762000" cy="33813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600" b="1" dirty="0">
                <a:solidFill>
                  <a:srgbClr val="0070C0"/>
                </a:solidFill>
                <a:latin typeface="Arial" panose="020B0604020202020204" pitchFamily="34" charset="0"/>
              </a:rPr>
              <a:t>next</a:t>
            </a:r>
            <a:endParaRPr sz="1600" b="1" dirty="0">
              <a:latin typeface="Arial" panose="020B0604020202020204" pitchFamily="34" charset="0"/>
            </a:endParaRPr>
          </a:p>
        </p:txBody>
      </p:sp>
      <p:sp>
        <p:nvSpPr>
          <p:cNvPr id="13322" name="Line 9"/>
          <p:cNvSpPr/>
          <p:nvPr/>
        </p:nvSpPr>
        <p:spPr>
          <a:xfrm>
            <a:off x="3352800" y="4098925"/>
            <a:ext cx="533400" cy="549275"/>
          </a:xfrm>
          <a:prstGeom prst="line">
            <a:avLst/>
          </a:prstGeom>
          <a:ln w="9525" cap="flat" cmpd="sng">
            <a:solidFill>
              <a:schemeClr val="tx1"/>
            </a:solidFill>
            <a:prstDash val="solid"/>
            <a:headEnd type="none" w="med" len="med"/>
            <a:tailEnd type="triangle" w="med" len="med"/>
          </a:ln>
        </p:spPr>
      </p:sp>
      <p:sp>
        <p:nvSpPr>
          <p:cNvPr id="13323" name="Line 9"/>
          <p:cNvSpPr/>
          <p:nvPr/>
        </p:nvSpPr>
        <p:spPr>
          <a:xfrm flipH="1">
            <a:off x="4343400" y="4098925"/>
            <a:ext cx="454025" cy="549275"/>
          </a:xfrm>
          <a:prstGeom prst="line">
            <a:avLst/>
          </a:prstGeom>
          <a:ln w="9525" cap="flat" cmpd="sng">
            <a:solidFill>
              <a:schemeClr val="tx1"/>
            </a:solidFill>
            <a:prstDash val="solid"/>
            <a:headEnd type="none" w="med" len="med"/>
            <a:tailEnd type="triangle" w="med" len="med"/>
          </a:ln>
        </p:spPr>
      </p:sp>
      <p:sp>
        <p:nvSpPr>
          <p:cNvPr id="3" name="Rectangle 2"/>
          <p:cNvSpPr/>
          <p:nvPr/>
        </p:nvSpPr>
        <p:spPr>
          <a:xfrm>
            <a:off x="3657600" y="4648200"/>
            <a:ext cx="381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sp>
        <p:nvSpPr>
          <p:cNvPr id="19" name="Rectangle 18"/>
          <p:cNvSpPr/>
          <p:nvPr/>
        </p:nvSpPr>
        <p:spPr>
          <a:xfrm>
            <a:off x="4110038" y="4645025"/>
            <a:ext cx="381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sp>
        <p:nvSpPr>
          <p:cNvPr id="20" name="Rectangle 19"/>
          <p:cNvSpPr/>
          <p:nvPr/>
        </p:nvSpPr>
        <p:spPr>
          <a:xfrm>
            <a:off x="2455863" y="4645025"/>
            <a:ext cx="825500" cy="381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sp>
        <p:nvSpPr>
          <p:cNvPr id="21" name="Rectangle 20"/>
          <p:cNvSpPr/>
          <p:nvPr/>
        </p:nvSpPr>
        <p:spPr>
          <a:xfrm>
            <a:off x="4876800" y="4625975"/>
            <a:ext cx="825500" cy="381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4339"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4340" name="Title 1"/>
          <p:cNvSpPr>
            <a:spLocks noGrp="1"/>
          </p:cNvSpPr>
          <p:nvPr>
            <p:ph type="title"/>
          </p:nvPr>
        </p:nvSpPr>
        <p:spPr>
          <a:xfrm>
            <a:off x="457200" y="495300"/>
            <a:ext cx="8229600" cy="701675"/>
          </a:xfrm>
        </p:spPr>
        <p:txBody>
          <a:bodyPr vert="horz" wrap="square" lIns="91440" tIns="45720" rIns="91440" bIns="45720" anchor="ctr" anchorCtr="0">
            <a:spAutoFit/>
          </a:bodyPr>
          <a:p>
            <a:r>
              <a:rPr sz="4000" b="1" dirty="0">
                <a:solidFill>
                  <a:srgbClr val="CC3300"/>
                </a:solidFill>
              </a:rPr>
              <a:t>Singly Linked List Implementation</a:t>
            </a:r>
            <a:endParaRPr sz="4000" b="1" i="1" dirty="0">
              <a:solidFill>
                <a:srgbClr val="CC3300"/>
              </a:solidFill>
            </a:endParaRPr>
          </a:p>
        </p:txBody>
      </p:sp>
      <p:sp>
        <p:nvSpPr>
          <p:cNvPr id="14341" name="Slide Number Placeholder 3"/>
          <p:cNvSpPr txBox="1">
            <a:spLocks noGrp="1"/>
          </p:cNvSpPr>
          <p:nvPr/>
        </p:nvSpPr>
        <p:spPr>
          <a:xfrm>
            <a:off x="0" y="1143000"/>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14342" name="Picture 5"/>
          <p:cNvPicPr>
            <a:picLocks noChangeAspect="1"/>
          </p:cNvPicPr>
          <p:nvPr/>
        </p:nvPicPr>
        <p:blipFill>
          <a:blip r:embed="rId1"/>
          <a:srcRect l="31966" t="51764" r="5791" b="6941"/>
          <a:stretch>
            <a:fillRect/>
          </a:stretch>
        </p:blipFill>
        <p:spPr>
          <a:xfrm>
            <a:off x="533400" y="4267200"/>
            <a:ext cx="4419600" cy="1368425"/>
          </a:xfrm>
          <a:prstGeom prst="rect">
            <a:avLst/>
          </a:prstGeom>
          <a:noFill/>
          <a:ln w="9525">
            <a:noFill/>
          </a:ln>
        </p:spPr>
      </p:pic>
      <p:sp>
        <p:nvSpPr>
          <p:cNvPr id="14343" name="Text Box 7"/>
          <p:cNvSpPr txBox="1"/>
          <p:nvPr/>
        </p:nvSpPr>
        <p:spPr>
          <a:xfrm>
            <a:off x="63500" y="1319213"/>
            <a:ext cx="2438400" cy="2298700"/>
          </a:xfrm>
          <a:prstGeom prst="rect">
            <a:avLst/>
          </a:prstGeom>
          <a:solidFill>
            <a:srgbClr val="CCFFCC"/>
          </a:solidFill>
          <a:ln w="9525" cap="flat" cmpd="sng">
            <a:solidFill>
              <a:schemeClr val="tx1"/>
            </a:solidFill>
            <a:prstDash val="solid"/>
            <a:miter/>
            <a:headEnd type="none" w="med" len="med"/>
            <a:tailEnd type="none" w="med" len="med"/>
          </a:ln>
        </p:spPr>
        <p:txBody>
          <a:bodyPr lIns="45720" rIns="4572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class Node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{int info;</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next;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Node(int x, Node p)</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{info=x;next=p;</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
        <p:nvSpPr>
          <p:cNvPr id="14344" name="Text Box 8"/>
          <p:cNvSpPr txBox="1"/>
          <p:nvPr/>
        </p:nvSpPr>
        <p:spPr>
          <a:xfrm>
            <a:off x="5321300" y="1296988"/>
            <a:ext cx="3733800" cy="5319712"/>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void add(int x)</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 if(isEmpty())</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head=tail=new Node(x,null);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else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q =new Node(x,null);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tail.next=q; tail=q;</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traverse()</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p=head;</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while(p!=null)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{System.out.print("  " + p.info);</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p=p.next;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System.out.println();</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search(int x)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dele(int x) {...}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
        <p:nvSpPr>
          <p:cNvPr id="14345" name="Text Box 9"/>
          <p:cNvSpPr txBox="1"/>
          <p:nvPr/>
        </p:nvSpPr>
        <p:spPr>
          <a:xfrm>
            <a:off x="2590800" y="1319213"/>
            <a:ext cx="2590800" cy="2847975"/>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sz="1800" dirty="0">
                <a:latin typeface="Arial" panose="020B0604020202020204" pitchFamily="34" charset="0"/>
              </a:rPr>
              <a:t>class MyList</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{Node head,tail;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MyList() {head=tail=null;}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boolean isEmpty()</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{return(head==null);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void clear()</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{head=tail=null;</a:t>
            </a:r>
            <a:endParaRPr sz="1800" dirty="0">
              <a:latin typeface="Arial" panose="020B0604020202020204" pitchFamily="34" charset="0"/>
            </a:endParaRPr>
          </a:p>
          <a:p>
            <a:pPr marL="0" lvl="0" indent="0" eaLnBrk="1" hangingPunct="1">
              <a:spcBef>
                <a:spcPct val="0"/>
              </a:spcBef>
              <a:buFontTx/>
              <a:buNone/>
            </a:pPr>
            <a:r>
              <a:rPr sz="1800" dirty="0">
                <a:latin typeface="Arial" panose="020B0604020202020204" pitchFamily="34" charset="0"/>
              </a:rPr>
              <a:t>   }</a:t>
            </a:r>
            <a:endParaRPr sz="18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16387"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16388" name="Rectangle 7"/>
          <p:cNvSpPr>
            <a:spLocks noGrp="1"/>
          </p:cNvSpPr>
          <p:nvPr>
            <p:ph type="title"/>
          </p:nvPr>
        </p:nvSpPr>
        <p:spPr>
          <a:xfrm>
            <a:off x="838200" y="533400"/>
            <a:ext cx="6781800" cy="701675"/>
          </a:xfrm>
        </p:spPr>
        <p:txBody>
          <a:bodyPr vert="horz" wrap="square" lIns="91440" tIns="45720" rIns="91440" bIns="45720" anchor="ctr" anchorCtr="0">
            <a:spAutoFit/>
          </a:bodyPr>
          <a:p>
            <a:r>
              <a:rPr sz="4000" b="1" dirty="0">
                <a:solidFill>
                  <a:srgbClr val="CC3300"/>
                </a:solidFill>
              </a:rPr>
              <a:t>Singly Linked Lists - 1</a:t>
            </a:r>
            <a:endParaRPr sz="4000" b="1" i="1" dirty="0">
              <a:solidFill>
                <a:srgbClr val="CC3300"/>
              </a:solidFill>
            </a:endParaRPr>
          </a:p>
        </p:txBody>
      </p:sp>
      <p:sp>
        <p:nvSpPr>
          <p:cNvPr id="16389"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sz="1200" b="1" dirty="0">
                <a:solidFill>
                  <a:srgbClr val="FFFFFF"/>
                </a:solidFill>
                <a:latin typeface="Arial" panose="020B0604020202020204" pitchFamily="34" charset="0"/>
              </a:rPr>
              <a:t> </a:t>
            </a:r>
            <a:fld id="{9A0DB2DC-4C9A-4742-B13C-FB6460FD3503}" type="slidenum">
              <a:rPr lang="en-US" sz="1200" b="1" dirty="0">
                <a:solidFill>
                  <a:srgbClr val="FFFFFF"/>
                </a:solidFill>
                <a:latin typeface="Arial" panose="020B0604020202020204" pitchFamily="34" charset="0"/>
              </a:rPr>
            </a:fld>
            <a:endParaRPr lang="en-US" sz="1200" b="1" dirty="0">
              <a:solidFill>
                <a:srgbClr val="FFFFFF"/>
              </a:solidFill>
              <a:latin typeface="Arial" panose="020B0604020202020204" pitchFamily="34" charset="0"/>
            </a:endParaRPr>
          </a:p>
        </p:txBody>
      </p:sp>
      <p:pic>
        <p:nvPicPr>
          <p:cNvPr id="16390" name="Picture 5"/>
          <p:cNvPicPr>
            <a:picLocks noChangeAspect="1"/>
          </p:cNvPicPr>
          <p:nvPr/>
        </p:nvPicPr>
        <p:blipFill>
          <a:blip r:embed="rId1"/>
          <a:srcRect b="74913"/>
          <a:stretch>
            <a:fillRect/>
          </a:stretch>
        </p:blipFill>
        <p:spPr>
          <a:xfrm>
            <a:off x="1600200" y="2105025"/>
            <a:ext cx="5867400" cy="1400175"/>
          </a:xfrm>
          <a:prstGeom prst="rect">
            <a:avLst/>
          </a:prstGeom>
          <a:noFill/>
          <a:ln w="9525">
            <a:noFill/>
          </a:ln>
        </p:spPr>
      </p:pic>
      <p:sp>
        <p:nvSpPr>
          <p:cNvPr id="16391" name="Rectangle 7"/>
          <p:cNvSpPr/>
          <p:nvPr/>
        </p:nvSpPr>
        <p:spPr>
          <a:xfrm>
            <a:off x="609600" y="1173163"/>
            <a:ext cx="8229600"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i="1" dirty="0"/>
              <a:t>Inserting a new node at the beginning of a list</a:t>
            </a:r>
            <a:endParaRPr i="1" dirty="0"/>
          </a:p>
        </p:txBody>
      </p:sp>
      <p:pic>
        <p:nvPicPr>
          <p:cNvPr id="16392" name="Picture 5"/>
          <p:cNvPicPr>
            <a:picLocks noChangeAspect="1"/>
          </p:cNvPicPr>
          <p:nvPr/>
        </p:nvPicPr>
        <p:blipFill>
          <a:blip r:embed="rId1"/>
          <a:srcRect t="75261"/>
          <a:stretch>
            <a:fillRect/>
          </a:stretch>
        </p:blipFill>
        <p:spPr>
          <a:xfrm>
            <a:off x="1600200" y="3740150"/>
            <a:ext cx="5867400" cy="1454150"/>
          </a:xfrm>
          <a:prstGeom prst="rect">
            <a:avLst/>
          </a:prstGeom>
          <a:noFill/>
          <a:ln w="9525">
            <a:noFill/>
          </a:ln>
        </p:spPr>
      </p:pic>
      <p:sp>
        <p:nvSpPr>
          <p:cNvPr id="16393" name="Text Box 11"/>
          <p:cNvSpPr txBox="1"/>
          <p:nvPr/>
        </p:nvSpPr>
        <p:spPr>
          <a:xfrm>
            <a:off x="1635125" y="5564188"/>
            <a:ext cx="5791200" cy="2746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1200" b="1" dirty="0">
                <a:latin typeface="Arial" panose="020B0604020202020204" pitchFamily="34" charset="0"/>
              </a:rPr>
              <a:t>Inserting a new node at the beginning of a  Singly Linked List</a:t>
            </a:r>
            <a:endParaRPr sz="1200" b="1"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16728</Words>
  <Application>WPS Presentation</Application>
  <PresentationFormat>On-screen Show (4:3)</PresentationFormat>
  <Paragraphs>715</Paragraphs>
  <Slides>43</Slides>
  <Notes>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43</vt:i4>
      </vt:variant>
    </vt:vector>
  </HeadingPairs>
  <TitlesOfParts>
    <vt:vector size="59" baseType="lpstr">
      <vt:lpstr>Arial</vt:lpstr>
      <vt:lpstr>SimSun</vt:lpstr>
      <vt:lpstr>Wingdings</vt:lpstr>
      <vt:lpstr>Calibri</vt:lpstr>
      <vt:lpstr>Courier New</vt:lpstr>
      <vt:lpstr>Microsoft YaHei</vt:lpstr>
      <vt:lpstr>Arial Unicode MS</vt:lpstr>
      <vt:lpstr>Batang</vt:lpstr>
      <vt:lpstr>Constantia</vt:lpstr>
      <vt:lpstr>Arial</vt:lpstr>
      <vt:lpstr>Times New Roman</vt:lpstr>
      <vt:lpstr>Courier New</vt:lpstr>
      <vt:lpstr>Arial Unicode MS</vt:lpstr>
      <vt:lpstr>Calibri</vt:lpstr>
      <vt:lpstr>Office Theme</vt:lpstr>
      <vt:lpstr>1_Office Theme</vt:lpstr>
      <vt:lpstr> 1. List Data Structure</vt:lpstr>
      <vt:lpstr>Objectives</vt:lpstr>
      <vt:lpstr>List Data Structures</vt:lpstr>
      <vt:lpstr>Drawbacks of Arrays</vt:lpstr>
      <vt:lpstr>Self-Referential Structures</vt:lpstr>
      <vt:lpstr>Linked Lists</vt:lpstr>
      <vt:lpstr>Singly Linked Lists</vt:lpstr>
      <vt:lpstr>Singly Linked List Implementation</vt:lpstr>
      <vt:lpstr>Singly Linked Lists - 1</vt:lpstr>
      <vt:lpstr>PowerPoint 演示文稿</vt:lpstr>
      <vt:lpstr>Singly Linked Lists - 3 Deleting a node from the beginning of a list</vt:lpstr>
      <vt:lpstr>Singly Linked List - 4 Deleting element from the end of a list</vt:lpstr>
      <vt:lpstr>Circular Lists - 1</vt:lpstr>
      <vt:lpstr>Circular Lists - 2  Inserting nodes</vt:lpstr>
      <vt:lpstr>Circular List application</vt:lpstr>
      <vt:lpstr>Circular List application</vt:lpstr>
      <vt:lpstr>Doubly Linked Lists - 1</vt:lpstr>
      <vt:lpstr>Doubly Linked Lists - 2 Adding a new node at the end</vt:lpstr>
      <vt:lpstr>Doubly Linked Lists -3 Deleting a node from the end</vt:lpstr>
      <vt:lpstr>Lists in java.util - LinkedList class </vt:lpstr>
      <vt:lpstr>Lists in java.util LinkedList class example</vt:lpstr>
      <vt:lpstr>Lists in java.util - ArrayList class </vt:lpstr>
      <vt:lpstr>PowerPoint 演示文稿</vt:lpstr>
      <vt:lpstr>PowerPoint 演示文稿</vt:lpstr>
      <vt:lpstr>Exercise</vt:lpstr>
      <vt:lpstr>Exercise</vt:lpstr>
      <vt:lpstr>PowerPoint 演示文稿</vt:lpstr>
      <vt:lpstr>Exercise</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Summary</vt:lpstr>
      <vt:lpstr>Reading at home</vt:lpstr>
    </vt:vector>
  </TitlesOfParts>
  <Company>FPT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Lê Thị Phương Dung (FE FP</cp:lastModifiedBy>
  <cp:revision>315</cp:revision>
  <dcterms:created xsi:type="dcterms:W3CDTF">2007-08-21T04:43:00Z</dcterms:created>
  <dcterms:modified xsi:type="dcterms:W3CDTF">2025-01-11T01:21:12Z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368A7A92A41648C2A98F024CE9F2ABBF_13</vt:lpwstr>
  </property>
  <property fmtid="{D5CDD505-2E9C-101B-9397-08002B2CF9AE}" pid="3" name="KSOProductBuildVer">
    <vt:lpwstr>1033-12.2.0.19307</vt:lpwstr>
  </property>
</Properties>
</file>