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8" r:id="rId3"/>
    <p:sldId id="429" r:id="rId5"/>
    <p:sldId id="492" r:id="rId6"/>
    <p:sldId id="493" r:id="rId7"/>
    <p:sldId id="431" r:id="rId8"/>
    <p:sldId id="494" r:id="rId9"/>
    <p:sldId id="433" r:id="rId10"/>
    <p:sldId id="495" r:id="rId11"/>
    <p:sldId id="434" r:id="rId12"/>
    <p:sldId id="435" r:id="rId13"/>
    <p:sldId id="436" r:id="rId14"/>
    <p:sldId id="437" r:id="rId15"/>
    <p:sldId id="439" r:id="rId16"/>
    <p:sldId id="445" r:id="rId17"/>
    <p:sldId id="446" r:id="rId18"/>
    <p:sldId id="496" r:id="rId19"/>
    <p:sldId id="450" r:id="rId20"/>
    <p:sldId id="498" r:id="rId21"/>
    <p:sldId id="497" r:id="rId22"/>
    <p:sldId id="451" r:id="rId23"/>
    <p:sldId id="499" r:id="rId24"/>
    <p:sldId id="449" r:id="rId25"/>
    <p:sldId id="441" r:id="rId26"/>
    <p:sldId id="480" r:id="rId27"/>
    <p:sldId id="489" r:id="rId28"/>
    <p:sldId id="486" r:id="rId29"/>
    <p:sldId id="466" r:id="rId30"/>
    <p:sldId id="479" r:id="rId31"/>
    <p:sldId id="490" r:id="rId32"/>
    <p:sldId id="491" r:id="rId33"/>
    <p:sldId id="470" r:id="rId34"/>
    <p:sldId id="481" r:id="rId35"/>
    <p:sldId id="482" r:id="rId36"/>
    <p:sldId id="472" r:id="rId37"/>
    <p:sldId id="471" r:id="rId38"/>
    <p:sldId id="483" r:id="rId39"/>
    <p:sldId id="484" r:id="rId40"/>
    <p:sldId id="488" r:id="rId41"/>
    <p:sldId id="467" r:id="rId42"/>
    <p:sldId id="468" r:id="rId43"/>
    <p:sldId id="487" r:id="rId44"/>
    <p:sldId id="485" r:id="rId45"/>
    <p:sldId id="463" r:id="rId46"/>
    <p:sldId id="443" r:id="rId47"/>
    <p:sldId id="447" r:id="rId4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extLst>
      <p:ext uri="{2FDB2607-1784-4EEB-B798-7EB5836EED8A}">
        <p14:showMediaCtrls xmlns:p14="http://schemas.microsoft.com/office/powerpoint/2010/main" val="1"/>
      </p:ext>
    </p:extLst>
  </p:showPr>
  <p:clrMru>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6554"/>
    <p:restoredTop sz="86323"/>
  </p:normalViewPr>
  <p:slideViewPr>
    <p:cSldViewPr showGuides="1">
      <p:cViewPr>
        <p:scale>
          <a:sx n="66" d="100"/>
          <a:sy n="66" d="100"/>
        </p:scale>
        <p:origin x="-270" y="306"/>
      </p:cViewPr>
      <p:guideLst>
        <p:guide orient="horz" pos="2160"/>
        <p:guide pos="2888"/>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AC334522-EC29-4E99-9F07-EEFD66532EEF}"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b="0" dirty="0"/>
            </a:fld>
            <a:endParaRPr 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noChangeAspect="1" noTextEdit="1"/>
          </p:cNvSpPr>
          <p:nvPr>
            <p:ph type="sldImg"/>
          </p:nvPr>
        </p:nvSpPr>
        <p:spPr>
          <a:ln>
            <a:solidFill>
              <a:srgbClr val="000000">
                <a:alpha val="100000"/>
              </a:srgbClr>
            </a:solidFill>
            <a:miter lim="800000"/>
          </a:ln>
        </p:spPr>
      </p:sp>
      <p:sp>
        <p:nvSpPr>
          <p:cNvPr id="22531" name="Rectangle 3"/>
          <p:cNvSpPr>
            <a:spLocks noGrp="1"/>
          </p:cNvSpPr>
          <p:nvPr>
            <p:ph type="body" idx="1"/>
          </p:nvPr>
        </p:nvSpPr>
        <p:spPr>
          <a:noFill/>
          <a:ln>
            <a:noFill/>
          </a:ln>
        </p:spPr>
        <p:txBody>
          <a:bodyPr wrap="square" lIns="91440" tIns="45720" rIns="91440" bIns="45720" anchor="t" anchorCtr="0"/>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Rot="1" noChangeAspect="1" noTextEdit="1"/>
          </p:cNvSpPr>
          <p:nvPr>
            <p:ph type="sldImg"/>
          </p:nvPr>
        </p:nvSpPr>
        <p:spPr>
          <a:ln>
            <a:solidFill>
              <a:srgbClr val="000000">
                <a:alpha val="100000"/>
              </a:srgbClr>
            </a:solidFill>
            <a:miter lim="800000"/>
          </a:ln>
        </p:spPr>
      </p:sp>
      <p:sp>
        <p:nvSpPr>
          <p:cNvPr id="23555" name="Rectangle 3"/>
          <p:cNvSpPr>
            <a:spLocks noGrp="1"/>
          </p:cNvSpPr>
          <p:nvPr>
            <p:ph type="body" idx="1"/>
          </p:nvPr>
        </p:nvSpPr>
        <p:spPr>
          <a:noFill/>
          <a:ln>
            <a:noFill/>
          </a:ln>
        </p:spPr>
        <p:txBody>
          <a:bodyPr wrap="square" lIns="91440" tIns="45720" rIns="91440" bIns="45720" anchor="t" anchorCtr="0"/>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alpha val="100000"/>
              </a:srgbClr>
            </a:solidFill>
            <a:miter lim="800000"/>
          </a:ln>
        </p:spPr>
      </p:sp>
      <p:sp>
        <p:nvSpPr>
          <p:cNvPr id="24579" name="Notes Placeholder 2"/>
          <p:cNvSpPr>
            <a:spLocks noGrp="1"/>
          </p:cNvSpPr>
          <p:nvPr>
            <p:ph type="body" idx="1"/>
          </p:nvPr>
        </p:nvSpPr>
        <p:spPr>
          <a:noFill/>
          <a:ln>
            <a:noFill/>
          </a:ln>
        </p:spPr>
        <p:txBody>
          <a:bodyPr wrap="square" lIns="91440" tIns="45720" rIns="91440" bIns="45720" anchor="t" anchorCtr="0"/>
          <a:lstStyle/>
          <a:p>
            <a:pPr lvl="0"/>
            <a:endParaRPr dirty="0"/>
          </a:p>
        </p:txBody>
      </p:sp>
      <p:sp>
        <p:nvSpPr>
          <p:cNvPr id="24580"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fld>
            <a:endParaRPr 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a:solidFill>
              <a:srgbClr val="000000">
                <a:alpha val="100000"/>
              </a:srgbClr>
            </a:solidFill>
            <a:miter lim="800000"/>
          </a:ln>
        </p:spPr>
      </p:sp>
      <p:sp>
        <p:nvSpPr>
          <p:cNvPr id="24579" name="Notes Placeholder 2"/>
          <p:cNvSpPr>
            <a:spLocks noGrp="1"/>
          </p:cNvSpPr>
          <p:nvPr>
            <p:ph type="body" idx="1"/>
          </p:nvPr>
        </p:nvSpPr>
        <p:spPr>
          <a:noFill/>
          <a:ln>
            <a:noFill/>
          </a:ln>
        </p:spPr>
        <p:txBody>
          <a:bodyPr wrap="square" lIns="91440" tIns="45720" rIns="91440" bIns="45720" anchor="t" anchorCtr="0"/>
          <a:lstStyle/>
          <a:p>
            <a:pPr lvl="0"/>
            <a:endParaRPr dirty="0"/>
          </a:p>
        </p:txBody>
      </p:sp>
      <p:sp>
        <p:nvSpPr>
          <p:cNvPr id="24580"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sz="1200" b="0" dirty="0"/>
            </a:fld>
            <a:endParaRPr lang="en-US" sz="1200"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dirty="0"/>
              <a:t>Click to edit Master title style</a:t>
            </a:r>
            <a:endParaRPr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b="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D5E71C-CD8A-4AFA-BD85-B44902C3CDED}" type="datetime1">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fld>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lstStyle>
            <a:lvl1pPr algn="ctr">
              <a:defRPr sz="1200" b="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rPr>
              <a:t>Data Structures and Algorithms in Java </a:t>
            </a:r>
            <a:endParaRPr kumimoji="0" lang="en-US" sz="1200" b="0" i="0" u="none" strike="noStrike" kern="1200" cap="none" spc="0" normalizeH="0" baseline="0" noProof="0" smtClean="0">
              <a:ln>
                <a:noFill/>
              </a:ln>
              <a:solidFill>
                <a:srgbClr val="898989"/>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defRPr>
            </a:lvl1pPr>
          </a:lstStyle>
          <a:p>
            <a:pPr lvl="0" eaLnBrk="1" hangingPunct="1"/>
            <a:fld id="{9A0DB2DC-4C9A-4742-B13C-FB6460FD3503}" type="slidenum">
              <a:rPr lang="en-US" dirty="0">
                <a:latin typeface="Arial" panose="020B0604020202020204" pitchFamily="34" charset="0"/>
              </a:rPr>
            </a:fld>
            <a:r>
              <a:rPr sz="1200" b="0" dirty="0">
                <a:solidFill>
                  <a:srgbClr val="898989"/>
                </a:solidFill>
                <a:latin typeface="Arial" panose="020B0604020202020204" pitchFamily="34" charset="0"/>
              </a:rPr>
              <a:t>/19</a:t>
            </a:r>
            <a:endParaRPr sz="1200" b="0" dirty="0">
              <a:solidFill>
                <a:srgbClr val="898989"/>
              </a:solidFill>
              <a:latin typeface="Arial" panose="020B0604020202020204" pitchFamily="34" charset="0"/>
            </a:endParaRPr>
          </a:p>
        </p:txBody>
      </p:sp>
      <p:pic>
        <p:nvPicPr>
          <p:cNvPr id="1031" name="Picture 10" descr="logo05"/>
          <p:cNvPicPr>
            <a:picLocks noChangeAspect="1"/>
          </p:cNvPicPr>
          <p:nvPr userDrawn="1"/>
        </p:nvPicPr>
        <p:blipFill>
          <a:blip r:embed="rId12"/>
          <a:stretch>
            <a:fillRect/>
          </a:stretch>
        </p:blipFill>
        <p:spPr>
          <a:xfrm>
            <a:off x="0" y="0"/>
            <a:ext cx="1600200" cy="476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2051"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2052" name="Title 1"/>
          <p:cNvSpPr>
            <a:spLocks noGrp="1"/>
          </p:cNvSpPr>
          <p:nvPr>
            <p:ph type="ctrTitle"/>
          </p:nvPr>
        </p:nvSpPr>
        <p:spPr>
          <a:xfrm>
            <a:off x="533400" y="2438400"/>
            <a:ext cx="7620000" cy="1066800"/>
          </a:xfrm>
        </p:spPr>
        <p:txBody>
          <a:bodyPr vert="horz" wrap="square" lIns="91440" tIns="45720" rIns="91440" bIns="45720" anchor="ctr" anchorCtr="0"/>
          <a:lstStyle>
            <a:lvl1pPr lvl="0">
              <a:buClrTx/>
              <a:buSzTx/>
              <a:buFontTx/>
              <a:defRPr/>
            </a:lvl1pPr>
          </a:lstStyle>
          <a:p>
            <a:pPr lvl="0" eaLnBrk="1" hangingPunct="1"/>
            <a:r>
              <a:rPr b="1" dirty="0">
                <a:solidFill>
                  <a:schemeClr val="tx2"/>
                </a:solidFill>
                <a:latin typeface="Arial" panose="020B0604020202020204" pitchFamily="34" charset="0"/>
                <a:cs typeface="Arial" panose="020B0604020202020204" pitchFamily="34" charset="0"/>
              </a:rPr>
              <a:t> 2. Stack and Queue</a:t>
            </a:r>
            <a:endParaRPr b="1" dirty="0">
              <a:solidFill>
                <a:schemeClr val="tx2"/>
              </a:solidFill>
            </a:endParaRPr>
          </a:p>
        </p:txBody>
      </p:sp>
      <p:sp>
        <p:nvSpPr>
          <p:cNvPr id="2053" name="Text Box 3"/>
          <p:cNvSpPr txBox="1"/>
          <p:nvPr/>
        </p:nvSpPr>
        <p:spPr>
          <a:xfrm>
            <a:off x="2819400" y="3429000"/>
            <a:ext cx="3352800" cy="641350"/>
          </a:xfrm>
          <a:prstGeom prst="rect">
            <a:avLst/>
          </a:prstGeom>
          <a:noFill/>
          <a:ln w="9525">
            <a:noFill/>
          </a:ln>
        </p:spPr>
        <p:txBody>
          <a:bodyPr>
            <a:spAutoFit/>
          </a:bodyPr>
          <a:p>
            <a:pPr algn="ctr">
              <a:spcBef>
                <a:spcPct val="50000"/>
              </a:spcBef>
            </a:pPr>
            <a:r>
              <a:rPr sz="3600" dirty="0">
                <a:solidFill>
                  <a:schemeClr val="hlink"/>
                </a:solidFill>
                <a:latin typeface="Arial" panose="020B0604020202020204" pitchFamily="34" charset="0"/>
              </a:rPr>
              <a:t>Part 1: Stack</a:t>
            </a:r>
            <a:endParaRPr sz="3600" dirty="0">
              <a:solidFill>
                <a:schemeClr val="hlink"/>
              </a:solidFill>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9219"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9220" name="Rectangle 2"/>
          <p:cNvSpPr>
            <a:spLocks noGrp="1"/>
          </p:cNvSpPr>
          <p:nvPr>
            <p:ph type="title"/>
          </p:nvPr>
        </p:nvSpPr>
        <p:spPr>
          <a:xfrm>
            <a:off x="457200" y="593725"/>
            <a:ext cx="8229600" cy="701675"/>
          </a:xfrm>
        </p:spPr>
        <p:txBody>
          <a:bodyPr vert="horz" wrap="square" lIns="91440" tIns="45720" rIns="91440" bIns="45720" anchor="ctr" anchorCtr="0">
            <a:spAutoFit/>
          </a:bodyPr>
          <a:p>
            <a:r>
              <a:rPr sz="4000" b="1" dirty="0">
                <a:solidFill>
                  <a:srgbClr val="CC3300"/>
                </a:solidFill>
              </a:rPr>
              <a:t>Array-based Stack - 1</a:t>
            </a:r>
            <a:endParaRPr sz="4000" b="1" dirty="0">
              <a:solidFill>
                <a:srgbClr val="CC3300"/>
              </a:solidFill>
            </a:endParaRPr>
          </a:p>
        </p:txBody>
      </p:sp>
      <p:sp>
        <p:nvSpPr>
          <p:cNvPr id="9221" name="Rectangle 3"/>
          <p:cNvSpPr>
            <a:spLocks noGrp="1"/>
          </p:cNvSpPr>
          <p:nvPr>
            <p:ph sz="half" idx="1"/>
          </p:nvPr>
        </p:nvSpPr>
        <p:spPr>
          <a:xfrm>
            <a:off x="838200" y="1752600"/>
            <a:ext cx="7239000" cy="2398713"/>
          </a:xfrm>
        </p:spPr>
        <p:txBody>
          <a:bodyPr vert="horz" wrap="square" lIns="91440" tIns="45720" rIns="91440" bIns="45720" anchor="t" anchorCtr="0">
            <a:spAutoFit/>
          </a:bodyPr>
          <a:p>
            <a:pPr>
              <a:buClrTx/>
              <a:buSzTx/>
            </a:pPr>
            <a:r>
              <a:rPr kern="1200" dirty="0">
                <a:latin typeface="+mn-lt"/>
                <a:ea typeface="+mn-ea"/>
                <a:cs typeface="+mn-cs"/>
              </a:rPr>
              <a:t>A simple way of implementing the Stack ADT (abstract data type) uses an array</a:t>
            </a:r>
            <a:endParaRPr kern="1200" dirty="0">
              <a:latin typeface="+mn-lt"/>
              <a:ea typeface="+mn-ea"/>
              <a:cs typeface="+mn-cs"/>
            </a:endParaRPr>
          </a:p>
          <a:p>
            <a:pPr>
              <a:buClrTx/>
              <a:buSzTx/>
            </a:pPr>
            <a:r>
              <a:rPr kern="1200" dirty="0">
                <a:latin typeface="+mn-lt"/>
                <a:ea typeface="+mn-ea"/>
                <a:cs typeface="+mn-cs"/>
              </a:rPr>
              <a:t>We add elements from left to right</a:t>
            </a:r>
            <a:endParaRPr kern="1200" dirty="0">
              <a:latin typeface="+mn-lt"/>
              <a:ea typeface="+mn-ea"/>
              <a:cs typeface="+mn-cs"/>
            </a:endParaRPr>
          </a:p>
          <a:p>
            <a:pPr>
              <a:buClrTx/>
              <a:buSzTx/>
            </a:pPr>
            <a:r>
              <a:rPr kern="1200" dirty="0">
                <a:latin typeface="+mn-lt"/>
                <a:ea typeface="+mn-ea"/>
                <a:cs typeface="+mn-cs"/>
              </a:rPr>
              <a:t>A variable top keeps track of the index of the top element </a:t>
            </a:r>
            <a:endParaRPr kern="1200" dirty="0">
              <a:latin typeface="+mn-lt"/>
              <a:ea typeface="+mn-ea"/>
              <a:cs typeface="+mn-cs"/>
            </a:endParaRPr>
          </a:p>
        </p:txBody>
      </p:sp>
      <p:grpSp>
        <p:nvGrpSpPr>
          <p:cNvPr id="9222" name="Group 4"/>
          <p:cNvGrpSpPr/>
          <p:nvPr/>
        </p:nvGrpSpPr>
        <p:grpSpPr>
          <a:xfrm>
            <a:off x="1066800" y="4343400"/>
            <a:ext cx="6918325" cy="874713"/>
            <a:chOff x="912" y="3360"/>
            <a:chExt cx="4358" cy="551"/>
          </a:xfrm>
        </p:grpSpPr>
        <p:sp>
          <p:nvSpPr>
            <p:cNvPr id="9224" name="Freeform 5"/>
            <p:cNvSpPr/>
            <p:nvPr/>
          </p:nvSpPr>
          <p:spPr>
            <a:xfrm>
              <a:off x="3600" y="3440"/>
              <a:ext cx="951" cy="239"/>
            </a:xfrm>
            <a:custGeom>
              <a:avLst/>
              <a:gdLst>
                <a:gd name="txL" fmla="*/ 0 w 951"/>
                <a:gd name="txT" fmla="*/ 0 h 239"/>
                <a:gd name="txR" fmla="*/ 951 w 951"/>
                <a:gd name="txB" fmla="*/ 239 h 239"/>
              </a:gdLst>
              <a:ahLst/>
              <a:cxnLst>
                <a:cxn ang="0">
                  <a:pos x="951" y="239"/>
                </a:cxn>
                <a:cxn ang="0">
                  <a:pos x="951" y="0"/>
                </a:cxn>
                <a:cxn ang="0">
                  <a:pos x="0" y="0"/>
                </a:cxn>
                <a:cxn ang="0">
                  <a:pos x="24" y="103"/>
                </a:cxn>
                <a:cxn ang="0">
                  <a:pos x="104" y="143"/>
                </a:cxn>
                <a:cxn ang="0">
                  <a:pos x="120" y="239"/>
                </a:cxn>
                <a:cxn ang="0">
                  <a:pos x="951" y="239"/>
                </a:cxn>
              </a:cxnLst>
              <a:rect l="txL" t="txT" r="txR" b="txB"/>
              <a:pathLst>
                <a:path w="951" h="239">
                  <a:moveTo>
                    <a:pt x="951" y="239"/>
                  </a:moveTo>
                  <a:lnTo>
                    <a:pt x="951" y="0"/>
                  </a:lnTo>
                  <a:lnTo>
                    <a:pt x="0" y="0"/>
                  </a:lnTo>
                  <a:lnTo>
                    <a:pt x="24" y="103"/>
                  </a:lnTo>
                  <a:lnTo>
                    <a:pt x="104" y="143"/>
                  </a:lnTo>
                  <a:lnTo>
                    <a:pt x="120" y="239"/>
                  </a:lnTo>
                  <a:lnTo>
                    <a:pt x="951" y="239"/>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25" name="Freeform 6"/>
            <p:cNvSpPr/>
            <p:nvPr/>
          </p:nvSpPr>
          <p:spPr>
            <a:xfrm>
              <a:off x="1200" y="3440"/>
              <a:ext cx="1879" cy="239"/>
            </a:xfrm>
            <a:custGeom>
              <a:avLst/>
              <a:gdLst>
                <a:gd name="txL" fmla="*/ 0 w 1879"/>
                <a:gd name="txT" fmla="*/ 0 h 239"/>
                <a:gd name="txR" fmla="*/ 1879 w 1879"/>
                <a:gd name="txB" fmla="*/ 239 h 239"/>
              </a:gdLst>
              <a:ahLst/>
              <a:cxnLst>
                <a:cxn ang="0">
                  <a:pos x="0" y="0"/>
                </a:cxn>
                <a:cxn ang="0">
                  <a:pos x="0" y="239"/>
                </a:cxn>
                <a:cxn ang="0">
                  <a:pos x="1879" y="239"/>
                </a:cxn>
                <a:cxn ang="0">
                  <a:pos x="1863" y="135"/>
                </a:cxn>
                <a:cxn ang="0">
                  <a:pos x="1783" y="79"/>
                </a:cxn>
                <a:cxn ang="0">
                  <a:pos x="1767" y="0"/>
                </a:cxn>
                <a:cxn ang="0">
                  <a:pos x="0" y="0"/>
                </a:cxn>
              </a:cxnLst>
              <a:rect l="txL" t="txT" r="txR" b="txB"/>
              <a:pathLst>
                <a:path w="1879" h="239">
                  <a:moveTo>
                    <a:pt x="0" y="0"/>
                  </a:moveTo>
                  <a:lnTo>
                    <a:pt x="0" y="239"/>
                  </a:lnTo>
                  <a:lnTo>
                    <a:pt x="1879" y="239"/>
                  </a:lnTo>
                  <a:lnTo>
                    <a:pt x="1863" y="135"/>
                  </a:lnTo>
                  <a:lnTo>
                    <a:pt x="1783" y="79"/>
                  </a:lnTo>
                  <a:lnTo>
                    <a:pt x="1767" y="0"/>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26" name="Rectangle 7"/>
            <p:cNvSpPr/>
            <p:nvPr/>
          </p:nvSpPr>
          <p:spPr>
            <a:xfrm>
              <a:off x="2967" y="3432"/>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27" name="Rectangle 8"/>
            <p:cNvSpPr/>
            <p:nvPr/>
          </p:nvSpPr>
          <p:spPr>
            <a:xfrm>
              <a:off x="1192" y="3432"/>
              <a:ext cx="1775"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28" name="Rectangle 9"/>
            <p:cNvSpPr/>
            <p:nvPr/>
          </p:nvSpPr>
          <p:spPr>
            <a:xfrm>
              <a:off x="1192" y="3440"/>
              <a:ext cx="16" cy="247"/>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29" name="Rectangle 10"/>
            <p:cNvSpPr/>
            <p:nvPr/>
          </p:nvSpPr>
          <p:spPr>
            <a:xfrm>
              <a:off x="3079" y="3671"/>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0" name="Rectangle 11"/>
            <p:cNvSpPr/>
            <p:nvPr/>
          </p:nvSpPr>
          <p:spPr>
            <a:xfrm>
              <a:off x="1200" y="3671"/>
              <a:ext cx="1879"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1" name="Rectangle 12"/>
            <p:cNvSpPr/>
            <p:nvPr/>
          </p:nvSpPr>
          <p:spPr>
            <a:xfrm>
              <a:off x="3599" y="3432"/>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2" name="Rectangle 13"/>
            <p:cNvSpPr/>
            <p:nvPr/>
          </p:nvSpPr>
          <p:spPr>
            <a:xfrm>
              <a:off x="3607" y="3432"/>
              <a:ext cx="1663"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3" name="Rectangle 14"/>
            <p:cNvSpPr/>
            <p:nvPr/>
          </p:nvSpPr>
          <p:spPr>
            <a:xfrm>
              <a:off x="5254" y="3440"/>
              <a:ext cx="16" cy="247"/>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4" name="Rectangle 15"/>
            <p:cNvSpPr/>
            <p:nvPr/>
          </p:nvSpPr>
          <p:spPr>
            <a:xfrm>
              <a:off x="3703" y="3671"/>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5" name="Rectangle 16"/>
            <p:cNvSpPr/>
            <p:nvPr/>
          </p:nvSpPr>
          <p:spPr>
            <a:xfrm>
              <a:off x="3711" y="3671"/>
              <a:ext cx="1551"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6" name="Rectangle 17"/>
            <p:cNvSpPr/>
            <p:nvPr/>
          </p:nvSpPr>
          <p:spPr>
            <a:xfrm>
              <a:off x="1440"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7" name="Rectangle 18"/>
            <p:cNvSpPr/>
            <p:nvPr/>
          </p:nvSpPr>
          <p:spPr>
            <a:xfrm>
              <a:off x="1440"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8" name="Rectangle 19"/>
            <p:cNvSpPr/>
            <p:nvPr/>
          </p:nvSpPr>
          <p:spPr>
            <a:xfrm>
              <a:off x="1440"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39" name="Rectangle 20"/>
            <p:cNvSpPr/>
            <p:nvPr/>
          </p:nvSpPr>
          <p:spPr>
            <a:xfrm>
              <a:off x="1680"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0" name="Rectangle 21"/>
            <p:cNvSpPr/>
            <p:nvPr/>
          </p:nvSpPr>
          <p:spPr>
            <a:xfrm>
              <a:off x="1680"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1" name="Rectangle 22"/>
            <p:cNvSpPr/>
            <p:nvPr/>
          </p:nvSpPr>
          <p:spPr>
            <a:xfrm>
              <a:off x="1680"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2" name="Rectangle 23"/>
            <p:cNvSpPr/>
            <p:nvPr/>
          </p:nvSpPr>
          <p:spPr>
            <a:xfrm>
              <a:off x="2399"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3" name="Rectangle 24"/>
            <p:cNvSpPr/>
            <p:nvPr/>
          </p:nvSpPr>
          <p:spPr>
            <a:xfrm>
              <a:off x="2399"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4" name="Rectangle 25"/>
            <p:cNvSpPr/>
            <p:nvPr/>
          </p:nvSpPr>
          <p:spPr>
            <a:xfrm>
              <a:off x="2399"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5" name="Rectangle 26"/>
            <p:cNvSpPr/>
            <p:nvPr/>
          </p:nvSpPr>
          <p:spPr>
            <a:xfrm>
              <a:off x="2159"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6" name="Rectangle 27"/>
            <p:cNvSpPr/>
            <p:nvPr/>
          </p:nvSpPr>
          <p:spPr>
            <a:xfrm>
              <a:off x="2159"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7" name="Rectangle 28"/>
            <p:cNvSpPr/>
            <p:nvPr/>
          </p:nvSpPr>
          <p:spPr>
            <a:xfrm>
              <a:off x="2159"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8" name="Rectangle 29"/>
            <p:cNvSpPr/>
            <p:nvPr/>
          </p:nvSpPr>
          <p:spPr>
            <a:xfrm>
              <a:off x="1920"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49" name="Rectangle 30"/>
            <p:cNvSpPr/>
            <p:nvPr/>
          </p:nvSpPr>
          <p:spPr>
            <a:xfrm>
              <a:off x="1920"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0" name="Rectangle 31"/>
            <p:cNvSpPr/>
            <p:nvPr/>
          </p:nvSpPr>
          <p:spPr>
            <a:xfrm>
              <a:off x="1920"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1" name="Rectangle 32"/>
            <p:cNvSpPr/>
            <p:nvPr/>
          </p:nvSpPr>
          <p:spPr>
            <a:xfrm>
              <a:off x="2639"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2" name="Rectangle 33"/>
            <p:cNvSpPr/>
            <p:nvPr/>
          </p:nvSpPr>
          <p:spPr>
            <a:xfrm>
              <a:off x="2639"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3" name="Rectangle 34"/>
            <p:cNvSpPr/>
            <p:nvPr/>
          </p:nvSpPr>
          <p:spPr>
            <a:xfrm>
              <a:off x="2639"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4" name="Rectangle 35"/>
            <p:cNvSpPr/>
            <p:nvPr/>
          </p:nvSpPr>
          <p:spPr>
            <a:xfrm>
              <a:off x="4286"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5" name="Rectangle 36"/>
            <p:cNvSpPr/>
            <p:nvPr/>
          </p:nvSpPr>
          <p:spPr>
            <a:xfrm>
              <a:off x="4286"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6" name="Rectangle 37"/>
            <p:cNvSpPr/>
            <p:nvPr/>
          </p:nvSpPr>
          <p:spPr>
            <a:xfrm>
              <a:off x="4286"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7" name="Rectangle 38"/>
            <p:cNvSpPr/>
            <p:nvPr/>
          </p:nvSpPr>
          <p:spPr>
            <a:xfrm>
              <a:off x="2879"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8" name="Rectangle 39"/>
            <p:cNvSpPr/>
            <p:nvPr/>
          </p:nvSpPr>
          <p:spPr>
            <a:xfrm>
              <a:off x="2879"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59" name="Rectangle 40"/>
            <p:cNvSpPr/>
            <p:nvPr/>
          </p:nvSpPr>
          <p:spPr>
            <a:xfrm>
              <a:off x="2879"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0" name="Rectangle 41"/>
            <p:cNvSpPr/>
            <p:nvPr/>
          </p:nvSpPr>
          <p:spPr>
            <a:xfrm>
              <a:off x="4047"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1" name="Rectangle 42"/>
            <p:cNvSpPr/>
            <p:nvPr/>
          </p:nvSpPr>
          <p:spPr>
            <a:xfrm>
              <a:off x="4047"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2" name="Rectangle 43"/>
            <p:cNvSpPr/>
            <p:nvPr/>
          </p:nvSpPr>
          <p:spPr>
            <a:xfrm>
              <a:off x="4047"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3" name="Rectangle 44"/>
            <p:cNvSpPr/>
            <p:nvPr/>
          </p:nvSpPr>
          <p:spPr>
            <a:xfrm>
              <a:off x="3807"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4" name="Rectangle 45"/>
            <p:cNvSpPr/>
            <p:nvPr/>
          </p:nvSpPr>
          <p:spPr>
            <a:xfrm>
              <a:off x="3807"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5" name="Rectangle 46"/>
            <p:cNvSpPr/>
            <p:nvPr/>
          </p:nvSpPr>
          <p:spPr>
            <a:xfrm>
              <a:off x="3807"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6" name="Rectangle 47"/>
            <p:cNvSpPr/>
            <p:nvPr/>
          </p:nvSpPr>
          <p:spPr>
            <a:xfrm>
              <a:off x="4534"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7" name="Rectangle 48"/>
            <p:cNvSpPr/>
            <p:nvPr/>
          </p:nvSpPr>
          <p:spPr>
            <a:xfrm>
              <a:off x="4534"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8" name="Rectangle 49"/>
            <p:cNvSpPr/>
            <p:nvPr/>
          </p:nvSpPr>
          <p:spPr>
            <a:xfrm>
              <a:off x="4534"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69" name="Rectangle 50"/>
            <p:cNvSpPr/>
            <p:nvPr/>
          </p:nvSpPr>
          <p:spPr>
            <a:xfrm>
              <a:off x="4774"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70" name="Rectangle 51"/>
            <p:cNvSpPr/>
            <p:nvPr/>
          </p:nvSpPr>
          <p:spPr>
            <a:xfrm>
              <a:off x="4774"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71" name="Rectangle 52"/>
            <p:cNvSpPr/>
            <p:nvPr/>
          </p:nvSpPr>
          <p:spPr>
            <a:xfrm>
              <a:off x="4774"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72" name="Rectangle 53"/>
            <p:cNvSpPr/>
            <p:nvPr/>
          </p:nvSpPr>
          <p:spPr>
            <a:xfrm>
              <a:off x="5014"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73" name="Rectangle 54"/>
            <p:cNvSpPr/>
            <p:nvPr/>
          </p:nvSpPr>
          <p:spPr>
            <a:xfrm>
              <a:off x="5014" y="3440"/>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74" name="Rectangle 55"/>
            <p:cNvSpPr/>
            <p:nvPr/>
          </p:nvSpPr>
          <p:spPr>
            <a:xfrm>
              <a:off x="912" y="3464"/>
              <a:ext cx="187" cy="230"/>
            </a:xfrm>
            <a:prstGeom prst="rect">
              <a:avLst/>
            </a:prstGeom>
            <a:noFill/>
            <a:ln w="9525">
              <a:noFill/>
            </a:ln>
          </p:spPr>
          <p:txBody>
            <a:bodyPr lIns="0" tIns="0" rIns="0" bIns="0">
              <a:spAutoFit/>
            </a:bodyPr>
            <a:p>
              <a:pPr algn="ctr"/>
              <a:r>
                <a:rPr sz="2400" i="1" dirty="0">
                  <a:solidFill>
                    <a:schemeClr val="accent2"/>
                  </a:solidFill>
                  <a:latin typeface="Times New Roman" panose="02020603050405020304" charset="0"/>
                </a:rPr>
                <a:t>S</a:t>
              </a:r>
              <a:endParaRPr sz="2400" dirty="0">
                <a:solidFill>
                  <a:schemeClr val="accent2"/>
                </a:solidFill>
                <a:latin typeface="Tahoma" panose="020B0604030504040204" pitchFamily="34" charset="0"/>
              </a:endParaRPr>
            </a:p>
          </p:txBody>
        </p:sp>
        <p:sp>
          <p:nvSpPr>
            <p:cNvPr id="9275" name="Rectangle 56"/>
            <p:cNvSpPr/>
            <p:nvPr/>
          </p:nvSpPr>
          <p:spPr>
            <a:xfrm>
              <a:off x="1272" y="3680"/>
              <a:ext cx="96" cy="230"/>
            </a:xfrm>
            <a:prstGeom prst="rect">
              <a:avLst/>
            </a:prstGeom>
            <a:noFill/>
            <a:ln w="9525">
              <a:noFill/>
            </a:ln>
          </p:spPr>
          <p:txBody>
            <a:bodyPr wrap="none" lIns="0" tIns="0" rIns="0" bIns="0">
              <a:spAutoFit/>
            </a:bodyPr>
            <a:p>
              <a:r>
                <a:rPr sz="2400" b="0" dirty="0">
                  <a:solidFill>
                    <a:schemeClr val="accent2"/>
                  </a:solidFill>
                  <a:latin typeface="Times New Roman" panose="02020603050405020304" charset="0"/>
                </a:rPr>
                <a:t>0</a:t>
              </a:r>
              <a:endParaRPr sz="2400" b="0" dirty="0">
                <a:solidFill>
                  <a:schemeClr val="accent2"/>
                </a:solidFill>
                <a:latin typeface="Tahoma" panose="020B0604030504040204" pitchFamily="34" charset="0"/>
              </a:endParaRPr>
            </a:p>
          </p:txBody>
        </p:sp>
        <p:sp>
          <p:nvSpPr>
            <p:cNvPr id="9276" name="Rectangle 57"/>
            <p:cNvSpPr/>
            <p:nvPr/>
          </p:nvSpPr>
          <p:spPr>
            <a:xfrm>
              <a:off x="1528" y="3680"/>
              <a:ext cx="96" cy="230"/>
            </a:xfrm>
            <a:prstGeom prst="rect">
              <a:avLst/>
            </a:prstGeom>
            <a:noFill/>
            <a:ln w="9525">
              <a:noFill/>
            </a:ln>
          </p:spPr>
          <p:txBody>
            <a:bodyPr wrap="none" lIns="0" tIns="0" rIns="0" bIns="0">
              <a:spAutoFit/>
            </a:bodyPr>
            <a:p>
              <a:r>
                <a:rPr sz="2400" b="0" dirty="0">
                  <a:solidFill>
                    <a:schemeClr val="accent2"/>
                  </a:solidFill>
                  <a:latin typeface="Times New Roman" panose="02020603050405020304" charset="0"/>
                </a:rPr>
                <a:t>1</a:t>
              </a:r>
              <a:endParaRPr sz="2400" b="0" dirty="0">
                <a:solidFill>
                  <a:schemeClr val="accent2"/>
                </a:solidFill>
                <a:latin typeface="Tahoma" panose="020B0604030504040204" pitchFamily="34" charset="0"/>
              </a:endParaRPr>
            </a:p>
          </p:txBody>
        </p:sp>
        <p:sp>
          <p:nvSpPr>
            <p:cNvPr id="9277" name="Rectangle 58"/>
            <p:cNvSpPr/>
            <p:nvPr/>
          </p:nvSpPr>
          <p:spPr>
            <a:xfrm>
              <a:off x="1768" y="3680"/>
              <a:ext cx="96" cy="230"/>
            </a:xfrm>
            <a:prstGeom prst="rect">
              <a:avLst/>
            </a:prstGeom>
            <a:noFill/>
            <a:ln w="9525">
              <a:noFill/>
            </a:ln>
          </p:spPr>
          <p:txBody>
            <a:bodyPr wrap="none" lIns="0" tIns="0" rIns="0" bIns="0">
              <a:spAutoFit/>
            </a:bodyPr>
            <a:p>
              <a:r>
                <a:rPr sz="2400" b="0" dirty="0">
                  <a:solidFill>
                    <a:schemeClr val="accent2"/>
                  </a:solidFill>
                  <a:latin typeface="Times New Roman" panose="02020603050405020304" charset="0"/>
                </a:rPr>
                <a:t>2</a:t>
              </a:r>
              <a:endParaRPr sz="2400" b="0" dirty="0">
                <a:solidFill>
                  <a:schemeClr val="accent2"/>
                </a:solidFill>
                <a:latin typeface="Tahoma" panose="020B0604030504040204" pitchFamily="34" charset="0"/>
              </a:endParaRPr>
            </a:p>
          </p:txBody>
        </p:sp>
        <p:sp>
          <p:nvSpPr>
            <p:cNvPr id="9278" name="Rectangle 59"/>
            <p:cNvSpPr/>
            <p:nvPr/>
          </p:nvSpPr>
          <p:spPr>
            <a:xfrm>
              <a:off x="4224" y="3681"/>
              <a:ext cx="368" cy="230"/>
            </a:xfrm>
            <a:prstGeom prst="rect">
              <a:avLst/>
            </a:prstGeom>
            <a:noFill/>
            <a:ln w="9525">
              <a:noFill/>
            </a:ln>
          </p:spPr>
          <p:txBody>
            <a:bodyPr lIns="0" tIns="0" rIns="0" bIns="0">
              <a:spAutoFit/>
            </a:bodyPr>
            <a:p>
              <a:pPr algn="ctr"/>
              <a:r>
                <a:rPr sz="2400" i="1" dirty="0">
                  <a:solidFill>
                    <a:schemeClr val="accent2"/>
                  </a:solidFill>
                  <a:latin typeface="Times New Roman" panose="02020603050405020304" charset="0"/>
                </a:rPr>
                <a:t>top</a:t>
              </a:r>
              <a:endParaRPr sz="2400" dirty="0">
                <a:solidFill>
                  <a:schemeClr val="accent2"/>
                </a:solidFill>
                <a:latin typeface="Tahoma" panose="020B0604030504040204" pitchFamily="34" charset="0"/>
              </a:endParaRPr>
            </a:p>
          </p:txBody>
        </p:sp>
        <p:sp>
          <p:nvSpPr>
            <p:cNvPr id="9279" name="Rectangle 60"/>
            <p:cNvSpPr/>
            <p:nvPr/>
          </p:nvSpPr>
          <p:spPr>
            <a:xfrm>
              <a:off x="2959"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80" name="Freeform 61"/>
            <p:cNvSpPr/>
            <p:nvPr/>
          </p:nvSpPr>
          <p:spPr>
            <a:xfrm>
              <a:off x="2959" y="3440"/>
              <a:ext cx="64" cy="127"/>
            </a:xfrm>
            <a:custGeom>
              <a:avLst/>
              <a:gdLst>
                <a:gd name="txL" fmla="*/ 0 w 64"/>
                <a:gd name="txT" fmla="*/ 0 h 127"/>
                <a:gd name="txR" fmla="*/ 64 w 64"/>
                <a:gd name="txB" fmla="*/ 127 h 127"/>
              </a:gdLst>
              <a:ahLst/>
              <a:cxnLst>
                <a:cxn ang="0">
                  <a:pos x="16" y="0"/>
                </a:cxn>
                <a:cxn ang="0">
                  <a:pos x="32" y="71"/>
                </a:cxn>
                <a:cxn ang="0">
                  <a:pos x="32" y="71"/>
                </a:cxn>
                <a:cxn ang="0">
                  <a:pos x="32" y="71"/>
                </a:cxn>
                <a:cxn ang="0">
                  <a:pos x="40" y="95"/>
                </a:cxn>
                <a:cxn ang="0">
                  <a:pos x="40" y="95"/>
                </a:cxn>
                <a:cxn ang="0">
                  <a:pos x="40" y="95"/>
                </a:cxn>
                <a:cxn ang="0">
                  <a:pos x="64" y="119"/>
                </a:cxn>
                <a:cxn ang="0">
                  <a:pos x="64" y="111"/>
                </a:cxn>
                <a:cxn ang="0">
                  <a:pos x="56" y="127"/>
                </a:cxn>
                <a:cxn ang="0">
                  <a:pos x="56" y="127"/>
                </a:cxn>
                <a:cxn ang="0">
                  <a:pos x="32" y="103"/>
                </a:cxn>
                <a:cxn ang="0">
                  <a:pos x="32" y="103"/>
                </a:cxn>
                <a:cxn ang="0">
                  <a:pos x="24" y="103"/>
                </a:cxn>
                <a:cxn ang="0">
                  <a:pos x="16" y="79"/>
                </a:cxn>
                <a:cxn ang="0">
                  <a:pos x="16" y="79"/>
                </a:cxn>
                <a:cxn ang="0">
                  <a:pos x="16" y="71"/>
                </a:cxn>
                <a:cxn ang="0">
                  <a:pos x="0" y="0"/>
                </a:cxn>
                <a:cxn ang="0">
                  <a:pos x="16" y="0"/>
                </a:cxn>
              </a:cxnLst>
              <a:rect l="txL" t="txT" r="txR" b="txB"/>
              <a:pathLst>
                <a:path w="64" h="127">
                  <a:moveTo>
                    <a:pt x="16" y="0"/>
                  </a:moveTo>
                  <a:lnTo>
                    <a:pt x="32" y="71"/>
                  </a:lnTo>
                  <a:lnTo>
                    <a:pt x="32" y="71"/>
                  </a:lnTo>
                  <a:lnTo>
                    <a:pt x="32" y="71"/>
                  </a:lnTo>
                  <a:lnTo>
                    <a:pt x="40" y="95"/>
                  </a:lnTo>
                  <a:lnTo>
                    <a:pt x="40" y="95"/>
                  </a:lnTo>
                  <a:lnTo>
                    <a:pt x="40" y="95"/>
                  </a:lnTo>
                  <a:lnTo>
                    <a:pt x="64" y="119"/>
                  </a:lnTo>
                  <a:lnTo>
                    <a:pt x="64" y="111"/>
                  </a:lnTo>
                  <a:lnTo>
                    <a:pt x="56" y="127"/>
                  </a:lnTo>
                  <a:lnTo>
                    <a:pt x="56" y="127"/>
                  </a:lnTo>
                  <a:lnTo>
                    <a:pt x="32" y="103"/>
                  </a:lnTo>
                  <a:lnTo>
                    <a:pt x="32" y="103"/>
                  </a:lnTo>
                  <a:lnTo>
                    <a:pt x="24" y="103"/>
                  </a:lnTo>
                  <a:lnTo>
                    <a:pt x="16" y="79"/>
                  </a:lnTo>
                  <a:lnTo>
                    <a:pt x="16" y="79"/>
                  </a:lnTo>
                  <a:lnTo>
                    <a:pt x="16" y="71"/>
                  </a:lnTo>
                  <a:lnTo>
                    <a:pt x="0" y="0"/>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81" name="Freeform 62"/>
            <p:cNvSpPr/>
            <p:nvPr/>
          </p:nvSpPr>
          <p:spPr>
            <a:xfrm>
              <a:off x="3015" y="3551"/>
              <a:ext cx="64" cy="40"/>
            </a:xfrm>
            <a:custGeom>
              <a:avLst/>
              <a:gdLst>
                <a:gd name="txL" fmla="*/ 0 w 64"/>
                <a:gd name="txT" fmla="*/ 0 h 40"/>
                <a:gd name="txR" fmla="*/ 64 w 64"/>
                <a:gd name="txB" fmla="*/ 40 h 40"/>
              </a:gdLst>
              <a:ahLst/>
              <a:cxnLst>
                <a:cxn ang="0">
                  <a:pos x="8" y="0"/>
                </a:cxn>
                <a:cxn ang="0">
                  <a:pos x="64" y="24"/>
                </a:cxn>
                <a:cxn ang="0">
                  <a:pos x="64" y="32"/>
                </a:cxn>
                <a:cxn ang="0">
                  <a:pos x="48" y="32"/>
                </a:cxn>
                <a:cxn ang="0">
                  <a:pos x="56" y="40"/>
                </a:cxn>
                <a:cxn ang="0">
                  <a:pos x="0" y="16"/>
                </a:cxn>
                <a:cxn ang="0">
                  <a:pos x="8" y="0"/>
                </a:cxn>
              </a:cxnLst>
              <a:rect l="txL" t="txT" r="txR" b="txB"/>
              <a:pathLst>
                <a:path w="64" h="40">
                  <a:moveTo>
                    <a:pt x="8" y="0"/>
                  </a:moveTo>
                  <a:lnTo>
                    <a:pt x="64" y="24"/>
                  </a:lnTo>
                  <a:lnTo>
                    <a:pt x="64" y="32"/>
                  </a:lnTo>
                  <a:lnTo>
                    <a:pt x="48" y="32"/>
                  </a:lnTo>
                  <a:lnTo>
                    <a:pt x="56" y="40"/>
                  </a:lnTo>
                  <a:lnTo>
                    <a:pt x="0" y="16"/>
                  </a:lnTo>
                  <a:lnTo>
                    <a:pt x="8"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82" name="Rectangle 63"/>
            <p:cNvSpPr/>
            <p:nvPr/>
          </p:nvSpPr>
          <p:spPr>
            <a:xfrm>
              <a:off x="3079"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83" name="Freeform 64"/>
            <p:cNvSpPr/>
            <p:nvPr/>
          </p:nvSpPr>
          <p:spPr>
            <a:xfrm>
              <a:off x="3063" y="3583"/>
              <a:ext cx="32" cy="96"/>
            </a:xfrm>
            <a:custGeom>
              <a:avLst/>
              <a:gdLst>
                <a:gd name="txL" fmla="*/ 0 w 32"/>
                <a:gd name="txT" fmla="*/ 0 h 96"/>
                <a:gd name="txR" fmla="*/ 32 w 32"/>
                <a:gd name="txB" fmla="*/ 96 h 96"/>
              </a:gdLst>
              <a:ahLst/>
              <a:cxnLst>
                <a:cxn ang="0">
                  <a:pos x="16" y="0"/>
                </a:cxn>
                <a:cxn ang="0">
                  <a:pos x="0" y="0"/>
                </a:cxn>
                <a:cxn ang="0">
                  <a:pos x="16" y="96"/>
                </a:cxn>
                <a:cxn ang="0">
                  <a:pos x="32" y="96"/>
                </a:cxn>
                <a:cxn ang="0">
                  <a:pos x="16" y="0"/>
                </a:cxn>
              </a:cxnLst>
              <a:rect l="txL" t="txT" r="txR" b="txB"/>
              <a:pathLst>
                <a:path w="32" h="96">
                  <a:moveTo>
                    <a:pt x="16" y="0"/>
                  </a:moveTo>
                  <a:lnTo>
                    <a:pt x="0" y="0"/>
                  </a:lnTo>
                  <a:lnTo>
                    <a:pt x="16" y="96"/>
                  </a:lnTo>
                  <a:lnTo>
                    <a:pt x="32" y="96"/>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84" name="Rectangle 65"/>
            <p:cNvSpPr/>
            <p:nvPr/>
          </p:nvSpPr>
          <p:spPr>
            <a:xfrm>
              <a:off x="3583" y="3432"/>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85" name="Freeform 66"/>
            <p:cNvSpPr/>
            <p:nvPr/>
          </p:nvSpPr>
          <p:spPr>
            <a:xfrm>
              <a:off x="3583" y="3440"/>
              <a:ext cx="64" cy="127"/>
            </a:xfrm>
            <a:custGeom>
              <a:avLst/>
              <a:gdLst>
                <a:gd name="txL" fmla="*/ 0 w 64"/>
                <a:gd name="txT" fmla="*/ 0 h 127"/>
                <a:gd name="txR" fmla="*/ 64 w 64"/>
                <a:gd name="txB" fmla="*/ 127 h 127"/>
              </a:gdLst>
              <a:ahLst/>
              <a:cxnLst>
                <a:cxn ang="0">
                  <a:pos x="16" y="0"/>
                </a:cxn>
                <a:cxn ang="0">
                  <a:pos x="24" y="71"/>
                </a:cxn>
                <a:cxn ang="0">
                  <a:pos x="24" y="71"/>
                </a:cxn>
                <a:cxn ang="0">
                  <a:pos x="24" y="71"/>
                </a:cxn>
                <a:cxn ang="0">
                  <a:pos x="40" y="95"/>
                </a:cxn>
                <a:cxn ang="0">
                  <a:pos x="40" y="95"/>
                </a:cxn>
                <a:cxn ang="0">
                  <a:pos x="40" y="95"/>
                </a:cxn>
                <a:cxn ang="0">
                  <a:pos x="64" y="119"/>
                </a:cxn>
                <a:cxn ang="0">
                  <a:pos x="64" y="111"/>
                </a:cxn>
                <a:cxn ang="0">
                  <a:pos x="56" y="127"/>
                </a:cxn>
                <a:cxn ang="0">
                  <a:pos x="56" y="127"/>
                </a:cxn>
                <a:cxn ang="0">
                  <a:pos x="32" y="103"/>
                </a:cxn>
                <a:cxn ang="0">
                  <a:pos x="32" y="103"/>
                </a:cxn>
                <a:cxn ang="0">
                  <a:pos x="24" y="103"/>
                </a:cxn>
                <a:cxn ang="0">
                  <a:pos x="8" y="79"/>
                </a:cxn>
                <a:cxn ang="0">
                  <a:pos x="8" y="79"/>
                </a:cxn>
                <a:cxn ang="0">
                  <a:pos x="8" y="71"/>
                </a:cxn>
                <a:cxn ang="0">
                  <a:pos x="0" y="0"/>
                </a:cxn>
                <a:cxn ang="0">
                  <a:pos x="16" y="0"/>
                </a:cxn>
              </a:cxnLst>
              <a:rect l="txL" t="txT" r="txR" b="txB"/>
              <a:pathLst>
                <a:path w="64" h="127">
                  <a:moveTo>
                    <a:pt x="16" y="0"/>
                  </a:moveTo>
                  <a:lnTo>
                    <a:pt x="24" y="71"/>
                  </a:lnTo>
                  <a:lnTo>
                    <a:pt x="24" y="71"/>
                  </a:lnTo>
                  <a:lnTo>
                    <a:pt x="24" y="71"/>
                  </a:lnTo>
                  <a:lnTo>
                    <a:pt x="40" y="95"/>
                  </a:lnTo>
                  <a:lnTo>
                    <a:pt x="40" y="95"/>
                  </a:lnTo>
                  <a:lnTo>
                    <a:pt x="40" y="95"/>
                  </a:lnTo>
                  <a:lnTo>
                    <a:pt x="64" y="119"/>
                  </a:lnTo>
                  <a:lnTo>
                    <a:pt x="64" y="111"/>
                  </a:lnTo>
                  <a:lnTo>
                    <a:pt x="56" y="127"/>
                  </a:lnTo>
                  <a:lnTo>
                    <a:pt x="56" y="127"/>
                  </a:lnTo>
                  <a:lnTo>
                    <a:pt x="32" y="103"/>
                  </a:lnTo>
                  <a:lnTo>
                    <a:pt x="32" y="103"/>
                  </a:lnTo>
                  <a:lnTo>
                    <a:pt x="24" y="103"/>
                  </a:lnTo>
                  <a:lnTo>
                    <a:pt x="8" y="79"/>
                  </a:lnTo>
                  <a:lnTo>
                    <a:pt x="8" y="79"/>
                  </a:lnTo>
                  <a:lnTo>
                    <a:pt x="8" y="71"/>
                  </a:lnTo>
                  <a:lnTo>
                    <a:pt x="0" y="0"/>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86" name="Freeform 67"/>
            <p:cNvSpPr/>
            <p:nvPr/>
          </p:nvSpPr>
          <p:spPr>
            <a:xfrm>
              <a:off x="3639" y="3551"/>
              <a:ext cx="64" cy="40"/>
            </a:xfrm>
            <a:custGeom>
              <a:avLst/>
              <a:gdLst>
                <a:gd name="txL" fmla="*/ 0 w 64"/>
                <a:gd name="txT" fmla="*/ 0 h 40"/>
                <a:gd name="txR" fmla="*/ 64 w 64"/>
                <a:gd name="txB" fmla="*/ 40 h 40"/>
              </a:gdLst>
              <a:ahLst/>
              <a:cxnLst>
                <a:cxn ang="0">
                  <a:pos x="8" y="0"/>
                </a:cxn>
                <a:cxn ang="0">
                  <a:pos x="64" y="24"/>
                </a:cxn>
                <a:cxn ang="0">
                  <a:pos x="64" y="32"/>
                </a:cxn>
                <a:cxn ang="0">
                  <a:pos x="48" y="32"/>
                </a:cxn>
                <a:cxn ang="0">
                  <a:pos x="56" y="40"/>
                </a:cxn>
                <a:cxn ang="0">
                  <a:pos x="0" y="16"/>
                </a:cxn>
                <a:cxn ang="0">
                  <a:pos x="8" y="0"/>
                </a:cxn>
              </a:cxnLst>
              <a:rect l="txL" t="txT" r="txR" b="txB"/>
              <a:pathLst>
                <a:path w="64" h="40">
                  <a:moveTo>
                    <a:pt x="8" y="0"/>
                  </a:moveTo>
                  <a:lnTo>
                    <a:pt x="64" y="24"/>
                  </a:lnTo>
                  <a:lnTo>
                    <a:pt x="64" y="32"/>
                  </a:lnTo>
                  <a:lnTo>
                    <a:pt x="48" y="32"/>
                  </a:lnTo>
                  <a:lnTo>
                    <a:pt x="56" y="40"/>
                  </a:lnTo>
                  <a:lnTo>
                    <a:pt x="0" y="16"/>
                  </a:lnTo>
                  <a:lnTo>
                    <a:pt x="8"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87" name="Rectangle 68"/>
            <p:cNvSpPr/>
            <p:nvPr/>
          </p:nvSpPr>
          <p:spPr>
            <a:xfrm>
              <a:off x="3703" y="3679"/>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9288" name="Freeform 69"/>
            <p:cNvSpPr/>
            <p:nvPr/>
          </p:nvSpPr>
          <p:spPr>
            <a:xfrm>
              <a:off x="3687" y="3583"/>
              <a:ext cx="32" cy="96"/>
            </a:xfrm>
            <a:custGeom>
              <a:avLst/>
              <a:gdLst>
                <a:gd name="txL" fmla="*/ 0 w 32"/>
                <a:gd name="txT" fmla="*/ 0 h 96"/>
                <a:gd name="txR" fmla="*/ 32 w 32"/>
                <a:gd name="txB" fmla="*/ 96 h 96"/>
              </a:gdLst>
              <a:ahLst/>
              <a:cxnLst>
                <a:cxn ang="0">
                  <a:pos x="16" y="0"/>
                </a:cxn>
                <a:cxn ang="0">
                  <a:pos x="0" y="0"/>
                </a:cxn>
                <a:cxn ang="0">
                  <a:pos x="16" y="96"/>
                </a:cxn>
                <a:cxn ang="0">
                  <a:pos x="32" y="96"/>
                </a:cxn>
                <a:cxn ang="0">
                  <a:pos x="16" y="0"/>
                </a:cxn>
              </a:cxnLst>
              <a:rect l="txL" t="txT" r="txR" b="txB"/>
              <a:pathLst>
                <a:path w="32" h="96">
                  <a:moveTo>
                    <a:pt x="16" y="0"/>
                  </a:moveTo>
                  <a:lnTo>
                    <a:pt x="0" y="0"/>
                  </a:lnTo>
                  <a:lnTo>
                    <a:pt x="16" y="96"/>
                  </a:lnTo>
                  <a:lnTo>
                    <a:pt x="32" y="96"/>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9289" name="Rectangle 70"/>
            <p:cNvSpPr/>
            <p:nvPr/>
          </p:nvSpPr>
          <p:spPr>
            <a:xfrm>
              <a:off x="3239" y="3360"/>
              <a:ext cx="192" cy="230"/>
            </a:xfrm>
            <a:prstGeom prst="rect">
              <a:avLst/>
            </a:prstGeom>
            <a:noFill/>
            <a:ln w="9525">
              <a:noFill/>
            </a:ln>
          </p:spPr>
          <p:txBody>
            <a:bodyPr wrap="none" lIns="0" tIns="0" rIns="0" bIns="0">
              <a:spAutoFit/>
            </a:bodyPr>
            <a:p>
              <a:r>
                <a:rPr sz="2400" dirty="0">
                  <a:latin typeface="Times New Roman" panose="02020603050405020304" charset="0"/>
                </a:rPr>
                <a:t>…</a:t>
              </a:r>
              <a:endParaRPr sz="2400" dirty="0">
                <a:latin typeface="Times New Roman" panose="02020603050405020304" charset="0"/>
              </a:endParaRPr>
            </a:p>
          </p:txBody>
        </p:sp>
      </p:grpSp>
      <p:sp>
        <p:nvSpPr>
          <p:cNvPr id="9223" name="Text Box 71"/>
          <p:cNvSpPr txBox="1"/>
          <p:nvPr/>
        </p:nvSpPr>
        <p:spPr>
          <a:xfrm>
            <a:off x="3200400" y="5287963"/>
            <a:ext cx="2819400" cy="304800"/>
          </a:xfrm>
          <a:prstGeom prst="rect">
            <a:avLst/>
          </a:prstGeom>
          <a:noFill/>
          <a:ln w="9525">
            <a:noFill/>
          </a:ln>
        </p:spPr>
        <p:txBody>
          <a:bodyPr>
            <a:spAutoFit/>
          </a:bodyPr>
          <a:p>
            <a:pPr algn="ctr">
              <a:spcBef>
                <a:spcPct val="50000"/>
              </a:spcBef>
            </a:pPr>
            <a:r>
              <a:rPr sz="1400" dirty="0">
                <a:latin typeface="Arial" panose="020B0604020202020204" pitchFamily="34" charset="0"/>
              </a:rPr>
              <a:t>Array-based stack</a:t>
            </a:r>
            <a:endParaRPr sz="1400" dirty="0">
              <a:latin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0243"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0244" name="Rectangle 2"/>
          <p:cNvSpPr>
            <a:spLocks noGrp="1"/>
          </p:cNvSpPr>
          <p:nvPr>
            <p:ph idx="1"/>
          </p:nvPr>
        </p:nvSpPr>
        <p:spPr>
          <a:xfrm>
            <a:off x="762000" y="1676400"/>
            <a:ext cx="7010400" cy="3429000"/>
          </a:xfrm>
        </p:spPr>
        <p:txBody>
          <a:bodyPr vert="horz" wrap="square" lIns="91440" tIns="45720" rIns="91440" bIns="45720" anchor="t" anchorCtr="0"/>
          <a:p>
            <a:pPr>
              <a:lnSpc>
                <a:spcPct val="90000"/>
              </a:lnSpc>
              <a:buFont typeface="Arial" panose="020B0604020202020204" pitchFamily="34" charset="0"/>
              <a:buChar char="•"/>
            </a:pPr>
            <a:r>
              <a:rPr kern="1200" dirty="0">
                <a:latin typeface="+mn-lt"/>
                <a:ea typeface="+mn-ea"/>
                <a:cs typeface="Arial" panose="020B0604020202020204" pitchFamily="34" charset="0"/>
              </a:rPr>
              <a:t>The array storing the stack elements may become full</a:t>
            </a:r>
            <a:endParaRPr kern="1200" dirty="0">
              <a:latin typeface="+mn-lt"/>
              <a:ea typeface="+mn-ea"/>
              <a:cs typeface="Arial" panose="020B0604020202020204" pitchFamily="34" charset="0"/>
            </a:endParaRPr>
          </a:p>
          <a:p>
            <a:pPr>
              <a:lnSpc>
                <a:spcPct val="90000"/>
              </a:lnSpc>
              <a:buFont typeface="Arial" panose="020B0604020202020204" pitchFamily="34" charset="0"/>
              <a:buChar char="•"/>
            </a:pPr>
            <a:r>
              <a:rPr kern="1200" dirty="0">
                <a:latin typeface="+mn-lt"/>
                <a:ea typeface="+mn-ea"/>
                <a:cs typeface="Arial" panose="020B0604020202020204" pitchFamily="34" charset="0"/>
              </a:rPr>
              <a:t>A push operation will then throw a </a:t>
            </a:r>
            <a:r>
              <a:rPr kern="1200" dirty="0">
                <a:solidFill>
                  <a:schemeClr val="hlink"/>
                </a:solidFill>
                <a:latin typeface="+mn-lt"/>
                <a:ea typeface="+mn-ea"/>
                <a:cs typeface="Arial" panose="020B0604020202020204" pitchFamily="34" charset="0"/>
              </a:rPr>
              <a:t>FullStackException</a:t>
            </a:r>
            <a:endParaRPr kern="1200" dirty="0">
              <a:solidFill>
                <a:schemeClr val="hlink"/>
              </a:solidFill>
              <a:latin typeface="+mn-lt"/>
              <a:ea typeface="+mn-ea"/>
              <a:cs typeface="Arial" panose="020B0604020202020204" pitchFamily="34" charset="0"/>
            </a:endParaRPr>
          </a:p>
          <a:p>
            <a:pPr lvl="1">
              <a:lnSpc>
                <a:spcPct val="90000"/>
              </a:lnSpc>
            </a:pPr>
            <a:r>
              <a:rPr kern="1200" dirty="0">
                <a:latin typeface="+mn-lt"/>
                <a:ea typeface="+mn-ea"/>
                <a:cs typeface="+mn-cs"/>
              </a:rPr>
              <a:t>Limitation of the array-based  implementation</a:t>
            </a:r>
            <a:endParaRPr kern="1200" dirty="0">
              <a:latin typeface="+mn-lt"/>
              <a:ea typeface="+mn-ea"/>
              <a:cs typeface="+mn-cs"/>
            </a:endParaRPr>
          </a:p>
          <a:p>
            <a:pPr lvl="1">
              <a:lnSpc>
                <a:spcPct val="90000"/>
              </a:lnSpc>
            </a:pPr>
            <a:r>
              <a:rPr kern="1200" dirty="0">
                <a:latin typeface="+mn-lt"/>
                <a:ea typeface="+mn-ea"/>
                <a:cs typeface="+mn-cs"/>
              </a:rPr>
              <a:t>Not intrinsic to the Stack ADT</a:t>
            </a:r>
            <a:endParaRPr sz="3200" kern="1200" dirty="0">
              <a:latin typeface="+mn-lt"/>
              <a:ea typeface="+mn-ea"/>
              <a:cs typeface="+mn-cs"/>
            </a:endParaRPr>
          </a:p>
        </p:txBody>
      </p:sp>
      <p:sp>
        <p:nvSpPr>
          <p:cNvPr id="10245" name="Rectangle 3"/>
          <p:cNvSpPr/>
          <p:nvPr/>
        </p:nvSpPr>
        <p:spPr>
          <a:xfrm>
            <a:off x="609600" y="304800"/>
            <a:ext cx="7772400" cy="1143000"/>
          </a:xfrm>
          <a:prstGeom prst="rect">
            <a:avLst/>
          </a:prstGeom>
          <a:noFill/>
          <a:ln w="9525">
            <a:noFill/>
          </a:ln>
        </p:spPr>
        <p:txBody>
          <a:bodyPr anchor="b" anchorCtr="0"/>
          <a:p>
            <a:pPr algn="ctr" eaLnBrk="0" hangingPunct="0"/>
            <a:endParaRPr b="0" dirty="0">
              <a:latin typeface="Calibri" panose="020F0502020204030204" pitchFamily="34" charset="0"/>
            </a:endParaRPr>
          </a:p>
        </p:txBody>
      </p:sp>
      <p:sp>
        <p:nvSpPr>
          <p:cNvPr id="10246" name="Rectangle 4" descr="Rectangle: Click to edit Master text styles&#13;&#10;Second level&#13;&#10;Third level&#13;&#10;Fourth level&#13;&#10;Fifth level"/>
          <p:cNvSpPr/>
          <p:nvPr/>
        </p:nvSpPr>
        <p:spPr>
          <a:xfrm>
            <a:off x="685800" y="1752600"/>
            <a:ext cx="3581400" cy="3352800"/>
          </a:xfrm>
          <a:prstGeom prst="rect">
            <a:avLst/>
          </a:prstGeom>
          <a:noFill/>
          <a:ln w="9525">
            <a:noFill/>
          </a:ln>
        </p:spPr>
        <p:txBody>
          <a:bodyPr/>
          <a:p>
            <a:pPr marL="342900" indent="-342900" eaLnBrk="0" hangingPunct="0">
              <a:lnSpc>
                <a:spcPct val="90000"/>
              </a:lnSpc>
              <a:spcBef>
                <a:spcPct val="20000"/>
              </a:spcBef>
              <a:buFont typeface="Arial" panose="020B0604020202020204" pitchFamily="34" charset="0"/>
              <a:buChar char="•"/>
            </a:pPr>
            <a:endParaRPr sz="2400" b="0" dirty="0">
              <a:latin typeface="Calibri" panose="020F0502020204030204" pitchFamily="34" charset="0"/>
            </a:endParaRPr>
          </a:p>
        </p:txBody>
      </p:sp>
      <p:grpSp>
        <p:nvGrpSpPr>
          <p:cNvPr id="10247" name="Group 5"/>
          <p:cNvGrpSpPr/>
          <p:nvPr/>
        </p:nvGrpSpPr>
        <p:grpSpPr>
          <a:xfrm>
            <a:off x="1066800" y="5029200"/>
            <a:ext cx="7045325" cy="871538"/>
            <a:chOff x="912" y="3435"/>
            <a:chExt cx="4438" cy="549"/>
          </a:xfrm>
        </p:grpSpPr>
        <p:sp>
          <p:nvSpPr>
            <p:cNvPr id="10250" name="Rectangle 6"/>
            <p:cNvSpPr/>
            <p:nvPr/>
          </p:nvSpPr>
          <p:spPr>
            <a:xfrm>
              <a:off x="4560" y="3512"/>
              <a:ext cx="720" cy="232"/>
            </a:xfrm>
            <a:prstGeom prst="rect">
              <a:avLst/>
            </a:prstGeom>
            <a:solidFill>
              <a:schemeClr val="accent1"/>
            </a:solidFill>
            <a:ln w="9525">
              <a:noFill/>
            </a:ln>
          </p:spPr>
          <p:txBody>
            <a:bodyPr wrap="none" anchor="ctr" anchorCtr="0"/>
            <a:p>
              <a:endParaRPr dirty="0">
                <a:latin typeface="Arial" panose="020B0604020202020204" pitchFamily="34" charset="0"/>
              </a:endParaRPr>
            </a:p>
          </p:txBody>
        </p:sp>
        <p:sp>
          <p:nvSpPr>
            <p:cNvPr id="10251" name="Freeform 7"/>
            <p:cNvSpPr/>
            <p:nvPr/>
          </p:nvSpPr>
          <p:spPr>
            <a:xfrm>
              <a:off x="3600" y="3515"/>
              <a:ext cx="951" cy="239"/>
            </a:xfrm>
            <a:custGeom>
              <a:avLst/>
              <a:gdLst>
                <a:gd name="txL" fmla="*/ 0 w 951"/>
                <a:gd name="txT" fmla="*/ 0 h 239"/>
                <a:gd name="txR" fmla="*/ 951 w 951"/>
                <a:gd name="txB" fmla="*/ 239 h 239"/>
              </a:gdLst>
              <a:ahLst/>
              <a:cxnLst>
                <a:cxn ang="0">
                  <a:pos x="951" y="239"/>
                </a:cxn>
                <a:cxn ang="0">
                  <a:pos x="951" y="0"/>
                </a:cxn>
                <a:cxn ang="0">
                  <a:pos x="0" y="0"/>
                </a:cxn>
                <a:cxn ang="0">
                  <a:pos x="24" y="103"/>
                </a:cxn>
                <a:cxn ang="0">
                  <a:pos x="104" y="143"/>
                </a:cxn>
                <a:cxn ang="0">
                  <a:pos x="120" y="239"/>
                </a:cxn>
                <a:cxn ang="0">
                  <a:pos x="951" y="239"/>
                </a:cxn>
              </a:cxnLst>
              <a:rect l="txL" t="txT" r="txR" b="txB"/>
              <a:pathLst>
                <a:path w="951" h="239">
                  <a:moveTo>
                    <a:pt x="951" y="239"/>
                  </a:moveTo>
                  <a:lnTo>
                    <a:pt x="951" y="0"/>
                  </a:lnTo>
                  <a:lnTo>
                    <a:pt x="0" y="0"/>
                  </a:lnTo>
                  <a:lnTo>
                    <a:pt x="24" y="103"/>
                  </a:lnTo>
                  <a:lnTo>
                    <a:pt x="104" y="143"/>
                  </a:lnTo>
                  <a:lnTo>
                    <a:pt x="120" y="239"/>
                  </a:lnTo>
                  <a:lnTo>
                    <a:pt x="951" y="239"/>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252" name="Freeform 8"/>
            <p:cNvSpPr/>
            <p:nvPr/>
          </p:nvSpPr>
          <p:spPr>
            <a:xfrm>
              <a:off x="1200" y="3515"/>
              <a:ext cx="1879" cy="239"/>
            </a:xfrm>
            <a:custGeom>
              <a:avLst/>
              <a:gdLst>
                <a:gd name="txL" fmla="*/ 0 w 1879"/>
                <a:gd name="txT" fmla="*/ 0 h 239"/>
                <a:gd name="txR" fmla="*/ 1879 w 1879"/>
                <a:gd name="txB" fmla="*/ 239 h 239"/>
              </a:gdLst>
              <a:ahLst/>
              <a:cxnLst>
                <a:cxn ang="0">
                  <a:pos x="0" y="0"/>
                </a:cxn>
                <a:cxn ang="0">
                  <a:pos x="0" y="239"/>
                </a:cxn>
                <a:cxn ang="0">
                  <a:pos x="1879" y="239"/>
                </a:cxn>
                <a:cxn ang="0">
                  <a:pos x="1863" y="135"/>
                </a:cxn>
                <a:cxn ang="0">
                  <a:pos x="1783" y="79"/>
                </a:cxn>
                <a:cxn ang="0">
                  <a:pos x="1767" y="0"/>
                </a:cxn>
                <a:cxn ang="0">
                  <a:pos x="0" y="0"/>
                </a:cxn>
              </a:cxnLst>
              <a:rect l="txL" t="txT" r="txR" b="txB"/>
              <a:pathLst>
                <a:path w="1879" h="239">
                  <a:moveTo>
                    <a:pt x="0" y="0"/>
                  </a:moveTo>
                  <a:lnTo>
                    <a:pt x="0" y="239"/>
                  </a:lnTo>
                  <a:lnTo>
                    <a:pt x="1879" y="239"/>
                  </a:lnTo>
                  <a:lnTo>
                    <a:pt x="1863" y="135"/>
                  </a:lnTo>
                  <a:lnTo>
                    <a:pt x="1783" y="79"/>
                  </a:lnTo>
                  <a:lnTo>
                    <a:pt x="1767" y="0"/>
                  </a:lnTo>
                  <a:lnTo>
                    <a:pt x="0" y="0"/>
                  </a:lnTo>
                  <a:close/>
                </a:path>
              </a:pathLst>
            </a:custGeom>
            <a:solidFill>
              <a:schemeClr val="accent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253" name="Rectangle 9"/>
            <p:cNvSpPr/>
            <p:nvPr/>
          </p:nvSpPr>
          <p:spPr>
            <a:xfrm>
              <a:off x="2967" y="3507"/>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54" name="Rectangle 10"/>
            <p:cNvSpPr/>
            <p:nvPr/>
          </p:nvSpPr>
          <p:spPr>
            <a:xfrm>
              <a:off x="1192" y="3507"/>
              <a:ext cx="1775"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55" name="Rectangle 11"/>
            <p:cNvSpPr/>
            <p:nvPr/>
          </p:nvSpPr>
          <p:spPr>
            <a:xfrm>
              <a:off x="1192" y="3515"/>
              <a:ext cx="16" cy="247"/>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56" name="Rectangle 12"/>
            <p:cNvSpPr/>
            <p:nvPr/>
          </p:nvSpPr>
          <p:spPr>
            <a:xfrm>
              <a:off x="3079" y="3746"/>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57" name="Rectangle 13"/>
            <p:cNvSpPr/>
            <p:nvPr/>
          </p:nvSpPr>
          <p:spPr>
            <a:xfrm>
              <a:off x="1200" y="3746"/>
              <a:ext cx="1879"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58" name="Rectangle 14"/>
            <p:cNvSpPr/>
            <p:nvPr/>
          </p:nvSpPr>
          <p:spPr>
            <a:xfrm>
              <a:off x="3599" y="3507"/>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59" name="Rectangle 15"/>
            <p:cNvSpPr/>
            <p:nvPr/>
          </p:nvSpPr>
          <p:spPr>
            <a:xfrm>
              <a:off x="3607" y="3507"/>
              <a:ext cx="1663"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0" name="Rectangle 16"/>
            <p:cNvSpPr/>
            <p:nvPr/>
          </p:nvSpPr>
          <p:spPr>
            <a:xfrm>
              <a:off x="5254" y="3515"/>
              <a:ext cx="16" cy="247"/>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1" name="Rectangle 17"/>
            <p:cNvSpPr/>
            <p:nvPr/>
          </p:nvSpPr>
          <p:spPr>
            <a:xfrm>
              <a:off x="3703" y="3746"/>
              <a:ext cx="8"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2" name="Rectangle 18"/>
            <p:cNvSpPr/>
            <p:nvPr/>
          </p:nvSpPr>
          <p:spPr>
            <a:xfrm>
              <a:off x="3711" y="3746"/>
              <a:ext cx="1551" cy="16"/>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3" name="Rectangle 19"/>
            <p:cNvSpPr/>
            <p:nvPr/>
          </p:nvSpPr>
          <p:spPr>
            <a:xfrm>
              <a:off x="1440"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4" name="Rectangle 20"/>
            <p:cNvSpPr/>
            <p:nvPr/>
          </p:nvSpPr>
          <p:spPr>
            <a:xfrm>
              <a:off x="1440"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5" name="Rectangle 21"/>
            <p:cNvSpPr/>
            <p:nvPr/>
          </p:nvSpPr>
          <p:spPr>
            <a:xfrm>
              <a:off x="1440"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6" name="Rectangle 22"/>
            <p:cNvSpPr/>
            <p:nvPr/>
          </p:nvSpPr>
          <p:spPr>
            <a:xfrm>
              <a:off x="1680"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7" name="Rectangle 23"/>
            <p:cNvSpPr/>
            <p:nvPr/>
          </p:nvSpPr>
          <p:spPr>
            <a:xfrm>
              <a:off x="1680"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8" name="Rectangle 24"/>
            <p:cNvSpPr/>
            <p:nvPr/>
          </p:nvSpPr>
          <p:spPr>
            <a:xfrm>
              <a:off x="1680"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69" name="Rectangle 25"/>
            <p:cNvSpPr/>
            <p:nvPr/>
          </p:nvSpPr>
          <p:spPr>
            <a:xfrm>
              <a:off x="2399"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0" name="Rectangle 26"/>
            <p:cNvSpPr/>
            <p:nvPr/>
          </p:nvSpPr>
          <p:spPr>
            <a:xfrm>
              <a:off x="2399"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1" name="Rectangle 27"/>
            <p:cNvSpPr/>
            <p:nvPr/>
          </p:nvSpPr>
          <p:spPr>
            <a:xfrm>
              <a:off x="2399"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2" name="Rectangle 28"/>
            <p:cNvSpPr/>
            <p:nvPr/>
          </p:nvSpPr>
          <p:spPr>
            <a:xfrm>
              <a:off x="2159"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3" name="Rectangle 29"/>
            <p:cNvSpPr/>
            <p:nvPr/>
          </p:nvSpPr>
          <p:spPr>
            <a:xfrm>
              <a:off x="2159"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4" name="Rectangle 30"/>
            <p:cNvSpPr/>
            <p:nvPr/>
          </p:nvSpPr>
          <p:spPr>
            <a:xfrm>
              <a:off x="2159"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5" name="Rectangle 31"/>
            <p:cNvSpPr/>
            <p:nvPr/>
          </p:nvSpPr>
          <p:spPr>
            <a:xfrm>
              <a:off x="1920"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6" name="Rectangle 32"/>
            <p:cNvSpPr/>
            <p:nvPr/>
          </p:nvSpPr>
          <p:spPr>
            <a:xfrm>
              <a:off x="1920"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7" name="Rectangle 33"/>
            <p:cNvSpPr/>
            <p:nvPr/>
          </p:nvSpPr>
          <p:spPr>
            <a:xfrm>
              <a:off x="1920"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8" name="Rectangle 34"/>
            <p:cNvSpPr/>
            <p:nvPr/>
          </p:nvSpPr>
          <p:spPr>
            <a:xfrm>
              <a:off x="2639"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79" name="Rectangle 35"/>
            <p:cNvSpPr/>
            <p:nvPr/>
          </p:nvSpPr>
          <p:spPr>
            <a:xfrm>
              <a:off x="2639"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0" name="Rectangle 36"/>
            <p:cNvSpPr/>
            <p:nvPr/>
          </p:nvSpPr>
          <p:spPr>
            <a:xfrm>
              <a:off x="2639"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1" name="Rectangle 37"/>
            <p:cNvSpPr/>
            <p:nvPr/>
          </p:nvSpPr>
          <p:spPr>
            <a:xfrm>
              <a:off x="4286"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2" name="Rectangle 38"/>
            <p:cNvSpPr/>
            <p:nvPr/>
          </p:nvSpPr>
          <p:spPr>
            <a:xfrm>
              <a:off x="5016"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3" name="Rectangle 39"/>
            <p:cNvSpPr/>
            <p:nvPr/>
          </p:nvSpPr>
          <p:spPr>
            <a:xfrm>
              <a:off x="4286"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4" name="Rectangle 40"/>
            <p:cNvSpPr/>
            <p:nvPr/>
          </p:nvSpPr>
          <p:spPr>
            <a:xfrm>
              <a:off x="2879"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5" name="Rectangle 41"/>
            <p:cNvSpPr/>
            <p:nvPr/>
          </p:nvSpPr>
          <p:spPr>
            <a:xfrm>
              <a:off x="2879"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6" name="Rectangle 42"/>
            <p:cNvSpPr/>
            <p:nvPr/>
          </p:nvSpPr>
          <p:spPr>
            <a:xfrm>
              <a:off x="2879"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7" name="Rectangle 43"/>
            <p:cNvSpPr/>
            <p:nvPr/>
          </p:nvSpPr>
          <p:spPr>
            <a:xfrm>
              <a:off x="4047"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8" name="Rectangle 44"/>
            <p:cNvSpPr/>
            <p:nvPr/>
          </p:nvSpPr>
          <p:spPr>
            <a:xfrm>
              <a:off x="4047"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89" name="Rectangle 45"/>
            <p:cNvSpPr/>
            <p:nvPr/>
          </p:nvSpPr>
          <p:spPr>
            <a:xfrm>
              <a:off x="4047"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0" name="Rectangle 46"/>
            <p:cNvSpPr/>
            <p:nvPr/>
          </p:nvSpPr>
          <p:spPr>
            <a:xfrm>
              <a:off x="3807"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1" name="Rectangle 47"/>
            <p:cNvSpPr/>
            <p:nvPr/>
          </p:nvSpPr>
          <p:spPr>
            <a:xfrm>
              <a:off x="3807"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2" name="Rectangle 48"/>
            <p:cNvSpPr/>
            <p:nvPr/>
          </p:nvSpPr>
          <p:spPr>
            <a:xfrm>
              <a:off x="3807"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3" name="Rectangle 49"/>
            <p:cNvSpPr/>
            <p:nvPr/>
          </p:nvSpPr>
          <p:spPr>
            <a:xfrm>
              <a:off x="4534"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4" name="Rectangle 50"/>
            <p:cNvSpPr/>
            <p:nvPr/>
          </p:nvSpPr>
          <p:spPr>
            <a:xfrm>
              <a:off x="5264"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5" name="Rectangle 51"/>
            <p:cNvSpPr/>
            <p:nvPr/>
          </p:nvSpPr>
          <p:spPr>
            <a:xfrm>
              <a:off x="4534"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6" name="Rectangle 52"/>
            <p:cNvSpPr/>
            <p:nvPr/>
          </p:nvSpPr>
          <p:spPr>
            <a:xfrm>
              <a:off x="4774"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7" name="Rectangle 53"/>
            <p:cNvSpPr/>
            <p:nvPr/>
          </p:nvSpPr>
          <p:spPr>
            <a:xfrm>
              <a:off x="4774"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8" name="Rectangle 54"/>
            <p:cNvSpPr/>
            <p:nvPr/>
          </p:nvSpPr>
          <p:spPr>
            <a:xfrm>
              <a:off x="4774"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299" name="Rectangle 55"/>
            <p:cNvSpPr/>
            <p:nvPr/>
          </p:nvSpPr>
          <p:spPr>
            <a:xfrm>
              <a:off x="5014"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300" name="Rectangle 56"/>
            <p:cNvSpPr/>
            <p:nvPr/>
          </p:nvSpPr>
          <p:spPr>
            <a:xfrm>
              <a:off x="5014" y="3515"/>
              <a:ext cx="16" cy="239"/>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301" name="Rectangle 57"/>
            <p:cNvSpPr/>
            <p:nvPr/>
          </p:nvSpPr>
          <p:spPr>
            <a:xfrm>
              <a:off x="912" y="3539"/>
              <a:ext cx="187" cy="230"/>
            </a:xfrm>
            <a:prstGeom prst="rect">
              <a:avLst/>
            </a:prstGeom>
            <a:noFill/>
            <a:ln w="9525">
              <a:noFill/>
            </a:ln>
          </p:spPr>
          <p:txBody>
            <a:bodyPr lIns="0" tIns="0" rIns="0" bIns="0">
              <a:spAutoFit/>
            </a:bodyPr>
            <a:p>
              <a:pPr algn="ctr"/>
              <a:r>
                <a:rPr sz="2400" i="1" dirty="0">
                  <a:solidFill>
                    <a:schemeClr val="accent2"/>
                  </a:solidFill>
                  <a:latin typeface="Times New Roman" panose="02020603050405020304" charset="0"/>
                </a:rPr>
                <a:t>S</a:t>
              </a:r>
              <a:endParaRPr sz="2400" dirty="0">
                <a:solidFill>
                  <a:schemeClr val="accent2"/>
                </a:solidFill>
                <a:latin typeface="Tahoma" panose="020B0604030504040204" pitchFamily="34" charset="0"/>
              </a:endParaRPr>
            </a:p>
          </p:txBody>
        </p:sp>
        <p:sp>
          <p:nvSpPr>
            <p:cNvPr id="10302" name="Rectangle 58"/>
            <p:cNvSpPr/>
            <p:nvPr/>
          </p:nvSpPr>
          <p:spPr>
            <a:xfrm>
              <a:off x="1272" y="3753"/>
              <a:ext cx="96" cy="230"/>
            </a:xfrm>
            <a:prstGeom prst="rect">
              <a:avLst/>
            </a:prstGeom>
            <a:noFill/>
            <a:ln w="9525">
              <a:noFill/>
            </a:ln>
          </p:spPr>
          <p:txBody>
            <a:bodyPr wrap="none" lIns="0" tIns="0" rIns="0" bIns="0">
              <a:spAutoFit/>
            </a:bodyPr>
            <a:p>
              <a:r>
                <a:rPr sz="2400" b="0" dirty="0">
                  <a:solidFill>
                    <a:schemeClr val="accent2"/>
                  </a:solidFill>
                  <a:latin typeface="Times New Roman" panose="02020603050405020304" charset="0"/>
                </a:rPr>
                <a:t>0</a:t>
              </a:r>
              <a:endParaRPr sz="2400" b="0" dirty="0">
                <a:solidFill>
                  <a:schemeClr val="accent2"/>
                </a:solidFill>
                <a:latin typeface="Tahoma" panose="020B0604030504040204" pitchFamily="34" charset="0"/>
              </a:endParaRPr>
            </a:p>
          </p:txBody>
        </p:sp>
        <p:sp>
          <p:nvSpPr>
            <p:cNvPr id="10303" name="Rectangle 59"/>
            <p:cNvSpPr/>
            <p:nvPr/>
          </p:nvSpPr>
          <p:spPr>
            <a:xfrm>
              <a:off x="1528" y="3753"/>
              <a:ext cx="96" cy="230"/>
            </a:xfrm>
            <a:prstGeom prst="rect">
              <a:avLst/>
            </a:prstGeom>
            <a:noFill/>
            <a:ln w="9525">
              <a:noFill/>
            </a:ln>
          </p:spPr>
          <p:txBody>
            <a:bodyPr wrap="none" lIns="0" tIns="0" rIns="0" bIns="0">
              <a:spAutoFit/>
            </a:bodyPr>
            <a:p>
              <a:r>
                <a:rPr sz="2400" b="0" dirty="0">
                  <a:solidFill>
                    <a:schemeClr val="accent2"/>
                  </a:solidFill>
                  <a:latin typeface="Times New Roman" panose="02020603050405020304" charset="0"/>
                </a:rPr>
                <a:t>1</a:t>
              </a:r>
              <a:endParaRPr sz="2400" b="0" dirty="0">
                <a:solidFill>
                  <a:schemeClr val="accent2"/>
                </a:solidFill>
                <a:latin typeface="Tahoma" panose="020B0604030504040204" pitchFamily="34" charset="0"/>
              </a:endParaRPr>
            </a:p>
          </p:txBody>
        </p:sp>
        <p:sp>
          <p:nvSpPr>
            <p:cNvPr id="10304" name="Rectangle 60"/>
            <p:cNvSpPr/>
            <p:nvPr/>
          </p:nvSpPr>
          <p:spPr>
            <a:xfrm>
              <a:off x="1768" y="3753"/>
              <a:ext cx="96" cy="230"/>
            </a:xfrm>
            <a:prstGeom prst="rect">
              <a:avLst/>
            </a:prstGeom>
            <a:noFill/>
            <a:ln w="9525">
              <a:noFill/>
            </a:ln>
          </p:spPr>
          <p:txBody>
            <a:bodyPr wrap="none" lIns="0" tIns="0" rIns="0" bIns="0">
              <a:spAutoFit/>
            </a:bodyPr>
            <a:p>
              <a:r>
                <a:rPr sz="2400" b="0" dirty="0">
                  <a:solidFill>
                    <a:schemeClr val="accent2"/>
                  </a:solidFill>
                  <a:latin typeface="Times New Roman" panose="02020603050405020304" charset="0"/>
                </a:rPr>
                <a:t>2</a:t>
              </a:r>
              <a:endParaRPr sz="2400" b="0" dirty="0">
                <a:solidFill>
                  <a:schemeClr val="accent2"/>
                </a:solidFill>
                <a:latin typeface="Tahoma" panose="020B0604030504040204" pitchFamily="34" charset="0"/>
              </a:endParaRPr>
            </a:p>
          </p:txBody>
        </p:sp>
        <p:sp>
          <p:nvSpPr>
            <p:cNvPr id="10305" name="Rectangle 61"/>
            <p:cNvSpPr/>
            <p:nvPr/>
          </p:nvSpPr>
          <p:spPr>
            <a:xfrm>
              <a:off x="4944" y="3754"/>
              <a:ext cx="406" cy="230"/>
            </a:xfrm>
            <a:prstGeom prst="rect">
              <a:avLst/>
            </a:prstGeom>
            <a:noFill/>
            <a:ln w="9525">
              <a:noFill/>
            </a:ln>
          </p:spPr>
          <p:txBody>
            <a:bodyPr lIns="0" tIns="0" rIns="0" bIns="0">
              <a:spAutoFit/>
            </a:bodyPr>
            <a:p>
              <a:pPr algn="ctr"/>
              <a:r>
                <a:rPr sz="2400" i="1" dirty="0">
                  <a:solidFill>
                    <a:schemeClr val="accent2"/>
                  </a:solidFill>
                  <a:latin typeface="Times New Roman" panose="02020603050405020304" charset="0"/>
                </a:rPr>
                <a:t>top</a:t>
              </a:r>
              <a:endParaRPr sz="2400" dirty="0">
                <a:solidFill>
                  <a:schemeClr val="accent2"/>
                </a:solidFill>
                <a:latin typeface="Tahoma" panose="020B0604030504040204" pitchFamily="34" charset="0"/>
              </a:endParaRPr>
            </a:p>
          </p:txBody>
        </p:sp>
        <p:sp>
          <p:nvSpPr>
            <p:cNvPr id="10306" name="Rectangle 62"/>
            <p:cNvSpPr/>
            <p:nvPr/>
          </p:nvSpPr>
          <p:spPr>
            <a:xfrm>
              <a:off x="2959"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307" name="Freeform 63"/>
            <p:cNvSpPr/>
            <p:nvPr/>
          </p:nvSpPr>
          <p:spPr>
            <a:xfrm>
              <a:off x="2959" y="3515"/>
              <a:ext cx="64" cy="127"/>
            </a:xfrm>
            <a:custGeom>
              <a:avLst/>
              <a:gdLst>
                <a:gd name="txL" fmla="*/ 0 w 64"/>
                <a:gd name="txT" fmla="*/ 0 h 127"/>
                <a:gd name="txR" fmla="*/ 64 w 64"/>
                <a:gd name="txB" fmla="*/ 127 h 127"/>
              </a:gdLst>
              <a:ahLst/>
              <a:cxnLst>
                <a:cxn ang="0">
                  <a:pos x="16" y="0"/>
                </a:cxn>
                <a:cxn ang="0">
                  <a:pos x="32" y="71"/>
                </a:cxn>
                <a:cxn ang="0">
                  <a:pos x="32" y="71"/>
                </a:cxn>
                <a:cxn ang="0">
                  <a:pos x="32" y="71"/>
                </a:cxn>
                <a:cxn ang="0">
                  <a:pos x="40" y="95"/>
                </a:cxn>
                <a:cxn ang="0">
                  <a:pos x="40" y="95"/>
                </a:cxn>
                <a:cxn ang="0">
                  <a:pos x="40" y="95"/>
                </a:cxn>
                <a:cxn ang="0">
                  <a:pos x="64" y="119"/>
                </a:cxn>
                <a:cxn ang="0">
                  <a:pos x="64" y="111"/>
                </a:cxn>
                <a:cxn ang="0">
                  <a:pos x="56" y="127"/>
                </a:cxn>
                <a:cxn ang="0">
                  <a:pos x="56" y="127"/>
                </a:cxn>
                <a:cxn ang="0">
                  <a:pos x="32" y="103"/>
                </a:cxn>
                <a:cxn ang="0">
                  <a:pos x="32" y="103"/>
                </a:cxn>
                <a:cxn ang="0">
                  <a:pos x="24" y="103"/>
                </a:cxn>
                <a:cxn ang="0">
                  <a:pos x="16" y="79"/>
                </a:cxn>
                <a:cxn ang="0">
                  <a:pos x="16" y="79"/>
                </a:cxn>
                <a:cxn ang="0">
                  <a:pos x="16" y="71"/>
                </a:cxn>
                <a:cxn ang="0">
                  <a:pos x="0" y="0"/>
                </a:cxn>
                <a:cxn ang="0">
                  <a:pos x="16" y="0"/>
                </a:cxn>
              </a:cxnLst>
              <a:rect l="txL" t="txT" r="txR" b="txB"/>
              <a:pathLst>
                <a:path w="64" h="127">
                  <a:moveTo>
                    <a:pt x="16" y="0"/>
                  </a:moveTo>
                  <a:lnTo>
                    <a:pt x="32" y="71"/>
                  </a:lnTo>
                  <a:lnTo>
                    <a:pt x="32" y="71"/>
                  </a:lnTo>
                  <a:lnTo>
                    <a:pt x="32" y="71"/>
                  </a:lnTo>
                  <a:lnTo>
                    <a:pt x="40" y="95"/>
                  </a:lnTo>
                  <a:lnTo>
                    <a:pt x="40" y="95"/>
                  </a:lnTo>
                  <a:lnTo>
                    <a:pt x="40" y="95"/>
                  </a:lnTo>
                  <a:lnTo>
                    <a:pt x="64" y="119"/>
                  </a:lnTo>
                  <a:lnTo>
                    <a:pt x="64" y="111"/>
                  </a:lnTo>
                  <a:lnTo>
                    <a:pt x="56" y="127"/>
                  </a:lnTo>
                  <a:lnTo>
                    <a:pt x="56" y="127"/>
                  </a:lnTo>
                  <a:lnTo>
                    <a:pt x="32" y="103"/>
                  </a:lnTo>
                  <a:lnTo>
                    <a:pt x="32" y="103"/>
                  </a:lnTo>
                  <a:lnTo>
                    <a:pt x="24" y="103"/>
                  </a:lnTo>
                  <a:lnTo>
                    <a:pt x="16" y="79"/>
                  </a:lnTo>
                  <a:lnTo>
                    <a:pt x="16" y="79"/>
                  </a:lnTo>
                  <a:lnTo>
                    <a:pt x="16" y="71"/>
                  </a:lnTo>
                  <a:lnTo>
                    <a:pt x="0" y="0"/>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308" name="Freeform 64"/>
            <p:cNvSpPr/>
            <p:nvPr/>
          </p:nvSpPr>
          <p:spPr>
            <a:xfrm>
              <a:off x="3015" y="3626"/>
              <a:ext cx="64" cy="40"/>
            </a:xfrm>
            <a:custGeom>
              <a:avLst/>
              <a:gdLst>
                <a:gd name="txL" fmla="*/ 0 w 64"/>
                <a:gd name="txT" fmla="*/ 0 h 40"/>
                <a:gd name="txR" fmla="*/ 64 w 64"/>
                <a:gd name="txB" fmla="*/ 40 h 40"/>
              </a:gdLst>
              <a:ahLst/>
              <a:cxnLst>
                <a:cxn ang="0">
                  <a:pos x="8" y="0"/>
                </a:cxn>
                <a:cxn ang="0">
                  <a:pos x="64" y="24"/>
                </a:cxn>
                <a:cxn ang="0">
                  <a:pos x="64" y="32"/>
                </a:cxn>
                <a:cxn ang="0">
                  <a:pos x="48" y="32"/>
                </a:cxn>
                <a:cxn ang="0">
                  <a:pos x="56" y="40"/>
                </a:cxn>
                <a:cxn ang="0">
                  <a:pos x="0" y="16"/>
                </a:cxn>
                <a:cxn ang="0">
                  <a:pos x="8" y="0"/>
                </a:cxn>
              </a:cxnLst>
              <a:rect l="txL" t="txT" r="txR" b="txB"/>
              <a:pathLst>
                <a:path w="64" h="40">
                  <a:moveTo>
                    <a:pt x="8" y="0"/>
                  </a:moveTo>
                  <a:lnTo>
                    <a:pt x="64" y="24"/>
                  </a:lnTo>
                  <a:lnTo>
                    <a:pt x="64" y="32"/>
                  </a:lnTo>
                  <a:lnTo>
                    <a:pt x="48" y="32"/>
                  </a:lnTo>
                  <a:lnTo>
                    <a:pt x="56" y="40"/>
                  </a:lnTo>
                  <a:lnTo>
                    <a:pt x="0" y="16"/>
                  </a:lnTo>
                  <a:lnTo>
                    <a:pt x="8"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309" name="Rectangle 65"/>
            <p:cNvSpPr/>
            <p:nvPr/>
          </p:nvSpPr>
          <p:spPr>
            <a:xfrm>
              <a:off x="3079"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310" name="Freeform 66"/>
            <p:cNvSpPr/>
            <p:nvPr/>
          </p:nvSpPr>
          <p:spPr>
            <a:xfrm>
              <a:off x="3063" y="3658"/>
              <a:ext cx="32" cy="96"/>
            </a:xfrm>
            <a:custGeom>
              <a:avLst/>
              <a:gdLst>
                <a:gd name="txL" fmla="*/ 0 w 32"/>
                <a:gd name="txT" fmla="*/ 0 h 96"/>
                <a:gd name="txR" fmla="*/ 32 w 32"/>
                <a:gd name="txB" fmla="*/ 96 h 96"/>
              </a:gdLst>
              <a:ahLst/>
              <a:cxnLst>
                <a:cxn ang="0">
                  <a:pos x="16" y="0"/>
                </a:cxn>
                <a:cxn ang="0">
                  <a:pos x="0" y="0"/>
                </a:cxn>
                <a:cxn ang="0">
                  <a:pos x="16" y="96"/>
                </a:cxn>
                <a:cxn ang="0">
                  <a:pos x="32" y="96"/>
                </a:cxn>
                <a:cxn ang="0">
                  <a:pos x="16" y="0"/>
                </a:cxn>
              </a:cxnLst>
              <a:rect l="txL" t="txT" r="txR" b="txB"/>
              <a:pathLst>
                <a:path w="32" h="96">
                  <a:moveTo>
                    <a:pt x="16" y="0"/>
                  </a:moveTo>
                  <a:lnTo>
                    <a:pt x="0" y="0"/>
                  </a:lnTo>
                  <a:lnTo>
                    <a:pt x="16" y="96"/>
                  </a:lnTo>
                  <a:lnTo>
                    <a:pt x="32" y="96"/>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311" name="Rectangle 67"/>
            <p:cNvSpPr/>
            <p:nvPr/>
          </p:nvSpPr>
          <p:spPr>
            <a:xfrm>
              <a:off x="3583" y="3507"/>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312" name="Freeform 68"/>
            <p:cNvSpPr/>
            <p:nvPr/>
          </p:nvSpPr>
          <p:spPr>
            <a:xfrm>
              <a:off x="3583" y="3515"/>
              <a:ext cx="64" cy="127"/>
            </a:xfrm>
            <a:custGeom>
              <a:avLst/>
              <a:gdLst>
                <a:gd name="txL" fmla="*/ 0 w 64"/>
                <a:gd name="txT" fmla="*/ 0 h 127"/>
                <a:gd name="txR" fmla="*/ 64 w 64"/>
                <a:gd name="txB" fmla="*/ 127 h 127"/>
              </a:gdLst>
              <a:ahLst/>
              <a:cxnLst>
                <a:cxn ang="0">
                  <a:pos x="16" y="0"/>
                </a:cxn>
                <a:cxn ang="0">
                  <a:pos x="24" y="71"/>
                </a:cxn>
                <a:cxn ang="0">
                  <a:pos x="24" y="71"/>
                </a:cxn>
                <a:cxn ang="0">
                  <a:pos x="24" y="71"/>
                </a:cxn>
                <a:cxn ang="0">
                  <a:pos x="40" y="95"/>
                </a:cxn>
                <a:cxn ang="0">
                  <a:pos x="40" y="95"/>
                </a:cxn>
                <a:cxn ang="0">
                  <a:pos x="40" y="95"/>
                </a:cxn>
                <a:cxn ang="0">
                  <a:pos x="64" y="119"/>
                </a:cxn>
                <a:cxn ang="0">
                  <a:pos x="64" y="111"/>
                </a:cxn>
                <a:cxn ang="0">
                  <a:pos x="56" y="127"/>
                </a:cxn>
                <a:cxn ang="0">
                  <a:pos x="56" y="127"/>
                </a:cxn>
                <a:cxn ang="0">
                  <a:pos x="32" y="103"/>
                </a:cxn>
                <a:cxn ang="0">
                  <a:pos x="32" y="103"/>
                </a:cxn>
                <a:cxn ang="0">
                  <a:pos x="24" y="103"/>
                </a:cxn>
                <a:cxn ang="0">
                  <a:pos x="8" y="79"/>
                </a:cxn>
                <a:cxn ang="0">
                  <a:pos x="8" y="79"/>
                </a:cxn>
                <a:cxn ang="0">
                  <a:pos x="8" y="71"/>
                </a:cxn>
                <a:cxn ang="0">
                  <a:pos x="0" y="0"/>
                </a:cxn>
                <a:cxn ang="0">
                  <a:pos x="16" y="0"/>
                </a:cxn>
              </a:cxnLst>
              <a:rect l="txL" t="txT" r="txR" b="txB"/>
              <a:pathLst>
                <a:path w="64" h="127">
                  <a:moveTo>
                    <a:pt x="16" y="0"/>
                  </a:moveTo>
                  <a:lnTo>
                    <a:pt x="24" y="71"/>
                  </a:lnTo>
                  <a:lnTo>
                    <a:pt x="24" y="71"/>
                  </a:lnTo>
                  <a:lnTo>
                    <a:pt x="24" y="71"/>
                  </a:lnTo>
                  <a:lnTo>
                    <a:pt x="40" y="95"/>
                  </a:lnTo>
                  <a:lnTo>
                    <a:pt x="40" y="95"/>
                  </a:lnTo>
                  <a:lnTo>
                    <a:pt x="40" y="95"/>
                  </a:lnTo>
                  <a:lnTo>
                    <a:pt x="64" y="119"/>
                  </a:lnTo>
                  <a:lnTo>
                    <a:pt x="64" y="111"/>
                  </a:lnTo>
                  <a:lnTo>
                    <a:pt x="56" y="127"/>
                  </a:lnTo>
                  <a:lnTo>
                    <a:pt x="56" y="127"/>
                  </a:lnTo>
                  <a:lnTo>
                    <a:pt x="32" y="103"/>
                  </a:lnTo>
                  <a:lnTo>
                    <a:pt x="32" y="103"/>
                  </a:lnTo>
                  <a:lnTo>
                    <a:pt x="24" y="103"/>
                  </a:lnTo>
                  <a:lnTo>
                    <a:pt x="8" y="79"/>
                  </a:lnTo>
                  <a:lnTo>
                    <a:pt x="8" y="79"/>
                  </a:lnTo>
                  <a:lnTo>
                    <a:pt x="8" y="71"/>
                  </a:lnTo>
                  <a:lnTo>
                    <a:pt x="0" y="0"/>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313" name="Freeform 69"/>
            <p:cNvSpPr/>
            <p:nvPr/>
          </p:nvSpPr>
          <p:spPr>
            <a:xfrm>
              <a:off x="3639" y="3626"/>
              <a:ext cx="64" cy="40"/>
            </a:xfrm>
            <a:custGeom>
              <a:avLst/>
              <a:gdLst>
                <a:gd name="txL" fmla="*/ 0 w 64"/>
                <a:gd name="txT" fmla="*/ 0 h 40"/>
                <a:gd name="txR" fmla="*/ 64 w 64"/>
                <a:gd name="txB" fmla="*/ 40 h 40"/>
              </a:gdLst>
              <a:ahLst/>
              <a:cxnLst>
                <a:cxn ang="0">
                  <a:pos x="8" y="0"/>
                </a:cxn>
                <a:cxn ang="0">
                  <a:pos x="64" y="24"/>
                </a:cxn>
                <a:cxn ang="0">
                  <a:pos x="64" y="32"/>
                </a:cxn>
                <a:cxn ang="0">
                  <a:pos x="48" y="32"/>
                </a:cxn>
                <a:cxn ang="0">
                  <a:pos x="56" y="40"/>
                </a:cxn>
                <a:cxn ang="0">
                  <a:pos x="0" y="16"/>
                </a:cxn>
                <a:cxn ang="0">
                  <a:pos x="8" y="0"/>
                </a:cxn>
              </a:cxnLst>
              <a:rect l="txL" t="txT" r="txR" b="txB"/>
              <a:pathLst>
                <a:path w="64" h="40">
                  <a:moveTo>
                    <a:pt x="8" y="0"/>
                  </a:moveTo>
                  <a:lnTo>
                    <a:pt x="64" y="24"/>
                  </a:lnTo>
                  <a:lnTo>
                    <a:pt x="64" y="32"/>
                  </a:lnTo>
                  <a:lnTo>
                    <a:pt x="48" y="32"/>
                  </a:lnTo>
                  <a:lnTo>
                    <a:pt x="56" y="40"/>
                  </a:lnTo>
                  <a:lnTo>
                    <a:pt x="0" y="16"/>
                  </a:lnTo>
                  <a:lnTo>
                    <a:pt x="8"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314" name="Rectangle 70"/>
            <p:cNvSpPr/>
            <p:nvPr/>
          </p:nvSpPr>
          <p:spPr>
            <a:xfrm>
              <a:off x="3703" y="3754"/>
              <a:ext cx="16" cy="8"/>
            </a:xfrm>
            <a:prstGeom prst="rect">
              <a:avLst/>
            </a:prstGeom>
            <a:solidFill>
              <a:schemeClr val="tx1"/>
            </a:solidFill>
            <a:ln w="9525" cap="flat" cmpd="sng">
              <a:solidFill>
                <a:schemeClr val="tx1"/>
              </a:solidFill>
              <a:prstDash val="solid"/>
              <a:miter/>
              <a:headEnd type="none" w="med" len="med"/>
              <a:tailEnd type="none" w="med" len="med"/>
            </a:ln>
          </p:spPr>
          <p:txBody>
            <a:bodyPr/>
            <a:p>
              <a:endParaRPr dirty="0">
                <a:latin typeface="Arial" panose="020B0604020202020204" pitchFamily="34" charset="0"/>
              </a:endParaRPr>
            </a:p>
          </p:txBody>
        </p:sp>
        <p:sp>
          <p:nvSpPr>
            <p:cNvPr id="10315" name="Freeform 71"/>
            <p:cNvSpPr/>
            <p:nvPr/>
          </p:nvSpPr>
          <p:spPr>
            <a:xfrm>
              <a:off x="3687" y="3658"/>
              <a:ext cx="32" cy="96"/>
            </a:xfrm>
            <a:custGeom>
              <a:avLst/>
              <a:gdLst>
                <a:gd name="txL" fmla="*/ 0 w 32"/>
                <a:gd name="txT" fmla="*/ 0 h 96"/>
                <a:gd name="txR" fmla="*/ 32 w 32"/>
                <a:gd name="txB" fmla="*/ 96 h 96"/>
              </a:gdLst>
              <a:ahLst/>
              <a:cxnLst>
                <a:cxn ang="0">
                  <a:pos x="16" y="0"/>
                </a:cxn>
                <a:cxn ang="0">
                  <a:pos x="0" y="0"/>
                </a:cxn>
                <a:cxn ang="0">
                  <a:pos x="16" y="96"/>
                </a:cxn>
                <a:cxn ang="0">
                  <a:pos x="32" y="96"/>
                </a:cxn>
                <a:cxn ang="0">
                  <a:pos x="16" y="0"/>
                </a:cxn>
              </a:cxnLst>
              <a:rect l="txL" t="txT" r="txR" b="txB"/>
              <a:pathLst>
                <a:path w="32" h="96">
                  <a:moveTo>
                    <a:pt x="16" y="0"/>
                  </a:moveTo>
                  <a:lnTo>
                    <a:pt x="0" y="0"/>
                  </a:lnTo>
                  <a:lnTo>
                    <a:pt x="16" y="96"/>
                  </a:lnTo>
                  <a:lnTo>
                    <a:pt x="32" y="96"/>
                  </a:lnTo>
                  <a:lnTo>
                    <a:pt x="16"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en-US"/>
            </a:p>
          </p:txBody>
        </p:sp>
        <p:sp>
          <p:nvSpPr>
            <p:cNvPr id="10316" name="Rectangle 72"/>
            <p:cNvSpPr/>
            <p:nvPr/>
          </p:nvSpPr>
          <p:spPr>
            <a:xfrm>
              <a:off x="3239" y="3435"/>
              <a:ext cx="192" cy="230"/>
            </a:xfrm>
            <a:prstGeom prst="rect">
              <a:avLst/>
            </a:prstGeom>
            <a:noFill/>
            <a:ln w="9525">
              <a:noFill/>
            </a:ln>
          </p:spPr>
          <p:txBody>
            <a:bodyPr wrap="none" lIns="0" tIns="0" rIns="0" bIns="0">
              <a:spAutoFit/>
            </a:bodyPr>
            <a:p>
              <a:r>
                <a:rPr sz="2400" dirty="0">
                  <a:latin typeface="Times New Roman" panose="02020603050405020304" charset="0"/>
                </a:rPr>
                <a:t>…</a:t>
              </a:r>
              <a:endParaRPr sz="2400" dirty="0">
                <a:latin typeface="Times New Roman" panose="02020603050405020304" charset="0"/>
              </a:endParaRPr>
            </a:p>
          </p:txBody>
        </p:sp>
      </p:grpSp>
      <p:sp>
        <p:nvSpPr>
          <p:cNvPr id="10248" name="Rectangle 73"/>
          <p:cNvSpPr>
            <a:spLocks noGrp="1"/>
          </p:cNvSpPr>
          <p:nvPr>
            <p:ph type="title"/>
          </p:nvPr>
        </p:nvSpPr>
        <p:spPr>
          <a:xfrm>
            <a:off x="457200" y="563563"/>
            <a:ext cx="8229600" cy="762000"/>
          </a:xfrm>
        </p:spPr>
        <p:txBody>
          <a:bodyPr vert="horz" wrap="square" lIns="91440" tIns="45720" rIns="91440" bIns="45720" anchor="ctr" anchorCtr="0">
            <a:spAutoFit/>
          </a:bodyPr>
          <a:p>
            <a:r>
              <a:rPr b="1" kern="1200" dirty="0">
                <a:solidFill>
                  <a:srgbClr val="CC3300"/>
                </a:solidFill>
                <a:latin typeface="+mj-lt"/>
                <a:ea typeface="+mj-ea"/>
                <a:cs typeface="Arial" panose="020B0604020202020204" pitchFamily="34" charset="0"/>
              </a:rPr>
              <a:t>Array-based Stack - 2</a:t>
            </a:r>
            <a:endParaRPr b="1" kern="1200" dirty="0">
              <a:solidFill>
                <a:srgbClr val="CC3300"/>
              </a:solidFill>
              <a:latin typeface="+mj-lt"/>
              <a:ea typeface="Arial" panose="020B0604020202020204" pitchFamily="34" charset="0"/>
              <a:cs typeface="+mj-cs"/>
            </a:endParaRPr>
          </a:p>
        </p:txBody>
      </p:sp>
      <p:sp>
        <p:nvSpPr>
          <p:cNvPr id="10249" name="Text Box 74"/>
          <p:cNvSpPr txBox="1"/>
          <p:nvPr/>
        </p:nvSpPr>
        <p:spPr>
          <a:xfrm>
            <a:off x="2743200" y="5791200"/>
            <a:ext cx="4343400" cy="304800"/>
          </a:xfrm>
          <a:prstGeom prst="rect">
            <a:avLst/>
          </a:prstGeom>
          <a:noFill/>
          <a:ln w="9525">
            <a:noFill/>
          </a:ln>
        </p:spPr>
        <p:txBody>
          <a:bodyPr>
            <a:spAutoFit/>
          </a:bodyPr>
          <a:p>
            <a:pPr algn="ctr">
              <a:spcBef>
                <a:spcPct val="50000"/>
              </a:spcBef>
            </a:pPr>
            <a:r>
              <a:rPr sz="1400" dirty="0">
                <a:latin typeface="Arial" panose="020B0604020202020204" pitchFamily="34" charset="0"/>
              </a:rPr>
              <a:t>Array-based stack may become full</a:t>
            </a:r>
            <a:endParaRPr sz="1400" dirty="0">
              <a:latin typeface="Arial" panose="020B060402020202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1267"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1268" name="Rectangle 7"/>
          <p:cNvSpPr>
            <a:spLocks noGrp="1"/>
          </p:cNvSpPr>
          <p:nvPr>
            <p:ph type="title"/>
          </p:nvPr>
        </p:nvSpPr>
        <p:spPr>
          <a:xfrm>
            <a:off x="228600" y="258763"/>
            <a:ext cx="8610600" cy="641350"/>
          </a:xfrm>
        </p:spPr>
        <p:txBody>
          <a:bodyPr vert="horz" wrap="square" lIns="91440" tIns="45720" rIns="91440" bIns="45720" anchor="ctr" anchorCtr="0">
            <a:spAutoFit/>
          </a:bodyPr>
          <a:p>
            <a:r>
              <a:rPr sz="3600" b="1" dirty="0">
                <a:solidFill>
                  <a:srgbClr val="CC3300"/>
                </a:solidFill>
              </a:rPr>
              <a:t>Array implementation of a stack</a:t>
            </a:r>
            <a:endParaRPr sz="36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1270" name="Content Placeholder 5"/>
          <p:cNvSpPr txBox="1"/>
          <p:nvPr/>
        </p:nvSpPr>
        <p:spPr>
          <a:xfrm>
            <a:off x="101600" y="1066800"/>
            <a:ext cx="3784600" cy="500062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r>
              <a:rPr sz="1600" b="0" dirty="0">
                <a:latin typeface="Arial" panose="020B0604020202020204" pitchFamily="34" charset="0"/>
              </a:rPr>
              <a:t>class ArrayStack</a:t>
            </a:r>
            <a:endParaRPr sz="1600" b="0" dirty="0">
              <a:latin typeface="Arial" panose="020B0604020202020204" pitchFamily="34" charset="0"/>
            </a:endParaRPr>
          </a:p>
          <a:p>
            <a:pPr marL="319405" indent="-319405"/>
            <a:r>
              <a:rPr sz="1600" b="0" dirty="0">
                <a:latin typeface="Arial" panose="020B0604020202020204" pitchFamily="34" charset="0"/>
              </a:rPr>
              <a:t>  {protected  Object [] a; int top, max;</a:t>
            </a:r>
            <a:endParaRPr sz="1600" b="0" dirty="0">
              <a:latin typeface="Arial" panose="020B0604020202020204" pitchFamily="34" charset="0"/>
            </a:endParaRPr>
          </a:p>
          <a:p>
            <a:pPr marL="319405" indent="-319405"/>
            <a:r>
              <a:rPr sz="1600" b="0" dirty="0">
                <a:latin typeface="Arial" panose="020B0604020202020204" pitchFamily="34" charset="0"/>
              </a:rPr>
              <a:t>   public ArrayStack() </a:t>
            </a:r>
            <a:endParaRPr sz="1600" b="0" dirty="0">
              <a:latin typeface="Arial" panose="020B0604020202020204" pitchFamily="34" charset="0"/>
            </a:endParaRPr>
          </a:p>
          <a:p>
            <a:pPr marL="319405" indent="-319405"/>
            <a:r>
              <a:rPr sz="1600" b="0" dirty="0">
                <a:latin typeface="Arial" panose="020B0604020202020204" pitchFamily="34" charset="0"/>
              </a:rPr>
              <a:t>     { this(50);</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a:p>
            <a:pPr marL="319405" indent="-319405"/>
            <a:r>
              <a:rPr sz="1600" b="0" dirty="0">
                <a:latin typeface="Arial" panose="020B0604020202020204" pitchFamily="34" charset="0"/>
              </a:rPr>
              <a:t>   public ArrayStack(int max1) </a:t>
            </a:r>
            <a:endParaRPr sz="1600" b="0" dirty="0">
              <a:latin typeface="Arial" panose="020B0604020202020204" pitchFamily="34" charset="0"/>
            </a:endParaRPr>
          </a:p>
          <a:p>
            <a:pPr marL="319405" indent="-319405"/>
            <a:r>
              <a:rPr sz="1600" b="0" dirty="0">
                <a:latin typeface="Arial" panose="020B0604020202020204" pitchFamily="34" charset="0"/>
              </a:rPr>
              <a:t>     { max = max1;</a:t>
            </a:r>
            <a:endParaRPr sz="1600" b="0" dirty="0">
              <a:latin typeface="Arial" panose="020B0604020202020204" pitchFamily="34" charset="0"/>
            </a:endParaRPr>
          </a:p>
          <a:p>
            <a:pPr marL="319405" indent="-319405"/>
            <a:r>
              <a:rPr sz="1600" b="0" dirty="0">
                <a:latin typeface="Arial" panose="020B0604020202020204" pitchFamily="34" charset="0"/>
              </a:rPr>
              <a:t>       a =  new Object[max];</a:t>
            </a:r>
            <a:endParaRPr sz="1600" b="0" dirty="0">
              <a:latin typeface="Arial" panose="020B0604020202020204" pitchFamily="34" charset="0"/>
            </a:endParaRPr>
          </a:p>
          <a:p>
            <a:pPr marL="319405" indent="-319405"/>
            <a:r>
              <a:rPr sz="1600" b="0" dirty="0">
                <a:latin typeface="Arial" panose="020B0604020202020204" pitchFamily="34" charset="0"/>
              </a:rPr>
              <a:t>       top = -1;</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a:p>
            <a:pPr marL="319405" indent="-319405"/>
            <a:r>
              <a:rPr sz="1600" b="0" dirty="0">
                <a:latin typeface="Arial" panose="020B0604020202020204" pitchFamily="34" charset="0"/>
              </a:rPr>
              <a:t>   protected  boolean grow()</a:t>
            </a:r>
            <a:endParaRPr sz="1600" b="0" dirty="0">
              <a:latin typeface="Arial" panose="020B0604020202020204" pitchFamily="34" charset="0"/>
            </a:endParaRPr>
          </a:p>
          <a:p>
            <a:pPr marL="319405" indent="-319405"/>
            <a:r>
              <a:rPr sz="1600" b="0" dirty="0">
                <a:latin typeface="Arial" panose="020B0604020202020204" pitchFamily="34" charset="0"/>
              </a:rPr>
              <a:t>     { int max1 = max + max/2;</a:t>
            </a:r>
            <a:endParaRPr sz="1600" b="0" dirty="0">
              <a:latin typeface="Arial" panose="020B0604020202020204" pitchFamily="34" charset="0"/>
            </a:endParaRPr>
          </a:p>
          <a:p>
            <a:pPr marL="319405" indent="-319405"/>
            <a:r>
              <a:rPr sz="1600" b="0" dirty="0">
                <a:latin typeface="Arial" panose="020B0604020202020204" pitchFamily="34" charset="0"/>
              </a:rPr>
              <a:t>       Object [] a1 = new Object[max1];</a:t>
            </a:r>
            <a:endParaRPr sz="1600" b="0" dirty="0">
              <a:latin typeface="Arial" panose="020B0604020202020204" pitchFamily="34" charset="0"/>
            </a:endParaRPr>
          </a:p>
          <a:p>
            <a:pPr marL="319405" indent="-319405"/>
            <a:r>
              <a:rPr sz="1600" b="0" dirty="0">
                <a:latin typeface="Arial" panose="020B0604020202020204" pitchFamily="34" charset="0"/>
              </a:rPr>
              <a:t>       if(a1 == null) return(false);</a:t>
            </a:r>
            <a:endParaRPr sz="1600" b="0" dirty="0">
              <a:latin typeface="Arial" panose="020B0604020202020204" pitchFamily="34" charset="0"/>
            </a:endParaRPr>
          </a:p>
          <a:p>
            <a:pPr marL="319405" indent="-319405"/>
            <a:r>
              <a:rPr sz="1600" b="0" dirty="0">
                <a:latin typeface="Arial" panose="020B0604020202020204" pitchFamily="34" charset="0"/>
              </a:rPr>
              <a:t>       for(int i =0; i&lt;=top; i++) a1[i] = a[i];</a:t>
            </a:r>
            <a:endParaRPr sz="1600" b="0" dirty="0">
              <a:latin typeface="Arial" panose="020B0604020202020204" pitchFamily="34" charset="0"/>
            </a:endParaRPr>
          </a:p>
          <a:p>
            <a:pPr marL="319405" indent="-319405"/>
            <a:r>
              <a:rPr sz="1600" b="0" dirty="0">
                <a:latin typeface="Arial" panose="020B0604020202020204" pitchFamily="34" charset="0"/>
              </a:rPr>
              <a:t>       a = a1;</a:t>
            </a:r>
            <a:endParaRPr sz="1600" b="0" dirty="0">
              <a:latin typeface="Arial" panose="020B0604020202020204" pitchFamily="34" charset="0"/>
            </a:endParaRPr>
          </a:p>
          <a:p>
            <a:pPr marL="319405" indent="-319405"/>
            <a:r>
              <a:rPr sz="1600" b="0" dirty="0">
                <a:latin typeface="Arial" panose="020B0604020202020204" pitchFamily="34" charset="0"/>
              </a:rPr>
              <a:t>       return(true);</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a:p>
            <a:pPr marL="319405" indent="-319405"/>
            <a:r>
              <a:rPr sz="1600" dirty="0">
                <a:latin typeface="Arial" panose="020B0604020202020204" pitchFamily="34" charset="0"/>
              </a:rPr>
              <a:t>   </a:t>
            </a:r>
            <a:r>
              <a:rPr sz="1600" b="0" dirty="0">
                <a:latin typeface="Arial" panose="020B0604020202020204" pitchFamily="34" charset="0"/>
              </a:rPr>
              <a:t>public boolean isEmpty()</a:t>
            </a:r>
            <a:endParaRPr sz="1600" b="0" dirty="0">
              <a:latin typeface="Arial" panose="020B0604020202020204" pitchFamily="34" charset="0"/>
            </a:endParaRPr>
          </a:p>
          <a:p>
            <a:pPr marL="319405" indent="-319405"/>
            <a:r>
              <a:rPr sz="1600" b="0" dirty="0">
                <a:latin typeface="Arial" panose="020B0604020202020204" pitchFamily="34" charset="0"/>
              </a:rPr>
              <a:t>     { return(top==-1);}</a:t>
            </a:r>
            <a:endParaRPr sz="1600" b="0" dirty="0">
              <a:latin typeface="Arial" panose="020B0604020202020204" pitchFamily="34" charset="0"/>
            </a:endParaRPr>
          </a:p>
        </p:txBody>
      </p:sp>
      <p:sp>
        <p:nvSpPr>
          <p:cNvPr id="11271" name="Content Placeholder 5"/>
          <p:cNvSpPr txBox="1"/>
          <p:nvPr/>
        </p:nvSpPr>
        <p:spPr>
          <a:xfrm>
            <a:off x="3975100" y="1066800"/>
            <a:ext cx="5105400" cy="500062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r>
              <a:rPr sz="1600" b="0" dirty="0">
                <a:latin typeface="Arial" panose="020B0604020202020204" pitchFamily="34" charset="0"/>
              </a:rPr>
              <a:t>   public boolean isEmpty()</a:t>
            </a:r>
            <a:endParaRPr sz="1600" b="0" dirty="0">
              <a:latin typeface="Arial" panose="020B0604020202020204" pitchFamily="34" charset="0"/>
            </a:endParaRPr>
          </a:p>
          <a:p>
            <a:pPr marL="319405" indent="-319405"/>
            <a:r>
              <a:rPr sz="1600" b="0" dirty="0">
                <a:latin typeface="Arial" panose="020B0604020202020204" pitchFamily="34" charset="0"/>
              </a:rPr>
              <a:t>     { return(top==-1);}</a:t>
            </a:r>
            <a:endParaRPr sz="1600" b="0" dirty="0">
              <a:latin typeface="Arial" panose="020B0604020202020204" pitchFamily="34" charset="0"/>
            </a:endParaRPr>
          </a:p>
          <a:p>
            <a:pPr marL="319405" indent="-319405"/>
            <a:r>
              <a:rPr sz="1600" b="0" dirty="0">
                <a:latin typeface="Arial" panose="020B0604020202020204" pitchFamily="34" charset="0"/>
              </a:rPr>
              <a:t>   public boolean isFull()</a:t>
            </a:r>
            <a:endParaRPr sz="1600" b="0" dirty="0">
              <a:latin typeface="Arial" panose="020B0604020202020204" pitchFamily="34" charset="0"/>
            </a:endParaRPr>
          </a:p>
          <a:p>
            <a:pPr marL="319405" indent="-319405"/>
            <a:r>
              <a:rPr sz="1600" b="0" dirty="0">
                <a:latin typeface="Arial" panose="020B0604020202020204" pitchFamily="34" charset="0"/>
              </a:rPr>
              <a:t>     { return(top==max-1);}</a:t>
            </a:r>
            <a:endParaRPr sz="1600" b="0" dirty="0">
              <a:latin typeface="Arial" panose="020B0604020202020204" pitchFamily="34" charset="0"/>
            </a:endParaRPr>
          </a:p>
          <a:p>
            <a:pPr marL="319405" indent="-319405"/>
            <a:r>
              <a:rPr sz="1600" b="0" dirty="0">
                <a:latin typeface="Arial" panose="020B0604020202020204" pitchFamily="34" charset="0"/>
              </a:rPr>
              <a:t>   public void clear()</a:t>
            </a:r>
            <a:endParaRPr sz="1600" b="0" dirty="0">
              <a:latin typeface="Arial" panose="020B0604020202020204" pitchFamily="34" charset="0"/>
            </a:endParaRPr>
          </a:p>
          <a:p>
            <a:pPr marL="319405" indent="-319405"/>
            <a:r>
              <a:rPr sz="1600" b="0" dirty="0">
                <a:latin typeface="Arial" panose="020B0604020202020204" pitchFamily="34" charset="0"/>
              </a:rPr>
              <a:t>     { top=-1;}</a:t>
            </a:r>
            <a:endParaRPr sz="1600" b="0" dirty="0">
              <a:latin typeface="Arial" panose="020B0604020202020204" pitchFamily="34" charset="0"/>
            </a:endParaRPr>
          </a:p>
          <a:p>
            <a:pPr marL="319405" indent="-319405"/>
            <a:r>
              <a:rPr sz="1600" dirty="0">
                <a:latin typeface="Arial" panose="020B0604020202020204" pitchFamily="34" charset="0"/>
              </a:rPr>
              <a:t>   </a:t>
            </a:r>
            <a:r>
              <a:rPr sz="1600" b="0" dirty="0">
                <a:latin typeface="Arial" panose="020B0604020202020204" pitchFamily="34" charset="0"/>
              </a:rPr>
              <a:t>public void push(Object x)</a:t>
            </a:r>
            <a:endParaRPr sz="1600" b="0" dirty="0">
              <a:latin typeface="Arial" panose="020B0604020202020204" pitchFamily="34" charset="0"/>
            </a:endParaRPr>
          </a:p>
          <a:p>
            <a:pPr marL="319405" indent="-319405"/>
            <a:r>
              <a:rPr sz="1600" b="0" dirty="0">
                <a:latin typeface="Arial" panose="020B0604020202020204" pitchFamily="34" charset="0"/>
              </a:rPr>
              <a:t>     { if(isFull() &amp;&amp; !grow()) return;</a:t>
            </a:r>
            <a:endParaRPr sz="1600" b="0" dirty="0">
              <a:latin typeface="Arial" panose="020B0604020202020204" pitchFamily="34" charset="0"/>
            </a:endParaRPr>
          </a:p>
          <a:p>
            <a:pPr marL="319405" indent="-319405"/>
            <a:r>
              <a:rPr sz="1600" b="0" dirty="0">
                <a:latin typeface="Arial" panose="020B0604020202020204" pitchFamily="34" charset="0"/>
              </a:rPr>
              <a:t>        a[++top] = x; </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a:p>
            <a:pPr marL="319405" indent="-319405"/>
            <a:r>
              <a:rPr sz="1600" b="0" dirty="0">
                <a:latin typeface="Arial" panose="020B0604020202020204" pitchFamily="34" charset="0"/>
              </a:rPr>
              <a:t>   Object top() throws EmptyStackException</a:t>
            </a:r>
            <a:endParaRPr sz="1600" b="0" dirty="0">
              <a:latin typeface="Arial" panose="020B0604020202020204" pitchFamily="34" charset="0"/>
            </a:endParaRPr>
          </a:p>
          <a:p>
            <a:pPr marL="319405" indent="-319405"/>
            <a:r>
              <a:rPr sz="1600" b="0" dirty="0">
                <a:latin typeface="Arial" panose="020B0604020202020204" pitchFamily="34" charset="0"/>
              </a:rPr>
              <a:t>     { if(isEmpty()) throw new EmptyStackException();</a:t>
            </a:r>
            <a:endParaRPr sz="1600" b="0" dirty="0">
              <a:latin typeface="Arial" panose="020B0604020202020204" pitchFamily="34" charset="0"/>
            </a:endParaRPr>
          </a:p>
          <a:p>
            <a:pPr marL="319405" indent="-319405"/>
            <a:r>
              <a:rPr sz="1600" b="0" dirty="0">
                <a:latin typeface="Arial" panose="020B0604020202020204" pitchFamily="34" charset="0"/>
              </a:rPr>
              <a:t>        return(a[top]);</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a:p>
            <a:pPr marL="319405" indent="-319405"/>
            <a:r>
              <a:rPr sz="1600" b="0" dirty="0">
                <a:latin typeface="Arial" panose="020B0604020202020204" pitchFamily="34" charset="0"/>
              </a:rPr>
              <a:t>   public Object pop() throws EmptyStackException</a:t>
            </a:r>
            <a:endParaRPr sz="1600" b="0" dirty="0">
              <a:latin typeface="Arial" panose="020B0604020202020204" pitchFamily="34" charset="0"/>
            </a:endParaRPr>
          </a:p>
          <a:p>
            <a:pPr marL="319405" indent="-319405"/>
            <a:r>
              <a:rPr sz="1600" b="0" dirty="0">
                <a:latin typeface="Arial" panose="020B0604020202020204" pitchFamily="34" charset="0"/>
              </a:rPr>
              <a:t>     { if(isEmpty()) throw new EmptyStackException();</a:t>
            </a:r>
            <a:endParaRPr sz="1600" b="0" dirty="0">
              <a:latin typeface="Arial" panose="020B0604020202020204" pitchFamily="34" charset="0"/>
            </a:endParaRPr>
          </a:p>
          <a:p>
            <a:pPr marL="319405" indent="-319405"/>
            <a:r>
              <a:rPr sz="1600" b="0" dirty="0">
                <a:latin typeface="Arial" panose="020B0604020202020204" pitchFamily="34" charset="0"/>
              </a:rPr>
              <a:t>        Object x = a[top];</a:t>
            </a:r>
            <a:endParaRPr sz="1600" b="0" dirty="0">
              <a:latin typeface="Arial" panose="020B0604020202020204" pitchFamily="34" charset="0"/>
            </a:endParaRPr>
          </a:p>
          <a:p>
            <a:pPr marL="319405" indent="-319405"/>
            <a:r>
              <a:rPr sz="1600" b="0" dirty="0">
                <a:latin typeface="Arial" panose="020B0604020202020204" pitchFamily="34" charset="0"/>
              </a:rPr>
              <a:t>        top--;</a:t>
            </a:r>
            <a:endParaRPr sz="1600" b="0" dirty="0">
              <a:latin typeface="Arial" panose="020B0604020202020204" pitchFamily="34" charset="0"/>
            </a:endParaRPr>
          </a:p>
          <a:p>
            <a:pPr marL="319405" indent="-319405"/>
            <a:r>
              <a:rPr sz="1600" b="0" dirty="0">
                <a:latin typeface="Arial" panose="020B0604020202020204" pitchFamily="34" charset="0"/>
              </a:rPr>
              <a:t>        return(x);</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2291"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2292" name="Rectangle 7"/>
          <p:cNvSpPr>
            <a:spLocks noGrp="1"/>
          </p:cNvSpPr>
          <p:nvPr>
            <p:ph type="title"/>
          </p:nvPr>
        </p:nvSpPr>
        <p:spPr>
          <a:xfrm>
            <a:off x="304800" y="411163"/>
            <a:ext cx="8305800" cy="579437"/>
          </a:xfrm>
        </p:spPr>
        <p:txBody>
          <a:bodyPr vert="horz" wrap="square" lIns="91440" tIns="45720" rIns="91440" bIns="45720" anchor="ctr" anchorCtr="0">
            <a:spAutoFit/>
          </a:bodyPr>
          <a:p>
            <a:r>
              <a:rPr sz="3200" b="1" dirty="0">
                <a:solidFill>
                  <a:srgbClr val="CC3300"/>
                </a:solidFill>
              </a:rPr>
              <a:t>Linked implementation of a stack</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2294" name="Content Placeholder 5"/>
          <p:cNvSpPr txBox="1"/>
          <p:nvPr/>
        </p:nvSpPr>
        <p:spPr>
          <a:xfrm>
            <a:off x="228600" y="1143000"/>
            <a:ext cx="3276600" cy="206692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r>
              <a:rPr sz="1600" b="0" dirty="0">
                <a:latin typeface="Arial" panose="020B0604020202020204" pitchFamily="34" charset="0"/>
              </a:rPr>
              <a:t>class Node</a:t>
            </a:r>
            <a:endParaRPr sz="1600" b="0" dirty="0">
              <a:latin typeface="Arial" panose="020B0604020202020204" pitchFamily="34" charset="0"/>
            </a:endParaRPr>
          </a:p>
          <a:p>
            <a:pPr marL="319405" indent="-319405"/>
            <a:r>
              <a:rPr sz="1600" b="0" dirty="0">
                <a:latin typeface="Arial" panose="020B0604020202020204" pitchFamily="34" charset="0"/>
              </a:rPr>
              <a:t>  { public Object info;</a:t>
            </a:r>
            <a:endParaRPr sz="1600" b="0" dirty="0">
              <a:latin typeface="Arial" panose="020B0604020202020204" pitchFamily="34" charset="0"/>
            </a:endParaRPr>
          </a:p>
          <a:p>
            <a:pPr marL="319405" indent="-319405"/>
            <a:r>
              <a:rPr sz="1600" b="0" dirty="0">
                <a:latin typeface="Arial" panose="020B0604020202020204" pitchFamily="34" charset="0"/>
              </a:rPr>
              <a:t>    public Node  next;</a:t>
            </a:r>
            <a:endParaRPr sz="1600" b="0" dirty="0">
              <a:latin typeface="Arial" panose="020B0604020202020204" pitchFamily="34" charset="0"/>
            </a:endParaRPr>
          </a:p>
          <a:p>
            <a:pPr marL="319405" indent="-319405"/>
            <a:r>
              <a:rPr sz="1600" b="0" dirty="0">
                <a:latin typeface="Arial" panose="020B0604020202020204" pitchFamily="34" charset="0"/>
              </a:rPr>
              <a:t>    public Node(Object x, Node p)</a:t>
            </a:r>
            <a:endParaRPr sz="1600" b="0" dirty="0">
              <a:latin typeface="Arial" panose="020B0604020202020204" pitchFamily="34" charset="0"/>
            </a:endParaRPr>
          </a:p>
          <a:p>
            <a:pPr marL="319405" indent="-319405"/>
            <a:r>
              <a:rPr sz="1600" b="0" dirty="0">
                <a:latin typeface="Arial" panose="020B0604020202020204" pitchFamily="34" charset="0"/>
              </a:rPr>
              <a:t>      { info=x; next=p; }</a:t>
            </a:r>
            <a:endParaRPr sz="1600" b="0" dirty="0">
              <a:latin typeface="Arial" panose="020B0604020202020204" pitchFamily="34" charset="0"/>
            </a:endParaRPr>
          </a:p>
          <a:p>
            <a:pPr marL="319405" indent="-319405"/>
            <a:r>
              <a:rPr sz="1600" b="0" dirty="0">
                <a:latin typeface="Arial" panose="020B0604020202020204" pitchFamily="34" charset="0"/>
              </a:rPr>
              <a:t>    public Node(Object x)</a:t>
            </a:r>
            <a:endParaRPr sz="1600" b="0" dirty="0">
              <a:latin typeface="Arial" panose="020B0604020202020204" pitchFamily="34" charset="0"/>
            </a:endParaRPr>
          </a:p>
          <a:p>
            <a:pPr marL="319405" indent="-319405"/>
            <a:r>
              <a:rPr sz="1600" b="0" dirty="0">
                <a:latin typeface="Arial" panose="020B0604020202020204" pitchFamily="34" charset="0"/>
              </a:rPr>
              <a:t>      { this(x,null); }</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p:txBody>
      </p:sp>
      <p:sp>
        <p:nvSpPr>
          <p:cNvPr id="12295" name="Content Placeholder 5"/>
          <p:cNvSpPr txBox="1"/>
          <p:nvPr/>
        </p:nvSpPr>
        <p:spPr>
          <a:xfrm>
            <a:off x="228600" y="3429000"/>
            <a:ext cx="3276600" cy="304482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r>
              <a:rPr sz="1600" b="0" dirty="0">
                <a:latin typeface="Arial" panose="020B0604020202020204" pitchFamily="34" charset="0"/>
              </a:rPr>
              <a:t>class LinkedStack</a:t>
            </a:r>
            <a:endParaRPr sz="1600" b="0" dirty="0">
              <a:latin typeface="Arial" panose="020B0604020202020204" pitchFamily="34" charset="0"/>
            </a:endParaRPr>
          </a:p>
          <a:p>
            <a:pPr marL="319405" indent="-319405"/>
            <a:r>
              <a:rPr sz="1600" b="0" dirty="0">
                <a:latin typeface="Arial" panose="020B0604020202020204" pitchFamily="34" charset="0"/>
              </a:rPr>
              <a:t>  { protected Node head;</a:t>
            </a:r>
            <a:endParaRPr sz="1600" b="0" dirty="0">
              <a:latin typeface="Arial" panose="020B0604020202020204" pitchFamily="34" charset="0"/>
            </a:endParaRPr>
          </a:p>
          <a:p>
            <a:pPr marL="319405" indent="-319405"/>
            <a:endParaRPr sz="1600" b="0" dirty="0">
              <a:latin typeface="Arial" panose="020B0604020202020204" pitchFamily="34" charset="0"/>
            </a:endParaRPr>
          </a:p>
          <a:p>
            <a:pPr marL="319405" indent="-319405"/>
            <a:r>
              <a:rPr sz="1600" b="0" dirty="0">
                <a:latin typeface="Arial" panose="020B0604020202020204" pitchFamily="34" charset="0"/>
              </a:rPr>
              <a:t>    public LinkedStack() </a:t>
            </a:r>
            <a:endParaRPr sz="1600" b="0" dirty="0">
              <a:latin typeface="Arial" panose="020B0604020202020204" pitchFamily="34" charset="0"/>
            </a:endParaRPr>
          </a:p>
          <a:p>
            <a:pPr marL="319405" indent="-319405"/>
            <a:r>
              <a:rPr sz="1600" b="0" dirty="0">
                <a:latin typeface="Arial" panose="020B0604020202020204" pitchFamily="34" charset="0"/>
              </a:rPr>
              <a:t>      { head = null; }</a:t>
            </a:r>
            <a:endParaRPr sz="1600" b="0" dirty="0">
              <a:latin typeface="Arial" panose="020B0604020202020204" pitchFamily="34" charset="0"/>
            </a:endParaRPr>
          </a:p>
          <a:p>
            <a:pPr marL="319405" indent="-319405"/>
            <a:endParaRPr sz="1600" b="0" dirty="0">
              <a:latin typeface="Arial" panose="020B0604020202020204" pitchFamily="34" charset="0"/>
            </a:endParaRPr>
          </a:p>
          <a:p>
            <a:pPr marL="319405" indent="-319405"/>
            <a:r>
              <a:rPr sz="1600" b="0" dirty="0">
                <a:latin typeface="Arial" panose="020B0604020202020204" pitchFamily="34" charset="0"/>
              </a:rPr>
              <a:t>    public boolean isEmpty()</a:t>
            </a:r>
            <a:endParaRPr sz="1600" b="0" dirty="0">
              <a:latin typeface="Arial" panose="020B0604020202020204" pitchFamily="34" charset="0"/>
            </a:endParaRPr>
          </a:p>
          <a:p>
            <a:pPr marL="319405" indent="-319405"/>
            <a:r>
              <a:rPr sz="1600" b="0" dirty="0">
                <a:latin typeface="Arial" panose="020B0604020202020204" pitchFamily="34" charset="0"/>
              </a:rPr>
              <a:t>      { return(head==null);}</a:t>
            </a:r>
            <a:endParaRPr sz="1600" b="0" dirty="0">
              <a:latin typeface="Arial" panose="020B0604020202020204" pitchFamily="34" charset="0"/>
            </a:endParaRPr>
          </a:p>
          <a:p>
            <a:pPr marL="319405" indent="-319405"/>
            <a:endParaRPr sz="1600" b="0" dirty="0">
              <a:latin typeface="Arial" panose="020B0604020202020204" pitchFamily="34" charset="0"/>
            </a:endParaRPr>
          </a:p>
          <a:p>
            <a:pPr marL="319405" indent="-319405"/>
            <a:r>
              <a:rPr sz="1600" b="0" dirty="0">
                <a:latin typeface="Arial" panose="020B0604020202020204" pitchFamily="34" charset="0"/>
              </a:rPr>
              <a:t>    public void push(Object x)</a:t>
            </a:r>
            <a:endParaRPr sz="1600" b="0" dirty="0">
              <a:latin typeface="Arial" panose="020B0604020202020204" pitchFamily="34" charset="0"/>
            </a:endParaRPr>
          </a:p>
          <a:p>
            <a:pPr marL="319405" indent="-319405"/>
            <a:r>
              <a:rPr sz="1600" b="0" dirty="0">
                <a:latin typeface="Arial" panose="020B0604020202020204" pitchFamily="34" charset="0"/>
              </a:rPr>
              <a:t>      { head = new Node(x,head);</a:t>
            </a:r>
            <a:endParaRPr sz="1600" b="0" dirty="0">
              <a:latin typeface="Arial" panose="020B0604020202020204" pitchFamily="34" charset="0"/>
            </a:endParaRPr>
          </a:p>
          <a:p>
            <a:pPr marL="319405" indent="-319405"/>
            <a:r>
              <a:rPr sz="1600" b="0" dirty="0">
                <a:latin typeface="Arial" panose="020B0604020202020204" pitchFamily="34" charset="0"/>
              </a:rPr>
              <a:t>      }</a:t>
            </a:r>
            <a:endParaRPr sz="1600" b="0" dirty="0">
              <a:latin typeface="Arial" panose="020B0604020202020204" pitchFamily="34" charset="0"/>
            </a:endParaRPr>
          </a:p>
        </p:txBody>
      </p:sp>
      <p:sp>
        <p:nvSpPr>
          <p:cNvPr id="12296" name="Content Placeholder 5"/>
          <p:cNvSpPr txBox="1"/>
          <p:nvPr/>
        </p:nvSpPr>
        <p:spPr>
          <a:xfrm>
            <a:off x="3695700" y="1143000"/>
            <a:ext cx="5257800" cy="329247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spcBef>
                <a:spcPct val="20000"/>
              </a:spcBef>
            </a:pPr>
            <a:r>
              <a:rPr sz="1600" dirty="0">
                <a:latin typeface="Arial" panose="020B0604020202020204" pitchFamily="34" charset="0"/>
              </a:rPr>
              <a:t> </a:t>
            </a:r>
            <a:r>
              <a:rPr sz="1600" b="0" dirty="0">
                <a:latin typeface="Arial" panose="020B0604020202020204" pitchFamily="34" charset="0"/>
              </a:rPr>
              <a:t>Object top() throws EmptyStackException</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 if(isEmpty()) throw new EmptyStackException();</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return(head.info);</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a:t>
            </a:r>
            <a:endParaRPr sz="1600" b="0" dirty="0">
              <a:latin typeface="Arial" panose="020B0604020202020204" pitchFamily="34" charset="0"/>
            </a:endParaRPr>
          </a:p>
          <a:p>
            <a:pPr marL="319405" indent="-319405">
              <a:spcBef>
                <a:spcPct val="20000"/>
              </a:spcBef>
            </a:pP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public Object pop() throws EmptyStackException</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 if(isEmpty()) throw new EmptyStackException();</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Object x = head.info;</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head=head.next;</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return(x);</a:t>
            </a:r>
            <a:endParaRPr sz="1600" b="0" dirty="0">
              <a:latin typeface="Arial" panose="020B0604020202020204" pitchFamily="34" charset="0"/>
            </a:endParaRPr>
          </a:p>
          <a:p>
            <a:pPr marL="319405" indent="-319405">
              <a:spcBef>
                <a:spcPct val="20000"/>
              </a:spcBef>
            </a:pPr>
            <a:r>
              <a:rPr sz="1600" b="0" dirty="0">
                <a:latin typeface="Arial" panose="020B0604020202020204" pitchFamily="34" charset="0"/>
              </a:rPr>
              <a:t>      }</a:t>
            </a:r>
            <a:endParaRPr sz="1600" b="0" dirty="0">
              <a:latin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3315"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3316" name="Rectangle 7"/>
          <p:cNvSpPr>
            <a:spLocks noGrp="1"/>
          </p:cNvSpPr>
          <p:nvPr>
            <p:ph type="title"/>
          </p:nvPr>
        </p:nvSpPr>
        <p:spPr>
          <a:xfrm>
            <a:off x="304800" y="244475"/>
            <a:ext cx="8305800" cy="1066800"/>
          </a:xfrm>
        </p:spPr>
        <p:txBody>
          <a:bodyPr vert="horz" wrap="square" lIns="91440" tIns="45720" rIns="91440" bIns="45720" anchor="ctr" anchorCtr="0">
            <a:spAutoFit/>
          </a:bodyPr>
          <a:p>
            <a:r>
              <a:rPr sz="3200" b="1" dirty="0">
                <a:solidFill>
                  <a:srgbClr val="CC3300"/>
                </a:solidFill>
              </a:rPr>
              <a:t>Implementing a stack using</a:t>
            </a:r>
            <a:br>
              <a:rPr sz="3200" b="1" dirty="0">
                <a:solidFill>
                  <a:srgbClr val="CC3300"/>
                </a:solidFill>
              </a:rPr>
            </a:br>
            <a:r>
              <a:rPr sz="3200" b="1" dirty="0">
                <a:solidFill>
                  <a:srgbClr val="CC3300"/>
                </a:solidFill>
              </a:rPr>
              <a:t> ArrayList &amp; LinkedList classes in Java</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3318" name="Content Placeholder 5"/>
          <p:cNvSpPr txBox="1"/>
          <p:nvPr/>
        </p:nvSpPr>
        <p:spPr>
          <a:xfrm>
            <a:off x="190500" y="1587500"/>
            <a:ext cx="4267200" cy="437832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r>
              <a:rPr sz="2000" b="0" dirty="0">
                <a:latin typeface="Arial" panose="020B0604020202020204" pitchFamily="34" charset="0"/>
              </a:rPr>
              <a:t>import java.util.*;</a:t>
            </a:r>
            <a:endParaRPr sz="2000" b="0" dirty="0">
              <a:latin typeface="Arial" panose="020B0604020202020204" pitchFamily="34" charset="0"/>
            </a:endParaRPr>
          </a:p>
          <a:p>
            <a:pPr marL="319405" indent="-319405"/>
            <a:r>
              <a:rPr sz="2000" b="0" dirty="0">
                <a:latin typeface="Arial" panose="020B0604020202020204" pitchFamily="34" charset="0"/>
              </a:rPr>
              <a:t>class MyStack</a:t>
            </a:r>
            <a:endParaRPr sz="2000" b="0" dirty="0">
              <a:latin typeface="Arial" panose="020B0604020202020204" pitchFamily="34" charset="0"/>
            </a:endParaRPr>
          </a:p>
          <a:p>
            <a:pPr marL="319405" indent="-319405"/>
            <a:r>
              <a:rPr sz="2000" b="0" dirty="0">
                <a:latin typeface="Arial" panose="020B0604020202020204" pitchFamily="34" charset="0"/>
              </a:rPr>
              <a:t> {ArrayList h;</a:t>
            </a:r>
            <a:endParaRPr sz="2000" b="0" dirty="0">
              <a:latin typeface="Arial" panose="020B0604020202020204" pitchFamily="34" charset="0"/>
            </a:endParaRPr>
          </a:p>
          <a:p>
            <a:pPr marL="319405" indent="-319405"/>
            <a:r>
              <a:rPr sz="2000" b="0" dirty="0">
                <a:latin typeface="Arial" panose="020B0604020202020204" pitchFamily="34" charset="0"/>
              </a:rPr>
              <a:t>  MyStack() {h = new ArrayList();}</a:t>
            </a:r>
            <a:endParaRPr sz="2000" b="0" dirty="0">
              <a:latin typeface="Arial" panose="020B0604020202020204" pitchFamily="34" charset="0"/>
            </a:endParaRPr>
          </a:p>
          <a:p>
            <a:pPr marL="319405" indent="-319405"/>
            <a:r>
              <a:rPr sz="2000" b="0" dirty="0">
                <a:latin typeface="Arial" panose="020B0604020202020204" pitchFamily="34" charset="0"/>
              </a:rPr>
              <a:t>  boolean isEmpty()</a:t>
            </a:r>
            <a:endParaRPr sz="2000" b="0" dirty="0">
              <a:latin typeface="Arial" panose="020B0604020202020204" pitchFamily="34" charset="0"/>
            </a:endParaRPr>
          </a:p>
          <a:p>
            <a:pPr marL="319405" indent="-319405"/>
            <a:r>
              <a:rPr sz="2000" b="0" dirty="0">
                <a:latin typeface="Arial" panose="020B0604020202020204" pitchFamily="34" charset="0"/>
              </a:rPr>
              <a:t>    {return(h.isEmpty());}</a:t>
            </a:r>
            <a:endParaRPr sz="2000" b="0" dirty="0">
              <a:latin typeface="Arial" panose="020B0604020202020204" pitchFamily="34" charset="0"/>
            </a:endParaRPr>
          </a:p>
          <a:p>
            <a:pPr marL="319405" indent="-319405"/>
            <a:r>
              <a:rPr sz="2000" b="0" dirty="0">
                <a:latin typeface="Arial" panose="020B0604020202020204" pitchFamily="34" charset="0"/>
              </a:rPr>
              <a:t>  void push(Object x)</a:t>
            </a:r>
            <a:endParaRPr sz="2000" b="0" dirty="0">
              <a:latin typeface="Arial" panose="020B0604020202020204" pitchFamily="34" charset="0"/>
            </a:endParaRPr>
          </a:p>
          <a:p>
            <a:pPr marL="319405" indent="-319405"/>
            <a:r>
              <a:rPr sz="2000" b="0" dirty="0">
                <a:latin typeface="Arial" panose="020B0604020202020204" pitchFamily="34" charset="0"/>
              </a:rPr>
              <a:t>    {h.add(x);</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a:p>
            <a:pPr marL="319405" indent="-319405"/>
            <a:r>
              <a:rPr sz="2000" b="0" dirty="0">
                <a:latin typeface="Arial" panose="020B0604020202020204" pitchFamily="34" charset="0"/>
              </a:rPr>
              <a:t>  Object pop()</a:t>
            </a:r>
            <a:endParaRPr sz="2000" b="0" dirty="0">
              <a:latin typeface="Arial" panose="020B0604020202020204" pitchFamily="34" charset="0"/>
            </a:endParaRPr>
          </a:p>
          <a:p>
            <a:pPr marL="319405" indent="-319405"/>
            <a:r>
              <a:rPr sz="2000" b="0" dirty="0">
                <a:latin typeface="Arial" panose="020B0604020202020204" pitchFamily="34" charset="0"/>
              </a:rPr>
              <a:t>    {if(isEmpty()) return(null);</a:t>
            </a:r>
            <a:endParaRPr sz="2000" b="0" dirty="0">
              <a:latin typeface="Arial" panose="020B0604020202020204" pitchFamily="34" charset="0"/>
            </a:endParaRPr>
          </a:p>
          <a:p>
            <a:pPr marL="319405" indent="-319405"/>
            <a:r>
              <a:rPr sz="2000" b="0" dirty="0">
                <a:latin typeface="Arial" panose="020B0604020202020204" pitchFamily="34" charset="0"/>
              </a:rPr>
              <a:t>     return(h.remove(h.size()-1)); </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p:txBody>
      </p:sp>
      <p:sp>
        <p:nvSpPr>
          <p:cNvPr id="13319" name="Content Placeholder 5"/>
          <p:cNvSpPr txBox="1"/>
          <p:nvPr/>
        </p:nvSpPr>
        <p:spPr>
          <a:xfrm>
            <a:off x="4648200" y="1565275"/>
            <a:ext cx="4267200" cy="437832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r>
              <a:rPr sz="2000" b="0" dirty="0">
                <a:latin typeface="Arial" panose="020B0604020202020204" pitchFamily="34" charset="0"/>
              </a:rPr>
              <a:t>import java.util.*;</a:t>
            </a:r>
            <a:endParaRPr sz="2000" b="0" dirty="0">
              <a:latin typeface="Arial" panose="020B0604020202020204" pitchFamily="34" charset="0"/>
            </a:endParaRPr>
          </a:p>
          <a:p>
            <a:pPr marL="319405" indent="-319405"/>
            <a:r>
              <a:rPr sz="2000" b="0" dirty="0">
                <a:latin typeface="Arial" panose="020B0604020202020204" pitchFamily="34" charset="0"/>
              </a:rPr>
              <a:t>class MyStack</a:t>
            </a:r>
            <a:endParaRPr sz="2000" b="0" dirty="0">
              <a:latin typeface="Arial" panose="020B0604020202020204" pitchFamily="34" charset="0"/>
            </a:endParaRPr>
          </a:p>
          <a:p>
            <a:pPr marL="319405" indent="-319405"/>
            <a:r>
              <a:rPr sz="2000" b="0" dirty="0">
                <a:latin typeface="Arial" panose="020B0604020202020204" pitchFamily="34" charset="0"/>
              </a:rPr>
              <a:t> {LinkedList h;</a:t>
            </a:r>
            <a:endParaRPr sz="2000" b="0" dirty="0">
              <a:latin typeface="Arial" panose="020B0604020202020204" pitchFamily="34" charset="0"/>
            </a:endParaRPr>
          </a:p>
          <a:p>
            <a:pPr marL="319405" indent="-319405"/>
            <a:r>
              <a:rPr sz="2000" b="0" dirty="0">
                <a:latin typeface="Arial" panose="020B0604020202020204" pitchFamily="34" charset="0"/>
              </a:rPr>
              <a:t>  MyStack() {h = new LinkedList();}</a:t>
            </a:r>
            <a:endParaRPr sz="2000" b="0" dirty="0">
              <a:latin typeface="Arial" panose="020B0604020202020204" pitchFamily="34" charset="0"/>
            </a:endParaRPr>
          </a:p>
          <a:p>
            <a:pPr marL="319405" indent="-319405"/>
            <a:r>
              <a:rPr sz="2000" b="0" dirty="0">
                <a:latin typeface="Arial" panose="020B0604020202020204" pitchFamily="34" charset="0"/>
              </a:rPr>
              <a:t>  boolean isEmpty()</a:t>
            </a:r>
            <a:endParaRPr sz="2000" b="0" dirty="0">
              <a:latin typeface="Arial" panose="020B0604020202020204" pitchFamily="34" charset="0"/>
            </a:endParaRPr>
          </a:p>
          <a:p>
            <a:pPr marL="319405" indent="-319405"/>
            <a:r>
              <a:rPr sz="2000" b="0" dirty="0">
                <a:latin typeface="Arial" panose="020B0604020202020204" pitchFamily="34" charset="0"/>
              </a:rPr>
              <a:t>    {return(h.isEmpty());}</a:t>
            </a:r>
            <a:endParaRPr sz="2000" b="0" dirty="0">
              <a:latin typeface="Arial" panose="020B0604020202020204" pitchFamily="34" charset="0"/>
            </a:endParaRPr>
          </a:p>
          <a:p>
            <a:pPr marL="319405" indent="-319405"/>
            <a:r>
              <a:rPr sz="2000" b="0" dirty="0">
                <a:latin typeface="Arial" panose="020B0604020202020204" pitchFamily="34" charset="0"/>
              </a:rPr>
              <a:t>  void push(Object x)</a:t>
            </a:r>
            <a:endParaRPr sz="2000" b="0" dirty="0">
              <a:latin typeface="Arial" panose="020B0604020202020204" pitchFamily="34" charset="0"/>
            </a:endParaRPr>
          </a:p>
          <a:p>
            <a:pPr marL="319405" indent="-319405"/>
            <a:r>
              <a:rPr sz="2000" b="0" dirty="0">
                <a:latin typeface="Arial" panose="020B0604020202020204" pitchFamily="34" charset="0"/>
              </a:rPr>
              <a:t>    {h.add(x);</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a:p>
            <a:pPr marL="319405" indent="-319405"/>
            <a:r>
              <a:rPr sz="2000" b="0" dirty="0">
                <a:latin typeface="Arial" panose="020B0604020202020204" pitchFamily="34" charset="0"/>
              </a:rPr>
              <a:t>  Object pop()</a:t>
            </a:r>
            <a:endParaRPr sz="2000" b="0" dirty="0">
              <a:latin typeface="Arial" panose="020B0604020202020204" pitchFamily="34" charset="0"/>
            </a:endParaRPr>
          </a:p>
          <a:p>
            <a:pPr marL="319405" indent="-319405"/>
            <a:r>
              <a:rPr sz="2000" b="0" dirty="0">
                <a:latin typeface="Arial" panose="020B0604020202020204" pitchFamily="34" charset="0"/>
              </a:rPr>
              <a:t>    {if(isEmpty()) return(null);</a:t>
            </a:r>
            <a:endParaRPr sz="2000" b="0" dirty="0">
              <a:latin typeface="Arial" panose="020B0604020202020204" pitchFamily="34" charset="0"/>
            </a:endParaRPr>
          </a:p>
          <a:p>
            <a:pPr marL="319405" indent="-319405"/>
            <a:r>
              <a:rPr sz="2000" b="0" dirty="0">
                <a:latin typeface="Arial" panose="020B0604020202020204" pitchFamily="34" charset="0"/>
              </a:rPr>
              <a:t>     return(h.removeLast()); </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4339"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4340" name="Rectangle 7"/>
          <p:cNvSpPr>
            <a:spLocks noGrp="1"/>
          </p:cNvSpPr>
          <p:nvPr>
            <p:ph type="title"/>
          </p:nvPr>
        </p:nvSpPr>
        <p:spPr>
          <a:xfrm>
            <a:off x="914400" y="228600"/>
            <a:ext cx="7391400" cy="1066800"/>
          </a:xfrm>
        </p:spPr>
        <p:txBody>
          <a:bodyPr vert="horz" wrap="square" lIns="91440" tIns="45720" rIns="91440" bIns="45720" anchor="ctr" anchorCtr="0">
            <a:spAutoFit/>
          </a:bodyPr>
          <a:p>
            <a:r>
              <a:rPr sz="3200" b="1" dirty="0">
                <a:solidFill>
                  <a:srgbClr val="CC3300"/>
                </a:solidFill>
              </a:rPr>
              <a:t>Convert decimal integer number to binary number using  a stack</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4342" name="Content Placeholder 5"/>
          <p:cNvSpPr txBox="1"/>
          <p:nvPr/>
        </p:nvSpPr>
        <p:spPr>
          <a:xfrm>
            <a:off x="1524000" y="1336675"/>
            <a:ext cx="6096000" cy="5292725"/>
          </a:xfrm>
          <a:prstGeom prst="rect">
            <a:avLst/>
          </a:prstGeom>
          <a:solidFill>
            <a:srgbClr val="CCECFF"/>
          </a:solidFill>
          <a:ln w="19050" cap="flat" cmpd="sng">
            <a:solidFill>
              <a:schemeClr val="accent2"/>
            </a:solidFill>
            <a:prstDash val="solid"/>
            <a:miter/>
            <a:headEnd type="none" w="med" len="med"/>
            <a:tailEnd type="none" w="med" len="med"/>
          </a:ln>
        </p:spPr>
        <p:txBody>
          <a:bodyPr>
            <a:spAutoFit/>
          </a:bodyPr>
          <a:p>
            <a:pPr marL="319405" indent="-319405"/>
            <a:r>
              <a:rPr sz="2000" b="0" dirty="0">
                <a:latin typeface="Arial" panose="020B0604020202020204" pitchFamily="34" charset="0"/>
              </a:rPr>
              <a:t>public class Main</a:t>
            </a:r>
            <a:endParaRPr sz="2000" b="0" dirty="0">
              <a:latin typeface="Arial" panose="020B0604020202020204" pitchFamily="34" charset="0"/>
            </a:endParaRPr>
          </a:p>
          <a:p>
            <a:pPr marL="319405" indent="-319405"/>
            <a:r>
              <a:rPr sz="2000" b="0" dirty="0">
                <a:latin typeface="Arial" panose="020B0604020202020204" pitchFamily="34" charset="0"/>
              </a:rPr>
              <a:t> {public static void decToBin(int k)</a:t>
            </a:r>
            <a:endParaRPr sz="2000" b="0" dirty="0">
              <a:latin typeface="Arial" panose="020B0604020202020204" pitchFamily="34" charset="0"/>
            </a:endParaRPr>
          </a:p>
          <a:p>
            <a:pPr marL="319405" indent="-319405"/>
            <a:r>
              <a:rPr sz="2000" b="0" dirty="0">
                <a:latin typeface="Arial" panose="020B0604020202020204" pitchFamily="34" charset="0"/>
              </a:rPr>
              <a:t>    {MyStack s = new MyStack();</a:t>
            </a:r>
            <a:endParaRPr sz="2000" b="0" dirty="0">
              <a:latin typeface="Arial" panose="020B0604020202020204" pitchFamily="34" charset="0"/>
            </a:endParaRPr>
          </a:p>
          <a:p>
            <a:pPr marL="319405" indent="-319405"/>
            <a:r>
              <a:rPr sz="2000" b="0" dirty="0">
                <a:latin typeface="Arial" panose="020B0604020202020204" pitchFamily="34" charset="0"/>
              </a:rPr>
              <a:t>     System.out.print(k + " in binary system is: ");</a:t>
            </a:r>
            <a:endParaRPr sz="2000" b="0" dirty="0">
              <a:latin typeface="Arial" panose="020B0604020202020204" pitchFamily="34" charset="0"/>
            </a:endParaRPr>
          </a:p>
          <a:p>
            <a:pPr marL="319405" indent="-319405"/>
            <a:r>
              <a:rPr sz="2000" b="0" dirty="0">
                <a:latin typeface="Arial" panose="020B0604020202020204" pitchFamily="34" charset="0"/>
              </a:rPr>
              <a:t>     while(k&gt;0)</a:t>
            </a:r>
            <a:endParaRPr sz="2000" b="0" dirty="0">
              <a:latin typeface="Arial" panose="020B0604020202020204" pitchFamily="34" charset="0"/>
            </a:endParaRPr>
          </a:p>
          <a:p>
            <a:pPr marL="319405" indent="-319405"/>
            <a:r>
              <a:rPr sz="2000" b="0" dirty="0">
                <a:latin typeface="Arial" panose="020B0604020202020204" pitchFamily="34" charset="0"/>
              </a:rPr>
              <a:t>      {s.push(new Integer(k%2));</a:t>
            </a:r>
            <a:endParaRPr sz="2000" b="0" dirty="0">
              <a:latin typeface="Arial" panose="020B0604020202020204" pitchFamily="34" charset="0"/>
            </a:endParaRPr>
          </a:p>
          <a:p>
            <a:pPr marL="319405" indent="-319405"/>
            <a:r>
              <a:rPr sz="2000" b="0" dirty="0">
                <a:latin typeface="Arial" panose="020B0604020202020204" pitchFamily="34" charset="0"/>
              </a:rPr>
              <a:t>       k = k/2;</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a:p>
            <a:pPr marL="319405" indent="-319405"/>
            <a:r>
              <a:rPr sz="2000" b="0" dirty="0">
                <a:latin typeface="Arial" panose="020B0604020202020204" pitchFamily="34" charset="0"/>
              </a:rPr>
              <a:t>     while(!s.isEmpty())</a:t>
            </a:r>
            <a:endParaRPr sz="2000" b="0" dirty="0">
              <a:latin typeface="Arial" panose="020B0604020202020204" pitchFamily="34" charset="0"/>
            </a:endParaRPr>
          </a:p>
          <a:p>
            <a:pPr marL="319405" indent="-319405"/>
            <a:r>
              <a:rPr sz="2000" b="0" dirty="0">
                <a:latin typeface="Arial" panose="020B0604020202020204" pitchFamily="34" charset="0"/>
              </a:rPr>
              <a:t>      System.out.print(s.pop());</a:t>
            </a:r>
            <a:endParaRPr sz="2000" b="0" dirty="0">
              <a:latin typeface="Arial" panose="020B0604020202020204" pitchFamily="34" charset="0"/>
            </a:endParaRPr>
          </a:p>
          <a:p>
            <a:pPr marL="319405" indent="-319405"/>
            <a:r>
              <a:rPr sz="2000" b="0" dirty="0">
                <a:latin typeface="Arial" panose="020B0604020202020204" pitchFamily="34" charset="0"/>
              </a:rPr>
              <a:t>     System.out.println();</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a:p>
            <a:pPr marL="319405" indent="-319405"/>
            <a:r>
              <a:rPr sz="2000" b="0" dirty="0">
                <a:latin typeface="Arial" panose="020B0604020202020204" pitchFamily="34" charset="0"/>
              </a:rPr>
              <a:t>  public static void main(String [] args)</a:t>
            </a:r>
            <a:endParaRPr sz="2000" b="0" dirty="0">
              <a:latin typeface="Arial" panose="020B0604020202020204" pitchFamily="34" charset="0"/>
            </a:endParaRPr>
          </a:p>
          <a:p>
            <a:pPr marL="319405" indent="-319405"/>
            <a:r>
              <a:rPr sz="2000" b="0" dirty="0">
                <a:latin typeface="Arial" panose="020B0604020202020204" pitchFamily="34" charset="0"/>
              </a:rPr>
              <a:t>   {decToBin(11);</a:t>
            </a:r>
            <a:endParaRPr sz="2000" b="0" dirty="0">
              <a:latin typeface="Arial" panose="020B0604020202020204" pitchFamily="34" charset="0"/>
            </a:endParaRPr>
          </a:p>
          <a:p>
            <a:pPr marL="319405" indent="-319405"/>
            <a:r>
              <a:rPr sz="2000" b="0" dirty="0">
                <a:latin typeface="Arial" panose="020B0604020202020204" pitchFamily="34" charset="0"/>
              </a:rPr>
              <a:t>    System.out.println();</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a:p>
            <a:pPr marL="319405" indent="-319405"/>
            <a:r>
              <a:rPr sz="2000" b="0" dirty="0">
                <a:latin typeface="Arial" panose="020B0604020202020204" pitchFamily="34" charset="0"/>
              </a:rPr>
              <a:t> }</a:t>
            </a:r>
            <a:endParaRPr sz="2000" b="0" dirty="0">
              <a:latin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6147"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6148" name="Rectangle 2"/>
          <p:cNvSpPr>
            <a:spLocks noGrp="1"/>
          </p:cNvSpPr>
          <p:nvPr>
            <p:ph type="title"/>
          </p:nvPr>
        </p:nvSpPr>
        <p:spPr>
          <a:xfrm>
            <a:off x="460375" y="304800"/>
            <a:ext cx="7769225" cy="701675"/>
          </a:xfrm>
        </p:spPr>
        <p:txBody>
          <a:bodyPr vert="horz" wrap="square" lIns="91440" tIns="45720" rIns="91440" bIns="45720" anchor="ctr" anchorCtr="0">
            <a:spAutoFit/>
          </a:bodyPr>
          <a:p>
            <a:r>
              <a:rPr sz="4000" b="1" dirty="0">
                <a:solidFill>
                  <a:srgbClr val="CC3300"/>
                </a:solidFill>
              </a:rPr>
              <a:t>Stack Exceptions</a:t>
            </a:r>
            <a:endParaRPr sz="4000" b="1" dirty="0">
              <a:solidFill>
                <a:srgbClr val="CC3300"/>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6150" name="Rectangle 3"/>
          <p:cNvSpPr>
            <a:spLocks noGrp="1"/>
          </p:cNvSpPr>
          <p:nvPr>
            <p:ph sz="quarter" idx="1"/>
          </p:nvPr>
        </p:nvSpPr>
        <p:spPr>
          <a:xfrm>
            <a:off x="457200" y="1066800"/>
            <a:ext cx="8229600" cy="4005580"/>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dirty="0"/>
              <a:t>Attempting the execution of an operation of ADT may sometimes cause an error condition, called an exception </a:t>
            </a:r>
            <a:endParaRPr dirty="0"/>
          </a:p>
          <a:p>
            <a:pPr marL="319405" lvl="0" indent="-319405"/>
            <a:r>
              <a:rPr dirty="0"/>
              <a:t>Exceptions are said to be “thrown” by an operation that cannot be executed </a:t>
            </a:r>
            <a:endParaRPr dirty="0"/>
          </a:p>
          <a:p>
            <a:pPr marL="776605" lvl="1" indent="-319405"/>
            <a:endParaRPr sz="2400" dirty="0"/>
          </a:p>
          <a:p>
            <a:pPr marL="776605" lvl="1" indent="-319405"/>
            <a:endParaRPr dirty="0"/>
          </a:p>
          <a:p>
            <a:pPr marL="457200" lvl="1" indent="0">
              <a:buNone/>
            </a:pPr>
            <a:endParaRPr dirty="0"/>
          </a:p>
          <a:p>
            <a:pPr marL="457200" lvl="1" indent="0">
              <a:buNone/>
            </a:pPr>
            <a:endParaRPr dirty="0"/>
          </a:p>
          <a:p>
            <a:pPr marL="457200" lvl="1" indent="0">
              <a:buNone/>
            </a:pPr>
            <a:endParaRPr dirty="0"/>
          </a:p>
          <a:p>
            <a:pPr marL="319405" lvl="0" indent="-319405"/>
            <a:endParaRPr dirty="0"/>
          </a:p>
        </p:txBody>
      </p:sp>
      <p:pic>
        <p:nvPicPr>
          <p:cNvPr id="3" name="Picture 2"/>
          <p:cNvPicPr>
            <a:picLocks noChangeAspect="1"/>
          </p:cNvPicPr>
          <p:nvPr/>
        </p:nvPicPr>
        <p:blipFill>
          <a:blip r:embed="rId1"/>
          <a:srcRect/>
          <a:stretch>
            <a:fillRect/>
          </a:stretch>
        </p:blipFill>
        <p:spPr>
          <a:xfrm>
            <a:off x="990600" y="3429000"/>
            <a:ext cx="2973070" cy="1434465"/>
          </a:xfrm>
          <a:prstGeom prst="rect">
            <a:avLst/>
          </a:prstGeom>
        </p:spPr>
      </p:pic>
      <p:sp>
        <p:nvSpPr>
          <p:cNvPr id="5" name="Text Box 4"/>
          <p:cNvSpPr txBox="1"/>
          <p:nvPr/>
        </p:nvSpPr>
        <p:spPr>
          <a:xfrm>
            <a:off x="460375" y="2680335"/>
            <a:ext cx="8343265" cy="706755"/>
          </a:xfrm>
          <a:prstGeom prst="rect">
            <a:avLst/>
          </a:prstGeom>
          <a:noFill/>
        </p:spPr>
        <p:txBody>
          <a:bodyPr wrap="square" rtlCol="0" anchor="t">
            <a:spAutoFit/>
          </a:bodyPr>
          <a:p>
            <a:pPr marL="342900" lvl="0" indent="-342900">
              <a:buFont typeface="Arial" panose="020B0604020202020204" pitchFamily="34" charset="0"/>
              <a:buChar char="•"/>
            </a:pPr>
            <a:r>
              <a:rPr sz="2000" b="0" dirty="0">
                <a:sym typeface="+mn-ea"/>
              </a:rPr>
              <a:t>In the Stack ADT, operations pop and top cannot be performed if the stack is empty </a:t>
            </a:r>
            <a:endParaRPr lang="en-US" sz="2000" b="0" dirty="0">
              <a:sym typeface="+mn-ea"/>
            </a:endParaRPr>
          </a:p>
        </p:txBody>
      </p:sp>
      <p:sp>
        <p:nvSpPr>
          <p:cNvPr id="6" name="Text Box 5"/>
          <p:cNvSpPr txBox="1"/>
          <p:nvPr/>
        </p:nvSpPr>
        <p:spPr>
          <a:xfrm>
            <a:off x="381000" y="4876800"/>
            <a:ext cx="8231505" cy="768350"/>
          </a:xfrm>
          <a:prstGeom prst="rect">
            <a:avLst/>
          </a:prstGeom>
          <a:noFill/>
        </p:spPr>
        <p:txBody>
          <a:bodyPr wrap="square" rtlCol="0" anchor="t">
            <a:spAutoFit/>
          </a:bodyPr>
          <a:p>
            <a:pPr marL="342900" lvl="0" indent="-342900">
              <a:buFont typeface="Arial" panose="020B0604020202020204" pitchFamily="34" charset="0"/>
              <a:buChar char="•"/>
            </a:pPr>
            <a:r>
              <a:rPr sz="2000" b="0" dirty="0">
                <a:sym typeface="+mn-ea"/>
              </a:rPr>
              <a:t>Attempting the execution of pop or top on an empty stack throws an StackEmptyException.</a:t>
            </a:r>
            <a:r>
              <a:rPr sz="2400" b="0" dirty="0">
                <a:sym typeface="+mn-ea"/>
              </a:rPr>
              <a:t> </a:t>
            </a:r>
            <a:endParaRPr lang="en-US" sz="2400" b="0" dirty="0">
              <a:sym typeface="+mn-ea"/>
            </a:endParaRPr>
          </a:p>
        </p:txBody>
      </p:sp>
      <p:pic>
        <p:nvPicPr>
          <p:cNvPr id="7" name="Picture 6"/>
          <p:cNvPicPr>
            <a:picLocks noChangeAspect="1"/>
          </p:cNvPicPr>
          <p:nvPr/>
        </p:nvPicPr>
        <p:blipFill>
          <a:blip r:embed="rId2"/>
          <a:stretch>
            <a:fillRect/>
          </a:stretch>
        </p:blipFill>
        <p:spPr>
          <a:xfrm>
            <a:off x="1828800" y="5673725"/>
            <a:ext cx="5478780" cy="1155700"/>
          </a:xfrm>
          <a:prstGeom prst="rect">
            <a:avLst/>
          </a:prstGeom>
        </p:spPr>
      </p:pic>
      <p:pic>
        <p:nvPicPr>
          <p:cNvPr id="8" name="Picture 7"/>
          <p:cNvPicPr>
            <a:picLocks noChangeAspect="1"/>
          </p:cNvPicPr>
          <p:nvPr/>
        </p:nvPicPr>
        <p:blipFill>
          <a:blip r:embed="rId3"/>
          <a:stretch>
            <a:fillRect/>
          </a:stretch>
        </p:blipFill>
        <p:spPr>
          <a:xfrm>
            <a:off x="5181600" y="3850005"/>
            <a:ext cx="2740660" cy="567055"/>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3"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5364" name="Rectangle 7"/>
          <p:cNvSpPr>
            <a:spLocks noGrp="1"/>
          </p:cNvSpPr>
          <p:nvPr>
            <p:ph type="title"/>
          </p:nvPr>
        </p:nvSpPr>
        <p:spPr>
          <a:xfrm>
            <a:off x="1295400" y="228283"/>
            <a:ext cx="7391400" cy="579437"/>
          </a:xfrm>
        </p:spPr>
        <p:txBody>
          <a:bodyPr vert="horz" wrap="square" lIns="91440" tIns="45720" rIns="91440" bIns="45720" anchor="ctr" anchorCtr="0">
            <a:spAutoFit/>
          </a:bodyPr>
          <a:p>
            <a:r>
              <a:rPr sz="3200" b="1" dirty="0">
                <a:solidFill>
                  <a:srgbClr val="CC3300"/>
                </a:solidFill>
              </a:rPr>
              <a:t>Validate expression using stack - 1</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pic>
        <p:nvPicPr>
          <p:cNvPr id="3" name="Picture 2"/>
          <p:cNvPicPr>
            <a:picLocks noChangeAspect="1"/>
          </p:cNvPicPr>
          <p:nvPr/>
        </p:nvPicPr>
        <p:blipFill>
          <a:blip r:embed="rId1"/>
          <a:srcRect r="65456"/>
          <a:stretch>
            <a:fillRect/>
          </a:stretch>
        </p:blipFill>
        <p:spPr>
          <a:xfrm>
            <a:off x="140970" y="914400"/>
            <a:ext cx="4509135" cy="5478145"/>
          </a:xfrm>
          <a:prstGeom prst="rect">
            <a:avLst/>
          </a:prstGeom>
          <a:ln>
            <a:solidFill>
              <a:schemeClr val="accent1"/>
            </a:solidFill>
          </a:ln>
        </p:spPr>
      </p:pic>
      <p:pic>
        <p:nvPicPr>
          <p:cNvPr id="6" name="Picture 5"/>
          <p:cNvPicPr>
            <a:picLocks noChangeAspect="1"/>
          </p:cNvPicPr>
          <p:nvPr/>
        </p:nvPicPr>
        <p:blipFill>
          <a:blip r:embed="rId1"/>
          <a:srcRect l="35264" r="33178"/>
          <a:stretch>
            <a:fillRect/>
          </a:stretch>
        </p:blipFill>
        <p:spPr>
          <a:xfrm>
            <a:off x="4650105" y="914400"/>
            <a:ext cx="4267835" cy="5478145"/>
          </a:xfrm>
          <a:prstGeom prst="rect">
            <a:avLst/>
          </a:prstGeom>
          <a:ln>
            <a:solidFill>
              <a:schemeClr val="accent1"/>
            </a:solidFill>
          </a:ln>
        </p:spPr>
      </p:pic>
      <p:pic>
        <p:nvPicPr>
          <p:cNvPr id="7" name="Picture 6"/>
          <p:cNvPicPr>
            <a:picLocks noChangeAspect="1"/>
          </p:cNvPicPr>
          <p:nvPr/>
        </p:nvPicPr>
        <p:blipFill>
          <a:blip r:embed="rId2"/>
          <a:stretch>
            <a:fillRect/>
          </a:stretch>
        </p:blipFill>
        <p:spPr>
          <a:xfrm>
            <a:off x="3810000" y="5520690"/>
            <a:ext cx="233680" cy="306705"/>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rcRect b="31879"/>
          <a:stretch>
            <a:fillRect/>
          </a:stretch>
        </p:blipFill>
        <p:spPr>
          <a:xfrm>
            <a:off x="5638800" y="2514600"/>
            <a:ext cx="3403600" cy="827405"/>
          </a:xfrm>
          <a:prstGeom prst="rect">
            <a:avLst/>
          </a:prstGeom>
        </p:spPr>
      </p:pic>
      <p:sp>
        <p:nvSpPr>
          <p:cNvPr id="15363"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5364" name="Rectangle 7"/>
          <p:cNvSpPr>
            <a:spLocks noGrp="1"/>
          </p:cNvSpPr>
          <p:nvPr>
            <p:ph type="title"/>
          </p:nvPr>
        </p:nvSpPr>
        <p:spPr>
          <a:xfrm>
            <a:off x="1447800" y="30163"/>
            <a:ext cx="7391400" cy="579437"/>
          </a:xfrm>
        </p:spPr>
        <p:txBody>
          <a:bodyPr vert="horz" wrap="square" lIns="91440" tIns="45720" rIns="91440" bIns="45720" anchor="ctr" anchorCtr="0">
            <a:spAutoFit/>
          </a:bodyPr>
          <a:p>
            <a:r>
              <a:rPr sz="3200" b="1" dirty="0">
                <a:solidFill>
                  <a:srgbClr val="CC3300"/>
                </a:solidFill>
              </a:rPr>
              <a:t>Validate expression using stack - 1</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pic>
        <p:nvPicPr>
          <p:cNvPr id="4" name="Picture 3"/>
          <p:cNvPicPr>
            <a:picLocks noChangeAspect="1"/>
          </p:cNvPicPr>
          <p:nvPr/>
        </p:nvPicPr>
        <p:blipFill>
          <a:blip r:embed="rId2"/>
          <a:srcRect l="68152" b="54146"/>
          <a:stretch>
            <a:fillRect/>
          </a:stretch>
        </p:blipFill>
        <p:spPr>
          <a:xfrm>
            <a:off x="152400" y="609600"/>
            <a:ext cx="5540375" cy="3209925"/>
          </a:xfrm>
          <a:prstGeom prst="rect">
            <a:avLst/>
          </a:prstGeom>
          <a:ln>
            <a:solidFill>
              <a:schemeClr val="accent1"/>
            </a:solidFill>
          </a:ln>
        </p:spPr>
      </p:pic>
      <p:pic>
        <p:nvPicPr>
          <p:cNvPr id="2" name="Picture 1"/>
          <p:cNvPicPr>
            <a:picLocks noChangeAspect="1"/>
          </p:cNvPicPr>
          <p:nvPr/>
        </p:nvPicPr>
        <p:blipFill>
          <a:blip r:embed="rId2"/>
          <a:srcRect l="68152" t="55768"/>
          <a:stretch>
            <a:fillRect/>
          </a:stretch>
        </p:blipFill>
        <p:spPr>
          <a:xfrm>
            <a:off x="152400" y="3733800"/>
            <a:ext cx="5554980" cy="306768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831080" y="5279390"/>
            <a:ext cx="444500" cy="464820"/>
          </a:xfrm>
          <a:prstGeom prst="rect">
            <a:avLst/>
          </a:prstGeom>
        </p:spPr>
      </p:pic>
      <p:pic>
        <p:nvPicPr>
          <p:cNvPr id="7" name="Picture 6"/>
          <p:cNvPicPr>
            <a:picLocks noChangeAspect="1"/>
          </p:cNvPicPr>
          <p:nvPr/>
        </p:nvPicPr>
        <p:blipFill>
          <a:blip r:embed="rId4"/>
          <a:stretch>
            <a:fillRect/>
          </a:stretch>
        </p:blipFill>
        <p:spPr>
          <a:xfrm>
            <a:off x="7543800" y="3581400"/>
            <a:ext cx="689610" cy="181991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5363"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5364" name="Rectangle 7"/>
          <p:cNvSpPr>
            <a:spLocks noGrp="1"/>
          </p:cNvSpPr>
          <p:nvPr>
            <p:ph type="title"/>
          </p:nvPr>
        </p:nvSpPr>
        <p:spPr>
          <a:xfrm>
            <a:off x="914400" y="471488"/>
            <a:ext cx="7391400" cy="579437"/>
          </a:xfrm>
        </p:spPr>
        <p:txBody>
          <a:bodyPr vert="horz" wrap="square" lIns="91440" tIns="45720" rIns="91440" bIns="45720" anchor="ctr" anchorCtr="0">
            <a:spAutoFit/>
          </a:bodyPr>
          <a:p>
            <a:r>
              <a:rPr sz="3200" b="1" dirty="0">
                <a:solidFill>
                  <a:srgbClr val="CC3300"/>
                </a:solidFill>
              </a:rPr>
              <a:t>Validate expression using stack - 1</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5366" name="Text Box 4"/>
          <p:cNvSpPr txBox="1"/>
          <p:nvPr/>
        </p:nvSpPr>
        <p:spPr>
          <a:xfrm>
            <a:off x="904240" y="1219200"/>
            <a:ext cx="7858760" cy="5077460"/>
          </a:xfrm>
          <a:prstGeom prst="rect">
            <a:avLst/>
          </a:prstGeom>
          <a:noFill/>
          <a:ln w="9525">
            <a:noFill/>
          </a:ln>
        </p:spPr>
        <p:txBody>
          <a:bodyPr wrap="square">
            <a:spAutoFit/>
          </a:bodyPr>
          <a:p>
            <a:r>
              <a:rPr sz="1800" b="0" dirty="0">
                <a:latin typeface="Arial" panose="020B0604020202020204" pitchFamily="34" charset="0"/>
              </a:rPr>
              <a:t>We consider arithmetic expressions that may contain various pairs of grouping symbols, such as</a:t>
            </a:r>
            <a:endParaRPr sz="1800" b="0" dirty="0">
              <a:latin typeface="Arial" panose="020B0604020202020204" pitchFamily="34" charset="0"/>
            </a:endParaRPr>
          </a:p>
          <a:p>
            <a:r>
              <a:rPr sz="1800" b="0" dirty="0">
                <a:latin typeface="Arial" panose="020B0604020202020204" pitchFamily="34" charset="0"/>
              </a:rPr>
              <a:t>• Parentheses: “(” and “)”</a:t>
            </a:r>
            <a:endParaRPr sz="1800" b="0" dirty="0">
              <a:latin typeface="Arial" panose="020B0604020202020204" pitchFamily="34" charset="0"/>
            </a:endParaRPr>
          </a:p>
          <a:p>
            <a:r>
              <a:rPr sz="1800" b="0" dirty="0">
                <a:latin typeface="Arial" panose="020B0604020202020204" pitchFamily="34" charset="0"/>
              </a:rPr>
              <a:t>• Braces: “{” and “}”</a:t>
            </a:r>
            <a:endParaRPr sz="1800" b="0" dirty="0">
              <a:latin typeface="Arial" panose="020B0604020202020204" pitchFamily="34" charset="0"/>
            </a:endParaRPr>
          </a:p>
          <a:p>
            <a:r>
              <a:rPr sz="1800" b="0" dirty="0">
                <a:latin typeface="Arial" panose="020B0604020202020204" pitchFamily="34" charset="0"/>
              </a:rPr>
              <a:t>• Brackets: “[” and “]”</a:t>
            </a:r>
            <a:endParaRPr sz="1800" b="0" dirty="0">
              <a:latin typeface="Arial" panose="020B0604020202020204" pitchFamily="34" charset="0"/>
            </a:endParaRPr>
          </a:p>
          <a:p>
            <a:endParaRPr sz="1800" b="0" dirty="0">
              <a:latin typeface="Arial" panose="020B0604020202020204" pitchFamily="34" charset="0"/>
            </a:endParaRPr>
          </a:p>
          <a:p>
            <a:r>
              <a:rPr sz="1800" b="0" dirty="0">
                <a:latin typeface="Arial" panose="020B0604020202020204" pitchFamily="34" charset="0"/>
              </a:rPr>
              <a:t>Each opening symbol must match its corresponding closing symbol. For example,</a:t>
            </a:r>
            <a:r>
              <a:rPr lang="en-US" sz="1800" b="0" dirty="0">
                <a:latin typeface="Arial" panose="020B0604020202020204" pitchFamily="34" charset="0"/>
              </a:rPr>
              <a:t> </a:t>
            </a:r>
            <a:r>
              <a:rPr sz="1800" b="0" dirty="0">
                <a:latin typeface="Arial" panose="020B0604020202020204" pitchFamily="34" charset="0"/>
              </a:rPr>
              <a:t>a left bracket, “[,” must match a corresponding right bracket, “],” as in the following</a:t>
            </a:r>
            <a:r>
              <a:rPr lang="en-US" sz="1800" b="0" dirty="0">
                <a:latin typeface="Arial" panose="020B0604020202020204" pitchFamily="34" charset="0"/>
              </a:rPr>
              <a:t> </a:t>
            </a:r>
            <a:r>
              <a:rPr sz="1800" b="0" dirty="0">
                <a:latin typeface="Arial" panose="020B0604020202020204" pitchFamily="34" charset="0"/>
              </a:rPr>
              <a:t>expression</a:t>
            </a:r>
            <a:endParaRPr sz="1800" b="0" dirty="0">
              <a:latin typeface="Arial" panose="020B0604020202020204" pitchFamily="34" charset="0"/>
            </a:endParaRPr>
          </a:p>
          <a:p>
            <a:r>
              <a:rPr sz="1800" b="0" dirty="0">
                <a:latin typeface="Arial" panose="020B0604020202020204" pitchFamily="34" charset="0"/>
              </a:rPr>
              <a:t>[(5+</a:t>
            </a:r>
            <a:r>
              <a:rPr sz="1800" b="0" i="1" dirty="0">
                <a:latin typeface="Arial" panose="020B0604020202020204" pitchFamily="34" charset="0"/>
              </a:rPr>
              <a:t>x</a:t>
            </a:r>
            <a:r>
              <a:rPr sz="1800" b="0" dirty="0">
                <a:latin typeface="Arial" panose="020B0604020202020204" pitchFamily="34" charset="0"/>
              </a:rPr>
              <a:t>)−(</a:t>
            </a:r>
            <a:r>
              <a:rPr sz="1800" b="0" i="1" dirty="0">
                <a:latin typeface="Arial" panose="020B0604020202020204" pitchFamily="34" charset="0"/>
              </a:rPr>
              <a:t>y</a:t>
            </a:r>
            <a:r>
              <a:rPr sz="1800" b="0" dirty="0">
                <a:latin typeface="Arial" panose="020B0604020202020204" pitchFamily="34" charset="0"/>
              </a:rPr>
              <a:t>+</a:t>
            </a:r>
            <a:r>
              <a:rPr sz="1800" b="0" i="1" dirty="0">
                <a:latin typeface="Arial" panose="020B0604020202020204" pitchFamily="34" charset="0"/>
              </a:rPr>
              <a:t>z</a:t>
            </a:r>
            <a:r>
              <a:rPr sz="1800" b="0" dirty="0">
                <a:latin typeface="Arial" panose="020B0604020202020204" pitchFamily="34" charset="0"/>
              </a:rPr>
              <a:t>)].</a:t>
            </a:r>
            <a:endParaRPr sz="1800" b="0" dirty="0">
              <a:latin typeface="Arial" panose="020B0604020202020204" pitchFamily="34" charset="0"/>
            </a:endParaRPr>
          </a:p>
          <a:p>
            <a:endParaRPr sz="1800" b="0" dirty="0">
              <a:latin typeface="Arial" panose="020B0604020202020204" pitchFamily="34" charset="0"/>
            </a:endParaRPr>
          </a:p>
          <a:p>
            <a:r>
              <a:rPr sz="1800" b="0" dirty="0">
                <a:latin typeface="Arial" panose="020B0604020202020204" pitchFamily="34" charset="0"/>
              </a:rPr>
              <a:t>The following examples further illustrate this concept:</a:t>
            </a:r>
            <a:endParaRPr sz="1800" b="0" dirty="0">
              <a:latin typeface="Arial" panose="020B0604020202020204" pitchFamily="34" charset="0"/>
            </a:endParaRPr>
          </a:p>
          <a:p>
            <a:r>
              <a:rPr sz="1800" b="0" dirty="0">
                <a:latin typeface="Arial" panose="020B0604020202020204" pitchFamily="34" charset="0"/>
              </a:rPr>
              <a:t>• Correct: ( )(( )){([( )])}</a:t>
            </a:r>
            <a:endParaRPr sz="1800" b="0" dirty="0">
              <a:latin typeface="Arial" panose="020B0604020202020204" pitchFamily="34" charset="0"/>
            </a:endParaRPr>
          </a:p>
          <a:p>
            <a:r>
              <a:rPr sz="1800" b="0" dirty="0">
                <a:latin typeface="Arial" panose="020B0604020202020204" pitchFamily="34" charset="0"/>
              </a:rPr>
              <a:t>• Correct: ((( )(( )){([( )])}))</a:t>
            </a:r>
            <a:endParaRPr sz="1800" b="0" dirty="0">
              <a:latin typeface="Arial" panose="020B0604020202020204" pitchFamily="34" charset="0"/>
            </a:endParaRPr>
          </a:p>
          <a:p>
            <a:r>
              <a:rPr sz="1800" b="0" dirty="0">
                <a:latin typeface="Arial" panose="020B0604020202020204" pitchFamily="34" charset="0"/>
              </a:rPr>
              <a:t>• Incorrect: )(( )){([( )])}</a:t>
            </a:r>
            <a:endParaRPr sz="1800" b="0" dirty="0">
              <a:latin typeface="Arial" panose="020B0604020202020204" pitchFamily="34" charset="0"/>
            </a:endParaRPr>
          </a:p>
          <a:p>
            <a:r>
              <a:rPr sz="1800" b="0" dirty="0">
                <a:latin typeface="Arial" panose="020B0604020202020204" pitchFamily="34" charset="0"/>
              </a:rPr>
              <a:t>• Incorrect: ({[ ])}</a:t>
            </a:r>
            <a:endParaRPr sz="1800" b="0" dirty="0">
              <a:latin typeface="Arial" panose="020B0604020202020204" pitchFamily="34" charset="0"/>
            </a:endParaRPr>
          </a:p>
          <a:p>
            <a:r>
              <a:rPr sz="1800" b="0" dirty="0">
                <a:latin typeface="Arial" panose="020B0604020202020204" pitchFamily="34" charset="0"/>
              </a:rPr>
              <a:t>• Incorrect: (</a:t>
            </a:r>
            <a:endParaRPr sz="1800" b="0" dirty="0">
              <a:latin typeface="Arial" panose="020B0604020202020204" pitchFamily="34" charset="0"/>
            </a:endParaRPr>
          </a:p>
          <a:p>
            <a:endParaRPr sz="1800" b="0" dirty="0">
              <a:latin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3075"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3076" name="Rectangle 2"/>
          <p:cNvSpPr>
            <a:spLocks noGrp="1"/>
          </p:cNvSpPr>
          <p:nvPr>
            <p:ph type="title"/>
          </p:nvPr>
        </p:nvSpPr>
        <p:spPr>
          <a:xfrm>
            <a:off x="762000" y="1143000"/>
            <a:ext cx="6934200" cy="762000"/>
          </a:xfrm>
        </p:spPr>
        <p:txBody>
          <a:bodyPr vert="horz" wrap="square" lIns="91440" tIns="45720" rIns="91440" bIns="45720" anchor="ctr" anchorCtr="0">
            <a:spAutoFit/>
          </a:bodyPr>
          <a:p>
            <a:r>
              <a:rPr b="1" kern="1200" dirty="0">
                <a:solidFill>
                  <a:schemeClr val="hlink"/>
                </a:solidFill>
                <a:latin typeface="+mj-lt"/>
                <a:ea typeface="+mj-ea"/>
                <a:cs typeface="Arial" panose="020B0604020202020204" pitchFamily="34" charset="0"/>
              </a:rPr>
              <a:t>Stack</a:t>
            </a:r>
            <a:endParaRPr b="1" kern="1200" dirty="0">
              <a:solidFill>
                <a:schemeClr val="hlink"/>
              </a:solidFill>
              <a:latin typeface="+mj-lt"/>
              <a:ea typeface="Arial" panose="020B0604020202020204" pitchFamily="34" charset="0"/>
              <a:cs typeface="+mj-cs"/>
            </a:endParaRPr>
          </a:p>
        </p:txBody>
      </p:sp>
      <p:sp>
        <p:nvSpPr>
          <p:cNvPr id="3077" name="Rectangle 2"/>
          <p:cNvSpPr/>
          <p:nvPr/>
        </p:nvSpPr>
        <p:spPr>
          <a:xfrm>
            <a:off x="990600" y="2178050"/>
            <a:ext cx="4492625" cy="641350"/>
          </a:xfrm>
          <a:prstGeom prst="rect">
            <a:avLst/>
          </a:prstGeom>
          <a:noFill/>
          <a:ln w="9525">
            <a:noFill/>
          </a:ln>
        </p:spPr>
        <p:txBody>
          <a:bodyPr anchor="ctr" anchorCtr="0">
            <a:spAutoFit/>
          </a:bodyPr>
          <a:p>
            <a:pPr eaLnBrk="0" hangingPunct="0"/>
            <a:r>
              <a:rPr sz="3600" dirty="0">
                <a:solidFill>
                  <a:srgbClr val="CC3300"/>
                </a:solidFill>
                <a:latin typeface="Calibri" panose="020F0502020204030204" pitchFamily="34" charset="0"/>
              </a:rPr>
              <a:t>Objectives</a:t>
            </a:r>
            <a:endParaRPr sz="3600" dirty="0">
              <a:solidFill>
                <a:srgbClr val="CC3300"/>
              </a:solidFill>
              <a:latin typeface="Calibri" panose="020F0502020204030204" pitchFamily="34" charset="0"/>
            </a:endParaRPr>
          </a:p>
        </p:txBody>
      </p:sp>
      <p:sp>
        <p:nvSpPr>
          <p:cNvPr id="3078" name="Rectangle 3"/>
          <p:cNvSpPr/>
          <p:nvPr/>
        </p:nvSpPr>
        <p:spPr>
          <a:xfrm>
            <a:off x="990600" y="2971800"/>
            <a:ext cx="7315200" cy="2057400"/>
          </a:xfrm>
          <a:prstGeom prst="rect">
            <a:avLst/>
          </a:prstGeom>
          <a:noFill/>
          <a:ln w="9525">
            <a:noFill/>
          </a:ln>
        </p:spPr>
        <p:txBody>
          <a:bodyPr>
            <a:spAutoFit/>
          </a:bodyPr>
          <a:p>
            <a:pPr marL="319405" indent="-319405" eaLnBrk="0" hangingPunct="0">
              <a:spcBef>
                <a:spcPct val="20000"/>
              </a:spcBef>
              <a:buFont typeface="Arial" panose="020B0604020202020204" pitchFamily="34" charset="0"/>
              <a:buChar char="•"/>
            </a:pPr>
            <a:r>
              <a:rPr sz="2800" b="0" dirty="0">
                <a:latin typeface="Calibri" panose="020F0502020204030204" pitchFamily="34" charset="0"/>
              </a:rPr>
              <a:t>Stacks</a:t>
            </a:r>
            <a:endParaRPr sz="2800" b="0" dirty="0">
              <a:latin typeface="Calibri" panose="020F0502020204030204" pitchFamily="34" charset="0"/>
            </a:endParaRPr>
          </a:p>
          <a:p>
            <a:pPr marL="319405" indent="-319405" eaLnBrk="0" hangingPunct="0">
              <a:spcBef>
                <a:spcPct val="20000"/>
              </a:spcBef>
              <a:buFont typeface="Arial" panose="020B0604020202020204" pitchFamily="34" charset="0"/>
              <a:buChar char="•"/>
            </a:pPr>
            <a:r>
              <a:rPr sz="2800" b="0" dirty="0">
                <a:latin typeface="Calibri" panose="020F0502020204030204" pitchFamily="34" charset="0"/>
              </a:rPr>
              <a:t>Array-based stack</a:t>
            </a:r>
            <a:endParaRPr sz="2800" b="0" dirty="0">
              <a:latin typeface="Calibri" panose="020F0502020204030204" pitchFamily="34" charset="0"/>
            </a:endParaRPr>
          </a:p>
          <a:p>
            <a:pPr marL="319405" indent="-319405" eaLnBrk="0" hangingPunct="0">
              <a:spcBef>
                <a:spcPct val="20000"/>
              </a:spcBef>
              <a:buFont typeface="Arial" panose="020B0604020202020204" pitchFamily="34" charset="0"/>
              <a:buChar char="•"/>
            </a:pPr>
            <a:r>
              <a:rPr sz="2800" b="0" dirty="0">
                <a:latin typeface="Calibri" panose="020F0502020204030204" pitchFamily="34" charset="0"/>
              </a:rPr>
              <a:t>Stack implemented by a singly linked list</a:t>
            </a:r>
            <a:endParaRPr sz="2800" b="0" dirty="0">
              <a:latin typeface="Calibri" panose="020F0502020204030204" pitchFamily="34" charset="0"/>
            </a:endParaRPr>
          </a:p>
          <a:p>
            <a:pPr marL="319405" indent="-319405" eaLnBrk="0" hangingPunct="0">
              <a:spcBef>
                <a:spcPct val="20000"/>
              </a:spcBef>
              <a:buFont typeface="Arial" panose="020B0604020202020204" pitchFamily="34" charset="0"/>
              <a:buChar char="•"/>
            </a:pPr>
            <a:r>
              <a:rPr sz="2800" b="0" dirty="0">
                <a:latin typeface="Calibri" panose="020F0502020204030204" pitchFamily="34" charset="0"/>
              </a:rPr>
              <a:t>Stack class in java.util</a:t>
            </a:r>
            <a:endParaRPr sz="2800" b="0" dirty="0">
              <a:latin typeface="Calibri" panose="020F050202020403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7"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6388" name="Rectangle 7"/>
          <p:cNvSpPr>
            <a:spLocks noGrp="1"/>
          </p:cNvSpPr>
          <p:nvPr>
            <p:ph type="title"/>
          </p:nvPr>
        </p:nvSpPr>
        <p:spPr>
          <a:xfrm>
            <a:off x="1600200" y="152083"/>
            <a:ext cx="7391400" cy="579437"/>
          </a:xfrm>
        </p:spPr>
        <p:txBody>
          <a:bodyPr vert="horz" wrap="square" lIns="91440" tIns="45720" rIns="91440" bIns="45720" anchor="ctr" anchorCtr="0">
            <a:spAutoFit/>
          </a:bodyPr>
          <a:p>
            <a:r>
              <a:rPr sz="3200" b="1" dirty="0">
                <a:solidFill>
                  <a:srgbClr val="CC3300"/>
                </a:solidFill>
              </a:rPr>
              <a:t>Validate expression using stack - 2</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6390" name="Text Box 4"/>
          <p:cNvSpPr txBox="1"/>
          <p:nvPr/>
        </p:nvSpPr>
        <p:spPr>
          <a:xfrm>
            <a:off x="186690" y="1143000"/>
            <a:ext cx="8750935" cy="5169535"/>
          </a:xfrm>
          <a:prstGeom prst="rect">
            <a:avLst/>
          </a:prstGeom>
          <a:noFill/>
          <a:ln w="9525">
            <a:noFill/>
          </a:ln>
        </p:spPr>
        <p:txBody>
          <a:bodyPr wrap="square">
            <a:spAutoFit/>
          </a:bodyPr>
          <a:p>
            <a:pPr marL="342900" indent="-342900">
              <a:lnSpc>
                <a:spcPct val="110000"/>
              </a:lnSpc>
              <a:buFont typeface="Arial" panose="020B0604020202020204" pitchFamily="34" charset="0"/>
              <a:buChar char="•"/>
            </a:pPr>
            <a:r>
              <a:rPr sz="2000" b="0" dirty="0">
                <a:latin typeface="Arial" panose="020B0604020202020204" pitchFamily="34" charset="0"/>
              </a:rPr>
              <a:t>An important task when processing arithmetic expressions is to make sure their delimiting symbols match up correctly. </a:t>
            </a:r>
            <a:endParaRPr sz="2000" b="0" dirty="0">
              <a:latin typeface="Arial" panose="020B0604020202020204" pitchFamily="34" charset="0"/>
            </a:endParaRPr>
          </a:p>
          <a:p>
            <a:pPr marL="342900" indent="-342900">
              <a:lnSpc>
                <a:spcPct val="110000"/>
              </a:lnSpc>
              <a:buFont typeface="Arial" panose="020B0604020202020204" pitchFamily="34" charset="0"/>
              <a:buChar char="•"/>
            </a:pPr>
            <a:r>
              <a:rPr sz="2000" b="0" dirty="0">
                <a:latin typeface="Arial" panose="020B0604020202020204" pitchFamily="34" charset="0"/>
              </a:rPr>
              <a:t>We can use a stack to perform this task with a single left-to-right scan of the original string.</a:t>
            </a:r>
            <a:endParaRPr sz="2000" b="0" dirty="0">
              <a:latin typeface="Arial" panose="020B0604020202020204" pitchFamily="34" charset="0"/>
            </a:endParaRPr>
          </a:p>
          <a:p>
            <a:pPr marL="800100" lvl="1" indent="-342900">
              <a:lnSpc>
                <a:spcPct val="110000"/>
              </a:lnSpc>
              <a:buFont typeface="Arial" panose="020B0604020202020204" pitchFamily="34" charset="0"/>
              <a:buChar char="•"/>
            </a:pPr>
            <a:r>
              <a:rPr sz="2000" b="0" dirty="0">
                <a:latin typeface="Arial" panose="020B0604020202020204" pitchFamily="34" charset="0"/>
              </a:rPr>
              <a:t>Each time we encounter an opening symbol</a:t>
            </a:r>
            <a:r>
              <a:rPr lang="en-US" sz="2000" b="0" dirty="0">
                <a:latin typeface="Arial" panose="020B0604020202020204" pitchFamily="34" charset="0"/>
              </a:rPr>
              <a:t>:</a:t>
            </a:r>
            <a:r>
              <a:rPr sz="2000" b="0" dirty="0">
                <a:latin typeface="Arial" panose="020B0604020202020204" pitchFamily="34" charset="0"/>
              </a:rPr>
              <a:t> we push that symbol onto the</a:t>
            </a:r>
            <a:r>
              <a:rPr lang="en-US" sz="2000" b="0" dirty="0">
                <a:latin typeface="Arial" panose="020B0604020202020204" pitchFamily="34" charset="0"/>
              </a:rPr>
              <a:t> </a:t>
            </a:r>
            <a:r>
              <a:rPr sz="2000" b="0" dirty="0">
                <a:latin typeface="Arial" panose="020B0604020202020204" pitchFamily="34" charset="0"/>
              </a:rPr>
              <a:t>stack</a:t>
            </a:r>
            <a:endParaRPr sz="2000" b="0" dirty="0">
              <a:latin typeface="Arial" panose="020B0604020202020204" pitchFamily="34" charset="0"/>
            </a:endParaRPr>
          </a:p>
          <a:p>
            <a:pPr marL="800100" lvl="1" indent="-342900">
              <a:lnSpc>
                <a:spcPct val="110000"/>
              </a:lnSpc>
              <a:buFont typeface="Arial" panose="020B0604020202020204" pitchFamily="34" charset="0"/>
              <a:buChar char="•"/>
            </a:pPr>
            <a:r>
              <a:rPr lang="en-US" sz="2000" b="0" dirty="0">
                <a:latin typeface="Arial" panose="020B0604020202020204" pitchFamily="34" charset="0"/>
              </a:rPr>
              <a:t>E</a:t>
            </a:r>
            <a:r>
              <a:rPr sz="2000" b="0" dirty="0">
                <a:latin typeface="Arial" panose="020B0604020202020204" pitchFamily="34" charset="0"/>
              </a:rPr>
              <a:t>ach time we encounter a closing symbol</a:t>
            </a:r>
            <a:r>
              <a:rPr lang="en-US" sz="2000" b="0" dirty="0">
                <a:latin typeface="Arial" panose="020B0604020202020204" pitchFamily="34" charset="0"/>
              </a:rPr>
              <a:t>:</a:t>
            </a:r>
            <a:r>
              <a:rPr sz="2000" b="0" dirty="0">
                <a:latin typeface="Arial" panose="020B0604020202020204" pitchFamily="34" charset="0"/>
              </a:rPr>
              <a:t> we pop a symbol from the stack (assuming it is not empty) and check that these two symbols form a valid pair. </a:t>
            </a:r>
            <a:endParaRPr sz="2000" b="0" dirty="0">
              <a:latin typeface="Arial" panose="020B0604020202020204" pitchFamily="34" charset="0"/>
            </a:endParaRPr>
          </a:p>
          <a:p>
            <a:pPr marL="800100" lvl="1" indent="-342900">
              <a:lnSpc>
                <a:spcPct val="110000"/>
              </a:lnSpc>
              <a:buFont typeface="Arial" panose="020B0604020202020204" pitchFamily="34" charset="0"/>
              <a:buChar char="•"/>
            </a:pPr>
            <a:r>
              <a:rPr sz="2000" b="0" dirty="0">
                <a:latin typeface="Arial" panose="020B0604020202020204" pitchFamily="34" charset="0"/>
              </a:rPr>
              <a:t>If we reach the end of the expression</a:t>
            </a:r>
            <a:r>
              <a:rPr lang="en-US" sz="2000" b="0" dirty="0">
                <a:latin typeface="Arial" panose="020B0604020202020204" pitchFamily="34" charset="0"/>
              </a:rPr>
              <a:t>:</a:t>
            </a:r>
            <a:r>
              <a:rPr sz="2000" b="0" dirty="0">
                <a:latin typeface="Arial" panose="020B0604020202020204" pitchFamily="34" charset="0"/>
              </a:rPr>
              <a:t> </a:t>
            </a:r>
            <a:endParaRPr sz="2000" b="0" dirty="0">
              <a:latin typeface="Arial" panose="020B0604020202020204" pitchFamily="34" charset="0"/>
            </a:endParaRPr>
          </a:p>
          <a:p>
            <a:pPr marL="1257300" lvl="2" indent="-342900">
              <a:lnSpc>
                <a:spcPct val="110000"/>
              </a:lnSpc>
              <a:buFont typeface="Arial" panose="020B0604020202020204" pitchFamily="34" charset="0"/>
              <a:buChar char="•"/>
            </a:pPr>
            <a:r>
              <a:rPr lang="en-US" sz="2000" b="0" dirty="0">
                <a:latin typeface="Arial" panose="020B0604020202020204" pitchFamily="34" charset="0"/>
              </a:rPr>
              <a:t>If</a:t>
            </a:r>
            <a:r>
              <a:rPr sz="2000" b="0" dirty="0">
                <a:latin typeface="Arial" panose="020B0604020202020204" pitchFamily="34" charset="0"/>
              </a:rPr>
              <a:t> the stack is empty</a:t>
            </a:r>
            <a:r>
              <a:rPr lang="en-US" sz="2000" b="0" dirty="0">
                <a:latin typeface="Arial" panose="020B0604020202020204" pitchFamily="34" charset="0"/>
              </a:rPr>
              <a:t>:</a:t>
            </a:r>
            <a:r>
              <a:rPr sz="2000" b="0" dirty="0">
                <a:latin typeface="Arial" panose="020B0604020202020204" pitchFamily="34" charset="0"/>
              </a:rPr>
              <a:t> the original expression was properly matched. </a:t>
            </a:r>
            <a:endParaRPr sz="2000" b="0" dirty="0">
              <a:latin typeface="Arial" panose="020B0604020202020204" pitchFamily="34" charset="0"/>
            </a:endParaRPr>
          </a:p>
          <a:p>
            <a:pPr marL="1257300" lvl="2" indent="-342900">
              <a:lnSpc>
                <a:spcPct val="110000"/>
              </a:lnSpc>
              <a:buFont typeface="Arial" panose="020B0604020202020204" pitchFamily="34" charset="0"/>
              <a:buChar char="•"/>
            </a:pPr>
            <a:r>
              <a:rPr sz="2000" b="0" dirty="0">
                <a:latin typeface="Arial" panose="020B0604020202020204" pitchFamily="34" charset="0"/>
              </a:rPr>
              <a:t>Otherwise, there must be an opening delimiter on the stack without a matching symbol.</a:t>
            </a:r>
            <a:endParaRPr sz="2000" b="0" dirty="0">
              <a:latin typeface="Arial" panose="020B0604020202020204" pitchFamily="34" charset="0"/>
            </a:endParaRPr>
          </a:p>
          <a:p>
            <a:pPr lvl="2">
              <a:lnSpc>
                <a:spcPct val="110000"/>
              </a:lnSpc>
              <a:buFont typeface="Arial" panose="020B0604020202020204" pitchFamily="34" charset="0"/>
            </a:pPr>
            <a:endParaRPr sz="2000" b="0" dirty="0">
              <a:latin typeface="Arial" panose="020B0604020202020204" pitchFamily="34" charset="0"/>
            </a:endParaRPr>
          </a:p>
        </p:txBody>
      </p:sp>
      <p:sp>
        <p:nvSpPr>
          <p:cNvPr id="2" name="Text Box 1"/>
          <p:cNvSpPr txBox="1"/>
          <p:nvPr/>
        </p:nvSpPr>
        <p:spPr>
          <a:xfrm>
            <a:off x="-457200" y="6019800"/>
            <a:ext cx="9477375" cy="768350"/>
          </a:xfrm>
          <a:prstGeom prst="rect">
            <a:avLst/>
          </a:prstGeom>
          <a:noFill/>
        </p:spPr>
        <p:txBody>
          <a:bodyPr wrap="square" rtlCol="0" anchor="t">
            <a:spAutoFit/>
          </a:bodyPr>
          <a:p>
            <a:pPr lvl="2">
              <a:lnSpc>
                <a:spcPct val="110000"/>
              </a:lnSpc>
              <a:buFont typeface="Arial" panose="020B0604020202020204" pitchFamily="34" charset="0"/>
            </a:pPr>
            <a:r>
              <a:rPr sz="2000" b="0" dirty="0">
                <a:solidFill>
                  <a:srgbClr val="0070C0"/>
                </a:solidFill>
                <a:sym typeface="+mn-ea"/>
              </a:rPr>
              <a:t>If the length of the original expression is </a:t>
            </a:r>
            <a:r>
              <a:rPr sz="2000" b="0" i="1" dirty="0">
                <a:solidFill>
                  <a:srgbClr val="0070C0"/>
                </a:solidFill>
                <a:sym typeface="+mn-ea"/>
              </a:rPr>
              <a:t>n</a:t>
            </a:r>
            <a:r>
              <a:rPr sz="2000" b="0" dirty="0">
                <a:solidFill>
                  <a:srgbClr val="0070C0"/>
                </a:solidFill>
                <a:sym typeface="+mn-ea"/>
              </a:rPr>
              <a:t>, the algorithm will make </a:t>
            </a:r>
            <a:r>
              <a:rPr sz="2000" dirty="0">
                <a:solidFill>
                  <a:srgbClr val="0070C0"/>
                </a:solidFill>
                <a:sym typeface="+mn-ea"/>
              </a:rPr>
              <a:t>at most</a:t>
            </a:r>
            <a:r>
              <a:rPr sz="2000" b="0" dirty="0">
                <a:solidFill>
                  <a:srgbClr val="0070C0"/>
                </a:solidFill>
                <a:sym typeface="+mn-ea"/>
              </a:rPr>
              <a:t> </a:t>
            </a:r>
            <a:r>
              <a:rPr sz="2000" b="0" i="1" dirty="0">
                <a:solidFill>
                  <a:srgbClr val="0070C0"/>
                </a:solidFill>
                <a:sym typeface="+mn-ea"/>
              </a:rPr>
              <a:t>n </a:t>
            </a:r>
            <a:r>
              <a:rPr sz="2000" b="0" dirty="0">
                <a:solidFill>
                  <a:srgbClr val="0070C0"/>
                </a:solidFill>
                <a:sym typeface="+mn-ea"/>
              </a:rPr>
              <a:t>calls to push and </a:t>
            </a:r>
            <a:r>
              <a:rPr sz="2000" b="0" i="1" dirty="0">
                <a:solidFill>
                  <a:srgbClr val="0070C0"/>
                </a:solidFill>
                <a:sym typeface="+mn-ea"/>
              </a:rPr>
              <a:t>n </a:t>
            </a:r>
            <a:r>
              <a:rPr sz="2000" b="0" dirty="0">
                <a:solidFill>
                  <a:srgbClr val="0070C0"/>
                </a:solidFill>
                <a:sym typeface="+mn-ea"/>
              </a:rPr>
              <a:t>calls to pop. </a:t>
            </a:r>
            <a:endParaRPr lang="en-US" sz="2000" b="0" dirty="0">
              <a:solidFill>
                <a:srgbClr val="0070C0"/>
              </a:solidFill>
              <a:sym typeface="+mn-ea"/>
            </a:endParaRPr>
          </a:p>
        </p:txBody>
      </p:sp>
      <p:sp>
        <p:nvSpPr>
          <p:cNvPr id="3" name="Text Box 2"/>
          <p:cNvSpPr txBox="1"/>
          <p:nvPr/>
        </p:nvSpPr>
        <p:spPr>
          <a:xfrm>
            <a:off x="1295400" y="762000"/>
            <a:ext cx="6734175" cy="398780"/>
          </a:xfrm>
          <a:prstGeom prst="rect">
            <a:avLst/>
          </a:prstGeom>
          <a:noFill/>
        </p:spPr>
        <p:txBody>
          <a:bodyPr wrap="square" rtlCol="0" anchor="t">
            <a:spAutoFit/>
          </a:bodyPr>
          <a:p>
            <a:pPr indent="457200"/>
            <a:r>
              <a:rPr sz="2000" dirty="0">
                <a:sym typeface="+mn-ea"/>
              </a:rPr>
              <a:t>An Algorithm for Matching Delimiters:</a:t>
            </a:r>
            <a:endParaRPr lang="en-US" sz="2000" dirty="0">
              <a:sym typeface="+mn-ea"/>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7411"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7412" name="Rectangle 7"/>
          <p:cNvSpPr>
            <a:spLocks noGrp="1"/>
          </p:cNvSpPr>
          <p:nvPr>
            <p:ph type="title"/>
          </p:nvPr>
        </p:nvSpPr>
        <p:spPr>
          <a:xfrm>
            <a:off x="914400" y="471488"/>
            <a:ext cx="7391400" cy="579437"/>
          </a:xfrm>
        </p:spPr>
        <p:txBody>
          <a:bodyPr vert="horz" wrap="square" lIns="91440" tIns="45720" rIns="91440" bIns="45720" anchor="ctr" anchorCtr="0">
            <a:spAutoFit/>
          </a:bodyPr>
          <a:p>
            <a:r>
              <a:rPr sz="3200" b="1" dirty="0">
                <a:solidFill>
                  <a:srgbClr val="CC3300"/>
                </a:solidFill>
              </a:rPr>
              <a:t>Matching Parentheses and HTML Tags</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pic>
        <p:nvPicPr>
          <p:cNvPr id="3" name="Picture 2" descr="0GieL"/>
          <p:cNvPicPr>
            <a:picLocks noChangeAspect="1"/>
          </p:cNvPicPr>
          <p:nvPr/>
        </p:nvPicPr>
        <p:blipFill>
          <a:blip r:embed="rId1"/>
          <a:stretch>
            <a:fillRect/>
          </a:stretch>
        </p:blipFill>
        <p:spPr>
          <a:xfrm>
            <a:off x="418465" y="1600200"/>
            <a:ext cx="7434580" cy="4540885"/>
          </a:xfrm>
          <a:prstGeom prst="rect">
            <a:avLst/>
          </a:prstGeom>
        </p:spPr>
      </p:pic>
      <p:sp>
        <p:nvSpPr>
          <p:cNvPr id="6" name="Rounded Rectangle 5"/>
          <p:cNvSpPr/>
          <p:nvPr/>
        </p:nvSpPr>
        <p:spPr>
          <a:xfrm>
            <a:off x="1371600" y="1562100"/>
            <a:ext cx="609600" cy="28194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ounded Rectangle 6"/>
          <p:cNvSpPr/>
          <p:nvPr/>
        </p:nvSpPr>
        <p:spPr>
          <a:xfrm>
            <a:off x="990600" y="5838825"/>
            <a:ext cx="866775" cy="30226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ounded Rectangle 7"/>
          <p:cNvSpPr/>
          <p:nvPr/>
        </p:nvSpPr>
        <p:spPr>
          <a:xfrm>
            <a:off x="1371600" y="1905000"/>
            <a:ext cx="609600" cy="257175"/>
          </a:xfrm>
          <a:prstGeom prst="roundRect">
            <a:avLst/>
          </a:prstGeom>
          <a:noFill/>
          <a:ln>
            <a:gradFill>
              <a:gsLst>
                <a:gs pos="0">
                  <a:srgbClr val="E30000"/>
                </a:gs>
                <a:gs pos="100000">
                  <a:srgbClr val="760303"/>
                </a:gs>
              </a:gsLst>
            </a:gra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ounded Rectangle 8"/>
          <p:cNvSpPr/>
          <p:nvPr/>
        </p:nvSpPr>
        <p:spPr>
          <a:xfrm>
            <a:off x="1371600" y="5562600"/>
            <a:ext cx="884555" cy="257175"/>
          </a:xfrm>
          <a:prstGeom prst="roundRect">
            <a:avLst/>
          </a:prstGeom>
          <a:noFill/>
          <a:ln>
            <a:gradFill>
              <a:gsLst>
                <a:gs pos="0">
                  <a:srgbClr val="E30000"/>
                </a:gs>
                <a:gs pos="100000">
                  <a:srgbClr val="760303"/>
                </a:gs>
              </a:gsLst>
            </a:gra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7411"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7412" name="Rectangle 7"/>
          <p:cNvSpPr>
            <a:spLocks noGrp="1"/>
          </p:cNvSpPr>
          <p:nvPr>
            <p:ph type="title"/>
          </p:nvPr>
        </p:nvSpPr>
        <p:spPr>
          <a:xfrm>
            <a:off x="914400" y="471488"/>
            <a:ext cx="7391400" cy="579437"/>
          </a:xfrm>
        </p:spPr>
        <p:txBody>
          <a:bodyPr vert="horz" wrap="square" lIns="91440" tIns="45720" rIns="91440" bIns="45720" anchor="ctr" anchorCtr="0">
            <a:spAutoFit/>
          </a:bodyPr>
          <a:p>
            <a:r>
              <a:rPr sz="3200" b="1" dirty="0">
                <a:solidFill>
                  <a:srgbClr val="CC3300"/>
                </a:solidFill>
              </a:rPr>
              <a:t>Matching Parentheses and HTML Tags</a:t>
            </a:r>
            <a:endParaRPr sz="3200" b="1" dirty="0">
              <a:solidFill>
                <a:srgbClr val="CC3300"/>
              </a:solidFill>
            </a:endParaRPr>
          </a:p>
        </p:txBody>
      </p:sp>
      <p:sp>
        <p:nvSpPr>
          <p:cNvPr id="5"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7414" name="Text Box 5"/>
          <p:cNvSpPr txBox="1"/>
          <p:nvPr/>
        </p:nvSpPr>
        <p:spPr>
          <a:xfrm>
            <a:off x="571500" y="1371600"/>
            <a:ext cx="8119745" cy="4492625"/>
          </a:xfrm>
          <a:prstGeom prst="rect">
            <a:avLst/>
          </a:prstGeom>
          <a:noFill/>
          <a:ln w="9525">
            <a:noFill/>
          </a:ln>
        </p:spPr>
        <p:txBody>
          <a:bodyPr wrap="square">
            <a:spAutoFit/>
          </a:bodyPr>
          <a:p>
            <a:pPr marL="342900" indent="-342900">
              <a:lnSpc>
                <a:spcPct val="110000"/>
              </a:lnSpc>
              <a:buFont typeface="Arial" panose="020B0604020202020204" pitchFamily="34" charset="0"/>
              <a:buChar char="•"/>
            </a:pPr>
            <a:r>
              <a:rPr sz="2000" b="0" dirty="0">
                <a:solidFill>
                  <a:srgbClr val="FF0000"/>
                </a:solidFill>
                <a:latin typeface="Arial" panose="020B0604020202020204" pitchFamily="34" charset="0"/>
              </a:rPr>
              <a:t>HTML</a:t>
            </a:r>
            <a:r>
              <a:rPr sz="2000" b="0" dirty="0">
                <a:latin typeface="Arial" panose="020B0604020202020204" pitchFamily="34" charset="0"/>
              </a:rPr>
              <a:t> is the standard format for hyperlinked documents on the Internet and </a:t>
            </a:r>
            <a:r>
              <a:rPr sz="2000" b="0" dirty="0">
                <a:solidFill>
                  <a:srgbClr val="FF0000"/>
                </a:solidFill>
                <a:latin typeface="Arial" panose="020B0604020202020204" pitchFamily="34" charset="0"/>
              </a:rPr>
              <a:t>XML</a:t>
            </a:r>
            <a:r>
              <a:rPr sz="2000" b="0" dirty="0">
                <a:latin typeface="Arial" panose="020B0604020202020204" pitchFamily="34" charset="0"/>
              </a:rPr>
              <a:t> is an extensible markup language used for a variety of structured data sets.</a:t>
            </a:r>
            <a:endParaRPr sz="2000" b="0" dirty="0">
              <a:latin typeface="Arial" panose="020B0604020202020204" pitchFamily="34" charset="0"/>
            </a:endParaRPr>
          </a:p>
          <a:p>
            <a:pPr marL="342900" indent="-342900">
              <a:lnSpc>
                <a:spcPct val="110000"/>
              </a:lnSpc>
              <a:buFont typeface="Arial" panose="020B0604020202020204" pitchFamily="34" charset="0"/>
              <a:buChar char="•"/>
            </a:pPr>
            <a:r>
              <a:rPr sz="2000" b="0" dirty="0">
                <a:sym typeface="+mn-ea"/>
              </a:rPr>
              <a:t>Another application of matching delimiters is in the validation of markup languages such as HTML or XML. </a:t>
            </a:r>
            <a:endParaRPr sz="2000" b="0" dirty="0">
              <a:latin typeface="Arial" panose="020B0604020202020204" pitchFamily="34" charset="0"/>
            </a:endParaRPr>
          </a:p>
          <a:p>
            <a:pPr marL="342900" indent="-342900">
              <a:lnSpc>
                <a:spcPct val="110000"/>
              </a:lnSpc>
              <a:buFont typeface="Arial" panose="020B0604020202020204" pitchFamily="34" charset="0"/>
              <a:buChar char="•"/>
            </a:pPr>
            <a:r>
              <a:rPr sz="2000" b="0" dirty="0">
                <a:latin typeface="Arial" panose="020B0604020202020204" pitchFamily="34" charset="0"/>
              </a:rPr>
              <a:t>In an HTML document, portions of text are delimited by </a:t>
            </a:r>
            <a:r>
              <a:rPr sz="2000" i="1" dirty="0">
                <a:solidFill>
                  <a:srgbClr val="FF0000"/>
                </a:solidFill>
                <a:latin typeface="Arial" panose="020B0604020202020204" pitchFamily="34" charset="0"/>
              </a:rPr>
              <a:t>HTML tags</a:t>
            </a:r>
            <a:r>
              <a:rPr sz="2000" b="0" dirty="0">
                <a:latin typeface="Arial" panose="020B0604020202020204" pitchFamily="34" charset="0"/>
              </a:rPr>
              <a:t>. A simple </a:t>
            </a:r>
            <a:r>
              <a:rPr sz="2000" b="0" dirty="0">
                <a:solidFill>
                  <a:srgbClr val="FF0000"/>
                </a:solidFill>
                <a:latin typeface="Arial" panose="020B0604020202020204" pitchFamily="34" charset="0"/>
              </a:rPr>
              <a:t>opening HTML tag</a:t>
            </a:r>
            <a:r>
              <a:rPr sz="2000" b="0" dirty="0">
                <a:latin typeface="Arial" panose="020B0604020202020204" pitchFamily="34" charset="0"/>
              </a:rPr>
              <a:t> has the form “</a:t>
            </a:r>
            <a:r>
              <a:rPr sz="2000" b="0" dirty="0">
                <a:gradFill>
                  <a:gsLst>
                    <a:gs pos="0">
                      <a:srgbClr val="14CD68"/>
                    </a:gs>
                    <a:gs pos="100000">
                      <a:srgbClr val="035C7D"/>
                    </a:gs>
                  </a:gsLst>
                  <a:lin scaled="0"/>
                </a:gradFill>
                <a:latin typeface="Arial" panose="020B0604020202020204" pitchFamily="34" charset="0"/>
              </a:rPr>
              <a:t>&lt;name&gt;</a:t>
            </a:r>
            <a:r>
              <a:rPr sz="2000" b="0" dirty="0">
                <a:latin typeface="Arial" panose="020B0604020202020204" pitchFamily="34" charset="0"/>
              </a:rPr>
              <a:t>” and the corresponding </a:t>
            </a:r>
            <a:r>
              <a:rPr sz="2000" b="0" dirty="0">
                <a:solidFill>
                  <a:srgbClr val="FF0000"/>
                </a:solidFill>
                <a:latin typeface="Arial" panose="020B0604020202020204" pitchFamily="34" charset="0"/>
              </a:rPr>
              <a:t>closing tag</a:t>
            </a:r>
            <a:r>
              <a:rPr sz="2000" b="0" dirty="0">
                <a:latin typeface="Arial" panose="020B0604020202020204" pitchFamily="34" charset="0"/>
              </a:rPr>
              <a:t> has the form “</a:t>
            </a:r>
            <a:r>
              <a:rPr sz="2000" b="0" dirty="0">
                <a:gradFill>
                  <a:gsLst>
                    <a:gs pos="0">
                      <a:srgbClr val="14CD68"/>
                    </a:gs>
                    <a:gs pos="100000">
                      <a:srgbClr val="035C7D"/>
                    </a:gs>
                  </a:gsLst>
                  <a:lin scaled="0"/>
                </a:gradFill>
                <a:latin typeface="Arial" panose="020B0604020202020204" pitchFamily="34" charset="0"/>
              </a:rPr>
              <a:t>&lt;/name&gt;</a:t>
            </a:r>
            <a:r>
              <a:rPr sz="2000" b="0" dirty="0">
                <a:latin typeface="Arial" panose="020B0604020202020204" pitchFamily="34" charset="0"/>
              </a:rPr>
              <a:t>”. For example, the &lt;body&gt; tag has the matching &lt;/body&gt; tag at the close of that document.</a:t>
            </a:r>
            <a:endParaRPr sz="2000" b="0" dirty="0">
              <a:latin typeface="Arial" panose="020B0604020202020204" pitchFamily="34" charset="0"/>
            </a:endParaRPr>
          </a:p>
          <a:p>
            <a:pPr marL="342900" indent="-342900">
              <a:lnSpc>
                <a:spcPct val="110000"/>
              </a:lnSpc>
              <a:buFont typeface="Arial" panose="020B0604020202020204" pitchFamily="34" charset="0"/>
              <a:buChar char="•"/>
            </a:pPr>
            <a:r>
              <a:rPr sz="2000" b="0" dirty="0">
                <a:latin typeface="Arial" panose="020B0604020202020204" pitchFamily="34" charset="0"/>
              </a:rPr>
              <a:t>Ideally, an HTML document should have matching tags, although most browsers tolerate a certain number of mismatching tags. We can use stack to check whether an HTML document is valid or not. </a:t>
            </a:r>
            <a:endParaRPr sz="2000" b="0" dirty="0">
              <a:latin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8435"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8436" name="Rectangle 2"/>
          <p:cNvSpPr>
            <a:spLocks noGrp="1"/>
          </p:cNvSpPr>
          <p:nvPr>
            <p:ph type="title"/>
          </p:nvPr>
        </p:nvSpPr>
        <p:spPr>
          <a:xfrm>
            <a:off x="457200" y="495300"/>
            <a:ext cx="8229600" cy="701675"/>
          </a:xfrm>
        </p:spPr>
        <p:txBody>
          <a:bodyPr vert="horz" wrap="square" lIns="91440" tIns="45720" rIns="91440" bIns="45720" anchor="ctr" anchorCtr="0">
            <a:spAutoFit/>
          </a:bodyPr>
          <a:p>
            <a:r>
              <a:rPr sz="4000" b="1" kern="1200" dirty="0">
                <a:solidFill>
                  <a:srgbClr val="CC3300"/>
                </a:solidFill>
                <a:latin typeface="+mj-lt"/>
                <a:ea typeface="+mj-ea"/>
                <a:cs typeface="Arial" panose="020B0604020202020204" pitchFamily="34" charset="0"/>
              </a:rPr>
              <a:t>Stack class in Java</a:t>
            </a:r>
            <a:endParaRPr sz="4000" b="1" kern="1200" dirty="0">
              <a:solidFill>
                <a:srgbClr val="CC3300"/>
              </a:solidFill>
              <a:latin typeface="+mj-lt"/>
              <a:ea typeface="Arial" panose="020B0604020202020204" pitchFamily="34" charset="0"/>
              <a:cs typeface="+mj-cs"/>
            </a:endParaRPr>
          </a:p>
        </p:txBody>
      </p:sp>
      <p:sp>
        <p:nvSpPr>
          <p:cNvPr id="18437" name="Text Box 6"/>
          <p:cNvSpPr txBox="1"/>
          <p:nvPr/>
        </p:nvSpPr>
        <p:spPr>
          <a:xfrm>
            <a:off x="457200" y="1143000"/>
            <a:ext cx="8153400" cy="1187450"/>
          </a:xfrm>
          <a:prstGeom prst="rect">
            <a:avLst/>
          </a:prstGeom>
          <a:noFill/>
          <a:ln w="9525">
            <a:noFill/>
          </a:ln>
        </p:spPr>
        <p:txBody>
          <a:bodyPr>
            <a:spAutoFit/>
          </a:bodyPr>
          <a:p>
            <a:pPr>
              <a:spcBef>
                <a:spcPct val="50000"/>
              </a:spcBef>
            </a:pPr>
            <a:r>
              <a:rPr sz="2400" b="0" dirty="0">
                <a:latin typeface="Arial" panose="020B0604020202020204" pitchFamily="34" charset="0"/>
              </a:rPr>
              <a:t>A Stack class implemented in the java.util package is an extension of class Vector to which one constructor and five methods are added.</a:t>
            </a:r>
            <a:endParaRPr sz="2400" b="0" dirty="0">
              <a:latin typeface="Arial" panose="020B0604020202020204" pitchFamily="34" charset="0"/>
            </a:endParaRPr>
          </a:p>
        </p:txBody>
      </p:sp>
      <p:pic>
        <p:nvPicPr>
          <p:cNvPr id="18438" name="Picture 7"/>
          <p:cNvPicPr>
            <a:picLocks noChangeAspect="1"/>
          </p:cNvPicPr>
          <p:nvPr/>
        </p:nvPicPr>
        <p:blipFill>
          <a:blip r:embed="rId1"/>
          <a:stretch>
            <a:fillRect/>
          </a:stretch>
        </p:blipFill>
        <p:spPr>
          <a:xfrm>
            <a:off x="381000" y="2574925"/>
            <a:ext cx="8534400" cy="3216275"/>
          </a:xfrm>
          <a:prstGeom prst="rect">
            <a:avLst/>
          </a:prstGeom>
          <a:noFill/>
          <a:ln w="9525">
            <a:noFill/>
          </a:ln>
        </p:spPr>
      </p:pic>
      <p:sp>
        <p:nvSpPr>
          <p:cNvPr id="18439" name="Text Box 8"/>
          <p:cNvSpPr txBox="1"/>
          <p:nvPr/>
        </p:nvSpPr>
        <p:spPr>
          <a:xfrm>
            <a:off x="2438400" y="5842000"/>
            <a:ext cx="4343400" cy="304800"/>
          </a:xfrm>
          <a:prstGeom prst="rect">
            <a:avLst/>
          </a:prstGeom>
          <a:noFill/>
          <a:ln w="9525">
            <a:noFill/>
          </a:ln>
        </p:spPr>
        <p:txBody>
          <a:bodyPr>
            <a:spAutoFit/>
          </a:bodyPr>
          <a:p>
            <a:pPr algn="ctr">
              <a:spcBef>
                <a:spcPct val="50000"/>
              </a:spcBef>
            </a:pPr>
            <a:r>
              <a:rPr sz="1400" dirty="0">
                <a:latin typeface="Arial" panose="020B0604020202020204" pitchFamily="34" charset="0"/>
              </a:rPr>
              <a:t>Stack class in Java</a:t>
            </a:r>
            <a:endParaRPr sz="1400" dirty="0">
              <a:latin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p:txBody>
          <a:bodyPr/>
          <a:p>
            <a:pPr marL="0" indent="0">
              <a:buNone/>
            </a:pPr>
            <a:r>
              <a:rPr lang="en-US" altLang="en-US"/>
              <a:t>The term "push" and "pop" is related to the</a:t>
            </a:r>
            <a:endParaRPr lang="en-US" altLang="en-US"/>
          </a:p>
          <a:p>
            <a:pPr marL="1371600" lvl="3" indent="0">
              <a:buNone/>
            </a:pPr>
            <a:r>
              <a:rPr lang="en-US" altLang="en-US" sz="3600"/>
              <a:t>A. stacks</a:t>
            </a:r>
            <a:endParaRPr lang="en-US" altLang="en-US" sz="3600"/>
          </a:p>
          <a:p>
            <a:pPr marL="1371600" lvl="3" indent="0">
              <a:buNone/>
            </a:pPr>
            <a:r>
              <a:rPr lang="en-US" altLang="en-US" sz="3600"/>
              <a:t>B. lists</a:t>
            </a:r>
            <a:endParaRPr lang="en-US" altLang="en-US" sz="3600"/>
          </a:p>
          <a:p>
            <a:pPr marL="1371600" lvl="3" indent="0">
              <a:buNone/>
            </a:pPr>
            <a:r>
              <a:rPr lang="en-US" altLang="en-US" sz="3600"/>
              <a:t>C. array</a:t>
            </a:r>
            <a:endParaRPr lang="en-US" altLang="en-US" sz="3600"/>
          </a:p>
          <a:p>
            <a:pPr marL="1371600" lvl="3" indent="0">
              <a:buNone/>
            </a:pPr>
            <a:r>
              <a:rPr lang="en-US" altLang="en-US" sz="3600"/>
              <a:t>D. queues</a:t>
            </a:r>
            <a:endParaRPr lang="en-US" altLang="en-US" sz="36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p:txBody>
          <a:bodyPr/>
          <a:p>
            <a:pPr marL="0" indent="0">
              <a:buNone/>
            </a:pPr>
            <a:r>
              <a:rPr lang="en-US" altLang="en-US" sz="2400"/>
              <a:t>The operation for removing and returning the top element of the stack is traditionally called:</a:t>
            </a:r>
            <a:endParaRPr lang="en-US" altLang="en-US" sz="2400"/>
          </a:p>
          <a:p>
            <a:pPr marL="0" indent="0">
              <a:buNone/>
            </a:pPr>
            <a:endParaRPr lang="en-US" altLang="en-US" sz="2400"/>
          </a:p>
          <a:p>
            <a:pPr marL="1371600" lvl="3" indent="0">
              <a:buNone/>
            </a:pPr>
            <a:r>
              <a:rPr lang="en-US" altLang="en-US" sz="2800"/>
              <a:t>A. delete</a:t>
            </a:r>
            <a:endParaRPr lang="en-US" altLang="en-US" sz="2800"/>
          </a:p>
          <a:p>
            <a:pPr marL="1371600" lvl="3" indent="0">
              <a:buNone/>
            </a:pPr>
            <a:r>
              <a:rPr lang="en-US" altLang="en-US" sz="2800"/>
              <a:t>B. peek</a:t>
            </a:r>
            <a:endParaRPr lang="en-US" altLang="en-US" sz="2800"/>
          </a:p>
          <a:p>
            <a:pPr marL="1371600" lvl="3" indent="0">
              <a:buNone/>
            </a:pPr>
            <a:r>
              <a:rPr lang="en-US" altLang="en-US" sz="2800"/>
              <a:t>C. pop</a:t>
            </a:r>
            <a:endParaRPr lang="en-US" altLang="en-US" sz="2800"/>
          </a:p>
          <a:p>
            <a:pPr marL="1371600" lvl="3" indent="0">
              <a:buNone/>
            </a:pPr>
            <a:r>
              <a:rPr lang="en-US" altLang="en-US" sz="2800"/>
              <a:t>D. remove</a:t>
            </a:r>
            <a:endParaRPr lang="en-US" altLang="en-US" sz="280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a:xfrm>
            <a:off x="743585" y="1600200"/>
            <a:ext cx="7943215" cy="4526280"/>
          </a:xfrm>
        </p:spPr>
        <p:txBody>
          <a:bodyPr/>
          <a:p>
            <a:pPr marL="0" indent="0">
              <a:buNone/>
            </a:pPr>
            <a:r>
              <a:rPr lang="en-US" altLang="en-US" sz="2800"/>
              <a:t>The operation for adding an entry to a stack is traditionally called:</a:t>
            </a:r>
            <a:endParaRPr lang="en-US" altLang="en-US" sz="2800"/>
          </a:p>
          <a:p>
            <a:pPr marL="0" indent="0">
              <a:buNone/>
            </a:pPr>
            <a:endParaRPr lang="en-US" altLang="en-US" sz="2800"/>
          </a:p>
          <a:p>
            <a:pPr marL="0" indent="0">
              <a:buNone/>
            </a:pPr>
            <a:r>
              <a:rPr lang="en-US" altLang="en-US" sz="2800"/>
              <a:t>A. push</a:t>
            </a:r>
            <a:endParaRPr lang="en-US" altLang="en-US" sz="2800"/>
          </a:p>
          <a:p>
            <a:pPr marL="0" indent="0">
              <a:buNone/>
            </a:pPr>
            <a:r>
              <a:rPr lang="en-US" altLang="en-US" sz="2800"/>
              <a:t>B. append</a:t>
            </a:r>
            <a:endParaRPr lang="en-US" altLang="en-US" sz="2800"/>
          </a:p>
          <a:p>
            <a:pPr marL="0" indent="0">
              <a:buNone/>
            </a:pPr>
            <a:r>
              <a:rPr lang="en-US" altLang="en-US" sz="2800"/>
              <a:t>C. insert</a:t>
            </a:r>
            <a:endParaRPr lang="en-US" altLang="en-US" sz="2800"/>
          </a:p>
          <a:p>
            <a:pPr marL="0" indent="0">
              <a:buNone/>
            </a:pPr>
            <a:r>
              <a:rPr lang="en-US" altLang="en-US" sz="2800"/>
              <a:t>D. add</a:t>
            </a:r>
            <a:endParaRPr lang="en-US" altLang="en-US" sz="28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tretch>
            <a:fillRect/>
          </a:stretch>
        </p:blipFill>
        <p:spPr>
          <a:xfrm>
            <a:off x="533400" y="1981200"/>
            <a:ext cx="7826375" cy="689610"/>
          </a:xfrm>
          <a:prstGeom prst="rect">
            <a:avLst/>
          </a:prstGeom>
        </p:spPr>
      </p:pic>
      <p:pic>
        <p:nvPicPr>
          <p:cNvPr id="6" name="Picture 5"/>
          <p:cNvPicPr>
            <a:picLocks noChangeAspect="1"/>
          </p:cNvPicPr>
          <p:nvPr/>
        </p:nvPicPr>
        <p:blipFill>
          <a:blip r:embed="rId2"/>
          <a:stretch>
            <a:fillRect/>
          </a:stretch>
        </p:blipFill>
        <p:spPr>
          <a:xfrm>
            <a:off x="1143000" y="2971800"/>
            <a:ext cx="5210175" cy="22193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p:txBody>
          <a:bodyPr/>
          <a:p>
            <a:pPr marL="0" indent="0">
              <a:buNone/>
            </a:pPr>
            <a:r>
              <a:rPr lang="en-US" altLang="en-US" sz="2400"/>
              <a:t>Suppose we are implementing a stack using a singly linked list where the head of the list is treated as the top of the stack.</a:t>
            </a:r>
            <a:endParaRPr lang="en-US" altLang="en-US" sz="2400"/>
          </a:p>
          <a:p>
            <a:pPr marL="0" indent="0">
              <a:buNone/>
            </a:pPr>
            <a:r>
              <a:rPr lang="en-US" altLang="en-US" sz="2400"/>
              <a:t>Specify the correct implementation of push() method of the stack. (Choose the most suitable one)</a:t>
            </a:r>
            <a:endParaRPr lang="en-US" altLang="en-US" sz="2400"/>
          </a:p>
        </p:txBody>
      </p:sp>
      <p:pic>
        <p:nvPicPr>
          <p:cNvPr id="5" name="Picture 4"/>
          <p:cNvPicPr>
            <a:picLocks noChangeAspect="1"/>
          </p:cNvPicPr>
          <p:nvPr/>
        </p:nvPicPr>
        <p:blipFill>
          <a:blip r:embed="rId1"/>
          <a:stretch>
            <a:fillRect/>
          </a:stretch>
        </p:blipFill>
        <p:spPr>
          <a:xfrm>
            <a:off x="838200" y="3657600"/>
            <a:ext cx="2684145" cy="2842260"/>
          </a:xfrm>
          <a:prstGeom prst="rect">
            <a:avLst/>
          </a:prstGeom>
        </p:spPr>
      </p:pic>
      <p:pic>
        <p:nvPicPr>
          <p:cNvPr id="6" name="Picture 5"/>
          <p:cNvPicPr>
            <a:picLocks noChangeAspect="1"/>
          </p:cNvPicPr>
          <p:nvPr/>
        </p:nvPicPr>
        <p:blipFill>
          <a:blip r:embed="rId2"/>
          <a:stretch>
            <a:fillRect/>
          </a:stretch>
        </p:blipFill>
        <p:spPr>
          <a:xfrm>
            <a:off x="4724400" y="3657600"/>
            <a:ext cx="2562225" cy="291020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a:xfrm>
            <a:off x="457200" y="1371600"/>
            <a:ext cx="8229600" cy="4525963"/>
          </a:xfrm>
        </p:spPr>
        <p:txBody>
          <a:bodyPr/>
          <a:p>
            <a:pPr marL="0" indent="0">
              <a:buNone/>
            </a:pPr>
            <a:r>
              <a:rPr lang="en-US" altLang="en-US" sz="2400"/>
              <a:t>Suppose we are implementing a stack using java.util.LinkedList for storing data where the end of the list is treated as the top of the stack.</a:t>
            </a:r>
            <a:endParaRPr lang="en-US" altLang="en-US" sz="2400"/>
          </a:p>
          <a:p>
            <a:pPr marL="0" indent="0">
              <a:buNone/>
            </a:pPr>
            <a:r>
              <a:rPr lang="en-US" altLang="en-US" sz="2400"/>
              <a:t>Specify the correct implementation of pop() method of the stack. (Choose the most suitable one)</a:t>
            </a:r>
            <a:endParaRPr lang="en-US" altLang="en-US" sz="2400"/>
          </a:p>
        </p:txBody>
      </p:sp>
      <p:pic>
        <p:nvPicPr>
          <p:cNvPr id="4" name="Picture 3"/>
          <p:cNvPicPr>
            <a:picLocks noChangeAspect="1"/>
          </p:cNvPicPr>
          <p:nvPr/>
        </p:nvPicPr>
        <p:blipFill>
          <a:blip r:embed="rId1"/>
          <a:stretch>
            <a:fillRect/>
          </a:stretch>
        </p:blipFill>
        <p:spPr>
          <a:xfrm>
            <a:off x="76200" y="3772535"/>
            <a:ext cx="4848860" cy="2957830"/>
          </a:xfrm>
          <a:prstGeom prst="rect">
            <a:avLst/>
          </a:prstGeom>
          <a:ln>
            <a:solidFill>
              <a:schemeClr val="accent1"/>
            </a:solidFill>
          </a:ln>
        </p:spPr>
      </p:pic>
      <p:pic>
        <p:nvPicPr>
          <p:cNvPr id="7" name="Picture 6"/>
          <p:cNvPicPr>
            <a:picLocks noChangeAspect="1"/>
          </p:cNvPicPr>
          <p:nvPr/>
        </p:nvPicPr>
        <p:blipFill>
          <a:blip r:embed="rId2"/>
          <a:stretch>
            <a:fillRect/>
          </a:stretch>
        </p:blipFill>
        <p:spPr>
          <a:xfrm>
            <a:off x="5008880" y="3790950"/>
            <a:ext cx="4058920" cy="2889250"/>
          </a:xfrm>
          <a:prstGeom prst="rect">
            <a:avLst/>
          </a:prstGeom>
          <a:ln>
            <a:solidFill>
              <a:schemeClr val="accent1"/>
            </a:solid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rot="16200000">
            <a:off x="508635" y="3336925"/>
            <a:ext cx="5196840" cy="1489075"/>
          </a:xfrm>
          <a:prstGeom prst="rect">
            <a:avLst/>
          </a:prstGeom>
        </p:spPr>
      </p:pic>
      <p:sp>
        <p:nvSpPr>
          <p:cNvPr id="4" name="Slide Number Placeholder 3"/>
          <p:cNvSpPr txBox="1">
            <a:spLocks noGrp="1"/>
          </p:cNvSpPr>
          <p:nvPr/>
        </p:nvSpPr>
        <p:spPr>
          <a:xfrm>
            <a:off x="0" y="1271588"/>
            <a:ext cx="533400" cy="244475"/>
          </a:xfrm>
          <a:prstGeom prst="rect">
            <a:avLst/>
          </a:prstGeom>
          <a:noFill/>
        </p:spPr>
        <p:txBody>
          <a:bodyPr anchor="ctr"/>
          <a:lstStyle/>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526" t="16137" r="14914" b="73496"/>
          <a:stretch>
            <a:fillRect/>
          </a:stretch>
        </p:blipFill>
        <p:spPr bwMode="auto">
          <a:xfrm>
            <a:off x="1905000" y="864235"/>
            <a:ext cx="15240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282" t="16137" r="60554" b="11293"/>
          <a:stretch>
            <a:fillRect/>
          </a:stretch>
        </p:blipFill>
        <p:spPr bwMode="auto">
          <a:xfrm>
            <a:off x="5638800" y="1905000"/>
            <a:ext cx="2895600" cy="3733800"/>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2"/>
          <p:cNvSpPr>
            <a:spLocks noGrp="1"/>
          </p:cNvSpPr>
          <p:nvPr>
            <p:ph type="title"/>
          </p:nvPr>
        </p:nvSpPr>
        <p:spPr>
          <a:xfrm>
            <a:off x="838200" y="76200"/>
            <a:ext cx="8229600" cy="701675"/>
          </a:xfrm>
        </p:spPr>
        <p:txBody>
          <a:bodyPr vert="horz" wrap="square" lIns="91440" tIns="45720" rIns="91440" bIns="45720" anchor="ctr" anchorCtr="0">
            <a:spAutoFit/>
          </a:bodyPr>
          <a:lstStyle/>
          <a:p>
            <a:r>
              <a:rPr sz="4000" b="1" dirty="0">
                <a:solidFill>
                  <a:srgbClr val="CC3300"/>
                </a:solidFill>
              </a:rPr>
              <a:t>What is a stack?</a:t>
            </a:r>
            <a:endParaRPr sz="4000" b="1" dirty="0">
              <a:solidFill>
                <a:srgbClr val="CC3300"/>
              </a:solidFill>
            </a:endParaRPr>
          </a:p>
        </p:txBody>
      </p:sp>
      <p:pic>
        <p:nvPicPr>
          <p:cNvPr id="5" name="Picture 4"/>
          <p:cNvPicPr>
            <a:picLocks noChangeAspect="1"/>
          </p:cNvPicPr>
          <p:nvPr/>
        </p:nvPicPr>
        <p:blipFill>
          <a:blip r:embed="rId3"/>
          <a:stretch>
            <a:fillRect/>
          </a:stretch>
        </p:blipFill>
        <p:spPr>
          <a:xfrm rot="16200000">
            <a:off x="1873250" y="3269615"/>
            <a:ext cx="5416550" cy="1237615"/>
          </a:xfrm>
          <a:prstGeom prst="rect">
            <a:avLst/>
          </a:prstGeom>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328" t="28479" r="3178" b="33508"/>
          <a:stretch>
            <a:fillRect/>
          </a:stretch>
        </p:blipFill>
        <p:spPr bwMode="auto">
          <a:xfrm>
            <a:off x="228600" y="4639310"/>
            <a:ext cx="1828800" cy="20408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790" t="28479" r="24694" b="33508"/>
          <a:stretch>
            <a:fillRect/>
          </a:stretch>
        </p:blipFill>
        <p:spPr bwMode="auto">
          <a:xfrm>
            <a:off x="228600" y="1981200"/>
            <a:ext cx="1931035" cy="22529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a:xfrm>
            <a:off x="457200" y="1371600"/>
            <a:ext cx="8229600" cy="4525963"/>
          </a:xfrm>
        </p:spPr>
        <p:txBody>
          <a:bodyPr/>
          <a:p>
            <a:pPr marL="0" indent="0">
              <a:buNone/>
            </a:pPr>
            <a:r>
              <a:rPr lang="en-US" altLang="en-US" sz="2400"/>
              <a:t>Suppose we are implementing a stack using java.util.LinkedList for storing data where the end of the list is treated as the top of the stack.</a:t>
            </a:r>
            <a:endParaRPr lang="en-US" altLang="en-US" sz="2400"/>
          </a:p>
          <a:p>
            <a:pPr marL="0" indent="0">
              <a:buNone/>
            </a:pPr>
            <a:r>
              <a:rPr lang="en-US" altLang="en-US" sz="2400"/>
              <a:t>Specify the correct implementation of pop() method of the stack. (Choose the most suitable one)</a:t>
            </a:r>
            <a:endParaRPr lang="en-US" altLang="en-US" sz="2400"/>
          </a:p>
        </p:txBody>
      </p:sp>
      <p:pic>
        <p:nvPicPr>
          <p:cNvPr id="5" name="Picture 4"/>
          <p:cNvPicPr>
            <a:picLocks noChangeAspect="1"/>
          </p:cNvPicPr>
          <p:nvPr/>
        </p:nvPicPr>
        <p:blipFill>
          <a:blip r:embed="rId1"/>
          <a:stretch>
            <a:fillRect/>
          </a:stretch>
        </p:blipFill>
        <p:spPr>
          <a:xfrm>
            <a:off x="152400" y="3733800"/>
            <a:ext cx="4827905" cy="3085465"/>
          </a:xfrm>
          <a:prstGeom prst="rect">
            <a:avLst/>
          </a:prstGeom>
          <a:ln>
            <a:solidFill>
              <a:schemeClr val="accent1"/>
            </a:solidFill>
          </a:ln>
        </p:spPr>
      </p:pic>
      <p:pic>
        <p:nvPicPr>
          <p:cNvPr id="6" name="Picture 5"/>
          <p:cNvPicPr>
            <a:picLocks noChangeAspect="1"/>
          </p:cNvPicPr>
          <p:nvPr/>
        </p:nvPicPr>
        <p:blipFill>
          <a:blip r:embed="rId2"/>
          <a:stretch>
            <a:fillRect/>
          </a:stretch>
        </p:blipFill>
        <p:spPr>
          <a:xfrm>
            <a:off x="5105400" y="4131945"/>
            <a:ext cx="3827145" cy="2649855"/>
          </a:xfrm>
          <a:prstGeom prst="rect">
            <a:avLst/>
          </a:prstGeom>
          <a:ln>
            <a:solidFill>
              <a:schemeClr val="accent1"/>
            </a:solid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p:txBody>
          <a:bodyPr/>
          <a:p>
            <a:pPr marL="0" indent="0">
              <a:buNone/>
            </a:pPr>
            <a:r>
              <a:rPr lang="en-US" altLang="en-US"/>
              <a:t>Which of the following stack operations could result in stack underflow?</a:t>
            </a:r>
            <a:endParaRPr lang="en-US" altLang="en-US"/>
          </a:p>
        </p:txBody>
      </p:sp>
      <p:pic>
        <p:nvPicPr>
          <p:cNvPr id="5" name="Picture 4"/>
          <p:cNvPicPr>
            <a:picLocks noChangeAspect="1"/>
          </p:cNvPicPr>
          <p:nvPr/>
        </p:nvPicPr>
        <p:blipFill>
          <a:blip r:embed="rId1"/>
          <a:stretch>
            <a:fillRect/>
          </a:stretch>
        </p:blipFill>
        <p:spPr>
          <a:xfrm>
            <a:off x="2895600" y="2895600"/>
            <a:ext cx="2813685" cy="278320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rcRect t="1838"/>
          <a:stretch>
            <a:fillRect/>
          </a:stretch>
        </p:blipFill>
        <p:spPr>
          <a:xfrm>
            <a:off x="304800" y="1496060"/>
            <a:ext cx="8676005" cy="3609975"/>
          </a:xfrm>
          <a:prstGeom prst="rect">
            <a:avLst/>
          </a:prstGeom>
        </p:spPr>
      </p:pic>
      <p:pic>
        <p:nvPicPr>
          <p:cNvPr id="6" name="Picture 5"/>
          <p:cNvPicPr>
            <a:picLocks noChangeAspect="1"/>
          </p:cNvPicPr>
          <p:nvPr/>
        </p:nvPicPr>
        <p:blipFill>
          <a:blip r:embed="rId2"/>
          <a:srcRect b="51381"/>
          <a:stretch>
            <a:fillRect/>
          </a:stretch>
        </p:blipFill>
        <p:spPr>
          <a:xfrm>
            <a:off x="1600200" y="5334000"/>
            <a:ext cx="1867535" cy="1358265"/>
          </a:xfrm>
          <a:prstGeom prst="rect">
            <a:avLst/>
          </a:prstGeom>
        </p:spPr>
      </p:pic>
      <p:pic>
        <p:nvPicPr>
          <p:cNvPr id="7" name="Picture 6"/>
          <p:cNvPicPr>
            <a:picLocks noChangeAspect="1"/>
          </p:cNvPicPr>
          <p:nvPr/>
        </p:nvPicPr>
        <p:blipFill>
          <a:blip r:embed="rId2"/>
          <a:srcRect t="53039"/>
          <a:stretch>
            <a:fillRect/>
          </a:stretch>
        </p:blipFill>
        <p:spPr>
          <a:xfrm>
            <a:off x="4724400" y="5276850"/>
            <a:ext cx="1884680" cy="132397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tretch>
            <a:fillRect/>
          </a:stretch>
        </p:blipFill>
        <p:spPr>
          <a:xfrm>
            <a:off x="457200" y="1417320"/>
            <a:ext cx="7836535" cy="4291965"/>
          </a:xfrm>
          <a:prstGeom prst="rect">
            <a:avLst/>
          </a:prstGeom>
        </p:spPr>
      </p:pic>
      <p:pic>
        <p:nvPicPr>
          <p:cNvPr id="6" name="Picture 5"/>
          <p:cNvPicPr>
            <a:picLocks noChangeAspect="1"/>
          </p:cNvPicPr>
          <p:nvPr/>
        </p:nvPicPr>
        <p:blipFill>
          <a:blip r:embed="rId2"/>
          <a:stretch>
            <a:fillRect/>
          </a:stretch>
        </p:blipFill>
        <p:spPr>
          <a:xfrm>
            <a:off x="7086600" y="2057400"/>
            <a:ext cx="1568450" cy="2313940"/>
          </a:xfrm>
          <a:prstGeom prst="rect">
            <a:avLst/>
          </a:prstGeom>
          <a:ln>
            <a:solidFill>
              <a:schemeClr val="accent1"/>
            </a:solidFill>
          </a:ln>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tretch>
            <a:fillRect/>
          </a:stretch>
        </p:blipFill>
        <p:spPr>
          <a:xfrm>
            <a:off x="457200" y="1774825"/>
            <a:ext cx="8229600" cy="4175760"/>
          </a:xfrm>
          <a:prstGeom prst="rect">
            <a:avLst/>
          </a:prstGeom>
        </p:spPr>
      </p:pic>
      <p:pic>
        <p:nvPicPr>
          <p:cNvPr id="6" name="Picture 5"/>
          <p:cNvPicPr>
            <a:picLocks noChangeAspect="1"/>
          </p:cNvPicPr>
          <p:nvPr/>
        </p:nvPicPr>
        <p:blipFill>
          <a:blip r:embed="rId2"/>
          <a:stretch>
            <a:fillRect/>
          </a:stretch>
        </p:blipFill>
        <p:spPr>
          <a:xfrm>
            <a:off x="7391400" y="2091055"/>
            <a:ext cx="1562100" cy="2676525"/>
          </a:xfrm>
          <a:prstGeom prst="rect">
            <a:avLst/>
          </a:prstGeom>
          <a:ln w="28575">
            <a:solidFill>
              <a:srgbClr val="00B0F0"/>
            </a:solid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tretch>
            <a:fillRect/>
          </a:stretch>
        </p:blipFill>
        <p:spPr>
          <a:xfrm>
            <a:off x="609600" y="1417320"/>
            <a:ext cx="8229600" cy="3522345"/>
          </a:xfrm>
          <a:prstGeom prst="rect">
            <a:avLst/>
          </a:prstGeom>
        </p:spPr>
      </p:pic>
      <p:pic>
        <p:nvPicPr>
          <p:cNvPr id="6" name="Picture 5"/>
          <p:cNvPicPr>
            <a:picLocks noChangeAspect="1"/>
          </p:cNvPicPr>
          <p:nvPr/>
        </p:nvPicPr>
        <p:blipFill>
          <a:blip r:embed="rId2"/>
          <a:srcRect b="51698"/>
          <a:stretch>
            <a:fillRect/>
          </a:stretch>
        </p:blipFill>
        <p:spPr>
          <a:xfrm>
            <a:off x="1828800" y="5334000"/>
            <a:ext cx="1876425" cy="1219200"/>
          </a:xfrm>
          <a:prstGeom prst="rect">
            <a:avLst/>
          </a:prstGeom>
        </p:spPr>
      </p:pic>
      <p:pic>
        <p:nvPicPr>
          <p:cNvPr id="7" name="Picture 6"/>
          <p:cNvPicPr>
            <a:picLocks noChangeAspect="1"/>
          </p:cNvPicPr>
          <p:nvPr/>
        </p:nvPicPr>
        <p:blipFill>
          <a:blip r:embed="rId2"/>
          <a:srcRect t="54340"/>
          <a:stretch>
            <a:fillRect/>
          </a:stretch>
        </p:blipFill>
        <p:spPr>
          <a:xfrm>
            <a:off x="4572000" y="5257800"/>
            <a:ext cx="1876425" cy="115252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tretch>
            <a:fillRect/>
          </a:stretch>
        </p:blipFill>
        <p:spPr>
          <a:xfrm>
            <a:off x="228600" y="1586230"/>
            <a:ext cx="8595360" cy="3695700"/>
          </a:xfrm>
          <a:prstGeom prst="rect">
            <a:avLst/>
          </a:prstGeom>
        </p:spPr>
      </p:pic>
      <p:pic>
        <p:nvPicPr>
          <p:cNvPr id="6" name="Picture 5"/>
          <p:cNvPicPr>
            <a:picLocks noChangeAspect="1"/>
          </p:cNvPicPr>
          <p:nvPr/>
        </p:nvPicPr>
        <p:blipFill>
          <a:blip r:embed="rId2"/>
          <a:stretch>
            <a:fillRect/>
          </a:stretch>
        </p:blipFill>
        <p:spPr>
          <a:xfrm>
            <a:off x="7239000" y="1371600"/>
            <a:ext cx="1820545" cy="2535555"/>
          </a:xfrm>
          <a:prstGeom prst="rect">
            <a:avLst/>
          </a:prstGeom>
          <a:ln>
            <a:solidFill>
              <a:schemeClr val="accent1"/>
            </a:solidFill>
          </a:ln>
        </p:spPr>
      </p:pic>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4" name="Content Placeholder 3"/>
          <p:cNvPicPr>
            <a:picLocks noChangeAspect="1"/>
          </p:cNvPicPr>
          <p:nvPr>
            <p:ph idx="1"/>
          </p:nvPr>
        </p:nvPicPr>
        <p:blipFill>
          <a:blip r:embed="rId1"/>
          <a:stretch>
            <a:fillRect/>
          </a:stretch>
        </p:blipFill>
        <p:spPr>
          <a:xfrm>
            <a:off x="264160" y="1524000"/>
            <a:ext cx="8244205" cy="4774565"/>
          </a:xfrm>
          <a:prstGeom prst="rect">
            <a:avLst/>
          </a:prstGeom>
        </p:spPr>
      </p:pic>
      <p:pic>
        <p:nvPicPr>
          <p:cNvPr id="7" name="Picture 6"/>
          <p:cNvPicPr>
            <a:picLocks noChangeAspect="1"/>
          </p:cNvPicPr>
          <p:nvPr/>
        </p:nvPicPr>
        <p:blipFill>
          <a:blip r:embed="rId2"/>
          <a:stretch>
            <a:fillRect/>
          </a:stretch>
        </p:blipFill>
        <p:spPr>
          <a:xfrm>
            <a:off x="7467600" y="1524000"/>
            <a:ext cx="1440815" cy="2794000"/>
          </a:xfrm>
          <a:prstGeom prst="rect">
            <a:avLst/>
          </a:prstGeom>
          <a:ln>
            <a:solidFill>
              <a:schemeClr val="accent1"/>
            </a:solid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tretch>
            <a:fillRect/>
          </a:stretch>
        </p:blipFill>
        <p:spPr>
          <a:xfrm>
            <a:off x="228600" y="2286000"/>
            <a:ext cx="8745855" cy="4137025"/>
          </a:xfrm>
          <a:prstGeom prst="rect">
            <a:avLst/>
          </a:prstGeom>
        </p:spPr>
      </p:pic>
      <p:pic>
        <p:nvPicPr>
          <p:cNvPr id="6" name="Picture 5"/>
          <p:cNvPicPr>
            <a:picLocks noChangeAspect="1"/>
          </p:cNvPicPr>
          <p:nvPr/>
        </p:nvPicPr>
        <p:blipFill>
          <a:blip r:embed="rId2"/>
          <a:stretch>
            <a:fillRect/>
          </a:stretch>
        </p:blipFill>
        <p:spPr>
          <a:xfrm>
            <a:off x="6988175" y="228600"/>
            <a:ext cx="1986280" cy="2742565"/>
          </a:xfrm>
          <a:prstGeom prst="rect">
            <a:avLst/>
          </a:prstGeom>
          <a:ln>
            <a:solidFill>
              <a:schemeClr val="accent1"/>
            </a:solidFill>
          </a:ln>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582930"/>
          </a:xfrm>
        </p:spPr>
        <p:txBody>
          <a:bodyPr/>
          <a:p>
            <a:r>
              <a:rPr lang="en-US" b="1" dirty="0">
                <a:solidFill>
                  <a:srgbClr val="CC3300"/>
                </a:solidFill>
                <a:latin typeface="+mj-lt"/>
                <a:sym typeface="+mn-ea"/>
              </a:rPr>
              <a:t>Exercise</a:t>
            </a:r>
            <a:endParaRPr lang="en-US"/>
          </a:p>
        </p:txBody>
      </p:sp>
      <p:sp>
        <p:nvSpPr>
          <p:cNvPr id="6" name="Text Box 5"/>
          <p:cNvSpPr txBox="1"/>
          <p:nvPr/>
        </p:nvSpPr>
        <p:spPr>
          <a:xfrm>
            <a:off x="533400" y="1295400"/>
            <a:ext cx="8236585" cy="5342255"/>
          </a:xfrm>
          <a:prstGeom prst="rect">
            <a:avLst/>
          </a:prstGeom>
          <a:noFill/>
        </p:spPr>
        <p:txBody>
          <a:bodyPr wrap="square" rtlCol="0" anchor="t">
            <a:noAutofit/>
          </a:bodyPr>
          <a:p>
            <a:r>
              <a:rPr lang="en-US" altLang="en-US" sz="2000" b="0"/>
              <a:t>Consider the following pseudocode:</a:t>
            </a:r>
            <a:endParaRPr lang="en-US" altLang="en-US" sz="2000" b="0"/>
          </a:p>
          <a:p>
            <a:r>
              <a:rPr lang="en-US" altLang="en-US" sz="2000" b="0"/>
              <a:t>declare a stack of characters</a:t>
            </a:r>
            <a:endParaRPr lang="en-US" altLang="en-US" sz="2000" b="0"/>
          </a:p>
          <a:p>
            <a:r>
              <a:rPr lang="en-US" altLang="en-US" sz="2000" b="0"/>
              <a:t>while(there are more characters in the word to read)</a:t>
            </a:r>
            <a:endParaRPr lang="en-US" altLang="en-US" sz="2000" b="0"/>
          </a:p>
          <a:p>
            <a:r>
              <a:rPr lang="en-US" altLang="en-US" sz="2000" b="0"/>
              <a:t>{read a character</a:t>
            </a:r>
            <a:endParaRPr lang="en-US" altLang="en-US" sz="2000" b="0"/>
          </a:p>
          <a:p>
            <a:r>
              <a:rPr lang="en-US" altLang="en-US" sz="2000" b="0"/>
              <a:t>if a character is ‘*’ then</a:t>
            </a:r>
            <a:endParaRPr lang="en-US" altLang="en-US" sz="2000" b="0"/>
          </a:p>
          <a:p>
            <a:pPr indent="457200"/>
            <a:r>
              <a:rPr lang="en-US" altLang="en-US" sz="2000" b="0"/>
              <a:t>pop the stack</a:t>
            </a:r>
            <a:endParaRPr lang="en-US" altLang="en-US" sz="2000" b="0"/>
          </a:p>
          <a:p>
            <a:r>
              <a:rPr lang="en-US" altLang="en-US" sz="2000" b="0"/>
              <a:t>else</a:t>
            </a:r>
            <a:endParaRPr lang="en-US" altLang="en-US" sz="2000" b="0"/>
          </a:p>
          <a:p>
            <a:pPr indent="457200"/>
            <a:r>
              <a:rPr lang="en-US" altLang="en-US" sz="2000" b="0"/>
              <a:t>push the character into the stack</a:t>
            </a:r>
            <a:endParaRPr lang="en-US" altLang="en-US" sz="2000" b="0"/>
          </a:p>
          <a:p>
            <a:r>
              <a:rPr lang="en-US" altLang="en-US" sz="2000" b="0">
                <a:sym typeface="+mn-ea"/>
              </a:rPr>
              <a:t>}</a:t>
            </a:r>
            <a:endParaRPr lang="en-US" altLang="en-US" sz="2000" b="0"/>
          </a:p>
          <a:p>
            <a:r>
              <a:rPr lang="en-US" altLang="en-US" sz="2000" b="0"/>
              <a:t>while(the stack is not empty)</a:t>
            </a:r>
            <a:endParaRPr lang="en-US" altLang="en-US" sz="2000" b="0"/>
          </a:p>
          <a:p>
            <a:pPr indent="457200"/>
            <a:r>
              <a:rPr lang="en-US" altLang="en-US" sz="2000" b="0"/>
              <a:t>pop and write the poped character to the screen</a:t>
            </a:r>
            <a:endParaRPr lang="en-US" altLang="en-US" sz="2000" b="0"/>
          </a:p>
          <a:p>
            <a:endParaRPr lang="en-US" altLang="en-US" sz="2000" b="0"/>
          </a:p>
          <a:p>
            <a:r>
              <a:rPr lang="en-US" altLang="en-US" sz="2000" b="0"/>
              <a:t>What is written to the screen for the input "Go ** odMorn ** in *** gSir"?</a:t>
            </a:r>
            <a:endParaRPr lang="en-US" altLang="en-US" sz="2000" b="0"/>
          </a:p>
          <a:p>
            <a:endParaRPr lang="en-US" altLang="en-US" sz="2000" b="0"/>
          </a:p>
          <a:p>
            <a:endParaRPr lang="en-US" altLang="en-US" sz="2000" b="0"/>
          </a:p>
        </p:txBody>
      </p:sp>
      <p:pic>
        <p:nvPicPr>
          <p:cNvPr id="8" name="Picture 7"/>
          <p:cNvPicPr>
            <a:picLocks noChangeAspect="1"/>
          </p:cNvPicPr>
          <p:nvPr/>
        </p:nvPicPr>
        <p:blipFill>
          <a:blip r:embed="rId1"/>
          <a:stretch>
            <a:fillRect/>
          </a:stretch>
        </p:blipFill>
        <p:spPr>
          <a:xfrm>
            <a:off x="7007860" y="1676400"/>
            <a:ext cx="1545590" cy="2699385"/>
          </a:xfrm>
          <a:prstGeom prst="rect">
            <a:avLst/>
          </a:prstGeom>
          <a:ln>
            <a:solidFill>
              <a:srgbClr val="00B0F0"/>
            </a:solid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4099"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4100" name="Rectangle 2"/>
          <p:cNvSpPr>
            <a:spLocks noGrp="1"/>
          </p:cNvSpPr>
          <p:nvPr>
            <p:ph type="title"/>
          </p:nvPr>
        </p:nvSpPr>
        <p:spPr>
          <a:xfrm>
            <a:off x="533400" y="569913"/>
            <a:ext cx="3654425" cy="701675"/>
          </a:xfrm>
        </p:spPr>
        <p:txBody>
          <a:bodyPr vert="horz" wrap="square" lIns="91440" tIns="45720" rIns="91440" bIns="45720" anchor="ctr" anchorCtr="0">
            <a:spAutoFit/>
          </a:bodyPr>
          <a:lstStyle/>
          <a:p>
            <a:r>
              <a:rPr sz="4000" b="1" dirty="0">
                <a:solidFill>
                  <a:srgbClr val="CC3300"/>
                </a:solidFill>
              </a:rPr>
              <a:t>What is a stack?</a:t>
            </a:r>
            <a:endParaRPr sz="4000" b="1" dirty="0">
              <a:solidFill>
                <a:srgbClr val="CC3300"/>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lstStyle/>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4102" name="Rectangle 3"/>
          <p:cNvSpPr>
            <a:spLocks noGrp="1"/>
          </p:cNvSpPr>
          <p:nvPr>
            <p:ph sz="quarter" idx="1"/>
          </p:nvPr>
        </p:nvSpPr>
        <p:spPr>
          <a:xfrm>
            <a:off x="457200" y="2971800"/>
            <a:ext cx="8229600" cy="4312920"/>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sz="2800" dirty="0"/>
              <a:t>A </a:t>
            </a:r>
            <a:r>
              <a:rPr sz="2800" dirty="0">
                <a:solidFill>
                  <a:schemeClr val="tx2"/>
                </a:solidFill>
              </a:rPr>
              <a:t>stack</a:t>
            </a:r>
            <a:r>
              <a:rPr sz="2800" dirty="0"/>
              <a:t> is a </a:t>
            </a:r>
            <a:r>
              <a:rPr sz="2800" b="1" dirty="0">
                <a:solidFill>
                  <a:srgbClr val="FF0000"/>
                </a:solidFill>
              </a:rPr>
              <a:t>Last In, First Out</a:t>
            </a:r>
            <a:r>
              <a:rPr sz="2800" dirty="0"/>
              <a:t> (</a:t>
            </a:r>
            <a:r>
              <a:rPr sz="2800" b="1" dirty="0">
                <a:solidFill>
                  <a:srgbClr val="FF0000"/>
                </a:solidFill>
              </a:rPr>
              <a:t>LIFO</a:t>
            </a:r>
            <a:r>
              <a:rPr sz="2800" dirty="0"/>
              <a:t>) data structure</a:t>
            </a:r>
            <a:endParaRPr sz="2800" dirty="0"/>
          </a:p>
          <a:p>
            <a:pPr marL="319405" lvl="0" indent="-319405"/>
            <a:r>
              <a:rPr sz="2800" dirty="0"/>
              <a:t>Anything </a:t>
            </a:r>
            <a:r>
              <a:rPr sz="2800" dirty="0">
                <a:highlight>
                  <a:srgbClr val="FFFF00"/>
                </a:highlight>
              </a:rPr>
              <a:t>added</a:t>
            </a:r>
            <a:r>
              <a:rPr sz="2800" dirty="0"/>
              <a:t> to the stack goes on the “</a:t>
            </a:r>
            <a:r>
              <a:rPr sz="2800" dirty="0">
                <a:highlight>
                  <a:srgbClr val="FFFF00"/>
                </a:highlight>
              </a:rPr>
              <a:t>top</a:t>
            </a:r>
            <a:r>
              <a:rPr sz="2800" dirty="0"/>
              <a:t>” of the stack</a:t>
            </a:r>
            <a:endParaRPr sz="2800" dirty="0"/>
          </a:p>
          <a:p>
            <a:pPr marL="319405" lvl="0" indent="-319405"/>
            <a:r>
              <a:rPr sz="2800" dirty="0"/>
              <a:t>Anything </a:t>
            </a:r>
            <a:r>
              <a:rPr sz="2800" dirty="0">
                <a:highlight>
                  <a:srgbClr val="FFFF00"/>
                </a:highlight>
              </a:rPr>
              <a:t>removed</a:t>
            </a:r>
            <a:r>
              <a:rPr sz="2800" dirty="0"/>
              <a:t> from the stack is taken from the “</a:t>
            </a:r>
            <a:r>
              <a:rPr sz="2800" dirty="0">
                <a:highlight>
                  <a:srgbClr val="FFFF00"/>
                </a:highlight>
              </a:rPr>
              <a:t>top</a:t>
            </a:r>
            <a:r>
              <a:rPr sz="2800" dirty="0"/>
              <a:t>” of the stack</a:t>
            </a:r>
            <a:endParaRPr sz="2800" dirty="0"/>
          </a:p>
          <a:p>
            <a:pPr marL="319405" lvl="0" indent="-319405"/>
            <a:r>
              <a:rPr sz="2800" dirty="0"/>
              <a:t>Things are removed in the reverse order from that in which they were inserted</a:t>
            </a:r>
            <a:endParaRPr sz="2800" dirty="0"/>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26878" r="59780" b="9272"/>
          <a:stretch>
            <a:fillRect/>
          </a:stretch>
        </p:blipFill>
        <p:spPr bwMode="auto">
          <a:xfrm>
            <a:off x="5791200" y="345628"/>
            <a:ext cx="3133725" cy="2590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33400" y="1586805"/>
            <a:ext cx="6019800" cy="1384995"/>
          </a:xfrm>
          <a:prstGeom prst="rect">
            <a:avLst/>
          </a:prstGeom>
        </p:spPr>
        <p:txBody>
          <a:bodyPr wrap="square">
            <a:spAutoFit/>
          </a:bodyPr>
          <a:lstStyle/>
          <a:p>
            <a:pPr marL="457200" lvl="0" indent="-457200">
              <a:buFont typeface="Arial" panose="020B0604020202020204" pitchFamily="34" charset="0"/>
              <a:buChar char="•"/>
            </a:pPr>
            <a:r>
              <a:rPr lang="en-US" sz="2800" b="0" dirty="0">
                <a:latin typeface="+mn-lt"/>
              </a:rPr>
              <a:t>A stack is a linear data structure that can be </a:t>
            </a:r>
            <a:r>
              <a:rPr lang="en-US" sz="2800" b="0" dirty="0">
                <a:solidFill>
                  <a:srgbClr val="FF0000"/>
                </a:solidFill>
                <a:latin typeface="+mn-lt"/>
              </a:rPr>
              <a:t>accessed only at one </a:t>
            </a:r>
            <a:r>
              <a:rPr lang="en-US" sz="2800" b="0" dirty="0">
                <a:latin typeface="+mn-lt"/>
              </a:rPr>
              <a:t>of its ends for storing and retrieving data</a:t>
            </a:r>
            <a:endParaRPr lang="en-US" sz="2800" b="0" dirty="0">
              <a:latin typeface="+mn-lt"/>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p:txBody>
          <a:bodyPr/>
          <a:p>
            <a:pPr marL="0" indent="0">
              <a:buNone/>
            </a:pPr>
            <a:r>
              <a:rPr lang="en-US" altLang="en-US" sz="2000"/>
              <a:t>Consider the following pseudocode:</a:t>
            </a:r>
            <a:endParaRPr lang="en-US" altLang="en-US" sz="2000"/>
          </a:p>
          <a:p>
            <a:pPr marL="0" indent="0">
              <a:buNone/>
            </a:pPr>
            <a:r>
              <a:rPr lang="en-US" altLang="en-US" sz="2000"/>
              <a:t>declare a stack of characters</a:t>
            </a:r>
            <a:endParaRPr lang="en-US" altLang="en-US" sz="2000"/>
          </a:p>
          <a:p>
            <a:pPr marL="0" indent="0">
              <a:buNone/>
            </a:pPr>
            <a:r>
              <a:rPr lang="en-US" altLang="en-US" sz="2000"/>
              <a:t>while(there are more characters in the word to read)</a:t>
            </a:r>
            <a:endParaRPr lang="en-US" altLang="en-US" sz="2000"/>
          </a:p>
          <a:p>
            <a:pPr marL="0" indent="0">
              <a:buNone/>
            </a:pPr>
            <a:r>
              <a:rPr lang="en-US" altLang="en-US" sz="2000"/>
              <a:t>{read a character</a:t>
            </a:r>
            <a:endParaRPr lang="en-US" altLang="en-US" sz="2000"/>
          </a:p>
          <a:p>
            <a:pPr marL="0" indent="0">
              <a:buNone/>
            </a:pPr>
            <a:r>
              <a:rPr lang="en-US" altLang="en-US" sz="2000"/>
              <a:t>if a character is ‘*’ then</a:t>
            </a:r>
            <a:endParaRPr lang="en-US" altLang="en-US" sz="2000"/>
          </a:p>
          <a:p>
            <a:pPr marL="0" indent="457200">
              <a:buNone/>
            </a:pPr>
            <a:r>
              <a:rPr lang="en-US" altLang="en-US" sz="2000"/>
              <a:t>pop and write the poped character to the screen</a:t>
            </a:r>
            <a:endParaRPr lang="en-US" altLang="en-US" sz="2000"/>
          </a:p>
          <a:p>
            <a:pPr marL="0" indent="0">
              <a:buNone/>
            </a:pPr>
            <a:r>
              <a:rPr lang="en-US" altLang="en-US" sz="2000"/>
              <a:t>else</a:t>
            </a:r>
            <a:endParaRPr lang="en-US" altLang="en-US" sz="2000"/>
          </a:p>
          <a:p>
            <a:pPr marL="0" indent="457200">
              <a:buNone/>
            </a:pPr>
            <a:r>
              <a:rPr lang="en-US" altLang="en-US" sz="2000"/>
              <a:t>push the character into the stack</a:t>
            </a:r>
            <a:endParaRPr lang="en-US" altLang="en-US" sz="2000"/>
          </a:p>
          <a:p>
            <a:pPr marL="0" indent="0">
              <a:buNone/>
            </a:pPr>
            <a:r>
              <a:rPr lang="en-US" altLang="en-US" sz="2000">
                <a:sym typeface="+mn-ea"/>
              </a:rPr>
              <a:t>}</a:t>
            </a:r>
            <a:endParaRPr lang="en-US" altLang="en-US" sz="2000"/>
          </a:p>
          <a:p>
            <a:pPr marL="0" indent="0">
              <a:buNone/>
            </a:pPr>
            <a:r>
              <a:rPr lang="en-US" altLang="en-US" sz="2000"/>
              <a:t>What is written to the screen for the input "Go*od ** Mor*ni ** ng*Si*r"?</a:t>
            </a:r>
            <a:endParaRPr lang="en-US" altLang="en-US" sz="2000"/>
          </a:p>
          <a:p>
            <a:pPr marL="0" indent="0">
              <a:buNone/>
            </a:pPr>
            <a:endParaRPr lang="en-US" altLang="en-US" sz="2000"/>
          </a:p>
        </p:txBody>
      </p:sp>
      <p:pic>
        <p:nvPicPr>
          <p:cNvPr id="5" name="Picture 4"/>
          <p:cNvPicPr>
            <a:picLocks noChangeAspect="1"/>
          </p:cNvPicPr>
          <p:nvPr/>
        </p:nvPicPr>
        <p:blipFill>
          <a:blip r:embed="rId1"/>
          <a:stretch>
            <a:fillRect/>
          </a:stretch>
        </p:blipFill>
        <p:spPr>
          <a:xfrm>
            <a:off x="7010400" y="1676400"/>
            <a:ext cx="1609725" cy="2981325"/>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5" name="Content Placeholder 4"/>
          <p:cNvPicPr>
            <a:picLocks noChangeAspect="1"/>
          </p:cNvPicPr>
          <p:nvPr>
            <p:ph idx="1"/>
          </p:nvPr>
        </p:nvPicPr>
        <p:blipFill>
          <a:blip r:embed="rId1"/>
          <a:stretch>
            <a:fillRect/>
          </a:stretch>
        </p:blipFill>
        <p:spPr>
          <a:xfrm>
            <a:off x="354965" y="1353185"/>
            <a:ext cx="8500110" cy="4958715"/>
          </a:xfrm>
          <a:prstGeom prst="rect">
            <a:avLst/>
          </a:prstGeom>
        </p:spPr>
      </p:pic>
      <p:pic>
        <p:nvPicPr>
          <p:cNvPr id="6" name="Picture 5"/>
          <p:cNvPicPr>
            <a:picLocks noChangeAspect="1"/>
          </p:cNvPicPr>
          <p:nvPr/>
        </p:nvPicPr>
        <p:blipFill>
          <a:blip r:embed="rId2"/>
          <a:stretch>
            <a:fillRect/>
          </a:stretch>
        </p:blipFill>
        <p:spPr>
          <a:xfrm>
            <a:off x="7048500" y="2515235"/>
            <a:ext cx="1806575" cy="2633980"/>
          </a:xfrm>
          <a:prstGeom prst="rect">
            <a:avLst/>
          </a:prstGeom>
          <a:ln>
            <a:solidFill>
              <a:schemeClr val="accent1"/>
            </a:solid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solidFill>
                  <a:srgbClr val="CC3300"/>
                </a:solidFill>
                <a:latin typeface="+mj-lt"/>
                <a:sym typeface="+mn-ea"/>
              </a:rPr>
              <a:t>Exercise</a:t>
            </a:r>
            <a:endParaRPr lang="en-US"/>
          </a:p>
        </p:txBody>
      </p:sp>
      <p:pic>
        <p:nvPicPr>
          <p:cNvPr id="4" name="Content Placeholder 3"/>
          <p:cNvPicPr>
            <a:picLocks noChangeAspect="1"/>
          </p:cNvPicPr>
          <p:nvPr>
            <p:ph idx="1"/>
          </p:nvPr>
        </p:nvPicPr>
        <p:blipFill>
          <a:blip r:embed="rId1"/>
          <a:stretch>
            <a:fillRect/>
          </a:stretch>
        </p:blipFill>
        <p:spPr>
          <a:xfrm>
            <a:off x="457200" y="2133600"/>
            <a:ext cx="8550910" cy="3763645"/>
          </a:xfrm>
          <a:prstGeom prst="rect">
            <a:avLst/>
          </a:prstGeom>
        </p:spPr>
      </p:pic>
      <p:pic>
        <p:nvPicPr>
          <p:cNvPr id="7" name="Picture 6"/>
          <p:cNvPicPr>
            <a:picLocks noChangeAspect="1"/>
          </p:cNvPicPr>
          <p:nvPr/>
        </p:nvPicPr>
        <p:blipFill>
          <a:blip r:embed="rId2"/>
          <a:stretch>
            <a:fillRect/>
          </a:stretch>
        </p:blipFill>
        <p:spPr>
          <a:xfrm>
            <a:off x="7162800" y="2286000"/>
            <a:ext cx="1697355" cy="2368550"/>
          </a:xfrm>
          <a:prstGeom prst="rect">
            <a:avLst/>
          </a:prstGeom>
          <a:ln>
            <a:solidFill>
              <a:schemeClr val="accent1"/>
            </a:solidFill>
          </a:ln>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Footer Placeholder 4"/>
          <p:cNvSpPr txBox="1">
            <a:spLocks noGrp="1"/>
          </p:cNvSpPr>
          <p:nvPr>
            <p:ph type="ftr" sz="quarter" idx="11"/>
          </p:nvPr>
        </p:nvSpPr>
        <p:spPr>
          <a:noFill/>
          <a:ln>
            <a:noFill/>
          </a:ln>
        </p:spPr>
        <p:txBody>
          <a:bodyPr anchor="ctr" anchorCtr="0"/>
          <a:p>
            <a:pPr marL="0" indent="0" algn="ctr" eaLnBrk="1" hangingPunct="1">
              <a:spcBef>
                <a:spcPct val="0"/>
              </a:spcBef>
              <a:buFontTx/>
              <a:buNone/>
            </a:pPr>
            <a:r>
              <a:rPr sz="1200" dirty="0">
                <a:solidFill>
                  <a:srgbClr val="898989"/>
                </a:solidFill>
                <a:latin typeface="Arial" panose="020B0604020202020204" pitchFamily="34" charset="0"/>
              </a:rPr>
              <a:t>Data Structures and Algorithms in Java </a:t>
            </a:r>
            <a:endParaRPr sz="1200" dirty="0">
              <a:solidFill>
                <a:srgbClr val="898989"/>
              </a:solidFill>
              <a:latin typeface="Arial" panose="020B0604020202020204" pitchFamily="34" charset="0"/>
            </a:endParaRPr>
          </a:p>
        </p:txBody>
      </p:sp>
      <p:sp>
        <p:nvSpPr>
          <p:cNvPr id="32771" name="Slide Number Placeholder 5"/>
          <p:cNvSpPr txBox="1">
            <a:spLocks noGrp="1"/>
          </p:cNvSpPr>
          <p:nvPr>
            <p:ph type="sldNum" sz="quarter" idx="12"/>
          </p:nvPr>
        </p:nvSpPr>
        <p:spPr>
          <a:noFill/>
          <a:ln>
            <a:noFill/>
          </a:ln>
        </p:spPr>
        <p:txBody>
          <a:bodyPr anchor="ctr" anchorCtr="0"/>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fld>
            <a:r>
              <a:rPr sz="1200" dirty="0">
                <a:solidFill>
                  <a:srgbClr val="898989"/>
                </a:solidFill>
                <a:latin typeface="Arial" panose="020B0604020202020204" pitchFamily="34" charset="0"/>
              </a:rPr>
              <a:t>/23</a:t>
            </a:r>
            <a:endParaRPr sz="1200" dirty="0">
              <a:solidFill>
                <a:srgbClr val="898989"/>
              </a:solidFill>
              <a:latin typeface="Arial" panose="020B0604020202020204" pitchFamily="34" charset="0"/>
            </a:endParaRPr>
          </a:p>
        </p:txBody>
      </p:sp>
      <p:sp>
        <p:nvSpPr>
          <p:cNvPr id="32772" name="Rectangle 2"/>
          <p:cNvSpPr>
            <a:spLocks noGrp="1"/>
          </p:cNvSpPr>
          <p:nvPr>
            <p:ph type="title"/>
          </p:nvPr>
        </p:nvSpPr>
        <p:spPr>
          <a:xfrm>
            <a:off x="685800" y="302260"/>
            <a:ext cx="7086600" cy="706755"/>
          </a:xfrm>
        </p:spPr>
        <p:txBody>
          <a:bodyPr vert="horz" wrap="square" lIns="91440" tIns="45720" rIns="91440" bIns="45720" anchor="ctr" anchorCtr="0">
            <a:spAutoFit/>
          </a:bodyPr>
          <a:p>
            <a:r>
              <a:rPr lang="en-US" sz="4000" b="1" kern="1200" dirty="0">
                <a:solidFill>
                  <a:srgbClr val="CC3300"/>
                </a:solidFill>
                <a:latin typeface="+mj-lt"/>
                <a:ea typeface="+mj-ea"/>
                <a:cs typeface="Arial" panose="020B0604020202020204" pitchFamily="34" charset="0"/>
              </a:rPr>
              <a:t>Exercise</a:t>
            </a:r>
            <a:endParaRPr lang="en-US" sz="4000" b="1" kern="1200" dirty="0">
              <a:solidFill>
                <a:srgbClr val="CC3300"/>
              </a:solidFill>
              <a:latin typeface="+mj-lt"/>
              <a:ea typeface="+mj-ea"/>
              <a:cs typeface="Arial" panose="020B0604020202020204" pitchFamily="34" charset="0"/>
            </a:endParaRPr>
          </a:p>
        </p:txBody>
      </p:sp>
      <p:sp>
        <p:nvSpPr>
          <p:cNvPr id="32773" name="Rectangle 3"/>
          <p:cNvSpPr>
            <a:spLocks noGrp="1"/>
          </p:cNvSpPr>
          <p:nvPr>
            <p:ph idx="1"/>
          </p:nvPr>
        </p:nvSpPr>
        <p:spPr>
          <a:xfrm>
            <a:off x="685800" y="1524000"/>
            <a:ext cx="7948930" cy="3449320"/>
          </a:xfrm>
        </p:spPr>
        <p:txBody>
          <a:bodyPr vert="horz" wrap="square" lIns="91440" tIns="45720" rIns="91440" bIns="45720" anchor="t" anchorCtr="0">
            <a:spAutoFit/>
          </a:bodyPr>
          <a:p>
            <a:pPr marL="457200" lvl="1" algn="l">
              <a:lnSpc>
                <a:spcPct val="90000"/>
              </a:lnSpc>
              <a:buClrTx/>
              <a:buSzTx/>
              <a:buNone/>
            </a:pPr>
            <a:r>
              <a:rPr lang="en-US" altLang="en-US" sz="2400">
                <a:solidFill>
                  <a:schemeClr val="tx1"/>
                </a:solidFill>
                <a:cs typeface="+mn-lt"/>
              </a:rPr>
              <a:t>    - Enter into the stack: 1, 0, 2, D, S, C, 9</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Print the </a:t>
            </a:r>
            <a:r>
              <a:rPr lang="en-US" altLang="en-US" sz="2400">
                <a:cs typeface="+mn-lt"/>
                <a:sym typeface="+mn-ea"/>
              </a:rPr>
              <a:t>stack</a:t>
            </a:r>
            <a:r>
              <a:rPr lang="en-US" altLang="en-US" sz="2400">
                <a:solidFill>
                  <a:schemeClr val="tx1"/>
                </a:solidFill>
                <a:cs typeface="+mn-lt"/>
              </a:rPr>
              <a:t> to the screen</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Pop an element from the </a:t>
            </a:r>
            <a:r>
              <a:rPr lang="en-US" altLang="en-US" sz="2400">
                <a:cs typeface="+mn-lt"/>
                <a:sym typeface="+mn-ea"/>
              </a:rPr>
              <a:t>stack</a:t>
            </a:r>
            <a:r>
              <a:rPr lang="en-US" altLang="en-US" sz="2400">
                <a:solidFill>
                  <a:schemeClr val="tx1"/>
                </a:solidFill>
                <a:cs typeface="+mn-lt"/>
              </a:rPr>
              <a:t> --&gt; Print the stack to the screen</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Search for the element entered from the keyboard. If the element is in the stack, print its position. Otherwise, if it does not exist, print the message "Not found".</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Push the following elements into the stack:  ,E, V, O, L,  ,I</a:t>
            </a:r>
            <a:endParaRPr lang="en-US" altLang="en-US" sz="2400">
              <a:solidFill>
                <a:schemeClr val="tx1"/>
              </a:solidFill>
              <a:cs typeface="+mn-lt"/>
            </a:endParaRPr>
          </a:p>
          <a:p>
            <a:pPr marL="457200" lvl="1" indent="0">
              <a:lnSpc>
                <a:spcPct val="90000"/>
              </a:lnSpc>
              <a:buNone/>
            </a:pPr>
            <a:r>
              <a:rPr lang="en-US" altLang="en-US" sz="2400">
                <a:solidFill>
                  <a:schemeClr val="tx1"/>
                </a:solidFill>
                <a:cs typeface="+mn-lt"/>
              </a:rPr>
              <a:t>- </a:t>
            </a:r>
            <a:r>
              <a:rPr lang="en-US" altLang="en-US" sz="2400">
                <a:cs typeface="+mn-lt"/>
                <a:sym typeface="+mn-ea"/>
              </a:rPr>
              <a:t>Print the stack to the screen </a:t>
            </a:r>
            <a:r>
              <a:rPr lang="en-US" altLang="en-US" sz="2400">
                <a:cs typeface="+mn-lt"/>
              </a:rPr>
              <a:t>in reverse order</a:t>
            </a:r>
            <a:endParaRPr lang="en-US" altLang="en-US" sz="2400">
              <a:cs typeface="+mn-lt"/>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19459"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19460" name="Rectangle 2"/>
          <p:cNvSpPr>
            <a:spLocks noGrp="1"/>
          </p:cNvSpPr>
          <p:nvPr>
            <p:ph type="title"/>
          </p:nvPr>
        </p:nvSpPr>
        <p:spPr>
          <a:xfrm>
            <a:off x="460375" y="898525"/>
            <a:ext cx="8229600" cy="701675"/>
          </a:xfrm>
        </p:spPr>
        <p:txBody>
          <a:bodyPr vert="horz" wrap="square" lIns="91440" tIns="45720" rIns="91440" bIns="45720" anchor="ctr" anchorCtr="0">
            <a:spAutoFit/>
          </a:bodyPr>
          <a:p>
            <a:r>
              <a:rPr sz="4000" b="1" dirty="0">
                <a:solidFill>
                  <a:srgbClr val="CC3300"/>
                </a:solidFill>
              </a:rPr>
              <a:t>Summary</a:t>
            </a:r>
            <a:endParaRPr sz="4000" b="1" dirty="0">
              <a:solidFill>
                <a:srgbClr val="CC3300"/>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19462" name="Rectangle 3"/>
          <p:cNvSpPr>
            <a:spLocks noGrp="1"/>
          </p:cNvSpPr>
          <p:nvPr>
            <p:ph sz="quarter" idx="1"/>
          </p:nvPr>
        </p:nvSpPr>
        <p:spPr>
          <a:xfrm>
            <a:off x="457200" y="2022475"/>
            <a:ext cx="8229600" cy="2625725"/>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sz="3200" dirty="0"/>
              <a:t>A stack</a:t>
            </a:r>
            <a:r>
              <a:rPr sz="3200" i="1" dirty="0"/>
              <a:t> </a:t>
            </a:r>
            <a:r>
              <a:rPr sz="3200" dirty="0"/>
              <a:t>is a linear data structure that can be accessed at only one of its ends for storing and retrieving data.</a:t>
            </a:r>
            <a:endParaRPr sz="3200" dirty="0"/>
          </a:p>
          <a:p>
            <a:pPr marL="319405" lvl="0" indent="-319405"/>
            <a:r>
              <a:rPr sz="3200" dirty="0"/>
              <a:t>A stack is called an LIFO</a:t>
            </a:r>
            <a:r>
              <a:rPr sz="3200" i="1" dirty="0"/>
              <a:t> </a:t>
            </a:r>
            <a:r>
              <a:rPr sz="3200" dirty="0"/>
              <a:t>structure: last in/first out.</a:t>
            </a:r>
            <a:endParaRPr sz="32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20483"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20484" name="Rectangle 2"/>
          <p:cNvSpPr>
            <a:spLocks noGrp="1"/>
          </p:cNvSpPr>
          <p:nvPr>
            <p:ph type="title"/>
          </p:nvPr>
        </p:nvSpPr>
        <p:spPr>
          <a:xfrm>
            <a:off x="457200" y="495300"/>
            <a:ext cx="8229600" cy="701675"/>
          </a:xfrm>
        </p:spPr>
        <p:txBody>
          <a:bodyPr vert="horz" wrap="square" lIns="91440" tIns="45720" rIns="91440" bIns="45720" anchor="ctr" anchorCtr="0">
            <a:spAutoFit/>
          </a:bodyPr>
          <a:p>
            <a:r>
              <a:rPr sz="4000" b="1" kern="1200" dirty="0">
                <a:solidFill>
                  <a:srgbClr val="CC3300"/>
                </a:solidFill>
                <a:latin typeface="+mj-lt"/>
                <a:ea typeface="+mj-ea"/>
                <a:cs typeface="Arial" panose="020B0604020202020204" pitchFamily="34" charset="0"/>
              </a:rPr>
              <a:t>Reading at home</a:t>
            </a:r>
            <a:endParaRPr sz="4000" b="1" kern="1200" dirty="0">
              <a:solidFill>
                <a:srgbClr val="CC3300"/>
              </a:solidFill>
              <a:latin typeface="+mj-lt"/>
              <a:ea typeface="Arial" panose="020B0604020202020204" pitchFamily="34" charset="0"/>
              <a:cs typeface="+mj-cs"/>
            </a:endParaRPr>
          </a:p>
        </p:txBody>
      </p:sp>
      <p:sp>
        <p:nvSpPr>
          <p:cNvPr id="20485" name="Text Box 4"/>
          <p:cNvSpPr txBox="1"/>
          <p:nvPr/>
        </p:nvSpPr>
        <p:spPr>
          <a:xfrm>
            <a:off x="1524000" y="1219200"/>
            <a:ext cx="5791200" cy="376238"/>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p>
            <a:pPr algn="ctr">
              <a:spcBef>
                <a:spcPct val="50000"/>
              </a:spcBef>
            </a:pPr>
            <a:r>
              <a:rPr sz="1800" dirty="0">
                <a:latin typeface="Arial" panose="020B0604020202020204" pitchFamily="34" charset="0"/>
              </a:rPr>
              <a:t>Text book: Data Structures and Algorithms in Java.</a:t>
            </a:r>
            <a:endParaRPr sz="1800" dirty="0">
              <a:latin typeface="Arial" panose="020B0604020202020204" pitchFamily="34" charset="0"/>
            </a:endParaRPr>
          </a:p>
        </p:txBody>
      </p:sp>
      <p:sp>
        <p:nvSpPr>
          <p:cNvPr id="20486" name="Rectangle 3"/>
          <p:cNvSpPr/>
          <p:nvPr/>
        </p:nvSpPr>
        <p:spPr>
          <a:xfrm>
            <a:off x="1676400" y="2971800"/>
            <a:ext cx="5638800" cy="895350"/>
          </a:xfrm>
          <a:prstGeom prst="rect">
            <a:avLst/>
          </a:prstGeom>
          <a:noFill/>
          <a:ln w="9525">
            <a:noFill/>
          </a:ln>
        </p:spPr>
        <p:txBody>
          <a:bodyPr>
            <a:spAutoFit/>
          </a:bodyPr>
          <a:p>
            <a:pPr marL="319405" indent="-319405" eaLnBrk="0" hangingPunct="0">
              <a:spcBef>
                <a:spcPct val="20000"/>
              </a:spcBef>
              <a:buFont typeface="Arial" panose="020B0604020202020204" pitchFamily="34" charset="0"/>
              <a:buChar char="•"/>
            </a:pPr>
            <a:r>
              <a:rPr sz="2400" b="0" dirty="0">
                <a:latin typeface="Calibri" panose="020F0502020204030204" pitchFamily="34" charset="0"/>
              </a:rPr>
              <a:t>6 Stacks, Queues, and Deques 225</a:t>
            </a:r>
            <a:endParaRPr sz="2400" b="0" dirty="0">
              <a:latin typeface="Calibri" panose="020F0502020204030204" pitchFamily="34" charset="0"/>
            </a:endParaRPr>
          </a:p>
          <a:p>
            <a:pPr marL="319405" indent="-319405" eaLnBrk="0" hangingPunct="0">
              <a:spcBef>
                <a:spcPct val="20000"/>
              </a:spcBef>
              <a:buFont typeface="Arial" panose="020B0604020202020204" pitchFamily="34" charset="0"/>
              <a:buChar char="•"/>
            </a:pPr>
            <a:r>
              <a:rPr sz="2400" b="0" dirty="0">
                <a:latin typeface="Calibri" panose="020F0502020204030204" pitchFamily="34" charset="0"/>
              </a:rPr>
              <a:t>6.1 Stacks   -  226</a:t>
            </a:r>
            <a:endParaRPr sz="2400" b="0" dirty="0">
              <a:latin typeface="Calibri" panose="020F050202020403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5123"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5124" name="Rectangle 2"/>
          <p:cNvSpPr>
            <a:spLocks noGrp="1"/>
          </p:cNvSpPr>
          <p:nvPr>
            <p:ph type="title"/>
          </p:nvPr>
        </p:nvSpPr>
        <p:spPr>
          <a:xfrm>
            <a:off x="460375" y="304800"/>
            <a:ext cx="7769225" cy="701675"/>
          </a:xfrm>
        </p:spPr>
        <p:txBody>
          <a:bodyPr vert="horz" wrap="square" lIns="91440" tIns="45720" rIns="91440" bIns="45720" anchor="ctr" anchorCtr="0">
            <a:spAutoFit/>
          </a:bodyPr>
          <a:p>
            <a:r>
              <a:rPr sz="4000" b="1" dirty="0">
                <a:solidFill>
                  <a:srgbClr val="CC3300"/>
                </a:solidFill>
              </a:rPr>
              <a:t>Operations on a stack</a:t>
            </a:r>
            <a:endParaRPr sz="4000" b="1" dirty="0">
              <a:solidFill>
                <a:srgbClr val="CC3300"/>
              </a:solidFill>
            </a:endParaRPr>
          </a:p>
        </p:txBody>
      </p:sp>
      <p:sp>
        <p:nvSpPr>
          <p:cNvPr id="4" name="Slide Number Placeholder 3"/>
          <p:cNvSpPr txBox="1">
            <a:spLocks noGrp="1"/>
          </p:cNvSpPr>
          <p:nvPr/>
        </p:nvSpPr>
        <p:spPr>
          <a:xfrm>
            <a:off x="0" y="1271588"/>
            <a:ext cx="533400" cy="244475"/>
          </a:xfrm>
          <a:prstGeom prst="rect">
            <a:avLst/>
          </a:prstGeom>
          <a:noFill/>
        </p:spPr>
        <p:txBody>
          <a:bodyPr anchor="ctr"/>
          <a:p>
            <a:pPr algn="ctr">
              <a:lnSpc>
                <a:spcPct val="80000"/>
              </a:lnSpc>
              <a:buNone/>
            </a:pPr>
            <a:r>
              <a:rPr sz="1200" dirty="0">
                <a:solidFill>
                  <a:srgbClr val="FFFFFF"/>
                </a:solidFill>
                <a:latin typeface="Arial" panose="020B0604020202020204" pitchFamily="34" charset="0"/>
              </a:rPr>
              <a:t> </a:t>
            </a:r>
            <a:fld id="{9A0DB2DC-4C9A-4742-B13C-FB6460FD3503}" type="slidenum">
              <a:rPr lang="en-US" sz="1200" dirty="0">
                <a:solidFill>
                  <a:srgbClr val="FFFFFF"/>
                </a:solidFill>
                <a:latin typeface="Arial" panose="020B0604020202020204" pitchFamily="34" charset="0"/>
              </a:rPr>
            </a:fld>
            <a:endParaRPr lang="en-US" sz="1200" dirty="0">
              <a:solidFill>
                <a:srgbClr val="FFFFFF"/>
              </a:solidFill>
              <a:latin typeface="Arial" panose="020B0604020202020204" pitchFamily="34" charset="0"/>
            </a:endParaRPr>
          </a:p>
        </p:txBody>
      </p:sp>
      <p:sp>
        <p:nvSpPr>
          <p:cNvPr id="5126" name="Rectangle 3"/>
          <p:cNvSpPr>
            <a:spLocks noGrp="1"/>
          </p:cNvSpPr>
          <p:nvPr>
            <p:ph sz="quarter" idx="1"/>
          </p:nvPr>
        </p:nvSpPr>
        <p:spPr>
          <a:xfrm>
            <a:off x="457200" y="1066800"/>
            <a:ext cx="8229600" cy="3378200"/>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dirty="0"/>
              <a:t>The following operations are needed to properly manage a stack:</a:t>
            </a:r>
            <a:endParaRPr dirty="0"/>
          </a:p>
          <a:p>
            <a:pPr marL="640080" lvl="1" indent="-273050"/>
            <a:r>
              <a:rPr sz="2400" i="1" dirty="0"/>
              <a:t>clear() </a:t>
            </a:r>
            <a:r>
              <a:rPr sz="2400" dirty="0"/>
              <a:t>— Clear the stack</a:t>
            </a:r>
            <a:endParaRPr sz="2400" dirty="0"/>
          </a:p>
          <a:p>
            <a:pPr marL="640080" lvl="1" indent="-273050"/>
            <a:r>
              <a:rPr sz="2400" i="1" dirty="0"/>
              <a:t>isEmpty() </a:t>
            </a:r>
            <a:r>
              <a:rPr sz="2400" dirty="0"/>
              <a:t>— Check to see if the stack is empty</a:t>
            </a:r>
            <a:endParaRPr sz="2400" dirty="0"/>
          </a:p>
          <a:p>
            <a:pPr marL="640080" lvl="1" indent="-273050"/>
            <a:r>
              <a:rPr sz="2400" i="1" dirty="0"/>
              <a:t>push(el) </a:t>
            </a:r>
            <a:r>
              <a:rPr sz="2400" dirty="0"/>
              <a:t>— Put the element </a:t>
            </a:r>
            <a:r>
              <a:rPr sz="2400" i="1" dirty="0"/>
              <a:t>el </a:t>
            </a:r>
            <a:r>
              <a:rPr sz="2400" dirty="0"/>
              <a:t>on the top of the stack</a:t>
            </a:r>
            <a:endParaRPr sz="2400" dirty="0"/>
          </a:p>
          <a:p>
            <a:pPr marL="640080" lvl="1" indent="-273050"/>
            <a:r>
              <a:rPr sz="2400" i="1" dirty="0"/>
              <a:t>pop() </a:t>
            </a:r>
            <a:r>
              <a:rPr sz="2400" dirty="0"/>
              <a:t>— Take the topmost element from the stack</a:t>
            </a:r>
            <a:endParaRPr sz="2400" dirty="0"/>
          </a:p>
          <a:p>
            <a:pPr marL="640080" lvl="1" indent="-273050"/>
            <a:r>
              <a:rPr sz="2400" i="1" dirty="0"/>
              <a:t>top() </a:t>
            </a:r>
            <a:r>
              <a:rPr sz="2400" dirty="0"/>
              <a:t>— Return the topmost element in the stack without removing it</a:t>
            </a:r>
            <a:endParaRPr sz="2400" dirty="0"/>
          </a:p>
        </p:txBody>
      </p:sp>
      <p:pic>
        <p:nvPicPr>
          <p:cNvPr id="5127" name="Picture 5"/>
          <p:cNvPicPr>
            <a:picLocks noChangeAspect="1"/>
          </p:cNvPicPr>
          <p:nvPr/>
        </p:nvPicPr>
        <p:blipFill>
          <a:blip r:embed="rId1"/>
          <a:stretch>
            <a:fillRect/>
          </a:stretch>
        </p:blipFill>
        <p:spPr>
          <a:xfrm>
            <a:off x="1371600" y="4419600"/>
            <a:ext cx="5943600" cy="1593850"/>
          </a:xfrm>
          <a:prstGeom prst="rect">
            <a:avLst/>
          </a:prstGeom>
          <a:noFill/>
          <a:ln w="9525">
            <a:noFill/>
          </a:ln>
        </p:spPr>
      </p:pic>
      <p:sp>
        <p:nvSpPr>
          <p:cNvPr id="5128" name="Text Box 6"/>
          <p:cNvSpPr txBox="1"/>
          <p:nvPr/>
        </p:nvSpPr>
        <p:spPr>
          <a:xfrm>
            <a:off x="3048000" y="6088063"/>
            <a:ext cx="2819400" cy="274637"/>
          </a:xfrm>
          <a:prstGeom prst="rect">
            <a:avLst/>
          </a:prstGeom>
          <a:noFill/>
          <a:ln w="9525">
            <a:noFill/>
          </a:ln>
        </p:spPr>
        <p:txBody>
          <a:bodyPr>
            <a:spAutoFit/>
          </a:bodyPr>
          <a:p>
            <a:pPr algn="ctr">
              <a:spcBef>
                <a:spcPct val="50000"/>
              </a:spcBef>
            </a:pPr>
            <a:r>
              <a:rPr sz="1200" dirty="0">
                <a:latin typeface="Arial" panose="020B0604020202020204" pitchFamily="34" charset="0"/>
              </a:rPr>
              <a:t>Operations on a stack</a:t>
            </a:r>
            <a:endParaRPr sz="1200" dirty="0">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048000" y="381000"/>
            <a:ext cx="5224713" cy="5820635"/>
          </a:xfrm>
          <a:prstGeom prst="rect">
            <a:avLst/>
          </a:prstGeom>
        </p:spPr>
      </p:pic>
      <p:sp>
        <p:nvSpPr>
          <p:cNvPr id="4" name="Rectangle 3"/>
          <p:cNvSpPr/>
          <p:nvPr/>
        </p:nvSpPr>
        <p:spPr>
          <a:xfrm>
            <a:off x="304800" y="457200"/>
            <a:ext cx="3048000" cy="2123658"/>
          </a:xfrm>
          <a:prstGeom prst="rect">
            <a:avLst/>
          </a:prstGeom>
        </p:spPr>
        <p:txBody>
          <a:bodyPr wrap="square">
            <a:spAutoFit/>
          </a:bodyPr>
          <a:lstStyle/>
          <a:p>
            <a:r>
              <a:rPr lang="en-US" dirty="0">
                <a:solidFill>
                  <a:srgbClr val="000302"/>
                </a:solidFill>
                <a:latin typeface="Times-Roman"/>
              </a:rPr>
              <a:t>a series of stack operation</a:t>
            </a:r>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7171"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7172" name="Rectangle 2"/>
          <p:cNvSpPr>
            <a:spLocks noGrp="1"/>
          </p:cNvSpPr>
          <p:nvPr>
            <p:ph type="title"/>
          </p:nvPr>
        </p:nvSpPr>
        <p:spPr>
          <a:xfrm>
            <a:off x="457200" y="304800"/>
            <a:ext cx="8229600" cy="701675"/>
          </a:xfrm>
        </p:spPr>
        <p:txBody>
          <a:bodyPr vert="horz" wrap="square" lIns="91440" tIns="45720" rIns="91440" bIns="45720" anchor="ctr" anchorCtr="0">
            <a:spAutoFit/>
          </a:bodyPr>
          <a:p>
            <a:r>
              <a:rPr sz="4000" b="1" kern="1200" dirty="0">
                <a:solidFill>
                  <a:srgbClr val="CC3300"/>
                </a:solidFill>
                <a:latin typeface="+mj-lt"/>
                <a:ea typeface="+mj-ea"/>
                <a:cs typeface="Arial" panose="020B0604020202020204" pitchFamily="34" charset="0"/>
              </a:rPr>
              <a:t>Applications of Stacks</a:t>
            </a:r>
            <a:endParaRPr sz="4000" b="1" kern="1200" dirty="0">
              <a:solidFill>
                <a:srgbClr val="CC3300"/>
              </a:solidFill>
              <a:latin typeface="+mj-lt"/>
              <a:ea typeface="Arial" panose="020B0604020202020204" pitchFamily="34" charset="0"/>
              <a:cs typeface="+mj-cs"/>
            </a:endParaRPr>
          </a:p>
        </p:txBody>
      </p:sp>
      <p:sp>
        <p:nvSpPr>
          <p:cNvPr id="7173" name="Rectangle 3"/>
          <p:cNvSpPr>
            <a:spLocks noGrp="1"/>
          </p:cNvSpPr>
          <p:nvPr>
            <p:ph idx="1"/>
          </p:nvPr>
        </p:nvSpPr>
        <p:spPr>
          <a:xfrm>
            <a:off x="457200" y="1219200"/>
            <a:ext cx="7972425" cy="4744085"/>
          </a:xfrm>
        </p:spPr>
        <p:txBody>
          <a:bodyPr vert="horz" wrap="square" lIns="91440" tIns="45720" rIns="91440" bIns="45720" anchor="t" anchorCtr="0">
            <a:spAutoFit/>
          </a:bodyPr>
          <a:p>
            <a:pPr>
              <a:buFont typeface="Arial" panose="020B0604020202020204" pitchFamily="34" charset="0"/>
              <a:buChar char="•"/>
            </a:pPr>
            <a:r>
              <a:rPr sz="2400" kern="1200" dirty="0">
                <a:latin typeface="+mn-lt"/>
                <a:ea typeface="+mn-ea"/>
                <a:cs typeface="Arial" panose="020B0604020202020204" pitchFamily="34" charset="0"/>
              </a:rPr>
              <a:t>Stacks are used for:</a:t>
            </a:r>
            <a:endParaRPr sz="2400" kern="1200" dirty="0">
              <a:latin typeface="+mn-lt"/>
              <a:ea typeface="+mn-ea"/>
              <a:cs typeface="Arial" panose="020B0604020202020204" pitchFamily="34" charset="0"/>
            </a:endParaRPr>
          </a:p>
          <a:p>
            <a:pPr lvl="1"/>
            <a:r>
              <a:rPr sz="2400" kern="1200" dirty="0">
                <a:latin typeface="+mn-lt"/>
                <a:ea typeface="+mn-ea"/>
                <a:cs typeface="+mn-cs"/>
              </a:rPr>
              <a:t>Any sort of nesting (such as parentheses)</a:t>
            </a:r>
            <a:endParaRPr sz="2400" kern="1200" dirty="0">
              <a:latin typeface="+mn-lt"/>
              <a:ea typeface="+mn-ea"/>
              <a:cs typeface="+mn-cs"/>
            </a:endParaRPr>
          </a:p>
          <a:p>
            <a:pPr lvl="1"/>
            <a:r>
              <a:rPr sz="2400" kern="1200" dirty="0">
                <a:latin typeface="+mn-lt"/>
                <a:ea typeface="+mn-ea"/>
                <a:cs typeface="+mn-cs"/>
              </a:rPr>
              <a:t>Evaluating arithmetic expressions (and other sorts of expression)</a:t>
            </a:r>
            <a:endParaRPr sz="2400" kern="1200" dirty="0">
              <a:latin typeface="+mn-lt"/>
              <a:ea typeface="+mn-ea"/>
              <a:cs typeface="+mn-cs"/>
            </a:endParaRPr>
          </a:p>
          <a:p>
            <a:pPr lvl="1"/>
            <a:r>
              <a:rPr sz="2400" kern="1200" dirty="0">
                <a:latin typeface="+mn-lt"/>
                <a:ea typeface="+mn-ea"/>
                <a:cs typeface="+mn-cs"/>
              </a:rPr>
              <a:t>Implementing function or method calls</a:t>
            </a:r>
            <a:endParaRPr sz="2400" kern="1200" dirty="0">
              <a:latin typeface="+mn-lt"/>
              <a:ea typeface="+mn-ea"/>
              <a:cs typeface="+mn-cs"/>
            </a:endParaRPr>
          </a:p>
          <a:p>
            <a:pPr lvl="1"/>
            <a:r>
              <a:rPr sz="2400" b="1" kern="1200" dirty="0">
                <a:latin typeface="+mn-lt"/>
                <a:ea typeface="+mn-ea"/>
                <a:cs typeface="+mn-cs"/>
              </a:rPr>
              <a:t>Keeping track </a:t>
            </a:r>
            <a:r>
              <a:rPr sz="2400" kern="1200" dirty="0">
                <a:latin typeface="+mn-lt"/>
                <a:ea typeface="+mn-ea"/>
                <a:cs typeface="+mn-cs"/>
              </a:rPr>
              <a:t>of previous choices (as in backtracking)</a:t>
            </a:r>
            <a:endParaRPr sz="2400" kern="1200" dirty="0">
              <a:latin typeface="+mn-lt"/>
              <a:ea typeface="+mn-ea"/>
              <a:cs typeface="+mn-cs"/>
            </a:endParaRPr>
          </a:p>
          <a:p>
            <a:pPr lvl="1"/>
            <a:r>
              <a:rPr sz="2400" kern="1200" dirty="0">
                <a:latin typeface="+mn-lt"/>
                <a:ea typeface="+mn-ea"/>
                <a:cs typeface="+mn-cs"/>
              </a:rPr>
              <a:t>Keeping track of choices yet to be made (as in creating a maze)</a:t>
            </a:r>
            <a:endParaRPr sz="2400" kern="1200" dirty="0">
              <a:latin typeface="+mn-lt"/>
              <a:ea typeface="+mn-ea"/>
              <a:cs typeface="+mn-cs"/>
            </a:endParaRPr>
          </a:p>
          <a:p>
            <a:pPr lvl="1"/>
            <a:r>
              <a:rPr sz="2400" b="1" kern="1200" dirty="0">
                <a:latin typeface="+mn-lt"/>
                <a:ea typeface="+mn-ea"/>
                <a:cs typeface="+mn-cs"/>
              </a:rPr>
              <a:t>Undo</a:t>
            </a:r>
            <a:r>
              <a:rPr sz="2400" kern="1200" dirty="0">
                <a:latin typeface="+mn-lt"/>
                <a:ea typeface="+mn-ea"/>
                <a:cs typeface="+mn-cs"/>
              </a:rPr>
              <a:t> sequence in a text editor.</a:t>
            </a:r>
            <a:endParaRPr sz="2400" kern="1200" dirty="0">
              <a:latin typeface="+mn-lt"/>
              <a:ea typeface="+mn-ea"/>
              <a:cs typeface="+mn-cs"/>
            </a:endParaRPr>
          </a:p>
          <a:p>
            <a:pPr lvl="1"/>
            <a:r>
              <a:rPr sz="2400" kern="1200" dirty="0">
                <a:latin typeface="+mn-lt"/>
                <a:ea typeface="+mn-ea"/>
                <a:cs typeface="+mn-cs"/>
              </a:rPr>
              <a:t>Auxiliary data structure for algorithms</a:t>
            </a:r>
            <a:endParaRPr sz="2400" kern="1200" dirty="0">
              <a:latin typeface="+mn-lt"/>
              <a:ea typeface="+mn-ea"/>
              <a:cs typeface="+mn-cs"/>
            </a:endParaRPr>
          </a:p>
          <a:p>
            <a:pPr lvl="1"/>
            <a:r>
              <a:rPr sz="2400" kern="1200" dirty="0">
                <a:latin typeface="+mn-lt"/>
                <a:ea typeface="+mn-ea"/>
                <a:cs typeface="+mn-cs"/>
              </a:rPr>
              <a:t>Component of other data structures</a:t>
            </a:r>
            <a:endParaRPr sz="2400" kern="1200" dirty="0">
              <a:latin typeface="+mn-lt"/>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7171"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7172" name="Rectangle 2"/>
          <p:cNvSpPr>
            <a:spLocks noGrp="1"/>
          </p:cNvSpPr>
          <p:nvPr>
            <p:ph type="title"/>
          </p:nvPr>
        </p:nvSpPr>
        <p:spPr>
          <a:xfrm>
            <a:off x="457200" y="304800"/>
            <a:ext cx="8229600" cy="701675"/>
          </a:xfrm>
        </p:spPr>
        <p:txBody>
          <a:bodyPr vert="horz" wrap="square" lIns="91440" tIns="45720" rIns="91440" bIns="45720" anchor="ctr" anchorCtr="0">
            <a:spAutoFit/>
          </a:bodyPr>
          <a:p>
            <a:r>
              <a:rPr sz="4000" b="1" kern="1200" dirty="0">
                <a:solidFill>
                  <a:srgbClr val="CC3300"/>
                </a:solidFill>
                <a:latin typeface="+mj-lt"/>
                <a:ea typeface="+mj-ea"/>
                <a:cs typeface="Arial" panose="020B0604020202020204" pitchFamily="34" charset="0"/>
              </a:rPr>
              <a:t>Applications of Stacks</a:t>
            </a:r>
            <a:endParaRPr sz="4000" b="1" kern="1200" dirty="0">
              <a:solidFill>
                <a:srgbClr val="CC3300"/>
              </a:solidFill>
              <a:latin typeface="+mj-lt"/>
              <a:ea typeface="Arial" panose="020B0604020202020204" pitchFamily="34" charset="0"/>
              <a:cs typeface="+mj-cs"/>
            </a:endParaRPr>
          </a:p>
        </p:txBody>
      </p:sp>
      <p:sp>
        <p:nvSpPr>
          <p:cNvPr id="7173" name="Rectangle 3"/>
          <p:cNvSpPr>
            <a:spLocks noGrp="1"/>
          </p:cNvSpPr>
          <p:nvPr>
            <p:ph idx="1"/>
          </p:nvPr>
        </p:nvSpPr>
        <p:spPr>
          <a:xfrm>
            <a:off x="457200" y="1219200"/>
            <a:ext cx="7972425" cy="4744085"/>
          </a:xfrm>
        </p:spPr>
        <p:txBody>
          <a:bodyPr vert="horz" wrap="square" lIns="91440" tIns="45720" rIns="91440" bIns="45720" anchor="t" anchorCtr="0">
            <a:spAutoFit/>
          </a:bodyPr>
          <a:p>
            <a:pPr>
              <a:buFont typeface="Arial" panose="020B0604020202020204" pitchFamily="34" charset="0"/>
              <a:buChar char="•"/>
            </a:pPr>
            <a:r>
              <a:rPr sz="2400" kern="1200" dirty="0">
                <a:latin typeface="+mn-lt"/>
                <a:ea typeface="+mn-ea"/>
                <a:cs typeface="Arial" panose="020B0604020202020204" pitchFamily="34" charset="0"/>
              </a:rPr>
              <a:t>Stacks are used for:</a:t>
            </a:r>
            <a:endParaRPr sz="2400" kern="1200" dirty="0">
              <a:latin typeface="+mn-lt"/>
              <a:ea typeface="+mn-ea"/>
              <a:cs typeface="Arial" panose="020B0604020202020204" pitchFamily="34" charset="0"/>
            </a:endParaRPr>
          </a:p>
          <a:p>
            <a:pPr lvl="1"/>
            <a:r>
              <a:rPr sz="2400" kern="1200" dirty="0">
                <a:latin typeface="+mn-lt"/>
                <a:ea typeface="+mn-ea"/>
                <a:cs typeface="+mn-cs"/>
              </a:rPr>
              <a:t>Any sort of nesting (such as parentheses)</a:t>
            </a:r>
            <a:endParaRPr sz="2400" kern="1200" dirty="0">
              <a:latin typeface="+mn-lt"/>
              <a:ea typeface="+mn-ea"/>
              <a:cs typeface="+mn-cs"/>
            </a:endParaRPr>
          </a:p>
          <a:p>
            <a:pPr lvl="1"/>
            <a:r>
              <a:rPr sz="2400" kern="1200" dirty="0">
                <a:latin typeface="+mn-lt"/>
                <a:ea typeface="+mn-ea"/>
                <a:cs typeface="+mn-cs"/>
              </a:rPr>
              <a:t>Evaluating arithmetic expressions (and other sorts of expression)</a:t>
            </a:r>
            <a:endParaRPr sz="2400" kern="1200" dirty="0">
              <a:latin typeface="+mn-lt"/>
              <a:ea typeface="+mn-ea"/>
              <a:cs typeface="+mn-cs"/>
            </a:endParaRPr>
          </a:p>
          <a:p>
            <a:pPr lvl="1"/>
            <a:r>
              <a:rPr sz="2400" kern="1200" dirty="0">
                <a:latin typeface="+mn-lt"/>
                <a:ea typeface="+mn-ea"/>
                <a:cs typeface="+mn-cs"/>
              </a:rPr>
              <a:t>Implementing function or method calls</a:t>
            </a:r>
            <a:endParaRPr sz="2400" kern="1200" dirty="0">
              <a:latin typeface="+mn-lt"/>
              <a:ea typeface="+mn-ea"/>
              <a:cs typeface="+mn-cs"/>
            </a:endParaRPr>
          </a:p>
          <a:p>
            <a:pPr lvl="1"/>
            <a:r>
              <a:rPr sz="2400" b="1" kern="1200" dirty="0">
                <a:latin typeface="+mn-lt"/>
                <a:ea typeface="+mn-ea"/>
                <a:cs typeface="+mn-cs"/>
              </a:rPr>
              <a:t>Keeping track </a:t>
            </a:r>
            <a:r>
              <a:rPr sz="2400" kern="1200" dirty="0">
                <a:latin typeface="+mn-lt"/>
                <a:ea typeface="+mn-ea"/>
                <a:cs typeface="+mn-cs"/>
              </a:rPr>
              <a:t>of previous choices (as in backtracking)</a:t>
            </a:r>
            <a:endParaRPr sz="2400" kern="1200" dirty="0">
              <a:latin typeface="+mn-lt"/>
              <a:ea typeface="+mn-ea"/>
              <a:cs typeface="+mn-cs"/>
            </a:endParaRPr>
          </a:p>
          <a:p>
            <a:pPr lvl="1"/>
            <a:r>
              <a:rPr sz="2400" kern="1200" dirty="0">
                <a:latin typeface="+mn-lt"/>
                <a:ea typeface="+mn-ea"/>
                <a:cs typeface="+mn-cs"/>
              </a:rPr>
              <a:t>Keeping track of choices yet to be made (as in creating a maze)</a:t>
            </a:r>
            <a:endParaRPr sz="2400" kern="1200" dirty="0">
              <a:latin typeface="+mn-lt"/>
              <a:ea typeface="+mn-ea"/>
              <a:cs typeface="+mn-cs"/>
            </a:endParaRPr>
          </a:p>
          <a:p>
            <a:pPr lvl="1"/>
            <a:r>
              <a:rPr sz="2400" b="1" kern="1200" dirty="0">
                <a:latin typeface="+mn-lt"/>
                <a:ea typeface="+mn-ea"/>
                <a:cs typeface="+mn-cs"/>
              </a:rPr>
              <a:t>Undo</a:t>
            </a:r>
            <a:r>
              <a:rPr sz="2400" kern="1200" dirty="0">
                <a:latin typeface="+mn-lt"/>
                <a:ea typeface="+mn-ea"/>
                <a:cs typeface="+mn-cs"/>
              </a:rPr>
              <a:t> sequence in a text editor.</a:t>
            </a:r>
            <a:endParaRPr sz="2400" kern="1200" dirty="0">
              <a:latin typeface="+mn-lt"/>
              <a:ea typeface="+mn-ea"/>
              <a:cs typeface="+mn-cs"/>
            </a:endParaRPr>
          </a:p>
          <a:p>
            <a:pPr lvl="1"/>
            <a:r>
              <a:rPr sz="2400" kern="1200" dirty="0">
                <a:latin typeface="+mn-lt"/>
                <a:ea typeface="+mn-ea"/>
                <a:cs typeface="+mn-cs"/>
              </a:rPr>
              <a:t>Auxiliary data structure for algorithms</a:t>
            </a:r>
            <a:endParaRPr sz="2400" kern="1200" dirty="0">
              <a:latin typeface="+mn-lt"/>
              <a:ea typeface="+mn-ea"/>
              <a:cs typeface="+mn-cs"/>
            </a:endParaRPr>
          </a:p>
          <a:p>
            <a:pPr lvl="1"/>
            <a:r>
              <a:rPr sz="2400" kern="1200" dirty="0">
                <a:latin typeface="+mn-lt"/>
                <a:ea typeface="+mn-ea"/>
                <a:cs typeface="+mn-cs"/>
              </a:rPr>
              <a:t>Component of other data structures</a:t>
            </a:r>
            <a:endParaRPr sz="2400" kern="1200" dirty="0">
              <a:latin typeface="+mn-lt"/>
              <a:ea typeface="+mn-ea"/>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Footer Placeholder 4"/>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ctr" eaLnBrk="1" hangingPunct="1"/>
            <a:r>
              <a:rPr sz="1200" b="0" dirty="0">
                <a:solidFill>
                  <a:srgbClr val="898989"/>
                </a:solidFill>
              </a:rPr>
              <a:t>Data Structures and Algorithms in Java </a:t>
            </a:r>
            <a:endParaRPr sz="1200" b="0" dirty="0">
              <a:solidFill>
                <a:srgbClr val="898989"/>
              </a:solidFill>
            </a:endParaRPr>
          </a:p>
        </p:txBody>
      </p:sp>
      <p:sp>
        <p:nvSpPr>
          <p:cNvPr id="8195" name="Slide Number Placeholder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en-US" sz="1200" b="0" dirty="0">
                <a:solidFill>
                  <a:srgbClr val="898989"/>
                </a:solidFill>
              </a:rPr>
            </a:fld>
            <a:r>
              <a:rPr sz="1200" b="0" dirty="0">
                <a:solidFill>
                  <a:srgbClr val="898989"/>
                </a:solidFill>
              </a:rPr>
              <a:t>/19</a:t>
            </a:r>
            <a:endParaRPr sz="1200" b="0" dirty="0">
              <a:solidFill>
                <a:srgbClr val="898989"/>
              </a:solidFill>
            </a:endParaRPr>
          </a:p>
        </p:txBody>
      </p:sp>
      <p:sp>
        <p:nvSpPr>
          <p:cNvPr id="8196" name="Rectangle 3"/>
          <p:cNvSpPr>
            <a:spLocks noGrp="1"/>
          </p:cNvSpPr>
          <p:nvPr>
            <p:ph type="title"/>
          </p:nvPr>
        </p:nvSpPr>
        <p:spPr>
          <a:xfrm>
            <a:off x="1143000" y="228600"/>
            <a:ext cx="6781800" cy="701675"/>
          </a:xfrm>
        </p:spPr>
        <p:txBody>
          <a:bodyPr vert="horz" wrap="square" lIns="91440" tIns="45720" rIns="91440" bIns="45720" anchor="ctr" anchorCtr="0">
            <a:spAutoFit/>
          </a:bodyPr>
          <a:p>
            <a:r>
              <a:rPr sz="4000" b="1" kern="1200" dirty="0">
                <a:solidFill>
                  <a:srgbClr val="CC3300"/>
                </a:solidFill>
                <a:latin typeface="+mj-lt"/>
                <a:ea typeface="+mj-ea"/>
                <a:cs typeface="Arial" panose="020B0604020202020204" pitchFamily="34" charset="0"/>
              </a:rPr>
              <a:t>Stack in computer memory</a:t>
            </a:r>
            <a:endParaRPr sz="4000" b="1" kern="1200" dirty="0">
              <a:solidFill>
                <a:srgbClr val="CC3300"/>
              </a:solidFill>
              <a:latin typeface="+mj-lt"/>
              <a:ea typeface="Arial" panose="020B0604020202020204" pitchFamily="34" charset="0"/>
              <a:cs typeface="+mj-cs"/>
            </a:endParaRPr>
          </a:p>
        </p:txBody>
      </p:sp>
      <p:sp>
        <p:nvSpPr>
          <p:cNvPr id="8197" name="Text Box 5"/>
          <p:cNvSpPr txBox="1"/>
          <p:nvPr/>
        </p:nvSpPr>
        <p:spPr>
          <a:xfrm>
            <a:off x="152400" y="1066800"/>
            <a:ext cx="8458200" cy="762000"/>
          </a:xfrm>
          <a:prstGeom prst="rect">
            <a:avLst/>
          </a:prstGeom>
          <a:noFill/>
          <a:ln w="9525">
            <a:noFill/>
          </a:ln>
        </p:spPr>
        <p:txBody>
          <a:bodyPr>
            <a:spAutoFit/>
          </a:bodyPr>
          <a:p>
            <a:pPr>
              <a:spcBef>
                <a:spcPct val="50000"/>
              </a:spcBef>
            </a:pPr>
            <a:endParaRPr dirty="0">
              <a:latin typeface="Arial" panose="020B0604020202020204" pitchFamily="34" charset="0"/>
            </a:endParaRPr>
          </a:p>
        </p:txBody>
      </p:sp>
      <p:sp>
        <p:nvSpPr>
          <p:cNvPr id="1572867" name="Rectangle 3"/>
          <p:cNvSpPr/>
          <p:nvPr/>
        </p:nvSpPr>
        <p:spPr>
          <a:xfrm>
            <a:off x="228600" y="990600"/>
            <a:ext cx="8610600" cy="5095875"/>
          </a:xfrm>
          <a:prstGeom prst="rect">
            <a:avLst/>
          </a:prstGeom>
          <a:noFill/>
          <a:ln w="9525">
            <a:noFill/>
          </a:ln>
        </p:spPr>
        <p:txBody>
          <a:bodyPr>
            <a:spAutoFit/>
          </a:bodyPr>
          <a:p>
            <a:pPr marL="319405" indent="-319405"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How does a stack in memory actually work?</a:t>
            </a:r>
            <a:endParaRPr sz="2200" b="0" dirty="0">
              <a:latin typeface="Calibri" panose="020F0502020204030204" pitchFamily="34" charset="0"/>
            </a:endParaRPr>
          </a:p>
          <a:p>
            <a:pPr marL="640080" lvl="1" indent="-273050"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Each time a method is called, an </a:t>
            </a:r>
            <a:r>
              <a:rPr sz="2200" b="0" dirty="0">
                <a:solidFill>
                  <a:srgbClr val="FF0000"/>
                </a:solidFill>
                <a:latin typeface="Calibri" panose="020F0502020204030204" pitchFamily="34" charset="0"/>
              </a:rPr>
              <a:t>activation record (AR)</a:t>
            </a:r>
            <a:r>
              <a:rPr sz="2200" b="0" dirty="0">
                <a:latin typeface="Calibri" panose="020F0502020204030204" pitchFamily="34" charset="0"/>
              </a:rPr>
              <a:t> is allocated for it. This record usually contains the following information:</a:t>
            </a:r>
            <a:endParaRPr sz="2200" b="0" dirty="0">
              <a:latin typeface="Calibri" panose="020F0502020204030204" pitchFamily="34" charset="0"/>
            </a:endParaRPr>
          </a:p>
          <a:p>
            <a:pPr lvl="2" indent="-228600"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Parameters and local variables used in the called method.</a:t>
            </a:r>
            <a:endParaRPr sz="2200" b="0" dirty="0">
              <a:latin typeface="Calibri" panose="020F0502020204030204" pitchFamily="34" charset="0"/>
            </a:endParaRPr>
          </a:p>
          <a:p>
            <a:pPr lvl="2" indent="-228600"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A dynamic link, which is a pointer to the caller's activation record.</a:t>
            </a:r>
            <a:endParaRPr sz="2200" b="0" dirty="0">
              <a:latin typeface="Calibri" panose="020F0502020204030204" pitchFamily="34" charset="0"/>
            </a:endParaRPr>
          </a:p>
          <a:p>
            <a:pPr lvl="2" indent="-228600"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Return address </a:t>
            </a:r>
            <a:r>
              <a:rPr sz="1700" b="0" dirty="0">
                <a:latin typeface="Calibri" panose="020F0502020204030204" pitchFamily="34" charset="0"/>
              </a:rPr>
              <a:t>to resume control by the caller, the address of the caller’s instruction immediately following the call</a:t>
            </a:r>
            <a:r>
              <a:rPr sz="2200" b="0" dirty="0">
                <a:latin typeface="Calibri" panose="020F0502020204030204" pitchFamily="34" charset="0"/>
              </a:rPr>
              <a:t>.</a:t>
            </a:r>
            <a:endParaRPr sz="2200" b="0" dirty="0">
              <a:latin typeface="Calibri" panose="020F0502020204030204" pitchFamily="34" charset="0"/>
            </a:endParaRPr>
          </a:p>
          <a:p>
            <a:pPr lvl="2" indent="-228600"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Return value </a:t>
            </a:r>
            <a:r>
              <a:rPr sz="1800" b="0" dirty="0">
                <a:latin typeface="Calibri" panose="020F0502020204030204" pitchFamily="34" charset="0"/>
              </a:rPr>
              <a:t> for a method not declared as void. Because the size of the activation record may vary from one call to another, the returned value is placed right above the activation record of the caller</a:t>
            </a:r>
            <a:r>
              <a:rPr sz="2200" b="0" dirty="0">
                <a:latin typeface="Calibri" panose="020F0502020204030204" pitchFamily="34" charset="0"/>
              </a:rPr>
              <a:t>.</a:t>
            </a:r>
            <a:endParaRPr sz="2200" b="0" dirty="0">
              <a:latin typeface="Calibri" panose="020F0502020204030204" pitchFamily="34" charset="0"/>
            </a:endParaRPr>
          </a:p>
          <a:p>
            <a:pPr marL="640080" lvl="1" indent="-273050"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Each new activation record is placed on the top of the </a:t>
            </a:r>
            <a:r>
              <a:rPr sz="2200" b="0" dirty="0">
                <a:solidFill>
                  <a:srgbClr val="FF0000"/>
                </a:solidFill>
                <a:latin typeface="Calibri" panose="020F0502020204030204" pitchFamily="34" charset="0"/>
              </a:rPr>
              <a:t>run-time stack</a:t>
            </a:r>
            <a:endParaRPr sz="2200" b="0" dirty="0">
              <a:solidFill>
                <a:srgbClr val="FF0000"/>
              </a:solidFill>
              <a:latin typeface="Calibri" panose="020F0502020204030204" pitchFamily="34" charset="0"/>
            </a:endParaRPr>
          </a:p>
          <a:p>
            <a:pPr marL="640080" lvl="1" indent="-273050" eaLnBrk="0" hangingPunct="0">
              <a:lnSpc>
                <a:spcPct val="90000"/>
              </a:lnSpc>
              <a:spcBef>
                <a:spcPct val="20000"/>
              </a:spcBef>
              <a:buFont typeface="Arial" panose="020B0604020202020204" pitchFamily="34" charset="0"/>
              <a:buChar char="–"/>
            </a:pPr>
            <a:r>
              <a:rPr sz="2200" b="0" u="sng" dirty="0">
                <a:latin typeface="Calibri" panose="020F0502020204030204" pitchFamily="34" charset="0"/>
              </a:rPr>
              <a:t>When a method terminates</a:t>
            </a:r>
            <a:r>
              <a:rPr sz="2200" b="0" dirty="0">
                <a:latin typeface="Calibri" panose="020F0502020204030204" pitchFamily="34" charset="0"/>
              </a:rPr>
              <a:t>, its activation record is removed from the top of the run-time stack</a:t>
            </a:r>
            <a:endParaRPr sz="2200" b="0" dirty="0">
              <a:latin typeface="Calibri" panose="020F0502020204030204" pitchFamily="34" charset="0"/>
            </a:endParaRPr>
          </a:p>
          <a:p>
            <a:pPr marL="640080" lvl="1" indent="-273050" eaLnBrk="0" hangingPunct="0">
              <a:lnSpc>
                <a:spcPct val="90000"/>
              </a:lnSpc>
              <a:spcBef>
                <a:spcPct val="20000"/>
              </a:spcBef>
              <a:buFont typeface="Arial" panose="020B0604020202020204" pitchFamily="34" charset="0"/>
              <a:buChar char="–"/>
            </a:pPr>
            <a:r>
              <a:rPr sz="2200" b="0" dirty="0">
                <a:latin typeface="Calibri" panose="020F0502020204030204" pitchFamily="34" charset="0"/>
              </a:rPr>
              <a:t>Thus, the first AR placed onto the stack is the last one removed</a:t>
            </a:r>
            <a:endParaRPr sz="2200" b="0" dirty="0">
              <a:latin typeface="Calibri" panose="020F0502020204030204" pitchFamily="34" charset="0"/>
            </a:endParaRPr>
          </a:p>
        </p:txBody>
      </p:sp>
      <p:sp>
        <p:nvSpPr>
          <p:cNvPr id="8199" name="Text Box 8"/>
          <p:cNvSpPr txBox="1"/>
          <p:nvPr/>
        </p:nvSpPr>
        <p:spPr>
          <a:xfrm>
            <a:off x="4800600" y="6019800"/>
            <a:ext cx="3810000" cy="406400"/>
          </a:xfrm>
          <a:prstGeom prst="rect">
            <a:avLst/>
          </a:prstGeom>
          <a:solidFill>
            <a:srgbClr val="CCECFF"/>
          </a:solidFill>
          <a:ln w="9525" cap="flat" cmpd="sng">
            <a:solidFill>
              <a:schemeClr val="tx1"/>
            </a:solidFill>
            <a:prstDash val="solid"/>
            <a:miter/>
            <a:headEnd type="none" w="med" len="med"/>
            <a:tailEnd type="none" w="med" len="med"/>
          </a:ln>
        </p:spPr>
        <p:txBody>
          <a:bodyPr>
            <a:spAutoFit/>
          </a:bodyPr>
          <a:p>
            <a:pPr algn="ctr">
              <a:spcBef>
                <a:spcPct val="50000"/>
              </a:spcBef>
            </a:pPr>
            <a:r>
              <a:rPr sz="2000" b="0" dirty="0">
                <a:solidFill>
                  <a:srgbClr val="FF0000"/>
                </a:solidFill>
                <a:latin typeface="Arial" panose="020B0604020202020204" pitchFamily="34" charset="0"/>
              </a:rPr>
              <a:t>AR</a:t>
            </a:r>
            <a:r>
              <a:rPr sz="2000" b="0" dirty="0">
                <a:latin typeface="Arial" panose="020B0604020202020204" pitchFamily="34" charset="0"/>
              </a:rPr>
              <a:t> is also called Stack frame</a:t>
            </a:r>
            <a:endParaRPr sz="2000" b="0"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572867">
                                            <p:txEl>
                                              <p:charRg st="627" end="697"/>
                                            </p:txEl>
                                          </p:spTgt>
                                        </p:tgtEl>
                                        <p:attrNameLst>
                                          <p:attrName>style.visibility</p:attrName>
                                        </p:attrNameLst>
                                      </p:cBhvr>
                                      <p:to>
                                        <p:strVal val="visible"/>
                                      </p:to>
                                    </p:set>
                                    <p:anim to="" calcmode="lin" valueType="num">
                                      <p:cBhvr>
                                        <p:cTn id="7" dur="1" fill="hold"/>
                                        <p:tgtEl>
                                          <p:spTgt spid="1572867">
                                            <p:txEl>
                                              <p:charRg st="627" end="697"/>
                                            </p:txEl>
                                          </p:spTgt>
                                        </p:tgtEl>
                                        <p:attrNameLst>
                                          <p:attrName>style.visibility</p:attrName>
                                        </p:attrNameLst>
                                      </p:cBhvr>
                                    </p:anim>
                                  </p:childTnLst>
                                </p:cTn>
                              </p:par>
                              <p:par>
                                <p:cTn id="8" presetID="24" presetClass="entr" presetSubtype="0" fill="hold" nodeType="withEffect">
                                  <p:stCondLst>
                                    <p:cond delay="0"/>
                                  </p:stCondLst>
                                  <p:childTnLst>
                                    <p:set>
                                      <p:cBhvr>
                                        <p:cTn id="9" dur="1" fill="hold">
                                          <p:stCondLst>
                                            <p:cond delay="0"/>
                                          </p:stCondLst>
                                        </p:cTn>
                                        <p:tgtEl>
                                          <p:spTgt spid="1572867">
                                            <p:txEl>
                                              <p:charRg st="697" end="791"/>
                                            </p:txEl>
                                          </p:spTgt>
                                        </p:tgtEl>
                                        <p:attrNameLst>
                                          <p:attrName>style.visibility</p:attrName>
                                        </p:attrNameLst>
                                      </p:cBhvr>
                                      <p:to>
                                        <p:strVal val="visible"/>
                                      </p:to>
                                    </p:set>
                                    <p:anim to="" calcmode="lin" valueType="num">
                                      <p:cBhvr>
                                        <p:cTn id="10" dur="1" fill="hold"/>
                                        <p:tgtEl>
                                          <p:spTgt spid="1572867">
                                            <p:txEl>
                                              <p:charRg st="697" end="791"/>
                                            </p:txEl>
                                          </p:spTgt>
                                        </p:tgtEl>
                                        <p:attrNameLst>
                                          <p:attrName>style.visibility</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1572867">
                                            <p:txEl>
                                              <p:charRg st="791" end="856"/>
                                            </p:txEl>
                                          </p:spTgt>
                                        </p:tgtEl>
                                        <p:attrNameLst>
                                          <p:attrName>style.visibility</p:attrName>
                                        </p:attrNameLst>
                                      </p:cBhvr>
                                      <p:to>
                                        <p:strVal val="visible"/>
                                      </p:to>
                                    </p:set>
                                    <p:anim to="" calcmode="lin" valueType="num">
                                      <p:cBhvr>
                                        <p:cTn id="13" dur="1" fill="hold"/>
                                        <p:tgtEl>
                                          <p:spTgt spid="1572867">
                                            <p:txEl>
                                              <p:charRg st="791" end="856"/>
                                            </p:txEl>
                                          </p:spTgt>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12167</Words>
  <Application>WPS Presentation</Application>
  <PresentationFormat>On-screen Show (4:3)</PresentationFormat>
  <Paragraphs>553</Paragraphs>
  <Slides>45</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SimSun</vt:lpstr>
      <vt:lpstr>Wingdings</vt:lpstr>
      <vt:lpstr>Calibri</vt:lpstr>
      <vt:lpstr>Times-Roman</vt:lpstr>
      <vt:lpstr>Times New Roman</vt:lpstr>
      <vt:lpstr>Tahoma</vt:lpstr>
      <vt:lpstr>Microsoft YaHei</vt:lpstr>
      <vt:lpstr>Arial Unicode MS</vt:lpstr>
      <vt:lpstr>Office Theme</vt:lpstr>
      <vt:lpstr> 2. Stack and Queue</vt:lpstr>
      <vt:lpstr>Stack</vt:lpstr>
      <vt:lpstr>What is a stack?</vt:lpstr>
      <vt:lpstr>What is a stack?</vt:lpstr>
      <vt:lpstr>Operations on a stack</vt:lpstr>
      <vt:lpstr>PowerPoint 演示文稿</vt:lpstr>
      <vt:lpstr>Applications of Stacks</vt:lpstr>
      <vt:lpstr>Applications of Stacks</vt:lpstr>
      <vt:lpstr>Stack in computer memory</vt:lpstr>
      <vt:lpstr>Array-based Stack - 1</vt:lpstr>
      <vt:lpstr>Array-based Stack - 2</vt:lpstr>
      <vt:lpstr>Array implementation of a stack</vt:lpstr>
      <vt:lpstr>Linked implementation of a stack</vt:lpstr>
      <vt:lpstr>Implementing a stack using  ArrayList &amp; LinkedList classes in Java</vt:lpstr>
      <vt:lpstr>Convert decimal integer number to binary number using  a stack</vt:lpstr>
      <vt:lpstr>Stack Exceptions</vt:lpstr>
      <vt:lpstr>Validate expression using stack - 1</vt:lpstr>
      <vt:lpstr>Validate expression using stack - 1</vt:lpstr>
      <vt:lpstr>Validate expression using stack - 1</vt:lpstr>
      <vt:lpstr>Validate expression using stack - 2</vt:lpstr>
      <vt:lpstr>Matching Parentheses and HTML Tags</vt:lpstr>
      <vt:lpstr>Matching Parentheses and HTML Tags</vt:lpstr>
      <vt:lpstr>Stack class in Java</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Summary</vt:lpstr>
      <vt:lpstr>Reading at home</vt:lpstr>
    </vt:vector>
  </TitlesOfParts>
  <Company>FPT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Lê Thị Phương Dung (FE FP</cp:lastModifiedBy>
  <cp:revision>287</cp:revision>
  <dcterms:created xsi:type="dcterms:W3CDTF">2007-08-21T04:43:00Z</dcterms:created>
  <dcterms:modified xsi:type="dcterms:W3CDTF">2025-01-16T00:15:45Z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60BF51F25F444B8182E2786987F085E7_13</vt:lpwstr>
  </property>
  <property fmtid="{D5CDD505-2E9C-101B-9397-08002B2CF9AE}" pid="3" name="KSOProductBuildVer">
    <vt:lpwstr>1033-12.2.0.19307</vt:lpwstr>
  </property>
</Properties>
</file>