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428" r:id="rId2"/>
    <p:sldId id="433" r:id="rId3"/>
    <p:sldId id="469" r:id="rId4"/>
    <p:sldId id="482" r:id="rId5"/>
    <p:sldId id="481" r:id="rId6"/>
    <p:sldId id="484" r:id="rId7"/>
    <p:sldId id="483" r:id="rId8"/>
    <p:sldId id="485" r:id="rId9"/>
    <p:sldId id="486" r:id="rId10"/>
    <p:sldId id="471" r:id="rId11"/>
    <p:sldId id="473" r:id="rId12"/>
    <p:sldId id="494" r:id="rId13"/>
    <p:sldId id="447" r:id="rId14"/>
    <p:sldId id="448" r:id="rId15"/>
    <p:sldId id="449" r:id="rId16"/>
    <p:sldId id="466" r:id="rId17"/>
    <p:sldId id="467" r:id="rId18"/>
    <p:sldId id="468" r:id="rId19"/>
    <p:sldId id="453" r:id="rId20"/>
    <p:sldId id="454" r:id="rId21"/>
    <p:sldId id="455" r:id="rId22"/>
    <p:sldId id="479" r:id="rId23"/>
    <p:sldId id="456" r:id="rId24"/>
    <p:sldId id="603" r:id="rId25"/>
    <p:sldId id="487" r:id="rId26"/>
    <p:sldId id="489" r:id="rId27"/>
    <p:sldId id="490" r:id="rId28"/>
    <p:sldId id="604" r:id="rId29"/>
    <p:sldId id="605" r:id="rId30"/>
    <p:sldId id="491" r:id="rId31"/>
    <p:sldId id="492" r:id="rId32"/>
    <p:sldId id="493" r:id="rId33"/>
    <p:sldId id="495" r:id="rId34"/>
    <p:sldId id="600" r:id="rId35"/>
    <p:sldId id="601" r:id="rId36"/>
    <p:sldId id="602" r:id="rId37"/>
    <p:sldId id="526" r:id="rId38"/>
    <p:sldId id="527" r:id="rId39"/>
    <p:sldId id="517" r:id="rId40"/>
    <p:sldId id="496" r:id="rId41"/>
    <p:sldId id="516" r:id="rId42"/>
    <p:sldId id="599" r:id="rId43"/>
    <p:sldId id="465" r:id="rId44"/>
    <p:sldId id="476" r:id="rId45"/>
    <p:sldId id="522" r:id="rId46"/>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CCEC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54"/>
    <p:restoredTop sz="95147" autoAdjust="0"/>
  </p:normalViewPr>
  <p:slideViewPr>
    <p:cSldViewPr showGuides="1">
      <p:cViewPr varScale="1">
        <p:scale>
          <a:sx n="84" d="100"/>
          <a:sy n="84" d="100"/>
        </p:scale>
        <p:origin x="1018" y="82"/>
      </p:cViewPr>
      <p:guideLst>
        <p:guide orient="horz" pos="2160"/>
        <p:guide pos="2904"/>
      </p:guideLst>
    </p:cSldViewPr>
  </p:slideViewPr>
  <p:outlineViewPr>
    <p:cViewPr>
      <p:scale>
        <a:sx n="33" d="100"/>
        <a:sy n="33" d="100"/>
      </p:scale>
      <p:origin x="0" y="2886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fld id="{9CA6165A-1F2B-40F7-8FF6-ED735D48B310}"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6/16/2025</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US" altLang="zh-CN" sz="1200" b="0" dirty="0">
                <a:ea typeface="SimSun" panose="02010600030101010101" pitchFamily="2" charset="-122"/>
              </a:rPr>
              <a:t>‹#›</a:t>
            </a:fld>
            <a:endParaRPr lang="en-US" altLang="zh-CN" sz="1200" b="0" dirty="0">
              <a:ea typeface="SimSun"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TextEdit="1"/>
          </p:cNvSpPr>
          <p:nvPr>
            <p:ph type="sldImg"/>
          </p:nvPr>
        </p:nvSpPr>
        <p:spPr>
          <a:ln>
            <a:solidFill>
              <a:srgbClr val="000000">
                <a:alpha val="100000"/>
              </a:srgbClr>
            </a:solidFill>
            <a:miter lim="800000"/>
          </a:ln>
        </p:spPr>
      </p:sp>
      <p:sp>
        <p:nvSpPr>
          <p:cNvPr id="4099" name="Rectangle 3"/>
          <p:cNvSpPr>
            <a:spLocks noGrp="1"/>
          </p:cNvSpPr>
          <p:nvPr>
            <p:ph type="body"/>
          </p:nvPr>
        </p:nvSpPr>
        <p:spPr>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a:solidFill>
              <a:srgbClr val="000000">
                <a:alpha val="100000"/>
              </a:srgbClr>
            </a:solidFill>
            <a:miter lim="800000"/>
          </a:ln>
        </p:spPr>
      </p:sp>
      <p:sp>
        <p:nvSpPr>
          <p:cNvPr id="22531" name="Notes Placeholder 2"/>
          <p:cNvSpPr>
            <a:spLocks noGrp="1"/>
          </p:cNvSpPr>
          <p:nvPr>
            <p:ph type="body"/>
          </p:nvPr>
        </p:nvSpPr>
        <p:spPr>
          <a:noFill/>
          <a:ln>
            <a:noFill/>
          </a:ln>
        </p:spPr>
        <p:txBody>
          <a:bodyPr wrap="square" lIns="91440" tIns="45720" rIns="91440" bIns="45720" anchor="t" anchorCtr="0"/>
          <a:lstStyle/>
          <a:p>
            <a:pPr marL="228600" lvl="0" indent="-228600"/>
            <a:endParaRPr lang="en-US" altLang="en-US" dirty="0"/>
          </a:p>
        </p:txBody>
      </p:sp>
      <p:sp>
        <p:nvSpPr>
          <p:cNvPr id="22532"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ea typeface="SimSun" panose="02010600030101010101" pitchFamily="2" charset="-122"/>
              </a:rPr>
              <a:t>11</a:t>
            </a:fld>
            <a:endParaRPr lang="en-US" altLang="zh-CN" sz="1200" b="0" dirty="0">
              <a:ea typeface="SimSun"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TextEdit="1"/>
          </p:cNvSpPr>
          <p:nvPr>
            <p:ph type="sldImg"/>
          </p:nvPr>
        </p:nvSpPr>
        <p:spPr>
          <a:xfrm>
            <a:off x="1144588" y="684213"/>
            <a:ext cx="4572000" cy="3429000"/>
          </a:xfrm>
          <a:ln>
            <a:solidFill>
              <a:srgbClr val="000000">
                <a:alpha val="100000"/>
              </a:srgbClr>
            </a:solidFill>
            <a:miter lim="800000"/>
          </a:ln>
        </p:spPr>
      </p:sp>
      <p:sp>
        <p:nvSpPr>
          <p:cNvPr id="25603" name="Rectangle 3"/>
          <p:cNvSpPr>
            <a:spLocks noGrp="1"/>
          </p:cNvSpPr>
          <p:nvPr>
            <p:ph type="body"/>
          </p:nvPr>
        </p:nvSpPr>
        <p:spPr>
          <a:xfrm>
            <a:off x="914400" y="4343400"/>
            <a:ext cx="5029200" cy="4116388"/>
          </a:xfrm>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a:xfrm>
            <a:off x="1144588" y="684213"/>
            <a:ext cx="4572000" cy="3429000"/>
          </a:xfrm>
          <a:ln>
            <a:solidFill>
              <a:srgbClr val="000000">
                <a:alpha val="100000"/>
              </a:srgbClr>
            </a:solidFill>
            <a:miter lim="800000"/>
          </a:ln>
        </p:spPr>
      </p:sp>
      <p:sp>
        <p:nvSpPr>
          <p:cNvPr id="27651" name="Rectangle 3"/>
          <p:cNvSpPr>
            <a:spLocks noGrp="1"/>
          </p:cNvSpPr>
          <p:nvPr>
            <p:ph type="body"/>
          </p:nvPr>
        </p:nvSpPr>
        <p:spPr>
          <a:xfrm>
            <a:off x="914400" y="4343400"/>
            <a:ext cx="5029200" cy="4116388"/>
          </a:xfrm>
          <a:noFill/>
          <a:ln>
            <a:noFill/>
          </a:ln>
        </p:spPr>
        <p:txBody>
          <a:bodyPr wrap="square" lIns="91440" tIns="45720" rIns="91440" bIns="45720" anchor="t" anchorCtr="0"/>
          <a:lstStyle/>
          <a:p>
            <a:pPr lvl="0"/>
            <a:r>
              <a:rPr lang="en-US" altLang="zh-CN" dirty="0">
                <a:ea typeface="SimSun" panose="02010600030101010101" pitchFamily="2" charset="-122"/>
              </a:rPr>
              <a:t>https://mathigon.org/course/graph-theory/bridges</a:t>
            </a:r>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a:xfrm>
            <a:off x="1144588" y="684213"/>
            <a:ext cx="4572000" cy="3429000"/>
          </a:xfrm>
          <a:ln>
            <a:solidFill>
              <a:srgbClr val="000000">
                <a:alpha val="100000"/>
              </a:srgbClr>
            </a:solidFill>
            <a:miter lim="800000"/>
          </a:ln>
        </p:spPr>
      </p:sp>
      <p:sp>
        <p:nvSpPr>
          <p:cNvPr id="29699" name="Rectangle 3"/>
          <p:cNvSpPr>
            <a:spLocks noGrp="1"/>
          </p:cNvSpPr>
          <p:nvPr>
            <p:ph type="body"/>
          </p:nvPr>
        </p:nvSpPr>
        <p:spPr>
          <a:xfrm>
            <a:off x="914400" y="4343400"/>
            <a:ext cx="5029200" cy="4116388"/>
          </a:xfrm>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a:xfrm>
            <a:off x="1144588" y="684213"/>
            <a:ext cx="4572000" cy="3429000"/>
          </a:xfrm>
          <a:ln>
            <a:solidFill>
              <a:srgbClr val="000000">
                <a:alpha val="100000"/>
              </a:srgbClr>
            </a:solidFill>
            <a:miter lim="800000"/>
          </a:ln>
        </p:spPr>
      </p:sp>
      <p:sp>
        <p:nvSpPr>
          <p:cNvPr id="33795" name="Rectangle 3"/>
          <p:cNvSpPr>
            <a:spLocks noGrp="1"/>
          </p:cNvSpPr>
          <p:nvPr>
            <p:ph type="body"/>
          </p:nvPr>
        </p:nvSpPr>
        <p:spPr>
          <a:xfrm>
            <a:off x="914400" y="4343400"/>
            <a:ext cx="5029200" cy="4116388"/>
          </a:xfrm>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a:xfrm>
            <a:off x="1144588" y="684213"/>
            <a:ext cx="4572000" cy="3429000"/>
          </a:xfrm>
          <a:ln>
            <a:solidFill>
              <a:srgbClr val="000000">
                <a:alpha val="100000"/>
              </a:srgbClr>
            </a:solidFill>
            <a:miter lim="800000"/>
          </a:ln>
        </p:spPr>
      </p:sp>
      <p:sp>
        <p:nvSpPr>
          <p:cNvPr id="35843" name="Rectangle 3"/>
          <p:cNvSpPr>
            <a:spLocks noGrp="1"/>
          </p:cNvSpPr>
          <p:nvPr>
            <p:ph type="body"/>
          </p:nvPr>
        </p:nvSpPr>
        <p:spPr>
          <a:xfrm>
            <a:off x="914400" y="4343400"/>
            <a:ext cx="5029200" cy="4116388"/>
          </a:xfrm>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a:xfrm>
            <a:off x="1144588" y="684213"/>
            <a:ext cx="4572000" cy="3429000"/>
          </a:xfrm>
          <a:ln>
            <a:solidFill>
              <a:srgbClr val="000000">
                <a:alpha val="100000"/>
              </a:srgbClr>
            </a:solidFill>
            <a:miter lim="800000"/>
          </a:ln>
        </p:spPr>
      </p:sp>
      <p:sp>
        <p:nvSpPr>
          <p:cNvPr id="37891" name="Rectangle 3"/>
          <p:cNvSpPr>
            <a:spLocks noGrp="1"/>
          </p:cNvSpPr>
          <p:nvPr>
            <p:ph type="body"/>
          </p:nvPr>
        </p:nvSpPr>
        <p:spPr>
          <a:xfrm>
            <a:off x="914400" y="4343400"/>
            <a:ext cx="5029200" cy="4116388"/>
          </a:xfrm>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a:xfrm>
            <a:off x="1144588" y="684213"/>
            <a:ext cx="4572000" cy="3429000"/>
          </a:xfrm>
          <a:ln>
            <a:solidFill>
              <a:srgbClr val="000000">
                <a:alpha val="100000"/>
              </a:srgbClr>
            </a:solidFill>
            <a:miter lim="800000"/>
          </a:ln>
        </p:spPr>
      </p:sp>
      <p:sp>
        <p:nvSpPr>
          <p:cNvPr id="39939" name="Rectangle 3"/>
          <p:cNvSpPr>
            <a:spLocks noGrp="1"/>
          </p:cNvSpPr>
          <p:nvPr>
            <p:ph type="body"/>
          </p:nvPr>
        </p:nvSpPr>
        <p:spPr>
          <a:xfrm>
            <a:off x="914400" y="4343400"/>
            <a:ext cx="5029200" cy="4116388"/>
          </a:xfrm>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a:xfrm>
            <a:off x="1144588" y="684213"/>
            <a:ext cx="4572000" cy="3429000"/>
          </a:xfrm>
          <a:ln>
            <a:solidFill>
              <a:srgbClr val="000000">
                <a:alpha val="100000"/>
              </a:srgbClr>
            </a:solidFill>
            <a:miter lim="800000"/>
          </a:ln>
        </p:spPr>
      </p:sp>
      <p:sp>
        <p:nvSpPr>
          <p:cNvPr id="41987" name="Rectangle 3"/>
          <p:cNvSpPr>
            <a:spLocks noGrp="1"/>
          </p:cNvSpPr>
          <p:nvPr>
            <p:ph type="body"/>
          </p:nvPr>
        </p:nvSpPr>
        <p:spPr>
          <a:xfrm>
            <a:off x="914400" y="4343400"/>
            <a:ext cx="5029200" cy="4116388"/>
          </a:xfrm>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a:xfrm>
            <a:off x="1144588" y="684213"/>
            <a:ext cx="4572000" cy="3429000"/>
          </a:xfrm>
          <a:ln>
            <a:solidFill>
              <a:srgbClr val="000000">
                <a:alpha val="100000"/>
              </a:srgbClr>
            </a:solidFill>
            <a:miter lim="800000"/>
          </a:ln>
        </p:spPr>
      </p:sp>
      <p:sp>
        <p:nvSpPr>
          <p:cNvPr id="44035" name="Rectangle 3"/>
          <p:cNvSpPr>
            <a:spLocks noGrp="1"/>
          </p:cNvSpPr>
          <p:nvPr>
            <p:ph type="body"/>
          </p:nvPr>
        </p:nvSpPr>
        <p:spPr>
          <a:xfrm>
            <a:off x="914400" y="4343400"/>
            <a:ext cx="5029200" cy="4116388"/>
          </a:xfrm>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9632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a:xfrm>
            <a:off x="1144588" y="684213"/>
            <a:ext cx="4572000" cy="3429000"/>
          </a:xfrm>
          <a:ln>
            <a:solidFill>
              <a:srgbClr val="000000">
                <a:alpha val="100000"/>
              </a:srgbClr>
            </a:solidFill>
            <a:miter lim="800000"/>
          </a:ln>
        </p:spPr>
      </p:sp>
      <p:sp>
        <p:nvSpPr>
          <p:cNvPr id="46083" name="Rectangle 3"/>
          <p:cNvSpPr>
            <a:spLocks noGrp="1"/>
          </p:cNvSpPr>
          <p:nvPr>
            <p:ph type="body"/>
          </p:nvPr>
        </p:nvSpPr>
        <p:spPr>
          <a:xfrm>
            <a:off x="914400" y="4343400"/>
            <a:ext cx="5029200" cy="4116388"/>
          </a:xfrm>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a:xfrm>
            <a:off x="1144588" y="684213"/>
            <a:ext cx="4572000" cy="3429000"/>
          </a:xfrm>
          <a:ln>
            <a:solidFill>
              <a:srgbClr val="000000">
                <a:alpha val="100000"/>
              </a:srgbClr>
            </a:solidFill>
            <a:miter lim="800000"/>
          </a:ln>
        </p:spPr>
      </p:sp>
      <p:sp>
        <p:nvSpPr>
          <p:cNvPr id="48131" name="Rectangle 3"/>
          <p:cNvSpPr>
            <a:spLocks noGrp="1"/>
          </p:cNvSpPr>
          <p:nvPr>
            <p:ph type="body"/>
          </p:nvPr>
        </p:nvSpPr>
        <p:spPr>
          <a:xfrm>
            <a:off x="914400" y="4343400"/>
            <a:ext cx="5029200" cy="4116388"/>
          </a:xfrm>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a:xfrm>
            <a:off x="1144588" y="684213"/>
            <a:ext cx="4572000" cy="3429000"/>
          </a:xfrm>
          <a:ln>
            <a:solidFill>
              <a:srgbClr val="000000">
                <a:alpha val="100000"/>
              </a:srgbClr>
            </a:solidFill>
            <a:miter lim="800000"/>
          </a:ln>
        </p:spPr>
      </p:sp>
      <p:sp>
        <p:nvSpPr>
          <p:cNvPr id="50179" name="Rectangle 3"/>
          <p:cNvSpPr>
            <a:spLocks noGrp="1"/>
          </p:cNvSpPr>
          <p:nvPr>
            <p:ph type="body"/>
          </p:nvPr>
        </p:nvSpPr>
        <p:spPr>
          <a:xfrm>
            <a:off x="914400" y="4343400"/>
            <a:ext cx="5029200" cy="4116388"/>
          </a:xfrm>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a:xfrm>
            <a:off x="1144588" y="684213"/>
            <a:ext cx="4572000" cy="3429000"/>
          </a:xfrm>
          <a:ln>
            <a:solidFill>
              <a:srgbClr val="000000">
                <a:alpha val="100000"/>
              </a:srgbClr>
            </a:solidFill>
            <a:miter lim="800000"/>
          </a:ln>
        </p:spPr>
      </p:sp>
      <p:sp>
        <p:nvSpPr>
          <p:cNvPr id="52227" name="Rectangle 3"/>
          <p:cNvSpPr>
            <a:spLocks noGrp="1"/>
          </p:cNvSpPr>
          <p:nvPr>
            <p:ph type="body"/>
          </p:nvPr>
        </p:nvSpPr>
        <p:spPr>
          <a:xfrm>
            <a:off x="914400" y="4343400"/>
            <a:ext cx="5029200" cy="4116388"/>
          </a:xfrm>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3144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C</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1. 2</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Tree>
    <p:extLst>
      <p:ext uri="{BB962C8B-B14F-4D97-AF65-F5344CB8AC3E}">
        <p14:creationId xmlns:p14="http://schemas.microsoft.com/office/powerpoint/2010/main" val="1978978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a:solidFill>
              <a:srgbClr val="000000">
                <a:alpha val="100000"/>
              </a:srgbClr>
            </a:solidFill>
            <a:miter lim="800000"/>
          </a:ln>
        </p:spPr>
      </p:sp>
      <p:sp>
        <p:nvSpPr>
          <p:cNvPr id="7171" name="Notes Placeholder 2"/>
          <p:cNvSpPr>
            <a:spLocks noGrp="1"/>
          </p:cNvSpPr>
          <p:nvPr>
            <p:ph type="body"/>
          </p:nvPr>
        </p:nvSpPr>
        <p:spPr>
          <a:noFill/>
          <a:ln>
            <a:noFill/>
          </a:ln>
        </p:spPr>
        <p:txBody>
          <a:bodyPr wrap="square" lIns="91440" tIns="45720" rIns="91440" bIns="45720" anchor="t" anchorCtr="0"/>
          <a:lstStyle/>
          <a:p>
            <a:pPr lvl="0"/>
            <a:endParaRPr lang="en-US" altLang="en-US" dirty="0"/>
          </a:p>
        </p:txBody>
      </p:sp>
      <p:sp>
        <p:nvSpPr>
          <p:cNvPr id="7172"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ea typeface="SimSun" panose="02010600030101010101" pitchFamily="2" charset="-122"/>
              </a:rPr>
              <a:t>3</a:t>
            </a:fld>
            <a:endParaRPr lang="en-US" altLang="zh-CN" sz="1200" b="0" dirty="0">
              <a:ea typeface="SimSun"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a:solidFill>
              <a:srgbClr val="000000">
                <a:alpha val="100000"/>
              </a:srgbClr>
            </a:solidFill>
            <a:miter lim="800000"/>
          </a:ln>
        </p:spPr>
      </p:sp>
      <p:sp>
        <p:nvSpPr>
          <p:cNvPr id="9219" name="Notes Placeholder 2"/>
          <p:cNvSpPr>
            <a:spLocks noGrp="1"/>
          </p:cNvSpPr>
          <p:nvPr>
            <p:ph type="body"/>
          </p:nvPr>
        </p:nvSpPr>
        <p:spPr>
          <a:noFill/>
          <a:ln>
            <a:noFill/>
          </a:ln>
        </p:spPr>
        <p:txBody>
          <a:bodyPr wrap="square" lIns="91440" tIns="45720" rIns="91440" bIns="45720" anchor="t" anchorCtr="0"/>
          <a:lstStyle/>
          <a:p>
            <a:pPr lvl="0"/>
            <a:endParaRPr lang="en-US" altLang="en-US" dirty="0"/>
          </a:p>
        </p:txBody>
      </p:sp>
      <p:sp>
        <p:nvSpPr>
          <p:cNvPr id="9220"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ea typeface="SimSun" panose="02010600030101010101" pitchFamily="2" charset="-122"/>
              </a:rPr>
              <a:t>4</a:t>
            </a:fld>
            <a:endParaRPr lang="en-US" altLang="zh-CN" sz="1200" b="0" dirty="0">
              <a:ea typeface="SimSun"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a:solidFill>
              <a:srgbClr val="000000">
                <a:alpha val="100000"/>
              </a:srgbClr>
            </a:solidFill>
            <a:miter lim="800000"/>
          </a:ln>
        </p:spPr>
      </p:sp>
      <p:sp>
        <p:nvSpPr>
          <p:cNvPr id="11267" name="Notes Placeholder 2"/>
          <p:cNvSpPr>
            <a:spLocks noGrp="1"/>
          </p:cNvSpPr>
          <p:nvPr>
            <p:ph type="body"/>
          </p:nvPr>
        </p:nvSpPr>
        <p:spPr>
          <a:noFill/>
          <a:ln>
            <a:noFill/>
          </a:ln>
        </p:spPr>
        <p:txBody>
          <a:bodyPr wrap="square" lIns="91440" tIns="45720" rIns="91440" bIns="45720" anchor="t" anchorCtr="0"/>
          <a:lstStyle/>
          <a:p>
            <a:pPr lvl="0"/>
            <a:endParaRPr lang="en-US" altLang="en-US" dirty="0"/>
          </a:p>
        </p:txBody>
      </p:sp>
      <p:sp>
        <p:nvSpPr>
          <p:cNvPr id="11268"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ea typeface="SimSun" panose="02010600030101010101" pitchFamily="2" charset="-122"/>
              </a:rPr>
              <a:t>5</a:t>
            </a:fld>
            <a:endParaRPr lang="en-US" altLang="zh-CN" sz="1200" b="0" dirty="0">
              <a:ea typeface="SimSun"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a:solidFill>
              <a:srgbClr val="000000">
                <a:alpha val="100000"/>
              </a:srgbClr>
            </a:solidFill>
            <a:miter lim="800000"/>
          </a:ln>
        </p:spPr>
      </p:sp>
      <p:sp>
        <p:nvSpPr>
          <p:cNvPr id="14339" name="Notes Placeholder 2"/>
          <p:cNvSpPr>
            <a:spLocks noGrp="1"/>
          </p:cNvSpPr>
          <p:nvPr>
            <p:ph type="body"/>
          </p:nvPr>
        </p:nvSpPr>
        <p:spPr>
          <a:noFill/>
          <a:ln>
            <a:noFill/>
          </a:ln>
        </p:spPr>
        <p:txBody>
          <a:bodyPr wrap="square" lIns="91440" tIns="45720" rIns="91440" bIns="45720" anchor="t" anchorCtr="0"/>
          <a:lstStyle/>
          <a:p>
            <a:pPr lvl="0"/>
            <a:endParaRPr lang="en-US" altLang="en-US" dirty="0"/>
          </a:p>
        </p:txBody>
      </p:sp>
      <p:sp>
        <p:nvSpPr>
          <p:cNvPr id="14340"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ea typeface="SimSun" panose="02010600030101010101" pitchFamily="2" charset="-122"/>
              </a:rPr>
              <a:t>7</a:t>
            </a:fld>
            <a:endParaRPr lang="en-US" altLang="zh-CN" sz="1200" b="0" dirty="0">
              <a:ea typeface="SimSun"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a:solidFill>
              <a:srgbClr val="000000">
                <a:alpha val="100000"/>
              </a:srgbClr>
            </a:solidFill>
            <a:miter lim="800000"/>
          </a:ln>
        </p:spPr>
      </p:sp>
      <p:sp>
        <p:nvSpPr>
          <p:cNvPr id="16387" name="Notes Placeholder 2"/>
          <p:cNvSpPr>
            <a:spLocks noGrp="1"/>
          </p:cNvSpPr>
          <p:nvPr>
            <p:ph type="body"/>
          </p:nvPr>
        </p:nvSpPr>
        <p:spPr>
          <a:noFill/>
          <a:ln>
            <a:noFill/>
          </a:ln>
        </p:spPr>
        <p:txBody>
          <a:bodyPr wrap="square" lIns="91440" tIns="45720" rIns="91440" bIns="45720" anchor="t" anchorCtr="0"/>
          <a:lstStyle/>
          <a:p>
            <a:pPr lvl="0"/>
            <a:r>
              <a:rPr lang="en-US" altLang="en-US" dirty="0"/>
              <a:t>|E| = number of edges</a:t>
            </a:r>
          </a:p>
          <a:p>
            <a:pPr lvl="0"/>
            <a:r>
              <a:rPr lang="en-US" altLang="en-US" dirty="0"/>
              <a:t>|V| = number of vertices</a:t>
            </a:r>
          </a:p>
        </p:txBody>
      </p:sp>
      <p:sp>
        <p:nvSpPr>
          <p:cNvPr id="16388"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ea typeface="SimSun" panose="02010600030101010101" pitchFamily="2" charset="-122"/>
              </a:rPr>
              <a:t>8</a:t>
            </a:fld>
            <a:endParaRPr lang="en-US" altLang="zh-CN" sz="1200" b="0" dirty="0">
              <a:ea typeface="SimSun"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a:solidFill>
              <a:srgbClr val="000000">
                <a:alpha val="100000"/>
              </a:srgbClr>
            </a:solidFill>
            <a:miter lim="800000"/>
          </a:ln>
        </p:spPr>
      </p:sp>
      <p:sp>
        <p:nvSpPr>
          <p:cNvPr id="18435" name="Notes Placeholder 2"/>
          <p:cNvSpPr>
            <a:spLocks noGrp="1"/>
          </p:cNvSpPr>
          <p:nvPr>
            <p:ph type="body"/>
          </p:nvPr>
        </p:nvSpPr>
        <p:spPr>
          <a:noFill/>
          <a:ln>
            <a:noFill/>
          </a:ln>
        </p:spPr>
        <p:txBody>
          <a:bodyPr wrap="square" lIns="91440" tIns="45720" rIns="91440" bIns="45720" anchor="t" anchorCtr="0"/>
          <a:lstStyle/>
          <a:p>
            <a:pPr lvl="0"/>
            <a:r>
              <a:rPr lang="en-US" altLang="en-US" dirty="0"/>
              <a:t>|E| = number of edges</a:t>
            </a:r>
          </a:p>
          <a:p>
            <a:pPr lvl="0"/>
            <a:r>
              <a:rPr lang="en-US" altLang="en-US" dirty="0"/>
              <a:t>|V| = number of vertices</a:t>
            </a:r>
          </a:p>
        </p:txBody>
      </p:sp>
      <p:sp>
        <p:nvSpPr>
          <p:cNvPr id="18436"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ea typeface="SimSun" panose="02010600030101010101" pitchFamily="2" charset="-122"/>
              </a:rPr>
              <a:t>9</a:t>
            </a:fld>
            <a:endParaRPr lang="en-US" altLang="zh-CN" sz="1200" b="0" dirty="0">
              <a:ea typeface="SimSun"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a:solidFill>
              <a:srgbClr val="000000">
                <a:alpha val="100000"/>
              </a:srgbClr>
            </a:solidFill>
            <a:miter lim="800000"/>
          </a:ln>
        </p:spPr>
      </p:sp>
      <p:sp>
        <p:nvSpPr>
          <p:cNvPr id="20483" name="Notes Placeholder 2"/>
          <p:cNvSpPr>
            <a:spLocks noGrp="1"/>
          </p:cNvSpPr>
          <p:nvPr>
            <p:ph type="body"/>
          </p:nvPr>
        </p:nvSpPr>
        <p:spPr>
          <a:noFill/>
          <a:ln>
            <a:noFill/>
          </a:ln>
        </p:spPr>
        <p:txBody>
          <a:bodyPr wrap="square" lIns="91440" tIns="45720" rIns="91440" bIns="45720" anchor="t" anchorCtr="0"/>
          <a:lstStyle/>
          <a:p>
            <a:pPr lvl="0"/>
            <a:r>
              <a:rPr lang="en-US" altLang="en-US" dirty="0"/>
              <a:t>|E| = number of edges</a:t>
            </a:r>
          </a:p>
          <a:p>
            <a:pPr lvl="0"/>
            <a:r>
              <a:rPr lang="en-US" altLang="en-US" dirty="0"/>
              <a:t>|V| = number of vertices</a:t>
            </a:r>
          </a:p>
        </p:txBody>
      </p:sp>
      <p:sp>
        <p:nvSpPr>
          <p:cNvPr id="20484"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b="0" dirty="0">
                <a:ea typeface="SimSun" panose="02010600030101010101" pitchFamily="2" charset="-122"/>
              </a:rPr>
              <a:t>10</a:t>
            </a:fld>
            <a:endParaRPr lang="en-US" altLang="zh-CN" sz="1200" b="0" dirty="0">
              <a:ea typeface="SimSun"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6/16/2025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b="0" dirty="0">
                <a:solidFill>
                  <a:srgbClr val="898989"/>
                </a:solidFill>
                <a:latin typeface="Arial" panose="020B0604020202020204" pitchFamily="34" charset="0"/>
              </a:rPr>
              <a:t>/30</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6/16/2025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b="0" dirty="0">
                <a:solidFill>
                  <a:srgbClr val="898989"/>
                </a:solidFill>
                <a:latin typeface="Arial" panose="020B0604020202020204" pitchFamily="34" charset="0"/>
              </a:rPr>
              <a:t>/30</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6/16/2025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b="0" dirty="0">
                <a:solidFill>
                  <a:srgbClr val="898989"/>
                </a:solidFill>
                <a:latin typeface="Arial" panose="020B0604020202020204" pitchFamily="34" charset="0"/>
              </a:rPr>
              <a:t>/30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noProof="1"/>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anose="05000000000000000000" pitchFamily="2" charset="2"/>
              <a:buChar char="l"/>
              <a:defRPr>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6/16/2025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b="0" dirty="0">
                <a:solidFill>
                  <a:srgbClr val="898989"/>
                </a:solidFill>
                <a:latin typeface="Arial" panose="020B0604020202020204" pitchFamily="34" charset="0"/>
              </a:rPr>
              <a:t>/30</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6/16/2025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b="0" dirty="0">
                <a:solidFill>
                  <a:srgbClr val="898989"/>
                </a:solidFill>
                <a:latin typeface="Arial" panose="020B0604020202020204" pitchFamily="34" charset="0"/>
              </a:rPr>
              <a:t>/30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6/16/2025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b="0" dirty="0">
                <a:solidFill>
                  <a:srgbClr val="898989"/>
                </a:solidFill>
                <a:latin typeface="Arial" panose="020B0604020202020204" pitchFamily="34" charset="0"/>
              </a:rPr>
              <a:t>/30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6/16/2025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b="0" dirty="0">
                <a:solidFill>
                  <a:srgbClr val="898989"/>
                </a:solidFill>
                <a:latin typeface="Arial" panose="020B0604020202020204" pitchFamily="34" charset="0"/>
              </a:rPr>
              <a:t>/30</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6/16/2025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b="0" dirty="0">
                <a:solidFill>
                  <a:srgbClr val="898989"/>
                </a:solidFill>
                <a:latin typeface="Arial" panose="020B0604020202020204" pitchFamily="34" charset="0"/>
              </a:rPr>
              <a:t>/30</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6/16/2025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b="0" dirty="0">
                <a:solidFill>
                  <a:srgbClr val="898989"/>
                </a:solidFill>
                <a:latin typeface="Arial" panose="020B0604020202020204" pitchFamily="34" charset="0"/>
              </a:rPr>
              <a:t>/30</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6/16/2025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b="0" dirty="0">
                <a:solidFill>
                  <a:srgbClr val="898989"/>
                </a:solidFill>
                <a:latin typeface="Arial" panose="020B0604020202020204" pitchFamily="34" charset="0"/>
              </a:rPr>
              <a:t>/30</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6/16/2025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t>‹#›</a:t>
            </a:fld>
            <a:r>
              <a:rPr lang="en-US" altLang="en-US" sz="1200" b="0" dirty="0">
                <a:solidFill>
                  <a:srgbClr val="898989"/>
                </a:solidFill>
                <a:latin typeface="Arial" panose="020B0604020202020204" pitchFamily="34" charset="0"/>
              </a:rPr>
              <a:t>/30</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b="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6/16/2025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lstStyle>
            <a:lvl1pPr algn="ctr" eaLnBrk="1" hangingPunct="1">
              <a:defRPr sz="1200" b="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0">
                <a:solidFill>
                  <a:srgbClr val="898989"/>
                </a:solidFill>
                <a:ea typeface="SimSun" panose="02010600030101010101" pitchFamily="2" charset="-122"/>
              </a:defRPr>
            </a:lvl1pPr>
          </a:lstStyle>
          <a:p>
            <a:pPr lvl="0" eaLnBrk="1" hangingPunct="1">
              <a:buNone/>
            </a:pPr>
            <a:fld id="{9A0DB2DC-4C9A-4742-B13C-FB6460FD3503}" type="slidenum">
              <a:rPr lang="en-US" altLang="zh-CN" dirty="0">
                <a:latin typeface="Arial" panose="020B0604020202020204" pitchFamily="34" charset="0"/>
              </a:rPr>
              <a:t>‹#›</a:t>
            </a:fld>
            <a:r>
              <a:rPr lang="en-US" altLang="en-US" sz="1200" b="0" dirty="0">
                <a:solidFill>
                  <a:srgbClr val="898989"/>
                </a:solidFill>
                <a:latin typeface="Arial" panose="020B0604020202020204" pitchFamily="34" charset="0"/>
              </a:rPr>
              <a:t>/30</a:t>
            </a:r>
          </a:p>
        </p:txBody>
      </p:sp>
      <p:pic>
        <p:nvPicPr>
          <p:cNvPr id="1031" name="Picture 10" descr="logo05"/>
          <p:cNvPicPr>
            <a:picLocks noChangeAspect="1"/>
          </p:cNvPicPr>
          <p:nvPr userDrawn="1"/>
        </p:nvPicPr>
        <p:blipFill>
          <a:blip r:embed="rId13"/>
          <a:stretch>
            <a:fillRect/>
          </a:stretch>
        </p:blipFill>
        <p:spPr>
          <a:xfrm>
            <a:off x="0" y="0"/>
            <a:ext cx="1600200" cy="476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07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1</a:t>
            </a:fld>
            <a:r>
              <a:rPr lang="en-US" altLang="en-US" sz="1200" dirty="0">
                <a:solidFill>
                  <a:srgbClr val="898989"/>
                </a:solidFill>
                <a:latin typeface="Arial" panose="020B0604020202020204" pitchFamily="34" charset="0"/>
              </a:rPr>
              <a:t>/30</a:t>
            </a:r>
          </a:p>
        </p:txBody>
      </p:sp>
      <p:sp>
        <p:nvSpPr>
          <p:cNvPr id="3076" name="Title 1"/>
          <p:cNvSpPr>
            <a:spLocks noGrp="1"/>
          </p:cNvSpPr>
          <p:nvPr>
            <p:ph type="ctrTitle"/>
          </p:nvPr>
        </p:nvSpPr>
        <p:spPr>
          <a:xfrm>
            <a:off x="533400" y="2590800"/>
            <a:ext cx="7620000" cy="762000"/>
          </a:xfrm>
        </p:spPr>
        <p:txBody>
          <a:bodyPr vert="horz" wrap="square" lIns="91440" tIns="45720" rIns="91440" bIns="45720" anchor="ctr" anchorCtr="0">
            <a:spAutoFit/>
          </a:bodyPr>
          <a:lstStyle>
            <a:lvl1pPr lvl="0">
              <a:buClrTx/>
              <a:buSzTx/>
              <a:buFontTx/>
              <a:defRPr/>
            </a:lvl1pPr>
          </a:lstStyle>
          <a:p>
            <a:pPr lvl="0" eaLnBrk="1" hangingPunct="1"/>
            <a:r>
              <a:rPr lang="en-US" altLang="en-US" b="1" dirty="0">
                <a:solidFill>
                  <a:schemeClr val="tx2"/>
                </a:solidFill>
                <a:latin typeface="Arial" panose="020B0604020202020204" pitchFamily="34" charset="0"/>
              </a:rPr>
              <a:t> 5. Graphs</a:t>
            </a:r>
            <a:endParaRPr lang="en-US" altLang="en-US" b="1" dirty="0">
              <a:solidFill>
                <a:schemeClr val="tx2"/>
              </a:solidFill>
            </a:endParaRPr>
          </a:p>
        </p:txBody>
      </p:sp>
      <p:sp>
        <p:nvSpPr>
          <p:cNvPr id="3077" name="Text Box 3"/>
          <p:cNvSpPr txBox="1"/>
          <p:nvPr/>
        </p:nvSpPr>
        <p:spPr>
          <a:xfrm>
            <a:off x="2819400" y="3429000"/>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en-US" sz="3600" b="1" dirty="0">
                <a:solidFill>
                  <a:schemeClr val="hlink"/>
                </a:solidFill>
                <a:latin typeface="Arial" panose="020B0604020202020204" pitchFamily="34" charset="0"/>
              </a:rPr>
              <a:t>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1945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10</a:t>
            </a:fld>
            <a:r>
              <a:rPr lang="en-US" altLang="en-US" sz="1200" dirty="0">
                <a:solidFill>
                  <a:srgbClr val="898989"/>
                </a:solidFill>
                <a:latin typeface="Arial" panose="020B0604020202020204" pitchFamily="34" charset="0"/>
              </a:rPr>
              <a:t>/30</a:t>
            </a:r>
          </a:p>
        </p:txBody>
      </p:sp>
      <p:sp>
        <p:nvSpPr>
          <p:cNvPr id="19460" name="Rectangle 2"/>
          <p:cNvSpPr>
            <a:spLocks noGrp="1"/>
          </p:cNvSpPr>
          <p:nvPr>
            <p:ph type="title"/>
          </p:nvPr>
        </p:nvSpPr>
        <p:spPr>
          <a:xfrm>
            <a:off x="838200" y="593725"/>
            <a:ext cx="7391400" cy="701675"/>
          </a:xfrm>
        </p:spPr>
        <p:txBody>
          <a:bodyPr vert="horz" wrap="square" lIns="91440" tIns="45720" rIns="91440" bIns="45720" anchor="ctr" anchorCtr="0">
            <a:spAutoFit/>
          </a:bodyPr>
          <a:lstStyle/>
          <a:p>
            <a:pPr eaLnBrk="1" hangingPunct="1"/>
            <a:r>
              <a:rPr lang="en-US" altLang="en-US" sz="4000" b="1" dirty="0">
                <a:solidFill>
                  <a:srgbClr val="CC3300"/>
                </a:solidFill>
              </a:rPr>
              <a:t>Kruskal Algorithm</a:t>
            </a:r>
          </a:p>
        </p:txBody>
      </p:sp>
      <p:sp>
        <p:nvSpPr>
          <p:cNvPr id="19461"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10</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28676" name="Text Box 3"/>
          <p:cNvSpPr txBox="1">
            <a:spLocks noChangeArrowheads="1"/>
          </p:cNvSpPr>
          <p:nvPr/>
        </p:nvSpPr>
        <p:spPr bwMode="auto">
          <a:xfrm>
            <a:off x="609600" y="1854200"/>
            <a:ext cx="8305800" cy="36322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a:ln>
                  <a:noFill/>
                </a:ln>
                <a:solidFill>
                  <a:schemeClr val="dk1"/>
                </a:solidFill>
                <a:effectLst/>
                <a:uLnTx/>
                <a:uFillTx/>
                <a:latin typeface="Courier New" panose="02070309020205020404" pitchFamily="49" charset="0"/>
                <a:ea typeface="+mn-ea"/>
                <a:cs typeface="+mn-cs"/>
              </a:rPr>
              <a:t>(A popular algorithm, all edges are ordered by weight, each edge is checked to see whether it can be considered part of the tree. It is added to the tree if no cycle arises after its inclusion)</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1" i="0" u="none" strike="noStrike" kern="1200" cap="none" spc="0" normalizeH="0" baseline="0" noProof="0" dirty="0">
              <a:ln>
                <a:noFill/>
              </a:ln>
              <a:solidFill>
                <a:schemeClr val="dk1"/>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2000" b="1" i="0" u="none" strike="noStrike" kern="1200" cap="none" spc="0" normalizeH="0" baseline="0" noProof="0" dirty="0" err="1">
                <a:ln>
                  <a:noFill/>
                </a:ln>
                <a:solidFill>
                  <a:schemeClr val="dk1"/>
                </a:solidFill>
                <a:effectLst/>
                <a:uLnTx/>
                <a:uFillTx/>
                <a:latin typeface="Courier New" panose="02070309020205020404" pitchFamily="49" charset="0"/>
                <a:ea typeface="+mn-ea"/>
                <a:cs typeface="+mn-cs"/>
              </a:rPr>
              <a:t>KruskalAlgorithm</a:t>
            </a:r>
            <a:r>
              <a:rPr kumimoji="0" lang="en-US" sz="2000" b="1" i="0" u="none" strike="noStrike" kern="1200" cap="none" spc="0" normalizeH="0" baseline="0" noProof="0" dirty="0">
                <a:ln>
                  <a:noFill/>
                </a:ln>
                <a:solidFill>
                  <a:schemeClr val="dk1"/>
                </a:solidFill>
                <a:effectLst/>
                <a:uLnTx/>
                <a:uFillTx/>
                <a:latin typeface="Courier New" panose="02070309020205020404" pitchFamily="49" charset="0"/>
                <a:ea typeface="+mn-ea"/>
                <a:cs typeface="+mn-cs"/>
              </a:rPr>
              <a:t>(</a:t>
            </a:r>
            <a:r>
              <a:rPr kumimoji="0" lang="en-US" sz="1600" b="0" i="1" u="none" strike="noStrike" kern="1200" cap="none" spc="0" normalizeH="0" baseline="0" noProof="0" dirty="0">
                <a:ln>
                  <a:noFill/>
                </a:ln>
                <a:solidFill>
                  <a:schemeClr val="dk1"/>
                </a:solidFill>
                <a:effectLst/>
                <a:uLnTx/>
                <a:uFillTx/>
                <a:latin typeface="Courier New" panose="02070309020205020404" pitchFamily="49" charset="0"/>
                <a:ea typeface="+mn-ea"/>
                <a:cs typeface="+mn-cs"/>
              </a:rPr>
              <a:t>weighted connected undirected graph)</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1" u="none" strike="noStrike" kern="1200" cap="none" spc="0" normalizeH="0" baseline="0" noProof="0" dirty="0">
                <a:ln>
                  <a:noFill/>
                </a:ln>
                <a:solidFill>
                  <a:schemeClr val="dk1"/>
                </a:solidFill>
                <a:effectLst/>
                <a:uLnTx/>
                <a:uFillTx/>
                <a:latin typeface="Courier New" panose="02070309020205020404" pitchFamily="49" charset="0"/>
                <a:ea typeface="+mn-ea"/>
                <a:cs typeface="+mn-cs"/>
              </a:rPr>
              <a:t>tree = null;</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1" u="none" strike="noStrike" kern="1200" cap="none" spc="0" normalizeH="0" baseline="0" noProof="0" dirty="0">
                <a:ln>
                  <a:noFill/>
                </a:ln>
                <a:solidFill>
                  <a:schemeClr val="dk1"/>
                </a:solidFill>
                <a:effectLst/>
                <a:uLnTx/>
                <a:uFillTx/>
                <a:latin typeface="Courier New" panose="02070309020205020404" pitchFamily="49" charset="0"/>
                <a:ea typeface="+mn-ea"/>
                <a:cs typeface="+mn-cs"/>
              </a:rPr>
              <a:t>edges = sequence of all edges of graph sorted by weight</a:t>
            </a:r>
            <a:endParaRPr kumimoji="0" lang="en-US" sz="1600" b="0" i="1" u="none" strike="noStrike" kern="1200" cap="none" spc="0" normalizeH="0" baseline="0" noProof="0" dirty="0">
              <a:ln>
                <a:noFill/>
              </a:ln>
              <a:solidFill>
                <a:schemeClr val="dk1"/>
              </a:solidFill>
              <a:effectLst/>
              <a:uLnTx/>
              <a:uFillTx/>
              <a:latin typeface="Courier New" panose="02070309020205020404" pitchFamily="49" charset="0"/>
              <a:ea typeface="+mn-ea"/>
              <a:cs typeface="+mn-cs"/>
              <a:sym typeface="Symbol" panose="05050102010706020507" pitchFamily="18" charset="2"/>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1" u="none" strike="noStrike" kern="1200" cap="none" spc="0" normalizeH="0" baseline="0" noProof="0" dirty="0">
                <a:ln>
                  <a:noFill/>
                </a:ln>
                <a:solidFill>
                  <a:schemeClr val="dk1"/>
                </a:solidFill>
                <a:effectLst/>
                <a:uLnTx/>
                <a:uFillTx/>
                <a:latin typeface="Courier New" panose="02070309020205020404" pitchFamily="49" charset="0"/>
                <a:ea typeface="+mn-ea"/>
                <a:cs typeface="+mn-cs"/>
              </a:rPr>
              <a:t>for (</a:t>
            </a:r>
            <a:r>
              <a:rPr kumimoji="0" lang="en-US" sz="1600" b="0" i="1" u="none" strike="noStrike" kern="1200" cap="none" spc="0" normalizeH="0" baseline="0" noProof="0" dirty="0" err="1">
                <a:ln>
                  <a:noFill/>
                </a:ln>
                <a:solidFill>
                  <a:schemeClr val="dk1"/>
                </a:solidFill>
                <a:effectLst/>
                <a:uLnTx/>
                <a:uFillTx/>
                <a:latin typeface="Courier New" panose="02070309020205020404" pitchFamily="49" charset="0"/>
                <a:ea typeface="+mn-ea"/>
                <a:cs typeface="+mn-cs"/>
              </a:rPr>
              <a:t>i</a:t>
            </a:r>
            <a:r>
              <a:rPr kumimoji="0" lang="en-US" sz="1600" b="0" i="1" u="none" strike="noStrike" kern="1200" cap="none" spc="0" normalizeH="0" baseline="0" noProof="0" dirty="0">
                <a:ln>
                  <a:noFill/>
                </a:ln>
                <a:solidFill>
                  <a:schemeClr val="dk1"/>
                </a:solidFill>
                <a:effectLst/>
                <a:uLnTx/>
                <a:uFillTx/>
                <a:latin typeface="Courier New" panose="02070309020205020404" pitchFamily="49" charset="0"/>
                <a:ea typeface="+mn-ea"/>
                <a:cs typeface="+mn-cs"/>
              </a:rPr>
              <a:t> = 1; </a:t>
            </a:r>
            <a:r>
              <a:rPr kumimoji="0" lang="en-US" sz="1600" b="0" i="1" u="none" strike="noStrike" kern="1200" cap="none" spc="0" normalizeH="0" baseline="0" noProof="0" dirty="0" err="1">
                <a:ln>
                  <a:noFill/>
                </a:ln>
                <a:solidFill>
                  <a:schemeClr val="dk1"/>
                </a:solidFill>
                <a:effectLst/>
                <a:uLnTx/>
                <a:uFillTx/>
                <a:latin typeface="Courier New" panose="02070309020205020404" pitchFamily="49" charset="0"/>
                <a:ea typeface="+mn-ea"/>
                <a:cs typeface="+mn-cs"/>
              </a:rPr>
              <a:t>i</a:t>
            </a:r>
            <a:r>
              <a:rPr kumimoji="0" lang="en-US" sz="1600" b="0" i="1" u="none" strike="noStrike" kern="1200" cap="none" spc="0" normalizeH="0" baseline="0" noProof="0" dirty="0">
                <a:ln>
                  <a:noFill/>
                </a:ln>
                <a:solidFill>
                  <a:schemeClr val="dk1"/>
                </a:solidFill>
                <a:effectLst/>
                <a:uLnTx/>
                <a:uFillTx/>
                <a:latin typeface="Courier New" panose="02070309020205020404" pitchFamily="49" charset="0"/>
                <a:ea typeface="+mn-ea"/>
                <a:cs typeface="+mn-cs"/>
              </a:rPr>
              <a:t>&lt;=|E| and |tree|&lt;|V| - 1; </a:t>
            </a:r>
            <a:r>
              <a:rPr kumimoji="0" lang="en-US" sz="1600" b="0" i="1" u="none" strike="noStrike" kern="1200" cap="none" spc="0" normalizeH="0" baseline="0" noProof="0" dirty="0" err="1">
                <a:ln>
                  <a:noFill/>
                </a:ln>
                <a:solidFill>
                  <a:schemeClr val="dk1"/>
                </a:solidFill>
                <a:effectLst/>
                <a:uLnTx/>
                <a:uFillTx/>
                <a:latin typeface="Courier New" panose="02070309020205020404" pitchFamily="49" charset="0"/>
                <a:ea typeface="+mn-ea"/>
                <a:cs typeface="+mn-cs"/>
              </a:rPr>
              <a:t>i</a:t>
            </a:r>
            <a:r>
              <a:rPr kumimoji="0" lang="en-US" sz="1600" b="0" i="1" u="none" strike="noStrike" kern="1200" cap="none" spc="0" normalizeH="0" baseline="0" noProof="0" dirty="0">
                <a:ln>
                  <a:noFill/>
                </a:ln>
                <a:solidFill>
                  <a:schemeClr val="dk1"/>
                </a:solidFill>
                <a:effectLst/>
                <a:uLnTx/>
                <a:uFillTx/>
                <a:latin typeface="Courier New" panose="02070309020205020404" pitchFamily="49"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1" u="none" strike="noStrike" kern="1200" cap="none" spc="0" normalizeH="0" baseline="0" noProof="0" dirty="0">
                <a:ln>
                  <a:noFill/>
                </a:ln>
                <a:solidFill>
                  <a:schemeClr val="dk1"/>
                </a:solidFill>
                <a:effectLst/>
                <a:uLnTx/>
                <a:uFillTx/>
                <a:latin typeface="Courier New" panose="02070309020205020404" pitchFamily="49" charset="0"/>
                <a:ea typeface="+mn-ea"/>
                <a:cs typeface="+mn-cs"/>
              </a:rPr>
              <a:t>	if </a:t>
            </a:r>
            <a:r>
              <a:rPr kumimoji="0" lang="en-US" sz="1600" b="0" i="1" u="none" strike="noStrike" kern="1200" cap="none" spc="0" normalizeH="0" baseline="0" noProof="0" dirty="0" err="1">
                <a:ln>
                  <a:noFill/>
                </a:ln>
                <a:solidFill>
                  <a:schemeClr val="dk1"/>
                </a:solidFill>
                <a:effectLst/>
                <a:uLnTx/>
                <a:uFillTx/>
                <a:latin typeface="Courier New" panose="02070309020205020404" pitchFamily="49" charset="0"/>
                <a:ea typeface="+mn-ea"/>
                <a:cs typeface="+mn-cs"/>
              </a:rPr>
              <a:t>e_i</a:t>
            </a:r>
            <a:r>
              <a:rPr kumimoji="0" lang="en-US" sz="1600" b="0" i="1" u="none" strike="noStrike" kern="1200" cap="none" spc="0" normalizeH="0" baseline="0" noProof="0" dirty="0">
                <a:ln>
                  <a:noFill/>
                </a:ln>
                <a:solidFill>
                  <a:schemeClr val="dk1"/>
                </a:solidFill>
                <a:effectLst/>
                <a:uLnTx/>
                <a:uFillTx/>
                <a:latin typeface="Courier New" panose="02070309020205020404" pitchFamily="49" charset="0"/>
                <a:ea typeface="+mn-ea"/>
                <a:cs typeface="+mn-cs"/>
              </a:rPr>
              <a:t> from edges does not form a cycle with edges in tree</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0" i="1" u="none" strike="noStrike" kern="1200" cap="none" spc="0" normalizeH="0" baseline="0" noProof="0" dirty="0">
                <a:ln>
                  <a:noFill/>
                </a:ln>
                <a:solidFill>
                  <a:schemeClr val="dk1"/>
                </a:solidFill>
                <a:effectLst/>
                <a:uLnTx/>
                <a:uFillTx/>
                <a:latin typeface="Courier New" panose="02070309020205020404" pitchFamily="49" charset="0"/>
                <a:ea typeface="+mn-ea"/>
                <a:cs typeface="+mn-cs"/>
              </a:rPr>
              <a:t>		add </a:t>
            </a:r>
            <a:r>
              <a:rPr kumimoji="0" lang="en-US" sz="1600" b="0" i="1" u="none" strike="noStrike" kern="1200" cap="none" spc="0" normalizeH="0" baseline="0" noProof="0" dirty="0" err="1">
                <a:ln>
                  <a:noFill/>
                </a:ln>
                <a:solidFill>
                  <a:schemeClr val="dk1"/>
                </a:solidFill>
                <a:effectLst/>
                <a:uLnTx/>
                <a:uFillTx/>
                <a:latin typeface="Courier New" panose="02070309020205020404" pitchFamily="49" charset="0"/>
                <a:ea typeface="+mn-ea"/>
                <a:cs typeface="+mn-cs"/>
              </a:rPr>
              <a:t>e_i</a:t>
            </a:r>
            <a:r>
              <a:rPr kumimoji="0" lang="en-US" sz="1600" b="0" i="1" u="none" strike="noStrike" kern="1200" cap="none" spc="0" normalizeH="0" baseline="0" noProof="0" dirty="0">
                <a:ln>
                  <a:noFill/>
                </a:ln>
                <a:solidFill>
                  <a:schemeClr val="dk1"/>
                </a:solidFill>
                <a:effectLst/>
                <a:uLnTx/>
                <a:uFillTx/>
                <a:latin typeface="Courier New" panose="02070309020205020404" pitchFamily="49" charset="0"/>
                <a:ea typeface="+mn-ea"/>
                <a:cs typeface="+mn-cs"/>
              </a:rPr>
              <a:t> to tree</a:t>
            </a: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600" b="0" i="1" u="none" strike="noStrike" kern="1200" cap="none" spc="0" normalizeH="0" baseline="0" noProof="0" dirty="0">
              <a:ln>
                <a:noFill/>
              </a:ln>
              <a:solidFill>
                <a:schemeClr val="dk1"/>
              </a:solidFill>
              <a:effectLst/>
              <a:uLnTx/>
              <a:uFillTx/>
              <a:latin typeface="Courier New" panose="02070309020205020404" pitchFamily="49"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600" b="0" i="1" u="none" strike="noStrike" kern="1200" cap="none" spc="0" normalizeH="0" baseline="0" noProof="0" dirty="0">
              <a:ln>
                <a:noFill/>
              </a:ln>
              <a:solidFill>
                <a:schemeClr val="dk1"/>
              </a:solidFill>
              <a:effectLst/>
              <a:uLnTx/>
              <a:uFillTx/>
              <a:latin typeface="Courier New" panose="02070309020205020404" pitchFamily="49" charset="0"/>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2150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11</a:t>
            </a:fld>
            <a:r>
              <a:rPr lang="en-US" altLang="en-US" sz="1200" dirty="0">
                <a:solidFill>
                  <a:srgbClr val="898989"/>
                </a:solidFill>
                <a:latin typeface="Arial" panose="020B0604020202020204" pitchFamily="34" charset="0"/>
              </a:rPr>
              <a:t>/30</a:t>
            </a:r>
          </a:p>
        </p:txBody>
      </p:sp>
      <p:sp>
        <p:nvSpPr>
          <p:cNvPr id="21508"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11</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21509" name="Text Box 4"/>
          <p:cNvSpPr txBox="1"/>
          <p:nvPr/>
        </p:nvSpPr>
        <p:spPr>
          <a:xfrm>
            <a:off x="914400" y="5562600"/>
            <a:ext cx="76962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dirty="0">
                <a:latin typeface="Arial" panose="020B0604020202020204" pitchFamily="34" charset="0"/>
              </a:rPr>
              <a:t>A spanning tree of graph (a) found with Kruskal’s algorithm. The  vertices are selected in the following order: 1, 2, 2, 3, 3, 4, 7, 8, 8</a:t>
            </a:r>
          </a:p>
        </p:txBody>
      </p:sp>
      <p:pic>
        <p:nvPicPr>
          <p:cNvPr id="21510" name="Picture 4"/>
          <p:cNvPicPr>
            <a:picLocks noChangeAspect="1"/>
          </p:cNvPicPr>
          <p:nvPr/>
        </p:nvPicPr>
        <p:blipFill>
          <a:blip r:embed="rId3"/>
          <a:srcRect l="12576" t="32245" r="62810" b="36456"/>
          <a:stretch>
            <a:fillRect/>
          </a:stretch>
        </p:blipFill>
        <p:spPr>
          <a:xfrm>
            <a:off x="1828800" y="1066800"/>
            <a:ext cx="5715000" cy="4540250"/>
          </a:xfrm>
          <a:prstGeom prst="rect">
            <a:avLst/>
          </a:prstGeom>
          <a:noFill/>
          <a:ln w="9525">
            <a:noFill/>
          </a:ln>
        </p:spPr>
      </p:pic>
      <p:sp>
        <p:nvSpPr>
          <p:cNvPr id="21511" name="Rectangle 2"/>
          <p:cNvSpPr/>
          <p:nvPr/>
        </p:nvSpPr>
        <p:spPr>
          <a:xfrm>
            <a:off x="762000" y="381000"/>
            <a:ext cx="7391400"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Kruskal Algorithm – demo</a:t>
            </a:r>
          </a:p>
        </p:txBody>
      </p:sp>
      <p:sp>
        <p:nvSpPr>
          <p:cNvPr id="21512" name="Text Box 6"/>
          <p:cNvSpPr txBox="1"/>
          <p:nvPr/>
        </p:nvSpPr>
        <p:spPr>
          <a:xfrm>
            <a:off x="5791200" y="5181600"/>
            <a:ext cx="5334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2000" dirty="0">
                <a:latin typeface="Arial" panose="020B0604020202020204" pitchFamily="34" charset="0"/>
              </a:rPr>
              <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1"/>
          <p:cNvGrpSpPr/>
          <p:nvPr/>
        </p:nvGrpSpPr>
        <p:grpSpPr>
          <a:xfrm>
            <a:off x="1600278" y="1981238"/>
            <a:ext cx="4419484" cy="3192453"/>
            <a:chOff x="1981200" y="1143000"/>
            <a:chExt cx="5181600" cy="3615154"/>
          </a:xfrm>
        </p:grpSpPr>
        <p:sp>
          <p:nvSpPr>
            <p:cNvPr id="23557" name="Oval 5"/>
            <p:cNvSpPr/>
            <p:nvPr/>
          </p:nvSpPr>
          <p:spPr>
            <a:xfrm>
              <a:off x="3733800" y="3733800"/>
              <a:ext cx="533400" cy="609600"/>
            </a:xfrm>
            <a:prstGeom prst="ellipse">
              <a:avLst/>
            </a:prstGeom>
            <a:noFill/>
            <a:ln w="28575" cap="flat" cmpd="sng">
              <a:solidFill>
                <a:srgbClr val="00206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ctr" eaLnBrk="1" hangingPunct="1">
                <a:buFontTx/>
                <a:buNone/>
              </a:pPr>
              <a:r>
                <a:rPr lang="en-US" altLang="en-US" sz="2000" dirty="0">
                  <a:solidFill>
                    <a:srgbClr val="0033CC"/>
                  </a:solidFill>
                  <a:latin typeface="Arial" panose="020B0604020202020204" pitchFamily="34" charset="0"/>
                </a:rPr>
                <a:t>C</a:t>
              </a:r>
              <a:endParaRPr lang="en-SG" altLang="en-US" sz="2000" dirty="0">
                <a:solidFill>
                  <a:srgbClr val="0033CC"/>
                </a:solidFill>
                <a:latin typeface="Arial" panose="020B0604020202020204" pitchFamily="34" charset="0"/>
              </a:endParaRPr>
            </a:p>
          </p:txBody>
        </p:sp>
        <p:sp>
          <p:nvSpPr>
            <p:cNvPr id="23558" name="Oval 6"/>
            <p:cNvSpPr/>
            <p:nvPr/>
          </p:nvSpPr>
          <p:spPr>
            <a:xfrm>
              <a:off x="3352800" y="2133600"/>
              <a:ext cx="533400" cy="609600"/>
            </a:xfrm>
            <a:prstGeom prst="ellipse">
              <a:avLst/>
            </a:prstGeom>
            <a:noFill/>
            <a:ln w="28575" cap="flat" cmpd="sng">
              <a:solidFill>
                <a:srgbClr val="00206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ctr" eaLnBrk="1" hangingPunct="1">
                <a:buFontTx/>
                <a:buNone/>
              </a:pPr>
              <a:r>
                <a:rPr lang="en-US" altLang="en-US" sz="2000" dirty="0">
                  <a:solidFill>
                    <a:srgbClr val="0033CC"/>
                  </a:solidFill>
                  <a:latin typeface="Arial" panose="020B0604020202020204" pitchFamily="34" charset="0"/>
                </a:rPr>
                <a:t>A</a:t>
              </a:r>
              <a:endParaRPr lang="en-SG" altLang="en-US" sz="2000" dirty="0">
                <a:solidFill>
                  <a:srgbClr val="0033CC"/>
                </a:solidFill>
                <a:latin typeface="Arial" panose="020B0604020202020204" pitchFamily="34" charset="0"/>
              </a:endParaRPr>
            </a:p>
          </p:txBody>
        </p:sp>
        <p:sp>
          <p:nvSpPr>
            <p:cNvPr id="23559" name="Oval 7"/>
            <p:cNvSpPr/>
            <p:nvPr/>
          </p:nvSpPr>
          <p:spPr>
            <a:xfrm>
              <a:off x="4953000" y="2057400"/>
              <a:ext cx="533400" cy="609600"/>
            </a:xfrm>
            <a:prstGeom prst="ellipse">
              <a:avLst/>
            </a:prstGeom>
            <a:noFill/>
            <a:ln w="28575" cap="flat" cmpd="sng">
              <a:solidFill>
                <a:srgbClr val="00206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ctr" eaLnBrk="1" hangingPunct="1">
                <a:buFontTx/>
                <a:buNone/>
              </a:pPr>
              <a:r>
                <a:rPr lang="en-US" altLang="en-US" sz="2000" dirty="0">
                  <a:solidFill>
                    <a:srgbClr val="0033CC"/>
                  </a:solidFill>
                  <a:latin typeface="Arial" panose="020B0604020202020204" pitchFamily="34" charset="0"/>
                </a:rPr>
                <a:t>B</a:t>
              </a:r>
              <a:endParaRPr lang="en-SG" altLang="en-US" sz="2000" dirty="0">
                <a:solidFill>
                  <a:srgbClr val="0033CC"/>
                </a:solidFill>
                <a:latin typeface="Arial" panose="020B0604020202020204" pitchFamily="34" charset="0"/>
              </a:endParaRPr>
            </a:p>
          </p:txBody>
        </p:sp>
        <p:cxnSp>
          <p:nvCxnSpPr>
            <p:cNvPr id="23560" name="Straight Connector 8"/>
            <p:cNvCxnSpPr>
              <a:stCxn id="23558" idx="6"/>
              <a:endCxn id="23559" idx="2"/>
            </p:cNvCxnSpPr>
            <p:nvPr/>
          </p:nvCxnSpPr>
          <p:spPr>
            <a:xfrm flipV="1">
              <a:off x="3886200" y="2362200"/>
              <a:ext cx="1066800" cy="76200"/>
            </a:xfrm>
            <a:prstGeom prst="line">
              <a:avLst/>
            </a:prstGeom>
            <a:ln w="38100" cap="flat" cmpd="sng">
              <a:solidFill>
                <a:srgbClr val="002060"/>
              </a:solidFill>
              <a:prstDash val="solid"/>
              <a:headEnd type="none" w="med" len="med"/>
              <a:tailEnd type="none" w="med" len="med"/>
            </a:ln>
          </p:spPr>
        </p:cxnSp>
        <p:cxnSp>
          <p:nvCxnSpPr>
            <p:cNvPr id="23561" name="Straight Connector 9"/>
            <p:cNvCxnSpPr>
              <a:stCxn id="23558" idx="4"/>
              <a:endCxn id="23557" idx="0"/>
            </p:cNvCxnSpPr>
            <p:nvPr/>
          </p:nvCxnSpPr>
          <p:spPr>
            <a:xfrm rot="-5400000" flipH="1">
              <a:off x="3314700" y="3048000"/>
              <a:ext cx="990600" cy="381000"/>
            </a:xfrm>
            <a:prstGeom prst="line">
              <a:avLst/>
            </a:prstGeom>
            <a:ln w="38100" cap="flat" cmpd="sng">
              <a:solidFill>
                <a:srgbClr val="002060"/>
              </a:solidFill>
              <a:prstDash val="solid"/>
              <a:headEnd type="none" w="med" len="med"/>
              <a:tailEnd type="none" w="med" len="med"/>
            </a:ln>
          </p:spPr>
        </p:cxnSp>
        <p:sp>
          <p:nvSpPr>
            <p:cNvPr id="23562" name="Oval 10"/>
            <p:cNvSpPr/>
            <p:nvPr/>
          </p:nvSpPr>
          <p:spPr>
            <a:xfrm>
              <a:off x="6629400" y="1676400"/>
              <a:ext cx="533400" cy="609600"/>
            </a:xfrm>
            <a:prstGeom prst="ellipse">
              <a:avLst/>
            </a:prstGeom>
            <a:noFill/>
            <a:ln w="28575" cap="flat" cmpd="sng">
              <a:solidFill>
                <a:srgbClr val="00206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ctr" eaLnBrk="1" hangingPunct="1">
                <a:buFontTx/>
                <a:buNone/>
              </a:pPr>
              <a:r>
                <a:rPr lang="en-US" altLang="en-US" sz="2000" dirty="0">
                  <a:solidFill>
                    <a:srgbClr val="0033CC"/>
                  </a:solidFill>
                  <a:latin typeface="Arial" panose="020B0604020202020204" pitchFamily="34" charset="0"/>
                </a:rPr>
                <a:t>D</a:t>
              </a:r>
              <a:endParaRPr lang="en-SG" altLang="en-US" sz="2000" dirty="0">
                <a:solidFill>
                  <a:srgbClr val="0033CC"/>
                </a:solidFill>
                <a:latin typeface="Arial" panose="020B0604020202020204" pitchFamily="34" charset="0"/>
              </a:endParaRPr>
            </a:p>
          </p:txBody>
        </p:sp>
        <p:sp>
          <p:nvSpPr>
            <p:cNvPr id="23563" name="Oval 11"/>
            <p:cNvSpPr/>
            <p:nvPr/>
          </p:nvSpPr>
          <p:spPr>
            <a:xfrm>
              <a:off x="6096000" y="3581400"/>
              <a:ext cx="533400" cy="609600"/>
            </a:xfrm>
            <a:prstGeom prst="ellipse">
              <a:avLst/>
            </a:prstGeom>
            <a:noFill/>
            <a:ln w="28575" cap="flat" cmpd="sng">
              <a:solidFill>
                <a:srgbClr val="00206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ctr" eaLnBrk="1" hangingPunct="1">
                <a:buFontTx/>
                <a:buNone/>
              </a:pPr>
              <a:r>
                <a:rPr lang="en-US" altLang="en-US" sz="2000" dirty="0">
                  <a:solidFill>
                    <a:srgbClr val="0033CC"/>
                  </a:solidFill>
                  <a:latin typeface="Arial" panose="020B0604020202020204" pitchFamily="34" charset="0"/>
                </a:rPr>
                <a:t>E</a:t>
              </a:r>
              <a:endParaRPr lang="en-SG" altLang="en-US" sz="2000" dirty="0">
                <a:solidFill>
                  <a:srgbClr val="0033CC"/>
                </a:solidFill>
                <a:latin typeface="Arial" panose="020B0604020202020204" pitchFamily="34" charset="0"/>
              </a:endParaRPr>
            </a:p>
          </p:txBody>
        </p:sp>
        <p:cxnSp>
          <p:nvCxnSpPr>
            <p:cNvPr id="23564" name="Straight Connector 12"/>
            <p:cNvCxnSpPr>
              <a:stCxn id="23559" idx="6"/>
              <a:endCxn id="23562" idx="2"/>
            </p:cNvCxnSpPr>
            <p:nvPr/>
          </p:nvCxnSpPr>
          <p:spPr>
            <a:xfrm flipV="1">
              <a:off x="5486400" y="1981200"/>
              <a:ext cx="1143000" cy="381000"/>
            </a:xfrm>
            <a:prstGeom prst="line">
              <a:avLst/>
            </a:prstGeom>
            <a:ln w="38100" cap="flat" cmpd="sng">
              <a:solidFill>
                <a:srgbClr val="002060"/>
              </a:solidFill>
              <a:prstDash val="solid"/>
              <a:headEnd type="none" w="med" len="med"/>
              <a:tailEnd type="none" w="med" len="med"/>
            </a:ln>
          </p:spPr>
        </p:cxnSp>
        <p:cxnSp>
          <p:nvCxnSpPr>
            <p:cNvPr id="23565" name="Straight Connector 13"/>
            <p:cNvCxnSpPr>
              <a:stCxn id="23559" idx="5"/>
              <a:endCxn id="23563" idx="1"/>
            </p:cNvCxnSpPr>
            <p:nvPr/>
          </p:nvCxnSpPr>
          <p:spPr>
            <a:xfrm rot="-5400000" flipH="1">
              <a:off x="5245100" y="2741612"/>
              <a:ext cx="1092200" cy="765175"/>
            </a:xfrm>
            <a:prstGeom prst="line">
              <a:avLst/>
            </a:prstGeom>
            <a:ln w="38100" cap="flat" cmpd="sng">
              <a:solidFill>
                <a:srgbClr val="002060"/>
              </a:solidFill>
              <a:prstDash val="solid"/>
              <a:headEnd type="none" w="med" len="med"/>
              <a:tailEnd type="none" w="med" len="med"/>
            </a:ln>
          </p:spPr>
        </p:cxnSp>
        <p:sp>
          <p:nvSpPr>
            <p:cNvPr id="23566" name="Oval 14"/>
            <p:cNvSpPr/>
            <p:nvPr/>
          </p:nvSpPr>
          <p:spPr>
            <a:xfrm>
              <a:off x="1981200" y="2819400"/>
              <a:ext cx="533400" cy="609600"/>
            </a:xfrm>
            <a:prstGeom prst="ellipse">
              <a:avLst/>
            </a:prstGeom>
            <a:noFill/>
            <a:ln w="28575" cap="flat" cmpd="sng">
              <a:solidFill>
                <a:srgbClr val="002060"/>
              </a:solidFill>
              <a:prstDash val="solid"/>
              <a:headEnd type="none" w="med" len="med"/>
              <a:tailEnd type="none" w="med" len="med"/>
            </a:ln>
          </p:spPr>
          <p:txBody>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lgn="ctr" eaLnBrk="1" hangingPunct="1">
                <a:buFontTx/>
                <a:buNone/>
              </a:pPr>
              <a:r>
                <a:rPr lang="en-US" altLang="en-US" sz="2000" dirty="0">
                  <a:solidFill>
                    <a:srgbClr val="0033CC"/>
                  </a:solidFill>
                  <a:latin typeface="Arial" panose="020B0604020202020204" pitchFamily="34" charset="0"/>
                </a:rPr>
                <a:t>F</a:t>
              </a:r>
              <a:endParaRPr lang="en-SG" altLang="en-US" sz="2000" dirty="0">
                <a:solidFill>
                  <a:srgbClr val="0033CC"/>
                </a:solidFill>
                <a:latin typeface="Arial" panose="020B0604020202020204" pitchFamily="34" charset="0"/>
              </a:endParaRPr>
            </a:p>
          </p:txBody>
        </p:sp>
        <p:cxnSp>
          <p:nvCxnSpPr>
            <p:cNvPr id="23567" name="Straight Connector 15"/>
            <p:cNvCxnSpPr>
              <a:stCxn id="23566" idx="7"/>
              <a:endCxn id="23558" idx="2"/>
            </p:cNvCxnSpPr>
            <p:nvPr/>
          </p:nvCxnSpPr>
          <p:spPr>
            <a:xfrm rot="5400000" flipH="1" flipV="1">
              <a:off x="2659856" y="2215356"/>
              <a:ext cx="469900" cy="915987"/>
            </a:xfrm>
            <a:prstGeom prst="line">
              <a:avLst/>
            </a:prstGeom>
            <a:ln w="38100" cap="flat" cmpd="sng">
              <a:solidFill>
                <a:srgbClr val="002060"/>
              </a:solidFill>
              <a:prstDash val="solid"/>
              <a:headEnd type="none" w="med" len="med"/>
              <a:tailEnd type="none" w="med" len="med"/>
            </a:ln>
          </p:spPr>
        </p:cxnSp>
        <p:cxnSp>
          <p:nvCxnSpPr>
            <p:cNvPr id="23568" name="Straight Connector 16"/>
            <p:cNvCxnSpPr>
              <a:stCxn id="23566" idx="5"/>
              <a:endCxn id="23557" idx="2"/>
            </p:cNvCxnSpPr>
            <p:nvPr/>
          </p:nvCxnSpPr>
          <p:spPr>
            <a:xfrm rot="-5400000" flipH="1">
              <a:off x="2736056" y="3040856"/>
              <a:ext cx="698500" cy="1296987"/>
            </a:xfrm>
            <a:prstGeom prst="line">
              <a:avLst/>
            </a:prstGeom>
            <a:ln w="38100" cap="flat" cmpd="sng">
              <a:solidFill>
                <a:srgbClr val="002060"/>
              </a:solidFill>
              <a:prstDash val="solid"/>
              <a:headEnd type="none" w="med" len="med"/>
              <a:tailEnd type="none" w="med" len="med"/>
            </a:ln>
          </p:spPr>
        </p:cxnSp>
        <p:cxnSp>
          <p:nvCxnSpPr>
            <p:cNvPr id="23569" name="Straight Connector 17"/>
            <p:cNvCxnSpPr>
              <a:stCxn id="23557" idx="6"/>
              <a:endCxn id="23563" idx="2"/>
            </p:cNvCxnSpPr>
            <p:nvPr/>
          </p:nvCxnSpPr>
          <p:spPr>
            <a:xfrm flipV="1">
              <a:off x="4267200" y="3886200"/>
              <a:ext cx="1828800" cy="152400"/>
            </a:xfrm>
            <a:prstGeom prst="line">
              <a:avLst/>
            </a:prstGeom>
            <a:ln w="38100" cap="flat" cmpd="sng">
              <a:solidFill>
                <a:srgbClr val="002060"/>
              </a:solidFill>
              <a:prstDash val="solid"/>
              <a:headEnd type="none" w="med" len="med"/>
              <a:tailEnd type="none" w="med" len="med"/>
            </a:ln>
          </p:spPr>
        </p:cxnSp>
        <p:cxnSp>
          <p:nvCxnSpPr>
            <p:cNvPr id="23570" name="Straight Connector 18"/>
            <p:cNvCxnSpPr>
              <a:stCxn id="23563" idx="7"/>
              <a:endCxn id="23562" idx="4"/>
            </p:cNvCxnSpPr>
            <p:nvPr/>
          </p:nvCxnSpPr>
          <p:spPr>
            <a:xfrm rot="5400000" flipH="1" flipV="1">
              <a:off x="6031706" y="2805906"/>
              <a:ext cx="1384300" cy="344487"/>
            </a:xfrm>
            <a:prstGeom prst="line">
              <a:avLst/>
            </a:prstGeom>
            <a:ln w="38100" cap="flat" cmpd="sng">
              <a:solidFill>
                <a:srgbClr val="002060"/>
              </a:solidFill>
              <a:prstDash val="solid"/>
              <a:headEnd type="none" w="med" len="med"/>
              <a:tailEnd type="none" w="med" len="med"/>
            </a:ln>
          </p:spPr>
        </p:cxnSp>
        <p:cxnSp>
          <p:nvCxnSpPr>
            <p:cNvPr id="23571" name="Straight Connector 19"/>
            <p:cNvCxnSpPr>
              <a:stCxn id="23559" idx="3"/>
              <a:endCxn id="23557" idx="7"/>
            </p:cNvCxnSpPr>
            <p:nvPr/>
          </p:nvCxnSpPr>
          <p:spPr>
            <a:xfrm rot="5400000">
              <a:off x="3987800" y="2779712"/>
              <a:ext cx="1244600" cy="841375"/>
            </a:xfrm>
            <a:prstGeom prst="line">
              <a:avLst/>
            </a:prstGeom>
            <a:ln w="38100" cap="flat" cmpd="sng">
              <a:solidFill>
                <a:srgbClr val="002060"/>
              </a:solidFill>
              <a:prstDash val="solid"/>
              <a:headEnd type="none" w="med" len="med"/>
              <a:tailEnd type="none" w="med" len="med"/>
            </a:ln>
          </p:spPr>
        </p:cxnSp>
        <p:cxnSp>
          <p:nvCxnSpPr>
            <p:cNvPr id="23572" name="Straight Connector 22"/>
            <p:cNvCxnSpPr>
              <a:stCxn id="23562" idx="1"/>
              <a:endCxn id="23558" idx="0"/>
            </p:cNvCxnSpPr>
            <p:nvPr/>
          </p:nvCxnSpPr>
          <p:spPr>
            <a:xfrm rot="-5400000" flipH="1" flipV="1">
              <a:off x="4979194" y="405606"/>
              <a:ext cx="368300" cy="3087688"/>
            </a:xfrm>
            <a:prstGeom prst="curvedConnector3">
              <a:avLst>
                <a:gd name="adj1" fmla="val -86398"/>
              </a:avLst>
            </a:prstGeom>
            <a:ln w="38100" cap="flat" cmpd="sng">
              <a:solidFill>
                <a:srgbClr val="002060"/>
              </a:solidFill>
              <a:prstDash val="solid"/>
              <a:headEnd type="none" w="med" len="med"/>
              <a:tailEnd type="none" w="med" len="med"/>
            </a:ln>
          </p:spPr>
        </p:cxnSp>
        <p:cxnSp>
          <p:nvCxnSpPr>
            <p:cNvPr id="23573" name="Straight Connector 22"/>
            <p:cNvCxnSpPr>
              <a:stCxn id="23557" idx="5"/>
              <a:endCxn id="23557" idx="2"/>
            </p:cNvCxnSpPr>
            <p:nvPr/>
          </p:nvCxnSpPr>
          <p:spPr>
            <a:xfrm rot="5400000" flipH="1">
              <a:off x="3853656" y="3918743"/>
              <a:ext cx="215900" cy="455613"/>
            </a:xfrm>
            <a:prstGeom prst="curvedConnector4">
              <a:avLst>
                <a:gd name="adj1" fmla="val -280468"/>
                <a:gd name="adj2" fmla="val 219157"/>
              </a:avLst>
            </a:prstGeom>
            <a:ln w="38100" cap="flat" cmpd="sng">
              <a:solidFill>
                <a:srgbClr val="002060"/>
              </a:solidFill>
              <a:prstDash val="solid"/>
              <a:headEnd type="none" w="med" len="med"/>
              <a:tailEnd type="none" w="med" len="med"/>
            </a:ln>
          </p:spPr>
        </p:cxnSp>
        <p:sp>
          <p:nvSpPr>
            <p:cNvPr id="23574" name="TextBox 25"/>
            <p:cNvSpPr txBox="1"/>
            <p:nvPr/>
          </p:nvSpPr>
          <p:spPr>
            <a:xfrm>
              <a:off x="2590800" y="2362200"/>
              <a:ext cx="4572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b="1" dirty="0">
                  <a:solidFill>
                    <a:srgbClr val="002060"/>
                  </a:solidFill>
                  <a:latin typeface="VNI-Helve" pitchFamily="2" charset="0"/>
                </a:rPr>
                <a:t>10</a:t>
              </a:r>
              <a:endParaRPr lang="en-SG" altLang="en-US" sz="1600" b="1" dirty="0">
                <a:solidFill>
                  <a:srgbClr val="002060"/>
                </a:solidFill>
                <a:latin typeface="VNI-Helve" pitchFamily="2" charset="0"/>
              </a:endParaRPr>
            </a:p>
          </p:txBody>
        </p:sp>
        <p:sp>
          <p:nvSpPr>
            <p:cNvPr id="23575" name="TextBox 26"/>
            <p:cNvSpPr txBox="1"/>
            <p:nvPr/>
          </p:nvSpPr>
          <p:spPr>
            <a:xfrm>
              <a:off x="4191000" y="2057400"/>
              <a:ext cx="4572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b="1" dirty="0">
                  <a:solidFill>
                    <a:srgbClr val="002060"/>
                  </a:solidFill>
                  <a:latin typeface="VNI-Helve" pitchFamily="2" charset="0"/>
                </a:rPr>
                <a:t>12</a:t>
              </a:r>
              <a:endParaRPr lang="en-SG" altLang="en-US" sz="1600" b="1" dirty="0">
                <a:solidFill>
                  <a:srgbClr val="002060"/>
                </a:solidFill>
                <a:latin typeface="VNI-Helve" pitchFamily="2" charset="0"/>
              </a:endParaRPr>
            </a:p>
          </p:txBody>
        </p:sp>
        <p:sp>
          <p:nvSpPr>
            <p:cNvPr id="23576" name="TextBox 27"/>
            <p:cNvSpPr txBox="1"/>
            <p:nvPr/>
          </p:nvSpPr>
          <p:spPr>
            <a:xfrm>
              <a:off x="2971800" y="3352800"/>
              <a:ext cx="4572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600" b="1" dirty="0">
                  <a:solidFill>
                    <a:srgbClr val="002060"/>
                  </a:solidFill>
                  <a:latin typeface="VNI-Helve" pitchFamily="2" charset="0"/>
                </a:rPr>
                <a:t>9</a:t>
              </a:r>
              <a:endParaRPr lang="en-SG" altLang="en-US" sz="1600" b="1" dirty="0">
                <a:solidFill>
                  <a:srgbClr val="002060"/>
                </a:solidFill>
                <a:latin typeface="VNI-Helve" pitchFamily="2" charset="0"/>
              </a:endParaRPr>
            </a:p>
          </p:txBody>
        </p:sp>
        <p:sp>
          <p:nvSpPr>
            <p:cNvPr id="23577" name="TextBox 28"/>
            <p:cNvSpPr txBox="1"/>
            <p:nvPr/>
          </p:nvSpPr>
          <p:spPr>
            <a:xfrm>
              <a:off x="3733800" y="2819400"/>
              <a:ext cx="4572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600" b="1" dirty="0">
                  <a:solidFill>
                    <a:srgbClr val="002060"/>
                  </a:solidFill>
                  <a:latin typeface="VNI-Helve" pitchFamily="2" charset="0"/>
                </a:rPr>
                <a:t>7</a:t>
              </a:r>
              <a:endParaRPr lang="en-SG" altLang="en-US" sz="1600" b="1" dirty="0">
                <a:solidFill>
                  <a:srgbClr val="002060"/>
                </a:solidFill>
                <a:latin typeface="VNI-Helve" pitchFamily="2" charset="0"/>
              </a:endParaRPr>
            </a:p>
          </p:txBody>
        </p:sp>
        <p:sp>
          <p:nvSpPr>
            <p:cNvPr id="23578" name="TextBox 29"/>
            <p:cNvSpPr txBox="1"/>
            <p:nvPr/>
          </p:nvSpPr>
          <p:spPr>
            <a:xfrm>
              <a:off x="4572000" y="3124200"/>
              <a:ext cx="4572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600" b="1" dirty="0">
                  <a:solidFill>
                    <a:srgbClr val="002060"/>
                  </a:solidFill>
                  <a:latin typeface="VNI-Helve" pitchFamily="2" charset="0"/>
                </a:rPr>
                <a:t>15</a:t>
              </a:r>
              <a:endParaRPr lang="en-SG" altLang="en-US" sz="1600" b="1" dirty="0">
                <a:solidFill>
                  <a:srgbClr val="002060"/>
                </a:solidFill>
                <a:latin typeface="VNI-Helve" pitchFamily="2" charset="0"/>
              </a:endParaRPr>
            </a:p>
          </p:txBody>
        </p:sp>
        <p:sp>
          <p:nvSpPr>
            <p:cNvPr id="23579" name="TextBox 30"/>
            <p:cNvSpPr txBox="1"/>
            <p:nvPr/>
          </p:nvSpPr>
          <p:spPr>
            <a:xfrm>
              <a:off x="5638800" y="2667000"/>
              <a:ext cx="4572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600" b="1" dirty="0">
                  <a:solidFill>
                    <a:srgbClr val="002060"/>
                  </a:solidFill>
                  <a:latin typeface="VNI-Helve" pitchFamily="2" charset="0"/>
                </a:rPr>
                <a:t>6</a:t>
              </a:r>
              <a:endParaRPr lang="en-SG" altLang="en-US" sz="1600" b="1" dirty="0">
                <a:solidFill>
                  <a:srgbClr val="002060"/>
                </a:solidFill>
                <a:latin typeface="VNI-Helve" pitchFamily="2" charset="0"/>
              </a:endParaRPr>
            </a:p>
          </p:txBody>
        </p:sp>
        <p:sp>
          <p:nvSpPr>
            <p:cNvPr id="23580" name="TextBox 31"/>
            <p:cNvSpPr txBox="1"/>
            <p:nvPr/>
          </p:nvSpPr>
          <p:spPr>
            <a:xfrm>
              <a:off x="5029200" y="1143000"/>
              <a:ext cx="4572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600" b="1" dirty="0">
                  <a:solidFill>
                    <a:srgbClr val="002060"/>
                  </a:solidFill>
                  <a:latin typeface="VNI-Helve" pitchFamily="2" charset="0"/>
                </a:rPr>
                <a:t>5</a:t>
              </a:r>
              <a:endParaRPr lang="en-SG" altLang="en-US" sz="1600" b="1" dirty="0">
                <a:solidFill>
                  <a:srgbClr val="002060"/>
                </a:solidFill>
                <a:latin typeface="VNI-Helve" pitchFamily="2" charset="0"/>
              </a:endParaRPr>
            </a:p>
          </p:txBody>
        </p:sp>
        <p:sp>
          <p:nvSpPr>
            <p:cNvPr id="23581" name="TextBox 32"/>
            <p:cNvSpPr txBox="1"/>
            <p:nvPr/>
          </p:nvSpPr>
          <p:spPr>
            <a:xfrm>
              <a:off x="6629400" y="2819400"/>
              <a:ext cx="4572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600" b="1" dirty="0">
                  <a:solidFill>
                    <a:srgbClr val="002060"/>
                  </a:solidFill>
                  <a:latin typeface="VNI-Helve" pitchFamily="2" charset="0"/>
                </a:rPr>
                <a:t>5</a:t>
              </a:r>
              <a:endParaRPr lang="en-SG" altLang="en-US" sz="1600" b="1" dirty="0">
                <a:solidFill>
                  <a:srgbClr val="002060"/>
                </a:solidFill>
                <a:latin typeface="VNI-Helve" pitchFamily="2" charset="0"/>
              </a:endParaRPr>
            </a:p>
          </p:txBody>
        </p:sp>
        <p:sp>
          <p:nvSpPr>
            <p:cNvPr id="23582" name="TextBox 33"/>
            <p:cNvSpPr txBox="1"/>
            <p:nvPr/>
          </p:nvSpPr>
          <p:spPr>
            <a:xfrm>
              <a:off x="4800600" y="3886200"/>
              <a:ext cx="4572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600" b="1" dirty="0">
                  <a:solidFill>
                    <a:srgbClr val="002060"/>
                  </a:solidFill>
                  <a:latin typeface="VNI-Helve" pitchFamily="2" charset="0"/>
                </a:rPr>
                <a:t>10</a:t>
              </a:r>
              <a:endParaRPr lang="en-SG" altLang="en-US" sz="1600" b="1" dirty="0">
                <a:solidFill>
                  <a:srgbClr val="002060"/>
                </a:solidFill>
                <a:latin typeface="VNI-Helve" pitchFamily="2" charset="0"/>
              </a:endParaRPr>
            </a:p>
          </p:txBody>
        </p:sp>
        <p:sp>
          <p:nvSpPr>
            <p:cNvPr id="23583" name="TextBox 34"/>
            <p:cNvSpPr txBox="1"/>
            <p:nvPr/>
          </p:nvSpPr>
          <p:spPr>
            <a:xfrm>
              <a:off x="3276600" y="4419600"/>
              <a:ext cx="4572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1600" b="1" dirty="0">
                  <a:solidFill>
                    <a:srgbClr val="002060"/>
                  </a:solidFill>
                  <a:latin typeface="VNI-Helve" pitchFamily="2" charset="0"/>
                </a:rPr>
                <a:t>8</a:t>
              </a:r>
              <a:endParaRPr lang="en-SG" altLang="en-US" sz="1600" b="1" dirty="0">
                <a:solidFill>
                  <a:srgbClr val="002060"/>
                </a:solidFill>
                <a:latin typeface="VNI-Helve" pitchFamily="2" charset="0"/>
              </a:endParaRPr>
            </a:p>
          </p:txBody>
        </p:sp>
        <p:sp>
          <p:nvSpPr>
            <p:cNvPr id="23584" name="TextBox 37"/>
            <p:cNvSpPr txBox="1"/>
            <p:nvPr/>
          </p:nvSpPr>
          <p:spPr>
            <a:xfrm>
              <a:off x="5715000" y="1828800"/>
              <a:ext cx="457200" cy="338554"/>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600" b="1" dirty="0">
                  <a:solidFill>
                    <a:srgbClr val="002060"/>
                  </a:solidFill>
                  <a:latin typeface="VNI-Helve" pitchFamily="2" charset="0"/>
                </a:rPr>
                <a:t>16</a:t>
              </a:r>
              <a:endParaRPr lang="en-SG" altLang="en-US" sz="1600" b="1" dirty="0">
                <a:solidFill>
                  <a:srgbClr val="002060"/>
                </a:solidFill>
                <a:latin typeface="VNI-Helve" pitchFamily="2" charset="0"/>
              </a:endParaRPr>
            </a:p>
          </p:txBody>
        </p:sp>
      </p:grpSp>
      <p:sp>
        <p:nvSpPr>
          <p:cNvPr id="23556" name="Rectangle 2"/>
          <p:cNvSpPr/>
          <p:nvPr/>
        </p:nvSpPr>
        <p:spPr>
          <a:xfrm>
            <a:off x="1257300" y="266700"/>
            <a:ext cx="7391400"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Ex.</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2457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13</a:t>
            </a:fld>
            <a:r>
              <a:rPr lang="en-US" altLang="en-US" sz="1200" dirty="0">
                <a:solidFill>
                  <a:srgbClr val="898989"/>
                </a:solidFill>
                <a:latin typeface="Arial" panose="020B0604020202020204" pitchFamily="34" charset="0"/>
              </a:rPr>
              <a:t>/30</a:t>
            </a:r>
          </a:p>
        </p:txBody>
      </p:sp>
      <p:sp>
        <p:nvSpPr>
          <p:cNvPr id="24580" name="Rectangle 2"/>
          <p:cNvSpPr>
            <a:spLocks noGrp="1"/>
          </p:cNvSpPr>
          <p:nvPr>
            <p:ph type="title"/>
          </p:nvPr>
        </p:nvSpPr>
        <p:spPr>
          <a:xfrm>
            <a:off x="838200" y="411163"/>
            <a:ext cx="7772400" cy="701675"/>
          </a:xfrm>
        </p:spPr>
        <p:txBody>
          <a:bodyPr vert="horz" wrap="square" lIns="91440" tIns="45720" rIns="91440" bIns="45720" anchor="ctr" anchorCtr="0">
            <a:spAutoFit/>
          </a:bodyPr>
          <a:lstStyle/>
          <a:p>
            <a:r>
              <a:rPr lang="en-US" altLang="en-US" sz="4000" b="1" dirty="0">
                <a:solidFill>
                  <a:srgbClr val="CC3300"/>
                </a:solidFill>
              </a:rPr>
              <a:t>Euler cycle and paths</a:t>
            </a:r>
          </a:p>
        </p:txBody>
      </p:sp>
      <p:sp>
        <p:nvSpPr>
          <p:cNvPr id="24581" name="Text Box 3"/>
          <p:cNvSpPr txBox="1"/>
          <p:nvPr/>
        </p:nvSpPr>
        <p:spPr>
          <a:xfrm>
            <a:off x="533400" y="1295400"/>
            <a:ext cx="8077200" cy="22272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800" b="1" i="1" dirty="0">
                <a:solidFill>
                  <a:srgbClr val="FF3300"/>
                </a:solidFill>
                <a:latin typeface="Times New Roman" panose="02020603050405020304" pitchFamily="18" charset="0"/>
              </a:rPr>
              <a:t>Euler path</a:t>
            </a:r>
            <a:r>
              <a:rPr lang="en-US" altLang="en-US" sz="2800" dirty="0">
                <a:latin typeface="Times New Roman" panose="02020603050405020304" pitchFamily="18" charset="0"/>
              </a:rPr>
              <a:t>:  a path traversing all the edges of the graph</a:t>
            </a:r>
            <a:br>
              <a:rPr lang="en-US" altLang="en-US" sz="2800" dirty="0">
                <a:latin typeface="Times New Roman" panose="02020603050405020304" pitchFamily="18" charset="0"/>
              </a:rPr>
            </a:br>
            <a:r>
              <a:rPr lang="en-US" altLang="en-US" sz="2800" dirty="0">
                <a:latin typeface="Times New Roman" panose="02020603050405020304" pitchFamily="18" charset="0"/>
              </a:rPr>
              <a:t>                     exactly once</a:t>
            </a:r>
          </a:p>
          <a:p>
            <a:pPr marL="0" lvl="0" indent="0">
              <a:spcBef>
                <a:spcPct val="0"/>
              </a:spcBef>
              <a:buFontTx/>
              <a:buNone/>
            </a:pPr>
            <a:r>
              <a:rPr lang="en-US" altLang="en-US" sz="2800" b="1" i="1" dirty="0">
                <a:solidFill>
                  <a:srgbClr val="FF3300"/>
                </a:solidFill>
                <a:latin typeface="Times New Roman" panose="02020603050405020304" pitchFamily="18" charset="0"/>
              </a:rPr>
              <a:t>Euler cycle</a:t>
            </a:r>
            <a:r>
              <a:rPr lang="en-US" altLang="en-US" sz="2800" dirty="0">
                <a:latin typeface="Times New Roman" panose="02020603050405020304" pitchFamily="18" charset="0"/>
              </a:rPr>
              <a:t>: a cycle traversing all the edges of the 			graph exactly once</a:t>
            </a:r>
          </a:p>
          <a:p>
            <a:pPr marL="0" lvl="0" indent="0">
              <a:spcBef>
                <a:spcPct val="0"/>
              </a:spcBef>
              <a:buFontTx/>
              <a:buNone/>
            </a:pPr>
            <a:endParaRPr lang="en-US" altLang="en-US" sz="2800" dirty="0">
              <a:latin typeface="Times New Roman" panose="02020603050405020304" pitchFamily="18" charset="0"/>
            </a:endParaRPr>
          </a:p>
        </p:txBody>
      </p:sp>
      <p:grpSp>
        <p:nvGrpSpPr>
          <p:cNvPr id="24582" name="Group 4"/>
          <p:cNvGrpSpPr/>
          <p:nvPr/>
        </p:nvGrpSpPr>
        <p:grpSpPr>
          <a:xfrm>
            <a:off x="565150" y="3429000"/>
            <a:ext cx="7816850" cy="2651125"/>
            <a:chOff x="192" y="1968"/>
            <a:chExt cx="4924" cy="1670"/>
          </a:xfrm>
        </p:grpSpPr>
        <p:sp>
          <p:nvSpPr>
            <p:cNvPr id="24583" name="Oval 5"/>
            <p:cNvSpPr/>
            <p:nvPr/>
          </p:nvSpPr>
          <p:spPr>
            <a:xfrm>
              <a:off x="384" y="196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4584" name="Oval 6"/>
            <p:cNvSpPr/>
            <p:nvPr/>
          </p:nvSpPr>
          <p:spPr>
            <a:xfrm>
              <a:off x="384" y="244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4585" name="Oval 7"/>
            <p:cNvSpPr/>
            <p:nvPr/>
          </p:nvSpPr>
          <p:spPr>
            <a:xfrm>
              <a:off x="672" y="220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4586" name="Oval 8"/>
            <p:cNvSpPr/>
            <p:nvPr/>
          </p:nvSpPr>
          <p:spPr>
            <a:xfrm>
              <a:off x="912" y="196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4587" name="Oval 9"/>
            <p:cNvSpPr/>
            <p:nvPr/>
          </p:nvSpPr>
          <p:spPr>
            <a:xfrm>
              <a:off x="912" y="244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4588" name="Line 10"/>
            <p:cNvSpPr/>
            <p:nvPr/>
          </p:nvSpPr>
          <p:spPr>
            <a:xfrm>
              <a:off x="432" y="2016"/>
              <a:ext cx="480" cy="0"/>
            </a:xfrm>
            <a:prstGeom prst="line">
              <a:avLst/>
            </a:prstGeom>
            <a:ln w="9525" cap="flat" cmpd="sng">
              <a:solidFill>
                <a:schemeClr val="tx1"/>
              </a:solidFill>
              <a:prstDash val="solid"/>
              <a:headEnd type="none" w="med" len="med"/>
              <a:tailEnd type="none" w="med" len="med"/>
            </a:ln>
          </p:spPr>
        </p:sp>
        <p:sp>
          <p:nvSpPr>
            <p:cNvPr id="24589" name="Oval 11"/>
            <p:cNvSpPr/>
            <p:nvPr/>
          </p:nvSpPr>
          <p:spPr>
            <a:xfrm>
              <a:off x="3072" y="196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4590" name="Oval 12"/>
            <p:cNvSpPr/>
            <p:nvPr/>
          </p:nvSpPr>
          <p:spPr>
            <a:xfrm>
              <a:off x="3072" y="244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4591" name="Oval 13"/>
            <p:cNvSpPr/>
            <p:nvPr/>
          </p:nvSpPr>
          <p:spPr>
            <a:xfrm>
              <a:off x="3360" y="220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4592" name="Oval 14"/>
            <p:cNvSpPr/>
            <p:nvPr/>
          </p:nvSpPr>
          <p:spPr>
            <a:xfrm>
              <a:off x="3600" y="196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4593" name="Oval 15"/>
            <p:cNvSpPr/>
            <p:nvPr/>
          </p:nvSpPr>
          <p:spPr>
            <a:xfrm>
              <a:off x="3600" y="244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4594" name="Line 16"/>
            <p:cNvSpPr/>
            <p:nvPr/>
          </p:nvSpPr>
          <p:spPr>
            <a:xfrm>
              <a:off x="3120" y="2016"/>
              <a:ext cx="240" cy="192"/>
            </a:xfrm>
            <a:prstGeom prst="line">
              <a:avLst/>
            </a:prstGeom>
            <a:ln w="9525" cap="flat" cmpd="sng">
              <a:solidFill>
                <a:schemeClr val="tx1"/>
              </a:solidFill>
              <a:prstDash val="solid"/>
              <a:headEnd type="none" w="med" len="med"/>
              <a:tailEnd type="none" w="med" len="med"/>
            </a:ln>
          </p:spPr>
        </p:sp>
        <p:sp>
          <p:nvSpPr>
            <p:cNvPr id="24595" name="Line 17"/>
            <p:cNvSpPr/>
            <p:nvPr/>
          </p:nvSpPr>
          <p:spPr>
            <a:xfrm flipH="1">
              <a:off x="3408" y="2016"/>
              <a:ext cx="192" cy="192"/>
            </a:xfrm>
            <a:prstGeom prst="line">
              <a:avLst/>
            </a:prstGeom>
            <a:ln w="9525" cap="flat" cmpd="sng">
              <a:solidFill>
                <a:schemeClr val="tx1"/>
              </a:solidFill>
              <a:prstDash val="solid"/>
              <a:headEnd type="none" w="med" len="med"/>
              <a:tailEnd type="none" w="med" len="med"/>
            </a:ln>
          </p:spPr>
        </p:sp>
        <p:sp>
          <p:nvSpPr>
            <p:cNvPr id="24596" name="Line 18"/>
            <p:cNvSpPr/>
            <p:nvPr/>
          </p:nvSpPr>
          <p:spPr>
            <a:xfrm flipV="1">
              <a:off x="3120" y="2256"/>
              <a:ext cx="240" cy="192"/>
            </a:xfrm>
            <a:prstGeom prst="line">
              <a:avLst/>
            </a:prstGeom>
            <a:ln w="9525" cap="flat" cmpd="sng">
              <a:solidFill>
                <a:schemeClr val="tx1"/>
              </a:solidFill>
              <a:prstDash val="solid"/>
              <a:headEnd type="none" w="med" len="med"/>
              <a:tailEnd type="none" w="med" len="med"/>
            </a:ln>
          </p:spPr>
        </p:sp>
        <p:sp>
          <p:nvSpPr>
            <p:cNvPr id="24597" name="Line 19"/>
            <p:cNvSpPr/>
            <p:nvPr/>
          </p:nvSpPr>
          <p:spPr>
            <a:xfrm>
              <a:off x="3408" y="2256"/>
              <a:ext cx="192" cy="192"/>
            </a:xfrm>
            <a:prstGeom prst="line">
              <a:avLst/>
            </a:prstGeom>
            <a:ln w="9525" cap="flat" cmpd="sng">
              <a:solidFill>
                <a:schemeClr val="tx1"/>
              </a:solidFill>
              <a:prstDash val="solid"/>
              <a:headEnd type="none" w="med" len="med"/>
              <a:tailEnd type="none" w="med" len="med"/>
            </a:ln>
          </p:spPr>
        </p:sp>
        <p:sp>
          <p:nvSpPr>
            <p:cNvPr id="24598" name="Line 20"/>
            <p:cNvSpPr/>
            <p:nvPr/>
          </p:nvSpPr>
          <p:spPr>
            <a:xfrm>
              <a:off x="3120" y="2016"/>
              <a:ext cx="480" cy="0"/>
            </a:xfrm>
            <a:prstGeom prst="line">
              <a:avLst/>
            </a:prstGeom>
            <a:ln w="9525" cap="flat" cmpd="sng">
              <a:solidFill>
                <a:schemeClr val="tx1"/>
              </a:solidFill>
              <a:prstDash val="solid"/>
              <a:headEnd type="none" w="med" len="med"/>
              <a:tailEnd type="none" w="med" len="med"/>
            </a:ln>
          </p:spPr>
        </p:sp>
        <p:sp>
          <p:nvSpPr>
            <p:cNvPr id="24599" name="Line 21"/>
            <p:cNvSpPr/>
            <p:nvPr/>
          </p:nvSpPr>
          <p:spPr>
            <a:xfrm>
              <a:off x="3120" y="2448"/>
              <a:ext cx="480" cy="0"/>
            </a:xfrm>
            <a:prstGeom prst="line">
              <a:avLst/>
            </a:prstGeom>
            <a:ln w="9525" cap="flat" cmpd="sng">
              <a:solidFill>
                <a:schemeClr val="tx1"/>
              </a:solidFill>
              <a:prstDash val="solid"/>
              <a:headEnd type="none" w="med" len="med"/>
              <a:tailEnd type="none" w="med" len="med"/>
            </a:ln>
          </p:spPr>
        </p:sp>
        <p:sp>
          <p:nvSpPr>
            <p:cNvPr id="24600" name="Line 22"/>
            <p:cNvSpPr/>
            <p:nvPr/>
          </p:nvSpPr>
          <p:spPr>
            <a:xfrm>
              <a:off x="3120" y="2016"/>
              <a:ext cx="0" cy="432"/>
            </a:xfrm>
            <a:prstGeom prst="line">
              <a:avLst/>
            </a:prstGeom>
            <a:ln w="9525" cap="flat" cmpd="sng">
              <a:solidFill>
                <a:schemeClr val="tx1"/>
              </a:solidFill>
              <a:prstDash val="solid"/>
              <a:headEnd type="none" w="med" len="med"/>
              <a:tailEnd type="none" w="med" len="med"/>
            </a:ln>
          </p:spPr>
        </p:sp>
        <p:sp>
          <p:nvSpPr>
            <p:cNvPr id="24601" name="Line 23"/>
            <p:cNvSpPr/>
            <p:nvPr/>
          </p:nvSpPr>
          <p:spPr>
            <a:xfrm>
              <a:off x="3600" y="2016"/>
              <a:ext cx="0" cy="432"/>
            </a:xfrm>
            <a:prstGeom prst="line">
              <a:avLst/>
            </a:prstGeom>
            <a:ln w="9525" cap="flat" cmpd="sng">
              <a:solidFill>
                <a:schemeClr val="tx1"/>
              </a:solidFill>
              <a:prstDash val="solid"/>
              <a:headEnd type="none" w="med" len="med"/>
              <a:tailEnd type="none" w="med" len="med"/>
            </a:ln>
          </p:spPr>
        </p:sp>
        <p:sp>
          <p:nvSpPr>
            <p:cNvPr id="24602" name="Line 24"/>
            <p:cNvSpPr/>
            <p:nvPr/>
          </p:nvSpPr>
          <p:spPr>
            <a:xfrm>
              <a:off x="432" y="2016"/>
              <a:ext cx="480" cy="0"/>
            </a:xfrm>
            <a:prstGeom prst="line">
              <a:avLst/>
            </a:prstGeom>
            <a:ln w="28575" cap="flat" cmpd="sng">
              <a:solidFill>
                <a:srgbClr val="FF3300"/>
              </a:solidFill>
              <a:prstDash val="solid"/>
              <a:headEnd type="none" w="med" len="med"/>
              <a:tailEnd type="none" w="med" len="med"/>
            </a:ln>
          </p:spPr>
        </p:sp>
        <p:sp>
          <p:nvSpPr>
            <p:cNvPr id="24603" name="Line 25"/>
            <p:cNvSpPr/>
            <p:nvPr/>
          </p:nvSpPr>
          <p:spPr>
            <a:xfrm flipH="1">
              <a:off x="720" y="2016"/>
              <a:ext cx="192" cy="192"/>
            </a:xfrm>
            <a:prstGeom prst="line">
              <a:avLst/>
            </a:prstGeom>
            <a:ln w="9525" cap="flat" cmpd="sng">
              <a:solidFill>
                <a:schemeClr val="tx1"/>
              </a:solidFill>
              <a:prstDash val="solid"/>
              <a:headEnd type="none" w="med" len="med"/>
              <a:tailEnd type="none" w="med" len="med"/>
            </a:ln>
          </p:spPr>
        </p:sp>
        <p:sp>
          <p:nvSpPr>
            <p:cNvPr id="24604" name="Line 26"/>
            <p:cNvSpPr/>
            <p:nvPr/>
          </p:nvSpPr>
          <p:spPr>
            <a:xfrm>
              <a:off x="720" y="2256"/>
              <a:ext cx="192" cy="192"/>
            </a:xfrm>
            <a:prstGeom prst="line">
              <a:avLst/>
            </a:prstGeom>
            <a:ln w="9525" cap="flat" cmpd="sng">
              <a:solidFill>
                <a:schemeClr val="tx1"/>
              </a:solidFill>
              <a:prstDash val="solid"/>
              <a:headEnd type="none" w="med" len="med"/>
              <a:tailEnd type="none" w="med" len="med"/>
            </a:ln>
          </p:spPr>
        </p:sp>
        <p:sp>
          <p:nvSpPr>
            <p:cNvPr id="24605" name="Line 27"/>
            <p:cNvSpPr/>
            <p:nvPr/>
          </p:nvSpPr>
          <p:spPr>
            <a:xfrm flipH="1">
              <a:off x="432" y="2256"/>
              <a:ext cx="240" cy="192"/>
            </a:xfrm>
            <a:prstGeom prst="line">
              <a:avLst/>
            </a:prstGeom>
            <a:ln w="9525" cap="flat" cmpd="sng">
              <a:solidFill>
                <a:schemeClr val="tx1"/>
              </a:solidFill>
              <a:prstDash val="solid"/>
              <a:headEnd type="none" w="med" len="med"/>
              <a:tailEnd type="none" w="med" len="med"/>
            </a:ln>
          </p:spPr>
        </p:sp>
        <p:sp>
          <p:nvSpPr>
            <p:cNvPr id="24606" name="Line 28"/>
            <p:cNvSpPr/>
            <p:nvPr/>
          </p:nvSpPr>
          <p:spPr>
            <a:xfrm>
              <a:off x="432" y="2016"/>
              <a:ext cx="240" cy="192"/>
            </a:xfrm>
            <a:prstGeom prst="line">
              <a:avLst/>
            </a:prstGeom>
            <a:ln w="9525" cap="flat" cmpd="sng">
              <a:solidFill>
                <a:schemeClr val="tx1"/>
              </a:solidFill>
              <a:prstDash val="solid"/>
              <a:headEnd type="none" w="med" len="med"/>
              <a:tailEnd type="none" w="med" len="med"/>
            </a:ln>
          </p:spPr>
        </p:sp>
        <p:sp>
          <p:nvSpPr>
            <p:cNvPr id="24607" name="Line 29"/>
            <p:cNvSpPr/>
            <p:nvPr/>
          </p:nvSpPr>
          <p:spPr>
            <a:xfrm>
              <a:off x="432" y="2448"/>
              <a:ext cx="480" cy="0"/>
            </a:xfrm>
            <a:prstGeom prst="line">
              <a:avLst/>
            </a:prstGeom>
            <a:ln w="9525" cap="flat" cmpd="sng">
              <a:solidFill>
                <a:schemeClr val="tx1"/>
              </a:solidFill>
              <a:prstDash val="solid"/>
              <a:headEnd type="none" w="med" len="med"/>
              <a:tailEnd type="none" w="med" len="med"/>
            </a:ln>
          </p:spPr>
        </p:sp>
        <p:sp>
          <p:nvSpPr>
            <p:cNvPr id="24608" name="Line 30"/>
            <p:cNvSpPr/>
            <p:nvPr/>
          </p:nvSpPr>
          <p:spPr>
            <a:xfrm flipH="1">
              <a:off x="720" y="2016"/>
              <a:ext cx="192" cy="192"/>
            </a:xfrm>
            <a:prstGeom prst="line">
              <a:avLst/>
            </a:prstGeom>
            <a:ln w="28575" cap="flat" cmpd="sng">
              <a:solidFill>
                <a:srgbClr val="FF3300"/>
              </a:solidFill>
              <a:prstDash val="solid"/>
              <a:headEnd type="none" w="med" len="med"/>
              <a:tailEnd type="none" w="med" len="med"/>
            </a:ln>
          </p:spPr>
        </p:sp>
        <p:sp>
          <p:nvSpPr>
            <p:cNvPr id="24609" name="Line 31"/>
            <p:cNvSpPr/>
            <p:nvPr/>
          </p:nvSpPr>
          <p:spPr>
            <a:xfrm flipH="1">
              <a:off x="432" y="2256"/>
              <a:ext cx="240" cy="192"/>
            </a:xfrm>
            <a:prstGeom prst="line">
              <a:avLst/>
            </a:prstGeom>
            <a:ln w="28575" cap="flat" cmpd="sng">
              <a:solidFill>
                <a:srgbClr val="FF3300"/>
              </a:solidFill>
              <a:prstDash val="solid"/>
              <a:headEnd type="none" w="med" len="med"/>
              <a:tailEnd type="none" w="med" len="med"/>
            </a:ln>
          </p:spPr>
        </p:sp>
        <p:sp>
          <p:nvSpPr>
            <p:cNvPr id="24610" name="Line 32"/>
            <p:cNvSpPr/>
            <p:nvPr/>
          </p:nvSpPr>
          <p:spPr>
            <a:xfrm>
              <a:off x="432" y="2448"/>
              <a:ext cx="480" cy="0"/>
            </a:xfrm>
            <a:prstGeom prst="line">
              <a:avLst/>
            </a:prstGeom>
            <a:ln w="28575" cap="flat" cmpd="sng">
              <a:solidFill>
                <a:srgbClr val="FF3300"/>
              </a:solidFill>
              <a:prstDash val="solid"/>
              <a:headEnd type="none" w="med" len="med"/>
              <a:tailEnd type="none" w="med" len="med"/>
            </a:ln>
          </p:spPr>
        </p:sp>
        <p:sp>
          <p:nvSpPr>
            <p:cNvPr id="24611" name="Line 33"/>
            <p:cNvSpPr/>
            <p:nvPr/>
          </p:nvSpPr>
          <p:spPr>
            <a:xfrm>
              <a:off x="720" y="2256"/>
              <a:ext cx="192" cy="192"/>
            </a:xfrm>
            <a:prstGeom prst="line">
              <a:avLst/>
            </a:prstGeom>
            <a:ln w="28575" cap="flat" cmpd="sng">
              <a:solidFill>
                <a:srgbClr val="FF3300"/>
              </a:solidFill>
              <a:prstDash val="solid"/>
              <a:headEnd type="none" w="med" len="med"/>
              <a:tailEnd type="none" w="med" len="med"/>
            </a:ln>
          </p:spPr>
        </p:sp>
        <p:sp>
          <p:nvSpPr>
            <p:cNvPr id="24612" name="Line 34"/>
            <p:cNvSpPr/>
            <p:nvPr/>
          </p:nvSpPr>
          <p:spPr>
            <a:xfrm>
              <a:off x="432" y="2016"/>
              <a:ext cx="240" cy="192"/>
            </a:xfrm>
            <a:prstGeom prst="line">
              <a:avLst/>
            </a:prstGeom>
            <a:ln w="28575" cap="flat" cmpd="sng">
              <a:solidFill>
                <a:srgbClr val="FF3300"/>
              </a:solidFill>
              <a:prstDash val="solid"/>
              <a:headEnd type="none" w="med" len="med"/>
              <a:tailEnd type="none" w="med" len="med"/>
            </a:ln>
          </p:spPr>
        </p:sp>
        <p:sp>
          <p:nvSpPr>
            <p:cNvPr id="24613" name="Text Box 35"/>
            <p:cNvSpPr txBox="1"/>
            <p:nvPr/>
          </p:nvSpPr>
          <p:spPr>
            <a:xfrm>
              <a:off x="1056" y="2064"/>
              <a:ext cx="137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dirty="0">
                  <a:latin typeface="Times New Roman" panose="02020603050405020304" pitchFamily="18" charset="0"/>
                </a:rPr>
                <a:t> Has Euler cycle</a:t>
              </a:r>
            </a:p>
          </p:txBody>
        </p:sp>
        <p:grpSp>
          <p:nvGrpSpPr>
            <p:cNvPr id="24614" name="Group 36"/>
            <p:cNvGrpSpPr/>
            <p:nvPr/>
          </p:nvGrpSpPr>
          <p:grpSpPr>
            <a:xfrm>
              <a:off x="192" y="3072"/>
              <a:ext cx="2524" cy="566"/>
              <a:chOff x="240" y="3408"/>
              <a:chExt cx="2524" cy="566"/>
            </a:xfrm>
          </p:grpSpPr>
          <p:sp>
            <p:nvSpPr>
              <p:cNvPr id="24616" name="Oval 37"/>
              <p:cNvSpPr/>
              <p:nvPr/>
            </p:nvSpPr>
            <p:spPr>
              <a:xfrm>
                <a:off x="528" y="340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4617" name="Oval 38"/>
              <p:cNvSpPr/>
              <p:nvPr/>
            </p:nvSpPr>
            <p:spPr>
              <a:xfrm>
                <a:off x="528" y="388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4618" name="Oval 39"/>
              <p:cNvSpPr/>
              <p:nvPr/>
            </p:nvSpPr>
            <p:spPr>
              <a:xfrm>
                <a:off x="1056" y="340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4619" name="Oval 40"/>
              <p:cNvSpPr/>
              <p:nvPr/>
            </p:nvSpPr>
            <p:spPr>
              <a:xfrm>
                <a:off x="1056" y="388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4620" name="Line 41"/>
              <p:cNvSpPr/>
              <p:nvPr/>
            </p:nvSpPr>
            <p:spPr>
              <a:xfrm>
                <a:off x="576" y="3456"/>
                <a:ext cx="480" cy="0"/>
              </a:xfrm>
              <a:prstGeom prst="line">
                <a:avLst/>
              </a:prstGeom>
              <a:ln w="9525" cap="flat" cmpd="sng">
                <a:solidFill>
                  <a:schemeClr val="tx1"/>
                </a:solidFill>
                <a:prstDash val="solid"/>
                <a:headEnd type="none" w="med" len="med"/>
                <a:tailEnd type="none" w="med" len="med"/>
              </a:ln>
            </p:spPr>
          </p:sp>
          <p:sp>
            <p:nvSpPr>
              <p:cNvPr id="24621" name="Line 42"/>
              <p:cNvSpPr/>
              <p:nvPr/>
            </p:nvSpPr>
            <p:spPr>
              <a:xfrm>
                <a:off x="576" y="3888"/>
                <a:ext cx="480" cy="0"/>
              </a:xfrm>
              <a:prstGeom prst="line">
                <a:avLst/>
              </a:prstGeom>
              <a:ln w="9525" cap="flat" cmpd="sng">
                <a:solidFill>
                  <a:schemeClr val="tx1"/>
                </a:solidFill>
                <a:prstDash val="solid"/>
                <a:headEnd type="none" w="med" len="med"/>
                <a:tailEnd type="none" w="med" len="med"/>
              </a:ln>
            </p:spPr>
          </p:sp>
          <p:sp>
            <p:nvSpPr>
              <p:cNvPr id="24622" name="Oval 43"/>
              <p:cNvSpPr/>
              <p:nvPr/>
            </p:nvSpPr>
            <p:spPr>
              <a:xfrm>
                <a:off x="240" y="364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4623" name="Line 44"/>
              <p:cNvSpPr/>
              <p:nvPr/>
            </p:nvSpPr>
            <p:spPr>
              <a:xfrm flipH="1">
                <a:off x="288" y="3456"/>
                <a:ext cx="288" cy="240"/>
              </a:xfrm>
              <a:prstGeom prst="line">
                <a:avLst/>
              </a:prstGeom>
              <a:ln w="9525" cap="flat" cmpd="sng">
                <a:solidFill>
                  <a:schemeClr val="tx1"/>
                </a:solidFill>
                <a:prstDash val="solid"/>
                <a:headEnd type="none" w="med" len="med"/>
                <a:tailEnd type="none" w="med" len="med"/>
              </a:ln>
            </p:spPr>
          </p:sp>
          <p:sp>
            <p:nvSpPr>
              <p:cNvPr id="24624" name="Line 45"/>
              <p:cNvSpPr/>
              <p:nvPr/>
            </p:nvSpPr>
            <p:spPr>
              <a:xfrm>
                <a:off x="288" y="3696"/>
                <a:ext cx="288" cy="192"/>
              </a:xfrm>
              <a:prstGeom prst="line">
                <a:avLst/>
              </a:prstGeom>
              <a:ln w="9525" cap="flat" cmpd="sng">
                <a:solidFill>
                  <a:schemeClr val="tx1"/>
                </a:solidFill>
                <a:prstDash val="solid"/>
                <a:headEnd type="none" w="med" len="med"/>
                <a:tailEnd type="none" w="med" len="med"/>
              </a:ln>
            </p:spPr>
          </p:sp>
          <p:sp>
            <p:nvSpPr>
              <p:cNvPr id="24625" name="Line 46"/>
              <p:cNvSpPr/>
              <p:nvPr/>
            </p:nvSpPr>
            <p:spPr>
              <a:xfrm>
                <a:off x="1056" y="3456"/>
                <a:ext cx="0" cy="432"/>
              </a:xfrm>
              <a:prstGeom prst="line">
                <a:avLst/>
              </a:prstGeom>
              <a:ln w="9525" cap="flat" cmpd="sng">
                <a:solidFill>
                  <a:schemeClr val="tx1"/>
                </a:solidFill>
                <a:prstDash val="solid"/>
                <a:headEnd type="none" w="med" len="med"/>
                <a:tailEnd type="none" w="med" len="med"/>
              </a:ln>
            </p:spPr>
          </p:sp>
          <p:sp>
            <p:nvSpPr>
              <p:cNvPr id="24626" name="Line 47"/>
              <p:cNvSpPr/>
              <p:nvPr/>
            </p:nvSpPr>
            <p:spPr>
              <a:xfrm>
                <a:off x="576" y="3456"/>
                <a:ext cx="0" cy="432"/>
              </a:xfrm>
              <a:prstGeom prst="line">
                <a:avLst/>
              </a:prstGeom>
              <a:ln w="9525" cap="flat" cmpd="sng">
                <a:solidFill>
                  <a:schemeClr val="tx1"/>
                </a:solidFill>
                <a:prstDash val="solid"/>
                <a:headEnd type="none" w="med" len="med"/>
                <a:tailEnd type="none" w="med" len="med"/>
              </a:ln>
            </p:spPr>
          </p:sp>
          <p:sp>
            <p:nvSpPr>
              <p:cNvPr id="24627" name="Line 48"/>
              <p:cNvSpPr/>
              <p:nvPr/>
            </p:nvSpPr>
            <p:spPr>
              <a:xfrm flipH="1">
                <a:off x="576" y="3456"/>
                <a:ext cx="480" cy="432"/>
              </a:xfrm>
              <a:prstGeom prst="line">
                <a:avLst/>
              </a:prstGeom>
              <a:ln w="9525" cap="flat" cmpd="sng">
                <a:solidFill>
                  <a:schemeClr val="tx1"/>
                </a:solidFill>
                <a:prstDash val="solid"/>
                <a:headEnd type="none" w="med" len="med"/>
                <a:tailEnd type="none" w="med" len="med"/>
              </a:ln>
            </p:spPr>
          </p:sp>
          <p:sp>
            <p:nvSpPr>
              <p:cNvPr id="24628" name="Line 49"/>
              <p:cNvSpPr/>
              <p:nvPr/>
            </p:nvSpPr>
            <p:spPr>
              <a:xfrm>
                <a:off x="1056" y="3456"/>
                <a:ext cx="0" cy="432"/>
              </a:xfrm>
              <a:prstGeom prst="line">
                <a:avLst/>
              </a:prstGeom>
              <a:ln w="28575" cap="flat" cmpd="sng">
                <a:solidFill>
                  <a:srgbClr val="FF3300"/>
                </a:solidFill>
                <a:prstDash val="solid"/>
                <a:headEnd type="none" w="med" len="med"/>
                <a:tailEnd type="none" w="med" len="med"/>
              </a:ln>
            </p:spPr>
          </p:sp>
          <p:sp>
            <p:nvSpPr>
              <p:cNvPr id="24629" name="Line 50"/>
              <p:cNvSpPr/>
              <p:nvPr/>
            </p:nvSpPr>
            <p:spPr>
              <a:xfrm>
                <a:off x="576" y="3888"/>
                <a:ext cx="480" cy="0"/>
              </a:xfrm>
              <a:prstGeom prst="line">
                <a:avLst/>
              </a:prstGeom>
              <a:ln w="28575" cap="flat" cmpd="sng">
                <a:solidFill>
                  <a:srgbClr val="FF3300"/>
                </a:solidFill>
                <a:prstDash val="solid"/>
                <a:headEnd type="none" w="med" len="med"/>
                <a:tailEnd type="none" w="med" len="med"/>
              </a:ln>
            </p:spPr>
          </p:sp>
          <p:sp>
            <p:nvSpPr>
              <p:cNvPr id="24630" name="Line 51"/>
              <p:cNvSpPr/>
              <p:nvPr/>
            </p:nvSpPr>
            <p:spPr>
              <a:xfrm>
                <a:off x="576" y="3456"/>
                <a:ext cx="0" cy="432"/>
              </a:xfrm>
              <a:prstGeom prst="line">
                <a:avLst/>
              </a:prstGeom>
              <a:ln w="28575" cap="flat" cmpd="sng">
                <a:solidFill>
                  <a:srgbClr val="FF3300"/>
                </a:solidFill>
                <a:prstDash val="solid"/>
                <a:headEnd type="none" w="med" len="med"/>
                <a:tailEnd type="none" w="med" len="med"/>
              </a:ln>
            </p:spPr>
          </p:sp>
          <p:sp>
            <p:nvSpPr>
              <p:cNvPr id="24631" name="Line 52"/>
              <p:cNvSpPr/>
              <p:nvPr/>
            </p:nvSpPr>
            <p:spPr>
              <a:xfrm>
                <a:off x="576" y="3456"/>
                <a:ext cx="480" cy="0"/>
              </a:xfrm>
              <a:prstGeom prst="line">
                <a:avLst/>
              </a:prstGeom>
              <a:ln w="28575" cap="flat" cmpd="sng">
                <a:solidFill>
                  <a:srgbClr val="FF3300"/>
                </a:solidFill>
                <a:prstDash val="solid"/>
                <a:headEnd type="none" w="med" len="med"/>
                <a:tailEnd type="none" w="med" len="med"/>
              </a:ln>
            </p:spPr>
          </p:sp>
          <p:sp>
            <p:nvSpPr>
              <p:cNvPr id="24632" name="Line 53"/>
              <p:cNvSpPr/>
              <p:nvPr/>
            </p:nvSpPr>
            <p:spPr>
              <a:xfrm flipH="1">
                <a:off x="576" y="3456"/>
                <a:ext cx="480" cy="432"/>
              </a:xfrm>
              <a:prstGeom prst="line">
                <a:avLst/>
              </a:prstGeom>
              <a:ln w="28575" cap="flat" cmpd="sng">
                <a:solidFill>
                  <a:srgbClr val="FF3300"/>
                </a:solidFill>
                <a:prstDash val="solid"/>
                <a:headEnd type="none" w="med" len="med"/>
                <a:tailEnd type="none" w="med" len="med"/>
              </a:ln>
            </p:spPr>
          </p:sp>
          <p:sp>
            <p:nvSpPr>
              <p:cNvPr id="24633" name="Line 54"/>
              <p:cNvSpPr/>
              <p:nvPr/>
            </p:nvSpPr>
            <p:spPr>
              <a:xfrm>
                <a:off x="288" y="3696"/>
                <a:ext cx="288" cy="192"/>
              </a:xfrm>
              <a:prstGeom prst="line">
                <a:avLst/>
              </a:prstGeom>
              <a:ln w="28575" cap="flat" cmpd="sng">
                <a:solidFill>
                  <a:srgbClr val="FF3300"/>
                </a:solidFill>
                <a:prstDash val="solid"/>
                <a:headEnd type="none" w="med" len="med"/>
                <a:tailEnd type="none" w="med" len="med"/>
              </a:ln>
            </p:spPr>
          </p:sp>
          <p:sp>
            <p:nvSpPr>
              <p:cNvPr id="24634" name="Line 55"/>
              <p:cNvSpPr/>
              <p:nvPr/>
            </p:nvSpPr>
            <p:spPr>
              <a:xfrm flipH="1">
                <a:off x="288" y="3456"/>
                <a:ext cx="288" cy="240"/>
              </a:xfrm>
              <a:prstGeom prst="line">
                <a:avLst/>
              </a:prstGeom>
              <a:ln w="28575" cap="flat" cmpd="sng">
                <a:solidFill>
                  <a:srgbClr val="FF3300"/>
                </a:solidFill>
                <a:prstDash val="solid"/>
                <a:headEnd type="none" w="med" len="med"/>
                <a:tailEnd type="none" w="med" len="med"/>
              </a:ln>
            </p:spPr>
          </p:sp>
          <p:sp>
            <p:nvSpPr>
              <p:cNvPr id="24635" name="Text Box 56"/>
              <p:cNvSpPr txBox="1"/>
              <p:nvPr/>
            </p:nvSpPr>
            <p:spPr>
              <a:xfrm>
                <a:off x="1248" y="3456"/>
                <a:ext cx="1516" cy="51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dirty="0">
                    <a:latin typeface="Times New Roman" panose="02020603050405020304" pitchFamily="18" charset="0"/>
                  </a:rPr>
                  <a:t>Has Euler path,</a:t>
                </a:r>
              </a:p>
              <a:p>
                <a:pPr marL="0" lvl="0" indent="0">
                  <a:spcBef>
                    <a:spcPct val="0"/>
                  </a:spcBef>
                  <a:buFontTx/>
                  <a:buNone/>
                </a:pPr>
                <a:r>
                  <a:rPr lang="en-US" altLang="en-US" sz="2400" dirty="0">
                    <a:latin typeface="Times New Roman" panose="02020603050405020304" pitchFamily="18" charset="0"/>
                  </a:rPr>
                  <a:t>but no Euler cycle</a:t>
                </a:r>
              </a:p>
            </p:txBody>
          </p:sp>
        </p:grpSp>
        <p:sp>
          <p:nvSpPr>
            <p:cNvPr id="24615" name="Text Box 57"/>
            <p:cNvSpPr txBox="1"/>
            <p:nvPr/>
          </p:nvSpPr>
          <p:spPr>
            <a:xfrm>
              <a:off x="3850" y="1968"/>
              <a:ext cx="1266" cy="51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dirty="0">
                  <a:latin typeface="Times New Roman" panose="02020603050405020304" pitchFamily="18" charset="0"/>
                </a:rPr>
                <a:t>No Euler cycle</a:t>
              </a:r>
            </a:p>
            <a:p>
              <a:pPr marL="0" lvl="0" indent="0">
                <a:spcBef>
                  <a:spcPct val="0"/>
                </a:spcBef>
                <a:buFontTx/>
                <a:buNone/>
              </a:pPr>
              <a:r>
                <a:rPr lang="en-US" altLang="en-US" sz="2400" dirty="0">
                  <a:latin typeface="Times New Roman" panose="02020603050405020304" pitchFamily="18" charset="0"/>
                </a:rPr>
                <a:t>no Euler path</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2662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14</a:t>
            </a:fld>
            <a:r>
              <a:rPr lang="en-US" altLang="en-US" sz="1200" dirty="0">
                <a:solidFill>
                  <a:srgbClr val="898989"/>
                </a:solidFill>
                <a:latin typeface="Arial" panose="020B0604020202020204" pitchFamily="34" charset="0"/>
              </a:rPr>
              <a:t>/30</a:t>
            </a:r>
          </a:p>
        </p:txBody>
      </p:sp>
      <p:sp>
        <p:nvSpPr>
          <p:cNvPr id="26628" name="Rectangle 2"/>
          <p:cNvSpPr>
            <a:spLocks noGrp="1"/>
          </p:cNvSpPr>
          <p:nvPr>
            <p:ph type="title"/>
          </p:nvPr>
        </p:nvSpPr>
        <p:spPr>
          <a:xfrm>
            <a:off x="685800" y="334963"/>
            <a:ext cx="7772400" cy="701675"/>
          </a:xfrm>
        </p:spPr>
        <p:txBody>
          <a:bodyPr vert="horz" wrap="square" lIns="91440" tIns="45720" rIns="91440" bIns="45720" anchor="ctr" anchorCtr="0">
            <a:spAutoFit/>
          </a:bodyPr>
          <a:lstStyle/>
          <a:p>
            <a:r>
              <a:rPr lang="en-US" altLang="en-US" sz="4000" b="1" dirty="0">
                <a:solidFill>
                  <a:srgbClr val="CC3300"/>
                </a:solidFill>
              </a:rPr>
              <a:t>The Bridges of Königsberg</a:t>
            </a:r>
          </a:p>
        </p:txBody>
      </p:sp>
      <p:sp>
        <p:nvSpPr>
          <p:cNvPr id="26629" name="Freeform 4"/>
          <p:cNvSpPr/>
          <p:nvPr/>
        </p:nvSpPr>
        <p:spPr>
          <a:xfrm>
            <a:off x="896938" y="1909763"/>
            <a:ext cx="1273175" cy="744537"/>
          </a:xfrm>
          <a:custGeom>
            <a:avLst/>
            <a:gdLst/>
            <a:ahLst/>
            <a:cxnLst>
              <a:cxn ang="0">
                <a:pos x="267136563" y="403224729"/>
              </a:cxn>
              <a:cxn ang="0">
                <a:pos x="420866888" y="360381308"/>
              </a:cxn>
              <a:cxn ang="0">
                <a:pos x="756046875" y="181451128"/>
              </a:cxn>
              <a:cxn ang="0">
                <a:pos x="1134070313" y="25201546"/>
              </a:cxn>
              <a:cxn ang="0">
                <a:pos x="1688504688" y="115927110"/>
              </a:cxn>
              <a:cxn ang="0">
                <a:pos x="1955641250" y="493950293"/>
              </a:cxn>
              <a:cxn ang="0">
                <a:pos x="1955641250" y="1003021514"/>
              </a:cxn>
              <a:cxn ang="0">
                <a:pos x="1688504688" y="1159271096"/>
              </a:cxn>
              <a:cxn ang="0">
                <a:pos x="1622980625" y="1181951694"/>
              </a:cxn>
              <a:cxn ang="0">
                <a:pos x="511592513" y="1116427675"/>
              </a:cxn>
              <a:cxn ang="0">
                <a:pos x="0" y="647678928"/>
              </a:cxn>
              <a:cxn ang="0">
                <a:pos x="65524063" y="471268109"/>
              </a:cxn>
              <a:cxn ang="0">
                <a:pos x="199093138" y="425905326"/>
              </a:cxn>
              <a:cxn ang="0">
                <a:pos x="267136563" y="403224729"/>
              </a:cxn>
            </a:cxnLst>
            <a:rect l="0" t="0" r="0" b="0"/>
            <a:pathLst>
              <a:path w="802" h="469">
                <a:moveTo>
                  <a:pt x="106" y="160"/>
                </a:moveTo>
                <a:cubicBezTo>
                  <a:pt x="126" y="153"/>
                  <a:pt x="148" y="151"/>
                  <a:pt x="167" y="143"/>
                </a:cubicBezTo>
                <a:cubicBezTo>
                  <a:pt x="214" y="123"/>
                  <a:pt x="251" y="88"/>
                  <a:pt x="300" y="72"/>
                </a:cubicBezTo>
                <a:cubicBezTo>
                  <a:pt x="362" y="31"/>
                  <a:pt x="380" y="33"/>
                  <a:pt x="450" y="10"/>
                </a:cubicBezTo>
                <a:cubicBezTo>
                  <a:pt x="534" y="15"/>
                  <a:pt x="604" y="0"/>
                  <a:pt x="670" y="46"/>
                </a:cubicBezTo>
                <a:cubicBezTo>
                  <a:pt x="689" y="100"/>
                  <a:pt x="728" y="163"/>
                  <a:pt x="776" y="196"/>
                </a:cubicBezTo>
                <a:cubicBezTo>
                  <a:pt x="802" y="271"/>
                  <a:pt x="800" y="256"/>
                  <a:pt x="776" y="398"/>
                </a:cubicBezTo>
                <a:cubicBezTo>
                  <a:pt x="770" y="433"/>
                  <a:pt x="692" y="453"/>
                  <a:pt x="670" y="460"/>
                </a:cubicBezTo>
                <a:cubicBezTo>
                  <a:pt x="661" y="463"/>
                  <a:pt x="644" y="469"/>
                  <a:pt x="644" y="469"/>
                </a:cubicBezTo>
                <a:cubicBezTo>
                  <a:pt x="439" y="464"/>
                  <a:pt x="363" y="467"/>
                  <a:pt x="203" y="443"/>
                </a:cubicBezTo>
                <a:cubicBezTo>
                  <a:pt x="112" y="412"/>
                  <a:pt x="32" y="352"/>
                  <a:pt x="0" y="257"/>
                </a:cubicBezTo>
                <a:cubicBezTo>
                  <a:pt x="3" y="241"/>
                  <a:pt x="6" y="199"/>
                  <a:pt x="26" y="187"/>
                </a:cubicBezTo>
                <a:cubicBezTo>
                  <a:pt x="42" y="177"/>
                  <a:pt x="61" y="175"/>
                  <a:pt x="79" y="169"/>
                </a:cubicBezTo>
                <a:cubicBezTo>
                  <a:pt x="88" y="166"/>
                  <a:pt x="106" y="160"/>
                  <a:pt x="106" y="160"/>
                </a:cubicBezTo>
                <a:close/>
              </a:path>
            </a:pathLst>
          </a:custGeom>
          <a:noFill/>
          <a:ln w="9525" cap="flat" cmpd="sng">
            <a:solidFill>
              <a:schemeClr val="tx1">
                <a:alpha val="100000"/>
              </a:schemeClr>
            </a:solidFill>
            <a:prstDash val="solid"/>
            <a:round/>
            <a:headEnd type="none" w="med" len="med"/>
            <a:tailEnd type="none" w="med" len="med"/>
          </a:ln>
        </p:spPr>
        <p:txBody>
          <a:bodyPr/>
          <a:lstStyle/>
          <a:p>
            <a:endParaRPr lang="en-US"/>
          </a:p>
        </p:txBody>
      </p:sp>
      <p:sp>
        <p:nvSpPr>
          <p:cNvPr id="26630" name="Freeform 5"/>
          <p:cNvSpPr/>
          <p:nvPr/>
        </p:nvSpPr>
        <p:spPr>
          <a:xfrm>
            <a:off x="2362200" y="1981200"/>
            <a:ext cx="2173288" cy="1371600"/>
          </a:xfrm>
          <a:custGeom>
            <a:avLst/>
            <a:gdLst/>
            <a:ahLst/>
            <a:cxnLst>
              <a:cxn ang="0">
                <a:pos x="2147483646" y="0"/>
              </a:cxn>
              <a:cxn ang="0">
                <a:pos x="2147483646" y="110886875"/>
              </a:cxn>
              <a:cxn ang="0">
                <a:pos x="2147483646" y="176410938"/>
              </a:cxn>
              <a:cxn ang="0">
                <a:pos x="1761590418" y="289818763"/>
              </a:cxn>
              <a:cxn ang="0">
                <a:pos x="783769568" y="378023438"/>
              </a:cxn>
              <a:cxn ang="0">
                <a:pos x="337701015" y="488910313"/>
              </a:cxn>
              <a:cxn ang="0">
                <a:pos x="115927214" y="710684063"/>
              </a:cxn>
              <a:cxn ang="0">
                <a:pos x="70564391" y="778729075"/>
              </a:cxn>
              <a:cxn ang="0">
                <a:pos x="70564391" y="1267639388"/>
              </a:cxn>
              <a:cxn ang="0">
                <a:pos x="761087363" y="1554937200"/>
              </a:cxn>
              <a:cxn ang="0">
                <a:pos x="1295360611" y="1645662825"/>
              </a:cxn>
              <a:cxn ang="0">
                <a:pos x="2071568914" y="1756549700"/>
              </a:cxn>
              <a:cxn ang="0">
                <a:pos x="2147483646" y="1912799388"/>
              </a:cxn>
              <a:cxn ang="0">
                <a:pos x="2147483646" y="2001004063"/>
              </a:cxn>
              <a:cxn ang="0">
                <a:pos x="2147483646" y="2043847513"/>
              </a:cxn>
              <a:cxn ang="0">
                <a:pos x="2147483646" y="2147483646"/>
              </a:cxn>
            </a:cxnLst>
            <a:rect l="0" t="0" r="0" b="0"/>
            <a:pathLst>
              <a:path w="1369" h="864">
                <a:moveTo>
                  <a:pt x="1114" y="0"/>
                </a:moveTo>
                <a:cubicBezTo>
                  <a:pt x="1098" y="47"/>
                  <a:pt x="1117" y="10"/>
                  <a:pt x="1069" y="44"/>
                </a:cubicBezTo>
                <a:cubicBezTo>
                  <a:pt x="1059" y="51"/>
                  <a:pt x="1054" y="64"/>
                  <a:pt x="1043" y="70"/>
                </a:cubicBezTo>
                <a:cubicBezTo>
                  <a:pt x="948" y="123"/>
                  <a:pt x="788" y="111"/>
                  <a:pt x="699" y="115"/>
                </a:cubicBezTo>
                <a:cubicBezTo>
                  <a:pt x="571" y="132"/>
                  <a:pt x="440" y="142"/>
                  <a:pt x="311" y="150"/>
                </a:cubicBezTo>
                <a:cubicBezTo>
                  <a:pt x="250" y="160"/>
                  <a:pt x="192" y="175"/>
                  <a:pt x="134" y="194"/>
                </a:cubicBezTo>
                <a:cubicBezTo>
                  <a:pt x="63" y="241"/>
                  <a:pt x="93" y="211"/>
                  <a:pt x="46" y="282"/>
                </a:cubicBezTo>
                <a:cubicBezTo>
                  <a:pt x="40" y="291"/>
                  <a:pt x="28" y="309"/>
                  <a:pt x="28" y="309"/>
                </a:cubicBezTo>
                <a:cubicBezTo>
                  <a:pt x="15" y="373"/>
                  <a:pt x="0" y="439"/>
                  <a:pt x="28" y="503"/>
                </a:cubicBezTo>
                <a:cubicBezTo>
                  <a:pt x="61" y="578"/>
                  <a:pt x="227" y="609"/>
                  <a:pt x="302" y="617"/>
                </a:cubicBezTo>
                <a:cubicBezTo>
                  <a:pt x="374" y="635"/>
                  <a:pt x="440" y="645"/>
                  <a:pt x="514" y="653"/>
                </a:cubicBezTo>
                <a:cubicBezTo>
                  <a:pt x="628" y="682"/>
                  <a:pt x="693" y="690"/>
                  <a:pt x="822" y="697"/>
                </a:cubicBezTo>
                <a:cubicBezTo>
                  <a:pt x="920" y="717"/>
                  <a:pt x="1016" y="740"/>
                  <a:pt x="1114" y="759"/>
                </a:cubicBezTo>
                <a:cubicBezTo>
                  <a:pt x="1153" y="767"/>
                  <a:pt x="1183" y="780"/>
                  <a:pt x="1219" y="794"/>
                </a:cubicBezTo>
                <a:cubicBezTo>
                  <a:pt x="1236" y="801"/>
                  <a:pt x="1272" y="811"/>
                  <a:pt x="1272" y="811"/>
                </a:cubicBezTo>
                <a:cubicBezTo>
                  <a:pt x="1302" y="831"/>
                  <a:pt x="1344" y="839"/>
                  <a:pt x="1369" y="864"/>
                </a:cubicBezTo>
              </a:path>
            </a:pathLst>
          </a:custGeom>
          <a:noFill/>
          <a:ln w="9525" cap="flat" cmpd="sng">
            <a:solidFill>
              <a:schemeClr val="tx1">
                <a:alpha val="100000"/>
              </a:schemeClr>
            </a:solidFill>
            <a:prstDash val="solid"/>
            <a:round/>
            <a:headEnd type="none" w="med" len="med"/>
            <a:tailEnd type="none" w="med" len="med"/>
          </a:ln>
        </p:spPr>
        <p:txBody>
          <a:bodyPr/>
          <a:lstStyle/>
          <a:p>
            <a:endParaRPr lang="en-US"/>
          </a:p>
        </p:txBody>
      </p:sp>
      <p:sp>
        <p:nvSpPr>
          <p:cNvPr id="26631" name="Freeform 6"/>
          <p:cNvSpPr/>
          <p:nvPr/>
        </p:nvSpPr>
        <p:spPr>
          <a:xfrm>
            <a:off x="266700" y="1744663"/>
            <a:ext cx="3836988" cy="536575"/>
          </a:xfrm>
          <a:custGeom>
            <a:avLst/>
            <a:gdLst/>
            <a:ahLst/>
            <a:cxnLst>
              <a:cxn ang="0">
                <a:pos x="0" y="776208125"/>
              </a:cxn>
              <a:cxn ang="0">
                <a:pos x="133569092" y="798890325"/>
              </a:cxn>
              <a:cxn ang="0">
                <a:pos x="267136597" y="844253138"/>
              </a:cxn>
              <a:cxn ang="0">
                <a:pos x="665321337" y="756046875"/>
              </a:cxn>
              <a:cxn ang="0">
                <a:pos x="798890429" y="622479388"/>
              </a:cxn>
              <a:cxn ang="0">
                <a:pos x="866933863" y="554434375"/>
              </a:cxn>
              <a:cxn ang="0">
                <a:pos x="1532255200" y="221773750"/>
              </a:cxn>
              <a:cxn ang="0">
                <a:pos x="2089210597" y="88206263"/>
              </a:cxn>
              <a:cxn ang="0">
                <a:pos x="2147483646" y="110886875"/>
              </a:cxn>
              <a:cxn ang="0">
                <a:pos x="2147483646" y="153730325"/>
              </a:cxn>
              <a:cxn ang="0">
                <a:pos x="2147483646" y="420866888"/>
              </a:cxn>
              <a:cxn ang="0">
                <a:pos x="2147483646" y="309980013"/>
              </a:cxn>
              <a:cxn ang="0">
                <a:pos x="2147483646" y="133569075"/>
              </a:cxn>
              <a:cxn ang="0">
                <a:pos x="2147483646" y="0"/>
              </a:cxn>
            </a:cxnLst>
            <a:rect l="0" t="0" r="0" b="0"/>
            <a:pathLst>
              <a:path w="2417" h="338">
                <a:moveTo>
                  <a:pt x="0" y="308"/>
                </a:moveTo>
                <a:cubicBezTo>
                  <a:pt x="18" y="311"/>
                  <a:pt x="36" y="313"/>
                  <a:pt x="53" y="317"/>
                </a:cubicBezTo>
                <a:cubicBezTo>
                  <a:pt x="71" y="322"/>
                  <a:pt x="106" y="335"/>
                  <a:pt x="106" y="335"/>
                </a:cubicBezTo>
                <a:cubicBezTo>
                  <a:pt x="157" y="331"/>
                  <a:pt x="221" y="338"/>
                  <a:pt x="264" y="300"/>
                </a:cubicBezTo>
                <a:cubicBezTo>
                  <a:pt x="283" y="283"/>
                  <a:pt x="299" y="265"/>
                  <a:pt x="317" y="247"/>
                </a:cubicBezTo>
                <a:cubicBezTo>
                  <a:pt x="326" y="238"/>
                  <a:pt x="332" y="224"/>
                  <a:pt x="344" y="220"/>
                </a:cubicBezTo>
                <a:cubicBezTo>
                  <a:pt x="437" y="188"/>
                  <a:pt x="519" y="128"/>
                  <a:pt x="608" y="88"/>
                </a:cubicBezTo>
                <a:cubicBezTo>
                  <a:pt x="678" y="57"/>
                  <a:pt x="755" y="50"/>
                  <a:pt x="829" y="35"/>
                </a:cubicBezTo>
                <a:cubicBezTo>
                  <a:pt x="923" y="38"/>
                  <a:pt x="1017" y="37"/>
                  <a:pt x="1111" y="44"/>
                </a:cubicBezTo>
                <a:cubicBezTo>
                  <a:pt x="1129" y="45"/>
                  <a:pt x="1164" y="61"/>
                  <a:pt x="1164" y="61"/>
                </a:cubicBezTo>
                <a:cubicBezTo>
                  <a:pt x="1227" y="156"/>
                  <a:pt x="1381" y="157"/>
                  <a:pt x="1482" y="167"/>
                </a:cubicBezTo>
                <a:cubicBezTo>
                  <a:pt x="1647" y="159"/>
                  <a:pt x="1812" y="144"/>
                  <a:pt x="1976" y="123"/>
                </a:cubicBezTo>
                <a:cubicBezTo>
                  <a:pt x="2082" y="96"/>
                  <a:pt x="2186" y="67"/>
                  <a:pt x="2294" y="53"/>
                </a:cubicBezTo>
                <a:cubicBezTo>
                  <a:pt x="2331" y="27"/>
                  <a:pt x="2384" y="29"/>
                  <a:pt x="2417" y="0"/>
                </a:cubicBezTo>
              </a:path>
            </a:pathLst>
          </a:custGeom>
          <a:noFill/>
          <a:ln w="9525" cap="flat" cmpd="sng">
            <a:solidFill>
              <a:schemeClr val="tx1">
                <a:alpha val="100000"/>
              </a:schemeClr>
            </a:solidFill>
            <a:prstDash val="solid"/>
            <a:round/>
            <a:headEnd type="none" w="med" len="med"/>
            <a:tailEnd type="none" w="med" len="med"/>
          </a:ln>
        </p:spPr>
        <p:txBody>
          <a:bodyPr/>
          <a:lstStyle/>
          <a:p>
            <a:endParaRPr lang="en-US"/>
          </a:p>
        </p:txBody>
      </p:sp>
      <p:sp>
        <p:nvSpPr>
          <p:cNvPr id="26632" name="Freeform 7"/>
          <p:cNvSpPr/>
          <p:nvPr/>
        </p:nvSpPr>
        <p:spPr>
          <a:xfrm>
            <a:off x="238125" y="2500313"/>
            <a:ext cx="4230688" cy="1135062"/>
          </a:xfrm>
          <a:custGeom>
            <a:avLst/>
            <a:gdLst/>
            <a:ahLst/>
            <a:cxnLst>
              <a:cxn ang="0">
                <a:pos x="0" y="0"/>
              </a:cxn>
              <a:cxn ang="0">
                <a:pos x="577116643" y="133567429"/>
              </a:cxn>
              <a:cxn ang="0">
                <a:pos x="778729167" y="221773652"/>
              </a:cxn>
              <a:cxn ang="0">
                <a:pos x="1068546376" y="378023271"/>
              </a:cxn>
              <a:cxn ang="0">
                <a:pos x="1577617999" y="577114733"/>
              </a:cxn>
              <a:cxn ang="0">
                <a:pos x="2147483646" y="710683749"/>
              </a:cxn>
              <a:cxn ang="0">
                <a:pos x="2147483646" y="821570576"/>
              </a:cxn>
              <a:cxn ang="0">
                <a:pos x="2147483646" y="866933368"/>
              </a:cxn>
              <a:cxn ang="0">
                <a:pos x="2147483646" y="955138004"/>
              </a:cxn>
              <a:cxn ang="0">
                <a:pos x="2147483646" y="1023182987"/>
              </a:cxn>
              <a:cxn ang="0">
                <a:pos x="2147483646" y="1066024830"/>
              </a:cxn>
              <a:cxn ang="0">
                <a:pos x="2147483646" y="1222274449"/>
              </a:cxn>
              <a:cxn ang="0">
                <a:pos x="2147483646" y="1333161275"/>
              </a:cxn>
              <a:cxn ang="0">
                <a:pos x="2147483646" y="1534773686"/>
              </a:cxn>
              <a:cxn ang="0">
                <a:pos x="2147483646" y="1733866736"/>
              </a:cxn>
              <a:cxn ang="0">
                <a:pos x="2147483646" y="1801910131"/>
              </a:cxn>
            </a:cxnLst>
            <a:rect l="0" t="0" r="0" b="0"/>
            <a:pathLst>
              <a:path w="2665" h="715">
                <a:moveTo>
                  <a:pt x="0" y="0"/>
                </a:moveTo>
                <a:cubicBezTo>
                  <a:pt x="56" y="8"/>
                  <a:pt x="182" y="22"/>
                  <a:pt x="229" y="53"/>
                </a:cubicBezTo>
                <a:cubicBezTo>
                  <a:pt x="271" y="81"/>
                  <a:pt x="246" y="68"/>
                  <a:pt x="309" y="88"/>
                </a:cubicBezTo>
                <a:cubicBezTo>
                  <a:pt x="351" y="102"/>
                  <a:pt x="382" y="136"/>
                  <a:pt x="424" y="150"/>
                </a:cubicBezTo>
                <a:cubicBezTo>
                  <a:pt x="482" y="193"/>
                  <a:pt x="556" y="210"/>
                  <a:pt x="626" y="229"/>
                </a:cubicBezTo>
                <a:cubicBezTo>
                  <a:pt x="803" y="277"/>
                  <a:pt x="991" y="276"/>
                  <a:pt x="1173" y="282"/>
                </a:cubicBezTo>
                <a:cubicBezTo>
                  <a:pt x="1213" y="296"/>
                  <a:pt x="1242" y="311"/>
                  <a:pt x="1279" y="326"/>
                </a:cubicBezTo>
                <a:cubicBezTo>
                  <a:pt x="1301" y="335"/>
                  <a:pt x="1320" y="332"/>
                  <a:pt x="1341" y="344"/>
                </a:cubicBezTo>
                <a:cubicBezTo>
                  <a:pt x="1359" y="354"/>
                  <a:pt x="1379" y="364"/>
                  <a:pt x="1394" y="379"/>
                </a:cubicBezTo>
                <a:cubicBezTo>
                  <a:pt x="1403" y="388"/>
                  <a:pt x="1410" y="399"/>
                  <a:pt x="1421" y="406"/>
                </a:cubicBezTo>
                <a:cubicBezTo>
                  <a:pt x="1425" y="408"/>
                  <a:pt x="1469" y="422"/>
                  <a:pt x="1473" y="423"/>
                </a:cubicBezTo>
                <a:cubicBezTo>
                  <a:pt x="1562" y="483"/>
                  <a:pt x="1660" y="479"/>
                  <a:pt x="1765" y="485"/>
                </a:cubicBezTo>
                <a:cubicBezTo>
                  <a:pt x="1830" y="508"/>
                  <a:pt x="1899" y="520"/>
                  <a:pt x="1968" y="529"/>
                </a:cubicBezTo>
                <a:cubicBezTo>
                  <a:pt x="2062" y="562"/>
                  <a:pt x="2161" y="592"/>
                  <a:pt x="2259" y="609"/>
                </a:cubicBezTo>
                <a:cubicBezTo>
                  <a:pt x="2358" y="643"/>
                  <a:pt x="2457" y="669"/>
                  <a:pt x="2559" y="688"/>
                </a:cubicBezTo>
                <a:cubicBezTo>
                  <a:pt x="2596" y="695"/>
                  <a:pt x="2628" y="715"/>
                  <a:pt x="2665" y="715"/>
                </a:cubicBezTo>
              </a:path>
            </a:pathLst>
          </a:custGeom>
          <a:noFill/>
          <a:ln w="9525" cap="flat" cmpd="sng">
            <a:solidFill>
              <a:schemeClr val="tx1">
                <a:alpha val="100000"/>
              </a:schemeClr>
            </a:solidFill>
            <a:prstDash val="solid"/>
            <a:round/>
            <a:headEnd type="none" w="med" len="med"/>
            <a:tailEnd type="none" w="med" len="med"/>
          </a:ln>
        </p:spPr>
        <p:txBody>
          <a:bodyPr/>
          <a:lstStyle/>
          <a:p>
            <a:endParaRPr lang="en-US"/>
          </a:p>
        </p:txBody>
      </p:sp>
      <p:sp>
        <p:nvSpPr>
          <p:cNvPr id="26633" name="Rectangle 8"/>
          <p:cNvSpPr/>
          <p:nvPr/>
        </p:nvSpPr>
        <p:spPr>
          <a:xfrm>
            <a:off x="1066800" y="1752600"/>
            <a:ext cx="152400" cy="5334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6634" name="Rectangle 9"/>
          <p:cNvSpPr/>
          <p:nvPr/>
        </p:nvSpPr>
        <p:spPr>
          <a:xfrm>
            <a:off x="1676400" y="1600200"/>
            <a:ext cx="152400" cy="5334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6635" name="Rectangle 10"/>
          <p:cNvSpPr/>
          <p:nvPr/>
        </p:nvSpPr>
        <p:spPr>
          <a:xfrm>
            <a:off x="1143000" y="2514600"/>
            <a:ext cx="152400" cy="5334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6636" name="Rectangle 11"/>
          <p:cNvSpPr/>
          <p:nvPr/>
        </p:nvSpPr>
        <p:spPr>
          <a:xfrm>
            <a:off x="1676400" y="2514600"/>
            <a:ext cx="152400" cy="5334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6637" name="Rectangle 12"/>
          <p:cNvSpPr/>
          <p:nvPr/>
        </p:nvSpPr>
        <p:spPr>
          <a:xfrm>
            <a:off x="3048000" y="1828800"/>
            <a:ext cx="152400" cy="5334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6638" name="Rectangle 13"/>
          <p:cNvSpPr/>
          <p:nvPr/>
        </p:nvSpPr>
        <p:spPr>
          <a:xfrm>
            <a:off x="3048000" y="2895600"/>
            <a:ext cx="152400" cy="5334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6639" name="Rectangle 14"/>
          <p:cNvSpPr/>
          <p:nvPr/>
        </p:nvSpPr>
        <p:spPr>
          <a:xfrm>
            <a:off x="2057400" y="2362200"/>
            <a:ext cx="533400" cy="152400"/>
          </a:xfrm>
          <a:prstGeom prst="rect">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07919" name="Text Box 15"/>
          <p:cNvSpPr txBox="1">
            <a:spLocks noChangeArrowheads="1"/>
          </p:cNvSpPr>
          <p:nvPr/>
        </p:nvSpPr>
        <p:spPr bwMode="auto">
          <a:xfrm>
            <a:off x="1371600" y="21336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rPr>
              <a:t>A</a:t>
            </a:r>
          </a:p>
        </p:txBody>
      </p:sp>
      <p:sp>
        <p:nvSpPr>
          <p:cNvPr id="507920" name="Text Box 16"/>
          <p:cNvSpPr txBox="1">
            <a:spLocks noChangeArrowheads="1"/>
          </p:cNvSpPr>
          <p:nvPr/>
        </p:nvSpPr>
        <p:spPr bwMode="auto">
          <a:xfrm>
            <a:off x="2057400" y="12954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rPr>
              <a:t>C</a:t>
            </a:r>
          </a:p>
        </p:txBody>
      </p:sp>
      <p:sp>
        <p:nvSpPr>
          <p:cNvPr id="507921" name="Text Box 17"/>
          <p:cNvSpPr txBox="1">
            <a:spLocks noChangeArrowheads="1"/>
          </p:cNvSpPr>
          <p:nvPr/>
        </p:nvSpPr>
        <p:spPr bwMode="auto">
          <a:xfrm>
            <a:off x="1828800" y="3200400"/>
            <a:ext cx="387350" cy="457200"/>
          </a:xfrm>
          <a:prstGeom prst="rect">
            <a:avLst/>
          </a:prstGeom>
          <a:noFill/>
          <a:ln w="9525">
            <a:noFill/>
            <a:miter lim="800000"/>
          </a:ln>
          <a:effectLst/>
        </p:spPr>
        <p:txBody>
          <a:bodyPr wrap="none">
            <a:spAutoFit/>
          </a:bodyPr>
          <a:lstStyle/>
          <a:p>
            <a:pPr marR="0" defTabSz="914400">
              <a:buClrTx/>
              <a:buSzTx/>
              <a:buFontTx/>
              <a:buNone/>
              <a:defRPr/>
            </a:pPr>
            <a:r>
              <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rPr>
              <a:t>B</a:t>
            </a:r>
          </a:p>
        </p:txBody>
      </p:sp>
      <p:sp>
        <p:nvSpPr>
          <p:cNvPr id="507922" name="Text Box 18"/>
          <p:cNvSpPr txBox="1">
            <a:spLocks noChangeArrowheads="1"/>
          </p:cNvSpPr>
          <p:nvPr/>
        </p:nvSpPr>
        <p:spPr bwMode="auto">
          <a:xfrm>
            <a:off x="3200400" y="2362200"/>
            <a:ext cx="404813" cy="457200"/>
          </a:xfrm>
          <a:prstGeom prst="rect">
            <a:avLst/>
          </a:prstGeom>
          <a:noFill/>
          <a:ln w="9525">
            <a:noFill/>
            <a:miter lim="800000"/>
          </a:ln>
          <a:effectLst/>
        </p:spPr>
        <p:txBody>
          <a:bodyPr wrap="none">
            <a:spAutoFit/>
          </a:bodyPr>
          <a:lstStyle/>
          <a:p>
            <a:pPr marR="0" defTabSz="914400">
              <a:buClrTx/>
              <a:buSzTx/>
              <a:buFontTx/>
              <a:buNone/>
              <a:defRPr/>
            </a:pPr>
            <a:r>
              <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rPr>
              <a:t>D</a:t>
            </a:r>
          </a:p>
        </p:txBody>
      </p:sp>
      <p:sp>
        <p:nvSpPr>
          <p:cNvPr id="26644" name="Text Box 19"/>
          <p:cNvSpPr txBox="1"/>
          <p:nvPr/>
        </p:nvSpPr>
        <p:spPr>
          <a:xfrm>
            <a:off x="4953000" y="1524000"/>
            <a:ext cx="3695700" cy="19177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a:spcBef>
                <a:spcPct val="0"/>
              </a:spcBef>
              <a:buFontTx/>
              <a:buNone/>
            </a:pPr>
            <a:r>
              <a:rPr lang="en-US" altLang="en-US" sz="2400" dirty="0">
                <a:latin typeface="Times New Roman" panose="02020603050405020304" pitchFamily="18" charset="0"/>
              </a:rPr>
              <a:t>Is it possible to start at some</a:t>
            </a:r>
          </a:p>
          <a:p>
            <a:pPr marL="0" lvl="0" indent="0" algn="just">
              <a:spcBef>
                <a:spcPct val="0"/>
              </a:spcBef>
              <a:buFontTx/>
              <a:buNone/>
            </a:pPr>
            <a:r>
              <a:rPr lang="en-US" altLang="en-US" sz="2400" dirty="0">
                <a:latin typeface="Times New Roman" panose="02020603050405020304" pitchFamily="18" charset="0"/>
              </a:rPr>
              <a:t>location, travel across all the</a:t>
            </a:r>
          </a:p>
          <a:p>
            <a:pPr marL="0" lvl="0" indent="0" algn="just">
              <a:spcBef>
                <a:spcPct val="0"/>
              </a:spcBef>
              <a:buFontTx/>
              <a:buNone/>
            </a:pPr>
            <a:r>
              <a:rPr lang="en-US" altLang="en-US" sz="2400" dirty="0">
                <a:latin typeface="Times New Roman" panose="02020603050405020304" pitchFamily="18" charset="0"/>
              </a:rPr>
              <a:t>bridges without crossing any</a:t>
            </a:r>
          </a:p>
          <a:p>
            <a:pPr marL="0" lvl="0" indent="0" algn="just">
              <a:spcBef>
                <a:spcPct val="0"/>
              </a:spcBef>
              <a:buFontTx/>
              <a:buNone/>
            </a:pPr>
            <a:r>
              <a:rPr lang="en-US" altLang="en-US" sz="2400" dirty="0">
                <a:latin typeface="Times New Roman" panose="02020603050405020304" pitchFamily="18" charset="0"/>
              </a:rPr>
              <a:t>bridge twice, and return to</a:t>
            </a:r>
          </a:p>
          <a:p>
            <a:pPr marL="0" lvl="0" indent="0" algn="just">
              <a:spcBef>
                <a:spcPct val="0"/>
              </a:spcBef>
              <a:buFontTx/>
              <a:buNone/>
            </a:pPr>
            <a:r>
              <a:rPr lang="en-US" altLang="en-US" sz="2400" dirty="0">
                <a:latin typeface="Times New Roman" panose="02020603050405020304" pitchFamily="18" charset="0"/>
              </a:rPr>
              <a:t>the same starting point?</a:t>
            </a:r>
          </a:p>
        </p:txBody>
      </p:sp>
      <p:sp>
        <p:nvSpPr>
          <p:cNvPr id="26645" name="Text Box 20"/>
          <p:cNvSpPr txBox="1"/>
          <p:nvPr/>
        </p:nvSpPr>
        <p:spPr>
          <a:xfrm>
            <a:off x="406400" y="5410200"/>
            <a:ext cx="46228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dirty="0">
                <a:latin typeface="Times New Roman" panose="02020603050405020304" pitchFamily="18" charset="0"/>
              </a:rPr>
              <a:t>Rephrasing in terms of Euler cycles:</a:t>
            </a:r>
          </a:p>
        </p:txBody>
      </p:sp>
      <p:grpSp>
        <p:nvGrpSpPr>
          <p:cNvPr id="26646" name="Group 21"/>
          <p:cNvGrpSpPr/>
          <p:nvPr/>
        </p:nvGrpSpPr>
        <p:grpSpPr>
          <a:xfrm>
            <a:off x="5470525" y="3676650"/>
            <a:ext cx="2454275" cy="2647950"/>
            <a:chOff x="2928" y="2496"/>
            <a:chExt cx="1546" cy="1668"/>
          </a:xfrm>
        </p:grpSpPr>
        <p:sp>
          <p:nvSpPr>
            <p:cNvPr id="507926" name="Text Box 22"/>
            <p:cNvSpPr txBox="1">
              <a:spLocks noChangeArrowheads="1"/>
            </p:cNvSpPr>
            <p:nvPr/>
          </p:nvSpPr>
          <p:spPr bwMode="auto">
            <a:xfrm>
              <a:off x="2928" y="2496"/>
              <a:ext cx="1546" cy="1668"/>
            </a:xfrm>
            <a:prstGeom prst="rect">
              <a:avLst/>
            </a:prstGeom>
            <a:noFill/>
            <a:ln w="3175">
              <a:noFill/>
              <a:miter lim="800000"/>
            </a:ln>
            <a:effectLst/>
          </p:spPr>
          <p:txBody>
            <a:bodyPr wrap="none">
              <a:spAutoFit/>
            </a:bodyPr>
            <a:lstStyle/>
            <a:p>
              <a:pPr marR="0" defTabSz="914400">
                <a:buClrTx/>
                <a:buSzTx/>
                <a:buFontTx/>
                <a:buNone/>
                <a:defRPr/>
              </a:pPr>
              <a:r>
                <a:rPr kumimoji="0" lang="en-US" sz="2400" b="0" kern="1200" cap="none" spc="0" normalizeH="0" baseline="0" noProof="0">
                  <a:latin typeface="Times New Roman" panose="02020603050405020304" pitchFamily="18" charset="0"/>
                  <a:ea typeface="+mn-ea"/>
                  <a:cs typeface="+mn-cs"/>
                </a:rPr>
                <a:t>          </a:t>
              </a:r>
              <a:r>
                <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rPr>
                <a:t>C</a:t>
              </a:r>
            </a:p>
            <a:p>
              <a:pPr marR="0" defTabSz="914400">
                <a:buClrTx/>
                <a:buSzTx/>
                <a:buFontTx/>
                <a:buNone/>
                <a:defRPr/>
              </a:pPr>
              <a:endPar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endParaRPr>
            </a:p>
            <a:p>
              <a:pPr marR="0" defTabSz="914400">
                <a:buClrTx/>
                <a:buSzTx/>
                <a:buFontTx/>
                <a:buNone/>
                <a:defRPr/>
              </a:pPr>
              <a:endPar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endParaRPr>
            </a:p>
            <a:p>
              <a:pPr marR="0" defTabSz="914400">
                <a:buClrTx/>
                <a:buSzTx/>
                <a:buFontTx/>
                <a:buNone/>
                <a:defRPr/>
              </a:pPr>
              <a:r>
                <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rPr>
                <a:t>A                        D</a:t>
              </a:r>
            </a:p>
            <a:p>
              <a:pPr marR="0" defTabSz="914400">
                <a:buClrTx/>
                <a:buSzTx/>
                <a:buFontTx/>
                <a:buNone/>
                <a:defRPr/>
              </a:pPr>
              <a:endPar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endParaRPr>
            </a:p>
            <a:p>
              <a:pPr marR="0" defTabSz="914400">
                <a:buClrTx/>
                <a:buSzTx/>
                <a:buFontTx/>
                <a:buNone/>
                <a:defRPr/>
              </a:pPr>
              <a:endPar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endParaRPr>
            </a:p>
            <a:p>
              <a:pPr marR="0" defTabSz="914400">
                <a:buClrTx/>
                <a:buSzTx/>
                <a:buFontTx/>
                <a:buNone/>
                <a:defRPr/>
              </a:pPr>
              <a:r>
                <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rPr>
                <a:t>          B</a:t>
              </a:r>
            </a:p>
          </p:txBody>
        </p:sp>
        <p:sp>
          <p:nvSpPr>
            <p:cNvPr id="26650" name="Line 23"/>
            <p:cNvSpPr/>
            <p:nvPr/>
          </p:nvSpPr>
          <p:spPr>
            <a:xfrm>
              <a:off x="3600" y="2640"/>
              <a:ext cx="672" cy="672"/>
            </a:xfrm>
            <a:prstGeom prst="line">
              <a:avLst/>
            </a:prstGeom>
            <a:ln w="28575" cap="flat" cmpd="sng">
              <a:solidFill>
                <a:schemeClr val="hlink"/>
              </a:solidFill>
              <a:prstDash val="solid"/>
              <a:headEnd type="none" w="med" len="med"/>
              <a:tailEnd type="none" w="med" len="med"/>
            </a:ln>
          </p:spPr>
        </p:sp>
        <p:sp>
          <p:nvSpPr>
            <p:cNvPr id="26651" name="Line 24"/>
            <p:cNvSpPr/>
            <p:nvPr/>
          </p:nvSpPr>
          <p:spPr>
            <a:xfrm>
              <a:off x="3120" y="3312"/>
              <a:ext cx="1152" cy="0"/>
            </a:xfrm>
            <a:prstGeom prst="line">
              <a:avLst/>
            </a:prstGeom>
            <a:ln w="28575" cap="flat" cmpd="sng">
              <a:solidFill>
                <a:schemeClr val="hlink"/>
              </a:solidFill>
              <a:prstDash val="solid"/>
              <a:headEnd type="none" w="med" len="med"/>
              <a:tailEnd type="none" w="med" len="med"/>
            </a:ln>
          </p:spPr>
        </p:sp>
        <p:sp>
          <p:nvSpPr>
            <p:cNvPr id="26652" name="Line 25"/>
            <p:cNvSpPr/>
            <p:nvPr/>
          </p:nvSpPr>
          <p:spPr>
            <a:xfrm flipH="1">
              <a:off x="3600" y="3312"/>
              <a:ext cx="672" cy="672"/>
            </a:xfrm>
            <a:prstGeom prst="line">
              <a:avLst/>
            </a:prstGeom>
            <a:ln w="28575" cap="flat" cmpd="sng">
              <a:solidFill>
                <a:schemeClr val="hlink"/>
              </a:solidFill>
              <a:prstDash val="solid"/>
              <a:headEnd type="none" w="med" len="med"/>
              <a:tailEnd type="none" w="med" len="med"/>
            </a:ln>
          </p:spPr>
        </p:sp>
        <p:sp>
          <p:nvSpPr>
            <p:cNvPr id="26653" name="Freeform 26"/>
            <p:cNvSpPr/>
            <p:nvPr/>
          </p:nvSpPr>
          <p:spPr>
            <a:xfrm>
              <a:off x="3072" y="2688"/>
              <a:ext cx="384" cy="528"/>
            </a:xfrm>
            <a:custGeom>
              <a:avLst/>
              <a:gdLst/>
              <a:ahLst/>
              <a:cxnLst>
                <a:cxn ang="0">
                  <a:pos x="0" y="528"/>
                </a:cxn>
                <a:cxn ang="0">
                  <a:pos x="96" y="192"/>
                </a:cxn>
                <a:cxn ang="0">
                  <a:pos x="384" y="0"/>
                </a:cxn>
              </a:cxnLst>
              <a:rect l="0" t="0" r="0" b="0"/>
              <a:pathLst>
                <a:path w="384" h="528">
                  <a:moveTo>
                    <a:pt x="0" y="528"/>
                  </a:moveTo>
                  <a:cubicBezTo>
                    <a:pt x="16" y="404"/>
                    <a:pt x="32" y="280"/>
                    <a:pt x="96" y="192"/>
                  </a:cubicBezTo>
                  <a:cubicBezTo>
                    <a:pt x="160" y="104"/>
                    <a:pt x="272" y="52"/>
                    <a:pt x="384" y="0"/>
                  </a:cubicBezTo>
                </a:path>
              </a:pathLst>
            </a:custGeom>
            <a:noFill/>
            <a:ln w="28575" cap="flat" cmpd="sng">
              <a:solidFill>
                <a:schemeClr val="hlink">
                  <a:alpha val="100000"/>
                </a:schemeClr>
              </a:solidFill>
              <a:prstDash val="solid"/>
              <a:round/>
              <a:headEnd type="none" w="med" len="med"/>
              <a:tailEnd type="none" w="med" len="med"/>
            </a:ln>
          </p:spPr>
          <p:txBody>
            <a:bodyPr/>
            <a:lstStyle/>
            <a:p>
              <a:endParaRPr lang="en-US"/>
            </a:p>
          </p:txBody>
        </p:sp>
        <p:sp>
          <p:nvSpPr>
            <p:cNvPr id="26654" name="Freeform 27"/>
            <p:cNvSpPr/>
            <p:nvPr/>
          </p:nvSpPr>
          <p:spPr>
            <a:xfrm>
              <a:off x="3072" y="2736"/>
              <a:ext cx="400" cy="528"/>
            </a:xfrm>
            <a:custGeom>
              <a:avLst/>
              <a:gdLst/>
              <a:ahLst/>
              <a:cxnLst>
                <a:cxn ang="0">
                  <a:pos x="384" y="0"/>
                </a:cxn>
                <a:cxn ang="0">
                  <a:pos x="336" y="240"/>
                </a:cxn>
                <a:cxn ang="0">
                  <a:pos x="0" y="528"/>
                </a:cxn>
              </a:cxnLst>
              <a:rect l="0" t="0" r="0" b="0"/>
              <a:pathLst>
                <a:path w="400" h="528">
                  <a:moveTo>
                    <a:pt x="384" y="0"/>
                  </a:moveTo>
                  <a:cubicBezTo>
                    <a:pt x="392" y="76"/>
                    <a:pt x="400" y="152"/>
                    <a:pt x="336" y="240"/>
                  </a:cubicBezTo>
                  <a:cubicBezTo>
                    <a:pt x="272" y="328"/>
                    <a:pt x="136" y="428"/>
                    <a:pt x="0" y="528"/>
                  </a:cubicBezTo>
                </a:path>
              </a:pathLst>
            </a:custGeom>
            <a:noFill/>
            <a:ln w="28575" cap="flat" cmpd="sng">
              <a:solidFill>
                <a:schemeClr val="hlink">
                  <a:alpha val="100000"/>
                </a:schemeClr>
              </a:solidFill>
              <a:prstDash val="solid"/>
              <a:round/>
              <a:headEnd type="none" w="med" len="med"/>
              <a:tailEnd type="none" w="med" len="med"/>
            </a:ln>
          </p:spPr>
          <p:txBody>
            <a:bodyPr/>
            <a:lstStyle/>
            <a:p>
              <a:endParaRPr lang="en-US"/>
            </a:p>
          </p:txBody>
        </p:sp>
        <p:sp>
          <p:nvSpPr>
            <p:cNvPr id="26655" name="Freeform 28"/>
            <p:cNvSpPr/>
            <p:nvPr/>
          </p:nvSpPr>
          <p:spPr>
            <a:xfrm>
              <a:off x="3072" y="3408"/>
              <a:ext cx="384" cy="528"/>
            </a:xfrm>
            <a:custGeom>
              <a:avLst/>
              <a:gdLst/>
              <a:ahLst/>
              <a:cxnLst>
                <a:cxn ang="0">
                  <a:pos x="0" y="0"/>
                </a:cxn>
                <a:cxn ang="0">
                  <a:pos x="96" y="336"/>
                </a:cxn>
                <a:cxn ang="0">
                  <a:pos x="384" y="528"/>
                </a:cxn>
              </a:cxnLst>
              <a:rect l="0" t="0" r="0" b="0"/>
              <a:pathLst>
                <a:path w="384" h="528">
                  <a:moveTo>
                    <a:pt x="0" y="0"/>
                  </a:moveTo>
                  <a:cubicBezTo>
                    <a:pt x="16" y="124"/>
                    <a:pt x="32" y="248"/>
                    <a:pt x="96" y="336"/>
                  </a:cubicBezTo>
                  <a:cubicBezTo>
                    <a:pt x="160" y="424"/>
                    <a:pt x="272" y="476"/>
                    <a:pt x="384" y="528"/>
                  </a:cubicBezTo>
                </a:path>
              </a:pathLst>
            </a:custGeom>
            <a:noFill/>
            <a:ln w="28575" cap="flat" cmpd="sng">
              <a:solidFill>
                <a:schemeClr val="hlink">
                  <a:alpha val="100000"/>
                </a:schemeClr>
              </a:solidFill>
              <a:prstDash val="solid"/>
              <a:round/>
              <a:headEnd type="none" w="med" len="med"/>
              <a:tailEnd type="none" w="med" len="med"/>
            </a:ln>
          </p:spPr>
          <p:txBody>
            <a:bodyPr/>
            <a:lstStyle/>
            <a:p>
              <a:endParaRPr lang="en-US"/>
            </a:p>
          </p:txBody>
        </p:sp>
        <p:sp>
          <p:nvSpPr>
            <p:cNvPr id="26656" name="Freeform 29"/>
            <p:cNvSpPr/>
            <p:nvPr/>
          </p:nvSpPr>
          <p:spPr>
            <a:xfrm>
              <a:off x="3120" y="3408"/>
              <a:ext cx="384" cy="528"/>
            </a:xfrm>
            <a:custGeom>
              <a:avLst/>
              <a:gdLst/>
              <a:ahLst/>
              <a:cxnLst>
                <a:cxn ang="0">
                  <a:pos x="0" y="0"/>
                </a:cxn>
                <a:cxn ang="0">
                  <a:pos x="240" y="144"/>
                </a:cxn>
                <a:cxn ang="0">
                  <a:pos x="384" y="528"/>
                </a:cxn>
              </a:cxnLst>
              <a:rect l="0" t="0" r="0" b="0"/>
              <a:pathLst>
                <a:path w="384" h="528">
                  <a:moveTo>
                    <a:pt x="0" y="0"/>
                  </a:moveTo>
                  <a:cubicBezTo>
                    <a:pt x="88" y="28"/>
                    <a:pt x="176" y="56"/>
                    <a:pt x="240" y="144"/>
                  </a:cubicBezTo>
                  <a:cubicBezTo>
                    <a:pt x="304" y="232"/>
                    <a:pt x="344" y="380"/>
                    <a:pt x="384" y="528"/>
                  </a:cubicBezTo>
                </a:path>
              </a:pathLst>
            </a:custGeom>
            <a:noFill/>
            <a:ln w="28575" cap="flat" cmpd="sng">
              <a:solidFill>
                <a:schemeClr val="hlink">
                  <a:alpha val="100000"/>
                </a:schemeClr>
              </a:solidFill>
              <a:prstDash val="solid"/>
              <a:round/>
              <a:headEnd type="none" w="med" len="med"/>
              <a:tailEnd type="none" w="med" len="med"/>
            </a:ln>
          </p:spPr>
          <p:txBody>
            <a:bodyPr/>
            <a:lstStyle/>
            <a:p>
              <a:endParaRPr lang="en-US"/>
            </a:p>
          </p:txBody>
        </p:sp>
      </p:grpSp>
      <p:sp>
        <p:nvSpPr>
          <p:cNvPr id="26647" name="Text Box 30"/>
          <p:cNvSpPr txBox="1"/>
          <p:nvPr/>
        </p:nvSpPr>
        <p:spPr>
          <a:xfrm>
            <a:off x="381000" y="3932238"/>
            <a:ext cx="46482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a:spcBef>
                <a:spcPct val="0"/>
              </a:spcBef>
              <a:buFontTx/>
              <a:buNone/>
            </a:pPr>
            <a:r>
              <a:rPr lang="en-US" altLang="en-US" sz="2000" dirty="0">
                <a:latin typeface="Arial" panose="020B0604020202020204" pitchFamily="34" charset="0"/>
              </a:rPr>
              <a:t>Kneiphof island on Pregel river and  7 bridges built in 18-th century in Königsberg town (Kaliningrad).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2867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15</a:t>
            </a:fld>
            <a:r>
              <a:rPr lang="en-US" altLang="en-US" sz="1200" dirty="0">
                <a:solidFill>
                  <a:srgbClr val="898989"/>
                </a:solidFill>
                <a:latin typeface="Arial" panose="020B0604020202020204" pitchFamily="34" charset="0"/>
              </a:rPr>
              <a:t>/30</a:t>
            </a:r>
          </a:p>
        </p:txBody>
      </p:sp>
      <p:sp>
        <p:nvSpPr>
          <p:cNvPr id="28676" name="Rectangle 2"/>
          <p:cNvSpPr>
            <a:spLocks noGrp="1"/>
          </p:cNvSpPr>
          <p:nvPr>
            <p:ph type="title"/>
          </p:nvPr>
        </p:nvSpPr>
        <p:spPr>
          <a:xfrm>
            <a:off x="228600" y="381000"/>
            <a:ext cx="8610600" cy="1143000"/>
          </a:xfrm>
        </p:spPr>
        <p:txBody>
          <a:bodyPr vert="horz" wrap="square" lIns="91440" tIns="45720" rIns="91440" bIns="45720" anchor="ctr" anchorCtr="0"/>
          <a:lstStyle/>
          <a:p>
            <a:r>
              <a:rPr lang="en-US" altLang="en-US" sz="4000" b="1" dirty="0">
                <a:solidFill>
                  <a:srgbClr val="CC3300"/>
                </a:solidFill>
              </a:rPr>
              <a:t>Necessary and sufficient conditions </a:t>
            </a:r>
            <a:br>
              <a:rPr lang="en-US" altLang="en-US" sz="4000" b="1" dirty="0">
                <a:solidFill>
                  <a:srgbClr val="CC3300"/>
                </a:solidFill>
              </a:rPr>
            </a:br>
            <a:r>
              <a:rPr lang="en-US" altLang="en-US" sz="4000" b="1" dirty="0">
                <a:solidFill>
                  <a:srgbClr val="CC3300"/>
                </a:solidFill>
              </a:rPr>
              <a:t>for Euler cycles</a:t>
            </a:r>
          </a:p>
        </p:txBody>
      </p:sp>
      <p:sp>
        <p:nvSpPr>
          <p:cNvPr id="509955" name="Text Box 3"/>
          <p:cNvSpPr txBox="1">
            <a:spLocks noChangeArrowheads="1"/>
          </p:cNvSpPr>
          <p:nvPr/>
        </p:nvSpPr>
        <p:spPr bwMode="auto">
          <a:xfrm>
            <a:off x="228600" y="1625600"/>
            <a:ext cx="8678863" cy="946150"/>
          </a:xfrm>
          <a:prstGeom prst="rect">
            <a:avLst/>
          </a:prstGeom>
          <a:noFill/>
          <a:ln w="9525">
            <a:noFill/>
            <a:miter lim="800000"/>
          </a:ln>
          <a:effectLst/>
        </p:spPr>
        <p:txBody>
          <a:bodyPr>
            <a:spAutoFit/>
          </a:bodyPr>
          <a:lstStyle/>
          <a:p>
            <a:pPr marR="0" defTabSz="914400">
              <a:buClrTx/>
              <a:buSzTx/>
              <a:buFontTx/>
              <a:buNone/>
              <a:defRPr/>
            </a:pPr>
            <a:r>
              <a:rPr kumimoji="0" lang="en-US" sz="2800" u="sng"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rPr>
              <a:t>Theorem 1:</a:t>
            </a:r>
            <a:r>
              <a:rPr kumimoji="0" lang="en-US" sz="2800" b="0" kern="1200" cap="none" spc="0" normalizeH="0" baseline="0" noProof="0">
                <a:latin typeface="Times New Roman" panose="02020603050405020304" pitchFamily="18" charset="0"/>
                <a:ea typeface="+mn-ea"/>
                <a:cs typeface="+mn-cs"/>
              </a:rPr>
              <a:t> A connected multigraph has an Euler cycle if and only if each of its vertices has even degree.</a:t>
            </a:r>
          </a:p>
        </p:txBody>
      </p:sp>
      <p:grpSp>
        <p:nvGrpSpPr>
          <p:cNvPr id="28678" name="Group 4"/>
          <p:cNvGrpSpPr/>
          <p:nvPr/>
        </p:nvGrpSpPr>
        <p:grpSpPr>
          <a:xfrm>
            <a:off x="4991100" y="4029075"/>
            <a:ext cx="2454275" cy="2647950"/>
            <a:chOff x="2928" y="2496"/>
            <a:chExt cx="1546" cy="1668"/>
          </a:xfrm>
        </p:grpSpPr>
        <p:sp>
          <p:nvSpPr>
            <p:cNvPr id="509957" name="Text Box 5"/>
            <p:cNvSpPr txBox="1">
              <a:spLocks noChangeArrowheads="1"/>
            </p:cNvSpPr>
            <p:nvPr/>
          </p:nvSpPr>
          <p:spPr bwMode="auto">
            <a:xfrm>
              <a:off x="2928" y="2496"/>
              <a:ext cx="1546" cy="1668"/>
            </a:xfrm>
            <a:prstGeom prst="rect">
              <a:avLst/>
            </a:prstGeom>
            <a:noFill/>
            <a:ln w="3175">
              <a:noFill/>
              <a:miter lim="800000"/>
            </a:ln>
            <a:effectLst/>
          </p:spPr>
          <p:txBody>
            <a:bodyPr wrap="none">
              <a:spAutoFit/>
            </a:bodyPr>
            <a:lstStyle/>
            <a:p>
              <a:pPr marR="0" defTabSz="914400">
                <a:buClrTx/>
                <a:buSzTx/>
                <a:buFontTx/>
                <a:buNone/>
                <a:defRPr/>
              </a:pPr>
              <a:r>
                <a:rPr kumimoji="0" lang="en-US" sz="2400" b="0" kern="1200" cap="none" spc="0" normalizeH="0" baseline="0" noProof="0">
                  <a:latin typeface="Times New Roman" panose="02020603050405020304" pitchFamily="18" charset="0"/>
                  <a:ea typeface="+mn-ea"/>
                  <a:cs typeface="+mn-cs"/>
                </a:rPr>
                <a:t>          </a:t>
              </a:r>
              <a:r>
                <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rPr>
                <a:t>C</a:t>
              </a:r>
            </a:p>
            <a:p>
              <a:pPr marR="0" defTabSz="914400">
                <a:buClrTx/>
                <a:buSzTx/>
                <a:buFontTx/>
                <a:buNone/>
                <a:defRPr/>
              </a:pPr>
              <a:endPar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endParaRPr>
            </a:p>
            <a:p>
              <a:pPr marR="0" defTabSz="914400">
                <a:buClrTx/>
                <a:buSzTx/>
                <a:buFontTx/>
                <a:buNone/>
                <a:defRPr/>
              </a:pPr>
              <a:endPar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endParaRPr>
            </a:p>
            <a:p>
              <a:pPr marR="0" defTabSz="914400">
                <a:buClrTx/>
                <a:buSzTx/>
                <a:buFontTx/>
                <a:buNone/>
                <a:defRPr/>
              </a:pPr>
              <a:r>
                <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rPr>
                <a:t>A                        D</a:t>
              </a:r>
            </a:p>
            <a:p>
              <a:pPr marR="0" defTabSz="914400">
                <a:buClrTx/>
                <a:buSzTx/>
                <a:buFontTx/>
                <a:buNone/>
                <a:defRPr/>
              </a:pPr>
              <a:endPar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endParaRPr>
            </a:p>
            <a:p>
              <a:pPr marR="0" defTabSz="914400">
                <a:buClrTx/>
                <a:buSzTx/>
                <a:buFontTx/>
                <a:buNone/>
                <a:defRPr/>
              </a:pPr>
              <a:endPar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endParaRPr>
            </a:p>
            <a:p>
              <a:pPr marR="0" defTabSz="914400">
                <a:buClrTx/>
                <a:buSzTx/>
                <a:buFontTx/>
                <a:buNone/>
                <a:defRPr/>
              </a:pPr>
              <a:r>
                <a:rPr kumimoji="0" lang="en-US" sz="2400" kern="1200" cap="none" spc="0" normalizeH="0" baseline="0" noProof="0">
                  <a:solidFill>
                    <a:schemeClr val="folHlink"/>
                  </a:solidFill>
                  <a:effectLst>
                    <a:outerShdw blurRad="38100" dist="38100" dir="2700000" algn="tl">
                      <a:srgbClr val="C0C0C0"/>
                    </a:outerShdw>
                  </a:effectLst>
                  <a:latin typeface="Times New Roman" panose="02020603050405020304" pitchFamily="18" charset="0"/>
                  <a:ea typeface="+mn-ea"/>
                  <a:cs typeface="+mn-cs"/>
                </a:rPr>
                <a:t>          B</a:t>
              </a:r>
            </a:p>
          </p:txBody>
        </p:sp>
        <p:sp>
          <p:nvSpPr>
            <p:cNvPr id="28735" name="Line 6"/>
            <p:cNvSpPr/>
            <p:nvPr/>
          </p:nvSpPr>
          <p:spPr>
            <a:xfrm>
              <a:off x="3600" y="2640"/>
              <a:ext cx="672" cy="672"/>
            </a:xfrm>
            <a:prstGeom prst="line">
              <a:avLst/>
            </a:prstGeom>
            <a:ln w="28575" cap="flat" cmpd="sng">
              <a:solidFill>
                <a:schemeClr val="hlink"/>
              </a:solidFill>
              <a:prstDash val="solid"/>
              <a:headEnd type="none" w="med" len="med"/>
              <a:tailEnd type="none" w="med" len="med"/>
            </a:ln>
          </p:spPr>
        </p:sp>
        <p:sp>
          <p:nvSpPr>
            <p:cNvPr id="28736" name="Line 7"/>
            <p:cNvSpPr/>
            <p:nvPr/>
          </p:nvSpPr>
          <p:spPr>
            <a:xfrm>
              <a:off x="3120" y="3312"/>
              <a:ext cx="1152" cy="0"/>
            </a:xfrm>
            <a:prstGeom prst="line">
              <a:avLst/>
            </a:prstGeom>
            <a:ln w="28575" cap="flat" cmpd="sng">
              <a:solidFill>
                <a:schemeClr val="hlink"/>
              </a:solidFill>
              <a:prstDash val="solid"/>
              <a:headEnd type="none" w="med" len="med"/>
              <a:tailEnd type="none" w="med" len="med"/>
            </a:ln>
          </p:spPr>
        </p:sp>
        <p:sp>
          <p:nvSpPr>
            <p:cNvPr id="28737" name="Line 8"/>
            <p:cNvSpPr/>
            <p:nvPr/>
          </p:nvSpPr>
          <p:spPr>
            <a:xfrm flipH="1">
              <a:off x="3600" y="3312"/>
              <a:ext cx="672" cy="672"/>
            </a:xfrm>
            <a:prstGeom prst="line">
              <a:avLst/>
            </a:prstGeom>
            <a:ln w="28575" cap="flat" cmpd="sng">
              <a:solidFill>
                <a:schemeClr val="hlink"/>
              </a:solidFill>
              <a:prstDash val="solid"/>
              <a:headEnd type="none" w="med" len="med"/>
              <a:tailEnd type="none" w="med" len="med"/>
            </a:ln>
          </p:spPr>
        </p:sp>
        <p:sp>
          <p:nvSpPr>
            <p:cNvPr id="28738" name="Freeform 9"/>
            <p:cNvSpPr/>
            <p:nvPr/>
          </p:nvSpPr>
          <p:spPr>
            <a:xfrm>
              <a:off x="3072" y="2688"/>
              <a:ext cx="384" cy="528"/>
            </a:xfrm>
            <a:custGeom>
              <a:avLst/>
              <a:gdLst/>
              <a:ahLst/>
              <a:cxnLst>
                <a:cxn ang="0">
                  <a:pos x="0" y="528"/>
                </a:cxn>
                <a:cxn ang="0">
                  <a:pos x="96" y="192"/>
                </a:cxn>
                <a:cxn ang="0">
                  <a:pos x="384" y="0"/>
                </a:cxn>
              </a:cxnLst>
              <a:rect l="0" t="0" r="0" b="0"/>
              <a:pathLst>
                <a:path w="384" h="528">
                  <a:moveTo>
                    <a:pt x="0" y="528"/>
                  </a:moveTo>
                  <a:cubicBezTo>
                    <a:pt x="16" y="404"/>
                    <a:pt x="32" y="280"/>
                    <a:pt x="96" y="192"/>
                  </a:cubicBezTo>
                  <a:cubicBezTo>
                    <a:pt x="160" y="104"/>
                    <a:pt x="272" y="52"/>
                    <a:pt x="384" y="0"/>
                  </a:cubicBezTo>
                </a:path>
              </a:pathLst>
            </a:custGeom>
            <a:noFill/>
            <a:ln w="28575" cap="flat" cmpd="sng">
              <a:solidFill>
                <a:schemeClr val="hlink">
                  <a:alpha val="100000"/>
                </a:schemeClr>
              </a:solidFill>
              <a:prstDash val="solid"/>
              <a:round/>
              <a:headEnd type="none" w="med" len="med"/>
              <a:tailEnd type="none" w="med" len="med"/>
            </a:ln>
          </p:spPr>
          <p:txBody>
            <a:bodyPr/>
            <a:lstStyle/>
            <a:p>
              <a:endParaRPr lang="en-US"/>
            </a:p>
          </p:txBody>
        </p:sp>
        <p:sp>
          <p:nvSpPr>
            <p:cNvPr id="28739" name="Freeform 10"/>
            <p:cNvSpPr/>
            <p:nvPr/>
          </p:nvSpPr>
          <p:spPr>
            <a:xfrm>
              <a:off x="3072" y="2736"/>
              <a:ext cx="400" cy="528"/>
            </a:xfrm>
            <a:custGeom>
              <a:avLst/>
              <a:gdLst/>
              <a:ahLst/>
              <a:cxnLst>
                <a:cxn ang="0">
                  <a:pos x="384" y="0"/>
                </a:cxn>
                <a:cxn ang="0">
                  <a:pos x="336" y="240"/>
                </a:cxn>
                <a:cxn ang="0">
                  <a:pos x="0" y="528"/>
                </a:cxn>
              </a:cxnLst>
              <a:rect l="0" t="0" r="0" b="0"/>
              <a:pathLst>
                <a:path w="400" h="528">
                  <a:moveTo>
                    <a:pt x="384" y="0"/>
                  </a:moveTo>
                  <a:cubicBezTo>
                    <a:pt x="392" y="76"/>
                    <a:pt x="400" y="152"/>
                    <a:pt x="336" y="240"/>
                  </a:cubicBezTo>
                  <a:cubicBezTo>
                    <a:pt x="272" y="328"/>
                    <a:pt x="136" y="428"/>
                    <a:pt x="0" y="528"/>
                  </a:cubicBezTo>
                </a:path>
              </a:pathLst>
            </a:custGeom>
            <a:noFill/>
            <a:ln w="28575" cap="flat" cmpd="sng">
              <a:solidFill>
                <a:schemeClr val="hlink">
                  <a:alpha val="100000"/>
                </a:schemeClr>
              </a:solidFill>
              <a:prstDash val="solid"/>
              <a:round/>
              <a:headEnd type="none" w="med" len="med"/>
              <a:tailEnd type="none" w="med" len="med"/>
            </a:ln>
          </p:spPr>
          <p:txBody>
            <a:bodyPr/>
            <a:lstStyle/>
            <a:p>
              <a:endParaRPr lang="en-US"/>
            </a:p>
          </p:txBody>
        </p:sp>
        <p:sp>
          <p:nvSpPr>
            <p:cNvPr id="28740" name="Freeform 11"/>
            <p:cNvSpPr/>
            <p:nvPr/>
          </p:nvSpPr>
          <p:spPr>
            <a:xfrm>
              <a:off x="3072" y="3408"/>
              <a:ext cx="384" cy="528"/>
            </a:xfrm>
            <a:custGeom>
              <a:avLst/>
              <a:gdLst/>
              <a:ahLst/>
              <a:cxnLst>
                <a:cxn ang="0">
                  <a:pos x="0" y="0"/>
                </a:cxn>
                <a:cxn ang="0">
                  <a:pos x="96" y="336"/>
                </a:cxn>
                <a:cxn ang="0">
                  <a:pos x="384" y="528"/>
                </a:cxn>
              </a:cxnLst>
              <a:rect l="0" t="0" r="0" b="0"/>
              <a:pathLst>
                <a:path w="384" h="528">
                  <a:moveTo>
                    <a:pt x="0" y="0"/>
                  </a:moveTo>
                  <a:cubicBezTo>
                    <a:pt x="16" y="124"/>
                    <a:pt x="32" y="248"/>
                    <a:pt x="96" y="336"/>
                  </a:cubicBezTo>
                  <a:cubicBezTo>
                    <a:pt x="160" y="424"/>
                    <a:pt x="272" y="476"/>
                    <a:pt x="384" y="528"/>
                  </a:cubicBezTo>
                </a:path>
              </a:pathLst>
            </a:custGeom>
            <a:noFill/>
            <a:ln w="28575" cap="flat" cmpd="sng">
              <a:solidFill>
                <a:schemeClr val="hlink">
                  <a:alpha val="100000"/>
                </a:schemeClr>
              </a:solidFill>
              <a:prstDash val="solid"/>
              <a:round/>
              <a:headEnd type="none" w="med" len="med"/>
              <a:tailEnd type="none" w="med" len="med"/>
            </a:ln>
          </p:spPr>
          <p:txBody>
            <a:bodyPr/>
            <a:lstStyle/>
            <a:p>
              <a:endParaRPr lang="en-US"/>
            </a:p>
          </p:txBody>
        </p:sp>
        <p:sp>
          <p:nvSpPr>
            <p:cNvPr id="28741" name="Freeform 12"/>
            <p:cNvSpPr/>
            <p:nvPr/>
          </p:nvSpPr>
          <p:spPr>
            <a:xfrm>
              <a:off x="3120" y="3408"/>
              <a:ext cx="384" cy="528"/>
            </a:xfrm>
            <a:custGeom>
              <a:avLst/>
              <a:gdLst/>
              <a:ahLst/>
              <a:cxnLst>
                <a:cxn ang="0">
                  <a:pos x="0" y="0"/>
                </a:cxn>
                <a:cxn ang="0">
                  <a:pos x="240" y="144"/>
                </a:cxn>
                <a:cxn ang="0">
                  <a:pos x="384" y="528"/>
                </a:cxn>
              </a:cxnLst>
              <a:rect l="0" t="0" r="0" b="0"/>
              <a:pathLst>
                <a:path w="384" h="528">
                  <a:moveTo>
                    <a:pt x="0" y="0"/>
                  </a:moveTo>
                  <a:cubicBezTo>
                    <a:pt x="88" y="28"/>
                    <a:pt x="176" y="56"/>
                    <a:pt x="240" y="144"/>
                  </a:cubicBezTo>
                  <a:cubicBezTo>
                    <a:pt x="304" y="232"/>
                    <a:pt x="344" y="380"/>
                    <a:pt x="384" y="528"/>
                  </a:cubicBezTo>
                </a:path>
              </a:pathLst>
            </a:custGeom>
            <a:noFill/>
            <a:ln w="28575" cap="flat" cmpd="sng">
              <a:solidFill>
                <a:schemeClr val="hlink">
                  <a:alpha val="100000"/>
                </a:schemeClr>
              </a:solidFill>
              <a:prstDash val="solid"/>
              <a:round/>
              <a:headEnd type="none" w="med" len="med"/>
              <a:tailEnd type="none" w="med" len="med"/>
            </a:ln>
          </p:spPr>
          <p:txBody>
            <a:bodyPr/>
            <a:lstStyle/>
            <a:p>
              <a:endParaRPr lang="en-US"/>
            </a:p>
          </p:txBody>
        </p:sp>
      </p:grpSp>
      <p:grpSp>
        <p:nvGrpSpPr>
          <p:cNvPr id="28679" name="Group 13"/>
          <p:cNvGrpSpPr/>
          <p:nvPr/>
        </p:nvGrpSpPr>
        <p:grpSpPr>
          <a:xfrm>
            <a:off x="381000" y="2825750"/>
            <a:ext cx="7816850" cy="2651125"/>
            <a:chOff x="192" y="1968"/>
            <a:chExt cx="4924" cy="1670"/>
          </a:xfrm>
        </p:grpSpPr>
        <p:sp>
          <p:nvSpPr>
            <p:cNvPr id="28681" name="Oval 14"/>
            <p:cNvSpPr/>
            <p:nvPr/>
          </p:nvSpPr>
          <p:spPr>
            <a:xfrm>
              <a:off x="384" y="196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8682" name="Oval 15"/>
            <p:cNvSpPr/>
            <p:nvPr/>
          </p:nvSpPr>
          <p:spPr>
            <a:xfrm>
              <a:off x="384" y="244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8683" name="Oval 16"/>
            <p:cNvSpPr/>
            <p:nvPr/>
          </p:nvSpPr>
          <p:spPr>
            <a:xfrm>
              <a:off x="672" y="220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8684" name="Oval 17"/>
            <p:cNvSpPr/>
            <p:nvPr/>
          </p:nvSpPr>
          <p:spPr>
            <a:xfrm>
              <a:off x="912" y="196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8685" name="Oval 18"/>
            <p:cNvSpPr/>
            <p:nvPr/>
          </p:nvSpPr>
          <p:spPr>
            <a:xfrm>
              <a:off x="912" y="244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8686" name="Line 19"/>
            <p:cNvSpPr/>
            <p:nvPr/>
          </p:nvSpPr>
          <p:spPr>
            <a:xfrm>
              <a:off x="432" y="2016"/>
              <a:ext cx="480" cy="0"/>
            </a:xfrm>
            <a:prstGeom prst="line">
              <a:avLst/>
            </a:prstGeom>
            <a:ln w="9525" cap="flat" cmpd="sng">
              <a:solidFill>
                <a:schemeClr val="tx1"/>
              </a:solidFill>
              <a:prstDash val="solid"/>
              <a:headEnd type="none" w="med" len="med"/>
              <a:tailEnd type="none" w="med" len="med"/>
            </a:ln>
          </p:spPr>
        </p:sp>
        <p:sp>
          <p:nvSpPr>
            <p:cNvPr id="28687" name="Oval 20"/>
            <p:cNvSpPr/>
            <p:nvPr/>
          </p:nvSpPr>
          <p:spPr>
            <a:xfrm>
              <a:off x="3072" y="196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8688" name="Oval 21"/>
            <p:cNvSpPr/>
            <p:nvPr/>
          </p:nvSpPr>
          <p:spPr>
            <a:xfrm>
              <a:off x="3072" y="244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8689" name="Oval 22"/>
            <p:cNvSpPr/>
            <p:nvPr/>
          </p:nvSpPr>
          <p:spPr>
            <a:xfrm>
              <a:off x="3360" y="220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8690" name="Oval 23"/>
            <p:cNvSpPr/>
            <p:nvPr/>
          </p:nvSpPr>
          <p:spPr>
            <a:xfrm>
              <a:off x="3600" y="196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8691" name="Oval 24"/>
            <p:cNvSpPr/>
            <p:nvPr/>
          </p:nvSpPr>
          <p:spPr>
            <a:xfrm>
              <a:off x="3600" y="244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8692" name="Line 25"/>
            <p:cNvSpPr/>
            <p:nvPr/>
          </p:nvSpPr>
          <p:spPr>
            <a:xfrm>
              <a:off x="3120" y="2016"/>
              <a:ext cx="240" cy="192"/>
            </a:xfrm>
            <a:prstGeom prst="line">
              <a:avLst/>
            </a:prstGeom>
            <a:ln w="9525" cap="flat" cmpd="sng">
              <a:solidFill>
                <a:schemeClr val="tx1"/>
              </a:solidFill>
              <a:prstDash val="solid"/>
              <a:headEnd type="none" w="med" len="med"/>
              <a:tailEnd type="none" w="med" len="med"/>
            </a:ln>
          </p:spPr>
        </p:sp>
        <p:sp>
          <p:nvSpPr>
            <p:cNvPr id="28693" name="Line 26"/>
            <p:cNvSpPr/>
            <p:nvPr/>
          </p:nvSpPr>
          <p:spPr>
            <a:xfrm flipH="1">
              <a:off x="3408" y="2016"/>
              <a:ext cx="192" cy="192"/>
            </a:xfrm>
            <a:prstGeom prst="line">
              <a:avLst/>
            </a:prstGeom>
            <a:ln w="9525" cap="flat" cmpd="sng">
              <a:solidFill>
                <a:schemeClr val="tx1"/>
              </a:solidFill>
              <a:prstDash val="solid"/>
              <a:headEnd type="none" w="med" len="med"/>
              <a:tailEnd type="none" w="med" len="med"/>
            </a:ln>
          </p:spPr>
        </p:sp>
        <p:sp>
          <p:nvSpPr>
            <p:cNvPr id="28694" name="Line 27"/>
            <p:cNvSpPr/>
            <p:nvPr/>
          </p:nvSpPr>
          <p:spPr>
            <a:xfrm flipV="1">
              <a:off x="3120" y="2256"/>
              <a:ext cx="240" cy="192"/>
            </a:xfrm>
            <a:prstGeom prst="line">
              <a:avLst/>
            </a:prstGeom>
            <a:ln w="9525" cap="flat" cmpd="sng">
              <a:solidFill>
                <a:schemeClr val="tx1"/>
              </a:solidFill>
              <a:prstDash val="solid"/>
              <a:headEnd type="none" w="med" len="med"/>
              <a:tailEnd type="none" w="med" len="med"/>
            </a:ln>
          </p:spPr>
        </p:sp>
        <p:sp>
          <p:nvSpPr>
            <p:cNvPr id="28695" name="Line 28"/>
            <p:cNvSpPr/>
            <p:nvPr/>
          </p:nvSpPr>
          <p:spPr>
            <a:xfrm>
              <a:off x="3408" y="2256"/>
              <a:ext cx="192" cy="192"/>
            </a:xfrm>
            <a:prstGeom prst="line">
              <a:avLst/>
            </a:prstGeom>
            <a:ln w="9525" cap="flat" cmpd="sng">
              <a:solidFill>
                <a:schemeClr val="tx1"/>
              </a:solidFill>
              <a:prstDash val="solid"/>
              <a:headEnd type="none" w="med" len="med"/>
              <a:tailEnd type="none" w="med" len="med"/>
            </a:ln>
          </p:spPr>
        </p:sp>
        <p:sp>
          <p:nvSpPr>
            <p:cNvPr id="28696" name="Line 29"/>
            <p:cNvSpPr/>
            <p:nvPr/>
          </p:nvSpPr>
          <p:spPr>
            <a:xfrm>
              <a:off x="3120" y="2016"/>
              <a:ext cx="480" cy="0"/>
            </a:xfrm>
            <a:prstGeom prst="line">
              <a:avLst/>
            </a:prstGeom>
            <a:ln w="9525" cap="flat" cmpd="sng">
              <a:solidFill>
                <a:schemeClr val="tx1"/>
              </a:solidFill>
              <a:prstDash val="solid"/>
              <a:headEnd type="none" w="med" len="med"/>
              <a:tailEnd type="none" w="med" len="med"/>
            </a:ln>
          </p:spPr>
        </p:sp>
        <p:sp>
          <p:nvSpPr>
            <p:cNvPr id="28697" name="Line 30"/>
            <p:cNvSpPr/>
            <p:nvPr/>
          </p:nvSpPr>
          <p:spPr>
            <a:xfrm>
              <a:off x="3120" y="2448"/>
              <a:ext cx="480" cy="0"/>
            </a:xfrm>
            <a:prstGeom prst="line">
              <a:avLst/>
            </a:prstGeom>
            <a:ln w="9525" cap="flat" cmpd="sng">
              <a:solidFill>
                <a:schemeClr val="tx1"/>
              </a:solidFill>
              <a:prstDash val="solid"/>
              <a:headEnd type="none" w="med" len="med"/>
              <a:tailEnd type="none" w="med" len="med"/>
            </a:ln>
          </p:spPr>
        </p:sp>
        <p:sp>
          <p:nvSpPr>
            <p:cNvPr id="28698" name="Line 31"/>
            <p:cNvSpPr/>
            <p:nvPr/>
          </p:nvSpPr>
          <p:spPr>
            <a:xfrm>
              <a:off x="3120" y="2016"/>
              <a:ext cx="0" cy="432"/>
            </a:xfrm>
            <a:prstGeom prst="line">
              <a:avLst/>
            </a:prstGeom>
            <a:ln w="9525" cap="flat" cmpd="sng">
              <a:solidFill>
                <a:schemeClr val="tx1"/>
              </a:solidFill>
              <a:prstDash val="solid"/>
              <a:headEnd type="none" w="med" len="med"/>
              <a:tailEnd type="none" w="med" len="med"/>
            </a:ln>
          </p:spPr>
        </p:sp>
        <p:sp>
          <p:nvSpPr>
            <p:cNvPr id="28699" name="Line 32"/>
            <p:cNvSpPr/>
            <p:nvPr/>
          </p:nvSpPr>
          <p:spPr>
            <a:xfrm>
              <a:off x="3600" y="2016"/>
              <a:ext cx="0" cy="432"/>
            </a:xfrm>
            <a:prstGeom prst="line">
              <a:avLst/>
            </a:prstGeom>
            <a:ln w="9525" cap="flat" cmpd="sng">
              <a:solidFill>
                <a:schemeClr val="tx1"/>
              </a:solidFill>
              <a:prstDash val="solid"/>
              <a:headEnd type="none" w="med" len="med"/>
              <a:tailEnd type="none" w="med" len="med"/>
            </a:ln>
          </p:spPr>
        </p:sp>
        <p:sp>
          <p:nvSpPr>
            <p:cNvPr id="28700" name="Line 33"/>
            <p:cNvSpPr/>
            <p:nvPr/>
          </p:nvSpPr>
          <p:spPr>
            <a:xfrm>
              <a:off x="432" y="2016"/>
              <a:ext cx="480" cy="0"/>
            </a:xfrm>
            <a:prstGeom prst="line">
              <a:avLst/>
            </a:prstGeom>
            <a:ln w="28575" cap="flat" cmpd="sng">
              <a:solidFill>
                <a:srgbClr val="FF3300"/>
              </a:solidFill>
              <a:prstDash val="solid"/>
              <a:headEnd type="none" w="med" len="med"/>
              <a:tailEnd type="none" w="med" len="med"/>
            </a:ln>
          </p:spPr>
        </p:sp>
        <p:sp>
          <p:nvSpPr>
            <p:cNvPr id="28701" name="Line 34"/>
            <p:cNvSpPr/>
            <p:nvPr/>
          </p:nvSpPr>
          <p:spPr>
            <a:xfrm flipH="1">
              <a:off x="720" y="2016"/>
              <a:ext cx="192" cy="192"/>
            </a:xfrm>
            <a:prstGeom prst="line">
              <a:avLst/>
            </a:prstGeom>
            <a:ln w="9525" cap="flat" cmpd="sng">
              <a:solidFill>
                <a:schemeClr val="tx1"/>
              </a:solidFill>
              <a:prstDash val="solid"/>
              <a:headEnd type="none" w="med" len="med"/>
              <a:tailEnd type="none" w="med" len="med"/>
            </a:ln>
          </p:spPr>
        </p:sp>
        <p:sp>
          <p:nvSpPr>
            <p:cNvPr id="28702" name="Line 35"/>
            <p:cNvSpPr/>
            <p:nvPr/>
          </p:nvSpPr>
          <p:spPr>
            <a:xfrm>
              <a:off x="720" y="2256"/>
              <a:ext cx="192" cy="192"/>
            </a:xfrm>
            <a:prstGeom prst="line">
              <a:avLst/>
            </a:prstGeom>
            <a:ln w="9525" cap="flat" cmpd="sng">
              <a:solidFill>
                <a:schemeClr val="tx1"/>
              </a:solidFill>
              <a:prstDash val="solid"/>
              <a:headEnd type="none" w="med" len="med"/>
              <a:tailEnd type="none" w="med" len="med"/>
            </a:ln>
          </p:spPr>
        </p:sp>
        <p:sp>
          <p:nvSpPr>
            <p:cNvPr id="28703" name="Line 36"/>
            <p:cNvSpPr/>
            <p:nvPr/>
          </p:nvSpPr>
          <p:spPr>
            <a:xfrm flipH="1">
              <a:off x="432" y="2256"/>
              <a:ext cx="240" cy="192"/>
            </a:xfrm>
            <a:prstGeom prst="line">
              <a:avLst/>
            </a:prstGeom>
            <a:ln w="9525" cap="flat" cmpd="sng">
              <a:solidFill>
                <a:schemeClr val="tx1"/>
              </a:solidFill>
              <a:prstDash val="solid"/>
              <a:headEnd type="none" w="med" len="med"/>
              <a:tailEnd type="none" w="med" len="med"/>
            </a:ln>
          </p:spPr>
        </p:sp>
        <p:sp>
          <p:nvSpPr>
            <p:cNvPr id="28704" name="Line 37"/>
            <p:cNvSpPr/>
            <p:nvPr/>
          </p:nvSpPr>
          <p:spPr>
            <a:xfrm>
              <a:off x="432" y="2016"/>
              <a:ext cx="240" cy="192"/>
            </a:xfrm>
            <a:prstGeom prst="line">
              <a:avLst/>
            </a:prstGeom>
            <a:ln w="9525" cap="flat" cmpd="sng">
              <a:solidFill>
                <a:schemeClr val="tx1"/>
              </a:solidFill>
              <a:prstDash val="solid"/>
              <a:headEnd type="none" w="med" len="med"/>
              <a:tailEnd type="none" w="med" len="med"/>
            </a:ln>
          </p:spPr>
        </p:sp>
        <p:sp>
          <p:nvSpPr>
            <p:cNvPr id="28705" name="Line 38"/>
            <p:cNvSpPr/>
            <p:nvPr/>
          </p:nvSpPr>
          <p:spPr>
            <a:xfrm>
              <a:off x="432" y="2448"/>
              <a:ext cx="480" cy="0"/>
            </a:xfrm>
            <a:prstGeom prst="line">
              <a:avLst/>
            </a:prstGeom>
            <a:ln w="9525" cap="flat" cmpd="sng">
              <a:solidFill>
                <a:schemeClr val="tx1"/>
              </a:solidFill>
              <a:prstDash val="solid"/>
              <a:headEnd type="none" w="med" len="med"/>
              <a:tailEnd type="none" w="med" len="med"/>
            </a:ln>
          </p:spPr>
        </p:sp>
        <p:sp>
          <p:nvSpPr>
            <p:cNvPr id="28706" name="Line 39"/>
            <p:cNvSpPr/>
            <p:nvPr/>
          </p:nvSpPr>
          <p:spPr>
            <a:xfrm flipH="1">
              <a:off x="720" y="2016"/>
              <a:ext cx="192" cy="192"/>
            </a:xfrm>
            <a:prstGeom prst="line">
              <a:avLst/>
            </a:prstGeom>
            <a:ln w="28575" cap="flat" cmpd="sng">
              <a:solidFill>
                <a:srgbClr val="FF3300"/>
              </a:solidFill>
              <a:prstDash val="solid"/>
              <a:headEnd type="none" w="med" len="med"/>
              <a:tailEnd type="none" w="med" len="med"/>
            </a:ln>
          </p:spPr>
        </p:sp>
        <p:sp>
          <p:nvSpPr>
            <p:cNvPr id="28707" name="Line 40"/>
            <p:cNvSpPr/>
            <p:nvPr/>
          </p:nvSpPr>
          <p:spPr>
            <a:xfrm flipH="1">
              <a:off x="432" y="2256"/>
              <a:ext cx="240" cy="192"/>
            </a:xfrm>
            <a:prstGeom prst="line">
              <a:avLst/>
            </a:prstGeom>
            <a:ln w="28575" cap="flat" cmpd="sng">
              <a:solidFill>
                <a:srgbClr val="FF3300"/>
              </a:solidFill>
              <a:prstDash val="solid"/>
              <a:headEnd type="none" w="med" len="med"/>
              <a:tailEnd type="none" w="med" len="med"/>
            </a:ln>
          </p:spPr>
        </p:sp>
        <p:sp>
          <p:nvSpPr>
            <p:cNvPr id="28708" name="Line 41"/>
            <p:cNvSpPr/>
            <p:nvPr/>
          </p:nvSpPr>
          <p:spPr>
            <a:xfrm>
              <a:off x="432" y="2448"/>
              <a:ext cx="480" cy="0"/>
            </a:xfrm>
            <a:prstGeom prst="line">
              <a:avLst/>
            </a:prstGeom>
            <a:ln w="28575" cap="flat" cmpd="sng">
              <a:solidFill>
                <a:srgbClr val="FF3300"/>
              </a:solidFill>
              <a:prstDash val="solid"/>
              <a:headEnd type="none" w="med" len="med"/>
              <a:tailEnd type="none" w="med" len="med"/>
            </a:ln>
          </p:spPr>
        </p:sp>
        <p:sp>
          <p:nvSpPr>
            <p:cNvPr id="28709" name="Line 42"/>
            <p:cNvSpPr/>
            <p:nvPr/>
          </p:nvSpPr>
          <p:spPr>
            <a:xfrm>
              <a:off x="720" y="2256"/>
              <a:ext cx="192" cy="192"/>
            </a:xfrm>
            <a:prstGeom prst="line">
              <a:avLst/>
            </a:prstGeom>
            <a:ln w="28575" cap="flat" cmpd="sng">
              <a:solidFill>
                <a:srgbClr val="FF3300"/>
              </a:solidFill>
              <a:prstDash val="solid"/>
              <a:headEnd type="none" w="med" len="med"/>
              <a:tailEnd type="none" w="med" len="med"/>
            </a:ln>
          </p:spPr>
        </p:sp>
        <p:sp>
          <p:nvSpPr>
            <p:cNvPr id="28710" name="Line 43"/>
            <p:cNvSpPr/>
            <p:nvPr/>
          </p:nvSpPr>
          <p:spPr>
            <a:xfrm>
              <a:off x="432" y="2016"/>
              <a:ext cx="240" cy="192"/>
            </a:xfrm>
            <a:prstGeom prst="line">
              <a:avLst/>
            </a:prstGeom>
            <a:ln w="28575" cap="flat" cmpd="sng">
              <a:solidFill>
                <a:srgbClr val="FF3300"/>
              </a:solidFill>
              <a:prstDash val="solid"/>
              <a:headEnd type="none" w="med" len="med"/>
              <a:tailEnd type="none" w="med" len="med"/>
            </a:ln>
          </p:spPr>
        </p:sp>
        <p:sp>
          <p:nvSpPr>
            <p:cNvPr id="28711" name="Text Box 44"/>
            <p:cNvSpPr txBox="1"/>
            <p:nvPr/>
          </p:nvSpPr>
          <p:spPr>
            <a:xfrm>
              <a:off x="1056" y="2064"/>
              <a:ext cx="137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dirty="0">
                  <a:latin typeface="Times New Roman" panose="02020603050405020304" pitchFamily="18" charset="0"/>
                </a:rPr>
                <a:t> Has Euler cycle</a:t>
              </a:r>
            </a:p>
          </p:txBody>
        </p:sp>
        <p:grpSp>
          <p:nvGrpSpPr>
            <p:cNvPr id="28712" name="Group 45"/>
            <p:cNvGrpSpPr/>
            <p:nvPr/>
          </p:nvGrpSpPr>
          <p:grpSpPr>
            <a:xfrm>
              <a:off x="192" y="3072"/>
              <a:ext cx="2524" cy="566"/>
              <a:chOff x="240" y="3408"/>
              <a:chExt cx="2524" cy="566"/>
            </a:xfrm>
          </p:grpSpPr>
          <p:sp>
            <p:nvSpPr>
              <p:cNvPr id="28714" name="Oval 46"/>
              <p:cNvSpPr/>
              <p:nvPr/>
            </p:nvSpPr>
            <p:spPr>
              <a:xfrm>
                <a:off x="528" y="340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8715" name="Oval 47"/>
              <p:cNvSpPr/>
              <p:nvPr/>
            </p:nvSpPr>
            <p:spPr>
              <a:xfrm>
                <a:off x="528" y="388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8716" name="Oval 48"/>
              <p:cNvSpPr/>
              <p:nvPr/>
            </p:nvSpPr>
            <p:spPr>
              <a:xfrm>
                <a:off x="1056" y="340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8717" name="Oval 49"/>
              <p:cNvSpPr/>
              <p:nvPr/>
            </p:nvSpPr>
            <p:spPr>
              <a:xfrm>
                <a:off x="1056" y="388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8718" name="Line 50"/>
              <p:cNvSpPr/>
              <p:nvPr/>
            </p:nvSpPr>
            <p:spPr>
              <a:xfrm>
                <a:off x="576" y="3456"/>
                <a:ext cx="480" cy="0"/>
              </a:xfrm>
              <a:prstGeom prst="line">
                <a:avLst/>
              </a:prstGeom>
              <a:ln w="9525" cap="flat" cmpd="sng">
                <a:solidFill>
                  <a:schemeClr val="tx1"/>
                </a:solidFill>
                <a:prstDash val="solid"/>
                <a:headEnd type="none" w="med" len="med"/>
                <a:tailEnd type="none" w="med" len="med"/>
              </a:ln>
            </p:spPr>
          </p:sp>
          <p:sp>
            <p:nvSpPr>
              <p:cNvPr id="28719" name="Line 51"/>
              <p:cNvSpPr/>
              <p:nvPr/>
            </p:nvSpPr>
            <p:spPr>
              <a:xfrm>
                <a:off x="576" y="3888"/>
                <a:ext cx="480" cy="0"/>
              </a:xfrm>
              <a:prstGeom prst="line">
                <a:avLst/>
              </a:prstGeom>
              <a:ln w="9525" cap="flat" cmpd="sng">
                <a:solidFill>
                  <a:schemeClr val="tx1"/>
                </a:solidFill>
                <a:prstDash val="solid"/>
                <a:headEnd type="none" w="med" len="med"/>
                <a:tailEnd type="none" w="med" len="med"/>
              </a:ln>
            </p:spPr>
          </p:sp>
          <p:sp>
            <p:nvSpPr>
              <p:cNvPr id="28720" name="Oval 52"/>
              <p:cNvSpPr/>
              <p:nvPr/>
            </p:nvSpPr>
            <p:spPr>
              <a:xfrm>
                <a:off x="240" y="364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28721" name="Line 53"/>
              <p:cNvSpPr/>
              <p:nvPr/>
            </p:nvSpPr>
            <p:spPr>
              <a:xfrm flipH="1">
                <a:off x="288" y="3456"/>
                <a:ext cx="288" cy="240"/>
              </a:xfrm>
              <a:prstGeom prst="line">
                <a:avLst/>
              </a:prstGeom>
              <a:ln w="9525" cap="flat" cmpd="sng">
                <a:solidFill>
                  <a:schemeClr val="tx1"/>
                </a:solidFill>
                <a:prstDash val="solid"/>
                <a:headEnd type="none" w="med" len="med"/>
                <a:tailEnd type="none" w="med" len="med"/>
              </a:ln>
            </p:spPr>
          </p:sp>
          <p:sp>
            <p:nvSpPr>
              <p:cNvPr id="28722" name="Line 54"/>
              <p:cNvSpPr/>
              <p:nvPr/>
            </p:nvSpPr>
            <p:spPr>
              <a:xfrm>
                <a:off x="288" y="3696"/>
                <a:ext cx="288" cy="192"/>
              </a:xfrm>
              <a:prstGeom prst="line">
                <a:avLst/>
              </a:prstGeom>
              <a:ln w="9525" cap="flat" cmpd="sng">
                <a:solidFill>
                  <a:schemeClr val="tx1"/>
                </a:solidFill>
                <a:prstDash val="solid"/>
                <a:headEnd type="none" w="med" len="med"/>
                <a:tailEnd type="none" w="med" len="med"/>
              </a:ln>
            </p:spPr>
          </p:sp>
          <p:sp>
            <p:nvSpPr>
              <p:cNvPr id="28723" name="Line 55"/>
              <p:cNvSpPr/>
              <p:nvPr/>
            </p:nvSpPr>
            <p:spPr>
              <a:xfrm>
                <a:off x="1056" y="3456"/>
                <a:ext cx="0" cy="432"/>
              </a:xfrm>
              <a:prstGeom prst="line">
                <a:avLst/>
              </a:prstGeom>
              <a:ln w="9525" cap="flat" cmpd="sng">
                <a:solidFill>
                  <a:schemeClr val="tx1"/>
                </a:solidFill>
                <a:prstDash val="solid"/>
                <a:headEnd type="none" w="med" len="med"/>
                <a:tailEnd type="none" w="med" len="med"/>
              </a:ln>
            </p:spPr>
          </p:sp>
          <p:sp>
            <p:nvSpPr>
              <p:cNvPr id="28724" name="Line 56"/>
              <p:cNvSpPr/>
              <p:nvPr/>
            </p:nvSpPr>
            <p:spPr>
              <a:xfrm>
                <a:off x="576" y="3456"/>
                <a:ext cx="0" cy="432"/>
              </a:xfrm>
              <a:prstGeom prst="line">
                <a:avLst/>
              </a:prstGeom>
              <a:ln w="9525" cap="flat" cmpd="sng">
                <a:solidFill>
                  <a:schemeClr val="tx1"/>
                </a:solidFill>
                <a:prstDash val="solid"/>
                <a:headEnd type="none" w="med" len="med"/>
                <a:tailEnd type="none" w="med" len="med"/>
              </a:ln>
            </p:spPr>
          </p:sp>
          <p:sp>
            <p:nvSpPr>
              <p:cNvPr id="28725" name="Line 57"/>
              <p:cNvSpPr/>
              <p:nvPr/>
            </p:nvSpPr>
            <p:spPr>
              <a:xfrm flipH="1">
                <a:off x="576" y="3456"/>
                <a:ext cx="480" cy="432"/>
              </a:xfrm>
              <a:prstGeom prst="line">
                <a:avLst/>
              </a:prstGeom>
              <a:ln w="9525" cap="flat" cmpd="sng">
                <a:solidFill>
                  <a:schemeClr val="tx1"/>
                </a:solidFill>
                <a:prstDash val="solid"/>
                <a:headEnd type="none" w="med" len="med"/>
                <a:tailEnd type="none" w="med" len="med"/>
              </a:ln>
            </p:spPr>
          </p:sp>
          <p:sp>
            <p:nvSpPr>
              <p:cNvPr id="28726" name="Line 58"/>
              <p:cNvSpPr/>
              <p:nvPr/>
            </p:nvSpPr>
            <p:spPr>
              <a:xfrm>
                <a:off x="1056" y="3456"/>
                <a:ext cx="0" cy="432"/>
              </a:xfrm>
              <a:prstGeom prst="line">
                <a:avLst/>
              </a:prstGeom>
              <a:ln w="28575" cap="flat" cmpd="sng">
                <a:solidFill>
                  <a:srgbClr val="FF3300"/>
                </a:solidFill>
                <a:prstDash val="solid"/>
                <a:headEnd type="none" w="med" len="med"/>
                <a:tailEnd type="none" w="med" len="med"/>
              </a:ln>
            </p:spPr>
          </p:sp>
          <p:sp>
            <p:nvSpPr>
              <p:cNvPr id="28727" name="Line 59"/>
              <p:cNvSpPr/>
              <p:nvPr/>
            </p:nvSpPr>
            <p:spPr>
              <a:xfrm>
                <a:off x="576" y="3888"/>
                <a:ext cx="480" cy="0"/>
              </a:xfrm>
              <a:prstGeom prst="line">
                <a:avLst/>
              </a:prstGeom>
              <a:ln w="28575" cap="flat" cmpd="sng">
                <a:solidFill>
                  <a:srgbClr val="FF3300"/>
                </a:solidFill>
                <a:prstDash val="solid"/>
                <a:headEnd type="none" w="med" len="med"/>
                <a:tailEnd type="none" w="med" len="med"/>
              </a:ln>
            </p:spPr>
          </p:sp>
          <p:sp>
            <p:nvSpPr>
              <p:cNvPr id="28728" name="Line 60"/>
              <p:cNvSpPr/>
              <p:nvPr/>
            </p:nvSpPr>
            <p:spPr>
              <a:xfrm>
                <a:off x="576" y="3456"/>
                <a:ext cx="0" cy="432"/>
              </a:xfrm>
              <a:prstGeom prst="line">
                <a:avLst/>
              </a:prstGeom>
              <a:ln w="28575" cap="flat" cmpd="sng">
                <a:solidFill>
                  <a:srgbClr val="FF3300"/>
                </a:solidFill>
                <a:prstDash val="solid"/>
                <a:headEnd type="none" w="med" len="med"/>
                <a:tailEnd type="none" w="med" len="med"/>
              </a:ln>
            </p:spPr>
          </p:sp>
          <p:sp>
            <p:nvSpPr>
              <p:cNvPr id="28729" name="Line 61"/>
              <p:cNvSpPr/>
              <p:nvPr/>
            </p:nvSpPr>
            <p:spPr>
              <a:xfrm>
                <a:off x="576" y="3456"/>
                <a:ext cx="480" cy="0"/>
              </a:xfrm>
              <a:prstGeom prst="line">
                <a:avLst/>
              </a:prstGeom>
              <a:ln w="28575" cap="flat" cmpd="sng">
                <a:solidFill>
                  <a:srgbClr val="FF3300"/>
                </a:solidFill>
                <a:prstDash val="solid"/>
                <a:headEnd type="none" w="med" len="med"/>
                <a:tailEnd type="none" w="med" len="med"/>
              </a:ln>
            </p:spPr>
          </p:sp>
          <p:sp>
            <p:nvSpPr>
              <p:cNvPr id="28730" name="Line 62"/>
              <p:cNvSpPr/>
              <p:nvPr/>
            </p:nvSpPr>
            <p:spPr>
              <a:xfrm flipH="1">
                <a:off x="576" y="3456"/>
                <a:ext cx="480" cy="432"/>
              </a:xfrm>
              <a:prstGeom prst="line">
                <a:avLst/>
              </a:prstGeom>
              <a:ln w="28575" cap="flat" cmpd="sng">
                <a:solidFill>
                  <a:srgbClr val="FF3300"/>
                </a:solidFill>
                <a:prstDash val="solid"/>
                <a:headEnd type="none" w="med" len="med"/>
                <a:tailEnd type="none" w="med" len="med"/>
              </a:ln>
            </p:spPr>
          </p:sp>
          <p:sp>
            <p:nvSpPr>
              <p:cNvPr id="28731" name="Line 63"/>
              <p:cNvSpPr/>
              <p:nvPr/>
            </p:nvSpPr>
            <p:spPr>
              <a:xfrm>
                <a:off x="288" y="3696"/>
                <a:ext cx="288" cy="192"/>
              </a:xfrm>
              <a:prstGeom prst="line">
                <a:avLst/>
              </a:prstGeom>
              <a:ln w="28575" cap="flat" cmpd="sng">
                <a:solidFill>
                  <a:srgbClr val="FF3300"/>
                </a:solidFill>
                <a:prstDash val="solid"/>
                <a:headEnd type="none" w="med" len="med"/>
                <a:tailEnd type="none" w="med" len="med"/>
              </a:ln>
            </p:spPr>
          </p:sp>
          <p:sp>
            <p:nvSpPr>
              <p:cNvPr id="28732" name="Line 64"/>
              <p:cNvSpPr/>
              <p:nvPr/>
            </p:nvSpPr>
            <p:spPr>
              <a:xfrm flipH="1">
                <a:off x="288" y="3456"/>
                <a:ext cx="288" cy="240"/>
              </a:xfrm>
              <a:prstGeom prst="line">
                <a:avLst/>
              </a:prstGeom>
              <a:ln w="28575" cap="flat" cmpd="sng">
                <a:solidFill>
                  <a:srgbClr val="FF3300"/>
                </a:solidFill>
                <a:prstDash val="solid"/>
                <a:headEnd type="none" w="med" len="med"/>
                <a:tailEnd type="none" w="med" len="med"/>
              </a:ln>
            </p:spPr>
          </p:sp>
          <p:sp>
            <p:nvSpPr>
              <p:cNvPr id="28733" name="Text Box 65"/>
              <p:cNvSpPr txBox="1"/>
              <p:nvPr/>
            </p:nvSpPr>
            <p:spPr>
              <a:xfrm>
                <a:off x="1248" y="3456"/>
                <a:ext cx="1516" cy="51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dirty="0">
                    <a:latin typeface="Times New Roman" panose="02020603050405020304" pitchFamily="18" charset="0"/>
                  </a:rPr>
                  <a:t>Has Euler path,</a:t>
                </a:r>
              </a:p>
              <a:p>
                <a:pPr marL="0" lvl="0" indent="0">
                  <a:spcBef>
                    <a:spcPct val="0"/>
                  </a:spcBef>
                  <a:buFontTx/>
                  <a:buNone/>
                </a:pPr>
                <a:r>
                  <a:rPr lang="en-US" altLang="en-US" sz="2400" dirty="0">
                    <a:latin typeface="Times New Roman" panose="02020603050405020304" pitchFamily="18" charset="0"/>
                  </a:rPr>
                  <a:t>but no Euler cycle</a:t>
                </a:r>
              </a:p>
            </p:txBody>
          </p:sp>
        </p:grpSp>
        <p:sp>
          <p:nvSpPr>
            <p:cNvPr id="28713" name="Text Box 66"/>
            <p:cNvSpPr txBox="1"/>
            <p:nvPr/>
          </p:nvSpPr>
          <p:spPr>
            <a:xfrm>
              <a:off x="3850" y="1968"/>
              <a:ext cx="1266" cy="51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dirty="0">
                  <a:latin typeface="Times New Roman" panose="02020603050405020304" pitchFamily="18" charset="0"/>
                </a:rPr>
                <a:t>No Euler cycle</a:t>
              </a:r>
            </a:p>
            <a:p>
              <a:pPr marL="0" lvl="0" indent="0">
                <a:spcBef>
                  <a:spcPct val="0"/>
                </a:spcBef>
                <a:buFontTx/>
                <a:buNone/>
              </a:pPr>
              <a:r>
                <a:rPr lang="en-US" altLang="en-US" sz="2400" dirty="0">
                  <a:latin typeface="Times New Roman" panose="02020603050405020304" pitchFamily="18" charset="0"/>
                </a:rPr>
                <a:t>no Euler path</a:t>
              </a:r>
            </a:p>
          </p:txBody>
        </p:sp>
      </p:grpSp>
      <p:sp>
        <p:nvSpPr>
          <p:cNvPr id="28680" name="Text Box 67"/>
          <p:cNvSpPr txBox="1"/>
          <p:nvPr/>
        </p:nvSpPr>
        <p:spPr>
          <a:xfrm>
            <a:off x="7124700" y="4197350"/>
            <a:ext cx="1965325" cy="8223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dirty="0">
                <a:latin typeface="Times New Roman" panose="02020603050405020304" pitchFamily="18" charset="0"/>
              </a:rPr>
              <a:t>Euler cycle???</a:t>
            </a:r>
          </a:p>
          <a:p>
            <a:pPr marL="0" lvl="0" indent="0">
              <a:spcBef>
                <a:spcPct val="0"/>
              </a:spcBef>
              <a:buFontTx/>
              <a:buNone/>
            </a:pPr>
            <a:r>
              <a:rPr lang="en-US" altLang="en-US" sz="2400" dirty="0">
                <a:latin typeface="Times New Roman" panose="02020603050405020304" pitchFamily="18" charset="0"/>
              </a:rPr>
              <a:t>path???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9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072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16</a:t>
            </a:fld>
            <a:r>
              <a:rPr lang="en-US" altLang="en-US" sz="1200" dirty="0">
                <a:solidFill>
                  <a:srgbClr val="898989"/>
                </a:solidFill>
                <a:latin typeface="Arial" panose="020B0604020202020204" pitchFamily="34" charset="0"/>
              </a:rPr>
              <a:t>/30</a:t>
            </a:r>
          </a:p>
        </p:txBody>
      </p:sp>
      <p:sp>
        <p:nvSpPr>
          <p:cNvPr id="30724" name="Rectangle 2"/>
          <p:cNvSpPr>
            <a:spLocks noGrp="1"/>
          </p:cNvSpPr>
          <p:nvPr>
            <p:ph type="title"/>
          </p:nvPr>
        </p:nvSpPr>
        <p:spPr>
          <a:xfrm>
            <a:off x="457200" y="495300"/>
            <a:ext cx="8229600" cy="70167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Necessary condition for Euler cycle</a:t>
            </a:r>
            <a:endParaRPr lang="en-US" altLang="en-US" sz="4000" b="1" kern="1200" dirty="0">
              <a:solidFill>
                <a:srgbClr val="CC3300"/>
              </a:solidFill>
              <a:latin typeface="+mj-lt"/>
              <a:ea typeface="Arial" panose="020B0604020202020204" pitchFamily="34" charset="0"/>
              <a:cs typeface="+mj-cs"/>
            </a:endParaRPr>
          </a:p>
        </p:txBody>
      </p:sp>
      <p:sp>
        <p:nvSpPr>
          <p:cNvPr id="30725" name="Rectangle 3"/>
          <p:cNvSpPr>
            <a:spLocks noGrp="1"/>
          </p:cNvSpPr>
          <p:nvPr>
            <p:ph idx="1"/>
          </p:nvPr>
        </p:nvSpPr>
        <p:spPr>
          <a:xfrm>
            <a:off x="457200" y="1644650"/>
            <a:ext cx="8229600" cy="3539430"/>
          </a:xfrm>
        </p:spPr>
        <p:txBody>
          <a:bodyPr vert="horz" wrap="square" lIns="91440" tIns="45720" rIns="91440" bIns="45720" anchor="t" anchorCtr="0">
            <a:spAutoFit/>
          </a:bodyPr>
          <a:lstStyle/>
          <a:p>
            <a:pPr>
              <a:spcBef>
                <a:spcPct val="0"/>
              </a:spcBef>
              <a:buClr>
                <a:srgbClr val="558ED5"/>
              </a:buClr>
              <a:buSzPct val="80000"/>
              <a:buFontTx/>
              <a:buNone/>
            </a:pPr>
            <a:r>
              <a:rPr lang="en-US" altLang="en-US" sz="2800" b="1" u="sng" kern="1200" dirty="0">
                <a:solidFill>
                  <a:schemeClr val="folHlink"/>
                </a:solidFill>
                <a:latin typeface="+mn-lt"/>
                <a:ea typeface="+mn-ea"/>
                <a:cs typeface="Arial" panose="020B0604020202020204" pitchFamily="34" charset="0"/>
              </a:rPr>
              <a:t>Theorem 1:</a:t>
            </a:r>
            <a:r>
              <a:rPr lang="en-US" altLang="en-US" sz="2800" kern="1200" dirty="0">
                <a:latin typeface="+mn-lt"/>
                <a:ea typeface="+mn-ea"/>
                <a:cs typeface="Arial" panose="020B0604020202020204" pitchFamily="34" charset="0"/>
              </a:rPr>
              <a:t>  A connected multigraph has an Euler cycle </a:t>
            </a:r>
            <a:r>
              <a:rPr lang="en-US" altLang="en-US" sz="2800" b="1" i="1" kern="1200" dirty="0">
                <a:solidFill>
                  <a:srgbClr val="00B0F0"/>
                </a:solidFill>
                <a:latin typeface="+mn-lt"/>
                <a:ea typeface="+mn-ea"/>
                <a:cs typeface="Arial" panose="020B0604020202020204" pitchFamily="34" charset="0"/>
              </a:rPr>
              <a:t>if and </a:t>
            </a:r>
            <a:r>
              <a:rPr lang="en-US" altLang="en-US" sz="2800" b="1" i="1" u="sng" kern="1200" dirty="0">
                <a:solidFill>
                  <a:srgbClr val="00B0F0"/>
                </a:solidFill>
                <a:latin typeface="+mn-lt"/>
                <a:ea typeface="+mn-ea"/>
                <a:cs typeface="Arial" panose="020B0604020202020204" pitchFamily="34" charset="0"/>
              </a:rPr>
              <a:t>only if</a:t>
            </a:r>
            <a:r>
              <a:rPr lang="en-US" altLang="en-US" sz="2800" u="sng" kern="1200" dirty="0">
                <a:latin typeface="+mn-lt"/>
                <a:ea typeface="+mn-ea"/>
                <a:cs typeface="Arial" panose="020B0604020202020204" pitchFamily="34" charset="0"/>
              </a:rPr>
              <a:t> </a:t>
            </a:r>
            <a:r>
              <a:rPr lang="en-US" altLang="en-US" sz="2800" kern="1200" dirty="0">
                <a:latin typeface="+mn-lt"/>
                <a:ea typeface="+mn-ea"/>
                <a:cs typeface="Arial" panose="020B0604020202020204" pitchFamily="34" charset="0"/>
              </a:rPr>
              <a:t>each of its vertices has even degree.</a:t>
            </a:r>
          </a:p>
          <a:p>
            <a:pPr>
              <a:spcBef>
                <a:spcPct val="0"/>
              </a:spcBef>
              <a:buClr>
                <a:srgbClr val="558ED5"/>
              </a:buClr>
              <a:buSzPct val="80000"/>
              <a:buFontTx/>
              <a:buNone/>
            </a:pPr>
            <a:endParaRPr lang="en-US" altLang="en-US" sz="2800" kern="1200" dirty="0">
              <a:latin typeface="+mn-lt"/>
              <a:ea typeface="+mn-ea"/>
              <a:cs typeface="Arial" panose="020B0604020202020204" pitchFamily="34" charset="0"/>
            </a:endParaRPr>
          </a:p>
          <a:p>
            <a:pPr>
              <a:spcBef>
                <a:spcPct val="0"/>
              </a:spcBef>
              <a:buClr>
                <a:srgbClr val="558ED5"/>
              </a:buClr>
              <a:buSzPct val="80000"/>
              <a:buFontTx/>
              <a:buNone/>
            </a:pPr>
            <a:r>
              <a:rPr lang="en-US" altLang="en-US" sz="2000" b="1" i="1" u="sng" dirty="0">
                <a:solidFill>
                  <a:schemeClr val="folHlink"/>
                </a:solidFill>
                <a:latin typeface="Times New Roman" panose="02020603050405020304" pitchFamily="18" charset="0"/>
                <a:cs typeface="Times New Roman" panose="02020603050405020304" pitchFamily="18" charset="0"/>
              </a:rPr>
              <a:t>Proof Sketch, PART 1:</a:t>
            </a:r>
          </a:p>
          <a:p>
            <a:pPr>
              <a:buClr>
                <a:srgbClr val="558ED5"/>
              </a:buClr>
              <a:buSzPct val="80000"/>
              <a:buFont typeface="Arial" panose="020B0604020202020204" pitchFamily="34" charset="0"/>
              <a:buChar char="•"/>
            </a:pPr>
            <a:r>
              <a:rPr lang="en-US" altLang="en-US" sz="2000" i="1" dirty="0">
                <a:latin typeface="Times New Roman" panose="02020603050405020304" pitchFamily="18" charset="0"/>
                <a:cs typeface="Times New Roman" panose="02020603050405020304" pitchFamily="18" charset="0"/>
              </a:rPr>
              <a:t>Assume the graph has an Euler cycle. </a:t>
            </a:r>
          </a:p>
          <a:p>
            <a:pPr>
              <a:buClr>
                <a:srgbClr val="558ED5"/>
              </a:buClr>
              <a:buSzPct val="80000"/>
              <a:buFont typeface="Arial" panose="020B0604020202020204" pitchFamily="34" charset="0"/>
              <a:buChar char="•"/>
            </a:pPr>
            <a:r>
              <a:rPr lang="en-US" altLang="en-US" sz="2000" i="1" dirty="0">
                <a:latin typeface="Times New Roman" panose="02020603050405020304" pitchFamily="18" charset="0"/>
                <a:cs typeface="Times New Roman" panose="02020603050405020304" pitchFamily="18" charset="0"/>
              </a:rPr>
              <a:t>Observe that every time the cycle passes through a vertex, it contributes 2 to the vertex’s degree</a:t>
            </a:r>
          </a:p>
          <a:p>
            <a:pPr>
              <a:buClr>
                <a:srgbClr val="558ED5"/>
              </a:buClr>
              <a:buSzPct val="80000"/>
              <a:buFont typeface="Arial" panose="020B0604020202020204" pitchFamily="34" charset="0"/>
              <a:buNone/>
            </a:pPr>
            <a:r>
              <a:rPr lang="en-US" altLang="en-US" sz="2000" i="1" dirty="0">
                <a:latin typeface="Times New Roman" panose="02020603050405020304" pitchFamily="18" charset="0"/>
                <a:cs typeface="Times New Roman" panose="02020603050405020304" pitchFamily="18" charset="0"/>
              </a:rPr>
              <a:t>(since the cycle enters via an edge incident with this vertex and leaves via another such edge)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17</a:t>
            </a:fld>
            <a:r>
              <a:rPr lang="en-US" altLang="en-US" sz="1200" dirty="0">
                <a:solidFill>
                  <a:srgbClr val="898989"/>
                </a:solidFill>
                <a:latin typeface="Arial" panose="020B0604020202020204" pitchFamily="34" charset="0"/>
              </a:rPr>
              <a:t>/30</a:t>
            </a:r>
          </a:p>
        </p:txBody>
      </p:sp>
      <p:sp>
        <p:nvSpPr>
          <p:cNvPr id="31748" name="Rectangle 2"/>
          <p:cNvSpPr>
            <a:spLocks noGrp="1"/>
          </p:cNvSpPr>
          <p:nvPr>
            <p:ph type="title"/>
          </p:nvPr>
        </p:nvSpPr>
        <p:spPr>
          <a:xfrm>
            <a:off x="1219200" y="152400"/>
            <a:ext cx="7886700" cy="70675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Sufficient condition for Euler cycle</a:t>
            </a:r>
            <a:endParaRPr lang="en-US" altLang="en-US" sz="4000" b="1" kern="1200" dirty="0">
              <a:solidFill>
                <a:srgbClr val="CC3300"/>
              </a:solidFill>
              <a:latin typeface="+mj-lt"/>
              <a:ea typeface="Arial" panose="020B0604020202020204" pitchFamily="34" charset="0"/>
              <a:cs typeface="+mj-cs"/>
            </a:endParaRPr>
          </a:p>
        </p:txBody>
      </p:sp>
      <p:sp>
        <p:nvSpPr>
          <p:cNvPr id="31749" name="Rectangle 3"/>
          <p:cNvSpPr>
            <a:spLocks noGrp="1"/>
          </p:cNvSpPr>
          <p:nvPr>
            <p:ph idx="1"/>
          </p:nvPr>
        </p:nvSpPr>
        <p:spPr>
          <a:xfrm>
            <a:off x="457200" y="1066800"/>
            <a:ext cx="8079740" cy="4382738"/>
          </a:xfrm>
        </p:spPr>
        <p:txBody>
          <a:bodyPr vert="horz" wrap="square" lIns="91440" tIns="45720" rIns="91440" bIns="45720" anchor="t" anchorCtr="0">
            <a:spAutoFit/>
          </a:bodyPr>
          <a:lstStyle/>
          <a:p>
            <a:pPr>
              <a:spcBef>
                <a:spcPct val="0"/>
              </a:spcBef>
              <a:buClr>
                <a:srgbClr val="558ED5"/>
              </a:buClr>
              <a:buNone/>
            </a:pPr>
            <a:r>
              <a:rPr lang="en-US" altLang="en-US" sz="2400" b="1" u="sng" kern="1200" dirty="0">
                <a:solidFill>
                  <a:schemeClr val="folHlink"/>
                </a:solidFill>
                <a:latin typeface="Times New Roman" panose="02020603050405020304" pitchFamily="18" charset="0"/>
                <a:ea typeface="+mn-ea"/>
                <a:cs typeface="Times New Roman" panose="02020603050405020304" pitchFamily="18" charset="0"/>
              </a:rPr>
              <a:t>Theorem 1:</a:t>
            </a:r>
            <a:r>
              <a:rPr lang="en-US" altLang="en-US" sz="2400" kern="1200" dirty="0">
                <a:latin typeface="Times New Roman" panose="02020603050405020304" pitchFamily="18" charset="0"/>
                <a:ea typeface="+mn-ea"/>
                <a:cs typeface="Times New Roman" panose="02020603050405020304" pitchFamily="18" charset="0"/>
              </a:rPr>
              <a:t> </a:t>
            </a:r>
            <a:r>
              <a:rPr lang="en-US" altLang="en-US" sz="2400" dirty="0"/>
              <a:t>A connected multigraph has an Euler cycle </a:t>
            </a:r>
            <a:r>
              <a:rPr lang="en-US" altLang="en-US" sz="2400" b="1" i="1" u="sng" dirty="0">
                <a:solidFill>
                  <a:srgbClr val="00B0F0"/>
                </a:solidFill>
              </a:rPr>
              <a:t>if </a:t>
            </a:r>
            <a:r>
              <a:rPr lang="en-US" altLang="en-US" sz="2400" b="1" i="1" dirty="0">
                <a:solidFill>
                  <a:srgbClr val="00B0F0"/>
                </a:solidFill>
              </a:rPr>
              <a:t>and only if</a:t>
            </a:r>
            <a:r>
              <a:rPr lang="en-US" altLang="en-US" sz="2400" dirty="0"/>
              <a:t> each of its vertices has even degree.</a:t>
            </a:r>
          </a:p>
          <a:p>
            <a:pPr algn="just">
              <a:lnSpc>
                <a:spcPct val="95000"/>
              </a:lnSpc>
              <a:spcBef>
                <a:spcPct val="0"/>
              </a:spcBef>
              <a:buClr>
                <a:srgbClr val="558ED5"/>
              </a:buClr>
              <a:buSzPct val="80000"/>
              <a:buFontTx/>
              <a:buNone/>
            </a:pPr>
            <a:endParaRPr lang="en-US" altLang="en-US" sz="2400" kern="1200" dirty="0">
              <a:latin typeface="Times New Roman" panose="02020603050405020304" pitchFamily="18" charset="0"/>
              <a:ea typeface="+mn-ea"/>
              <a:cs typeface="Times New Roman" panose="02020603050405020304" pitchFamily="18" charset="0"/>
            </a:endParaRPr>
          </a:p>
          <a:p>
            <a:pPr algn="just">
              <a:spcBef>
                <a:spcPct val="0"/>
              </a:spcBef>
              <a:buClr>
                <a:srgbClr val="558ED5"/>
              </a:buClr>
              <a:buSzPct val="80000"/>
              <a:buFontTx/>
              <a:buNone/>
            </a:pPr>
            <a:r>
              <a:rPr lang="en-US" altLang="en-US" sz="2000" b="1" i="1" u="sng" kern="1200" dirty="0">
                <a:solidFill>
                  <a:schemeClr val="folHlink"/>
                </a:solidFill>
                <a:latin typeface="Times New Roman" panose="02020603050405020304" pitchFamily="18" charset="0"/>
                <a:ea typeface="+mn-ea"/>
                <a:cs typeface="Times New Roman" panose="02020603050405020304" pitchFamily="18" charset="0"/>
              </a:rPr>
              <a:t>Proof Sketch, PART 2: </a:t>
            </a:r>
            <a:r>
              <a:rPr lang="en-US" altLang="en-US" sz="2000" i="1" kern="1200" dirty="0">
                <a:latin typeface="Times New Roman" panose="02020603050405020304" pitchFamily="18" charset="0"/>
                <a:ea typeface="+mn-ea"/>
                <a:cs typeface="Times New Roman" panose="02020603050405020304" pitchFamily="18" charset="0"/>
              </a:rPr>
              <a:t>Demonstrate an algorithm for finding the Euler cycle in a graph where all vertices have even degree.</a:t>
            </a:r>
          </a:p>
          <a:p>
            <a:pPr algn="just">
              <a:buClr>
                <a:srgbClr val="558ED5"/>
              </a:buClr>
              <a:buSzPct val="80000"/>
              <a:buFont typeface="Arial" panose="020B0604020202020204" pitchFamily="34" charset="0"/>
              <a:buChar char="•"/>
            </a:pPr>
            <a:r>
              <a:rPr lang="en-US" altLang="en-US" sz="2000" i="1" kern="1200" dirty="0">
                <a:latin typeface="Times New Roman" panose="02020603050405020304" pitchFamily="18" charset="0"/>
                <a:ea typeface="+mn-ea"/>
                <a:cs typeface="Times New Roman" panose="02020603050405020304" pitchFamily="18" charset="0"/>
              </a:rPr>
              <a:t> Assume every vertex in a multigraph </a:t>
            </a:r>
            <a:r>
              <a:rPr lang="en-US" altLang="en-US" sz="2000" b="1" i="1" kern="1200" dirty="0">
                <a:latin typeface="Times New Roman" panose="02020603050405020304" pitchFamily="18" charset="0"/>
                <a:ea typeface="+mn-ea"/>
                <a:cs typeface="Times New Roman" panose="02020603050405020304" pitchFamily="18" charset="0"/>
              </a:rPr>
              <a:t>G</a:t>
            </a:r>
            <a:r>
              <a:rPr lang="en-US" altLang="en-US" sz="2000" i="1" kern="1200" dirty="0">
                <a:latin typeface="Times New Roman" panose="02020603050405020304" pitchFamily="18" charset="0"/>
                <a:ea typeface="+mn-ea"/>
                <a:cs typeface="Times New Roman" panose="02020603050405020304" pitchFamily="18" charset="0"/>
              </a:rPr>
              <a:t> has even degree. Start at an arbitrary non-isolated vertex v</a:t>
            </a:r>
            <a:r>
              <a:rPr lang="en-US" altLang="en-US" sz="2000" i="1" kern="1200" baseline="-25000" dirty="0">
                <a:latin typeface="Times New Roman" panose="02020603050405020304" pitchFamily="18" charset="0"/>
                <a:ea typeface="+mn-ea"/>
                <a:cs typeface="Times New Roman" panose="02020603050405020304" pitchFamily="18" charset="0"/>
              </a:rPr>
              <a:t>0</a:t>
            </a:r>
            <a:r>
              <a:rPr lang="en-US" altLang="en-US" sz="2000" i="1" kern="1200" dirty="0">
                <a:latin typeface="Times New Roman" panose="02020603050405020304" pitchFamily="18" charset="0"/>
                <a:ea typeface="+mn-ea"/>
                <a:cs typeface="Times New Roman" panose="02020603050405020304" pitchFamily="18" charset="0"/>
              </a:rPr>
              <a:t>, choose an arbitrary edge (v0,v1), then choose an arbitrary unused edge from v1 and so on.  Then after a finite number of steps the process will arrive at the starting vertex v0, yielding a cycle with distinct edges.</a:t>
            </a:r>
          </a:p>
          <a:p>
            <a:pPr algn="just">
              <a:buClr>
                <a:srgbClr val="558ED5"/>
              </a:buClr>
              <a:buSzPct val="80000"/>
              <a:buFont typeface="Arial" panose="020B0604020202020204" pitchFamily="34" charset="0"/>
              <a:buChar char="•"/>
            </a:pPr>
            <a:r>
              <a:rPr lang="en-US" altLang="en-US" sz="2000" i="1" kern="1200" dirty="0">
                <a:latin typeface="Times New Roman" panose="02020603050405020304" pitchFamily="18" charset="0"/>
                <a:ea typeface="+mn-ea"/>
                <a:cs typeface="Times New Roman" panose="02020603050405020304" pitchFamily="18" charset="0"/>
              </a:rPr>
              <a:t>If the cycle includes all edges of G, this will be an Euler cycle; if not, begin the procedure again from a vertex contained in this cycle and splice the two cycles together; continue until all edges are used.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277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18</a:t>
            </a:fld>
            <a:r>
              <a:rPr lang="en-US" altLang="en-US" sz="1200" dirty="0">
                <a:solidFill>
                  <a:srgbClr val="898989"/>
                </a:solidFill>
                <a:latin typeface="Arial" panose="020B0604020202020204" pitchFamily="34" charset="0"/>
              </a:rPr>
              <a:t>/30</a:t>
            </a:r>
          </a:p>
        </p:txBody>
      </p:sp>
      <p:sp>
        <p:nvSpPr>
          <p:cNvPr id="32772" name="Rectangle 2"/>
          <p:cNvSpPr>
            <a:spLocks noGrp="1"/>
          </p:cNvSpPr>
          <p:nvPr>
            <p:ph type="title"/>
          </p:nvPr>
        </p:nvSpPr>
        <p:spPr>
          <a:xfrm>
            <a:off x="685800" y="381000"/>
            <a:ext cx="7772400" cy="762000"/>
          </a:xfrm>
        </p:spPr>
        <p:txBody>
          <a:bodyPr vert="horz" wrap="square" lIns="91440" tIns="45720" rIns="91440" bIns="45720" anchor="ctr" anchorCtr="0"/>
          <a:lstStyle/>
          <a:p>
            <a:r>
              <a:rPr lang="en-US" altLang="en-US" sz="4000" b="1" dirty="0">
                <a:solidFill>
                  <a:srgbClr val="CC3300"/>
                </a:solidFill>
              </a:rPr>
              <a:t>Note</a:t>
            </a:r>
          </a:p>
        </p:txBody>
      </p:sp>
      <p:sp>
        <p:nvSpPr>
          <p:cNvPr id="542723" name="Text Box 3"/>
          <p:cNvSpPr txBox="1"/>
          <p:nvPr/>
        </p:nvSpPr>
        <p:spPr>
          <a:xfrm>
            <a:off x="685800" y="1546225"/>
            <a:ext cx="7924693" cy="356943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a:lnSpc>
                <a:spcPct val="130000"/>
              </a:lnSpc>
              <a:spcBef>
                <a:spcPct val="0"/>
              </a:spcBef>
              <a:buFontTx/>
              <a:buNone/>
            </a:pPr>
            <a:r>
              <a:rPr lang="en-US" altLang="en-US" sz="2200" dirty="0">
                <a:latin typeface="Times New Roman" panose="02020603050405020304" pitchFamily="18" charset="0"/>
              </a:rPr>
              <a:t>In the above procedure, once you entered a vertex v, there will always be another unused edge to exit v because v has an even degree and only an even number of the edges incident with it had been used before you entered it.</a:t>
            </a:r>
          </a:p>
          <a:p>
            <a:pPr marL="0" lvl="0" indent="0" algn="just">
              <a:lnSpc>
                <a:spcPct val="130000"/>
              </a:lnSpc>
              <a:spcBef>
                <a:spcPct val="0"/>
              </a:spcBef>
              <a:buFontTx/>
              <a:buNone/>
            </a:pPr>
            <a:r>
              <a:rPr lang="en-US" altLang="en-US" sz="2200" dirty="0">
                <a:latin typeface="Times New Roman" panose="02020603050405020304" pitchFamily="18" charset="0"/>
              </a:rPr>
              <a:t>The only edge from which you may not be able to exit after entering it is v</a:t>
            </a:r>
            <a:r>
              <a:rPr lang="en-US" altLang="en-US" sz="2200" baseline="-25000" dirty="0">
                <a:latin typeface="Times New Roman" panose="02020603050405020304" pitchFamily="18" charset="0"/>
              </a:rPr>
              <a:t>0</a:t>
            </a:r>
            <a:r>
              <a:rPr lang="en-US" altLang="en-US" sz="2200" dirty="0">
                <a:latin typeface="Times New Roman" panose="02020603050405020304" pitchFamily="18" charset="0"/>
              </a:rPr>
              <a:t> (because an odd number of edges incident with v</a:t>
            </a:r>
            <a:r>
              <a:rPr lang="en-US" altLang="en-US" sz="2200" baseline="-25000" dirty="0">
                <a:latin typeface="Times New Roman" panose="02020603050405020304" pitchFamily="18" charset="0"/>
              </a:rPr>
              <a:t>0</a:t>
            </a:r>
            <a:r>
              <a:rPr lang="en-US" altLang="en-US" sz="2200" dirty="0">
                <a:latin typeface="Times New Roman" panose="02020603050405020304" pitchFamily="18" charset="0"/>
              </a:rPr>
              <a:t> have been used as you didn’t enter it at the beginning) , but if you have reached v</a:t>
            </a:r>
            <a:r>
              <a:rPr lang="en-US" altLang="en-US" sz="2200" baseline="-25000" dirty="0">
                <a:latin typeface="Times New Roman" panose="02020603050405020304" pitchFamily="18" charset="0"/>
              </a:rPr>
              <a:t>0</a:t>
            </a:r>
            <a:r>
              <a:rPr lang="en-US" altLang="en-US" sz="2200" dirty="0">
                <a:latin typeface="Times New Roman" panose="02020603050405020304" pitchFamily="18" charset="0"/>
              </a:rPr>
              <a:t>, then you have already constructed a required cycle.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481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19</a:t>
            </a:fld>
            <a:r>
              <a:rPr lang="en-US" altLang="en-US" sz="1200" dirty="0">
                <a:solidFill>
                  <a:srgbClr val="898989"/>
                </a:solidFill>
                <a:latin typeface="Arial" panose="020B0604020202020204" pitchFamily="34" charset="0"/>
              </a:rPr>
              <a:t>/30</a:t>
            </a:r>
          </a:p>
        </p:txBody>
      </p:sp>
      <p:sp>
        <p:nvSpPr>
          <p:cNvPr id="34820" name="Rectangle 2"/>
          <p:cNvSpPr>
            <a:spLocks noGrp="1"/>
          </p:cNvSpPr>
          <p:nvPr>
            <p:ph type="title"/>
          </p:nvPr>
        </p:nvSpPr>
        <p:spPr>
          <a:xfrm>
            <a:off x="152400" y="487363"/>
            <a:ext cx="8610600" cy="579437"/>
          </a:xfrm>
        </p:spPr>
        <p:txBody>
          <a:bodyPr vert="horz" wrap="square" lIns="91440" tIns="45720" rIns="91440" bIns="45720" anchor="ctr" anchorCtr="0">
            <a:spAutoFit/>
          </a:bodyPr>
          <a:lstStyle/>
          <a:p>
            <a:r>
              <a:rPr lang="en-US" altLang="en-US" sz="3200" b="1" dirty="0">
                <a:solidFill>
                  <a:srgbClr val="CC3300"/>
                </a:solidFill>
              </a:rPr>
              <a:t>A procedure for constructing an Euler cycle</a:t>
            </a:r>
            <a:r>
              <a:rPr lang="en-US" altLang="en-US" sz="3200" dirty="0">
                <a:solidFill>
                  <a:srgbClr val="CC3300"/>
                </a:solidFill>
              </a:rPr>
              <a:t> </a:t>
            </a:r>
          </a:p>
        </p:txBody>
      </p:sp>
      <p:sp>
        <p:nvSpPr>
          <p:cNvPr id="516099" name="Text Box 3"/>
          <p:cNvSpPr txBox="1"/>
          <p:nvPr/>
        </p:nvSpPr>
        <p:spPr>
          <a:xfrm>
            <a:off x="344170" y="1257300"/>
            <a:ext cx="8726805" cy="45243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b="1" u="sng" dirty="0">
                <a:solidFill>
                  <a:srgbClr val="00B0F0"/>
                </a:solidFill>
                <a:latin typeface="Times New Roman" panose="02020603050405020304" pitchFamily="18" charset="0"/>
              </a:rPr>
              <a:t>Algorithm:</a:t>
            </a:r>
            <a:r>
              <a:rPr lang="en-US" altLang="en-US" sz="2400" dirty="0">
                <a:latin typeface="Times New Roman" panose="02020603050405020304" pitchFamily="18" charset="0"/>
              </a:rPr>
              <a:t>  </a:t>
            </a:r>
            <a:r>
              <a:rPr lang="en-US" altLang="en-US" sz="2400" b="1" i="1" dirty="0">
                <a:solidFill>
                  <a:srgbClr val="00B050"/>
                </a:solidFill>
                <a:latin typeface="Times New Roman" panose="02020603050405020304" pitchFamily="18" charset="0"/>
              </a:rPr>
              <a:t>Euler</a:t>
            </a:r>
            <a:r>
              <a:rPr lang="en-US" altLang="en-US" sz="2400" b="1" dirty="0">
                <a:solidFill>
                  <a:srgbClr val="00B050"/>
                </a:solidFill>
                <a:latin typeface="Times New Roman" panose="02020603050405020304" pitchFamily="18" charset="0"/>
              </a:rPr>
              <a:t>(</a:t>
            </a:r>
            <a:r>
              <a:rPr lang="en-US" altLang="en-US" sz="2400" b="1" i="1" dirty="0">
                <a:solidFill>
                  <a:srgbClr val="00B050"/>
                </a:solidFill>
                <a:latin typeface="Times New Roman" panose="02020603050405020304" pitchFamily="18" charset="0"/>
              </a:rPr>
              <a:t>G</a:t>
            </a:r>
            <a:r>
              <a:rPr lang="en-US" altLang="en-US" sz="2400" b="1" dirty="0">
                <a:solidFill>
                  <a:srgbClr val="00B050"/>
                </a:solidFill>
                <a:latin typeface="Times New Roman" panose="02020603050405020304" pitchFamily="18" charset="0"/>
              </a:rPr>
              <a:t>)</a:t>
            </a:r>
          </a:p>
          <a:p>
            <a:pPr marL="0" lvl="0" indent="0">
              <a:spcBef>
                <a:spcPct val="0"/>
              </a:spcBef>
              <a:buFontTx/>
              <a:buNone/>
            </a:pPr>
            <a:r>
              <a:rPr lang="en-US" altLang="en-US" sz="2400" dirty="0">
                <a:latin typeface="Times New Roman" panose="02020603050405020304" pitchFamily="18" charset="0"/>
              </a:rPr>
              <a:t>//Input: Connected graph </a:t>
            </a:r>
            <a:r>
              <a:rPr lang="en-US" altLang="en-US" sz="2400" i="1" dirty="0">
                <a:latin typeface="Times New Roman" panose="02020603050405020304" pitchFamily="18" charset="0"/>
              </a:rPr>
              <a:t>G </a:t>
            </a:r>
            <a:r>
              <a:rPr lang="en-US" altLang="en-US" sz="2400" dirty="0">
                <a:latin typeface="Times New Roman" panose="02020603050405020304" pitchFamily="18" charset="0"/>
              </a:rPr>
              <a:t>with all vertices having even degrees</a:t>
            </a:r>
          </a:p>
          <a:p>
            <a:pPr marL="0" lvl="0" indent="0">
              <a:spcBef>
                <a:spcPct val="0"/>
              </a:spcBef>
              <a:buFontTx/>
              <a:buNone/>
            </a:pPr>
            <a:r>
              <a:rPr lang="en-US" altLang="en-US" sz="2400" dirty="0">
                <a:latin typeface="Times New Roman" panose="02020603050405020304" pitchFamily="18" charset="0"/>
              </a:rPr>
              <a:t>//Output: </a:t>
            </a:r>
            <a:r>
              <a:rPr lang="en-US" altLang="en-US" sz="2400" b="1" dirty="0">
                <a:solidFill>
                  <a:srgbClr val="00B050"/>
                </a:solidFill>
                <a:latin typeface="Times New Roman" panose="02020603050405020304" pitchFamily="18" charset="0"/>
              </a:rPr>
              <a:t>Euler cycle</a:t>
            </a:r>
          </a:p>
          <a:p>
            <a:pPr marL="0" lvl="0" indent="0">
              <a:spcBef>
                <a:spcPct val="0"/>
              </a:spcBef>
              <a:buFontTx/>
              <a:buNone/>
            </a:pPr>
            <a:r>
              <a:rPr lang="en-US" altLang="en-US" sz="2400" dirty="0">
                <a:latin typeface="Times New Roman" panose="02020603050405020304" pitchFamily="18" charset="0"/>
              </a:rPr>
              <a:t>Construct a </a:t>
            </a:r>
            <a:r>
              <a:rPr lang="en-US" altLang="en-US" sz="2400" i="1" dirty="0">
                <a:latin typeface="Times New Roman" panose="02020603050405020304" pitchFamily="18" charset="0"/>
              </a:rPr>
              <a:t>cycle</a:t>
            </a:r>
            <a:r>
              <a:rPr lang="en-US" altLang="en-US" sz="2400" dirty="0">
                <a:latin typeface="Times New Roman" panose="02020603050405020304" pitchFamily="18" charset="0"/>
              </a:rPr>
              <a:t> in </a:t>
            </a:r>
            <a:r>
              <a:rPr lang="en-US" altLang="en-US" sz="2400" i="1" dirty="0">
                <a:latin typeface="Times New Roman" panose="02020603050405020304" pitchFamily="18" charset="0"/>
              </a:rPr>
              <a:t>G</a:t>
            </a:r>
            <a:endParaRPr lang="en-US" altLang="en-US" sz="2400" dirty="0">
              <a:latin typeface="Times New Roman" panose="02020603050405020304" pitchFamily="18" charset="0"/>
            </a:endParaRPr>
          </a:p>
          <a:p>
            <a:pPr marL="0" lvl="0" indent="0">
              <a:spcBef>
                <a:spcPct val="0"/>
              </a:spcBef>
              <a:buFontTx/>
              <a:buNone/>
            </a:pPr>
            <a:r>
              <a:rPr lang="en-US" altLang="en-US" sz="2400" dirty="0">
                <a:latin typeface="Times New Roman" panose="02020603050405020304" pitchFamily="18" charset="0"/>
              </a:rPr>
              <a:t>Remove all the edges of </a:t>
            </a:r>
            <a:r>
              <a:rPr lang="en-US" altLang="en-US" sz="2400" i="1" dirty="0">
                <a:latin typeface="Times New Roman" panose="02020603050405020304" pitchFamily="18" charset="0"/>
              </a:rPr>
              <a:t>cycle</a:t>
            </a:r>
            <a:r>
              <a:rPr lang="en-US" altLang="en-US" sz="1800" dirty="0">
                <a:latin typeface="Times New Roman" panose="02020603050405020304" pitchFamily="18" charset="0"/>
              </a:rPr>
              <a:t> </a:t>
            </a:r>
            <a:r>
              <a:rPr lang="en-US" altLang="en-US" sz="2400" dirty="0">
                <a:latin typeface="Times New Roman" panose="02020603050405020304" pitchFamily="18" charset="0"/>
              </a:rPr>
              <a:t>from </a:t>
            </a:r>
            <a:r>
              <a:rPr lang="en-US" altLang="en-US" sz="2400" i="1" dirty="0">
                <a:latin typeface="Times New Roman" panose="02020603050405020304" pitchFamily="18" charset="0"/>
              </a:rPr>
              <a:t>G</a:t>
            </a:r>
            <a:r>
              <a:rPr lang="en-US" altLang="en-US" sz="2400" dirty="0">
                <a:latin typeface="Times New Roman" panose="02020603050405020304" pitchFamily="18" charset="0"/>
              </a:rPr>
              <a:t> to get subgraph </a:t>
            </a:r>
            <a:r>
              <a:rPr lang="en-US" altLang="en-US" sz="2400" i="1" dirty="0">
                <a:latin typeface="Times New Roman" panose="02020603050405020304" pitchFamily="18" charset="0"/>
              </a:rPr>
              <a:t>H</a:t>
            </a:r>
            <a:endParaRPr lang="en-US" altLang="en-US" sz="2400" dirty="0">
              <a:latin typeface="Times New Roman" panose="02020603050405020304" pitchFamily="18" charset="0"/>
            </a:endParaRPr>
          </a:p>
          <a:p>
            <a:pPr marL="0" lvl="0" indent="0">
              <a:spcBef>
                <a:spcPct val="0"/>
              </a:spcBef>
              <a:buFontTx/>
              <a:buNone/>
            </a:pPr>
            <a:r>
              <a:rPr lang="en-US" altLang="en-US" sz="2400" b="1" dirty="0">
                <a:latin typeface="Times New Roman" panose="02020603050405020304" pitchFamily="18" charset="0"/>
              </a:rPr>
              <a:t>while</a:t>
            </a:r>
            <a:r>
              <a:rPr lang="en-US" altLang="en-US" sz="2400" dirty="0">
                <a:latin typeface="Times New Roman" panose="02020603050405020304" pitchFamily="18" charset="0"/>
              </a:rPr>
              <a:t> </a:t>
            </a:r>
            <a:r>
              <a:rPr lang="en-US" altLang="en-US" sz="2400" i="1" dirty="0">
                <a:latin typeface="Times New Roman" panose="02020603050405020304" pitchFamily="18" charset="0"/>
              </a:rPr>
              <a:t>H</a:t>
            </a:r>
            <a:r>
              <a:rPr lang="en-US" altLang="en-US" sz="2400" dirty="0">
                <a:latin typeface="Times New Roman" panose="02020603050405020304" pitchFamily="18" charset="0"/>
              </a:rPr>
              <a:t> has edges</a:t>
            </a:r>
          </a:p>
          <a:p>
            <a:pPr marL="0" lvl="0" indent="0">
              <a:spcBef>
                <a:spcPct val="0"/>
              </a:spcBef>
              <a:buFontTx/>
              <a:buNone/>
            </a:pPr>
            <a:r>
              <a:rPr lang="en-US" altLang="en-US" sz="2400" dirty="0">
                <a:latin typeface="Times New Roman" panose="02020603050405020304" pitchFamily="18" charset="0"/>
              </a:rPr>
              <a:t>       find a non-isolated vertex </a:t>
            </a:r>
            <a:r>
              <a:rPr lang="en-US" altLang="en-US" sz="2400" i="1" dirty="0">
                <a:latin typeface="Times New Roman" panose="02020603050405020304" pitchFamily="18" charset="0"/>
              </a:rPr>
              <a:t>v</a:t>
            </a:r>
            <a:r>
              <a:rPr lang="en-US" altLang="en-US" sz="1800" dirty="0">
                <a:latin typeface="Times New Roman" panose="02020603050405020304" pitchFamily="18" charset="0"/>
              </a:rPr>
              <a:t> </a:t>
            </a:r>
            <a:r>
              <a:rPr lang="en-US" altLang="en-US" sz="2400" dirty="0">
                <a:latin typeface="Times New Roman" panose="02020603050405020304" pitchFamily="18" charset="0"/>
              </a:rPr>
              <a:t>that is both in </a:t>
            </a:r>
            <a:r>
              <a:rPr lang="en-US" altLang="en-US" sz="2400" i="1" dirty="0">
                <a:latin typeface="Times New Roman" panose="02020603050405020304" pitchFamily="18" charset="0"/>
              </a:rPr>
              <a:t>cycle</a:t>
            </a:r>
            <a:r>
              <a:rPr lang="en-US" altLang="en-US" sz="2400" dirty="0">
                <a:latin typeface="Times New Roman" panose="02020603050405020304" pitchFamily="18" charset="0"/>
              </a:rPr>
              <a:t> and in </a:t>
            </a:r>
            <a:r>
              <a:rPr lang="en-US" altLang="en-US" sz="2400" i="1" dirty="0">
                <a:latin typeface="Times New Roman" panose="02020603050405020304" pitchFamily="18" charset="0"/>
              </a:rPr>
              <a:t>H </a:t>
            </a:r>
          </a:p>
          <a:p>
            <a:pPr marL="0" lvl="0" indent="0">
              <a:spcBef>
                <a:spcPct val="0"/>
              </a:spcBef>
              <a:buFontTx/>
              <a:buNone/>
            </a:pPr>
            <a:r>
              <a:rPr lang="en-US" altLang="en-US" sz="2400" i="1" dirty="0">
                <a:latin typeface="Times New Roman" panose="02020603050405020304" pitchFamily="18" charset="0"/>
              </a:rPr>
              <a:t>      </a:t>
            </a:r>
            <a:r>
              <a:rPr lang="en-US" altLang="en-US" sz="2000" i="1" dirty="0">
                <a:latin typeface="Times New Roman" panose="02020603050405020304" pitchFamily="18" charset="0"/>
              </a:rPr>
              <a:t> //the existence of such a vertex is guaranteed by G’s connectivity</a:t>
            </a:r>
          </a:p>
          <a:p>
            <a:pPr marL="0" lvl="0" indent="0">
              <a:spcBef>
                <a:spcPct val="0"/>
              </a:spcBef>
              <a:buFontTx/>
              <a:buNone/>
            </a:pPr>
            <a:r>
              <a:rPr lang="en-US" altLang="en-US" sz="2400" i="1" dirty="0">
                <a:latin typeface="Times New Roman" panose="02020603050405020304" pitchFamily="18" charset="0"/>
              </a:rPr>
              <a:t>       </a:t>
            </a:r>
            <a:r>
              <a:rPr lang="en-US" altLang="en-US" sz="2400" dirty="0">
                <a:latin typeface="Times New Roman" panose="02020603050405020304" pitchFamily="18" charset="0"/>
              </a:rPr>
              <a:t>construct </a:t>
            </a:r>
            <a:r>
              <a:rPr lang="en-US" altLang="en-US" sz="2400" i="1" dirty="0">
                <a:latin typeface="Times New Roman" panose="02020603050405020304" pitchFamily="18" charset="0"/>
              </a:rPr>
              <a:t>subcycle </a:t>
            </a:r>
            <a:r>
              <a:rPr lang="en-US" altLang="en-US" sz="2400" dirty="0">
                <a:latin typeface="Times New Roman" panose="02020603050405020304" pitchFamily="18" charset="0"/>
              </a:rPr>
              <a:t>in </a:t>
            </a:r>
            <a:r>
              <a:rPr lang="en-US" altLang="en-US" sz="2400" i="1" dirty="0">
                <a:latin typeface="Times New Roman" panose="02020603050405020304" pitchFamily="18" charset="0"/>
              </a:rPr>
              <a:t>H</a:t>
            </a:r>
            <a:endParaRPr lang="en-US" altLang="en-US" sz="2400" dirty="0">
              <a:latin typeface="Times New Roman" panose="02020603050405020304" pitchFamily="18" charset="0"/>
            </a:endParaRPr>
          </a:p>
          <a:p>
            <a:pPr marL="0" lvl="0" indent="0">
              <a:spcBef>
                <a:spcPct val="0"/>
              </a:spcBef>
              <a:buFontTx/>
              <a:buNone/>
            </a:pPr>
            <a:r>
              <a:rPr lang="en-US" altLang="en-US" sz="2400" i="1" dirty="0">
                <a:latin typeface="Times New Roman" panose="02020603050405020304" pitchFamily="18" charset="0"/>
              </a:rPr>
              <a:t>       </a:t>
            </a:r>
            <a:r>
              <a:rPr lang="en-US" altLang="en-US" sz="2400" dirty="0">
                <a:latin typeface="Times New Roman" panose="02020603050405020304" pitchFamily="18" charset="0"/>
              </a:rPr>
              <a:t>splice </a:t>
            </a:r>
            <a:r>
              <a:rPr lang="en-US" altLang="en-US" sz="2400" i="1" dirty="0">
                <a:latin typeface="Times New Roman" panose="02020603050405020304" pitchFamily="18" charset="0"/>
              </a:rPr>
              <a:t>subcycle</a:t>
            </a:r>
            <a:r>
              <a:rPr lang="en-US" altLang="en-US" sz="2400" dirty="0">
                <a:latin typeface="Times New Roman" panose="02020603050405020304" pitchFamily="18" charset="0"/>
              </a:rPr>
              <a:t> into </a:t>
            </a:r>
            <a:r>
              <a:rPr lang="en-US" altLang="en-US" sz="2400" i="1" dirty="0">
                <a:latin typeface="Times New Roman" panose="02020603050405020304" pitchFamily="18" charset="0"/>
              </a:rPr>
              <a:t>cycle</a:t>
            </a:r>
            <a:r>
              <a:rPr lang="en-US" altLang="en-US" sz="1800" dirty="0">
                <a:latin typeface="Times New Roman" panose="02020603050405020304" pitchFamily="18" charset="0"/>
              </a:rPr>
              <a:t> </a:t>
            </a:r>
            <a:r>
              <a:rPr lang="en-US" altLang="en-US" sz="2400" dirty="0">
                <a:latin typeface="Times New Roman" panose="02020603050405020304" pitchFamily="18" charset="0"/>
              </a:rPr>
              <a:t>at </a:t>
            </a:r>
            <a:r>
              <a:rPr lang="en-US" altLang="en-US" sz="2400" i="1" dirty="0">
                <a:latin typeface="Times New Roman" panose="02020603050405020304" pitchFamily="18" charset="0"/>
              </a:rPr>
              <a:t>v</a:t>
            </a:r>
          </a:p>
          <a:p>
            <a:pPr marL="0" lvl="0" indent="0">
              <a:spcBef>
                <a:spcPct val="0"/>
              </a:spcBef>
              <a:buFontTx/>
              <a:buNone/>
            </a:pPr>
            <a:r>
              <a:rPr lang="en-US" altLang="en-US" sz="2400" i="1" dirty="0">
                <a:latin typeface="Times New Roman" panose="02020603050405020304" pitchFamily="18" charset="0"/>
              </a:rPr>
              <a:t>       </a:t>
            </a:r>
            <a:r>
              <a:rPr lang="en-US" altLang="en-US" sz="2400" dirty="0">
                <a:latin typeface="Times New Roman" panose="02020603050405020304" pitchFamily="18" charset="0"/>
              </a:rPr>
              <a:t>remove all the edges of </a:t>
            </a:r>
            <a:r>
              <a:rPr lang="en-US" altLang="en-US" sz="2400" i="1" dirty="0">
                <a:latin typeface="Times New Roman" panose="02020603050405020304" pitchFamily="18" charset="0"/>
              </a:rPr>
              <a:t>subcycle</a:t>
            </a:r>
            <a:r>
              <a:rPr lang="en-US" altLang="en-US" sz="1800" dirty="0">
                <a:latin typeface="Times New Roman" panose="02020603050405020304" pitchFamily="18" charset="0"/>
              </a:rPr>
              <a:t> </a:t>
            </a:r>
            <a:r>
              <a:rPr lang="en-US" altLang="en-US" sz="2400" dirty="0">
                <a:latin typeface="Times New Roman" panose="02020603050405020304" pitchFamily="18" charset="0"/>
              </a:rPr>
              <a:t>from</a:t>
            </a:r>
            <a:r>
              <a:rPr lang="en-US" altLang="en-US" sz="1800" i="1" dirty="0">
                <a:latin typeface="Times New Roman" panose="02020603050405020304" pitchFamily="18" charset="0"/>
              </a:rPr>
              <a:t> </a:t>
            </a:r>
            <a:r>
              <a:rPr lang="en-US" altLang="en-US" sz="2400" i="1" dirty="0">
                <a:latin typeface="Times New Roman" panose="02020603050405020304" pitchFamily="18" charset="0"/>
              </a:rPr>
              <a:t>H</a:t>
            </a:r>
          </a:p>
          <a:p>
            <a:pPr marL="0" lvl="0" indent="0">
              <a:spcBef>
                <a:spcPct val="0"/>
              </a:spcBef>
              <a:buFontTx/>
              <a:buNone/>
            </a:pPr>
            <a:r>
              <a:rPr lang="en-US" altLang="en-US" sz="2400" b="1" dirty="0">
                <a:latin typeface="Times New Roman" panose="02020603050405020304" pitchFamily="18" charset="0"/>
              </a:rPr>
              <a:t>return </a:t>
            </a:r>
            <a:r>
              <a:rPr lang="en-US" altLang="en-US" sz="2400" i="1" dirty="0">
                <a:latin typeface="Times New Roman" panose="02020603050405020304" pitchFamily="18" charset="0"/>
              </a:rPr>
              <a:t>cycle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6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0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2</a:t>
            </a:fld>
            <a:r>
              <a:rPr lang="en-US" altLang="en-US" sz="1200" dirty="0">
                <a:solidFill>
                  <a:srgbClr val="898989"/>
                </a:solidFill>
                <a:latin typeface="Arial" panose="020B0604020202020204" pitchFamily="34" charset="0"/>
              </a:rPr>
              <a:t>/30</a:t>
            </a:r>
          </a:p>
        </p:txBody>
      </p:sp>
      <p:sp>
        <p:nvSpPr>
          <p:cNvPr id="5124" name="Rectangle 2"/>
          <p:cNvSpPr>
            <a:spLocks noGrp="1"/>
          </p:cNvSpPr>
          <p:nvPr>
            <p:ph type="title"/>
          </p:nvPr>
        </p:nvSpPr>
        <p:spPr>
          <a:xfrm>
            <a:off x="990694" y="277042"/>
            <a:ext cx="6931025" cy="701675"/>
          </a:xfrm>
        </p:spPr>
        <p:txBody>
          <a:bodyPr vert="horz" wrap="square" lIns="91440" tIns="45720" rIns="91440" bIns="45720" anchor="ctr" anchorCtr="0">
            <a:spAutoFit/>
          </a:bodyPr>
          <a:lstStyle/>
          <a:p>
            <a:pPr eaLnBrk="1" hangingPunct="1"/>
            <a:r>
              <a:rPr lang="en-US" altLang="en-US" sz="4000" b="1" dirty="0">
                <a:solidFill>
                  <a:srgbClr val="CC3300"/>
                </a:solidFill>
              </a:rPr>
              <a:t>Objectives</a:t>
            </a:r>
            <a:endParaRPr lang="fr-FR" altLang="en-US" sz="4000" b="1" dirty="0">
              <a:solidFill>
                <a:srgbClr val="CC3300"/>
              </a:solidFill>
            </a:endParaRPr>
          </a:p>
        </p:txBody>
      </p:sp>
      <p:sp>
        <p:nvSpPr>
          <p:cNvPr id="5125"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2</a:t>
            </a:fld>
            <a:endParaRPr lang="en-US" altLang="zh-CN" sz="1200" b="1" dirty="0">
              <a:solidFill>
                <a:srgbClr val="FFFFFF"/>
              </a:solidFill>
              <a:latin typeface="Arial" panose="020B0604020202020204" pitchFamily="34" charset="0"/>
              <a:ea typeface="SimSun" panose="02010600030101010101" pitchFamily="2" charset="-122"/>
            </a:endParaRPr>
          </a:p>
        </p:txBody>
      </p:sp>
      <p:pic>
        <p:nvPicPr>
          <p:cNvPr id="1026" name="Picture 2">
            <a:extLst>
              <a:ext uri="{FF2B5EF4-FFF2-40B4-BE49-F238E27FC236}">
                <a16:creationId xmlns:a16="http://schemas.microsoft.com/office/drawing/2014/main" id="{EAB3D415-C359-466F-A268-F7CA807CE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027" y="3066972"/>
            <a:ext cx="3333750" cy="3333750"/>
          </a:xfrm>
          <a:prstGeom prst="rect">
            <a:avLst/>
          </a:prstGeom>
          <a:noFill/>
          <a:extLst>
            <a:ext uri="{909E8E84-426E-40DD-AFC4-6F175D3DCCD1}">
              <a14:hiddenFill xmlns:a14="http://schemas.microsoft.com/office/drawing/2010/main">
                <a:solidFill>
                  <a:srgbClr val="FFFFFF"/>
                </a:solidFill>
              </a14:hiddenFill>
            </a:ext>
          </a:extLst>
        </p:spPr>
      </p:pic>
      <p:sp>
        <p:nvSpPr>
          <p:cNvPr id="5122" name="Footer Placeholder 4"/>
          <p:cNvSpPr txBox="1">
            <a:spLocks noGrp="1"/>
          </p:cNvSpPr>
          <p:nvPr>
            <p:ph type="ftr" sz="quarter" idx="11"/>
          </p:nvPr>
        </p:nvSpPr>
        <p:spPr>
          <a:xfrm>
            <a:off x="2286060" y="6215833"/>
            <a:ext cx="3352800" cy="365125"/>
          </a:xfrm>
          <a:solidFill>
            <a:schemeClr val="bg1"/>
          </a:solid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5126" name="Rectangle 3"/>
          <p:cNvSpPr/>
          <p:nvPr/>
        </p:nvSpPr>
        <p:spPr>
          <a:xfrm>
            <a:off x="2590852" y="914466"/>
            <a:ext cx="5772477" cy="2443746"/>
          </a:xfrm>
          <a:prstGeom prst="rect">
            <a:avLst/>
          </a:prstGeom>
          <a:solidFill>
            <a:schemeClr val="bg1"/>
          </a:solid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19405" lvl="0" indent="-319405" eaLnBrk="1" hangingPunct="1"/>
            <a:r>
              <a:rPr lang="en-US" altLang="en-US" sz="2800" dirty="0"/>
              <a:t>Spanning Trees</a:t>
            </a:r>
          </a:p>
          <a:p>
            <a:pPr marL="742950" lvl="1" indent="-285750" eaLnBrk="1" hangingPunct="1"/>
            <a:r>
              <a:rPr lang="en-US" altLang="en-US" sz="2400" dirty="0"/>
              <a:t>Prim algorithm</a:t>
            </a:r>
          </a:p>
          <a:p>
            <a:pPr marL="742950" lvl="1" indent="-285750" eaLnBrk="1" hangingPunct="1"/>
            <a:r>
              <a:rPr lang="en-US" altLang="en-US" sz="2400" dirty="0"/>
              <a:t>Kruskal algorithm</a:t>
            </a:r>
          </a:p>
          <a:p>
            <a:pPr marL="319405" lvl="0" indent="-319405" eaLnBrk="1" hangingPunct="1"/>
            <a:r>
              <a:rPr lang="en-US" altLang="en-US" sz="2800" dirty="0"/>
              <a:t>Eulerian/Hamilton Graphs</a:t>
            </a:r>
          </a:p>
          <a:p>
            <a:pPr marL="319405" lvl="0" indent="-319405" eaLnBrk="1" hangingPunct="1"/>
            <a:r>
              <a:rPr lang="en-US" altLang="en-US" sz="2800" dirty="0"/>
              <a:t>Graph Coloring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686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20</a:t>
            </a:fld>
            <a:r>
              <a:rPr lang="en-US" altLang="en-US" sz="1200" dirty="0">
                <a:solidFill>
                  <a:srgbClr val="898989"/>
                </a:solidFill>
                <a:latin typeface="Arial" panose="020B0604020202020204" pitchFamily="34" charset="0"/>
              </a:rPr>
              <a:t>/30</a:t>
            </a:r>
          </a:p>
        </p:txBody>
      </p:sp>
      <p:sp>
        <p:nvSpPr>
          <p:cNvPr id="36868" name="Rectangle 2"/>
          <p:cNvSpPr>
            <a:spLocks noGrp="1"/>
          </p:cNvSpPr>
          <p:nvPr>
            <p:ph type="title"/>
          </p:nvPr>
        </p:nvSpPr>
        <p:spPr>
          <a:xfrm>
            <a:off x="5562600" y="152400"/>
            <a:ext cx="3004820" cy="609600"/>
          </a:xfrm>
        </p:spPr>
        <p:txBody>
          <a:bodyPr vert="horz" wrap="square" lIns="91440" tIns="45720" rIns="91440" bIns="45720" anchor="ctr" anchorCtr="0"/>
          <a:lstStyle/>
          <a:p>
            <a:r>
              <a:rPr lang="en-US" altLang="en-US" sz="4000" b="1" dirty="0">
                <a:solidFill>
                  <a:srgbClr val="CC3300"/>
                </a:solidFill>
              </a:rPr>
              <a:t>Example</a:t>
            </a:r>
          </a:p>
        </p:txBody>
      </p:sp>
      <p:sp>
        <p:nvSpPr>
          <p:cNvPr id="36869" name="Oval 3"/>
          <p:cNvSpPr/>
          <p:nvPr/>
        </p:nvSpPr>
        <p:spPr>
          <a:xfrm>
            <a:off x="2057400" y="762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870" name="Oval 4"/>
          <p:cNvSpPr/>
          <p:nvPr/>
        </p:nvSpPr>
        <p:spPr>
          <a:xfrm>
            <a:off x="2895600" y="762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871" name="Oval 5"/>
          <p:cNvSpPr/>
          <p:nvPr/>
        </p:nvSpPr>
        <p:spPr>
          <a:xfrm>
            <a:off x="3733800" y="762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872" name="Oval 6"/>
          <p:cNvSpPr/>
          <p:nvPr/>
        </p:nvSpPr>
        <p:spPr>
          <a:xfrm>
            <a:off x="2057400" y="1524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873" name="Oval 7"/>
          <p:cNvSpPr/>
          <p:nvPr/>
        </p:nvSpPr>
        <p:spPr>
          <a:xfrm>
            <a:off x="3733800" y="1524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874" name="Oval 8"/>
          <p:cNvSpPr/>
          <p:nvPr/>
        </p:nvSpPr>
        <p:spPr>
          <a:xfrm>
            <a:off x="2895600" y="1524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875" name="Oval 9"/>
          <p:cNvSpPr/>
          <p:nvPr/>
        </p:nvSpPr>
        <p:spPr>
          <a:xfrm>
            <a:off x="4572000" y="1524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876" name="Oval 10"/>
          <p:cNvSpPr/>
          <p:nvPr/>
        </p:nvSpPr>
        <p:spPr>
          <a:xfrm>
            <a:off x="4572000" y="762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877" name="Line 11"/>
          <p:cNvSpPr/>
          <p:nvPr/>
        </p:nvSpPr>
        <p:spPr>
          <a:xfrm>
            <a:off x="2133600" y="838200"/>
            <a:ext cx="762000" cy="0"/>
          </a:xfrm>
          <a:prstGeom prst="line">
            <a:avLst/>
          </a:prstGeom>
          <a:ln w="9525" cap="flat" cmpd="sng">
            <a:solidFill>
              <a:schemeClr val="tx1"/>
            </a:solidFill>
            <a:prstDash val="solid"/>
            <a:headEnd type="none" w="med" len="med"/>
            <a:tailEnd type="none" w="med" len="med"/>
          </a:ln>
        </p:spPr>
      </p:sp>
      <p:sp>
        <p:nvSpPr>
          <p:cNvPr id="36878" name="Line 12"/>
          <p:cNvSpPr/>
          <p:nvPr/>
        </p:nvSpPr>
        <p:spPr>
          <a:xfrm>
            <a:off x="2971800" y="838200"/>
            <a:ext cx="762000" cy="0"/>
          </a:xfrm>
          <a:prstGeom prst="line">
            <a:avLst/>
          </a:prstGeom>
          <a:ln w="9525" cap="flat" cmpd="sng">
            <a:solidFill>
              <a:schemeClr val="tx1"/>
            </a:solidFill>
            <a:prstDash val="solid"/>
            <a:headEnd type="none" w="med" len="med"/>
            <a:tailEnd type="none" w="med" len="med"/>
          </a:ln>
        </p:spPr>
      </p:sp>
      <p:sp>
        <p:nvSpPr>
          <p:cNvPr id="36879" name="Line 13"/>
          <p:cNvSpPr/>
          <p:nvPr/>
        </p:nvSpPr>
        <p:spPr>
          <a:xfrm>
            <a:off x="2971800" y="1524000"/>
            <a:ext cx="762000" cy="0"/>
          </a:xfrm>
          <a:prstGeom prst="line">
            <a:avLst/>
          </a:prstGeom>
          <a:ln w="9525" cap="flat" cmpd="sng">
            <a:solidFill>
              <a:schemeClr val="tx1"/>
            </a:solidFill>
            <a:prstDash val="solid"/>
            <a:headEnd type="none" w="med" len="med"/>
            <a:tailEnd type="none" w="med" len="med"/>
          </a:ln>
        </p:spPr>
      </p:sp>
      <p:sp>
        <p:nvSpPr>
          <p:cNvPr id="36880" name="Line 14"/>
          <p:cNvSpPr/>
          <p:nvPr/>
        </p:nvSpPr>
        <p:spPr>
          <a:xfrm>
            <a:off x="3810000" y="1524000"/>
            <a:ext cx="762000" cy="0"/>
          </a:xfrm>
          <a:prstGeom prst="line">
            <a:avLst/>
          </a:prstGeom>
          <a:ln w="9525" cap="flat" cmpd="sng">
            <a:solidFill>
              <a:schemeClr val="tx1"/>
            </a:solidFill>
            <a:prstDash val="solid"/>
            <a:headEnd type="none" w="med" len="med"/>
            <a:tailEnd type="none" w="med" len="med"/>
          </a:ln>
        </p:spPr>
      </p:sp>
      <p:sp>
        <p:nvSpPr>
          <p:cNvPr id="36881" name="Line 15"/>
          <p:cNvSpPr/>
          <p:nvPr/>
        </p:nvSpPr>
        <p:spPr>
          <a:xfrm>
            <a:off x="2133600" y="838200"/>
            <a:ext cx="0" cy="685800"/>
          </a:xfrm>
          <a:prstGeom prst="line">
            <a:avLst/>
          </a:prstGeom>
          <a:ln w="9525" cap="flat" cmpd="sng">
            <a:solidFill>
              <a:schemeClr val="tx1"/>
            </a:solidFill>
            <a:prstDash val="solid"/>
            <a:headEnd type="none" w="med" len="med"/>
            <a:tailEnd type="none" w="med" len="med"/>
          </a:ln>
        </p:spPr>
      </p:sp>
      <p:sp>
        <p:nvSpPr>
          <p:cNvPr id="36882" name="Line 16"/>
          <p:cNvSpPr/>
          <p:nvPr/>
        </p:nvSpPr>
        <p:spPr>
          <a:xfrm>
            <a:off x="4572000" y="838200"/>
            <a:ext cx="0" cy="685800"/>
          </a:xfrm>
          <a:prstGeom prst="line">
            <a:avLst/>
          </a:prstGeom>
          <a:ln w="9525" cap="flat" cmpd="sng">
            <a:solidFill>
              <a:schemeClr val="tx1"/>
            </a:solidFill>
            <a:prstDash val="solid"/>
            <a:headEnd type="none" w="med" len="med"/>
            <a:tailEnd type="none" w="med" len="med"/>
          </a:ln>
        </p:spPr>
      </p:sp>
      <p:sp>
        <p:nvSpPr>
          <p:cNvPr id="36883" name="Line 17"/>
          <p:cNvSpPr/>
          <p:nvPr/>
        </p:nvSpPr>
        <p:spPr>
          <a:xfrm>
            <a:off x="2971800" y="838200"/>
            <a:ext cx="0" cy="685800"/>
          </a:xfrm>
          <a:prstGeom prst="line">
            <a:avLst/>
          </a:prstGeom>
          <a:ln w="9525" cap="flat" cmpd="sng">
            <a:solidFill>
              <a:schemeClr val="tx1"/>
            </a:solidFill>
            <a:prstDash val="solid"/>
            <a:headEnd type="none" w="med" len="med"/>
            <a:tailEnd type="none" w="med" len="med"/>
          </a:ln>
        </p:spPr>
      </p:sp>
      <p:sp>
        <p:nvSpPr>
          <p:cNvPr id="36884" name="Line 18"/>
          <p:cNvSpPr/>
          <p:nvPr/>
        </p:nvSpPr>
        <p:spPr>
          <a:xfrm>
            <a:off x="3733800" y="838200"/>
            <a:ext cx="0" cy="685800"/>
          </a:xfrm>
          <a:prstGeom prst="line">
            <a:avLst/>
          </a:prstGeom>
          <a:ln w="9525" cap="flat" cmpd="sng">
            <a:solidFill>
              <a:schemeClr val="tx1"/>
            </a:solidFill>
            <a:prstDash val="solid"/>
            <a:headEnd type="none" w="med" len="med"/>
            <a:tailEnd type="none" w="med" len="med"/>
          </a:ln>
        </p:spPr>
      </p:sp>
      <p:sp>
        <p:nvSpPr>
          <p:cNvPr id="36885" name="Line 19"/>
          <p:cNvSpPr/>
          <p:nvPr/>
        </p:nvSpPr>
        <p:spPr>
          <a:xfrm flipH="1">
            <a:off x="2133600" y="838200"/>
            <a:ext cx="762000" cy="685800"/>
          </a:xfrm>
          <a:prstGeom prst="line">
            <a:avLst/>
          </a:prstGeom>
          <a:ln w="9525" cap="flat" cmpd="sng">
            <a:solidFill>
              <a:schemeClr val="tx1"/>
            </a:solidFill>
            <a:prstDash val="solid"/>
            <a:headEnd type="none" w="med" len="med"/>
            <a:tailEnd type="none" w="med" len="med"/>
          </a:ln>
        </p:spPr>
      </p:sp>
      <p:sp>
        <p:nvSpPr>
          <p:cNvPr id="36886" name="Line 20"/>
          <p:cNvSpPr/>
          <p:nvPr/>
        </p:nvSpPr>
        <p:spPr>
          <a:xfrm flipH="1">
            <a:off x="3810000" y="838200"/>
            <a:ext cx="762000" cy="685800"/>
          </a:xfrm>
          <a:prstGeom prst="line">
            <a:avLst/>
          </a:prstGeom>
          <a:ln w="9525" cap="flat" cmpd="sng">
            <a:solidFill>
              <a:schemeClr val="tx1"/>
            </a:solidFill>
            <a:prstDash val="solid"/>
            <a:headEnd type="none" w="med" len="med"/>
            <a:tailEnd type="none" w="med" len="med"/>
          </a:ln>
        </p:spPr>
      </p:sp>
      <p:sp>
        <p:nvSpPr>
          <p:cNvPr id="36887" name="Text Box 21"/>
          <p:cNvSpPr txBox="1"/>
          <p:nvPr/>
        </p:nvSpPr>
        <p:spPr>
          <a:xfrm>
            <a:off x="381000" y="990600"/>
            <a:ext cx="4048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i="1" dirty="0">
                <a:solidFill>
                  <a:srgbClr val="3333FF"/>
                </a:solidFill>
                <a:latin typeface="Times New Roman" panose="02020603050405020304" pitchFamily="18" charset="0"/>
              </a:rPr>
              <a:t>G</a:t>
            </a:r>
            <a:endParaRPr lang="en-US" altLang="en-US" sz="2400" i="1" dirty="0">
              <a:latin typeface="Times New Roman" panose="02020603050405020304" pitchFamily="18" charset="0"/>
            </a:endParaRPr>
          </a:p>
        </p:txBody>
      </p:sp>
      <p:sp>
        <p:nvSpPr>
          <p:cNvPr id="518166" name="Text Box 22"/>
          <p:cNvSpPr txBox="1"/>
          <p:nvPr/>
        </p:nvSpPr>
        <p:spPr>
          <a:xfrm>
            <a:off x="304800" y="2286000"/>
            <a:ext cx="808038" cy="8223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i="1" dirty="0">
                <a:solidFill>
                  <a:srgbClr val="3333FF"/>
                </a:solidFill>
                <a:latin typeface="Times New Roman" panose="02020603050405020304" pitchFamily="18" charset="0"/>
              </a:rPr>
              <a:t>cycle</a:t>
            </a:r>
          </a:p>
          <a:p>
            <a:pPr marL="0" lvl="0" indent="0">
              <a:spcBef>
                <a:spcPct val="0"/>
              </a:spcBef>
              <a:buFontTx/>
              <a:buNone/>
            </a:pPr>
            <a:r>
              <a:rPr lang="en-US" altLang="en-US" sz="2400" dirty="0">
                <a:latin typeface="Times New Roman" panose="02020603050405020304" pitchFamily="18" charset="0"/>
              </a:rPr>
              <a:t>1231</a:t>
            </a:r>
            <a:endParaRPr lang="en-US" altLang="en-US" sz="2400" i="1" dirty="0">
              <a:solidFill>
                <a:srgbClr val="3333FF"/>
              </a:solidFill>
              <a:latin typeface="Times New Roman" panose="02020603050405020304" pitchFamily="18" charset="0"/>
            </a:endParaRPr>
          </a:p>
        </p:txBody>
      </p:sp>
      <p:sp>
        <p:nvSpPr>
          <p:cNvPr id="518167" name="Oval 23"/>
          <p:cNvSpPr/>
          <p:nvPr/>
        </p:nvSpPr>
        <p:spPr>
          <a:xfrm>
            <a:off x="2057400" y="2209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68" name="Oval 24"/>
          <p:cNvSpPr/>
          <p:nvPr/>
        </p:nvSpPr>
        <p:spPr>
          <a:xfrm>
            <a:off x="2895600" y="2209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69" name="Oval 25"/>
          <p:cNvSpPr/>
          <p:nvPr/>
        </p:nvSpPr>
        <p:spPr>
          <a:xfrm>
            <a:off x="3733800" y="2209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70" name="Oval 26"/>
          <p:cNvSpPr/>
          <p:nvPr/>
        </p:nvSpPr>
        <p:spPr>
          <a:xfrm>
            <a:off x="2057400" y="2971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71" name="Oval 27"/>
          <p:cNvSpPr/>
          <p:nvPr/>
        </p:nvSpPr>
        <p:spPr>
          <a:xfrm>
            <a:off x="3733800" y="2971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72" name="Oval 28"/>
          <p:cNvSpPr/>
          <p:nvPr/>
        </p:nvSpPr>
        <p:spPr>
          <a:xfrm>
            <a:off x="2895600" y="2971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73" name="Oval 29"/>
          <p:cNvSpPr/>
          <p:nvPr/>
        </p:nvSpPr>
        <p:spPr>
          <a:xfrm>
            <a:off x="4572000" y="2971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74" name="Oval 30"/>
          <p:cNvSpPr/>
          <p:nvPr/>
        </p:nvSpPr>
        <p:spPr>
          <a:xfrm>
            <a:off x="4572000" y="2209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75" name="Line 31"/>
          <p:cNvSpPr/>
          <p:nvPr/>
        </p:nvSpPr>
        <p:spPr>
          <a:xfrm>
            <a:off x="2133600" y="2286000"/>
            <a:ext cx="762000" cy="0"/>
          </a:xfrm>
          <a:prstGeom prst="line">
            <a:avLst/>
          </a:prstGeom>
          <a:ln w="9525" cap="flat" cmpd="sng">
            <a:solidFill>
              <a:schemeClr val="tx1"/>
            </a:solidFill>
            <a:prstDash val="solid"/>
            <a:headEnd type="none" w="med" len="med"/>
            <a:tailEnd type="none" w="med" len="med"/>
          </a:ln>
        </p:spPr>
      </p:sp>
      <p:sp>
        <p:nvSpPr>
          <p:cNvPr id="518176" name="Line 32"/>
          <p:cNvSpPr/>
          <p:nvPr/>
        </p:nvSpPr>
        <p:spPr>
          <a:xfrm>
            <a:off x="2971800" y="2286000"/>
            <a:ext cx="762000" cy="0"/>
          </a:xfrm>
          <a:prstGeom prst="line">
            <a:avLst/>
          </a:prstGeom>
          <a:ln w="9525" cap="flat" cmpd="sng">
            <a:solidFill>
              <a:schemeClr val="tx1"/>
            </a:solidFill>
            <a:prstDash val="solid"/>
            <a:headEnd type="none" w="med" len="med"/>
            <a:tailEnd type="none" w="med" len="med"/>
          </a:ln>
        </p:spPr>
      </p:sp>
      <p:sp>
        <p:nvSpPr>
          <p:cNvPr id="518177" name="Line 33"/>
          <p:cNvSpPr/>
          <p:nvPr/>
        </p:nvSpPr>
        <p:spPr>
          <a:xfrm>
            <a:off x="2971800" y="2971800"/>
            <a:ext cx="762000" cy="0"/>
          </a:xfrm>
          <a:prstGeom prst="line">
            <a:avLst/>
          </a:prstGeom>
          <a:ln w="9525" cap="flat" cmpd="sng">
            <a:solidFill>
              <a:schemeClr val="tx1"/>
            </a:solidFill>
            <a:prstDash val="solid"/>
            <a:headEnd type="none" w="med" len="med"/>
            <a:tailEnd type="none" w="med" len="med"/>
          </a:ln>
        </p:spPr>
      </p:sp>
      <p:sp>
        <p:nvSpPr>
          <p:cNvPr id="518178" name="Line 34"/>
          <p:cNvSpPr/>
          <p:nvPr/>
        </p:nvSpPr>
        <p:spPr>
          <a:xfrm>
            <a:off x="3810000" y="2971800"/>
            <a:ext cx="762000" cy="0"/>
          </a:xfrm>
          <a:prstGeom prst="line">
            <a:avLst/>
          </a:prstGeom>
          <a:ln w="9525" cap="flat" cmpd="sng">
            <a:solidFill>
              <a:schemeClr val="tx1"/>
            </a:solidFill>
            <a:prstDash val="solid"/>
            <a:headEnd type="none" w="med" len="med"/>
            <a:tailEnd type="none" w="med" len="med"/>
          </a:ln>
        </p:spPr>
      </p:sp>
      <p:sp>
        <p:nvSpPr>
          <p:cNvPr id="518179" name="Line 35"/>
          <p:cNvSpPr/>
          <p:nvPr/>
        </p:nvSpPr>
        <p:spPr>
          <a:xfrm>
            <a:off x="2133600" y="2286000"/>
            <a:ext cx="0" cy="685800"/>
          </a:xfrm>
          <a:prstGeom prst="line">
            <a:avLst/>
          </a:prstGeom>
          <a:ln w="9525" cap="flat" cmpd="sng">
            <a:solidFill>
              <a:schemeClr val="tx1"/>
            </a:solidFill>
            <a:prstDash val="solid"/>
            <a:headEnd type="none" w="med" len="med"/>
            <a:tailEnd type="none" w="med" len="med"/>
          </a:ln>
        </p:spPr>
      </p:sp>
      <p:sp>
        <p:nvSpPr>
          <p:cNvPr id="518180" name="Line 36"/>
          <p:cNvSpPr/>
          <p:nvPr/>
        </p:nvSpPr>
        <p:spPr>
          <a:xfrm>
            <a:off x="4572000" y="2286000"/>
            <a:ext cx="0" cy="685800"/>
          </a:xfrm>
          <a:prstGeom prst="line">
            <a:avLst/>
          </a:prstGeom>
          <a:ln w="9525" cap="flat" cmpd="sng">
            <a:solidFill>
              <a:schemeClr val="tx1"/>
            </a:solidFill>
            <a:prstDash val="solid"/>
            <a:headEnd type="none" w="med" len="med"/>
            <a:tailEnd type="none" w="med" len="med"/>
          </a:ln>
        </p:spPr>
      </p:sp>
      <p:sp>
        <p:nvSpPr>
          <p:cNvPr id="518181" name="Line 37"/>
          <p:cNvSpPr/>
          <p:nvPr/>
        </p:nvSpPr>
        <p:spPr>
          <a:xfrm>
            <a:off x="2971800" y="2286000"/>
            <a:ext cx="0" cy="685800"/>
          </a:xfrm>
          <a:prstGeom prst="line">
            <a:avLst/>
          </a:prstGeom>
          <a:ln w="9525" cap="flat" cmpd="sng">
            <a:solidFill>
              <a:schemeClr val="tx1"/>
            </a:solidFill>
            <a:prstDash val="solid"/>
            <a:headEnd type="none" w="med" len="med"/>
            <a:tailEnd type="none" w="med" len="med"/>
          </a:ln>
        </p:spPr>
      </p:sp>
      <p:sp>
        <p:nvSpPr>
          <p:cNvPr id="518182" name="Line 38"/>
          <p:cNvSpPr/>
          <p:nvPr/>
        </p:nvSpPr>
        <p:spPr>
          <a:xfrm>
            <a:off x="3733800" y="2286000"/>
            <a:ext cx="0" cy="685800"/>
          </a:xfrm>
          <a:prstGeom prst="line">
            <a:avLst/>
          </a:prstGeom>
          <a:ln w="9525" cap="flat" cmpd="sng">
            <a:solidFill>
              <a:schemeClr val="tx1"/>
            </a:solidFill>
            <a:prstDash val="solid"/>
            <a:headEnd type="none" w="med" len="med"/>
            <a:tailEnd type="none" w="med" len="med"/>
          </a:ln>
        </p:spPr>
      </p:sp>
      <p:sp>
        <p:nvSpPr>
          <p:cNvPr id="518183" name="Line 39"/>
          <p:cNvSpPr/>
          <p:nvPr/>
        </p:nvSpPr>
        <p:spPr>
          <a:xfrm flipH="1">
            <a:off x="2133600" y="2286000"/>
            <a:ext cx="762000" cy="685800"/>
          </a:xfrm>
          <a:prstGeom prst="line">
            <a:avLst/>
          </a:prstGeom>
          <a:ln w="9525" cap="flat" cmpd="sng">
            <a:solidFill>
              <a:schemeClr val="tx1"/>
            </a:solidFill>
            <a:prstDash val="solid"/>
            <a:headEnd type="none" w="med" len="med"/>
            <a:tailEnd type="none" w="med" len="med"/>
          </a:ln>
        </p:spPr>
      </p:sp>
      <p:sp>
        <p:nvSpPr>
          <p:cNvPr id="518184" name="Line 40"/>
          <p:cNvSpPr/>
          <p:nvPr/>
        </p:nvSpPr>
        <p:spPr>
          <a:xfrm flipH="1">
            <a:off x="3810000" y="2286000"/>
            <a:ext cx="762000" cy="685800"/>
          </a:xfrm>
          <a:prstGeom prst="line">
            <a:avLst/>
          </a:prstGeom>
          <a:ln w="9525" cap="flat" cmpd="sng">
            <a:solidFill>
              <a:schemeClr val="tx1"/>
            </a:solidFill>
            <a:prstDash val="solid"/>
            <a:headEnd type="none" w="med" len="med"/>
            <a:tailEnd type="none" w="med" len="med"/>
          </a:ln>
        </p:spPr>
      </p:sp>
      <p:sp>
        <p:nvSpPr>
          <p:cNvPr id="518185" name="Line 41"/>
          <p:cNvSpPr/>
          <p:nvPr/>
        </p:nvSpPr>
        <p:spPr>
          <a:xfrm>
            <a:off x="2133600" y="2286000"/>
            <a:ext cx="0" cy="685800"/>
          </a:xfrm>
          <a:prstGeom prst="line">
            <a:avLst/>
          </a:prstGeom>
          <a:ln w="38100" cap="flat" cmpd="sng">
            <a:solidFill>
              <a:srgbClr val="FF3300"/>
            </a:solidFill>
            <a:prstDash val="solid"/>
            <a:headEnd type="none" w="med" len="med"/>
            <a:tailEnd type="none" w="med" len="med"/>
          </a:ln>
        </p:spPr>
      </p:sp>
      <p:sp>
        <p:nvSpPr>
          <p:cNvPr id="518186" name="Line 42"/>
          <p:cNvSpPr/>
          <p:nvPr/>
        </p:nvSpPr>
        <p:spPr>
          <a:xfrm flipH="1">
            <a:off x="2133600" y="2286000"/>
            <a:ext cx="762000" cy="685800"/>
          </a:xfrm>
          <a:prstGeom prst="line">
            <a:avLst/>
          </a:prstGeom>
          <a:ln w="38100" cap="flat" cmpd="sng">
            <a:solidFill>
              <a:srgbClr val="FF3300"/>
            </a:solidFill>
            <a:prstDash val="solid"/>
            <a:headEnd type="none" w="med" len="med"/>
            <a:tailEnd type="none" w="med" len="med"/>
          </a:ln>
        </p:spPr>
      </p:sp>
      <p:sp>
        <p:nvSpPr>
          <p:cNvPr id="518187" name="Line 43"/>
          <p:cNvSpPr/>
          <p:nvPr/>
        </p:nvSpPr>
        <p:spPr>
          <a:xfrm>
            <a:off x="2133600" y="2286000"/>
            <a:ext cx="762000" cy="0"/>
          </a:xfrm>
          <a:prstGeom prst="line">
            <a:avLst/>
          </a:prstGeom>
          <a:ln w="38100" cap="flat" cmpd="sng">
            <a:solidFill>
              <a:srgbClr val="FF3300"/>
            </a:solidFill>
            <a:prstDash val="solid"/>
            <a:headEnd type="none" w="med" len="med"/>
            <a:tailEnd type="none" w="med" len="med"/>
          </a:ln>
        </p:spPr>
      </p:sp>
      <p:sp>
        <p:nvSpPr>
          <p:cNvPr id="518188" name="Text Box 44"/>
          <p:cNvSpPr txBox="1"/>
          <p:nvPr/>
        </p:nvSpPr>
        <p:spPr>
          <a:xfrm>
            <a:off x="5410200" y="2438400"/>
            <a:ext cx="4048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i="1" dirty="0">
                <a:solidFill>
                  <a:srgbClr val="3333FF"/>
                </a:solidFill>
                <a:latin typeface="Times New Roman" panose="02020603050405020304" pitchFamily="18" charset="0"/>
              </a:rPr>
              <a:t>H</a:t>
            </a:r>
            <a:endParaRPr lang="en-US" altLang="en-US" sz="2400" dirty="0">
              <a:latin typeface="Times New Roman" panose="02020603050405020304" pitchFamily="18" charset="0"/>
            </a:endParaRPr>
          </a:p>
        </p:txBody>
      </p:sp>
      <p:sp>
        <p:nvSpPr>
          <p:cNvPr id="518189" name="Oval 45"/>
          <p:cNvSpPr/>
          <p:nvPr/>
        </p:nvSpPr>
        <p:spPr>
          <a:xfrm>
            <a:off x="6350000" y="2209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90" name="Oval 46"/>
          <p:cNvSpPr/>
          <p:nvPr/>
        </p:nvSpPr>
        <p:spPr>
          <a:xfrm>
            <a:off x="7188200" y="2209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91" name="Oval 47"/>
          <p:cNvSpPr/>
          <p:nvPr/>
        </p:nvSpPr>
        <p:spPr>
          <a:xfrm>
            <a:off x="8026400" y="2209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92" name="Oval 48"/>
          <p:cNvSpPr/>
          <p:nvPr/>
        </p:nvSpPr>
        <p:spPr>
          <a:xfrm>
            <a:off x="6350000" y="2971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93" name="Oval 49"/>
          <p:cNvSpPr/>
          <p:nvPr/>
        </p:nvSpPr>
        <p:spPr>
          <a:xfrm>
            <a:off x="8026400" y="2971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94" name="Oval 50"/>
          <p:cNvSpPr/>
          <p:nvPr/>
        </p:nvSpPr>
        <p:spPr>
          <a:xfrm>
            <a:off x="7188200" y="2971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95" name="Oval 51"/>
          <p:cNvSpPr/>
          <p:nvPr/>
        </p:nvSpPr>
        <p:spPr>
          <a:xfrm>
            <a:off x="8864600" y="2971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96" name="Oval 52"/>
          <p:cNvSpPr/>
          <p:nvPr/>
        </p:nvSpPr>
        <p:spPr>
          <a:xfrm>
            <a:off x="8864600" y="22098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197" name="Line 53"/>
          <p:cNvSpPr/>
          <p:nvPr/>
        </p:nvSpPr>
        <p:spPr>
          <a:xfrm>
            <a:off x="7264400" y="2286000"/>
            <a:ext cx="762000" cy="0"/>
          </a:xfrm>
          <a:prstGeom prst="line">
            <a:avLst/>
          </a:prstGeom>
          <a:ln w="9525" cap="flat" cmpd="sng">
            <a:solidFill>
              <a:schemeClr val="tx1"/>
            </a:solidFill>
            <a:prstDash val="solid"/>
            <a:headEnd type="none" w="med" len="med"/>
            <a:tailEnd type="none" w="med" len="med"/>
          </a:ln>
        </p:spPr>
      </p:sp>
      <p:sp>
        <p:nvSpPr>
          <p:cNvPr id="518198" name="Line 54"/>
          <p:cNvSpPr/>
          <p:nvPr/>
        </p:nvSpPr>
        <p:spPr>
          <a:xfrm>
            <a:off x="7264400" y="2971800"/>
            <a:ext cx="762000" cy="0"/>
          </a:xfrm>
          <a:prstGeom prst="line">
            <a:avLst/>
          </a:prstGeom>
          <a:ln w="9525" cap="flat" cmpd="sng">
            <a:solidFill>
              <a:schemeClr val="tx1"/>
            </a:solidFill>
            <a:prstDash val="solid"/>
            <a:headEnd type="none" w="med" len="med"/>
            <a:tailEnd type="none" w="med" len="med"/>
          </a:ln>
        </p:spPr>
      </p:sp>
      <p:sp>
        <p:nvSpPr>
          <p:cNvPr id="518199" name="Line 55"/>
          <p:cNvSpPr/>
          <p:nvPr/>
        </p:nvSpPr>
        <p:spPr>
          <a:xfrm>
            <a:off x="8102600" y="2971800"/>
            <a:ext cx="762000" cy="0"/>
          </a:xfrm>
          <a:prstGeom prst="line">
            <a:avLst/>
          </a:prstGeom>
          <a:ln w="9525" cap="flat" cmpd="sng">
            <a:solidFill>
              <a:schemeClr val="tx1"/>
            </a:solidFill>
            <a:prstDash val="solid"/>
            <a:headEnd type="none" w="med" len="med"/>
            <a:tailEnd type="none" w="med" len="med"/>
          </a:ln>
        </p:spPr>
      </p:sp>
      <p:sp>
        <p:nvSpPr>
          <p:cNvPr id="518200" name="Line 56"/>
          <p:cNvSpPr/>
          <p:nvPr/>
        </p:nvSpPr>
        <p:spPr>
          <a:xfrm>
            <a:off x="8864600" y="2286000"/>
            <a:ext cx="0" cy="685800"/>
          </a:xfrm>
          <a:prstGeom prst="line">
            <a:avLst/>
          </a:prstGeom>
          <a:ln w="9525" cap="flat" cmpd="sng">
            <a:solidFill>
              <a:schemeClr val="tx1"/>
            </a:solidFill>
            <a:prstDash val="solid"/>
            <a:headEnd type="none" w="med" len="med"/>
            <a:tailEnd type="none" w="med" len="med"/>
          </a:ln>
        </p:spPr>
      </p:sp>
      <p:sp>
        <p:nvSpPr>
          <p:cNvPr id="518201" name="Line 57"/>
          <p:cNvSpPr/>
          <p:nvPr/>
        </p:nvSpPr>
        <p:spPr>
          <a:xfrm>
            <a:off x="7264400" y="2286000"/>
            <a:ext cx="0" cy="685800"/>
          </a:xfrm>
          <a:prstGeom prst="line">
            <a:avLst/>
          </a:prstGeom>
          <a:ln w="9525" cap="flat" cmpd="sng">
            <a:solidFill>
              <a:schemeClr val="tx1"/>
            </a:solidFill>
            <a:prstDash val="solid"/>
            <a:headEnd type="none" w="med" len="med"/>
            <a:tailEnd type="none" w="med" len="med"/>
          </a:ln>
        </p:spPr>
      </p:sp>
      <p:sp>
        <p:nvSpPr>
          <p:cNvPr id="518202" name="Line 58"/>
          <p:cNvSpPr/>
          <p:nvPr/>
        </p:nvSpPr>
        <p:spPr>
          <a:xfrm>
            <a:off x="8026400" y="2286000"/>
            <a:ext cx="0" cy="685800"/>
          </a:xfrm>
          <a:prstGeom prst="line">
            <a:avLst/>
          </a:prstGeom>
          <a:ln w="9525" cap="flat" cmpd="sng">
            <a:solidFill>
              <a:schemeClr val="tx1"/>
            </a:solidFill>
            <a:prstDash val="solid"/>
            <a:headEnd type="none" w="med" len="med"/>
            <a:tailEnd type="none" w="med" len="med"/>
          </a:ln>
        </p:spPr>
      </p:sp>
      <p:sp>
        <p:nvSpPr>
          <p:cNvPr id="518203" name="Line 59"/>
          <p:cNvSpPr/>
          <p:nvPr/>
        </p:nvSpPr>
        <p:spPr>
          <a:xfrm flipH="1">
            <a:off x="8102600" y="2286000"/>
            <a:ext cx="762000" cy="685800"/>
          </a:xfrm>
          <a:prstGeom prst="line">
            <a:avLst/>
          </a:prstGeom>
          <a:ln w="9525" cap="flat" cmpd="sng">
            <a:solidFill>
              <a:schemeClr val="tx1"/>
            </a:solidFill>
            <a:prstDash val="solid"/>
            <a:headEnd type="none" w="med" len="med"/>
            <a:tailEnd type="none" w="med" len="med"/>
          </a:ln>
        </p:spPr>
      </p:sp>
      <p:sp>
        <p:nvSpPr>
          <p:cNvPr id="36926" name="Text Box 60"/>
          <p:cNvSpPr txBox="1"/>
          <p:nvPr/>
        </p:nvSpPr>
        <p:spPr>
          <a:xfrm>
            <a:off x="1981200" y="457200"/>
            <a:ext cx="2870200" cy="14652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1800" dirty="0">
                <a:latin typeface="Times New Roman" panose="02020603050405020304" pitchFamily="18" charset="0"/>
              </a:rPr>
              <a:t>1            3            5            7   </a:t>
            </a:r>
          </a:p>
          <a:p>
            <a:pPr marL="0" lvl="0" indent="0">
              <a:spcBef>
                <a:spcPct val="0"/>
              </a:spcBef>
              <a:buFontTx/>
              <a:buNone/>
            </a:pPr>
            <a:endParaRPr lang="en-US" altLang="en-US" sz="1800" dirty="0">
              <a:latin typeface="Times New Roman" panose="02020603050405020304" pitchFamily="18" charset="0"/>
            </a:endParaRPr>
          </a:p>
          <a:p>
            <a:pPr marL="0" lvl="0" indent="0">
              <a:spcBef>
                <a:spcPct val="0"/>
              </a:spcBef>
              <a:buFontTx/>
              <a:buNone/>
            </a:pPr>
            <a:endParaRPr lang="en-US" altLang="en-US" sz="1800" dirty="0">
              <a:latin typeface="Times New Roman" panose="02020603050405020304" pitchFamily="18" charset="0"/>
            </a:endParaRPr>
          </a:p>
          <a:p>
            <a:pPr marL="0" lvl="0" indent="0">
              <a:spcBef>
                <a:spcPct val="0"/>
              </a:spcBef>
              <a:buFontTx/>
              <a:buNone/>
            </a:pPr>
            <a:endParaRPr lang="en-US" altLang="en-US" sz="1800" dirty="0">
              <a:latin typeface="Times New Roman" panose="02020603050405020304" pitchFamily="18" charset="0"/>
            </a:endParaRPr>
          </a:p>
          <a:p>
            <a:pPr marL="0" lvl="0" indent="0">
              <a:spcBef>
                <a:spcPct val="0"/>
              </a:spcBef>
              <a:buFontTx/>
              <a:buNone/>
            </a:pPr>
            <a:r>
              <a:rPr lang="en-US" altLang="en-US" sz="1800" dirty="0">
                <a:latin typeface="Times New Roman" panose="02020603050405020304" pitchFamily="18" charset="0"/>
              </a:rPr>
              <a:t>2            4            6             8</a:t>
            </a:r>
          </a:p>
        </p:txBody>
      </p:sp>
      <p:sp>
        <p:nvSpPr>
          <p:cNvPr id="36927" name="Text Box 61"/>
          <p:cNvSpPr txBox="1"/>
          <p:nvPr/>
        </p:nvSpPr>
        <p:spPr>
          <a:xfrm>
            <a:off x="1981200" y="1905000"/>
            <a:ext cx="2895600" cy="14652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1800" dirty="0">
                <a:latin typeface="Times New Roman" panose="02020603050405020304" pitchFamily="18" charset="0"/>
              </a:rPr>
              <a:t>1            3            5            7   </a:t>
            </a:r>
          </a:p>
          <a:p>
            <a:pPr marL="0" lvl="0" indent="0">
              <a:spcBef>
                <a:spcPct val="0"/>
              </a:spcBef>
              <a:buFontTx/>
              <a:buNone/>
            </a:pPr>
            <a:r>
              <a:rPr lang="en-US" altLang="en-US" sz="1800" dirty="0">
                <a:latin typeface="Times New Roman" panose="02020603050405020304" pitchFamily="18" charset="0"/>
              </a:rPr>
              <a:t>	</a:t>
            </a:r>
          </a:p>
          <a:p>
            <a:pPr marL="0" lvl="0" indent="0">
              <a:spcBef>
                <a:spcPct val="0"/>
              </a:spcBef>
              <a:buFontTx/>
              <a:buNone/>
            </a:pPr>
            <a:r>
              <a:rPr lang="en-US" altLang="en-US" sz="1800" dirty="0">
                <a:latin typeface="Times New Roman" panose="02020603050405020304" pitchFamily="18" charset="0"/>
              </a:rPr>
              <a:t>		</a:t>
            </a:r>
          </a:p>
          <a:p>
            <a:pPr marL="0" lvl="0" indent="0">
              <a:spcBef>
                <a:spcPct val="0"/>
              </a:spcBef>
              <a:buFontTx/>
              <a:buNone/>
            </a:pPr>
            <a:endParaRPr lang="en-US" altLang="en-US" sz="1800" dirty="0">
              <a:latin typeface="Times New Roman" panose="02020603050405020304" pitchFamily="18" charset="0"/>
            </a:endParaRPr>
          </a:p>
          <a:p>
            <a:pPr marL="0" lvl="0" indent="0">
              <a:spcBef>
                <a:spcPct val="0"/>
              </a:spcBef>
              <a:buFontTx/>
              <a:buNone/>
            </a:pPr>
            <a:r>
              <a:rPr lang="en-US" altLang="en-US" sz="1800" dirty="0">
                <a:latin typeface="Times New Roman" panose="02020603050405020304" pitchFamily="18" charset="0"/>
              </a:rPr>
              <a:t>2            4            6             8</a:t>
            </a:r>
          </a:p>
        </p:txBody>
      </p:sp>
      <p:sp>
        <p:nvSpPr>
          <p:cNvPr id="518206" name="Text Box 62"/>
          <p:cNvSpPr txBox="1">
            <a:spLocks noChangeArrowheads="1"/>
          </p:cNvSpPr>
          <p:nvPr/>
        </p:nvSpPr>
        <p:spPr bwMode="auto">
          <a:xfrm>
            <a:off x="6273800" y="1905000"/>
            <a:ext cx="2870200" cy="1465263"/>
          </a:xfrm>
          <a:prstGeom prst="rect">
            <a:avLst/>
          </a:prstGeom>
          <a:noFill/>
          <a:ln w="9525">
            <a:noFill/>
            <a:miter lim="800000"/>
          </a:ln>
          <a:effectLst/>
        </p:spPr>
        <p:txBody>
          <a:bodyPr wrap="none">
            <a:spAutoFit/>
          </a:bodyPr>
          <a:lstStyle/>
          <a:p>
            <a:pPr marR="0" defTabSz="914400">
              <a:buClrTx/>
              <a:buSzTx/>
              <a:buFontTx/>
              <a:buNone/>
              <a:defRPr/>
            </a:pPr>
            <a:r>
              <a:rPr kumimoji="0" lang="en-US" sz="1800" b="0" kern="1200" cap="none" spc="0" normalizeH="0" baseline="0" noProof="0">
                <a:latin typeface="Times New Roman" panose="02020603050405020304" pitchFamily="18" charset="0"/>
                <a:ea typeface="+mn-ea"/>
                <a:cs typeface="+mn-cs"/>
              </a:rPr>
              <a:t>1            </a:t>
            </a:r>
            <a:r>
              <a:rPr kumimoji="0" lang="en-US" sz="1800"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mn-ea"/>
                <a:cs typeface="+mn-cs"/>
              </a:rPr>
              <a:t>3</a:t>
            </a:r>
            <a:r>
              <a:rPr kumimoji="0" lang="en-US" sz="1800" b="0" kern="1200" cap="none" spc="0" normalizeH="0" baseline="0" noProof="0">
                <a:latin typeface="Times New Roman" panose="02020603050405020304" pitchFamily="18" charset="0"/>
                <a:ea typeface="+mn-ea"/>
                <a:cs typeface="+mn-cs"/>
              </a:rPr>
              <a:t>            5            7   </a:t>
            </a:r>
          </a:p>
          <a:p>
            <a:pPr marR="0" defTabSz="914400">
              <a:buClrTx/>
              <a:buSzTx/>
              <a:buFontTx/>
              <a:buNone/>
              <a:defRPr/>
            </a:pPr>
            <a:endParaRPr kumimoji="0" lang="en-US" sz="1800" b="0" kern="1200" cap="none" spc="0" normalizeH="0" baseline="0" noProof="0">
              <a:latin typeface="Times New Roman" panose="02020603050405020304" pitchFamily="18" charset="0"/>
              <a:ea typeface="+mn-ea"/>
              <a:cs typeface="+mn-cs"/>
            </a:endParaRPr>
          </a:p>
          <a:p>
            <a:pPr marR="0" defTabSz="914400">
              <a:buClrTx/>
              <a:buSzTx/>
              <a:buFontTx/>
              <a:buNone/>
              <a:defRPr/>
            </a:pPr>
            <a:endParaRPr kumimoji="0" lang="en-US" sz="1800" b="0" kern="1200" cap="none" spc="0" normalizeH="0" baseline="0" noProof="0">
              <a:latin typeface="Times New Roman" panose="02020603050405020304" pitchFamily="18" charset="0"/>
              <a:ea typeface="+mn-ea"/>
              <a:cs typeface="+mn-cs"/>
            </a:endParaRPr>
          </a:p>
          <a:p>
            <a:pPr marR="0" defTabSz="914400">
              <a:buClrTx/>
              <a:buSzTx/>
              <a:buFontTx/>
              <a:buNone/>
              <a:defRPr/>
            </a:pPr>
            <a:endParaRPr kumimoji="0" lang="en-US" sz="1800" b="0" kern="1200" cap="none" spc="0" normalizeH="0" baseline="0" noProof="0">
              <a:latin typeface="Times New Roman" panose="02020603050405020304" pitchFamily="18" charset="0"/>
              <a:ea typeface="+mn-ea"/>
              <a:cs typeface="+mn-cs"/>
            </a:endParaRPr>
          </a:p>
          <a:p>
            <a:pPr marR="0" defTabSz="914400">
              <a:buClrTx/>
              <a:buSzTx/>
              <a:buFontTx/>
              <a:buNone/>
              <a:defRPr/>
            </a:pPr>
            <a:r>
              <a:rPr kumimoji="0" lang="en-US" sz="1800" b="0" kern="1200" cap="none" spc="0" normalizeH="0" baseline="0" noProof="0">
                <a:latin typeface="Times New Roman" panose="02020603050405020304" pitchFamily="18" charset="0"/>
                <a:ea typeface="+mn-ea"/>
                <a:cs typeface="+mn-cs"/>
              </a:rPr>
              <a:t>2            4            6             8</a:t>
            </a:r>
          </a:p>
        </p:txBody>
      </p:sp>
      <p:grpSp>
        <p:nvGrpSpPr>
          <p:cNvPr id="36929" name="Group 63"/>
          <p:cNvGrpSpPr/>
          <p:nvPr/>
        </p:nvGrpSpPr>
        <p:grpSpPr>
          <a:xfrm>
            <a:off x="4445000" y="3352800"/>
            <a:ext cx="4699000" cy="1465263"/>
            <a:chOff x="1296" y="2736"/>
            <a:chExt cx="2960" cy="923"/>
          </a:xfrm>
        </p:grpSpPr>
        <p:sp>
          <p:nvSpPr>
            <p:cNvPr id="36966" name="Text Box 64"/>
            <p:cNvSpPr txBox="1"/>
            <p:nvPr/>
          </p:nvSpPr>
          <p:spPr>
            <a:xfrm>
              <a:off x="1296" y="3072"/>
              <a:ext cx="776" cy="518"/>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i="1" dirty="0">
                  <a:solidFill>
                    <a:srgbClr val="3333FF"/>
                  </a:solidFill>
                  <a:latin typeface="Times New Roman" panose="02020603050405020304" pitchFamily="18" charset="0"/>
                </a:rPr>
                <a:t>subcycle</a:t>
              </a:r>
            </a:p>
            <a:p>
              <a:pPr marL="0" lvl="0" indent="0">
                <a:spcBef>
                  <a:spcPct val="0"/>
                </a:spcBef>
                <a:buFontTx/>
                <a:buNone/>
              </a:pPr>
              <a:r>
                <a:rPr lang="en-US" altLang="en-US" sz="2400" dirty="0">
                  <a:latin typeface="Times New Roman" panose="02020603050405020304" pitchFamily="18" charset="0"/>
                </a:rPr>
                <a:t>34653</a:t>
              </a:r>
            </a:p>
          </p:txBody>
        </p:sp>
        <p:sp>
          <p:nvSpPr>
            <p:cNvPr id="36967" name="Oval 65"/>
            <p:cNvSpPr/>
            <p:nvPr/>
          </p:nvSpPr>
          <p:spPr>
            <a:xfrm>
              <a:off x="2496" y="292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968" name="Oval 66"/>
            <p:cNvSpPr/>
            <p:nvPr/>
          </p:nvSpPr>
          <p:spPr>
            <a:xfrm>
              <a:off x="3024" y="292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969" name="Oval 67"/>
            <p:cNvSpPr/>
            <p:nvPr/>
          </p:nvSpPr>
          <p:spPr>
            <a:xfrm>
              <a:off x="3552" y="292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970" name="Oval 68"/>
            <p:cNvSpPr/>
            <p:nvPr/>
          </p:nvSpPr>
          <p:spPr>
            <a:xfrm>
              <a:off x="2496" y="340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971" name="Oval 69"/>
            <p:cNvSpPr/>
            <p:nvPr/>
          </p:nvSpPr>
          <p:spPr>
            <a:xfrm>
              <a:off x="3552" y="340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972" name="Oval 70"/>
            <p:cNvSpPr/>
            <p:nvPr/>
          </p:nvSpPr>
          <p:spPr>
            <a:xfrm>
              <a:off x="3024" y="340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973" name="Oval 71"/>
            <p:cNvSpPr/>
            <p:nvPr/>
          </p:nvSpPr>
          <p:spPr>
            <a:xfrm>
              <a:off x="4080" y="340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974" name="Oval 72"/>
            <p:cNvSpPr/>
            <p:nvPr/>
          </p:nvSpPr>
          <p:spPr>
            <a:xfrm>
              <a:off x="4080" y="2928"/>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36975" name="Line 73"/>
            <p:cNvSpPr/>
            <p:nvPr/>
          </p:nvSpPr>
          <p:spPr>
            <a:xfrm>
              <a:off x="3072" y="2976"/>
              <a:ext cx="480" cy="0"/>
            </a:xfrm>
            <a:prstGeom prst="line">
              <a:avLst/>
            </a:prstGeom>
            <a:ln w="9525" cap="flat" cmpd="sng">
              <a:solidFill>
                <a:schemeClr val="tx1"/>
              </a:solidFill>
              <a:prstDash val="solid"/>
              <a:headEnd type="none" w="med" len="med"/>
              <a:tailEnd type="none" w="med" len="med"/>
            </a:ln>
          </p:spPr>
        </p:sp>
        <p:sp>
          <p:nvSpPr>
            <p:cNvPr id="36976" name="Line 74"/>
            <p:cNvSpPr/>
            <p:nvPr/>
          </p:nvSpPr>
          <p:spPr>
            <a:xfrm>
              <a:off x="3072" y="3408"/>
              <a:ext cx="480" cy="0"/>
            </a:xfrm>
            <a:prstGeom prst="line">
              <a:avLst/>
            </a:prstGeom>
            <a:ln w="9525" cap="flat" cmpd="sng">
              <a:solidFill>
                <a:schemeClr val="tx1"/>
              </a:solidFill>
              <a:prstDash val="solid"/>
              <a:headEnd type="none" w="med" len="med"/>
              <a:tailEnd type="none" w="med" len="med"/>
            </a:ln>
          </p:spPr>
        </p:sp>
        <p:sp>
          <p:nvSpPr>
            <p:cNvPr id="36977" name="Line 75"/>
            <p:cNvSpPr/>
            <p:nvPr/>
          </p:nvSpPr>
          <p:spPr>
            <a:xfrm>
              <a:off x="3600" y="3408"/>
              <a:ext cx="480" cy="0"/>
            </a:xfrm>
            <a:prstGeom prst="line">
              <a:avLst/>
            </a:prstGeom>
            <a:ln w="9525" cap="flat" cmpd="sng">
              <a:solidFill>
                <a:schemeClr val="tx1"/>
              </a:solidFill>
              <a:prstDash val="solid"/>
              <a:headEnd type="none" w="med" len="med"/>
              <a:tailEnd type="none" w="med" len="med"/>
            </a:ln>
          </p:spPr>
        </p:sp>
        <p:sp>
          <p:nvSpPr>
            <p:cNvPr id="36978" name="Line 76"/>
            <p:cNvSpPr/>
            <p:nvPr/>
          </p:nvSpPr>
          <p:spPr>
            <a:xfrm>
              <a:off x="4080" y="2976"/>
              <a:ext cx="0" cy="432"/>
            </a:xfrm>
            <a:prstGeom prst="line">
              <a:avLst/>
            </a:prstGeom>
            <a:ln w="9525" cap="flat" cmpd="sng">
              <a:solidFill>
                <a:schemeClr val="tx1"/>
              </a:solidFill>
              <a:prstDash val="solid"/>
              <a:headEnd type="none" w="med" len="med"/>
              <a:tailEnd type="none" w="med" len="med"/>
            </a:ln>
          </p:spPr>
        </p:sp>
        <p:sp>
          <p:nvSpPr>
            <p:cNvPr id="36979" name="Line 77"/>
            <p:cNvSpPr/>
            <p:nvPr/>
          </p:nvSpPr>
          <p:spPr>
            <a:xfrm>
              <a:off x="3072" y="2976"/>
              <a:ext cx="0" cy="432"/>
            </a:xfrm>
            <a:prstGeom prst="line">
              <a:avLst/>
            </a:prstGeom>
            <a:ln w="9525" cap="flat" cmpd="sng">
              <a:solidFill>
                <a:schemeClr val="tx1"/>
              </a:solidFill>
              <a:prstDash val="solid"/>
              <a:headEnd type="none" w="med" len="med"/>
              <a:tailEnd type="none" w="med" len="med"/>
            </a:ln>
          </p:spPr>
        </p:sp>
        <p:sp>
          <p:nvSpPr>
            <p:cNvPr id="36980" name="Line 78"/>
            <p:cNvSpPr/>
            <p:nvPr/>
          </p:nvSpPr>
          <p:spPr>
            <a:xfrm>
              <a:off x="3552" y="2976"/>
              <a:ext cx="0" cy="432"/>
            </a:xfrm>
            <a:prstGeom prst="line">
              <a:avLst/>
            </a:prstGeom>
            <a:ln w="9525" cap="flat" cmpd="sng">
              <a:solidFill>
                <a:schemeClr val="tx1"/>
              </a:solidFill>
              <a:prstDash val="solid"/>
              <a:headEnd type="none" w="med" len="med"/>
              <a:tailEnd type="none" w="med" len="med"/>
            </a:ln>
          </p:spPr>
        </p:sp>
        <p:sp>
          <p:nvSpPr>
            <p:cNvPr id="36981" name="Line 79"/>
            <p:cNvSpPr/>
            <p:nvPr/>
          </p:nvSpPr>
          <p:spPr>
            <a:xfrm flipH="1">
              <a:off x="3600" y="2976"/>
              <a:ext cx="480" cy="432"/>
            </a:xfrm>
            <a:prstGeom prst="line">
              <a:avLst/>
            </a:prstGeom>
            <a:ln w="9525" cap="flat" cmpd="sng">
              <a:solidFill>
                <a:schemeClr val="tx1"/>
              </a:solidFill>
              <a:prstDash val="solid"/>
              <a:headEnd type="none" w="med" len="med"/>
              <a:tailEnd type="none" w="med" len="med"/>
            </a:ln>
          </p:spPr>
        </p:sp>
        <p:sp>
          <p:nvSpPr>
            <p:cNvPr id="36982" name="Line 80"/>
            <p:cNvSpPr/>
            <p:nvPr/>
          </p:nvSpPr>
          <p:spPr>
            <a:xfrm>
              <a:off x="3072" y="2976"/>
              <a:ext cx="480" cy="0"/>
            </a:xfrm>
            <a:prstGeom prst="line">
              <a:avLst/>
            </a:prstGeom>
            <a:ln w="38100" cap="flat" cmpd="sng">
              <a:solidFill>
                <a:srgbClr val="FF3300"/>
              </a:solidFill>
              <a:prstDash val="solid"/>
              <a:headEnd type="none" w="med" len="med"/>
              <a:tailEnd type="none" w="med" len="med"/>
            </a:ln>
          </p:spPr>
        </p:sp>
        <p:sp>
          <p:nvSpPr>
            <p:cNvPr id="36983" name="Line 81"/>
            <p:cNvSpPr/>
            <p:nvPr/>
          </p:nvSpPr>
          <p:spPr>
            <a:xfrm>
              <a:off x="3552" y="2976"/>
              <a:ext cx="0" cy="432"/>
            </a:xfrm>
            <a:prstGeom prst="line">
              <a:avLst/>
            </a:prstGeom>
            <a:ln w="38100" cap="flat" cmpd="sng">
              <a:solidFill>
                <a:srgbClr val="FF3300"/>
              </a:solidFill>
              <a:prstDash val="solid"/>
              <a:headEnd type="none" w="med" len="med"/>
              <a:tailEnd type="none" w="med" len="med"/>
            </a:ln>
          </p:spPr>
        </p:sp>
        <p:sp>
          <p:nvSpPr>
            <p:cNvPr id="36984" name="Line 82"/>
            <p:cNvSpPr/>
            <p:nvPr/>
          </p:nvSpPr>
          <p:spPr>
            <a:xfrm>
              <a:off x="3072" y="3408"/>
              <a:ext cx="480" cy="0"/>
            </a:xfrm>
            <a:prstGeom prst="line">
              <a:avLst/>
            </a:prstGeom>
            <a:ln w="38100" cap="flat" cmpd="sng">
              <a:solidFill>
                <a:srgbClr val="FF3300"/>
              </a:solidFill>
              <a:prstDash val="solid"/>
              <a:headEnd type="none" w="med" len="med"/>
              <a:tailEnd type="none" w="med" len="med"/>
            </a:ln>
          </p:spPr>
        </p:sp>
        <p:sp>
          <p:nvSpPr>
            <p:cNvPr id="36985" name="Line 83"/>
            <p:cNvSpPr/>
            <p:nvPr/>
          </p:nvSpPr>
          <p:spPr>
            <a:xfrm>
              <a:off x="3072" y="2976"/>
              <a:ext cx="0" cy="432"/>
            </a:xfrm>
            <a:prstGeom prst="line">
              <a:avLst/>
            </a:prstGeom>
            <a:ln w="38100" cap="flat" cmpd="sng">
              <a:solidFill>
                <a:srgbClr val="FF3300"/>
              </a:solidFill>
              <a:prstDash val="solid"/>
              <a:headEnd type="none" w="med" len="med"/>
              <a:tailEnd type="none" w="med" len="med"/>
            </a:ln>
          </p:spPr>
        </p:sp>
        <p:sp>
          <p:nvSpPr>
            <p:cNvPr id="518228" name="Text Box 84"/>
            <p:cNvSpPr txBox="1">
              <a:spLocks noChangeArrowheads="1"/>
            </p:cNvSpPr>
            <p:nvPr/>
          </p:nvSpPr>
          <p:spPr bwMode="auto">
            <a:xfrm>
              <a:off x="2448" y="2736"/>
              <a:ext cx="1808" cy="923"/>
            </a:xfrm>
            <a:prstGeom prst="rect">
              <a:avLst/>
            </a:prstGeom>
            <a:noFill/>
            <a:ln w="9525">
              <a:noFill/>
              <a:miter lim="800000"/>
            </a:ln>
            <a:effectLst/>
          </p:spPr>
          <p:txBody>
            <a:bodyPr wrap="none">
              <a:spAutoFit/>
            </a:bodyPr>
            <a:lstStyle/>
            <a:p>
              <a:pPr marR="0" defTabSz="914400">
                <a:buClrTx/>
                <a:buSzTx/>
                <a:buFontTx/>
                <a:buNone/>
                <a:defRPr/>
              </a:pPr>
              <a:r>
                <a:rPr kumimoji="0" lang="en-US" sz="1800" b="0" kern="1200" cap="none" spc="0" normalizeH="0" baseline="0" noProof="0">
                  <a:latin typeface="Times New Roman" panose="02020603050405020304" pitchFamily="18" charset="0"/>
                  <a:ea typeface="+mn-ea"/>
                  <a:cs typeface="+mn-cs"/>
                </a:rPr>
                <a:t>1            </a:t>
              </a:r>
              <a:r>
                <a:rPr kumimoji="0" lang="en-US" sz="1800"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mn-ea"/>
                  <a:cs typeface="+mn-cs"/>
                </a:rPr>
                <a:t>3</a:t>
              </a:r>
              <a:r>
                <a:rPr kumimoji="0" lang="en-US" sz="1800" b="0" kern="1200" cap="none" spc="0" normalizeH="0" baseline="0" noProof="0">
                  <a:latin typeface="Times New Roman" panose="02020603050405020304" pitchFamily="18" charset="0"/>
                  <a:ea typeface="+mn-ea"/>
                  <a:cs typeface="+mn-cs"/>
                </a:rPr>
                <a:t>            5            7   </a:t>
              </a:r>
            </a:p>
            <a:p>
              <a:pPr marR="0" defTabSz="914400">
                <a:buClrTx/>
                <a:buSzTx/>
                <a:buFontTx/>
                <a:buNone/>
                <a:defRPr/>
              </a:pPr>
              <a:endParaRPr kumimoji="0" lang="en-US" sz="1800" b="0" kern="1200" cap="none" spc="0" normalizeH="0" baseline="0" noProof="0">
                <a:latin typeface="Times New Roman" panose="02020603050405020304" pitchFamily="18" charset="0"/>
                <a:ea typeface="+mn-ea"/>
                <a:cs typeface="+mn-cs"/>
              </a:endParaRPr>
            </a:p>
            <a:p>
              <a:pPr marR="0" defTabSz="914400">
                <a:buClrTx/>
                <a:buSzTx/>
                <a:buFontTx/>
                <a:buNone/>
                <a:defRPr/>
              </a:pPr>
              <a:endParaRPr kumimoji="0" lang="en-US" sz="1800" b="0" kern="1200" cap="none" spc="0" normalizeH="0" baseline="0" noProof="0">
                <a:latin typeface="Times New Roman" panose="02020603050405020304" pitchFamily="18" charset="0"/>
                <a:ea typeface="+mn-ea"/>
                <a:cs typeface="+mn-cs"/>
              </a:endParaRPr>
            </a:p>
            <a:p>
              <a:pPr marR="0" defTabSz="914400">
                <a:buClrTx/>
                <a:buSzTx/>
                <a:buFontTx/>
                <a:buNone/>
                <a:defRPr/>
              </a:pPr>
              <a:endParaRPr kumimoji="0" lang="en-US" sz="1800" b="0" kern="1200" cap="none" spc="0" normalizeH="0" baseline="0" noProof="0">
                <a:latin typeface="Times New Roman" panose="02020603050405020304" pitchFamily="18" charset="0"/>
                <a:ea typeface="+mn-ea"/>
                <a:cs typeface="+mn-cs"/>
              </a:endParaRPr>
            </a:p>
            <a:p>
              <a:pPr marR="0" defTabSz="914400">
                <a:buClrTx/>
                <a:buSzTx/>
                <a:buFontTx/>
                <a:buNone/>
                <a:defRPr/>
              </a:pPr>
              <a:r>
                <a:rPr kumimoji="0" lang="en-US" sz="1800" b="0" kern="1200" cap="none" spc="0" normalizeH="0" baseline="0" noProof="0">
                  <a:latin typeface="Times New Roman" panose="02020603050405020304" pitchFamily="18" charset="0"/>
                  <a:ea typeface="+mn-ea"/>
                  <a:cs typeface="+mn-cs"/>
                </a:rPr>
                <a:t>2            4            6             8</a:t>
              </a:r>
            </a:p>
          </p:txBody>
        </p:sp>
      </p:grpSp>
      <p:sp>
        <p:nvSpPr>
          <p:cNvPr id="518229" name="Text Box 85"/>
          <p:cNvSpPr txBox="1"/>
          <p:nvPr/>
        </p:nvSpPr>
        <p:spPr>
          <a:xfrm>
            <a:off x="304800" y="4648200"/>
            <a:ext cx="1447800" cy="15525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i="1" dirty="0">
                <a:solidFill>
                  <a:srgbClr val="3333FF"/>
                </a:solidFill>
                <a:latin typeface="Times New Roman" panose="02020603050405020304" pitchFamily="18" charset="0"/>
              </a:rPr>
              <a:t>splicing</a:t>
            </a:r>
          </a:p>
          <a:p>
            <a:pPr marL="0" lvl="0" indent="0">
              <a:spcBef>
                <a:spcPct val="0"/>
              </a:spcBef>
              <a:buFontTx/>
              <a:buNone/>
            </a:pPr>
            <a:r>
              <a:rPr lang="en-US" altLang="en-US" sz="2400" dirty="0">
                <a:latin typeface="Times New Roman" panose="02020603050405020304" pitchFamily="18" charset="0"/>
              </a:rPr>
              <a:t>34653 into</a:t>
            </a:r>
            <a:endParaRPr lang="en-US" altLang="en-US" sz="2400" i="1" dirty="0">
              <a:solidFill>
                <a:srgbClr val="3333FF"/>
              </a:solidFill>
              <a:latin typeface="Times New Roman" panose="02020603050405020304" pitchFamily="18" charset="0"/>
            </a:endParaRPr>
          </a:p>
          <a:p>
            <a:pPr marL="0" lvl="0" indent="0">
              <a:spcBef>
                <a:spcPct val="0"/>
              </a:spcBef>
              <a:buFontTx/>
              <a:buNone/>
            </a:pPr>
            <a:r>
              <a:rPr lang="en-US" altLang="en-US" sz="2400" dirty="0">
                <a:latin typeface="Times New Roman" panose="02020603050405020304" pitchFamily="18" charset="0"/>
              </a:rPr>
              <a:t>1231</a:t>
            </a:r>
          </a:p>
        </p:txBody>
      </p:sp>
      <p:sp>
        <p:nvSpPr>
          <p:cNvPr id="518230" name="Oval 86"/>
          <p:cNvSpPr/>
          <p:nvPr/>
        </p:nvSpPr>
        <p:spPr>
          <a:xfrm>
            <a:off x="2057400" y="5029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31" name="Oval 87"/>
          <p:cNvSpPr/>
          <p:nvPr/>
        </p:nvSpPr>
        <p:spPr>
          <a:xfrm>
            <a:off x="2895600" y="5029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32" name="Oval 88"/>
          <p:cNvSpPr/>
          <p:nvPr/>
        </p:nvSpPr>
        <p:spPr>
          <a:xfrm>
            <a:off x="3733800" y="5029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33" name="Oval 89"/>
          <p:cNvSpPr/>
          <p:nvPr/>
        </p:nvSpPr>
        <p:spPr>
          <a:xfrm>
            <a:off x="2057400" y="5791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34" name="Oval 90"/>
          <p:cNvSpPr/>
          <p:nvPr/>
        </p:nvSpPr>
        <p:spPr>
          <a:xfrm>
            <a:off x="3733800" y="5791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35" name="Oval 91"/>
          <p:cNvSpPr/>
          <p:nvPr/>
        </p:nvSpPr>
        <p:spPr>
          <a:xfrm>
            <a:off x="2895600" y="5791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36" name="Oval 92"/>
          <p:cNvSpPr/>
          <p:nvPr/>
        </p:nvSpPr>
        <p:spPr>
          <a:xfrm>
            <a:off x="4572000" y="5791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37" name="Oval 93"/>
          <p:cNvSpPr/>
          <p:nvPr/>
        </p:nvSpPr>
        <p:spPr>
          <a:xfrm>
            <a:off x="4572000" y="5029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38" name="Line 94"/>
          <p:cNvSpPr/>
          <p:nvPr/>
        </p:nvSpPr>
        <p:spPr>
          <a:xfrm>
            <a:off x="2133600" y="5105400"/>
            <a:ext cx="762000" cy="0"/>
          </a:xfrm>
          <a:prstGeom prst="line">
            <a:avLst/>
          </a:prstGeom>
          <a:ln w="9525" cap="flat" cmpd="sng">
            <a:solidFill>
              <a:schemeClr val="tx1"/>
            </a:solidFill>
            <a:prstDash val="solid"/>
            <a:headEnd type="none" w="med" len="med"/>
            <a:tailEnd type="none" w="med" len="med"/>
          </a:ln>
        </p:spPr>
      </p:sp>
      <p:sp>
        <p:nvSpPr>
          <p:cNvPr id="518239" name="Line 95"/>
          <p:cNvSpPr/>
          <p:nvPr/>
        </p:nvSpPr>
        <p:spPr>
          <a:xfrm>
            <a:off x="2971800" y="5105400"/>
            <a:ext cx="762000" cy="0"/>
          </a:xfrm>
          <a:prstGeom prst="line">
            <a:avLst/>
          </a:prstGeom>
          <a:ln w="38100" cap="flat" cmpd="sng">
            <a:solidFill>
              <a:srgbClr val="FF3300"/>
            </a:solidFill>
            <a:prstDash val="solid"/>
            <a:headEnd type="none" w="med" len="med"/>
            <a:tailEnd type="none" w="med" len="med"/>
          </a:ln>
        </p:spPr>
      </p:sp>
      <p:sp>
        <p:nvSpPr>
          <p:cNvPr id="518240" name="Line 96"/>
          <p:cNvSpPr/>
          <p:nvPr/>
        </p:nvSpPr>
        <p:spPr>
          <a:xfrm>
            <a:off x="2971800" y="5791200"/>
            <a:ext cx="762000" cy="0"/>
          </a:xfrm>
          <a:prstGeom prst="line">
            <a:avLst/>
          </a:prstGeom>
          <a:ln w="38100" cap="flat" cmpd="sng">
            <a:solidFill>
              <a:srgbClr val="FF3300"/>
            </a:solidFill>
            <a:prstDash val="solid"/>
            <a:headEnd type="none" w="med" len="med"/>
            <a:tailEnd type="none" w="med" len="med"/>
          </a:ln>
        </p:spPr>
      </p:sp>
      <p:sp>
        <p:nvSpPr>
          <p:cNvPr id="518241" name="Line 97"/>
          <p:cNvSpPr/>
          <p:nvPr/>
        </p:nvSpPr>
        <p:spPr>
          <a:xfrm>
            <a:off x="3810000" y="5791200"/>
            <a:ext cx="762000" cy="0"/>
          </a:xfrm>
          <a:prstGeom prst="line">
            <a:avLst/>
          </a:prstGeom>
          <a:ln w="9525" cap="flat" cmpd="sng">
            <a:solidFill>
              <a:schemeClr val="tx1"/>
            </a:solidFill>
            <a:prstDash val="solid"/>
            <a:headEnd type="none" w="med" len="med"/>
            <a:tailEnd type="none" w="med" len="med"/>
          </a:ln>
        </p:spPr>
      </p:sp>
      <p:sp>
        <p:nvSpPr>
          <p:cNvPr id="518242" name="Line 98"/>
          <p:cNvSpPr/>
          <p:nvPr/>
        </p:nvSpPr>
        <p:spPr>
          <a:xfrm>
            <a:off x="2133600" y="5105400"/>
            <a:ext cx="0" cy="685800"/>
          </a:xfrm>
          <a:prstGeom prst="line">
            <a:avLst/>
          </a:prstGeom>
          <a:ln w="9525" cap="flat" cmpd="sng">
            <a:solidFill>
              <a:schemeClr val="tx1"/>
            </a:solidFill>
            <a:prstDash val="solid"/>
            <a:headEnd type="none" w="med" len="med"/>
            <a:tailEnd type="none" w="med" len="med"/>
          </a:ln>
        </p:spPr>
      </p:sp>
      <p:sp>
        <p:nvSpPr>
          <p:cNvPr id="518243" name="Line 99"/>
          <p:cNvSpPr/>
          <p:nvPr/>
        </p:nvSpPr>
        <p:spPr>
          <a:xfrm>
            <a:off x="4572000" y="5105400"/>
            <a:ext cx="0" cy="685800"/>
          </a:xfrm>
          <a:prstGeom prst="line">
            <a:avLst/>
          </a:prstGeom>
          <a:ln w="9525" cap="flat" cmpd="sng">
            <a:solidFill>
              <a:schemeClr val="tx1"/>
            </a:solidFill>
            <a:prstDash val="solid"/>
            <a:headEnd type="none" w="med" len="med"/>
            <a:tailEnd type="none" w="med" len="med"/>
          </a:ln>
        </p:spPr>
      </p:sp>
      <p:sp>
        <p:nvSpPr>
          <p:cNvPr id="518244" name="Line 100"/>
          <p:cNvSpPr/>
          <p:nvPr/>
        </p:nvSpPr>
        <p:spPr>
          <a:xfrm>
            <a:off x="2971800" y="5105400"/>
            <a:ext cx="0" cy="685800"/>
          </a:xfrm>
          <a:prstGeom prst="line">
            <a:avLst/>
          </a:prstGeom>
          <a:ln w="38100" cap="flat" cmpd="sng">
            <a:solidFill>
              <a:srgbClr val="FF3300"/>
            </a:solidFill>
            <a:prstDash val="solid"/>
            <a:headEnd type="none" w="med" len="med"/>
            <a:tailEnd type="none" w="med" len="med"/>
          </a:ln>
        </p:spPr>
      </p:sp>
      <p:sp>
        <p:nvSpPr>
          <p:cNvPr id="518245" name="Line 101"/>
          <p:cNvSpPr/>
          <p:nvPr/>
        </p:nvSpPr>
        <p:spPr>
          <a:xfrm>
            <a:off x="3733800" y="5105400"/>
            <a:ext cx="0" cy="685800"/>
          </a:xfrm>
          <a:prstGeom prst="line">
            <a:avLst/>
          </a:prstGeom>
          <a:ln w="38100" cap="flat" cmpd="sng">
            <a:solidFill>
              <a:srgbClr val="FF3300"/>
            </a:solidFill>
            <a:prstDash val="solid"/>
            <a:headEnd type="none" w="med" len="med"/>
            <a:tailEnd type="none" w="med" len="med"/>
          </a:ln>
        </p:spPr>
      </p:sp>
      <p:sp>
        <p:nvSpPr>
          <p:cNvPr id="518246" name="Line 102"/>
          <p:cNvSpPr/>
          <p:nvPr/>
        </p:nvSpPr>
        <p:spPr>
          <a:xfrm flipH="1">
            <a:off x="2133600" y="5105400"/>
            <a:ext cx="762000" cy="685800"/>
          </a:xfrm>
          <a:prstGeom prst="line">
            <a:avLst/>
          </a:prstGeom>
          <a:ln w="9525" cap="flat" cmpd="sng">
            <a:solidFill>
              <a:schemeClr val="tx1"/>
            </a:solidFill>
            <a:prstDash val="solid"/>
            <a:headEnd type="none" w="med" len="med"/>
            <a:tailEnd type="none" w="med" len="med"/>
          </a:ln>
        </p:spPr>
      </p:sp>
      <p:sp>
        <p:nvSpPr>
          <p:cNvPr id="518247" name="Line 103"/>
          <p:cNvSpPr/>
          <p:nvPr/>
        </p:nvSpPr>
        <p:spPr>
          <a:xfrm flipH="1">
            <a:off x="3810000" y="5105400"/>
            <a:ext cx="762000" cy="685800"/>
          </a:xfrm>
          <a:prstGeom prst="line">
            <a:avLst/>
          </a:prstGeom>
          <a:ln w="9525" cap="flat" cmpd="sng">
            <a:solidFill>
              <a:schemeClr val="tx1"/>
            </a:solidFill>
            <a:prstDash val="solid"/>
            <a:headEnd type="none" w="med" len="med"/>
            <a:tailEnd type="none" w="med" len="med"/>
          </a:ln>
        </p:spPr>
      </p:sp>
      <p:sp>
        <p:nvSpPr>
          <p:cNvPr id="518248" name="Line 104"/>
          <p:cNvSpPr/>
          <p:nvPr/>
        </p:nvSpPr>
        <p:spPr>
          <a:xfrm>
            <a:off x="2133600" y="5105400"/>
            <a:ext cx="0" cy="685800"/>
          </a:xfrm>
          <a:prstGeom prst="line">
            <a:avLst/>
          </a:prstGeom>
          <a:ln w="38100" cap="flat" cmpd="sng">
            <a:solidFill>
              <a:srgbClr val="FF3300"/>
            </a:solidFill>
            <a:prstDash val="solid"/>
            <a:headEnd type="none" w="med" len="med"/>
            <a:tailEnd type="none" w="med" len="med"/>
          </a:ln>
        </p:spPr>
      </p:sp>
      <p:sp>
        <p:nvSpPr>
          <p:cNvPr id="518249" name="Line 105"/>
          <p:cNvSpPr/>
          <p:nvPr/>
        </p:nvSpPr>
        <p:spPr>
          <a:xfrm flipH="1">
            <a:off x="2133600" y="5105400"/>
            <a:ext cx="762000" cy="685800"/>
          </a:xfrm>
          <a:prstGeom prst="line">
            <a:avLst/>
          </a:prstGeom>
          <a:ln w="38100" cap="flat" cmpd="sng">
            <a:solidFill>
              <a:srgbClr val="FF3300"/>
            </a:solidFill>
            <a:prstDash val="solid"/>
            <a:headEnd type="none" w="med" len="med"/>
            <a:tailEnd type="none" w="med" len="med"/>
          </a:ln>
        </p:spPr>
      </p:sp>
      <p:sp>
        <p:nvSpPr>
          <p:cNvPr id="518250" name="Line 106"/>
          <p:cNvSpPr/>
          <p:nvPr/>
        </p:nvSpPr>
        <p:spPr>
          <a:xfrm>
            <a:off x="2133600" y="5105400"/>
            <a:ext cx="762000" cy="0"/>
          </a:xfrm>
          <a:prstGeom prst="line">
            <a:avLst/>
          </a:prstGeom>
          <a:ln w="38100" cap="flat" cmpd="sng">
            <a:solidFill>
              <a:srgbClr val="FF3300"/>
            </a:solidFill>
            <a:prstDash val="solid"/>
            <a:headEnd type="none" w="med" len="med"/>
            <a:tailEnd type="none" w="med" len="med"/>
          </a:ln>
        </p:spPr>
      </p:sp>
      <p:sp>
        <p:nvSpPr>
          <p:cNvPr id="518251" name="Text Box 107"/>
          <p:cNvSpPr txBox="1"/>
          <p:nvPr/>
        </p:nvSpPr>
        <p:spPr>
          <a:xfrm>
            <a:off x="5410200" y="5257800"/>
            <a:ext cx="4048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i="1" dirty="0">
                <a:solidFill>
                  <a:srgbClr val="3333FF"/>
                </a:solidFill>
                <a:latin typeface="Times New Roman" panose="02020603050405020304" pitchFamily="18" charset="0"/>
              </a:rPr>
              <a:t>H</a:t>
            </a:r>
            <a:endParaRPr lang="en-US" altLang="en-US" sz="2400" dirty="0">
              <a:latin typeface="Times New Roman" panose="02020603050405020304" pitchFamily="18" charset="0"/>
            </a:endParaRPr>
          </a:p>
        </p:txBody>
      </p:sp>
      <p:sp>
        <p:nvSpPr>
          <p:cNvPr id="518252" name="Oval 108"/>
          <p:cNvSpPr/>
          <p:nvPr/>
        </p:nvSpPr>
        <p:spPr>
          <a:xfrm>
            <a:off x="6350000" y="5029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53" name="Oval 109"/>
          <p:cNvSpPr/>
          <p:nvPr/>
        </p:nvSpPr>
        <p:spPr>
          <a:xfrm>
            <a:off x="7188200" y="5029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54" name="Oval 110"/>
          <p:cNvSpPr/>
          <p:nvPr/>
        </p:nvSpPr>
        <p:spPr>
          <a:xfrm>
            <a:off x="8026400" y="5029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55" name="Oval 111"/>
          <p:cNvSpPr/>
          <p:nvPr/>
        </p:nvSpPr>
        <p:spPr>
          <a:xfrm>
            <a:off x="6350000" y="5791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56" name="Oval 112"/>
          <p:cNvSpPr/>
          <p:nvPr/>
        </p:nvSpPr>
        <p:spPr>
          <a:xfrm>
            <a:off x="8026400" y="5791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57" name="Oval 113"/>
          <p:cNvSpPr/>
          <p:nvPr/>
        </p:nvSpPr>
        <p:spPr>
          <a:xfrm>
            <a:off x="7188200" y="5791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58" name="Oval 114"/>
          <p:cNvSpPr/>
          <p:nvPr/>
        </p:nvSpPr>
        <p:spPr>
          <a:xfrm>
            <a:off x="8864600" y="5791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59" name="Oval 115"/>
          <p:cNvSpPr/>
          <p:nvPr/>
        </p:nvSpPr>
        <p:spPr>
          <a:xfrm>
            <a:off x="8864600" y="5029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18260" name="Line 116"/>
          <p:cNvSpPr/>
          <p:nvPr/>
        </p:nvSpPr>
        <p:spPr>
          <a:xfrm>
            <a:off x="8102600" y="5791200"/>
            <a:ext cx="762000" cy="0"/>
          </a:xfrm>
          <a:prstGeom prst="line">
            <a:avLst/>
          </a:prstGeom>
          <a:ln w="9525" cap="flat" cmpd="sng">
            <a:solidFill>
              <a:schemeClr val="tx1"/>
            </a:solidFill>
            <a:prstDash val="solid"/>
            <a:headEnd type="none" w="med" len="med"/>
            <a:tailEnd type="none" w="med" len="med"/>
          </a:ln>
        </p:spPr>
      </p:sp>
      <p:sp>
        <p:nvSpPr>
          <p:cNvPr id="518261" name="Line 117"/>
          <p:cNvSpPr/>
          <p:nvPr/>
        </p:nvSpPr>
        <p:spPr>
          <a:xfrm>
            <a:off x="8864600" y="5105400"/>
            <a:ext cx="0" cy="685800"/>
          </a:xfrm>
          <a:prstGeom prst="line">
            <a:avLst/>
          </a:prstGeom>
          <a:ln w="9525" cap="flat" cmpd="sng">
            <a:solidFill>
              <a:schemeClr val="tx1"/>
            </a:solidFill>
            <a:prstDash val="solid"/>
            <a:headEnd type="none" w="med" len="med"/>
            <a:tailEnd type="none" w="med" len="med"/>
          </a:ln>
        </p:spPr>
      </p:sp>
      <p:sp>
        <p:nvSpPr>
          <p:cNvPr id="518262" name="Line 118"/>
          <p:cNvSpPr/>
          <p:nvPr/>
        </p:nvSpPr>
        <p:spPr>
          <a:xfrm flipH="1">
            <a:off x="8102600" y="5105400"/>
            <a:ext cx="762000" cy="685800"/>
          </a:xfrm>
          <a:prstGeom prst="line">
            <a:avLst/>
          </a:prstGeom>
          <a:ln w="9525" cap="flat" cmpd="sng">
            <a:solidFill>
              <a:schemeClr val="tx1"/>
            </a:solidFill>
            <a:prstDash val="solid"/>
            <a:headEnd type="none" w="med" len="med"/>
            <a:tailEnd type="none" w="med" len="med"/>
          </a:ln>
        </p:spPr>
      </p:sp>
      <p:sp>
        <p:nvSpPr>
          <p:cNvPr id="36964" name="Text Box 119"/>
          <p:cNvSpPr txBox="1"/>
          <p:nvPr/>
        </p:nvSpPr>
        <p:spPr>
          <a:xfrm>
            <a:off x="1981200" y="4724400"/>
            <a:ext cx="2895600" cy="14652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1800" dirty="0">
                <a:latin typeface="Times New Roman" panose="02020603050405020304" pitchFamily="18" charset="0"/>
              </a:rPr>
              <a:t>1            3            5            7   </a:t>
            </a:r>
          </a:p>
          <a:p>
            <a:pPr marL="0" lvl="0" indent="0">
              <a:spcBef>
                <a:spcPct val="0"/>
              </a:spcBef>
              <a:buFontTx/>
              <a:buNone/>
            </a:pPr>
            <a:r>
              <a:rPr lang="en-US" altLang="en-US" sz="1800" dirty="0">
                <a:latin typeface="Times New Roman" panose="02020603050405020304" pitchFamily="18" charset="0"/>
              </a:rPr>
              <a:t>	</a:t>
            </a:r>
          </a:p>
          <a:p>
            <a:pPr marL="0" lvl="0" indent="0">
              <a:spcBef>
                <a:spcPct val="0"/>
              </a:spcBef>
              <a:buFontTx/>
              <a:buNone/>
            </a:pPr>
            <a:r>
              <a:rPr lang="en-US" altLang="en-US" sz="1800" dirty="0">
                <a:latin typeface="Times New Roman" panose="02020603050405020304" pitchFamily="18" charset="0"/>
              </a:rPr>
              <a:t>		</a:t>
            </a:r>
          </a:p>
          <a:p>
            <a:pPr marL="0" lvl="0" indent="0">
              <a:spcBef>
                <a:spcPct val="0"/>
              </a:spcBef>
              <a:buFontTx/>
              <a:buNone/>
            </a:pPr>
            <a:endParaRPr lang="en-US" altLang="en-US" sz="1800" dirty="0">
              <a:latin typeface="Times New Roman" panose="02020603050405020304" pitchFamily="18" charset="0"/>
            </a:endParaRPr>
          </a:p>
          <a:p>
            <a:pPr marL="0" lvl="0" indent="0">
              <a:spcBef>
                <a:spcPct val="0"/>
              </a:spcBef>
              <a:buFontTx/>
              <a:buNone/>
            </a:pPr>
            <a:r>
              <a:rPr lang="en-US" altLang="en-US" sz="1800" dirty="0">
                <a:latin typeface="Times New Roman" panose="02020603050405020304" pitchFamily="18" charset="0"/>
              </a:rPr>
              <a:t>2            4            6             8</a:t>
            </a:r>
          </a:p>
        </p:txBody>
      </p:sp>
      <p:sp>
        <p:nvSpPr>
          <p:cNvPr id="36965" name="Text Box 120"/>
          <p:cNvSpPr txBox="1"/>
          <p:nvPr/>
        </p:nvSpPr>
        <p:spPr>
          <a:xfrm>
            <a:off x="6273800" y="4724400"/>
            <a:ext cx="2870200" cy="14652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1800" dirty="0">
                <a:latin typeface="Times New Roman" panose="02020603050405020304" pitchFamily="18" charset="0"/>
              </a:rPr>
              <a:t>1            3            5            7   </a:t>
            </a:r>
          </a:p>
          <a:p>
            <a:pPr marL="0" lvl="0" indent="0">
              <a:spcBef>
                <a:spcPct val="0"/>
              </a:spcBef>
              <a:buFontTx/>
              <a:buNone/>
            </a:pPr>
            <a:endParaRPr lang="en-US" altLang="en-US" sz="1800" dirty="0">
              <a:latin typeface="Times New Roman" panose="02020603050405020304" pitchFamily="18" charset="0"/>
            </a:endParaRPr>
          </a:p>
          <a:p>
            <a:pPr marL="0" lvl="0" indent="0">
              <a:spcBef>
                <a:spcPct val="0"/>
              </a:spcBef>
              <a:buFontTx/>
              <a:buNone/>
            </a:pPr>
            <a:endParaRPr lang="en-US" altLang="en-US" sz="1800" dirty="0">
              <a:latin typeface="Times New Roman" panose="02020603050405020304" pitchFamily="18" charset="0"/>
            </a:endParaRPr>
          </a:p>
          <a:p>
            <a:pPr marL="0" lvl="0" indent="0">
              <a:spcBef>
                <a:spcPct val="0"/>
              </a:spcBef>
              <a:buFontTx/>
              <a:buNone/>
            </a:pPr>
            <a:endParaRPr lang="en-US" altLang="en-US" sz="1800" dirty="0">
              <a:latin typeface="Times New Roman" panose="02020603050405020304" pitchFamily="18" charset="0"/>
            </a:endParaRPr>
          </a:p>
          <a:p>
            <a:pPr marL="0" lvl="0" indent="0">
              <a:spcBef>
                <a:spcPct val="0"/>
              </a:spcBef>
              <a:buFontTx/>
              <a:buNone/>
            </a:pPr>
            <a:r>
              <a:rPr lang="en-US" altLang="en-US" sz="1800" dirty="0">
                <a:latin typeface="Times New Roman" panose="02020603050405020304" pitchFamily="18" charset="0"/>
              </a:rPr>
              <a:t>2            4            </a:t>
            </a:r>
            <a:r>
              <a:rPr lang="en-US" altLang="en-US" sz="1800" b="1" dirty="0">
                <a:solidFill>
                  <a:srgbClr val="FF3300"/>
                </a:solidFill>
                <a:latin typeface="Times New Roman" panose="02020603050405020304" pitchFamily="18" charset="0"/>
              </a:rPr>
              <a:t>6</a:t>
            </a:r>
            <a:r>
              <a:rPr lang="en-US" altLang="en-US" sz="1800" dirty="0">
                <a:latin typeface="Times New Roman" panose="02020603050405020304" pitchFamily="18" charset="0"/>
              </a:rPr>
              <a:t>             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816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1816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18168"/>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18169"/>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518170"/>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518171"/>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518172"/>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518173"/>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518174"/>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nodeType="afterEffect">
                                  <p:stCondLst>
                                    <p:cond delay="0"/>
                                  </p:stCondLst>
                                  <p:childTnLst>
                                    <p:set>
                                      <p:cBhvr>
                                        <p:cTn id="33" dur="1" fill="hold">
                                          <p:stCondLst>
                                            <p:cond delay="499"/>
                                          </p:stCondLst>
                                        </p:cTn>
                                        <p:tgtEl>
                                          <p:spTgt spid="518175"/>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499"/>
                                          </p:stCondLst>
                                        </p:cTn>
                                        <p:tgtEl>
                                          <p:spTgt spid="518176"/>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nodeType="afterEffect">
                                  <p:stCondLst>
                                    <p:cond delay="0"/>
                                  </p:stCondLst>
                                  <p:childTnLst>
                                    <p:set>
                                      <p:cBhvr>
                                        <p:cTn id="39" dur="1" fill="hold">
                                          <p:stCondLst>
                                            <p:cond delay="499"/>
                                          </p:stCondLst>
                                        </p:cTn>
                                        <p:tgtEl>
                                          <p:spTgt spid="518177"/>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nodeType="afterEffect">
                                  <p:stCondLst>
                                    <p:cond delay="0"/>
                                  </p:stCondLst>
                                  <p:childTnLst>
                                    <p:set>
                                      <p:cBhvr>
                                        <p:cTn id="42" dur="1" fill="hold">
                                          <p:stCondLst>
                                            <p:cond delay="499"/>
                                          </p:stCondLst>
                                        </p:cTn>
                                        <p:tgtEl>
                                          <p:spTgt spid="518178"/>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nodeType="afterEffect">
                                  <p:stCondLst>
                                    <p:cond delay="0"/>
                                  </p:stCondLst>
                                  <p:childTnLst>
                                    <p:set>
                                      <p:cBhvr>
                                        <p:cTn id="45" dur="1" fill="hold">
                                          <p:stCondLst>
                                            <p:cond delay="499"/>
                                          </p:stCondLst>
                                        </p:cTn>
                                        <p:tgtEl>
                                          <p:spTgt spid="518179"/>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nodeType="afterEffect">
                                  <p:stCondLst>
                                    <p:cond delay="0"/>
                                  </p:stCondLst>
                                  <p:childTnLst>
                                    <p:set>
                                      <p:cBhvr>
                                        <p:cTn id="48" dur="1" fill="hold">
                                          <p:stCondLst>
                                            <p:cond delay="499"/>
                                          </p:stCondLst>
                                        </p:cTn>
                                        <p:tgtEl>
                                          <p:spTgt spid="518180"/>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nodeType="afterEffect">
                                  <p:stCondLst>
                                    <p:cond delay="0"/>
                                  </p:stCondLst>
                                  <p:childTnLst>
                                    <p:set>
                                      <p:cBhvr>
                                        <p:cTn id="51" dur="1" fill="hold">
                                          <p:stCondLst>
                                            <p:cond delay="499"/>
                                          </p:stCondLst>
                                        </p:cTn>
                                        <p:tgtEl>
                                          <p:spTgt spid="518181"/>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nodeType="afterEffect">
                                  <p:stCondLst>
                                    <p:cond delay="0"/>
                                  </p:stCondLst>
                                  <p:childTnLst>
                                    <p:set>
                                      <p:cBhvr>
                                        <p:cTn id="54" dur="1" fill="hold">
                                          <p:stCondLst>
                                            <p:cond delay="499"/>
                                          </p:stCondLst>
                                        </p:cTn>
                                        <p:tgtEl>
                                          <p:spTgt spid="518182"/>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nodeType="afterEffect">
                                  <p:stCondLst>
                                    <p:cond delay="0"/>
                                  </p:stCondLst>
                                  <p:childTnLst>
                                    <p:set>
                                      <p:cBhvr>
                                        <p:cTn id="57" dur="1" fill="hold">
                                          <p:stCondLst>
                                            <p:cond delay="499"/>
                                          </p:stCondLst>
                                        </p:cTn>
                                        <p:tgtEl>
                                          <p:spTgt spid="518183"/>
                                        </p:tgtEl>
                                        <p:attrNameLst>
                                          <p:attrName>style.visibility</p:attrName>
                                        </p:attrNameLst>
                                      </p:cBhvr>
                                      <p:to>
                                        <p:strVal val="visible"/>
                                      </p:to>
                                    </p:set>
                                  </p:childTnLst>
                                </p:cTn>
                              </p:par>
                            </p:childTnLst>
                          </p:cTn>
                        </p:par>
                        <p:par>
                          <p:cTn id="58" fill="hold">
                            <p:stCondLst>
                              <p:cond delay="9000"/>
                            </p:stCondLst>
                            <p:childTnLst>
                              <p:par>
                                <p:cTn id="59" presetID="1" presetClass="entr" presetSubtype="0" fill="hold" nodeType="afterEffect">
                                  <p:stCondLst>
                                    <p:cond delay="0"/>
                                  </p:stCondLst>
                                  <p:childTnLst>
                                    <p:set>
                                      <p:cBhvr>
                                        <p:cTn id="60" dur="1" fill="hold">
                                          <p:stCondLst>
                                            <p:cond delay="499"/>
                                          </p:stCondLst>
                                        </p:cTn>
                                        <p:tgtEl>
                                          <p:spTgt spid="51818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51818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51818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51818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18188"/>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518189"/>
                                        </p:tgtEl>
                                        <p:attrNameLst>
                                          <p:attrName>style.visibility</p:attrName>
                                        </p:attrNameLst>
                                      </p:cBhvr>
                                      <p:to>
                                        <p:strVal val="visible"/>
                                      </p:to>
                                    </p:se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499"/>
                                          </p:stCondLst>
                                        </p:cTn>
                                        <p:tgtEl>
                                          <p:spTgt spid="518190"/>
                                        </p:tgtEl>
                                        <p:attrNameLst>
                                          <p:attrName>style.visibility</p:attrName>
                                        </p:attrNameLst>
                                      </p:cBhvr>
                                      <p:to>
                                        <p:strVal val="visible"/>
                                      </p:to>
                                    </p:set>
                                  </p:childTnLst>
                                </p:cTn>
                              </p:par>
                            </p:childTnLst>
                          </p:cTn>
                        </p:par>
                        <p:par>
                          <p:cTn id="83" fill="hold">
                            <p:stCondLst>
                              <p:cond delay="1500"/>
                            </p:stCondLst>
                            <p:childTnLst>
                              <p:par>
                                <p:cTn id="84" presetID="1" presetClass="entr" presetSubtype="0" fill="hold" grpId="0" nodeType="afterEffect">
                                  <p:stCondLst>
                                    <p:cond delay="0"/>
                                  </p:stCondLst>
                                  <p:childTnLst>
                                    <p:set>
                                      <p:cBhvr>
                                        <p:cTn id="85" dur="1" fill="hold">
                                          <p:stCondLst>
                                            <p:cond delay="499"/>
                                          </p:stCondLst>
                                        </p:cTn>
                                        <p:tgtEl>
                                          <p:spTgt spid="518191"/>
                                        </p:tgtEl>
                                        <p:attrNameLst>
                                          <p:attrName>style.visibility</p:attrName>
                                        </p:attrNameLst>
                                      </p:cBhvr>
                                      <p:to>
                                        <p:strVal val="visible"/>
                                      </p:to>
                                    </p:set>
                                  </p:childTnLst>
                                </p:cTn>
                              </p:par>
                            </p:childTnLst>
                          </p:cTn>
                        </p:par>
                        <p:par>
                          <p:cTn id="86" fill="hold">
                            <p:stCondLst>
                              <p:cond delay="2000"/>
                            </p:stCondLst>
                            <p:childTnLst>
                              <p:par>
                                <p:cTn id="87" presetID="1" presetClass="entr" presetSubtype="0" fill="hold" grpId="0" nodeType="afterEffect">
                                  <p:stCondLst>
                                    <p:cond delay="0"/>
                                  </p:stCondLst>
                                  <p:childTnLst>
                                    <p:set>
                                      <p:cBhvr>
                                        <p:cTn id="88" dur="1" fill="hold">
                                          <p:stCondLst>
                                            <p:cond delay="499"/>
                                          </p:stCondLst>
                                        </p:cTn>
                                        <p:tgtEl>
                                          <p:spTgt spid="518192"/>
                                        </p:tgtEl>
                                        <p:attrNameLst>
                                          <p:attrName>style.visibility</p:attrName>
                                        </p:attrNameLst>
                                      </p:cBhvr>
                                      <p:to>
                                        <p:strVal val="visible"/>
                                      </p:to>
                                    </p:set>
                                  </p:childTnLst>
                                </p:cTn>
                              </p:par>
                            </p:childTnLst>
                          </p:cTn>
                        </p:par>
                        <p:par>
                          <p:cTn id="89" fill="hold">
                            <p:stCondLst>
                              <p:cond delay="2500"/>
                            </p:stCondLst>
                            <p:childTnLst>
                              <p:par>
                                <p:cTn id="90" presetID="1" presetClass="entr" presetSubtype="0" fill="hold" grpId="0" nodeType="afterEffect">
                                  <p:stCondLst>
                                    <p:cond delay="0"/>
                                  </p:stCondLst>
                                  <p:childTnLst>
                                    <p:set>
                                      <p:cBhvr>
                                        <p:cTn id="91" dur="1" fill="hold">
                                          <p:stCondLst>
                                            <p:cond delay="499"/>
                                          </p:stCondLst>
                                        </p:cTn>
                                        <p:tgtEl>
                                          <p:spTgt spid="518193"/>
                                        </p:tgtEl>
                                        <p:attrNameLst>
                                          <p:attrName>style.visibility</p:attrName>
                                        </p:attrNameLst>
                                      </p:cBhvr>
                                      <p:to>
                                        <p:strVal val="visible"/>
                                      </p:to>
                                    </p:set>
                                  </p:childTnLst>
                                </p:cTn>
                              </p:par>
                            </p:childTnLst>
                          </p:cTn>
                        </p:par>
                        <p:par>
                          <p:cTn id="92" fill="hold">
                            <p:stCondLst>
                              <p:cond delay="3000"/>
                            </p:stCondLst>
                            <p:childTnLst>
                              <p:par>
                                <p:cTn id="93" presetID="1" presetClass="entr" presetSubtype="0" fill="hold" grpId="0" nodeType="afterEffect">
                                  <p:stCondLst>
                                    <p:cond delay="0"/>
                                  </p:stCondLst>
                                  <p:childTnLst>
                                    <p:set>
                                      <p:cBhvr>
                                        <p:cTn id="94" dur="1" fill="hold">
                                          <p:stCondLst>
                                            <p:cond delay="499"/>
                                          </p:stCondLst>
                                        </p:cTn>
                                        <p:tgtEl>
                                          <p:spTgt spid="518194"/>
                                        </p:tgtEl>
                                        <p:attrNameLst>
                                          <p:attrName>style.visibility</p:attrName>
                                        </p:attrNameLst>
                                      </p:cBhvr>
                                      <p:to>
                                        <p:strVal val="visible"/>
                                      </p:to>
                                    </p:set>
                                  </p:childTnLst>
                                </p:cTn>
                              </p:par>
                            </p:childTnLst>
                          </p:cTn>
                        </p:par>
                        <p:par>
                          <p:cTn id="95" fill="hold">
                            <p:stCondLst>
                              <p:cond delay="3500"/>
                            </p:stCondLst>
                            <p:childTnLst>
                              <p:par>
                                <p:cTn id="96" presetID="1" presetClass="entr" presetSubtype="0" fill="hold" grpId="0" nodeType="afterEffect">
                                  <p:stCondLst>
                                    <p:cond delay="0"/>
                                  </p:stCondLst>
                                  <p:childTnLst>
                                    <p:set>
                                      <p:cBhvr>
                                        <p:cTn id="97" dur="1" fill="hold">
                                          <p:stCondLst>
                                            <p:cond delay="499"/>
                                          </p:stCondLst>
                                        </p:cTn>
                                        <p:tgtEl>
                                          <p:spTgt spid="518195"/>
                                        </p:tgtEl>
                                        <p:attrNameLst>
                                          <p:attrName>style.visibility</p:attrName>
                                        </p:attrNameLst>
                                      </p:cBhvr>
                                      <p:to>
                                        <p:strVal val="visible"/>
                                      </p:to>
                                    </p:set>
                                  </p:childTnLst>
                                </p:cTn>
                              </p:par>
                            </p:childTnLst>
                          </p:cTn>
                        </p:par>
                        <p:par>
                          <p:cTn id="98" fill="hold">
                            <p:stCondLst>
                              <p:cond delay="4000"/>
                            </p:stCondLst>
                            <p:childTnLst>
                              <p:par>
                                <p:cTn id="99" presetID="1" presetClass="entr" presetSubtype="0" fill="hold" grpId="0" nodeType="afterEffect">
                                  <p:stCondLst>
                                    <p:cond delay="0"/>
                                  </p:stCondLst>
                                  <p:childTnLst>
                                    <p:set>
                                      <p:cBhvr>
                                        <p:cTn id="100" dur="1" fill="hold">
                                          <p:stCondLst>
                                            <p:cond delay="499"/>
                                          </p:stCondLst>
                                        </p:cTn>
                                        <p:tgtEl>
                                          <p:spTgt spid="518196"/>
                                        </p:tgtEl>
                                        <p:attrNameLst>
                                          <p:attrName>style.visibility</p:attrName>
                                        </p:attrNameLst>
                                      </p:cBhvr>
                                      <p:to>
                                        <p:strVal val="visible"/>
                                      </p:to>
                                    </p:set>
                                  </p:childTnLst>
                                </p:cTn>
                              </p:par>
                            </p:childTnLst>
                          </p:cTn>
                        </p:par>
                        <p:par>
                          <p:cTn id="101" fill="hold">
                            <p:stCondLst>
                              <p:cond delay="4500"/>
                            </p:stCondLst>
                            <p:childTnLst>
                              <p:par>
                                <p:cTn id="102" presetID="1" presetClass="entr" presetSubtype="0" fill="hold" nodeType="afterEffect">
                                  <p:stCondLst>
                                    <p:cond delay="0"/>
                                  </p:stCondLst>
                                  <p:childTnLst>
                                    <p:set>
                                      <p:cBhvr>
                                        <p:cTn id="103" dur="1" fill="hold">
                                          <p:stCondLst>
                                            <p:cond delay="499"/>
                                          </p:stCondLst>
                                        </p:cTn>
                                        <p:tgtEl>
                                          <p:spTgt spid="518197"/>
                                        </p:tgtEl>
                                        <p:attrNameLst>
                                          <p:attrName>style.visibility</p:attrName>
                                        </p:attrNameLst>
                                      </p:cBhvr>
                                      <p:to>
                                        <p:strVal val="visible"/>
                                      </p:to>
                                    </p:set>
                                  </p:childTnLst>
                                </p:cTn>
                              </p:par>
                            </p:childTnLst>
                          </p:cTn>
                        </p:par>
                        <p:par>
                          <p:cTn id="104" fill="hold">
                            <p:stCondLst>
                              <p:cond delay="5000"/>
                            </p:stCondLst>
                            <p:childTnLst>
                              <p:par>
                                <p:cTn id="105" presetID="1" presetClass="entr" presetSubtype="0" fill="hold" nodeType="afterEffect">
                                  <p:stCondLst>
                                    <p:cond delay="0"/>
                                  </p:stCondLst>
                                  <p:childTnLst>
                                    <p:set>
                                      <p:cBhvr>
                                        <p:cTn id="106" dur="1" fill="hold">
                                          <p:stCondLst>
                                            <p:cond delay="499"/>
                                          </p:stCondLst>
                                        </p:cTn>
                                        <p:tgtEl>
                                          <p:spTgt spid="518198"/>
                                        </p:tgtEl>
                                        <p:attrNameLst>
                                          <p:attrName>style.visibility</p:attrName>
                                        </p:attrNameLst>
                                      </p:cBhvr>
                                      <p:to>
                                        <p:strVal val="visible"/>
                                      </p:to>
                                    </p:set>
                                  </p:childTnLst>
                                </p:cTn>
                              </p:par>
                            </p:childTnLst>
                          </p:cTn>
                        </p:par>
                        <p:par>
                          <p:cTn id="107" fill="hold">
                            <p:stCondLst>
                              <p:cond delay="5500"/>
                            </p:stCondLst>
                            <p:childTnLst>
                              <p:par>
                                <p:cTn id="108" presetID="1" presetClass="entr" presetSubtype="0" fill="hold" nodeType="afterEffect">
                                  <p:stCondLst>
                                    <p:cond delay="0"/>
                                  </p:stCondLst>
                                  <p:childTnLst>
                                    <p:set>
                                      <p:cBhvr>
                                        <p:cTn id="109" dur="1" fill="hold">
                                          <p:stCondLst>
                                            <p:cond delay="499"/>
                                          </p:stCondLst>
                                        </p:cTn>
                                        <p:tgtEl>
                                          <p:spTgt spid="518199"/>
                                        </p:tgtEl>
                                        <p:attrNameLst>
                                          <p:attrName>style.visibility</p:attrName>
                                        </p:attrNameLst>
                                      </p:cBhvr>
                                      <p:to>
                                        <p:strVal val="visible"/>
                                      </p:to>
                                    </p:set>
                                  </p:childTnLst>
                                </p:cTn>
                              </p:par>
                            </p:childTnLst>
                          </p:cTn>
                        </p:par>
                        <p:par>
                          <p:cTn id="110" fill="hold">
                            <p:stCondLst>
                              <p:cond delay="6000"/>
                            </p:stCondLst>
                            <p:childTnLst>
                              <p:par>
                                <p:cTn id="111" presetID="1" presetClass="entr" presetSubtype="0" fill="hold" nodeType="afterEffect">
                                  <p:stCondLst>
                                    <p:cond delay="0"/>
                                  </p:stCondLst>
                                  <p:childTnLst>
                                    <p:set>
                                      <p:cBhvr>
                                        <p:cTn id="112" dur="1" fill="hold">
                                          <p:stCondLst>
                                            <p:cond delay="499"/>
                                          </p:stCondLst>
                                        </p:cTn>
                                        <p:tgtEl>
                                          <p:spTgt spid="518200"/>
                                        </p:tgtEl>
                                        <p:attrNameLst>
                                          <p:attrName>style.visibility</p:attrName>
                                        </p:attrNameLst>
                                      </p:cBhvr>
                                      <p:to>
                                        <p:strVal val="visible"/>
                                      </p:to>
                                    </p:set>
                                  </p:childTnLst>
                                </p:cTn>
                              </p:par>
                            </p:childTnLst>
                          </p:cTn>
                        </p:par>
                        <p:par>
                          <p:cTn id="113" fill="hold">
                            <p:stCondLst>
                              <p:cond delay="6500"/>
                            </p:stCondLst>
                            <p:childTnLst>
                              <p:par>
                                <p:cTn id="114" presetID="1" presetClass="entr" presetSubtype="0" fill="hold" nodeType="afterEffect">
                                  <p:stCondLst>
                                    <p:cond delay="0"/>
                                  </p:stCondLst>
                                  <p:childTnLst>
                                    <p:set>
                                      <p:cBhvr>
                                        <p:cTn id="115" dur="1" fill="hold">
                                          <p:stCondLst>
                                            <p:cond delay="499"/>
                                          </p:stCondLst>
                                        </p:cTn>
                                        <p:tgtEl>
                                          <p:spTgt spid="518201"/>
                                        </p:tgtEl>
                                        <p:attrNameLst>
                                          <p:attrName>style.visibility</p:attrName>
                                        </p:attrNameLst>
                                      </p:cBhvr>
                                      <p:to>
                                        <p:strVal val="visible"/>
                                      </p:to>
                                    </p:set>
                                  </p:childTnLst>
                                </p:cTn>
                              </p:par>
                            </p:childTnLst>
                          </p:cTn>
                        </p:par>
                        <p:par>
                          <p:cTn id="116" fill="hold">
                            <p:stCondLst>
                              <p:cond delay="7000"/>
                            </p:stCondLst>
                            <p:childTnLst>
                              <p:par>
                                <p:cTn id="117" presetID="1" presetClass="entr" presetSubtype="0" fill="hold" nodeType="afterEffect">
                                  <p:stCondLst>
                                    <p:cond delay="0"/>
                                  </p:stCondLst>
                                  <p:childTnLst>
                                    <p:set>
                                      <p:cBhvr>
                                        <p:cTn id="118" dur="1" fill="hold">
                                          <p:stCondLst>
                                            <p:cond delay="499"/>
                                          </p:stCondLst>
                                        </p:cTn>
                                        <p:tgtEl>
                                          <p:spTgt spid="518202"/>
                                        </p:tgtEl>
                                        <p:attrNameLst>
                                          <p:attrName>style.visibility</p:attrName>
                                        </p:attrNameLst>
                                      </p:cBhvr>
                                      <p:to>
                                        <p:strVal val="visible"/>
                                      </p:to>
                                    </p:set>
                                  </p:childTnLst>
                                </p:cTn>
                              </p:par>
                            </p:childTnLst>
                          </p:cTn>
                        </p:par>
                        <p:par>
                          <p:cTn id="119" fill="hold">
                            <p:stCondLst>
                              <p:cond delay="7500"/>
                            </p:stCondLst>
                            <p:childTnLst>
                              <p:par>
                                <p:cTn id="120" presetID="1" presetClass="entr" presetSubtype="0" fill="hold" nodeType="afterEffect">
                                  <p:stCondLst>
                                    <p:cond delay="0"/>
                                  </p:stCondLst>
                                  <p:childTnLst>
                                    <p:set>
                                      <p:cBhvr>
                                        <p:cTn id="121" dur="1" fill="hold">
                                          <p:stCondLst>
                                            <p:cond delay="499"/>
                                          </p:stCondLst>
                                        </p:cTn>
                                        <p:tgtEl>
                                          <p:spTgt spid="518203"/>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499"/>
                                          </p:stCondLst>
                                        </p:cTn>
                                        <p:tgtEl>
                                          <p:spTgt spid="518229"/>
                                        </p:tgtEl>
                                        <p:attrNameLst>
                                          <p:attrName>style.visibility</p:attrName>
                                        </p:attrNameLst>
                                      </p:cBhvr>
                                      <p:to>
                                        <p:strVal val="visible"/>
                                      </p:to>
                                    </p:set>
                                  </p:childTnLst>
                                </p:cTn>
                              </p:par>
                            </p:childTnLst>
                          </p:cTn>
                        </p:par>
                        <p:par>
                          <p:cTn id="126" fill="hold">
                            <p:stCondLst>
                              <p:cond delay="500"/>
                            </p:stCondLst>
                            <p:childTnLst>
                              <p:par>
                                <p:cTn id="127" presetID="1" presetClass="entr" presetSubtype="0" fill="hold" grpId="0" nodeType="afterEffect">
                                  <p:stCondLst>
                                    <p:cond delay="0"/>
                                  </p:stCondLst>
                                  <p:childTnLst>
                                    <p:set>
                                      <p:cBhvr>
                                        <p:cTn id="128" dur="1" fill="hold">
                                          <p:stCondLst>
                                            <p:cond delay="499"/>
                                          </p:stCondLst>
                                        </p:cTn>
                                        <p:tgtEl>
                                          <p:spTgt spid="518230"/>
                                        </p:tgtEl>
                                        <p:attrNameLst>
                                          <p:attrName>style.visibility</p:attrName>
                                        </p:attrNameLst>
                                      </p:cBhvr>
                                      <p:to>
                                        <p:strVal val="visible"/>
                                      </p:to>
                                    </p:se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499"/>
                                          </p:stCondLst>
                                        </p:cTn>
                                        <p:tgtEl>
                                          <p:spTgt spid="518231"/>
                                        </p:tgtEl>
                                        <p:attrNameLst>
                                          <p:attrName>style.visibility</p:attrName>
                                        </p:attrNameLst>
                                      </p:cBhvr>
                                      <p:to>
                                        <p:strVal val="visible"/>
                                      </p:to>
                                    </p:set>
                                  </p:childTnLst>
                                </p:cTn>
                              </p:par>
                            </p:childTnLst>
                          </p:cTn>
                        </p:par>
                        <p:par>
                          <p:cTn id="132" fill="hold">
                            <p:stCondLst>
                              <p:cond delay="1500"/>
                            </p:stCondLst>
                            <p:childTnLst>
                              <p:par>
                                <p:cTn id="133" presetID="1" presetClass="entr" presetSubtype="0" fill="hold" grpId="0" nodeType="afterEffect">
                                  <p:stCondLst>
                                    <p:cond delay="0"/>
                                  </p:stCondLst>
                                  <p:childTnLst>
                                    <p:set>
                                      <p:cBhvr>
                                        <p:cTn id="134" dur="1" fill="hold">
                                          <p:stCondLst>
                                            <p:cond delay="499"/>
                                          </p:stCondLst>
                                        </p:cTn>
                                        <p:tgtEl>
                                          <p:spTgt spid="518232"/>
                                        </p:tgtEl>
                                        <p:attrNameLst>
                                          <p:attrName>style.visibility</p:attrName>
                                        </p:attrNameLst>
                                      </p:cBhvr>
                                      <p:to>
                                        <p:strVal val="visible"/>
                                      </p:to>
                                    </p:set>
                                  </p:childTnLst>
                                </p:cTn>
                              </p:par>
                            </p:childTnLst>
                          </p:cTn>
                        </p:par>
                        <p:par>
                          <p:cTn id="135" fill="hold">
                            <p:stCondLst>
                              <p:cond delay="2000"/>
                            </p:stCondLst>
                            <p:childTnLst>
                              <p:par>
                                <p:cTn id="136" presetID="1" presetClass="entr" presetSubtype="0" fill="hold" grpId="0" nodeType="afterEffect">
                                  <p:stCondLst>
                                    <p:cond delay="0"/>
                                  </p:stCondLst>
                                  <p:childTnLst>
                                    <p:set>
                                      <p:cBhvr>
                                        <p:cTn id="137" dur="1" fill="hold">
                                          <p:stCondLst>
                                            <p:cond delay="499"/>
                                          </p:stCondLst>
                                        </p:cTn>
                                        <p:tgtEl>
                                          <p:spTgt spid="518233"/>
                                        </p:tgtEl>
                                        <p:attrNameLst>
                                          <p:attrName>style.visibility</p:attrName>
                                        </p:attrNameLst>
                                      </p:cBhvr>
                                      <p:to>
                                        <p:strVal val="visible"/>
                                      </p:to>
                                    </p:set>
                                  </p:childTnLst>
                                </p:cTn>
                              </p:par>
                            </p:childTnLst>
                          </p:cTn>
                        </p:par>
                        <p:par>
                          <p:cTn id="138" fill="hold">
                            <p:stCondLst>
                              <p:cond delay="2500"/>
                            </p:stCondLst>
                            <p:childTnLst>
                              <p:par>
                                <p:cTn id="139" presetID="1" presetClass="entr" presetSubtype="0" fill="hold" grpId="0" nodeType="afterEffect">
                                  <p:stCondLst>
                                    <p:cond delay="0"/>
                                  </p:stCondLst>
                                  <p:childTnLst>
                                    <p:set>
                                      <p:cBhvr>
                                        <p:cTn id="140" dur="1" fill="hold">
                                          <p:stCondLst>
                                            <p:cond delay="499"/>
                                          </p:stCondLst>
                                        </p:cTn>
                                        <p:tgtEl>
                                          <p:spTgt spid="518234"/>
                                        </p:tgtEl>
                                        <p:attrNameLst>
                                          <p:attrName>style.visibility</p:attrName>
                                        </p:attrNameLst>
                                      </p:cBhvr>
                                      <p:to>
                                        <p:strVal val="visible"/>
                                      </p:to>
                                    </p:set>
                                  </p:childTnLst>
                                </p:cTn>
                              </p:par>
                            </p:childTnLst>
                          </p:cTn>
                        </p:par>
                        <p:par>
                          <p:cTn id="141" fill="hold">
                            <p:stCondLst>
                              <p:cond delay="3000"/>
                            </p:stCondLst>
                            <p:childTnLst>
                              <p:par>
                                <p:cTn id="142" presetID="1" presetClass="entr" presetSubtype="0" fill="hold" grpId="0" nodeType="afterEffect">
                                  <p:stCondLst>
                                    <p:cond delay="0"/>
                                  </p:stCondLst>
                                  <p:childTnLst>
                                    <p:set>
                                      <p:cBhvr>
                                        <p:cTn id="143" dur="1" fill="hold">
                                          <p:stCondLst>
                                            <p:cond delay="499"/>
                                          </p:stCondLst>
                                        </p:cTn>
                                        <p:tgtEl>
                                          <p:spTgt spid="518235"/>
                                        </p:tgtEl>
                                        <p:attrNameLst>
                                          <p:attrName>style.visibility</p:attrName>
                                        </p:attrNameLst>
                                      </p:cBhvr>
                                      <p:to>
                                        <p:strVal val="visible"/>
                                      </p:to>
                                    </p:set>
                                  </p:childTnLst>
                                </p:cTn>
                              </p:par>
                            </p:childTnLst>
                          </p:cTn>
                        </p:par>
                        <p:par>
                          <p:cTn id="144" fill="hold">
                            <p:stCondLst>
                              <p:cond delay="3500"/>
                            </p:stCondLst>
                            <p:childTnLst>
                              <p:par>
                                <p:cTn id="145" presetID="1" presetClass="entr" presetSubtype="0" fill="hold" grpId="0" nodeType="afterEffect">
                                  <p:stCondLst>
                                    <p:cond delay="0"/>
                                  </p:stCondLst>
                                  <p:childTnLst>
                                    <p:set>
                                      <p:cBhvr>
                                        <p:cTn id="146" dur="1" fill="hold">
                                          <p:stCondLst>
                                            <p:cond delay="499"/>
                                          </p:stCondLst>
                                        </p:cTn>
                                        <p:tgtEl>
                                          <p:spTgt spid="518236"/>
                                        </p:tgtEl>
                                        <p:attrNameLst>
                                          <p:attrName>style.visibility</p:attrName>
                                        </p:attrNameLst>
                                      </p:cBhvr>
                                      <p:to>
                                        <p:strVal val="visible"/>
                                      </p:to>
                                    </p:set>
                                  </p:childTnLst>
                                </p:cTn>
                              </p:par>
                            </p:childTnLst>
                          </p:cTn>
                        </p:par>
                        <p:par>
                          <p:cTn id="147" fill="hold">
                            <p:stCondLst>
                              <p:cond delay="4000"/>
                            </p:stCondLst>
                            <p:childTnLst>
                              <p:par>
                                <p:cTn id="148" presetID="1" presetClass="entr" presetSubtype="0" fill="hold" grpId="0" nodeType="afterEffect">
                                  <p:stCondLst>
                                    <p:cond delay="0"/>
                                  </p:stCondLst>
                                  <p:childTnLst>
                                    <p:set>
                                      <p:cBhvr>
                                        <p:cTn id="149" dur="1" fill="hold">
                                          <p:stCondLst>
                                            <p:cond delay="499"/>
                                          </p:stCondLst>
                                        </p:cTn>
                                        <p:tgtEl>
                                          <p:spTgt spid="518237"/>
                                        </p:tgtEl>
                                        <p:attrNameLst>
                                          <p:attrName>style.visibility</p:attrName>
                                        </p:attrNameLst>
                                      </p:cBhvr>
                                      <p:to>
                                        <p:strVal val="visible"/>
                                      </p:to>
                                    </p:set>
                                  </p:childTnLst>
                                </p:cTn>
                              </p:par>
                            </p:childTnLst>
                          </p:cTn>
                        </p:par>
                        <p:par>
                          <p:cTn id="150" fill="hold">
                            <p:stCondLst>
                              <p:cond delay="4500"/>
                            </p:stCondLst>
                            <p:childTnLst>
                              <p:par>
                                <p:cTn id="151" presetID="1" presetClass="entr" presetSubtype="0" fill="hold" nodeType="afterEffect">
                                  <p:stCondLst>
                                    <p:cond delay="0"/>
                                  </p:stCondLst>
                                  <p:childTnLst>
                                    <p:set>
                                      <p:cBhvr>
                                        <p:cTn id="152" dur="1" fill="hold">
                                          <p:stCondLst>
                                            <p:cond delay="499"/>
                                          </p:stCondLst>
                                        </p:cTn>
                                        <p:tgtEl>
                                          <p:spTgt spid="518238"/>
                                        </p:tgtEl>
                                        <p:attrNameLst>
                                          <p:attrName>style.visibility</p:attrName>
                                        </p:attrNameLst>
                                      </p:cBhvr>
                                      <p:to>
                                        <p:strVal val="visible"/>
                                      </p:to>
                                    </p:set>
                                  </p:childTnLst>
                                </p:cTn>
                              </p:par>
                            </p:childTnLst>
                          </p:cTn>
                        </p:par>
                        <p:par>
                          <p:cTn id="153" fill="hold">
                            <p:stCondLst>
                              <p:cond delay="5000"/>
                            </p:stCondLst>
                            <p:childTnLst>
                              <p:par>
                                <p:cTn id="154" presetID="1" presetClass="entr" presetSubtype="0" fill="hold" nodeType="afterEffect">
                                  <p:stCondLst>
                                    <p:cond delay="0"/>
                                  </p:stCondLst>
                                  <p:childTnLst>
                                    <p:set>
                                      <p:cBhvr>
                                        <p:cTn id="155" dur="1" fill="hold">
                                          <p:stCondLst>
                                            <p:cond delay="499"/>
                                          </p:stCondLst>
                                        </p:cTn>
                                        <p:tgtEl>
                                          <p:spTgt spid="518239"/>
                                        </p:tgtEl>
                                        <p:attrNameLst>
                                          <p:attrName>style.visibility</p:attrName>
                                        </p:attrNameLst>
                                      </p:cBhvr>
                                      <p:to>
                                        <p:strVal val="visible"/>
                                      </p:to>
                                    </p:set>
                                  </p:childTnLst>
                                </p:cTn>
                              </p:par>
                            </p:childTnLst>
                          </p:cTn>
                        </p:par>
                        <p:par>
                          <p:cTn id="156" fill="hold">
                            <p:stCondLst>
                              <p:cond delay="5500"/>
                            </p:stCondLst>
                            <p:childTnLst>
                              <p:par>
                                <p:cTn id="157" presetID="1" presetClass="entr" presetSubtype="0" fill="hold" nodeType="afterEffect">
                                  <p:stCondLst>
                                    <p:cond delay="0"/>
                                  </p:stCondLst>
                                  <p:childTnLst>
                                    <p:set>
                                      <p:cBhvr>
                                        <p:cTn id="158" dur="1" fill="hold">
                                          <p:stCondLst>
                                            <p:cond delay="499"/>
                                          </p:stCondLst>
                                        </p:cTn>
                                        <p:tgtEl>
                                          <p:spTgt spid="518240"/>
                                        </p:tgtEl>
                                        <p:attrNameLst>
                                          <p:attrName>style.visibility</p:attrName>
                                        </p:attrNameLst>
                                      </p:cBhvr>
                                      <p:to>
                                        <p:strVal val="visible"/>
                                      </p:to>
                                    </p:set>
                                  </p:childTnLst>
                                </p:cTn>
                              </p:par>
                            </p:childTnLst>
                          </p:cTn>
                        </p:par>
                        <p:par>
                          <p:cTn id="159" fill="hold">
                            <p:stCondLst>
                              <p:cond delay="6000"/>
                            </p:stCondLst>
                            <p:childTnLst>
                              <p:par>
                                <p:cTn id="160" presetID="1" presetClass="entr" presetSubtype="0" fill="hold" nodeType="afterEffect">
                                  <p:stCondLst>
                                    <p:cond delay="0"/>
                                  </p:stCondLst>
                                  <p:childTnLst>
                                    <p:set>
                                      <p:cBhvr>
                                        <p:cTn id="161" dur="1" fill="hold">
                                          <p:stCondLst>
                                            <p:cond delay="499"/>
                                          </p:stCondLst>
                                        </p:cTn>
                                        <p:tgtEl>
                                          <p:spTgt spid="518241"/>
                                        </p:tgtEl>
                                        <p:attrNameLst>
                                          <p:attrName>style.visibility</p:attrName>
                                        </p:attrNameLst>
                                      </p:cBhvr>
                                      <p:to>
                                        <p:strVal val="visible"/>
                                      </p:to>
                                    </p:set>
                                  </p:childTnLst>
                                </p:cTn>
                              </p:par>
                            </p:childTnLst>
                          </p:cTn>
                        </p:par>
                        <p:par>
                          <p:cTn id="162" fill="hold">
                            <p:stCondLst>
                              <p:cond delay="6500"/>
                            </p:stCondLst>
                            <p:childTnLst>
                              <p:par>
                                <p:cTn id="163" presetID="1" presetClass="entr" presetSubtype="0" fill="hold" nodeType="afterEffect">
                                  <p:stCondLst>
                                    <p:cond delay="0"/>
                                  </p:stCondLst>
                                  <p:childTnLst>
                                    <p:set>
                                      <p:cBhvr>
                                        <p:cTn id="164" dur="1" fill="hold">
                                          <p:stCondLst>
                                            <p:cond delay="499"/>
                                          </p:stCondLst>
                                        </p:cTn>
                                        <p:tgtEl>
                                          <p:spTgt spid="518242"/>
                                        </p:tgtEl>
                                        <p:attrNameLst>
                                          <p:attrName>style.visibility</p:attrName>
                                        </p:attrNameLst>
                                      </p:cBhvr>
                                      <p:to>
                                        <p:strVal val="visible"/>
                                      </p:to>
                                    </p:set>
                                  </p:childTnLst>
                                </p:cTn>
                              </p:par>
                            </p:childTnLst>
                          </p:cTn>
                        </p:par>
                        <p:par>
                          <p:cTn id="165" fill="hold">
                            <p:stCondLst>
                              <p:cond delay="7000"/>
                            </p:stCondLst>
                            <p:childTnLst>
                              <p:par>
                                <p:cTn id="166" presetID="1" presetClass="entr" presetSubtype="0" fill="hold" nodeType="afterEffect">
                                  <p:stCondLst>
                                    <p:cond delay="0"/>
                                  </p:stCondLst>
                                  <p:childTnLst>
                                    <p:set>
                                      <p:cBhvr>
                                        <p:cTn id="167" dur="1" fill="hold">
                                          <p:stCondLst>
                                            <p:cond delay="499"/>
                                          </p:stCondLst>
                                        </p:cTn>
                                        <p:tgtEl>
                                          <p:spTgt spid="518243"/>
                                        </p:tgtEl>
                                        <p:attrNameLst>
                                          <p:attrName>style.visibility</p:attrName>
                                        </p:attrNameLst>
                                      </p:cBhvr>
                                      <p:to>
                                        <p:strVal val="visible"/>
                                      </p:to>
                                    </p:set>
                                  </p:childTnLst>
                                </p:cTn>
                              </p:par>
                            </p:childTnLst>
                          </p:cTn>
                        </p:par>
                        <p:par>
                          <p:cTn id="168" fill="hold">
                            <p:stCondLst>
                              <p:cond delay="7500"/>
                            </p:stCondLst>
                            <p:childTnLst>
                              <p:par>
                                <p:cTn id="169" presetID="1" presetClass="entr" presetSubtype="0" fill="hold" nodeType="afterEffect">
                                  <p:stCondLst>
                                    <p:cond delay="0"/>
                                  </p:stCondLst>
                                  <p:childTnLst>
                                    <p:set>
                                      <p:cBhvr>
                                        <p:cTn id="170" dur="1" fill="hold">
                                          <p:stCondLst>
                                            <p:cond delay="499"/>
                                          </p:stCondLst>
                                        </p:cTn>
                                        <p:tgtEl>
                                          <p:spTgt spid="518244"/>
                                        </p:tgtEl>
                                        <p:attrNameLst>
                                          <p:attrName>style.visibility</p:attrName>
                                        </p:attrNameLst>
                                      </p:cBhvr>
                                      <p:to>
                                        <p:strVal val="visible"/>
                                      </p:to>
                                    </p:set>
                                  </p:childTnLst>
                                </p:cTn>
                              </p:par>
                            </p:childTnLst>
                          </p:cTn>
                        </p:par>
                        <p:par>
                          <p:cTn id="171" fill="hold">
                            <p:stCondLst>
                              <p:cond delay="8000"/>
                            </p:stCondLst>
                            <p:childTnLst>
                              <p:par>
                                <p:cTn id="172" presetID="1" presetClass="entr" presetSubtype="0" fill="hold" nodeType="afterEffect">
                                  <p:stCondLst>
                                    <p:cond delay="0"/>
                                  </p:stCondLst>
                                  <p:childTnLst>
                                    <p:set>
                                      <p:cBhvr>
                                        <p:cTn id="173" dur="1" fill="hold">
                                          <p:stCondLst>
                                            <p:cond delay="499"/>
                                          </p:stCondLst>
                                        </p:cTn>
                                        <p:tgtEl>
                                          <p:spTgt spid="518245"/>
                                        </p:tgtEl>
                                        <p:attrNameLst>
                                          <p:attrName>style.visibility</p:attrName>
                                        </p:attrNameLst>
                                      </p:cBhvr>
                                      <p:to>
                                        <p:strVal val="visible"/>
                                      </p:to>
                                    </p:set>
                                  </p:childTnLst>
                                </p:cTn>
                              </p:par>
                            </p:childTnLst>
                          </p:cTn>
                        </p:par>
                        <p:par>
                          <p:cTn id="174" fill="hold">
                            <p:stCondLst>
                              <p:cond delay="8500"/>
                            </p:stCondLst>
                            <p:childTnLst>
                              <p:par>
                                <p:cTn id="175" presetID="1" presetClass="entr" presetSubtype="0" fill="hold" nodeType="afterEffect">
                                  <p:stCondLst>
                                    <p:cond delay="0"/>
                                  </p:stCondLst>
                                  <p:childTnLst>
                                    <p:set>
                                      <p:cBhvr>
                                        <p:cTn id="176" dur="1" fill="hold">
                                          <p:stCondLst>
                                            <p:cond delay="499"/>
                                          </p:stCondLst>
                                        </p:cTn>
                                        <p:tgtEl>
                                          <p:spTgt spid="518246"/>
                                        </p:tgtEl>
                                        <p:attrNameLst>
                                          <p:attrName>style.visibility</p:attrName>
                                        </p:attrNameLst>
                                      </p:cBhvr>
                                      <p:to>
                                        <p:strVal val="visible"/>
                                      </p:to>
                                    </p:set>
                                  </p:childTnLst>
                                </p:cTn>
                              </p:par>
                            </p:childTnLst>
                          </p:cTn>
                        </p:par>
                        <p:par>
                          <p:cTn id="177" fill="hold">
                            <p:stCondLst>
                              <p:cond delay="9000"/>
                            </p:stCondLst>
                            <p:childTnLst>
                              <p:par>
                                <p:cTn id="178" presetID="1" presetClass="entr" presetSubtype="0" fill="hold" nodeType="afterEffect">
                                  <p:stCondLst>
                                    <p:cond delay="0"/>
                                  </p:stCondLst>
                                  <p:childTnLst>
                                    <p:set>
                                      <p:cBhvr>
                                        <p:cTn id="179" dur="1" fill="hold">
                                          <p:stCondLst>
                                            <p:cond delay="499"/>
                                          </p:stCondLst>
                                        </p:cTn>
                                        <p:tgtEl>
                                          <p:spTgt spid="518247"/>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nodeType="clickEffect">
                                  <p:stCondLst>
                                    <p:cond delay="0"/>
                                  </p:stCondLst>
                                  <p:childTnLst>
                                    <p:set>
                                      <p:cBhvr>
                                        <p:cTn id="183" dur="1" fill="hold">
                                          <p:stCondLst>
                                            <p:cond delay="499"/>
                                          </p:stCondLst>
                                        </p:cTn>
                                        <p:tgtEl>
                                          <p:spTgt spid="518248"/>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499"/>
                                          </p:stCondLst>
                                        </p:cTn>
                                        <p:tgtEl>
                                          <p:spTgt spid="518249"/>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nodeType="clickEffect">
                                  <p:stCondLst>
                                    <p:cond delay="0"/>
                                  </p:stCondLst>
                                  <p:childTnLst>
                                    <p:set>
                                      <p:cBhvr>
                                        <p:cTn id="191" dur="1" fill="hold">
                                          <p:stCondLst>
                                            <p:cond delay="499"/>
                                          </p:stCondLst>
                                        </p:cTn>
                                        <p:tgtEl>
                                          <p:spTgt spid="518250"/>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499"/>
                                          </p:stCondLst>
                                        </p:cTn>
                                        <p:tgtEl>
                                          <p:spTgt spid="518251"/>
                                        </p:tgtEl>
                                        <p:attrNameLst>
                                          <p:attrName>style.visibility</p:attrName>
                                        </p:attrNameLst>
                                      </p:cBhvr>
                                      <p:to>
                                        <p:strVal val="visible"/>
                                      </p:to>
                                    </p:set>
                                  </p:childTnLst>
                                </p:cTn>
                              </p:par>
                            </p:childTnLst>
                          </p:cTn>
                        </p:par>
                        <p:par>
                          <p:cTn id="196" fill="hold">
                            <p:stCondLst>
                              <p:cond delay="500"/>
                            </p:stCondLst>
                            <p:childTnLst>
                              <p:par>
                                <p:cTn id="197" presetID="1" presetClass="entr" presetSubtype="0" fill="hold" grpId="0" nodeType="afterEffect">
                                  <p:stCondLst>
                                    <p:cond delay="0"/>
                                  </p:stCondLst>
                                  <p:childTnLst>
                                    <p:set>
                                      <p:cBhvr>
                                        <p:cTn id="198" dur="1" fill="hold">
                                          <p:stCondLst>
                                            <p:cond delay="499"/>
                                          </p:stCondLst>
                                        </p:cTn>
                                        <p:tgtEl>
                                          <p:spTgt spid="518252"/>
                                        </p:tgtEl>
                                        <p:attrNameLst>
                                          <p:attrName>style.visibility</p:attrName>
                                        </p:attrNameLst>
                                      </p:cBhvr>
                                      <p:to>
                                        <p:strVal val="visible"/>
                                      </p:to>
                                    </p:set>
                                  </p:childTnLst>
                                </p:cTn>
                              </p:par>
                            </p:childTnLst>
                          </p:cTn>
                        </p:par>
                        <p:par>
                          <p:cTn id="199" fill="hold">
                            <p:stCondLst>
                              <p:cond delay="1000"/>
                            </p:stCondLst>
                            <p:childTnLst>
                              <p:par>
                                <p:cTn id="200" presetID="1" presetClass="entr" presetSubtype="0" fill="hold" grpId="0" nodeType="afterEffect">
                                  <p:stCondLst>
                                    <p:cond delay="0"/>
                                  </p:stCondLst>
                                  <p:childTnLst>
                                    <p:set>
                                      <p:cBhvr>
                                        <p:cTn id="201" dur="1" fill="hold">
                                          <p:stCondLst>
                                            <p:cond delay="499"/>
                                          </p:stCondLst>
                                        </p:cTn>
                                        <p:tgtEl>
                                          <p:spTgt spid="518253"/>
                                        </p:tgtEl>
                                        <p:attrNameLst>
                                          <p:attrName>style.visibility</p:attrName>
                                        </p:attrNameLst>
                                      </p:cBhvr>
                                      <p:to>
                                        <p:strVal val="visible"/>
                                      </p:to>
                                    </p:set>
                                  </p:childTnLst>
                                </p:cTn>
                              </p:par>
                            </p:childTnLst>
                          </p:cTn>
                        </p:par>
                        <p:par>
                          <p:cTn id="202" fill="hold">
                            <p:stCondLst>
                              <p:cond delay="1500"/>
                            </p:stCondLst>
                            <p:childTnLst>
                              <p:par>
                                <p:cTn id="203" presetID="1" presetClass="entr" presetSubtype="0" fill="hold" grpId="0" nodeType="afterEffect">
                                  <p:stCondLst>
                                    <p:cond delay="0"/>
                                  </p:stCondLst>
                                  <p:childTnLst>
                                    <p:set>
                                      <p:cBhvr>
                                        <p:cTn id="204" dur="1" fill="hold">
                                          <p:stCondLst>
                                            <p:cond delay="499"/>
                                          </p:stCondLst>
                                        </p:cTn>
                                        <p:tgtEl>
                                          <p:spTgt spid="518254"/>
                                        </p:tgtEl>
                                        <p:attrNameLst>
                                          <p:attrName>style.visibility</p:attrName>
                                        </p:attrNameLst>
                                      </p:cBhvr>
                                      <p:to>
                                        <p:strVal val="visible"/>
                                      </p:to>
                                    </p:set>
                                  </p:childTnLst>
                                </p:cTn>
                              </p:par>
                            </p:childTnLst>
                          </p:cTn>
                        </p:par>
                        <p:par>
                          <p:cTn id="205" fill="hold">
                            <p:stCondLst>
                              <p:cond delay="2000"/>
                            </p:stCondLst>
                            <p:childTnLst>
                              <p:par>
                                <p:cTn id="206" presetID="1" presetClass="entr" presetSubtype="0" fill="hold" grpId="0" nodeType="afterEffect">
                                  <p:stCondLst>
                                    <p:cond delay="0"/>
                                  </p:stCondLst>
                                  <p:childTnLst>
                                    <p:set>
                                      <p:cBhvr>
                                        <p:cTn id="207" dur="1" fill="hold">
                                          <p:stCondLst>
                                            <p:cond delay="499"/>
                                          </p:stCondLst>
                                        </p:cTn>
                                        <p:tgtEl>
                                          <p:spTgt spid="518255"/>
                                        </p:tgtEl>
                                        <p:attrNameLst>
                                          <p:attrName>style.visibility</p:attrName>
                                        </p:attrNameLst>
                                      </p:cBhvr>
                                      <p:to>
                                        <p:strVal val="visible"/>
                                      </p:to>
                                    </p:set>
                                  </p:childTnLst>
                                </p:cTn>
                              </p:par>
                            </p:childTnLst>
                          </p:cTn>
                        </p:par>
                        <p:par>
                          <p:cTn id="208" fill="hold">
                            <p:stCondLst>
                              <p:cond delay="2500"/>
                            </p:stCondLst>
                            <p:childTnLst>
                              <p:par>
                                <p:cTn id="209" presetID="1" presetClass="entr" presetSubtype="0" fill="hold" grpId="0" nodeType="afterEffect">
                                  <p:stCondLst>
                                    <p:cond delay="0"/>
                                  </p:stCondLst>
                                  <p:childTnLst>
                                    <p:set>
                                      <p:cBhvr>
                                        <p:cTn id="210" dur="1" fill="hold">
                                          <p:stCondLst>
                                            <p:cond delay="499"/>
                                          </p:stCondLst>
                                        </p:cTn>
                                        <p:tgtEl>
                                          <p:spTgt spid="518256"/>
                                        </p:tgtEl>
                                        <p:attrNameLst>
                                          <p:attrName>style.visibility</p:attrName>
                                        </p:attrNameLst>
                                      </p:cBhvr>
                                      <p:to>
                                        <p:strVal val="visible"/>
                                      </p:to>
                                    </p:set>
                                  </p:childTnLst>
                                </p:cTn>
                              </p:par>
                            </p:childTnLst>
                          </p:cTn>
                        </p:par>
                        <p:par>
                          <p:cTn id="211" fill="hold">
                            <p:stCondLst>
                              <p:cond delay="3000"/>
                            </p:stCondLst>
                            <p:childTnLst>
                              <p:par>
                                <p:cTn id="212" presetID="1" presetClass="entr" presetSubtype="0" fill="hold" grpId="0" nodeType="afterEffect">
                                  <p:stCondLst>
                                    <p:cond delay="0"/>
                                  </p:stCondLst>
                                  <p:childTnLst>
                                    <p:set>
                                      <p:cBhvr>
                                        <p:cTn id="213" dur="1" fill="hold">
                                          <p:stCondLst>
                                            <p:cond delay="499"/>
                                          </p:stCondLst>
                                        </p:cTn>
                                        <p:tgtEl>
                                          <p:spTgt spid="518257"/>
                                        </p:tgtEl>
                                        <p:attrNameLst>
                                          <p:attrName>style.visibility</p:attrName>
                                        </p:attrNameLst>
                                      </p:cBhvr>
                                      <p:to>
                                        <p:strVal val="visible"/>
                                      </p:to>
                                    </p:set>
                                  </p:childTnLst>
                                </p:cTn>
                              </p:par>
                            </p:childTnLst>
                          </p:cTn>
                        </p:par>
                        <p:par>
                          <p:cTn id="214" fill="hold">
                            <p:stCondLst>
                              <p:cond delay="3500"/>
                            </p:stCondLst>
                            <p:childTnLst>
                              <p:par>
                                <p:cTn id="215" presetID="1" presetClass="entr" presetSubtype="0" fill="hold" grpId="0" nodeType="afterEffect">
                                  <p:stCondLst>
                                    <p:cond delay="0"/>
                                  </p:stCondLst>
                                  <p:childTnLst>
                                    <p:set>
                                      <p:cBhvr>
                                        <p:cTn id="216" dur="1" fill="hold">
                                          <p:stCondLst>
                                            <p:cond delay="499"/>
                                          </p:stCondLst>
                                        </p:cTn>
                                        <p:tgtEl>
                                          <p:spTgt spid="518258"/>
                                        </p:tgtEl>
                                        <p:attrNameLst>
                                          <p:attrName>style.visibility</p:attrName>
                                        </p:attrNameLst>
                                      </p:cBhvr>
                                      <p:to>
                                        <p:strVal val="visible"/>
                                      </p:to>
                                    </p:set>
                                  </p:childTnLst>
                                </p:cTn>
                              </p:par>
                            </p:childTnLst>
                          </p:cTn>
                        </p:par>
                        <p:par>
                          <p:cTn id="217" fill="hold">
                            <p:stCondLst>
                              <p:cond delay="4000"/>
                            </p:stCondLst>
                            <p:childTnLst>
                              <p:par>
                                <p:cTn id="218" presetID="1" presetClass="entr" presetSubtype="0" fill="hold" grpId="0" nodeType="afterEffect">
                                  <p:stCondLst>
                                    <p:cond delay="0"/>
                                  </p:stCondLst>
                                  <p:childTnLst>
                                    <p:set>
                                      <p:cBhvr>
                                        <p:cTn id="219" dur="1" fill="hold">
                                          <p:stCondLst>
                                            <p:cond delay="499"/>
                                          </p:stCondLst>
                                        </p:cTn>
                                        <p:tgtEl>
                                          <p:spTgt spid="518259"/>
                                        </p:tgtEl>
                                        <p:attrNameLst>
                                          <p:attrName>style.visibility</p:attrName>
                                        </p:attrNameLst>
                                      </p:cBhvr>
                                      <p:to>
                                        <p:strVal val="visible"/>
                                      </p:to>
                                    </p:set>
                                  </p:childTnLst>
                                </p:cTn>
                              </p:par>
                            </p:childTnLst>
                          </p:cTn>
                        </p:par>
                        <p:par>
                          <p:cTn id="220" fill="hold">
                            <p:stCondLst>
                              <p:cond delay="4500"/>
                            </p:stCondLst>
                            <p:childTnLst>
                              <p:par>
                                <p:cTn id="221" presetID="1" presetClass="entr" presetSubtype="0" fill="hold" nodeType="afterEffect">
                                  <p:stCondLst>
                                    <p:cond delay="0"/>
                                  </p:stCondLst>
                                  <p:childTnLst>
                                    <p:set>
                                      <p:cBhvr>
                                        <p:cTn id="222" dur="1" fill="hold">
                                          <p:stCondLst>
                                            <p:cond delay="499"/>
                                          </p:stCondLst>
                                        </p:cTn>
                                        <p:tgtEl>
                                          <p:spTgt spid="518260"/>
                                        </p:tgtEl>
                                        <p:attrNameLst>
                                          <p:attrName>style.visibility</p:attrName>
                                        </p:attrNameLst>
                                      </p:cBhvr>
                                      <p:to>
                                        <p:strVal val="visible"/>
                                      </p:to>
                                    </p:set>
                                  </p:childTnLst>
                                </p:cTn>
                              </p:par>
                            </p:childTnLst>
                          </p:cTn>
                        </p:par>
                        <p:par>
                          <p:cTn id="223" fill="hold">
                            <p:stCondLst>
                              <p:cond delay="5000"/>
                            </p:stCondLst>
                            <p:childTnLst>
                              <p:par>
                                <p:cTn id="224" presetID="1" presetClass="entr" presetSubtype="0" fill="hold" nodeType="afterEffect">
                                  <p:stCondLst>
                                    <p:cond delay="0"/>
                                  </p:stCondLst>
                                  <p:childTnLst>
                                    <p:set>
                                      <p:cBhvr>
                                        <p:cTn id="225" dur="1" fill="hold">
                                          <p:stCondLst>
                                            <p:cond delay="499"/>
                                          </p:stCondLst>
                                        </p:cTn>
                                        <p:tgtEl>
                                          <p:spTgt spid="518261"/>
                                        </p:tgtEl>
                                        <p:attrNameLst>
                                          <p:attrName>style.visibility</p:attrName>
                                        </p:attrNameLst>
                                      </p:cBhvr>
                                      <p:to>
                                        <p:strVal val="visible"/>
                                      </p:to>
                                    </p:set>
                                  </p:childTnLst>
                                </p:cTn>
                              </p:par>
                            </p:childTnLst>
                          </p:cTn>
                        </p:par>
                        <p:par>
                          <p:cTn id="226" fill="hold">
                            <p:stCondLst>
                              <p:cond delay="5500"/>
                            </p:stCondLst>
                            <p:childTnLst>
                              <p:par>
                                <p:cTn id="227" presetID="1" presetClass="entr" presetSubtype="0" fill="hold" nodeType="afterEffect">
                                  <p:stCondLst>
                                    <p:cond delay="0"/>
                                  </p:stCondLst>
                                  <p:childTnLst>
                                    <p:set>
                                      <p:cBhvr>
                                        <p:cTn id="228" dur="1" fill="hold">
                                          <p:stCondLst>
                                            <p:cond delay="499"/>
                                          </p:stCondLst>
                                        </p:cTn>
                                        <p:tgtEl>
                                          <p:spTgt spid="518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66" grpId="0"/>
      <p:bldP spid="518167" grpId="0" animBg="1"/>
      <p:bldP spid="518168" grpId="0" animBg="1"/>
      <p:bldP spid="518169" grpId="0" animBg="1"/>
      <p:bldP spid="518170" grpId="0" animBg="1"/>
      <p:bldP spid="518171" grpId="0" animBg="1"/>
      <p:bldP spid="518172" grpId="0" animBg="1"/>
      <p:bldP spid="518173" grpId="0" animBg="1"/>
      <p:bldP spid="518174" grpId="0" animBg="1"/>
      <p:bldP spid="518188" grpId="0"/>
      <p:bldP spid="518189" grpId="0" animBg="1"/>
      <p:bldP spid="518190" grpId="0" animBg="1"/>
      <p:bldP spid="518191" grpId="0" animBg="1"/>
      <p:bldP spid="518192" grpId="0" animBg="1"/>
      <p:bldP spid="518193" grpId="0" animBg="1"/>
      <p:bldP spid="518194" grpId="0" animBg="1"/>
      <p:bldP spid="518195" grpId="0" animBg="1"/>
      <p:bldP spid="518196" grpId="0" animBg="1"/>
      <p:bldP spid="518229" grpId="0"/>
      <p:bldP spid="518230" grpId="0" animBg="1"/>
      <p:bldP spid="518231" grpId="0" animBg="1"/>
      <p:bldP spid="518232" grpId="0" animBg="1"/>
      <p:bldP spid="518233" grpId="0" animBg="1"/>
      <p:bldP spid="518234" grpId="0" animBg="1"/>
      <p:bldP spid="518235" grpId="0" animBg="1"/>
      <p:bldP spid="518236" grpId="0" animBg="1"/>
      <p:bldP spid="518237" grpId="0" animBg="1"/>
      <p:bldP spid="518251" grpId="0"/>
      <p:bldP spid="518252" grpId="0" animBg="1"/>
      <p:bldP spid="518253" grpId="0" animBg="1"/>
      <p:bldP spid="518254" grpId="0" animBg="1"/>
      <p:bldP spid="518255" grpId="0" animBg="1"/>
      <p:bldP spid="518256" grpId="0" animBg="1"/>
      <p:bldP spid="518257" grpId="0" animBg="1"/>
      <p:bldP spid="518258" grpId="0" animBg="1"/>
      <p:bldP spid="5182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891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21</a:t>
            </a:fld>
            <a:r>
              <a:rPr lang="en-US" altLang="en-US" sz="1200" dirty="0">
                <a:solidFill>
                  <a:srgbClr val="898989"/>
                </a:solidFill>
                <a:latin typeface="Arial" panose="020B0604020202020204" pitchFamily="34" charset="0"/>
              </a:rPr>
              <a:t>/30</a:t>
            </a:r>
          </a:p>
        </p:txBody>
      </p:sp>
      <p:sp>
        <p:nvSpPr>
          <p:cNvPr id="38916" name="Rectangle 2"/>
          <p:cNvSpPr>
            <a:spLocks noGrp="1"/>
          </p:cNvSpPr>
          <p:nvPr>
            <p:ph type="title"/>
          </p:nvPr>
        </p:nvSpPr>
        <p:spPr>
          <a:xfrm>
            <a:off x="0" y="106363"/>
            <a:ext cx="8991600" cy="701675"/>
          </a:xfrm>
        </p:spPr>
        <p:txBody>
          <a:bodyPr vert="horz" wrap="square" lIns="91440" tIns="45720" rIns="91440" bIns="45720" anchor="ctr" anchorCtr="0">
            <a:spAutoFit/>
          </a:bodyPr>
          <a:lstStyle/>
          <a:p>
            <a:r>
              <a:rPr lang="en-US" altLang="en-US" sz="4000" b="1" dirty="0">
                <a:solidFill>
                  <a:srgbClr val="CC3300"/>
                </a:solidFill>
              </a:rPr>
              <a:t>Example (cont.)</a:t>
            </a:r>
          </a:p>
        </p:txBody>
      </p:sp>
      <p:sp>
        <p:nvSpPr>
          <p:cNvPr id="520195" name="Oval 3"/>
          <p:cNvSpPr/>
          <p:nvPr/>
        </p:nvSpPr>
        <p:spPr>
          <a:xfrm>
            <a:off x="1828800" y="1524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196" name="Oval 4"/>
          <p:cNvSpPr/>
          <p:nvPr/>
        </p:nvSpPr>
        <p:spPr>
          <a:xfrm>
            <a:off x="2667000" y="1524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197" name="Oval 5"/>
          <p:cNvSpPr/>
          <p:nvPr/>
        </p:nvSpPr>
        <p:spPr>
          <a:xfrm>
            <a:off x="3505200" y="1524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198" name="Oval 6"/>
          <p:cNvSpPr/>
          <p:nvPr/>
        </p:nvSpPr>
        <p:spPr>
          <a:xfrm>
            <a:off x="1828800" y="2286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199" name="Oval 7"/>
          <p:cNvSpPr/>
          <p:nvPr/>
        </p:nvSpPr>
        <p:spPr>
          <a:xfrm>
            <a:off x="3505200" y="2286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00" name="Oval 8"/>
          <p:cNvSpPr/>
          <p:nvPr/>
        </p:nvSpPr>
        <p:spPr>
          <a:xfrm>
            <a:off x="2667000" y="2286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01" name="Oval 9"/>
          <p:cNvSpPr/>
          <p:nvPr/>
        </p:nvSpPr>
        <p:spPr>
          <a:xfrm>
            <a:off x="4343400" y="2286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02" name="Oval 10"/>
          <p:cNvSpPr/>
          <p:nvPr/>
        </p:nvSpPr>
        <p:spPr>
          <a:xfrm>
            <a:off x="4343400" y="1524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03" name="Line 11"/>
          <p:cNvSpPr/>
          <p:nvPr/>
        </p:nvSpPr>
        <p:spPr>
          <a:xfrm>
            <a:off x="1905000" y="1600200"/>
            <a:ext cx="762000" cy="0"/>
          </a:xfrm>
          <a:prstGeom prst="line">
            <a:avLst/>
          </a:prstGeom>
          <a:ln w="9525" cap="flat" cmpd="sng">
            <a:solidFill>
              <a:schemeClr val="tx1"/>
            </a:solidFill>
            <a:prstDash val="solid"/>
            <a:headEnd type="none" w="med" len="med"/>
            <a:tailEnd type="none" w="med" len="med"/>
          </a:ln>
        </p:spPr>
      </p:sp>
      <p:sp>
        <p:nvSpPr>
          <p:cNvPr id="520204" name="Line 12"/>
          <p:cNvSpPr/>
          <p:nvPr/>
        </p:nvSpPr>
        <p:spPr>
          <a:xfrm>
            <a:off x="2743200" y="1600200"/>
            <a:ext cx="762000" cy="0"/>
          </a:xfrm>
          <a:prstGeom prst="line">
            <a:avLst/>
          </a:prstGeom>
          <a:ln w="38100" cap="flat" cmpd="sng">
            <a:solidFill>
              <a:srgbClr val="FF3300"/>
            </a:solidFill>
            <a:prstDash val="solid"/>
            <a:headEnd type="none" w="med" len="med"/>
            <a:tailEnd type="none" w="med" len="med"/>
          </a:ln>
        </p:spPr>
      </p:sp>
      <p:sp>
        <p:nvSpPr>
          <p:cNvPr id="520205" name="Line 13"/>
          <p:cNvSpPr/>
          <p:nvPr/>
        </p:nvSpPr>
        <p:spPr>
          <a:xfrm>
            <a:off x="2743200" y="2286000"/>
            <a:ext cx="762000" cy="0"/>
          </a:xfrm>
          <a:prstGeom prst="line">
            <a:avLst/>
          </a:prstGeom>
          <a:ln w="38100" cap="flat" cmpd="sng">
            <a:solidFill>
              <a:srgbClr val="FF3300"/>
            </a:solidFill>
            <a:prstDash val="solid"/>
            <a:headEnd type="none" w="med" len="med"/>
            <a:tailEnd type="none" w="med" len="med"/>
          </a:ln>
        </p:spPr>
      </p:sp>
      <p:sp>
        <p:nvSpPr>
          <p:cNvPr id="520206" name="Line 14"/>
          <p:cNvSpPr/>
          <p:nvPr/>
        </p:nvSpPr>
        <p:spPr>
          <a:xfrm>
            <a:off x="3581400" y="2286000"/>
            <a:ext cx="762000" cy="0"/>
          </a:xfrm>
          <a:prstGeom prst="line">
            <a:avLst/>
          </a:prstGeom>
          <a:ln w="9525" cap="flat" cmpd="sng">
            <a:solidFill>
              <a:schemeClr val="tx1"/>
            </a:solidFill>
            <a:prstDash val="solid"/>
            <a:headEnd type="none" w="med" len="med"/>
            <a:tailEnd type="none" w="med" len="med"/>
          </a:ln>
        </p:spPr>
      </p:sp>
      <p:sp>
        <p:nvSpPr>
          <p:cNvPr id="520207" name="Line 15"/>
          <p:cNvSpPr/>
          <p:nvPr/>
        </p:nvSpPr>
        <p:spPr>
          <a:xfrm>
            <a:off x="1905000" y="1600200"/>
            <a:ext cx="0" cy="685800"/>
          </a:xfrm>
          <a:prstGeom prst="line">
            <a:avLst/>
          </a:prstGeom>
          <a:ln w="9525" cap="flat" cmpd="sng">
            <a:solidFill>
              <a:schemeClr val="tx1"/>
            </a:solidFill>
            <a:prstDash val="solid"/>
            <a:headEnd type="none" w="med" len="med"/>
            <a:tailEnd type="none" w="med" len="med"/>
          </a:ln>
        </p:spPr>
      </p:sp>
      <p:sp>
        <p:nvSpPr>
          <p:cNvPr id="520208" name="Line 16"/>
          <p:cNvSpPr/>
          <p:nvPr/>
        </p:nvSpPr>
        <p:spPr>
          <a:xfrm>
            <a:off x="4343400" y="1600200"/>
            <a:ext cx="0" cy="685800"/>
          </a:xfrm>
          <a:prstGeom prst="line">
            <a:avLst/>
          </a:prstGeom>
          <a:ln w="9525" cap="flat" cmpd="sng">
            <a:solidFill>
              <a:schemeClr val="tx1"/>
            </a:solidFill>
            <a:prstDash val="solid"/>
            <a:headEnd type="none" w="med" len="med"/>
            <a:tailEnd type="none" w="med" len="med"/>
          </a:ln>
        </p:spPr>
      </p:sp>
      <p:sp>
        <p:nvSpPr>
          <p:cNvPr id="520209" name="Line 17"/>
          <p:cNvSpPr/>
          <p:nvPr/>
        </p:nvSpPr>
        <p:spPr>
          <a:xfrm>
            <a:off x="2743200" y="1600200"/>
            <a:ext cx="0" cy="685800"/>
          </a:xfrm>
          <a:prstGeom prst="line">
            <a:avLst/>
          </a:prstGeom>
          <a:ln w="38100" cap="flat" cmpd="sng">
            <a:solidFill>
              <a:srgbClr val="FF3300"/>
            </a:solidFill>
            <a:prstDash val="solid"/>
            <a:headEnd type="none" w="med" len="med"/>
            <a:tailEnd type="none" w="med" len="med"/>
          </a:ln>
        </p:spPr>
      </p:sp>
      <p:sp>
        <p:nvSpPr>
          <p:cNvPr id="520210" name="Line 18"/>
          <p:cNvSpPr/>
          <p:nvPr/>
        </p:nvSpPr>
        <p:spPr>
          <a:xfrm>
            <a:off x="3505200" y="1600200"/>
            <a:ext cx="0" cy="685800"/>
          </a:xfrm>
          <a:prstGeom prst="line">
            <a:avLst/>
          </a:prstGeom>
          <a:ln w="38100" cap="flat" cmpd="sng">
            <a:solidFill>
              <a:srgbClr val="FF3300"/>
            </a:solidFill>
            <a:prstDash val="solid"/>
            <a:headEnd type="none" w="med" len="med"/>
            <a:tailEnd type="none" w="med" len="med"/>
          </a:ln>
        </p:spPr>
      </p:sp>
      <p:sp>
        <p:nvSpPr>
          <p:cNvPr id="520211" name="Line 19"/>
          <p:cNvSpPr/>
          <p:nvPr/>
        </p:nvSpPr>
        <p:spPr>
          <a:xfrm flipH="1">
            <a:off x="1905000" y="1600200"/>
            <a:ext cx="762000" cy="685800"/>
          </a:xfrm>
          <a:prstGeom prst="line">
            <a:avLst/>
          </a:prstGeom>
          <a:ln w="9525" cap="flat" cmpd="sng">
            <a:solidFill>
              <a:schemeClr val="tx1"/>
            </a:solidFill>
            <a:prstDash val="solid"/>
            <a:headEnd type="none" w="med" len="med"/>
            <a:tailEnd type="none" w="med" len="med"/>
          </a:ln>
        </p:spPr>
      </p:sp>
      <p:sp>
        <p:nvSpPr>
          <p:cNvPr id="520212" name="Line 20"/>
          <p:cNvSpPr/>
          <p:nvPr/>
        </p:nvSpPr>
        <p:spPr>
          <a:xfrm flipH="1">
            <a:off x="3581400" y="1600200"/>
            <a:ext cx="762000" cy="685800"/>
          </a:xfrm>
          <a:prstGeom prst="line">
            <a:avLst/>
          </a:prstGeom>
          <a:ln w="9525" cap="flat" cmpd="sng">
            <a:solidFill>
              <a:schemeClr val="tx1"/>
            </a:solidFill>
            <a:prstDash val="solid"/>
            <a:headEnd type="none" w="med" len="med"/>
            <a:tailEnd type="none" w="med" len="med"/>
          </a:ln>
        </p:spPr>
      </p:sp>
      <p:sp>
        <p:nvSpPr>
          <p:cNvPr id="520213" name="Line 21"/>
          <p:cNvSpPr/>
          <p:nvPr/>
        </p:nvSpPr>
        <p:spPr>
          <a:xfrm>
            <a:off x="1905000" y="1600200"/>
            <a:ext cx="0" cy="685800"/>
          </a:xfrm>
          <a:prstGeom prst="line">
            <a:avLst/>
          </a:prstGeom>
          <a:ln w="38100" cap="flat" cmpd="sng">
            <a:solidFill>
              <a:srgbClr val="FF3300"/>
            </a:solidFill>
            <a:prstDash val="solid"/>
            <a:headEnd type="none" w="med" len="med"/>
            <a:tailEnd type="none" w="med" len="med"/>
          </a:ln>
        </p:spPr>
      </p:sp>
      <p:sp>
        <p:nvSpPr>
          <p:cNvPr id="520214" name="Line 22"/>
          <p:cNvSpPr/>
          <p:nvPr/>
        </p:nvSpPr>
        <p:spPr>
          <a:xfrm flipH="1">
            <a:off x="1905000" y="1600200"/>
            <a:ext cx="762000" cy="685800"/>
          </a:xfrm>
          <a:prstGeom prst="line">
            <a:avLst/>
          </a:prstGeom>
          <a:ln w="38100" cap="flat" cmpd="sng">
            <a:solidFill>
              <a:srgbClr val="FF3300"/>
            </a:solidFill>
            <a:prstDash val="solid"/>
            <a:headEnd type="none" w="med" len="med"/>
            <a:tailEnd type="none" w="med" len="med"/>
          </a:ln>
        </p:spPr>
      </p:sp>
      <p:sp>
        <p:nvSpPr>
          <p:cNvPr id="520215" name="Line 23"/>
          <p:cNvSpPr/>
          <p:nvPr/>
        </p:nvSpPr>
        <p:spPr>
          <a:xfrm>
            <a:off x="1905000" y="1600200"/>
            <a:ext cx="762000" cy="0"/>
          </a:xfrm>
          <a:prstGeom prst="line">
            <a:avLst/>
          </a:prstGeom>
          <a:ln w="38100" cap="flat" cmpd="sng">
            <a:solidFill>
              <a:srgbClr val="FF3300"/>
            </a:solidFill>
            <a:prstDash val="solid"/>
            <a:headEnd type="none" w="med" len="med"/>
            <a:tailEnd type="none" w="med" len="med"/>
          </a:ln>
        </p:spPr>
      </p:sp>
      <p:sp>
        <p:nvSpPr>
          <p:cNvPr id="520216" name="Text Box 24"/>
          <p:cNvSpPr txBox="1"/>
          <p:nvPr/>
        </p:nvSpPr>
        <p:spPr>
          <a:xfrm>
            <a:off x="5181600" y="1752600"/>
            <a:ext cx="4048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i="1" dirty="0">
                <a:solidFill>
                  <a:srgbClr val="3333FF"/>
                </a:solidFill>
                <a:latin typeface="Times New Roman" panose="02020603050405020304" pitchFamily="18" charset="0"/>
              </a:rPr>
              <a:t>H</a:t>
            </a:r>
            <a:endParaRPr lang="en-US" altLang="en-US" sz="2400" dirty="0">
              <a:latin typeface="Times New Roman" panose="02020603050405020304" pitchFamily="18" charset="0"/>
            </a:endParaRPr>
          </a:p>
        </p:txBody>
      </p:sp>
      <p:sp>
        <p:nvSpPr>
          <p:cNvPr id="520217" name="Oval 25"/>
          <p:cNvSpPr/>
          <p:nvPr/>
        </p:nvSpPr>
        <p:spPr>
          <a:xfrm>
            <a:off x="6121400" y="1524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18" name="Oval 26"/>
          <p:cNvSpPr/>
          <p:nvPr/>
        </p:nvSpPr>
        <p:spPr>
          <a:xfrm>
            <a:off x="6959600" y="1524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19" name="Oval 27"/>
          <p:cNvSpPr/>
          <p:nvPr/>
        </p:nvSpPr>
        <p:spPr>
          <a:xfrm>
            <a:off x="7797800" y="1524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20" name="Oval 28"/>
          <p:cNvSpPr/>
          <p:nvPr/>
        </p:nvSpPr>
        <p:spPr>
          <a:xfrm>
            <a:off x="6121400" y="2286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21" name="Oval 29"/>
          <p:cNvSpPr/>
          <p:nvPr/>
        </p:nvSpPr>
        <p:spPr>
          <a:xfrm>
            <a:off x="7797800" y="2286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22" name="Oval 30"/>
          <p:cNvSpPr/>
          <p:nvPr/>
        </p:nvSpPr>
        <p:spPr>
          <a:xfrm>
            <a:off x="6959600" y="2286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23" name="Oval 31"/>
          <p:cNvSpPr/>
          <p:nvPr/>
        </p:nvSpPr>
        <p:spPr>
          <a:xfrm>
            <a:off x="8636000" y="2286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24" name="Oval 32"/>
          <p:cNvSpPr/>
          <p:nvPr/>
        </p:nvSpPr>
        <p:spPr>
          <a:xfrm>
            <a:off x="8636000" y="15240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25" name="Line 33"/>
          <p:cNvSpPr/>
          <p:nvPr/>
        </p:nvSpPr>
        <p:spPr>
          <a:xfrm>
            <a:off x="7874000" y="2286000"/>
            <a:ext cx="762000" cy="0"/>
          </a:xfrm>
          <a:prstGeom prst="line">
            <a:avLst/>
          </a:prstGeom>
          <a:ln w="38100" cap="flat" cmpd="sng">
            <a:solidFill>
              <a:srgbClr val="FF3300"/>
            </a:solidFill>
            <a:prstDash val="solid"/>
            <a:headEnd type="none" w="med" len="med"/>
            <a:tailEnd type="none" w="med" len="med"/>
          </a:ln>
        </p:spPr>
      </p:sp>
      <p:sp>
        <p:nvSpPr>
          <p:cNvPr id="520226" name="Line 34"/>
          <p:cNvSpPr/>
          <p:nvPr/>
        </p:nvSpPr>
        <p:spPr>
          <a:xfrm>
            <a:off x="8636000" y="1600200"/>
            <a:ext cx="0" cy="685800"/>
          </a:xfrm>
          <a:prstGeom prst="line">
            <a:avLst/>
          </a:prstGeom>
          <a:ln w="38100" cap="flat" cmpd="sng">
            <a:solidFill>
              <a:srgbClr val="FF3300"/>
            </a:solidFill>
            <a:prstDash val="solid"/>
            <a:headEnd type="none" w="med" len="med"/>
            <a:tailEnd type="none" w="med" len="med"/>
          </a:ln>
        </p:spPr>
      </p:sp>
      <p:sp>
        <p:nvSpPr>
          <p:cNvPr id="520227" name="Line 35"/>
          <p:cNvSpPr/>
          <p:nvPr/>
        </p:nvSpPr>
        <p:spPr>
          <a:xfrm flipH="1">
            <a:off x="7874000" y="1600200"/>
            <a:ext cx="762000" cy="685800"/>
          </a:xfrm>
          <a:prstGeom prst="line">
            <a:avLst/>
          </a:prstGeom>
          <a:ln w="38100" cap="flat" cmpd="sng">
            <a:solidFill>
              <a:srgbClr val="FF3300"/>
            </a:solidFill>
            <a:prstDash val="solid"/>
            <a:headEnd type="none" w="med" len="med"/>
            <a:tailEnd type="none" w="med" len="med"/>
          </a:ln>
        </p:spPr>
      </p:sp>
      <p:sp>
        <p:nvSpPr>
          <p:cNvPr id="38950" name="Text Box 36"/>
          <p:cNvSpPr txBox="1"/>
          <p:nvPr/>
        </p:nvSpPr>
        <p:spPr>
          <a:xfrm>
            <a:off x="1752600" y="1219200"/>
            <a:ext cx="2895600" cy="14652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1800" dirty="0">
                <a:latin typeface="Times New Roman" panose="02020603050405020304" pitchFamily="18" charset="0"/>
              </a:rPr>
              <a:t>1            3            5            7   </a:t>
            </a:r>
          </a:p>
          <a:p>
            <a:pPr marL="0" lvl="0" indent="0">
              <a:spcBef>
                <a:spcPct val="0"/>
              </a:spcBef>
              <a:buFontTx/>
              <a:buNone/>
            </a:pPr>
            <a:r>
              <a:rPr lang="en-US" altLang="en-US" sz="1800" dirty="0">
                <a:latin typeface="Times New Roman" panose="02020603050405020304" pitchFamily="18" charset="0"/>
              </a:rPr>
              <a:t>	</a:t>
            </a:r>
          </a:p>
          <a:p>
            <a:pPr marL="0" lvl="0" indent="0">
              <a:spcBef>
                <a:spcPct val="0"/>
              </a:spcBef>
              <a:buFontTx/>
              <a:buNone/>
            </a:pPr>
            <a:r>
              <a:rPr lang="en-US" altLang="en-US" sz="1800" dirty="0">
                <a:latin typeface="Times New Roman" panose="02020603050405020304" pitchFamily="18" charset="0"/>
              </a:rPr>
              <a:t>		</a:t>
            </a:r>
          </a:p>
          <a:p>
            <a:pPr marL="0" lvl="0" indent="0">
              <a:spcBef>
                <a:spcPct val="0"/>
              </a:spcBef>
              <a:buFontTx/>
              <a:buNone/>
            </a:pPr>
            <a:endParaRPr lang="en-US" altLang="en-US" sz="1800" dirty="0">
              <a:latin typeface="Times New Roman" panose="02020603050405020304" pitchFamily="18" charset="0"/>
            </a:endParaRPr>
          </a:p>
          <a:p>
            <a:pPr marL="0" lvl="0" indent="0">
              <a:spcBef>
                <a:spcPct val="0"/>
              </a:spcBef>
              <a:buFontTx/>
              <a:buNone/>
            </a:pPr>
            <a:r>
              <a:rPr lang="en-US" altLang="en-US" sz="1800" dirty="0">
                <a:latin typeface="Times New Roman" panose="02020603050405020304" pitchFamily="18" charset="0"/>
              </a:rPr>
              <a:t>2            4            6             8</a:t>
            </a:r>
          </a:p>
        </p:txBody>
      </p:sp>
      <p:sp>
        <p:nvSpPr>
          <p:cNvPr id="520229" name="Oval 37"/>
          <p:cNvSpPr/>
          <p:nvPr/>
        </p:nvSpPr>
        <p:spPr>
          <a:xfrm>
            <a:off x="1752600" y="3505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30" name="Oval 38"/>
          <p:cNvSpPr/>
          <p:nvPr/>
        </p:nvSpPr>
        <p:spPr>
          <a:xfrm>
            <a:off x="2590800" y="3505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31" name="Oval 39"/>
          <p:cNvSpPr/>
          <p:nvPr/>
        </p:nvSpPr>
        <p:spPr>
          <a:xfrm>
            <a:off x="3429000" y="3505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32" name="Oval 40"/>
          <p:cNvSpPr/>
          <p:nvPr/>
        </p:nvSpPr>
        <p:spPr>
          <a:xfrm>
            <a:off x="1752600" y="4267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33" name="Oval 41"/>
          <p:cNvSpPr/>
          <p:nvPr/>
        </p:nvSpPr>
        <p:spPr>
          <a:xfrm>
            <a:off x="3429000" y="4267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34" name="Oval 42"/>
          <p:cNvSpPr/>
          <p:nvPr/>
        </p:nvSpPr>
        <p:spPr>
          <a:xfrm>
            <a:off x="2590800" y="4267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35" name="Oval 43"/>
          <p:cNvSpPr/>
          <p:nvPr/>
        </p:nvSpPr>
        <p:spPr>
          <a:xfrm>
            <a:off x="4267200" y="4267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36" name="Oval 44"/>
          <p:cNvSpPr/>
          <p:nvPr/>
        </p:nvSpPr>
        <p:spPr>
          <a:xfrm>
            <a:off x="4267200" y="3505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37" name="Line 45"/>
          <p:cNvSpPr/>
          <p:nvPr/>
        </p:nvSpPr>
        <p:spPr>
          <a:xfrm>
            <a:off x="1828800" y="3581400"/>
            <a:ext cx="762000" cy="0"/>
          </a:xfrm>
          <a:prstGeom prst="line">
            <a:avLst/>
          </a:prstGeom>
          <a:ln w="9525" cap="flat" cmpd="sng">
            <a:solidFill>
              <a:schemeClr val="tx1"/>
            </a:solidFill>
            <a:prstDash val="solid"/>
            <a:headEnd type="none" w="med" len="med"/>
            <a:tailEnd type="none" w="med" len="med"/>
          </a:ln>
        </p:spPr>
      </p:sp>
      <p:sp>
        <p:nvSpPr>
          <p:cNvPr id="520238" name="Line 46"/>
          <p:cNvSpPr/>
          <p:nvPr/>
        </p:nvSpPr>
        <p:spPr>
          <a:xfrm>
            <a:off x="2667000" y="3581400"/>
            <a:ext cx="762000" cy="0"/>
          </a:xfrm>
          <a:prstGeom prst="line">
            <a:avLst/>
          </a:prstGeom>
          <a:ln w="38100" cap="flat" cmpd="sng">
            <a:solidFill>
              <a:srgbClr val="FF3300"/>
            </a:solidFill>
            <a:prstDash val="solid"/>
            <a:headEnd type="none" w="med" len="med"/>
            <a:tailEnd type="none" w="med" len="med"/>
          </a:ln>
        </p:spPr>
      </p:sp>
      <p:sp>
        <p:nvSpPr>
          <p:cNvPr id="520239" name="Line 47"/>
          <p:cNvSpPr/>
          <p:nvPr/>
        </p:nvSpPr>
        <p:spPr>
          <a:xfrm>
            <a:off x="2667000" y="4267200"/>
            <a:ext cx="762000" cy="0"/>
          </a:xfrm>
          <a:prstGeom prst="line">
            <a:avLst/>
          </a:prstGeom>
          <a:ln w="38100" cap="flat" cmpd="sng">
            <a:solidFill>
              <a:srgbClr val="FF3300"/>
            </a:solidFill>
            <a:prstDash val="solid"/>
            <a:headEnd type="none" w="med" len="med"/>
            <a:tailEnd type="none" w="med" len="med"/>
          </a:ln>
        </p:spPr>
      </p:sp>
      <p:sp>
        <p:nvSpPr>
          <p:cNvPr id="520240" name="Line 48"/>
          <p:cNvSpPr/>
          <p:nvPr/>
        </p:nvSpPr>
        <p:spPr>
          <a:xfrm>
            <a:off x="3505200" y="4267200"/>
            <a:ext cx="762000" cy="0"/>
          </a:xfrm>
          <a:prstGeom prst="line">
            <a:avLst/>
          </a:prstGeom>
          <a:ln w="38100" cap="flat" cmpd="sng">
            <a:solidFill>
              <a:srgbClr val="FF3300"/>
            </a:solidFill>
            <a:prstDash val="solid"/>
            <a:headEnd type="none" w="med" len="med"/>
            <a:tailEnd type="none" w="med" len="med"/>
          </a:ln>
        </p:spPr>
      </p:sp>
      <p:sp>
        <p:nvSpPr>
          <p:cNvPr id="520241" name="Line 49"/>
          <p:cNvSpPr/>
          <p:nvPr/>
        </p:nvSpPr>
        <p:spPr>
          <a:xfrm>
            <a:off x="1828800" y="3581400"/>
            <a:ext cx="0" cy="685800"/>
          </a:xfrm>
          <a:prstGeom prst="line">
            <a:avLst/>
          </a:prstGeom>
          <a:ln w="9525" cap="flat" cmpd="sng">
            <a:solidFill>
              <a:schemeClr val="tx1"/>
            </a:solidFill>
            <a:prstDash val="solid"/>
            <a:headEnd type="none" w="med" len="med"/>
            <a:tailEnd type="none" w="med" len="med"/>
          </a:ln>
        </p:spPr>
      </p:sp>
      <p:sp>
        <p:nvSpPr>
          <p:cNvPr id="520242" name="Line 50"/>
          <p:cNvSpPr/>
          <p:nvPr/>
        </p:nvSpPr>
        <p:spPr>
          <a:xfrm>
            <a:off x="4267200" y="3581400"/>
            <a:ext cx="0" cy="685800"/>
          </a:xfrm>
          <a:prstGeom prst="line">
            <a:avLst/>
          </a:prstGeom>
          <a:ln w="38100" cap="flat" cmpd="sng">
            <a:solidFill>
              <a:srgbClr val="FF3300"/>
            </a:solidFill>
            <a:prstDash val="solid"/>
            <a:headEnd type="none" w="med" len="med"/>
            <a:tailEnd type="none" w="med" len="med"/>
          </a:ln>
        </p:spPr>
      </p:sp>
      <p:sp>
        <p:nvSpPr>
          <p:cNvPr id="520243" name="Line 51"/>
          <p:cNvSpPr/>
          <p:nvPr/>
        </p:nvSpPr>
        <p:spPr>
          <a:xfrm>
            <a:off x="2667000" y="3581400"/>
            <a:ext cx="0" cy="685800"/>
          </a:xfrm>
          <a:prstGeom prst="line">
            <a:avLst/>
          </a:prstGeom>
          <a:ln w="38100" cap="flat" cmpd="sng">
            <a:solidFill>
              <a:srgbClr val="FF3300"/>
            </a:solidFill>
            <a:prstDash val="solid"/>
            <a:headEnd type="none" w="med" len="med"/>
            <a:tailEnd type="none" w="med" len="med"/>
          </a:ln>
        </p:spPr>
      </p:sp>
      <p:sp>
        <p:nvSpPr>
          <p:cNvPr id="520244" name="Line 52"/>
          <p:cNvSpPr/>
          <p:nvPr/>
        </p:nvSpPr>
        <p:spPr>
          <a:xfrm>
            <a:off x="3429000" y="3581400"/>
            <a:ext cx="0" cy="685800"/>
          </a:xfrm>
          <a:prstGeom prst="line">
            <a:avLst/>
          </a:prstGeom>
          <a:ln w="38100" cap="flat" cmpd="sng">
            <a:solidFill>
              <a:srgbClr val="FF3300"/>
            </a:solidFill>
            <a:prstDash val="solid"/>
            <a:headEnd type="none" w="med" len="med"/>
            <a:tailEnd type="none" w="med" len="med"/>
          </a:ln>
        </p:spPr>
      </p:sp>
      <p:sp>
        <p:nvSpPr>
          <p:cNvPr id="520245" name="Line 53"/>
          <p:cNvSpPr/>
          <p:nvPr/>
        </p:nvSpPr>
        <p:spPr>
          <a:xfrm flipH="1">
            <a:off x="1828800" y="3581400"/>
            <a:ext cx="762000" cy="685800"/>
          </a:xfrm>
          <a:prstGeom prst="line">
            <a:avLst/>
          </a:prstGeom>
          <a:ln w="9525" cap="flat" cmpd="sng">
            <a:solidFill>
              <a:schemeClr val="tx1"/>
            </a:solidFill>
            <a:prstDash val="solid"/>
            <a:headEnd type="none" w="med" len="med"/>
            <a:tailEnd type="none" w="med" len="med"/>
          </a:ln>
        </p:spPr>
      </p:sp>
      <p:sp>
        <p:nvSpPr>
          <p:cNvPr id="520246" name="Line 54"/>
          <p:cNvSpPr/>
          <p:nvPr/>
        </p:nvSpPr>
        <p:spPr>
          <a:xfrm flipH="1">
            <a:off x="3505200" y="3581400"/>
            <a:ext cx="762000" cy="685800"/>
          </a:xfrm>
          <a:prstGeom prst="line">
            <a:avLst/>
          </a:prstGeom>
          <a:ln w="38100" cap="flat" cmpd="sng">
            <a:solidFill>
              <a:srgbClr val="FF3300"/>
            </a:solidFill>
            <a:prstDash val="solid"/>
            <a:headEnd type="none" w="med" len="med"/>
            <a:tailEnd type="none" w="med" len="med"/>
          </a:ln>
        </p:spPr>
      </p:sp>
      <p:sp>
        <p:nvSpPr>
          <p:cNvPr id="520247" name="Line 55"/>
          <p:cNvSpPr/>
          <p:nvPr/>
        </p:nvSpPr>
        <p:spPr>
          <a:xfrm>
            <a:off x="1828800" y="3581400"/>
            <a:ext cx="0" cy="685800"/>
          </a:xfrm>
          <a:prstGeom prst="line">
            <a:avLst/>
          </a:prstGeom>
          <a:ln w="38100" cap="flat" cmpd="sng">
            <a:solidFill>
              <a:srgbClr val="FF3300"/>
            </a:solidFill>
            <a:prstDash val="solid"/>
            <a:headEnd type="none" w="med" len="med"/>
            <a:tailEnd type="none" w="med" len="med"/>
          </a:ln>
        </p:spPr>
      </p:sp>
      <p:sp>
        <p:nvSpPr>
          <p:cNvPr id="520248" name="Line 56"/>
          <p:cNvSpPr/>
          <p:nvPr/>
        </p:nvSpPr>
        <p:spPr>
          <a:xfrm flipH="1">
            <a:off x="1828800" y="3581400"/>
            <a:ext cx="762000" cy="685800"/>
          </a:xfrm>
          <a:prstGeom prst="line">
            <a:avLst/>
          </a:prstGeom>
          <a:ln w="38100" cap="flat" cmpd="sng">
            <a:solidFill>
              <a:srgbClr val="FF3300"/>
            </a:solidFill>
            <a:prstDash val="solid"/>
            <a:headEnd type="none" w="med" len="med"/>
            <a:tailEnd type="none" w="med" len="med"/>
          </a:ln>
        </p:spPr>
      </p:sp>
      <p:sp>
        <p:nvSpPr>
          <p:cNvPr id="520249" name="Line 57"/>
          <p:cNvSpPr/>
          <p:nvPr/>
        </p:nvSpPr>
        <p:spPr>
          <a:xfrm>
            <a:off x="1828800" y="3581400"/>
            <a:ext cx="762000" cy="0"/>
          </a:xfrm>
          <a:prstGeom prst="line">
            <a:avLst/>
          </a:prstGeom>
          <a:ln w="38100" cap="flat" cmpd="sng">
            <a:solidFill>
              <a:srgbClr val="FF3300"/>
            </a:solidFill>
            <a:prstDash val="solid"/>
            <a:headEnd type="none" w="med" len="med"/>
            <a:tailEnd type="none" w="med" len="med"/>
          </a:ln>
        </p:spPr>
      </p:sp>
      <p:sp>
        <p:nvSpPr>
          <p:cNvPr id="520250" name="Text Box 58"/>
          <p:cNvSpPr txBox="1"/>
          <p:nvPr/>
        </p:nvSpPr>
        <p:spPr>
          <a:xfrm>
            <a:off x="5105400" y="3733800"/>
            <a:ext cx="4048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i="1" dirty="0">
                <a:solidFill>
                  <a:srgbClr val="3333FF"/>
                </a:solidFill>
                <a:latin typeface="Times New Roman" panose="02020603050405020304" pitchFamily="18" charset="0"/>
              </a:rPr>
              <a:t>H</a:t>
            </a:r>
            <a:endParaRPr lang="en-US" altLang="en-US" sz="2400" dirty="0">
              <a:latin typeface="Times New Roman" panose="02020603050405020304" pitchFamily="18" charset="0"/>
            </a:endParaRPr>
          </a:p>
        </p:txBody>
      </p:sp>
      <p:sp>
        <p:nvSpPr>
          <p:cNvPr id="520251" name="Oval 59"/>
          <p:cNvSpPr/>
          <p:nvPr/>
        </p:nvSpPr>
        <p:spPr>
          <a:xfrm>
            <a:off x="6045200" y="3505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52" name="Oval 60"/>
          <p:cNvSpPr/>
          <p:nvPr/>
        </p:nvSpPr>
        <p:spPr>
          <a:xfrm>
            <a:off x="6883400" y="3505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53" name="Oval 61"/>
          <p:cNvSpPr/>
          <p:nvPr/>
        </p:nvSpPr>
        <p:spPr>
          <a:xfrm>
            <a:off x="7721600" y="3505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54" name="Oval 62"/>
          <p:cNvSpPr/>
          <p:nvPr/>
        </p:nvSpPr>
        <p:spPr>
          <a:xfrm>
            <a:off x="6045200" y="4267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55" name="Oval 63"/>
          <p:cNvSpPr/>
          <p:nvPr/>
        </p:nvSpPr>
        <p:spPr>
          <a:xfrm>
            <a:off x="7721600" y="4267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56" name="Oval 64"/>
          <p:cNvSpPr/>
          <p:nvPr/>
        </p:nvSpPr>
        <p:spPr>
          <a:xfrm>
            <a:off x="6883400" y="4267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57" name="Text Box 65"/>
          <p:cNvSpPr txBox="1">
            <a:spLocks noChangeArrowheads="1"/>
          </p:cNvSpPr>
          <p:nvPr/>
        </p:nvSpPr>
        <p:spPr bwMode="auto">
          <a:xfrm>
            <a:off x="6019800" y="1219200"/>
            <a:ext cx="2870200" cy="1465263"/>
          </a:xfrm>
          <a:prstGeom prst="rect">
            <a:avLst/>
          </a:prstGeom>
          <a:noFill/>
          <a:ln w="9525">
            <a:noFill/>
            <a:miter lim="800000"/>
          </a:ln>
          <a:effectLst/>
        </p:spPr>
        <p:txBody>
          <a:bodyPr wrap="none">
            <a:spAutoFit/>
          </a:bodyPr>
          <a:lstStyle/>
          <a:p>
            <a:pPr marR="0" defTabSz="914400">
              <a:buClrTx/>
              <a:buSzTx/>
              <a:buFontTx/>
              <a:buNone/>
              <a:defRPr/>
            </a:pPr>
            <a:r>
              <a:rPr kumimoji="0" lang="en-US" sz="1800" b="0" kern="1200" cap="none" spc="0" normalizeH="0" baseline="0" noProof="0">
                <a:latin typeface="Times New Roman" panose="02020603050405020304" pitchFamily="18" charset="0"/>
                <a:ea typeface="+mn-ea"/>
                <a:cs typeface="+mn-cs"/>
              </a:rPr>
              <a:t>1            3            5            7   </a:t>
            </a:r>
          </a:p>
          <a:p>
            <a:pPr marR="0" defTabSz="914400">
              <a:buClrTx/>
              <a:buSzTx/>
              <a:buFontTx/>
              <a:buNone/>
              <a:defRPr/>
            </a:pPr>
            <a:endParaRPr kumimoji="0" lang="en-US" sz="1800" b="0" kern="1200" cap="none" spc="0" normalizeH="0" baseline="0" noProof="0">
              <a:latin typeface="Times New Roman" panose="02020603050405020304" pitchFamily="18" charset="0"/>
              <a:ea typeface="+mn-ea"/>
              <a:cs typeface="+mn-cs"/>
            </a:endParaRPr>
          </a:p>
          <a:p>
            <a:pPr marR="0" defTabSz="914400">
              <a:buClrTx/>
              <a:buSzTx/>
              <a:buFontTx/>
              <a:buNone/>
              <a:defRPr/>
            </a:pPr>
            <a:endParaRPr kumimoji="0" lang="en-US" sz="1800" b="0" kern="1200" cap="none" spc="0" normalizeH="0" baseline="0" noProof="0">
              <a:latin typeface="Times New Roman" panose="02020603050405020304" pitchFamily="18" charset="0"/>
              <a:ea typeface="+mn-ea"/>
              <a:cs typeface="+mn-cs"/>
            </a:endParaRPr>
          </a:p>
          <a:p>
            <a:pPr marR="0" defTabSz="914400">
              <a:buClrTx/>
              <a:buSzTx/>
              <a:buFontTx/>
              <a:buNone/>
              <a:defRPr/>
            </a:pPr>
            <a:endParaRPr kumimoji="0" lang="en-US" sz="1800" b="0" kern="1200" cap="none" spc="0" normalizeH="0" baseline="0" noProof="0">
              <a:latin typeface="Times New Roman" panose="02020603050405020304" pitchFamily="18" charset="0"/>
              <a:ea typeface="+mn-ea"/>
              <a:cs typeface="+mn-cs"/>
            </a:endParaRPr>
          </a:p>
          <a:p>
            <a:pPr marR="0" defTabSz="914400">
              <a:buClrTx/>
              <a:buSzTx/>
              <a:buFontTx/>
              <a:buNone/>
              <a:defRPr/>
            </a:pPr>
            <a:r>
              <a:rPr kumimoji="0" lang="en-US" sz="1800" b="0" kern="1200" cap="none" spc="0" normalizeH="0" baseline="0" noProof="0">
                <a:latin typeface="Times New Roman" panose="02020603050405020304" pitchFamily="18" charset="0"/>
                <a:ea typeface="+mn-ea"/>
                <a:cs typeface="+mn-cs"/>
              </a:rPr>
              <a:t>2            4            </a:t>
            </a:r>
            <a:r>
              <a:rPr kumimoji="0" lang="en-US" sz="1800"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mn-ea"/>
                <a:cs typeface="+mn-cs"/>
              </a:rPr>
              <a:t>6</a:t>
            </a:r>
            <a:r>
              <a:rPr kumimoji="0" lang="en-US" sz="1800" b="0" kern="1200" cap="none" spc="0" normalizeH="0" baseline="0" noProof="0">
                <a:latin typeface="Times New Roman" panose="02020603050405020304" pitchFamily="18" charset="0"/>
                <a:ea typeface="+mn-ea"/>
                <a:cs typeface="+mn-cs"/>
              </a:rPr>
              <a:t>             8</a:t>
            </a:r>
          </a:p>
        </p:txBody>
      </p:sp>
      <p:sp>
        <p:nvSpPr>
          <p:cNvPr id="520258" name="Oval 66"/>
          <p:cNvSpPr/>
          <p:nvPr/>
        </p:nvSpPr>
        <p:spPr>
          <a:xfrm>
            <a:off x="8534400" y="3505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59" name="Oval 67"/>
          <p:cNvSpPr/>
          <p:nvPr/>
        </p:nvSpPr>
        <p:spPr>
          <a:xfrm>
            <a:off x="8534400" y="4267200"/>
            <a:ext cx="76200" cy="762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520260" name="Text Box 68"/>
          <p:cNvSpPr txBox="1"/>
          <p:nvPr/>
        </p:nvSpPr>
        <p:spPr>
          <a:xfrm>
            <a:off x="228600" y="3276600"/>
            <a:ext cx="144780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i="1" dirty="0">
                <a:solidFill>
                  <a:srgbClr val="3333FF"/>
                </a:solidFill>
                <a:latin typeface="Times New Roman" panose="02020603050405020304" pitchFamily="18" charset="0"/>
              </a:rPr>
              <a:t>splicing</a:t>
            </a:r>
          </a:p>
          <a:p>
            <a:pPr marL="0" lvl="0" indent="0">
              <a:spcBef>
                <a:spcPct val="0"/>
              </a:spcBef>
              <a:buFontTx/>
              <a:buNone/>
            </a:pPr>
            <a:r>
              <a:rPr lang="en-US" altLang="en-US" sz="2400" dirty="0">
                <a:latin typeface="Times New Roman" panose="02020603050405020304" pitchFamily="18" charset="0"/>
              </a:rPr>
              <a:t>6786 into</a:t>
            </a:r>
            <a:endParaRPr lang="en-US" altLang="en-US" sz="2400" i="1" dirty="0">
              <a:solidFill>
                <a:srgbClr val="3333FF"/>
              </a:solidFill>
              <a:latin typeface="Times New Roman" panose="02020603050405020304" pitchFamily="18" charset="0"/>
            </a:endParaRPr>
          </a:p>
          <a:p>
            <a:pPr marL="0" lvl="0" indent="0">
              <a:spcBef>
                <a:spcPct val="0"/>
              </a:spcBef>
              <a:buFontTx/>
              <a:buNone/>
            </a:pPr>
            <a:r>
              <a:rPr lang="en-US" altLang="en-US" sz="2400" dirty="0">
                <a:latin typeface="Times New Roman" panose="02020603050405020304" pitchFamily="18" charset="0"/>
              </a:rPr>
              <a:t>12346531</a:t>
            </a:r>
          </a:p>
        </p:txBody>
      </p:sp>
      <p:sp>
        <p:nvSpPr>
          <p:cNvPr id="38983" name="Text Box 69"/>
          <p:cNvSpPr txBox="1"/>
          <p:nvPr/>
        </p:nvSpPr>
        <p:spPr>
          <a:xfrm>
            <a:off x="5943600" y="3200400"/>
            <a:ext cx="2870200" cy="14652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1800" dirty="0">
                <a:latin typeface="Times New Roman" panose="02020603050405020304" pitchFamily="18" charset="0"/>
              </a:rPr>
              <a:t>1            3            5            7   </a:t>
            </a:r>
          </a:p>
          <a:p>
            <a:pPr marL="0" lvl="0" indent="0">
              <a:spcBef>
                <a:spcPct val="0"/>
              </a:spcBef>
              <a:buFontTx/>
              <a:buNone/>
            </a:pPr>
            <a:endParaRPr lang="en-US" altLang="en-US" sz="1800" dirty="0">
              <a:latin typeface="Times New Roman" panose="02020603050405020304" pitchFamily="18" charset="0"/>
            </a:endParaRPr>
          </a:p>
          <a:p>
            <a:pPr marL="0" lvl="0" indent="0">
              <a:spcBef>
                <a:spcPct val="0"/>
              </a:spcBef>
              <a:buFontTx/>
              <a:buNone/>
            </a:pPr>
            <a:endParaRPr lang="en-US" altLang="en-US" sz="1800" dirty="0">
              <a:latin typeface="Times New Roman" panose="02020603050405020304" pitchFamily="18" charset="0"/>
            </a:endParaRPr>
          </a:p>
          <a:p>
            <a:pPr marL="0" lvl="0" indent="0">
              <a:spcBef>
                <a:spcPct val="0"/>
              </a:spcBef>
              <a:buFontTx/>
              <a:buNone/>
            </a:pPr>
            <a:endParaRPr lang="en-US" altLang="en-US" sz="1800" dirty="0">
              <a:latin typeface="Times New Roman" panose="02020603050405020304" pitchFamily="18" charset="0"/>
            </a:endParaRPr>
          </a:p>
          <a:p>
            <a:pPr marL="0" lvl="0" indent="0">
              <a:spcBef>
                <a:spcPct val="0"/>
              </a:spcBef>
              <a:buFontTx/>
              <a:buNone/>
            </a:pPr>
            <a:r>
              <a:rPr lang="en-US" altLang="en-US" sz="1800" dirty="0">
                <a:latin typeface="Times New Roman" panose="02020603050405020304" pitchFamily="18" charset="0"/>
              </a:rPr>
              <a:t>2            4            6             8</a:t>
            </a:r>
          </a:p>
        </p:txBody>
      </p:sp>
      <p:sp>
        <p:nvSpPr>
          <p:cNvPr id="520262" name="Text Box 70"/>
          <p:cNvSpPr txBox="1"/>
          <p:nvPr/>
        </p:nvSpPr>
        <p:spPr>
          <a:xfrm>
            <a:off x="304800" y="5105400"/>
            <a:ext cx="30480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i="1" dirty="0">
                <a:solidFill>
                  <a:srgbClr val="3333FF"/>
                </a:solidFill>
                <a:latin typeface="Times New Roman" panose="02020603050405020304" pitchFamily="18" charset="0"/>
              </a:rPr>
              <a:t>Euler cycle obtained</a:t>
            </a:r>
          </a:p>
          <a:p>
            <a:pPr marL="0" lvl="0" indent="0">
              <a:spcBef>
                <a:spcPct val="0"/>
              </a:spcBef>
              <a:buFontTx/>
              <a:buNone/>
            </a:pPr>
            <a:r>
              <a:rPr lang="en-US" altLang="en-US" sz="2400" dirty="0">
                <a:latin typeface="Times New Roman" panose="02020603050405020304" pitchFamily="18" charset="0"/>
              </a:rPr>
              <a:t>12346786531</a:t>
            </a:r>
          </a:p>
        </p:txBody>
      </p:sp>
      <p:sp>
        <p:nvSpPr>
          <p:cNvPr id="38985" name="Text Box 71"/>
          <p:cNvSpPr txBox="1"/>
          <p:nvPr/>
        </p:nvSpPr>
        <p:spPr>
          <a:xfrm>
            <a:off x="1676400" y="3200400"/>
            <a:ext cx="2870200" cy="14652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1800" dirty="0">
                <a:latin typeface="Times New Roman" panose="02020603050405020304" pitchFamily="18" charset="0"/>
              </a:rPr>
              <a:t>1            3            5            7   </a:t>
            </a:r>
          </a:p>
          <a:p>
            <a:pPr marL="0" lvl="0" indent="0">
              <a:spcBef>
                <a:spcPct val="0"/>
              </a:spcBef>
              <a:buFontTx/>
              <a:buNone/>
            </a:pPr>
            <a:endParaRPr lang="en-US" altLang="en-US" sz="1800" dirty="0">
              <a:latin typeface="Times New Roman" panose="02020603050405020304" pitchFamily="18" charset="0"/>
            </a:endParaRPr>
          </a:p>
          <a:p>
            <a:pPr marL="0" lvl="0" indent="0">
              <a:spcBef>
                <a:spcPct val="0"/>
              </a:spcBef>
              <a:buFontTx/>
              <a:buNone/>
            </a:pPr>
            <a:endParaRPr lang="en-US" altLang="en-US" sz="1800" dirty="0">
              <a:latin typeface="Times New Roman" panose="02020603050405020304" pitchFamily="18" charset="0"/>
            </a:endParaRPr>
          </a:p>
          <a:p>
            <a:pPr marL="0" lvl="0" indent="0">
              <a:spcBef>
                <a:spcPct val="0"/>
              </a:spcBef>
              <a:buFontTx/>
              <a:buNone/>
            </a:pPr>
            <a:endParaRPr lang="en-US" altLang="en-US" sz="1800" dirty="0">
              <a:latin typeface="Times New Roman" panose="02020603050405020304" pitchFamily="18" charset="0"/>
            </a:endParaRPr>
          </a:p>
          <a:p>
            <a:pPr marL="0" lvl="0" indent="0">
              <a:spcBef>
                <a:spcPct val="0"/>
              </a:spcBef>
              <a:buFontTx/>
              <a:buNone/>
            </a:pPr>
            <a:r>
              <a:rPr lang="en-US" altLang="en-US" sz="1800" dirty="0">
                <a:latin typeface="Times New Roman" panose="02020603050405020304" pitchFamily="18" charset="0"/>
              </a:rPr>
              <a:t>2            4            6             8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019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2019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20197"/>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20198"/>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520199"/>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520200"/>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520201"/>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520202"/>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520203"/>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nodeType="afterEffect">
                                  <p:stCondLst>
                                    <p:cond delay="0"/>
                                  </p:stCondLst>
                                  <p:childTnLst>
                                    <p:set>
                                      <p:cBhvr>
                                        <p:cTn id="33" dur="1" fill="hold">
                                          <p:stCondLst>
                                            <p:cond delay="499"/>
                                          </p:stCondLst>
                                        </p:cTn>
                                        <p:tgtEl>
                                          <p:spTgt spid="520204"/>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499"/>
                                          </p:stCondLst>
                                        </p:cTn>
                                        <p:tgtEl>
                                          <p:spTgt spid="520205"/>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nodeType="afterEffect">
                                  <p:stCondLst>
                                    <p:cond delay="0"/>
                                  </p:stCondLst>
                                  <p:childTnLst>
                                    <p:set>
                                      <p:cBhvr>
                                        <p:cTn id="39" dur="1" fill="hold">
                                          <p:stCondLst>
                                            <p:cond delay="499"/>
                                          </p:stCondLst>
                                        </p:cTn>
                                        <p:tgtEl>
                                          <p:spTgt spid="520206"/>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nodeType="afterEffect">
                                  <p:stCondLst>
                                    <p:cond delay="0"/>
                                  </p:stCondLst>
                                  <p:childTnLst>
                                    <p:set>
                                      <p:cBhvr>
                                        <p:cTn id="42" dur="1" fill="hold">
                                          <p:stCondLst>
                                            <p:cond delay="499"/>
                                          </p:stCondLst>
                                        </p:cTn>
                                        <p:tgtEl>
                                          <p:spTgt spid="520207"/>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nodeType="afterEffect">
                                  <p:stCondLst>
                                    <p:cond delay="0"/>
                                  </p:stCondLst>
                                  <p:childTnLst>
                                    <p:set>
                                      <p:cBhvr>
                                        <p:cTn id="45" dur="1" fill="hold">
                                          <p:stCondLst>
                                            <p:cond delay="499"/>
                                          </p:stCondLst>
                                        </p:cTn>
                                        <p:tgtEl>
                                          <p:spTgt spid="520208"/>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nodeType="afterEffect">
                                  <p:stCondLst>
                                    <p:cond delay="0"/>
                                  </p:stCondLst>
                                  <p:childTnLst>
                                    <p:set>
                                      <p:cBhvr>
                                        <p:cTn id="48" dur="1" fill="hold">
                                          <p:stCondLst>
                                            <p:cond delay="499"/>
                                          </p:stCondLst>
                                        </p:cTn>
                                        <p:tgtEl>
                                          <p:spTgt spid="520209"/>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nodeType="afterEffect">
                                  <p:stCondLst>
                                    <p:cond delay="0"/>
                                  </p:stCondLst>
                                  <p:childTnLst>
                                    <p:set>
                                      <p:cBhvr>
                                        <p:cTn id="51" dur="1" fill="hold">
                                          <p:stCondLst>
                                            <p:cond delay="499"/>
                                          </p:stCondLst>
                                        </p:cTn>
                                        <p:tgtEl>
                                          <p:spTgt spid="520210"/>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nodeType="afterEffect">
                                  <p:stCondLst>
                                    <p:cond delay="0"/>
                                  </p:stCondLst>
                                  <p:childTnLst>
                                    <p:set>
                                      <p:cBhvr>
                                        <p:cTn id="54" dur="1" fill="hold">
                                          <p:stCondLst>
                                            <p:cond delay="499"/>
                                          </p:stCondLst>
                                        </p:cTn>
                                        <p:tgtEl>
                                          <p:spTgt spid="520211"/>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nodeType="afterEffect">
                                  <p:stCondLst>
                                    <p:cond delay="0"/>
                                  </p:stCondLst>
                                  <p:childTnLst>
                                    <p:set>
                                      <p:cBhvr>
                                        <p:cTn id="57" dur="1" fill="hold">
                                          <p:stCondLst>
                                            <p:cond delay="499"/>
                                          </p:stCondLst>
                                        </p:cTn>
                                        <p:tgtEl>
                                          <p:spTgt spid="52021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499"/>
                                          </p:stCondLst>
                                        </p:cTn>
                                        <p:tgtEl>
                                          <p:spTgt spid="52021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52021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499"/>
                                          </p:stCondLst>
                                        </p:cTn>
                                        <p:tgtEl>
                                          <p:spTgt spid="5202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520216"/>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520217"/>
                                        </p:tgtEl>
                                        <p:attrNameLst>
                                          <p:attrName>style.visibility</p:attrName>
                                        </p:attrNameLst>
                                      </p:cBhvr>
                                      <p:to>
                                        <p:strVal val="visible"/>
                                      </p:to>
                                    </p:se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499"/>
                                          </p:stCondLst>
                                        </p:cTn>
                                        <p:tgtEl>
                                          <p:spTgt spid="520218"/>
                                        </p:tgtEl>
                                        <p:attrNameLst>
                                          <p:attrName>style.visibility</p:attrName>
                                        </p:attrNameLst>
                                      </p:cBhvr>
                                      <p:to>
                                        <p:strVal val="visible"/>
                                      </p:to>
                                    </p:set>
                                  </p:childTnLst>
                                </p:cTn>
                              </p:par>
                            </p:childTnLst>
                          </p:cTn>
                        </p:par>
                        <p:par>
                          <p:cTn id="80" fill="hold">
                            <p:stCondLst>
                              <p:cond delay="1500"/>
                            </p:stCondLst>
                            <p:childTnLst>
                              <p:par>
                                <p:cTn id="81" presetID="1" presetClass="entr" presetSubtype="0" fill="hold" grpId="0" nodeType="afterEffect">
                                  <p:stCondLst>
                                    <p:cond delay="0"/>
                                  </p:stCondLst>
                                  <p:childTnLst>
                                    <p:set>
                                      <p:cBhvr>
                                        <p:cTn id="82" dur="1" fill="hold">
                                          <p:stCondLst>
                                            <p:cond delay="499"/>
                                          </p:stCondLst>
                                        </p:cTn>
                                        <p:tgtEl>
                                          <p:spTgt spid="520219"/>
                                        </p:tgtEl>
                                        <p:attrNameLst>
                                          <p:attrName>style.visibility</p:attrName>
                                        </p:attrNameLst>
                                      </p:cBhvr>
                                      <p:to>
                                        <p:strVal val="visible"/>
                                      </p:to>
                                    </p:set>
                                  </p:childTnLst>
                                </p:cTn>
                              </p:par>
                            </p:childTnLst>
                          </p:cTn>
                        </p:par>
                        <p:par>
                          <p:cTn id="83" fill="hold">
                            <p:stCondLst>
                              <p:cond delay="2000"/>
                            </p:stCondLst>
                            <p:childTnLst>
                              <p:par>
                                <p:cTn id="84" presetID="1" presetClass="entr" presetSubtype="0" fill="hold" grpId="0" nodeType="afterEffect">
                                  <p:stCondLst>
                                    <p:cond delay="0"/>
                                  </p:stCondLst>
                                  <p:childTnLst>
                                    <p:set>
                                      <p:cBhvr>
                                        <p:cTn id="85" dur="1" fill="hold">
                                          <p:stCondLst>
                                            <p:cond delay="499"/>
                                          </p:stCondLst>
                                        </p:cTn>
                                        <p:tgtEl>
                                          <p:spTgt spid="520220"/>
                                        </p:tgtEl>
                                        <p:attrNameLst>
                                          <p:attrName>style.visibility</p:attrName>
                                        </p:attrNameLst>
                                      </p:cBhvr>
                                      <p:to>
                                        <p:strVal val="visible"/>
                                      </p:to>
                                    </p:set>
                                  </p:childTnLst>
                                </p:cTn>
                              </p:par>
                            </p:childTnLst>
                          </p:cTn>
                        </p:par>
                        <p:par>
                          <p:cTn id="86" fill="hold">
                            <p:stCondLst>
                              <p:cond delay="2500"/>
                            </p:stCondLst>
                            <p:childTnLst>
                              <p:par>
                                <p:cTn id="87" presetID="1" presetClass="entr" presetSubtype="0" fill="hold" grpId="0" nodeType="afterEffect">
                                  <p:stCondLst>
                                    <p:cond delay="0"/>
                                  </p:stCondLst>
                                  <p:childTnLst>
                                    <p:set>
                                      <p:cBhvr>
                                        <p:cTn id="88" dur="1" fill="hold">
                                          <p:stCondLst>
                                            <p:cond delay="499"/>
                                          </p:stCondLst>
                                        </p:cTn>
                                        <p:tgtEl>
                                          <p:spTgt spid="520221"/>
                                        </p:tgtEl>
                                        <p:attrNameLst>
                                          <p:attrName>style.visibility</p:attrName>
                                        </p:attrNameLst>
                                      </p:cBhvr>
                                      <p:to>
                                        <p:strVal val="visible"/>
                                      </p:to>
                                    </p:set>
                                  </p:childTnLst>
                                </p:cTn>
                              </p:par>
                            </p:childTnLst>
                          </p:cTn>
                        </p:par>
                        <p:par>
                          <p:cTn id="89" fill="hold">
                            <p:stCondLst>
                              <p:cond delay="3000"/>
                            </p:stCondLst>
                            <p:childTnLst>
                              <p:par>
                                <p:cTn id="90" presetID="1" presetClass="entr" presetSubtype="0" fill="hold" grpId="0" nodeType="afterEffect">
                                  <p:stCondLst>
                                    <p:cond delay="0"/>
                                  </p:stCondLst>
                                  <p:childTnLst>
                                    <p:set>
                                      <p:cBhvr>
                                        <p:cTn id="91" dur="1" fill="hold">
                                          <p:stCondLst>
                                            <p:cond delay="499"/>
                                          </p:stCondLst>
                                        </p:cTn>
                                        <p:tgtEl>
                                          <p:spTgt spid="520222"/>
                                        </p:tgtEl>
                                        <p:attrNameLst>
                                          <p:attrName>style.visibility</p:attrName>
                                        </p:attrNameLst>
                                      </p:cBhvr>
                                      <p:to>
                                        <p:strVal val="visible"/>
                                      </p:to>
                                    </p:set>
                                  </p:childTnLst>
                                </p:cTn>
                              </p:par>
                            </p:childTnLst>
                          </p:cTn>
                        </p:par>
                        <p:par>
                          <p:cTn id="92" fill="hold">
                            <p:stCondLst>
                              <p:cond delay="3500"/>
                            </p:stCondLst>
                            <p:childTnLst>
                              <p:par>
                                <p:cTn id="93" presetID="1" presetClass="entr" presetSubtype="0" fill="hold" grpId="0" nodeType="afterEffect">
                                  <p:stCondLst>
                                    <p:cond delay="0"/>
                                  </p:stCondLst>
                                  <p:childTnLst>
                                    <p:set>
                                      <p:cBhvr>
                                        <p:cTn id="94" dur="1" fill="hold">
                                          <p:stCondLst>
                                            <p:cond delay="499"/>
                                          </p:stCondLst>
                                        </p:cTn>
                                        <p:tgtEl>
                                          <p:spTgt spid="520223"/>
                                        </p:tgtEl>
                                        <p:attrNameLst>
                                          <p:attrName>style.visibility</p:attrName>
                                        </p:attrNameLst>
                                      </p:cBhvr>
                                      <p:to>
                                        <p:strVal val="visible"/>
                                      </p:to>
                                    </p:set>
                                  </p:childTnLst>
                                </p:cTn>
                              </p:par>
                            </p:childTnLst>
                          </p:cTn>
                        </p:par>
                        <p:par>
                          <p:cTn id="95" fill="hold">
                            <p:stCondLst>
                              <p:cond delay="4000"/>
                            </p:stCondLst>
                            <p:childTnLst>
                              <p:par>
                                <p:cTn id="96" presetID="1" presetClass="entr" presetSubtype="0" fill="hold" grpId="0" nodeType="afterEffect">
                                  <p:stCondLst>
                                    <p:cond delay="0"/>
                                  </p:stCondLst>
                                  <p:childTnLst>
                                    <p:set>
                                      <p:cBhvr>
                                        <p:cTn id="97" dur="1" fill="hold">
                                          <p:stCondLst>
                                            <p:cond delay="499"/>
                                          </p:stCondLst>
                                        </p:cTn>
                                        <p:tgtEl>
                                          <p:spTgt spid="520224"/>
                                        </p:tgtEl>
                                        <p:attrNameLst>
                                          <p:attrName>style.visibility</p:attrName>
                                        </p:attrNameLst>
                                      </p:cBhvr>
                                      <p:to>
                                        <p:strVal val="visible"/>
                                      </p:to>
                                    </p:set>
                                  </p:childTnLst>
                                </p:cTn>
                              </p:par>
                            </p:childTnLst>
                          </p:cTn>
                        </p:par>
                        <p:par>
                          <p:cTn id="98" fill="hold">
                            <p:stCondLst>
                              <p:cond delay="4500"/>
                            </p:stCondLst>
                            <p:childTnLst>
                              <p:par>
                                <p:cTn id="99" presetID="1" presetClass="entr" presetSubtype="0" fill="hold" nodeType="afterEffect">
                                  <p:stCondLst>
                                    <p:cond delay="0"/>
                                  </p:stCondLst>
                                  <p:childTnLst>
                                    <p:set>
                                      <p:cBhvr>
                                        <p:cTn id="100" dur="1" fill="hold">
                                          <p:stCondLst>
                                            <p:cond delay="499"/>
                                          </p:stCondLst>
                                        </p:cTn>
                                        <p:tgtEl>
                                          <p:spTgt spid="520225"/>
                                        </p:tgtEl>
                                        <p:attrNameLst>
                                          <p:attrName>style.visibility</p:attrName>
                                        </p:attrNameLst>
                                      </p:cBhvr>
                                      <p:to>
                                        <p:strVal val="visible"/>
                                      </p:to>
                                    </p:set>
                                  </p:childTnLst>
                                </p:cTn>
                              </p:par>
                            </p:childTnLst>
                          </p:cTn>
                        </p:par>
                        <p:par>
                          <p:cTn id="101" fill="hold">
                            <p:stCondLst>
                              <p:cond delay="5000"/>
                            </p:stCondLst>
                            <p:childTnLst>
                              <p:par>
                                <p:cTn id="102" presetID="1" presetClass="entr" presetSubtype="0" fill="hold" nodeType="afterEffect">
                                  <p:stCondLst>
                                    <p:cond delay="0"/>
                                  </p:stCondLst>
                                  <p:childTnLst>
                                    <p:set>
                                      <p:cBhvr>
                                        <p:cTn id="103" dur="1" fill="hold">
                                          <p:stCondLst>
                                            <p:cond delay="499"/>
                                          </p:stCondLst>
                                        </p:cTn>
                                        <p:tgtEl>
                                          <p:spTgt spid="520226"/>
                                        </p:tgtEl>
                                        <p:attrNameLst>
                                          <p:attrName>style.visibility</p:attrName>
                                        </p:attrNameLst>
                                      </p:cBhvr>
                                      <p:to>
                                        <p:strVal val="visible"/>
                                      </p:to>
                                    </p:set>
                                  </p:childTnLst>
                                </p:cTn>
                              </p:par>
                            </p:childTnLst>
                          </p:cTn>
                        </p:par>
                        <p:par>
                          <p:cTn id="104" fill="hold">
                            <p:stCondLst>
                              <p:cond delay="5500"/>
                            </p:stCondLst>
                            <p:childTnLst>
                              <p:par>
                                <p:cTn id="105" presetID="1" presetClass="entr" presetSubtype="0" fill="hold" nodeType="afterEffect">
                                  <p:stCondLst>
                                    <p:cond delay="0"/>
                                  </p:stCondLst>
                                  <p:childTnLst>
                                    <p:set>
                                      <p:cBhvr>
                                        <p:cTn id="106" dur="1" fill="hold">
                                          <p:stCondLst>
                                            <p:cond delay="499"/>
                                          </p:stCondLst>
                                        </p:cTn>
                                        <p:tgtEl>
                                          <p:spTgt spid="520227"/>
                                        </p:tgtEl>
                                        <p:attrNameLst>
                                          <p:attrName>style.visibility</p:attrName>
                                        </p:attrNameLst>
                                      </p:cBhvr>
                                      <p:to>
                                        <p:strVal val="visible"/>
                                      </p:to>
                                    </p:set>
                                  </p:childTnLst>
                                </p:cTn>
                              </p:par>
                            </p:childTnLst>
                          </p:cTn>
                        </p:par>
                        <p:par>
                          <p:cTn id="107" fill="hold">
                            <p:stCondLst>
                              <p:cond delay="6000"/>
                            </p:stCondLst>
                            <p:childTnLst>
                              <p:par>
                                <p:cTn id="108" presetID="1" presetClass="entr" presetSubtype="0" fill="hold" grpId="0" nodeType="afterEffect">
                                  <p:stCondLst>
                                    <p:cond delay="0"/>
                                  </p:stCondLst>
                                  <p:childTnLst>
                                    <p:set>
                                      <p:cBhvr>
                                        <p:cTn id="109" dur="1" fill="hold">
                                          <p:stCondLst>
                                            <p:cond delay="499"/>
                                          </p:stCondLst>
                                        </p:cTn>
                                        <p:tgtEl>
                                          <p:spTgt spid="520229"/>
                                        </p:tgtEl>
                                        <p:attrNameLst>
                                          <p:attrName>style.visibility</p:attrName>
                                        </p:attrNameLst>
                                      </p:cBhvr>
                                      <p:to>
                                        <p:strVal val="visible"/>
                                      </p:to>
                                    </p:set>
                                  </p:childTnLst>
                                </p:cTn>
                              </p:par>
                            </p:childTnLst>
                          </p:cTn>
                        </p:par>
                        <p:par>
                          <p:cTn id="110" fill="hold">
                            <p:stCondLst>
                              <p:cond delay="6500"/>
                            </p:stCondLst>
                            <p:childTnLst>
                              <p:par>
                                <p:cTn id="111" presetID="1" presetClass="entr" presetSubtype="0" fill="hold" grpId="0" nodeType="afterEffect">
                                  <p:stCondLst>
                                    <p:cond delay="0"/>
                                  </p:stCondLst>
                                  <p:childTnLst>
                                    <p:set>
                                      <p:cBhvr>
                                        <p:cTn id="112" dur="1" fill="hold">
                                          <p:stCondLst>
                                            <p:cond delay="499"/>
                                          </p:stCondLst>
                                        </p:cTn>
                                        <p:tgtEl>
                                          <p:spTgt spid="520230"/>
                                        </p:tgtEl>
                                        <p:attrNameLst>
                                          <p:attrName>style.visibility</p:attrName>
                                        </p:attrNameLst>
                                      </p:cBhvr>
                                      <p:to>
                                        <p:strVal val="visible"/>
                                      </p:to>
                                    </p:set>
                                  </p:childTnLst>
                                </p:cTn>
                              </p:par>
                            </p:childTnLst>
                          </p:cTn>
                        </p:par>
                        <p:par>
                          <p:cTn id="113" fill="hold">
                            <p:stCondLst>
                              <p:cond delay="7000"/>
                            </p:stCondLst>
                            <p:childTnLst>
                              <p:par>
                                <p:cTn id="114" presetID="1" presetClass="entr" presetSubtype="0" fill="hold" grpId="0" nodeType="afterEffect">
                                  <p:stCondLst>
                                    <p:cond delay="0"/>
                                  </p:stCondLst>
                                  <p:childTnLst>
                                    <p:set>
                                      <p:cBhvr>
                                        <p:cTn id="115" dur="1" fill="hold">
                                          <p:stCondLst>
                                            <p:cond delay="499"/>
                                          </p:stCondLst>
                                        </p:cTn>
                                        <p:tgtEl>
                                          <p:spTgt spid="520231"/>
                                        </p:tgtEl>
                                        <p:attrNameLst>
                                          <p:attrName>style.visibility</p:attrName>
                                        </p:attrNameLst>
                                      </p:cBhvr>
                                      <p:to>
                                        <p:strVal val="visible"/>
                                      </p:to>
                                    </p:set>
                                  </p:childTnLst>
                                </p:cTn>
                              </p:par>
                            </p:childTnLst>
                          </p:cTn>
                        </p:par>
                        <p:par>
                          <p:cTn id="116" fill="hold">
                            <p:stCondLst>
                              <p:cond delay="7500"/>
                            </p:stCondLst>
                            <p:childTnLst>
                              <p:par>
                                <p:cTn id="117" presetID="1" presetClass="entr" presetSubtype="0" fill="hold" grpId="0" nodeType="afterEffect">
                                  <p:stCondLst>
                                    <p:cond delay="0"/>
                                  </p:stCondLst>
                                  <p:childTnLst>
                                    <p:set>
                                      <p:cBhvr>
                                        <p:cTn id="118" dur="1" fill="hold">
                                          <p:stCondLst>
                                            <p:cond delay="499"/>
                                          </p:stCondLst>
                                        </p:cTn>
                                        <p:tgtEl>
                                          <p:spTgt spid="520232"/>
                                        </p:tgtEl>
                                        <p:attrNameLst>
                                          <p:attrName>style.visibility</p:attrName>
                                        </p:attrNameLst>
                                      </p:cBhvr>
                                      <p:to>
                                        <p:strVal val="visible"/>
                                      </p:to>
                                    </p:set>
                                  </p:childTnLst>
                                </p:cTn>
                              </p:par>
                            </p:childTnLst>
                          </p:cTn>
                        </p:par>
                        <p:par>
                          <p:cTn id="119" fill="hold">
                            <p:stCondLst>
                              <p:cond delay="8000"/>
                            </p:stCondLst>
                            <p:childTnLst>
                              <p:par>
                                <p:cTn id="120" presetID="1" presetClass="entr" presetSubtype="0" fill="hold" grpId="0" nodeType="afterEffect">
                                  <p:stCondLst>
                                    <p:cond delay="0"/>
                                  </p:stCondLst>
                                  <p:childTnLst>
                                    <p:set>
                                      <p:cBhvr>
                                        <p:cTn id="121" dur="1" fill="hold">
                                          <p:stCondLst>
                                            <p:cond delay="499"/>
                                          </p:stCondLst>
                                        </p:cTn>
                                        <p:tgtEl>
                                          <p:spTgt spid="520233"/>
                                        </p:tgtEl>
                                        <p:attrNameLst>
                                          <p:attrName>style.visibility</p:attrName>
                                        </p:attrNameLst>
                                      </p:cBhvr>
                                      <p:to>
                                        <p:strVal val="visible"/>
                                      </p:to>
                                    </p:set>
                                  </p:childTnLst>
                                </p:cTn>
                              </p:par>
                            </p:childTnLst>
                          </p:cTn>
                        </p:par>
                        <p:par>
                          <p:cTn id="122" fill="hold">
                            <p:stCondLst>
                              <p:cond delay="8500"/>
                            </p:stCondLst>
                            <p:childTnLst>
                              <p:par>
                                <p:cTn id="123" presetID="1" presetClass="entr" presetSubtype="0" fill="hold" grpId="0" nodeType="afterEffect">
                                  <p:stCondLst>
                                    <p:cond delay="0"/>
                                  </p:stCondLst>
                                  <p:childTnLst>
                                    <p:set>
                                      <p:cBhvr>
                                        <p:cTn id="124" dur="1" fill="hold">
                                          <p:stCondLst>
                                            <p:cond delay="499"/>
                                          </p:stCondLst>
                                        </p:cTn>
                                        <p:tgtEl>
                                          <p:spTgt spid="520234"/>
                                        </p:tgtEl>
                                        <p:attrNameLst>
                                          <p:attrName>style.visibility</p:attrName>
                                        </p:attrNameLst>
                                      </p:cBhvr>
                                      <p:to>
                                        <p:strVal val="visible"/>
                                      </p:to>
                                    </p:set>
                                  </p:childTnLst>
                                </p:cTn>
                              </p:par>
                            </p:childTnLst>
                          </p:cTn>
                        </p:par>
                        <p:par>
                          <p:cTn id="125" fill="hold">
                            <p:stCondLst>
                              <p:cond delay="9000"/>
                            </p:stCondLst>
                            <p:childTnLst>
                              <p:par>
                                <p:cTn id="126" presetID="1" presetClass="entr" presetSubtype="0" fill="hold" grpId="0" nodeType="afterEffect">
                                  <p:stCondLst>
                                    <p:cond delay="0"/>
                                  </p:stCondLst>
                                  <p:childTnLst>
                                    <p:set>
                                      <p:cBhvr>
                                        <p:cTn id="127" dur="1" fill="hold">
                                          <p:stCondLst>
                                            <p:cond delay="499"/>
                                          </p:stCondLst>
                                        </p:cTn>
                                        <p:tgtEl>
                                          <p:spTgt spid="520235"/>
                                        </p:tgtEl>
                                        <p:attrNameLst>
                                          <p:attrName>style.visibility</p:attrName>
                                        </p:attrNameLst>
                                      </p:cBhvr>
                                      <p:to>
                                        <p:strVal val="visible"/>
                                      </p:to>
                                    </p:set>
                                  </p:childTnLst>
                                </p:cTn>
                              </p:par>
                            </p:childTnLst>
                          </p:cTn>
                        </p:par>
                        <p:par>
                          <p:cTn id="128" fill="hold">
                            <p:stCondLst>
                              <p:cond delay="9500"/>
                            </p:stCondLst>
                            <p:childTnLst>
                              <p:par>
                                <p:cTn id="129" presetID="1" presetClass="entr" presetSubtype="0" fill="hold" grpId="0" nodeType="afterEffect">
                                  <p:stCondLst>
                                    <p:cond delay="0"/>
                                  </p:stCondLst>
                                  <p:childTnLst>
                                    <p:set>
                                      <p:cBhvr>
                                        <p:cTn id="130" dur="1" fill="hold">
                                          <p:stCondLst>
                                            <p:cond delay="499"/>
                                          </p:stCondLst>
                                        </p:cTn>
                                        <p:tgtEl>
                                          <p:spTgt spid="520236"/>
                                        </p:tgtEl>
                                        <p:attrNameLst>
                                          <p:attrName>style.visibility</p:attrName>
                                        </p:attrNameLst>
                                      </p:cBhvr>
                                      <p:to>
                                        <p:strVal val="visible"/>
                                      </p:to>
                                    </p:set>
                                  </p:childTnLst>
                                </p:cTn>
                              </p:par>
                            </p:childTnLst>
                          </p:cTn>
                        </p:par>
                        <p:par>
                          <p:cTn id="131" fill="hold">
                            <p:stCondLst>
                              <p:cond delay="10000"/>
                            </p:stCondLst>
                            <p:childTnLst>
                              <p:par>
                                <p:cTn id="132" presetID="1" presetClass="entr" presetSubtype="0" fill="hold" nodeType="afterEffect">
                                  <p:stCondLst>
                                    <p:cond delay="0"/>
                                  </p:stCondLst>
                                  <p:childTnLst>
                                    <p:set>
                                      <p:cBhvr>
                                        <p:cTn id="133" dur="1" fill="hold">
                                          <p:stCondLst>
                                            <p:cond delay="499"/>
                                          </p:stCondLst>
                                        </p:cTn>
                                        <p:tgtEl>
                                          <p:spTgt spid="520237"/>
                                        </p:tgtEl>
                                        <p:attrNameLst>
                                          <p:attrName>style.visibility</p:attrName>
                                        </p:attrNameLst>
                                      </p:cBhvr>
                                      <p:to>
                                        <p:strVal val="visible"/>
                                      </p:to>
                                    </p:set>
                                  </p:childTnLst>
                                </p:cTn>
                              </p:par>
                            </p:childTnLst>
                          </p:cTn>
                        </p:par>
                        <p:par>
                          <p:cTn id="134" fill="hold">
                            <p:stCondLst>
                              <p:cond delay="10500"/>
                            </p:stCondLst>
                            <p:childTnLst>
                              <p:par>
                                <p:cTn id="135" presetID="1" presetClass="entr" presetSubtype="0" fill="hold" nodeType="afterEffect">
                                  <p:stCondLst>
                                    <p:cond delay="0"/>
                                  </p:stCondLst>
                                  <p:childTnLst>
                                    <p:set>
                                      <p:cBhvr>
                                        <p:cTn id="136" dur="1" fill="hold">
                                          <p:stCondLst>
                                            <p:cond delay="499"/>
                                          </p:stCondLst>
                                        </p:cTn>
                                        <p:tgtEl>
                                          <p:spTgt spid="520238"/>
                                        </p:tgtEl>
                                        <p:attrNameLst>
                                          <p:attrName>style.visibility</p:attrName>
                                        </p:attrNameLst>
                                      </p:cBhvr>
                                      <p:to>
                                        <p:strVal val="visible"/>
                                      </p:to>
                                    </p:set>
                                  </p:childTnLst>
                                </p:cTn>
                              </p:par>
                            </p:childTnLst>
                          </p:cTn>
                        </p:par>
                        <p:par>
                          <p:cTn id="137" fill="hold">
                            <p:stCondLst>
                              <p:cond delay="11000"/>
                            </p:stCondLst>
                            <p:childTnLst>
                              <p:par>
                                <p:cTn id="138" presetID="1" presetClass="entr" presetSubtype="0" fill="hold" nodeType="afterEffect">
                                  <p:stCondLst>
                                    <p:cond delay="0"/>
                                  </p:stCondLst>
                                  <p:childTnLst>
                                    <p:set>
                                      <p:cBhvr>
                                        <p:cTn id="139" dur="1" fill="hold">
                                          <p:stCondLst>
                                            <p:cond delay="499"/>
                                          </p:stCondLst>
                                        </p:cTn>
                                        <p:tgtEl>
                                          <p:spTgt spid="520239"/>
                                        </p:tgtEl>
                                        <p:attrNameLst>
                                          <p:attrName>style.visibility</p:attrName>
                                        </p:attrNameLst>
                                      </p:cBhvr>
                                      <p:to>
                                        <p:strVal val="visible"/>
                                      </p:to>
                                    </p:set>
                                  </p:childTnLst>
                                </p:cTn>
                              </p:par>
                            </p:childTnLst>
                          </p:cTn>
                        </p:par>
                        <p:par>
                          <p:cTn id="140" fill="hold">
                            <p:stCondLst>
                              <p:cond delay="11500"/>
                            </p:stCondLst>
                            <p:childTnLst>
                              <p:par>
                                <p:cTn id="141" presetID="1" presetClass="entr" presetSubtype="0" fill="hold" nodeType="afterEffect">
                                  <p:stCondLst>
                                    <p:cond delay="0"/>
                                  </p:stCondLst>
                                  <p:childTnLst>
                                    <p:set>
                                      <p:cBhvr>
                                        <p:cTn id="142" dur="1" fill="hold">
                                          <p:stCondLst>
                                            <p:cond delay="499"/>
                                          </p:stCondLst>
                                        </p:cTn>
                                        <p:tgtEl>
                                          <p:spTgt spid="520240"/>
                                        </p:tgtEl>
                                        <p:attrNameLst>
                                          <p:attrName>style.visibility</p:attrName>
                                        </p:attrNameLst>
                                      </p:cBhvr>
                                      <p:to>
                                        <p:strVal val="visible"/>
                                      </p:to>
                                    </p:set>
                                  </p:childTnLst>
                                </p:cTn>
                              </p:par>
                            </p:childTnLst>
                          </p:cTn>
                        </p:par>
                        <p:par>
                          <p:cTn id="143" fill="hold">
                            <p:stCondLst>
                              <p:cond delay="12000"/>
                            </p:stCondLst>
                            <p:childTnLst>
                              <p:par>
                                <p:cTn id="144" presetID="1" presetClass="entr" presetSubtype="0" fill="hold" nodeType="afterEffect">
                                  <p:stCondLst>
                                    <p:cond delay="0"/>
                                  </p:stCondLst>
                                  <p:childTnLst>
                                    <p:set>
                                      <p:cBhvr>
                                        <p:cTn id="145" dur="1" fill="hold">
                                          <p:stCondLst>
                                            <p:cond delay="499"/>
                                          </p:stCondLst>
                                        </p:cTn>
                                        <p:tgtEl>
                                          <p:spTgt spid="520241"/>
                                        </p:tgtEl>
                                        <p:attrNameLst>
                                          <p:attrName>style.visibility</p:attrName>
                                        </p:attrNameLst>
                                      </p:cBhvr>
                                      <p:to>
                                        <p:strVal val="visible"/>
                                      </p:to>
                                    </p:set>
                                  </p:childTnLst>
                                </p:cTn>
                              </p:par>
                            </p:childTnLst>
                          </p:cTn>
                        </p:par>
                        <p:par>
                          <p:cTn id="146" fill="hold">
                            <p:stCondLst>
                              <p:cond delay="12500"/>
                            </p:stCondLst>
                            <p:childTnLst>
                              <p:par>
                                <p:cTn id="147" presetID="1" presetClass="entr" presetSubtype="0" fill="hold" nodeType="afterEffect">
                                  <p:stCondLst>
                                    <p:cond delay="0"/>
                                  </p:stCondLst>
                                  <p:childTnLst>
                                    <p:set>
                                      <p:cBhvr>
                                        <p:cTn id="148" dur="1" fill="hold">
                                          <p:stCondLst>
                                            <p:cond delay="499"/>
                                          </p:stCondLst>
                                        </p:cTn>
                                        <p:tgtEl>
                                          <p:spTgt spid="520242"/>
                                        </p:tgtEl>
                                        <p:attrNameLst>
                                          <p:attrName>style.visibility</p:attrName>
                                        </p:attrNameLst>
                                      </p:cBhvr>
                                      <p:to>
                                        <p:strVal val="visible"/>
                                      </p:to>
                                    </p:set>
                                  </p:childTnLst>
                                </p:cTn>
                              </p:par>
                            </p:childTnLst>
                          </p:cTn>
                        </p:par>
                        <p:par>
                          <p:cTn id="149" fill="hold">
                            <p:stCondLst>
                              <p:cond delay="13000"/>
                            </p:stCondLst>
                            <p:childTnLst>
                              <p:par>
                                <p:cTn id="150" presetID="1" presetClass="entr" presetSubtype="0" fill="hold" nodeType="afterEffect">
                                  <p:stCondLst>
                                    <p:cond delay="0"/>
                                  </p:stCondLst>
                                  <p:childTnLst>
                                    <p:set>
                                      <p:cBhvr>
                                        <p:cTn id="151" dur="1" fill="hold">
                                          <p:stCondLst>
                                            <p:cond delay="499"/>
                                          </p:stCondLst>
                                        </p:cTn>
                                        <p:tgtEl>
                                          <p:spTgt spid="520243"/>
                                        </p:tgtEl>
                                        <p:attrNameLst>
                                          <p:attrName>style.visibility</p:attrName>
                                        </p:attrNameLst>
                                      </p:cBhvr>
                                      <p:to>
                                        <p:strVal val="visible"/>
                                      </p:to>
                                    </p:set>
                                  </p:childTnLst>
                                </p:cTn>
                              </p:par>
                            </p:childTnLst>
                          </p:cTn>
                        </p:par>
                        <p:par>
                          <p:cTn id="152" fill="hold">
                            <p:stCondLst>
                              <p:cond delay="13500"/>
                            </p:stCondLst>
                            <p:childTnLst>
                              <p:par>
                                <p:cTn id="153" presetID="1" presetClass="entr" presetSubtype="0" fill="hold" nodeType="afterEffect">
                                  <p:stCondLst>
                                    <p:cond delay="0"/>
                                  </p:stCondLst>
                                  <p:childTnLst>
                                    <p:set>
                                      <p:cBhvr>
                                        <p:cTn id="154" dur="1" fill="hold">
                                          <p:stCondLst>
                                            <p:cond delay="499"/>
                                          </p:stCondLst>
                                        </p:cTn>
                                        <p:tgtEl>
                                          <p:spTgt spid="520244"/>
                                        </p:tgtEl>
                                        <p:attrNameLst>
                                          <p:attrName>style.visibility</p:attrName>
                                        </p:attrNameLst>
                                      </p:cBhvr>
                                      <p:to>
                                        <p:strVal val="visible"/>
                                      </p:to>
                                    </p:set>
                                  </p:childTnLst>
                                </p:cTn>
                              </p:par>
                            </p:childTnLst>
                          </p:cTn>
                        </p:par>
                        <p:par>
                          <p:cTn id="155" fill="hold">
                            <p:stCondLst>
                              <p:cond delay="14000"/>
                            </p:stCondLst>
                            <p:childTnLst>
                              <p:par>
                                <p:cTn id="156" presetID="1" presetClass="entr" presetSubtype="0" fill="hold" nodeType="afterEffect">
                                  <p:stCondLst>
                                    <p:cond delay="0"/>
                                  </p:stCondLst>
                                  <p:childTnLst>
                                    <p:set>
                                      <p:cBhvr>
                                        <p:cTn id="157" dur="1" fill="hold">
                                          <p:stCondLst>
                                            <p:cond delay="499"/>
                                          </p:stCondLst>
                                        </p:cTn>
                                        <p:tgtEl>
                                          <p:spTgt spid="520245"/>
                                        </p:tgtEl>
                                        <p:attrNameLst>
                                          <p:attrName>style.visibility</p:attrName>
                                        </p:attrNameLst>
                                      </p:cBhvr>
                                      <p:to>
                                        <p:strVal val="visible"/>
                                      </p:to>
                                    </p:set>
                                  </p:childTnLst>
                                </p:cTn>
                              </p:par>
                            </p:childTnLst>
                          </p:cTn>
                        </p:par>
                        <p:par>
                          <p:cTn id="158" fill="hold">
                            <p:stCondLst>
                              <p:cond delay="14500"/>
                            </p:stCondLst>
                            <p:childTnLst>
                              <p:par>
                                <p:cTn id="159" presetID="1" presetClass="entr" presetSubtype="0" fill="hold" nodeType="afterEffect">
                                  <p:stCondLst>
                                    <p:cond delay="0"/>
                                  </p:stCondLst>
                                  <p:childTnLst>
                                    <p:set>
                                      <p:cBhvr>
                                        <p:cTn id="160" dur="1" fill="hold">
                                          <p:stCondLst>
                                            <p:cond delay="499"/>
                                          </p:stCondLst>
                                        </p:cTn>
                                        <p:tgtEl>
                                          <p:spTgt spid="520246"/>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499"/>
                                          </p:stCondLst>
                                        </p:cTn>
                                        <p:tgtEl>
                                          <p:spTgt spid="52024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499"/>
                                          </p:stCondLst>
                                        </p:cTn>
                                        <p:tgtEl>
                                          <p:spTgt spid="520248"/>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499"/>
                                          </p:stCondLst>
                                        </p:cTn>
                                        <p:tgtEl>
                                          <p:spTgt spid="520249"/>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499"/>
                                          </p:stCondLst>
                                        </p:cTn>
                                        <p:tgtEl>
                                          <p:spTgt spid="520250"/>
                                        </p:tgtEl>
                                        <p:attrNameLst>
                                          <p:attrName>style.visibility</p:attrName>
                                        </p:attrNameLst>
                                      </p:cBhvr>
                                      <p:to>
                                        <p:strVal val="visible"/>
                                      </p:to>
                                    </p:set>
                                  </p:childTnLst>
                                </p:cTn>
                              </p:par>
                            </p:childTnLst>
                          </p:cTn>
                        </p:par>
                        <p:par>
                          <p:cTn id="177" fill="hold">
                            <p:stCondLst>
                              <p:cond delay="500"/>
                            </p:stCondLst>
                            <p:childTnLst>
                              <p:par>
                                <p:cTn id="178" presetID="1" presetClass="entr" presetSubtype="0" fill="hold" grpId="0" nodeType="afterEffect">
                                  <p:stCondLst>
                                    <p:cond delay="0"/>
                                  </p:stCondLst>
                                  <p:childTnLst>
                                    <p:set>
                                      <p:cBhvr>
                                        <p:cTn id="179" dur="1" fill="hold">
                                          <p:stCondLst>
                                            <p:cond delay="499"/>
                                          </p:stCondLst>
                                        </p:cTn>
                                        <p:tgtEl>
                                          <p:spTgt spid="520251"/>
                                        </p:tgtEl>
                                        <p:attrNameLst>
                                          <p:attrName>style.visibility</p:attrName>
                                        </p:attrNameLst>
                                      </p:cBhvr>
                                      <p:to>
                                        <p:strVal val="visible"/>
                                      </p:to>
                                    </p:set>
                                  </p:childTnLst>
                                </p:cTn>
                              </p:par>
                            </p:childTnLst>
                          </p:cTn>
                        </p:par>
                        <p:par>
                          <p:cTn id="180" fill="hold">
                            <p:stCondLst>
                              <p:cond delay="1000"/>
                            </p:stCondLst>
                            <p:childTnLst>
                              <p:par>
                                <p:cTn id="181" presetID="1" presetClass="entr" presetSubtype="0" fill="hold" grpId="0" nodeType="afterEffect">
                                  <p:stCondLst>
                                    <p:cond delay="0"/>
                                  </p:stCondLst>
                                  <p:childTnLst>
                                    <p:set>
                                      <p:cBhvr>
                                        <p:cTn id="182" dur="1" fill="hold">
                                          <p:stCondLst>
                                            <p:cond delay="499"/>
                                          </p:stCondLst>
                                        </p:cTn>
                                        <p:tgtEl>
                                          <p:spTgt spid="520252"/>
                                        </p:tgtEl>
                                        <p:attrNameLst>
                                          <p:attrName>style.visibility</p:attrName>
                                        </p:attrNameLst>
                                      </p:cBhvr>
                                      <p:to>
                                        <p:strVal val="visible"/>
                                      </p:to>
                                    </p:set>
                                  </p:childTnLst>
                                </p:cTn>
                              </p:par>
                            </p:childTnLst>
                          </p:cTn>
                        </p:par>
                        <p:par>
                          <p:cTn id="183" fill="hold">
                            <p:stCondLst>
                              <p:cond delay="1500"/>
                            </p:stCondLst>
                            <p:childTnLst>
                              <p:par>
                                <p:cTn id="184" presetID="1" presetClass="entr" presetSubtype="0" fill="hold" grpId="0" nodeType="afterEffect">
                                  <p:stCondLst>
                                    <p:cond delay="0"/>
                                  </p:stCondLst>
                                  <p:childTnLst>
                                    <p:set>
                                      <p:cBhvr>
                                        <p:cTn id="185" dur="1" fill="hold">
                                          <p:stCondLst>
                                            <p:cond delay="499"/>
                                          </p:stCondLst>
                                        </p:cTn>
                                        <p:tgtEl>
                                          <p:spTgt spid="520253"/>
                                        </p:tgtEl>
                                        <p:attrNameLst>
                                          <p:attrName>style.visibility</p:attrName>
                                        </p:attrNameLst>
                                      </p:cBhvr>
                                      <p:to>
                                        <p:strVal val="visible"/>
                                      </p:to>
                                    </p:set>
                                  </p:childTnLst>
                                </p:cTn>
                              </p:par>
                            </p:childTnLst>
                          </p:cTn>
                        </p:par>
                        <p:par>
                          <p:cTn id="186" fill="hold">
                            <p:stCondLst>
                              <p:cond delay="2000"/>
                            </p:stCondLst>
                            <p:childTnLst>
                              <p:par>
                                <p:cTn id="187" presetID="1" presetClass="entr" presetSubtype="0" fill="hold" grpId="0" nodeType="afterEffect">
                                  <p:stCondLst>
                                    <p:cond delay="0"/>
                                  </p:stCondLst>
                                  <p:childTnLst>
                                    <p:set>
                                      <p:cBhvr>
                                        <p:cTn id="188" dur="1" fill="hold">
                                          <p:stCondLst>
                                            <p:cond delay="499"/>
                                          </p:stCondLst>
                                        </p:cTn>
                                        <p:tgtEl>
                                          <p:spTgt spid="520254"/>
                                        </p:tgtEl>
                                        <p:attrNameLst>
                                          <p:attrName>style.visibility</p:attrName>
                                        </p:attrNameLst>
                                      </p:cBhvr>
                                      <p:to>
                                        <p:strVal val="visible"/>
                                      </p:to>
                                    </p:set>
                                  </p:childTnLst>
                                </p:cTn>
                              </p:par>
                            </p:childTnLst>
                          </p:cTn>
                        </p:par>
                        <p:par>
                          <p:cTn id="189" fill="hold">
                            <p:stCondLst>
                              <p:cond delay="2500"/>
                            </p:stCondLst>
                            <p:childTnLst>
                              <p:par>
                                <p:cTn id="190" presetID="1" presetClass="entr" presetSubtype="0" fill="hold" grpId="0" nodeType="afterEffect">
                                  <p:stCondLst>
                                    <p:cond delay="0"/>
                                  </p:stCondLst>
                                  <p:childTnLst>
                                    <p:set>
                                      <p:cBhvr>
                                        <p:cTn id="191" dur="1" fill="hold">
                                          <p:stCondLst>
                                            <p:cond delay="499"/>
                                          </p:stCondLst>
                                        </p:cTn>
                                        <p:tgtEl>
                                          <p:spTgt spid="520255"/>
                                        </p:tgtEl>
                                        <p:attrNameLst>
                                          <p:attrName>style.visibility</p:attrName>
                                        </p:attrNameLst>
                                      </p:cBhvr>
                                      <p:to>
                                        <p:strVal val="visible"/>
                                      </p:to>
                                    </p:set>
                                  </p:childTnLst>
                                </p:cTn>
                              </p:par>
                            </p:childTnLst>
                          </p:cTn>
                        </p:par>
                        <p:par>
                          <p:cTn id="192" fill="hold">
                            <p:stCondLst>
                              <p:cond delay="3000"/>
                            </p:stCondLst>
                            <p:childTnLst>
                              <p:par>
                                <p:cTn id="193" presetID="1" presetClass="entr" presetSubtype="0" fill="hold" grpId="0" nodeType="afterEffect">
                                  <p:stCondLst>
                                    <p:cond delay="0"/>
                                  </p:stCondLst>
                                  <p:childTnLst>
                                    <p:set>
                                      <p:cBhvr>
                                        <p:cTn id="194" dur="1" fill="hold">
                                          <p:stCondLst>
                                            <p:cond delay="499"/>
                                          </p:stCondLst>
                                        </p:cTn>
                                        <p:tgtEl>
                                          <p:spTgt spid="520256"/>
                                        </p:tgtEl>
                                        <p:attrNameLst>
                                          <p:attrName>style.visibility</p:attrName>
                                        </p:attrNameLst>
                                      </p:cBhvr>
                                      <p:to>
                                        <p:strVal val="visible"/>
                                      </p:to>
                                    </p:set>
                                  </p:childTnLst>
                                </p:cTn>
                              </p:par>
                            </p:childTnLst>
                          </p:cTn>
                        </p:par>
                        <p:par>
                          <p:cTn id="195" fill="hold">
                            <p:stCondLst>
                              <p:cond delay="3500"/>
                            </p:stCondLst>
                            <p:childTnLst>
                              <p:par>
                                <p:cTn id="196" presetID="1" presetClass="entr" presetSubtype="0" fill="hold" grpId="0" nodeType="afterEffect">
                                  <p:stCondLst>
                                    <p:cond delay="0"/>
                                  </p:stCondLst>
                                  <p:childTnLst>
                                    <p:set>
                                      <p:cBhvr>
                                        <p:cTn id="197" dur="1" fill="hold">
                                          <p:stCondLst>
                                            <p:cond delay="499"/>
                                          </p:stCondLst>
                                        </p:cTn>
                                        <p:tgtEl>
                                          <p:spTgt spid="520258"/>
                                        </p:tgtEl>
                                        <p:attrNameLst>
                                          <p:attrName>style.visibility</p:attrName>
                                        </p:attrNameLst>
                                      </p:cBhvr>
                                      <p:to>
                                        <p:strVal val="visible"/>
                                      </p:to>
                                    </p:set>
                                  </p:childTnLst>
                                </p:cTn>
                              </p:par>
                            </p:childTnLst>
                          </p:cTn>
                        </p:par>
                        <p:par>
                          <p:cTn id="198" fill="hold">
                            <p:stCondLst>
                              <p:cond delay="4000"/>
                            </p:stCondLst>
                            <p:childTnLst>
                              <p:par>
                                <p:cTn id="199" presetID="1" presetClass="entr" presetSubtype="0" fill="hold" grpId="0" nodeType="afterEffect">
                                  <p:stCondLst>
                                    <p:cond delay="0"/>
                                  </p:stCondLst>
                                  <p:childTnLst>
                                    <p:set>
                                      <p:cBhvr>
                                        <p:cTn id="200" dur="1" fill="hold">
                                          <p:stCondLst>
                                            <p:cond delay="499"/>
                                          </p:stCondLst>
                                        </p:cTn>
                                        <p:tgtEl>
                                          <p:spTgt spid="52025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499"/>
                                          </p:stCondLst>
                                        </p:cTn>
                                        <p:tgtEl>
                                          <p:spTgt spid="520260"/>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499"/>
                                          </p:stCondLst>
                                        </p:cTn>
                                        <p:tgtEl>
                                          <p:spTgt spid="520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animBg="1"/>
      <p:bldP spid="520196" grpId="0" animBg="1"/>
      <p:bldP spid="520197" grpId="0" animBg="1"/>
      <p:bldP spid="520198" grpId="0" animBg="1"/>
      <p:bldP spid="520199" grpId="0" animBg="1"/>
      <p:bldP spid="520200" grpId="0" animBg="1"/>
      <p:bldP spid="520201" grpId="0" animBg="1"/>
      <p:bldP spid="520202" grpId="0" animBg="1"/>
      <p:bldP spid="520216" grpId="0"/>
      <p:bldP spid="520217" grpId="0" animBg="1"/>
      <p:bldP spid="520218" grpId="0" animBg="1"/>
      <p:bldP spid="520219" grpId="0" animBg="1"/>
      <p:bldP spid="520220" grpId="0" animBg="1"/>
      <p:bldP spid="520221" grpId="0" animBg="1"/>
      <p:bldP spid="520222" grpId="0" animBg="1"/>
      <p:bldP spid="520223" grpId="0" animBg="1"/>
      <p:bldP spid="520224" grpId="0" animBg="1"/>
      <p:bldP spid="520229" grpId="0" animBg="1"/>
      <p:bldP spid="520230" grpId="0" animBg="1"/>
      <p:bldP spid="520231" grpId="0" animBg="1"/>
      <p:bldP spid="520232" grpId="0" animBg="1"/>
      <p:bldP spid="520233" grpId="0" animBg="1"/>
      <p:bldP spid="520234" grpId="0" animBg="1"/>
      <p:bldP spid="520235" grpId="0" animBg="1"/>
      <p:bldP spid="520236" grpId="0" animBg="1"/>
      <p:bldP spid="520250" grpId="0"/>
      <p:bldP spid="520251" grpId="0" animBg="1"/>
      <p:bldP spid="520252" grpId="0" animBg="1"/>
      <p:bldP spid="520253" grpId="0" animBg="1"/>
      <p:bldP spid="520254" grpId="0" animBg="1"/>
      <p:bldP spid="520255" grpId="0" animBg="1"/>
      <p:bldP spid="520256" grpId="0" animBg="1"/>
      <p:bldP spid="520258" grpId="0" animBg="1"/>
      <p:bldP spid="520259" grpId="0" animBg="1"/>
      <p:bldP spid="520260" grpId="0"/>
      <p:bldP spid="5202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4096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22</a:t>
            </a:fld>
            <a:r>
              <a:rPr lang="en-US" altLang="en-US" sz="1200" dirty="0">
                <a:solidFill>
                  <a:srgbClr val="898989"/>
                </a:solidFill>
                <a:latin typeface="Arial" panose="020B0604020202020204" pitchFamily="34" charset="0"/>
              </a:rPr>
              <a:t>/30</a:t>
            </a:r>
          </a:p>
        </p:txBody>
      </p:sp>
      <p:sp>
        <p:nvSpPr>
          <p:cNvPr id="40964" name="Rectangle 2"/>
          <p:cNvSpPr>
            <a:spLocks noGrp="1"/>
          </p:cNvSpPr>
          <p:nvPr>
            <p:ph type="title"/>
          </p:nvPr>
        </p:nvSpPr>
        <p:spPr>
          <a:xfrm>
            <a:off x="1600200" y="76200"/>
            <a:ext cx="7391400" cy="1066800"/>
          </a:xfrm>
        </p:spPr>
        <p:txBody>
          <a:bodyPr vert="horz" wrap="square" lIns="91440" tIns="45720" rIns="91440" bIns="45720" anchor="ctr" anchorCtr="0">
            <a:spAutoFit/>
          </a:bodyPr>
          <a:lstStyle/>
          <a:p>
            <a:r>
              <a:rPr lang="en-US" altLang="en-US" sz="3200" b="1" dirty="0">
                <a:solidFill>
                  <a:srgbClr val="CC3300"/>
                </a:solidFill>
              </a:rPr>
              <a:t>Algorithm for finding an Euler cycle from the vertex X using stack</a:t>
            </a:r>
            <a:r>
              <a:rPr lang="en-US" altLang="en-US" sz="3200" dirty="0">
                <a:solidFill>
                  <a:srgbClr val="CC3300"/>
                </a:solidFill>
              </a:rPr>
              <a:t> </a:t>
            </a:r>
          </a:p>
        </p:txBody>
      </p:sp>
      <p:sp>
        <p:nvSpPr>
          <p:cNvPr id="566275" name="Text Box 3"/>
          <p:cNvSpPr txBox="1"/>
          <p:nvPr/>
        </p:nvSpPr>
        <p:spPr>
          <a:xfrm>
            <a:off x="457200" y="1219835"/>
            <a:ext cx="8382000" cy="516953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200" b="1" u="sng" dirty="0">
                <a:latin typeface="Times New Roman" panose="02020603050405020304" pitchFamily="18" charset="0"/>
                <a:cs typeface="Times New Roman" panose="02020603050405020304" pitchFamily="18" charset="0"/>
              </a:rPr>
              <a:t>Algorithm:</a:t>
            </a:r>
            <a:r>
              <a:rPr lang="en-US" altLang="en-US" sz="2200" dirty="0">
                <a:latin typeface="Times New Roman" panose="02020603050405020304" pitchFamily="18" charset="0"/>
                <a:cs typeface="Times New Roman" panose="02020603050405020304" pitchFamily="18" charset="0"/>
              </a:rPr>
              <a:t>  </a:t>
            </a:r>
            <a:r>
              <a:rPr lang="en-US" altLang="en-US" sz="2200" b="1" i="1" dirty="0">
                <a:solidFill>
                  <a:srgbClr val="00B050"/>
                </a:solidFill>
                <a:latin typeface="Times New Roman" panose="02020603050405020304" pitchFamily="18" charset="0"/>
                <a:cs typeface="Times New Roman" panose="02020603050405020304" pitchFamily="18" charset="0"/>
              </a:rPr>
              <a:t>Euler</a:t>
            </a:r>
            <a:r>
              <a:rPr lang="en-US" altLang="en-US" sz="2200" b="1" dirty="0">
                <a:solidFill>
                  <a:srgbClr val="00B050"/>
                </a:solidFill>
                <a:latin typeface="Times New Roman" panose="02020603050405020304" pitchFamily="18" charset="0"/>
                <a:cs typeface="Times New Roman" panose="02020603050405020304" pitchFamily="18" charset="0"/>
              </a:rPr>
              <a:t>(</a:t>
            </a:r>
            <a:r>
              <a:rPr lang="en-US" altLang="en-US" sz="2200" b="1" i="1" dirty="0">
                <a:solidFill>
                  <a:srgbClr val="00B050"/>
                </a:solidFill>
                <a:latin typeface="Times New Roman" panose="02020603050405020304" pitchFamily="18" charset="0"/>
                <a:cs typeface="Times New Roman" panose="02020603050405020304" pitchFamily="18" charset="0"/>
              </a:rPr>
              <a:t>G</a:t>
            </a:r>
            <a:r>
              <a:rPr lang="en-US" altLang="en-US" sz="2200" b="1" dirty="0">
                <a:solidFill>
                  <a:srgbClr val="00B050"/>
                </a:solidFill>
                <a:latin typeface="Times New Roman" panose="02020603050405020304" pitchFamily="18" charset="0"/>
                <a:cs typeface="Times New Roman" panose="02020603050405020304" pitchFamily="18" charset="0"/>
              </a:rPr>
              <a:t>)</a:t>
            </a:r>
          </a:p>
          <a:p>
            <a:pPr marL="0" lvl="0" indent="0">
              <a:spcBef>
                <a:spcPct val="0"/>
              </a:spcBef>
              <a:buFontTx/>
              <a:buNone/>
            </a:pPr>
            <a:r>
              <a:rPr lang="en-US" altLang="en-US" sz="2200" dirty="0">
                <a:latin typeface="Times New Roman" panose="02020603050405020304" pitchFamily="18" charset="0"/>
                <a:cs typeface="Times New Roman" panose="02020603050405020304" pitchFamily="18" charset="0"/>
              </a:rPr>
              <a:t>//Input: Connected graph </a:t>
            </a:r>
            <a:r>
              <a:rPr lang="en-US" altLang="en-US" sz="2200" i="1" dirty="0">
                <a:latin typeface="Times New Roman" panose="02020603050405020304" pitchFamily="18" charset="0"/>
                <a:cs typeface="Times New Roman" panose="02020603050405020304" pitchFamily="18" charset="0"/>
              </a:rPr>
              <a:t>G </a:t>
            </a:r>
            <a:r>
              <a:rPr lang="en-US" altLang="en-US" sz="2200" dirty="0">
                <a:latin typeface="Times New Roman" panose="02020603050405020304" pitchFamily="18" charset="0"/>
                <a:cs typeface="Times New Roman" panose="02020603050405020304" pitchFamily="18" charset="0"/>
              </a:rPr>
              <a:t>with all vertices having even degrees</a:t>
            </a:r>
          </a:p>
          <a:p>
            <a:pPr marL="0" lvl="0" indent="0">
              <a:spcBef>
                <a:spcPct val="0"/>
              </a:spcBef>
              <a:buFontTx/>
              <a:buNone/>
            </a:pPr>
            <a:r>
              <a:rPr lang="en-US" altLang="en-US" sz="2200" dirty="0">
                <a:latin typeface="Times New Roman" panose="02020603050405020304" pitchFamily="18" charset="0"/>
                <a:cs typeface="Times New Roman" panose="02020603050405020304" pitchFamily="18" charset="0"/>
              </a:rPr>
              <a:t>//Output: </a:t>
            </a:r>
            <a:r>
              <a:rPr lang="en-US" altLang="en-US" sz="2200" b="1" dirty="0">
                <a:solidFill>
                  <a:srgbClr val="00B050"/>
                </a:solidFill>
                <a:latin typeface="Times New Roman" panose="02020603050405020304" pitchFamily="18" charset="0"/>
                <a:cs typeface="Times New Roman" panose="02020603050405020304" pitchFamily="18" charset="0"/>
              </a:rPr>
              <a:t>Euler cycle</a:t>
            </a:r>
            <a:br>
              <a:rPr lang="en-US" altLang="en-US" sz="2200" dirty="0">
                <a:latin typeface="Times New Roman" panose="02020603050405020304" pitchFamily="18" charset="0"/>
                <a:cs typeface="Times New Roman" panose="02020603050405020304" pitchFamily="18" charset="0"/>
              </a:rPr>
            </a:br>
            <a:endParaRPr lang="en-US" altLang="en-US" sz="2200" dirty="0">
              <a:latin typeface="Times New Roman" panose="02020603050405020304" pitchFamily="18" charset="0"/>
              <a:cs typeface="Times New Roman" panose="02020603050405020304" pitchFamily="18" charset="0"/>
            </a:endParaRPr>
          </a:p>
          <a:p>
            <a:pPr marL="0" lvl="0" indent="0" eaLnBrk="1" hangingPunct="1">
              <a:spcBef>
                <a:spcPct val="0"/>
              </a:spcBef>
              <a:buFontTx/>
              <a:buNone/>
            </a:pPr>
            <a:r>
              <a:rPr lang="en-US" altLang="ko-KR" sz="2200" dirty="0">
                <a:latin typeface="Times New Roman" panose="02020603050405020304" pitchFamily="18" charset="0"/>
                <a:ea typeface="굴림" pitchFamily="34" charset="-127"/>
                <a:cs typeface="Times New Roman" panose="02020603050405020304" pitchFamily="18" charset="0"/>
              </a:rPr>
              <a:t>declare a stack S of characters</a:t>
            </a:r>
          </a:p>
          <a:p>
            <a:pPr marL="0" lvl="0" indent="0" eaLnBrk="1" hangingPunct="1">
              <a:spcBef>
                <a:spcPct val="0"/>
              </a:spcBef>
              <a:buFontTx/>
              <a:buNone/>
            </a:pPr>
            <a:r>
              <a:rPr lang="en-US" altLang="ko-KR" sz="2200" dirty="0">
                <a:latin typeface="Times New Roman" panose="02020603050405020304" pitchFamily="18" charset="0"/>
                <a:ea typeface="굴림" pitchFamily="34" charset="-127"/>
                <a:cs typeface="Times New Roman" panose="02020603050405020304" pitchFamily="18" charset="0"/>
              </a:rPr>
              <a:t>declare empty array E (which will contain Euler cycle)</a:t>
            </a:r>
          </a:p>
          <a:p>
            <a:pPr marL="0" lvl="0" indent="0" eaLnBrk="1" hangingPunct="1">
              <a:spcBef>
                <a:spcPct val="0"/>
              </a:spcBef>
              <a:buFontTx/>
              <a:buNone/>
            </a:pPr>
            <a:r>
              <a:rPr lang="en-US" altLang="ko-KR" sz="2200" dirty="0">
                <a:latin typeface="Times New Roman" panose="02020603050405020304" pitchFamily="18" charset="0"/>
                <a:ea typeface="굴림" pitchFamily="34" charset="-127"/>
                <a:cs typeface="Times New Roman" panose="02020603050405020304" pitchFamily="18" charset="0"/>
              </a:rPr>
              <a:t>push the vertex X to S</a:t>
            </a:r>
          </a:p>
          <a:p>
            <a:pPr marL="0" lvl="0" indent="0" eaLnBrk="1" hangingPunct="1">
              <a:spcBef>
                <a:spcPct val="0"/>
              </a:spcBef>
              <a:buFontTx/>
              <a:buNone/>
            </a:pPr>
            <a:r>
              <a:rPr lang="en-US" altLang="ko-KR" sz="2200" dirty="0">
                <a:latin typeface="Times New Roman" panose="02020603050405020304" pitchFamily="18" charset="0"/>
                <a:ea typeface="굴림" pitchFamily="34" charset="-127"/>
                <a:cs typeface="Times New Roman" panose="02020603050405020304" pitchFamily="18" charset="0"/>
              </a:rPr>
              <a:t>while (S is not empty){</a:t>
            </a:r>
          </a:p>
          <a:p>
            <a:pPr marL="0" lvl="0" indent="0" eaLnBrk="1" hangingPunct="1">
              <a:spcBef>
                <a:spcPct val="0"/>
              </a:spcBef>
              <a:buFontTx/>
              <a:buNone/>
            </a:pPr>
            <a:r>
              <a:rPr lang="en-US" altLang="ko-KR" sz="2200" dirty="0">
                <a:latin typeface="Times New Roman" panose="02020603050405020304" pitchFamily="18" charset="0"/>
                <a:ea typeface="굴림" pitchFamily="34" charset="-127"/>
                <a:cs typeface="Times New Roman" panose="02020603050405020304" pitchFamily="18" charset="0"/>
              </a:rPr>
              <a:t>   </a:t>
            </a:r>
            <a:r>
              <a:rPr lang="en-US" altLang="ko-KR" sz="2200" dirty="0" err="1">
                <a:latin typeface="Times New Roman" panose="02020603050405020304" pitchFamily="18" charset="0"/>
                <a:ea typeface="굴림" pitchFamily="34" charset="-127"/>
                <a:cs typeface="Times New Roman" panose="02020603050405020304" pitchFamily="18" charset="0"/>
              </a:rPr>
              <a:t>ch</a:t>
            </a:r>
            <a:r>
              <a:rPr lang="en-US" altLang="ko-KR" sz="2200" dirty="0">
                <a:latin typeface="Times New Roman" panose="02020603050405020304" pitchFamily="18" charset="0"/>
                <a:ea typeface="굴림" pitchFamily="34" charset="-127"/>
                <a:cs typeface="Times New Roman" panose="02020603050405020304" pitchFamily="18" charset="0"/>
              </a:rPr>
              <a:t> = top element of the stack S </a:t>
            </a:r>
          </a:p>
          <a:p>
            <a:pPr marL="0" lvl="0" indent="0" eaLnBrk="1" hangingPunct="1">
              <a:spcBef>
                <a:spcPct val="0"/>
              </a:spcBef>
              <a:buFontTx/>
              <a:buNone/>
            </a:pPr>
            <a:r>
              <a:rPr lang="en-US" altLang="ko-KR" sz="2200" dirty="0">
                <a:latin typeface="Times New Roman" panose="02020603050405020304" pitchFamily="18" charset="0"/>
                <a:ea typeface="굴림" pitchFamily="34" charset="-127"/>
                <a:cs typeface="Times New Roman" panose="02020603050405020304" pitchFamily="18" charset="0"/>
              </a:rPr>
              <a:t>   if ch is isolated then remove it from the stack and put it to E</a:t>
            </a:r>
          </a:p>
          <a:p>
            <a:pPr marL="0" lvl="0" indent="0" eaLnBrk="1" hangingPunct="1">
              <a:spcBef>
                <a:spcPct val="0"/>
              </a:spcBef>
              <a:buFontTx/>
              <a:buNone/>
            </a:pPr>
            <a:r>
              <a:rPr lang="en-US" altLang="ko-KR" sz="2200" dirty="0">
                <a:latin typeface="Times New Roman" panose="02020603050405020304" pitchFamily="18" charset="0"/>
                <a:ea typeface="굴림" pitchFamily="34" charset="-127"/>
                <a:cs typeface="Times New Roman" panose="02020603050405020304" pitchFamily="18" charset="0"/>
              </a:rPr>
              <a:t>   else</a:t>
            </a:r>
          </a:p>
          <a:p>
            <a:pPr marL="400050" lvl="1" indent="0" eaLnBrk="1" hangingPunct="1">
              <a:spcBef>
                <a:spcPct val="0"/>
              </a:spcBef>
              <a:buFontTx/>
              <a:buNone/>
            </a:pPr>
            <a:r>
              <a:rPr lang="en-US" altLang="ko-KR" sz="2200" b="0" dirty="0">
                <a:latin typeface="Times New Roman" panose="02020603050405020304" pitchFamily="18" charset="0"/>
                <a:ea typeface="굴림" pitchFamily="34" charset="-127"/>
                <a:cs typeface="Times New Roman" panose="02020603050405020304" pitchFamily="18" charset="0"/>
              </a:rPr>
              <a:t>   select the first vertex Y (by alphabet order), which is adjacent</a:t>
            </a:r>
          </a:p>
          <a:p>
            <a:pPr marL="400050" lvl="1" indent="0" eaLnBrk="1" hangingPunct="1">
              <a:spcBef>
                <a:spcPct val="0"/>
              </a:spcBef>
              <a:buFontTx/>
              <a:buNone/>
            </a:pPr>
            <a:r>
              <a:rPr lang="en-US" altLang="ko-KR" sz="2200" b="0" dirty="0">
                <a:latin typeface="Times New Roman" panose="02020603050405020304" pitchFamily="18" charset="0"/>
                <a:ea typeface="굴림" pitchFamily="34" charset="-127"/>
                <a:cs typeface="Times New Roman" panose="02020603050405020304" pitchFamily="18" charset="0"/>
              </a:rPr>
              <a:t>   to ch, push Y to S and remove the edge (ch,Y) from the graph   </a:t>
            </a:r>
          </a:p>
          <a:p>
            <a:pPr marL="0" lvl="0" indent="0" eaLnBrk="1" hangingPunct="1">
              <a:spcBef>
                <a:spcPct val="0"/>
              </a:spcBef>
              <a:buFontTx/>
              <a:buNone/>
            </a:pPr>
            <a:r>
              <a:rPr lang="en-US" altLang="ko-KR" sz="2200" dirty="0">
                <a:latin typeface="Times New Roman" panose="02020603050405020304" pitchFamily="18" charset="0"/>
                <a:ea typeface="굴림" pitchFamily="34" charset="-127"/>
                <a:cs typeface="Times New Roman" panose="02020603050405020304" pitchFamily="18" charset="0"/>
              </a:rPr>
              <a:t> }</a:t>
            </a:r>
          </a:p>
          <a:p>
            <a:pPr marL="0" lvl="0" indent="0" eaLnBrk="1" hangingPunct="1">
              <a:spcBef>
                <a:spcPct val="0"/>
              </a:spcBef>
              <a:buFontTx/>
              <a:buNone/>
            </a:pPr>
            <a:r>
              <a:rPr lang="en-US" altLang="ko-KR" sz="2200" dirty="0">
                <a:latin typeface="Times New Roman" panose="02020603050405020304" pitchFamily="18" charset="0"/>
                <a:ea typeface="굴림" pitchFamily="34" charset="-127"/>
                <a:cs typeface="Times New Roman" panose="02020603050405020304" pitchFamily="18" charset="0"/>
              </a:rPr>
              <a:t> the last array E obtained is an Euler cycle of the graph</a:t>
            </a:r>
            <a:endParaRPr lang="en-US" alt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66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4301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23</a:t>
            </a:fld>
            <a:r>
              <a:rPr lang="en-US" altLang="en-US" sz="1200" dirty="0">
                <a:solidFill>
                  <a:srgbClr val="898989"/>
                </a:solidFill>
                <a:latin typeface="Arial" panose="020B0604020202020204" pitchFamily="34" charset="0"/>
              </a:rPr>
              <a:t>/30</a:t>
            </a:r>
          </a:p>
        </p:txBody>
      </p:sp>
      <p:sp>
        <p:nvSpPr>
          <p:cNvPr id="43012" name="Rectangle 2"/>
          <p:cNvSpPr>
            <a:spLocks noGrp="1"/>
          </p:cNvSpPr>
          <p:nvPr>
            <p:ph type="title"/>
          </p:nvPr>
        </p:nvSpPr>
        <p:spPr>
          <a:xfrm>
            <a:off x="0" y="457200"/>
            <a:ext cx="9144000" cy="762000"/>
          </a:xfrm>
        </p:spPr>
        <p:txBody>
          <a:bodyPr vert="horz" wrap="square" lIns="91440" tIns="45720" rIns="91440" bIns="45720" anchor="ctr" anchorCtr="0"/>
          <a:lstStyle/>
          <a:p>
            <a:r>
              <a:rPr lang="en-US" altLang="en-US" sz="3200" b="1" dirty="0">
                <a:solidFill>
                  <a:srgbClr val="CC3300"/>
                </a:solidFill>
              </a:rPr>
              <a:t>Necessary and sufficient conditions for Euler paths</a:t>
            </a:r>
          </a:p>
        </p:txBody>
      </p:sp>
      <p:sp>
        <p:nvSpPr>
          <p:cNvPr id="522243" name="Text Box 3"/>
          <p:cNvSpPr txBox="1">
            <a:spLocks noChangeArrowheads="1"/>
          </p:cNvSpPr>
          <p:nvPr/>
        </p:nvSpPr>
        <p:spPr bwMode="auto">
          <a:xfrm>
            <a:off x="609600" y="1981200"/>
            <a:ext cx="8077200" cy="1554163"/>
          </a:xfrm>
          <a:prstGeom prst="rect">
            <a:avLst/>
          </a:prstGeom>
          <a:noFill/>
          <a:ln w="9525">
            <a:noFill/>
            <a:miter lim="800000"/>
          </a:ln>
          <a:effectLst/>
        </p:spPr>
        <p:txBody>
          <a:bodyPr>
            <a:spAutoFit/>
          </a:bodyPr>
          <a:lstStyle/>
          <a:p>
            <a:pPr marR="0" defTabSz="914400">
              <a:buClrTx/>
              <a:buSzTx/>
              <a:buFontTx/>
              <a:buNone/>
              <a:defRPr/>
            </a:pPr>
            <a:r>
              <a:rPr kumimoji="0" lang="en-US" sz="2400" u="sng"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mn-ea"/>
                <a:cs typeface="+mn-cs"/>
              </a:rPr>
              <a:t>Theorem 2</a:t>
            </a:r>
            <a:r>
              <a:rPr kumimoji="0" lang="en-US" sz="3200" u="sng" kern="1200" cap="none" spc="0" normalizeH="0" baseline="0" noProof="0" dirty="0">
                <a:solidFill>
                  <a:schemeClr val="folHlink"/>
                </a:solidFill>
                <a:effectLst>
                  <a:outerShdw blurRad="38100" dist="38100" dir="2700000" algn="tl">
                    <a:srgbClr val="C0C0C0"/>
                  </a:outerShdw>
                </a:effectLst>
                <a:latin typeface="Times New Roman" panose="02020603050405020304" pitchFamily="18" charset="0"/>
                <a:ea typeface="+mn-ea"/>
                <a:cs typeface="+mn-cs"/>
              </a:rPr>
              <a:t>.</a:t>
            </a:r>
            <a:r>
              <a:rPr kumimoji="0" lang="en-US" sz="3200" b="0" kern="1200" cap="none" spc="0" normalizeH="0" baseline="0" noProof="0" dirty="0">
                <a:latin typeface="Times New Roman" panose="02020603050405020304" pitchFamily="18" charset="0"/>
                <a:ea typeface="+mn-ea"/>
                <a:cs typeface="+mn-cs"/>
              </a:rPr>
              <a:t> A connected multigraph has an Euler path but not an Euler cycle if and only if it has exactly two vertices of odd degree.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617D-B764-4E25-99CF-B2AE1087DC2D}"/>
              </a:ext>
            </a:extLst>
          </p:cNvPr>
          <p:cNvSpPr>
            <a:spLocks noGrp="1"/>
          </p:cNvSpPr>
          <p:nvPr>
            <p:ph type="title"/>
          </p:nvPr>
        </p:nvSpPr>
        <p:spPr/>
        <p:txBody>
          <a:bodyPr/>
          <a:lstStyle/>
          <a:p>
            <a:r>
              <a:rPr lang="en-US" dirty="0"/>
              <a:t>Exercise - </a:t>
            </a:r>
            <a:r>
              <a:rPr lang="en-US" dirty="0">
                <a:latin typeface="Times New Roman" panose="02020603050405020304" pitchFamily="18" charset="0"/>
              </a:rPr>
              <a:t>Euler cycle/path</a:t>
            </a:r>
            <a:endParaRPr lang="en-US" dirty="0"/>
          </a:p>
        </p:txBody>
      </p:sp>
      <p:sp>
        <p:nvSpPr>
          <p:cNvPr id="3" name="Date Placeholder 2">
            <a:extLst>
              <a:ext uri="{FF2B5EF4-FFF2-40B4-BE49-F238E27FC236}">
                <a16:creationId xmlns:a16="http://schemas.microsoft.com/office/drawing/2014/main" id="{B4D99E65-827D-43AD-AD79-3D800D78FB8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6/17/2025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pic>
        <p:nvPicPr>
          <p:cNvPr id="4" name="Picture 3">
            <a:extLst>
              <a:ext uri="{FF2B5EF4-FFF2-40B4-BE49-F238E27FC236}">
                <a16:creationId xmlns:a16="http://schemas.microsoft.com/office/drawing/2014/main" id="{6BD4EA3B-3F38-4FB8-AB04-1EF13B8144C2}"/>
              </a:ext>
            </a:extLst>
          </p:cNvPr>
          <p:cNvPicPr>
            <a:picLocks noChangeAspect="1"/>
          </p:cNvPicPr>
          <p:nvPr/>
        </p:nvPicPr>
        <p:blipFill>
          <a:blip r:embed="rId2"/>
          <a:stretch>
            <a:fillRect/>
          </a:stretch>
        </p:blipFill>
        <p:spPr>
          <a:xfrm>
            <a:off x="420528" y="1534040"/>
            <a:ext cx="4114932" cy="2352953"/>
          </a:xfrm>
          <a:prstGeom prst="rect">
            <a:avLst/>
          </a:prstGeom>
        </p:spPr>
      </p:pic>
      <p:pic>
        <p:nvPicPr>
          <p:cNvPr id="5" name="Picture 4">
            <a:extLst>
              <a:ext uri="{FF2B5EF4-FFF2-40B4-BE49-F238E27FC236}">
                <a16:creationId xmlns:a16="http://schemas.microsoft.com/office/drawing/2014/main" id="{BFAB9698-7F1E-4DC3-B0DF-36375CF664DA}"/>
              </a:ext>
            </a:extLst>
          </p:cNvPr>
          <p:cNvPicPr>
            <a:picLocks noChangeAspect="1"/>
          </p:cNvPicPr>
          <p:nvPr/>
        </p:nvPicPr>
        <p:blipFill>
          <a:blip r:embed="rId3"/>
          <a:stretch>
            <a:fillRect/>
          </a:stretch>
        </p:blipFill>
        <p:spPr>
          <a:xfrm>
            <a:off x="5867366" y="1291385"/>
            <a:ext cx="2209742" cy="2838261"/>
          </a:xfrm>
          <a:prstGeom prst="rect">
            <a:avLst/>
          </a:prstGeom>
        </p:spPr>
      </p:pic>
      <p:pic>
        <p:nvPicPr>
          <p:cNvPr id="6" name="Picture 5">
            <a:extLst>
              <a:ext uri="{FF2B5EF4-FFF2-40B4-BE49-F238E27FC236}">
                <a16:creationId xmlns:a16="http://schemas.microsoft.com/office/drawing/2014/main" id="{11CED418-6517-4B15-88EB-589BC694D3ED}"/>
              </a:ext>
            </a:extLst>
          </p:cNvPr>
          <p:cNvPicPr>
            <a:picLocks noChangeAspect="1"/>
          </p:cNvPicPr>
          <p:nvPr/>
        </p:nvPicPr>
        <p:blipFill>
          <a:blip r:embed="rId4"/>
          <a:stretch>
            <a:fillRect/>
          </a:stretch>
        </p:blipFill>
        <p:spPr>
          <a:xfrm>
            <a:off x="533506" y="4121984"/>
            <a:ext cx="7660454" cy="2625607"/>
          </a:xfrm>
          <a:prstGeom prst="rect">
            <a:avLst/>
          </a:prstGeom>
        </p:spPr>
      </p:pic>
    </p:spTree>
    <p:extLst>
      <p:ext uri="{BB962C8B-B14F-4D97-AF65-F5344CB8AC3E}">
        <p14:creationId xmlns:p14="http://schemas.microsoft.com/office/powerpoint/2010/main" val="181583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4505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25</a:t>
            </a:fld>
            <a:r>
              <a:rPr lang="en-US" altLang="en-US" sz="1200" dirty="0">
                <a:solidFill>
                  <a:srgbClr val="898989"/>
                </a:solidFill>
                <a:latin typeface="Arial" panose="020B0604020202020204" pitchFamily="34" charset="0"/>
              </a:rPr>
              <a:t>/30</a:t>
            </a:r>
          </a:p>
        </p:txBody>
      </p:sp>
      <p:sp>
        <p:nvSpPr>
          <p:cNvPr id="45060" name="Rectangle 2"/>
          <p:cNvSpPr>
            <a:spLocks noGrp="1"/>
          </p:cNvSpPr>
          <p:nvPr>
            <p:ph type="title"/>
          </p:nvPr>
        </p:nvSpPr>
        <p:spPr>
          <a:xfrm>
            <a:off x="609600" y="212725"/>
            <a:ext cx="7772400" cy="701675"/>
          </a:xfrm>
        </p:spPr>
        <p:txBody>
          <a:bodyPr vert="horz" wrap="square" lIns="91440" tIns="45720" rIns="91440" bIns="45720" anchor="ctr" anchorCtr="0">
            <a:spAutoFit/>
          </a:bodyPr>
          <a:lstStyle/>
          <a:p>
            <a:r>
              <a:rPr lang="en-US" altLang="en-US" sz="4000" b="1" dirty="0">
                <a:solidFill>
                  <a:schemeClr val="hlink"/>
                </a:solidFill>
              </a:rPr>
              <a:t>Hamilton paths and cycles - 1</a:t>
            </a:r>
          </a:p>
        </p:txBody>
      </p:sp>
      <p:sp>
        <p:nvSpPr>
          <p:cNvPr id="45061" name="Text Box 3"/>
          <p:cNvSpPr txBox="1"/>
          <p:nvPr/>
        </p:nvSpPr>
        <p:spPr>
          <a:xfrm>
            <a:off x="76200" y="1066800"/>
            <a:ext cx="89916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b="1" i="1" dirty="0">
                <a:solidFill>
                  <a:srgbClr val="FF3300"/>
                </a:solidFill>
                <a:latin typeface="Times New Roman" panose="02020603050405020304" pitchFamily="18" charset="0"/>
              </a:rPr>
              <a:t>Hamilton cycle</a:t>
            </a:r>
            <a:r>
              <a:rPr lang="en-US" altLang="en-US" sz="2400" dirty="0">
                <a:latin typeface="Times New Roman" panose="02020603050405020304" pitchFamily="18" charset="0"/>
              </a:rPr>
              <a:t>: visits every vertex of the graph exactly once before  returning, as the last step, to the starting  vertex.</a:t>
            </a:r>
          </a:p>
        </p:txBody>
      </p:sp>
      <p:sp>
        <p:nvSpPr>
          <p:cNvPr id="581636" name="Text Box 4"/>
          <p:cNvSpPr txBox="1"/>
          <p:nvPr/>
        </p:nvSpPr>
        <p:spPr>
          <a:xfrm>
            <a:off x="227013" y="2057400"/>
            <a:ext cx="146843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dirty="0">
                <a:solidFill>
                  <a:srgbClr val="009900"/>
                </a:solidFill>
                <a:latin typeface="Times New Roman" panose="02020603050405020304" pitchFamily="18" charset="0"/>
              </a:rPr>
              <a:t>Examples</a:t>
            </a:r>
            <a:r>
              <a:rPr lang="en-US" altLang="en-US" sz="2400" dirty="0">
                <a:latin typeface="Times New Roman" panose="02020603050405020304" pitchFamily="18" charset="0"/>
              </a:rPr>
              <a:t>:</a:t>
            </a:r>
          </a:p>
        </p:txBody>
      </p:sp>
      <p:grpSp>
        <p:nvGrpSpPr>
          <p:cNvPr id="45063" name="Group 5"/>
          <p:cNvGrpSpPr/>
          <p:nvPr/>
        </p:nvGrpSpPr>
        <p:grpSpPr>
          <a:xfrm>
            <a:off x="5105400" y="1981200"/>
            <a:ext cx="1981200" cy="838200"/>
            <a:chOff x="624" y="3024"/>
            <a:chExt cx="1248" cy="528"/>
          </a:xfrm>
        </p:grpSpPr>
        <p:sp>
          <p:nvSpPr>
            <p:cNvPr id="45079" name="Oval 6"/>
            <p:cNvSpPr/>
            <p:nvPr/>
          </p:nvSpPr>
          <p:spPr>
            <a:xfrm>
              <a:off x="624" y="3024"/>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45080" name="Oval 7"/>
            <p:cNvSpPr/>
            <p:nvPr/>
          </p:nvSpPr>
          <p:spPr>
            <a:xfrm>
              <a:off x="624" y="3504"/>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45081" name="Oval 8"/>
            <p:cNvSpPr/>
            <p:nvPr/>
          </p:nvSpPr>
          <p:spPr>
            <a:xfrm>
              <a:off x="1824" y="3504"/>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45082" name="Oval 9"/>
            <p:cNvSpPr/>
            <p:nvPr/>
          </p:nvSpPr>
          <p:spPr>
            <a:xfrm>
              <a:off x="1248" y="3264"/>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45083" name="Oval 10"/>
            <p:cNvSpPr/>
            <p:nvPr/>
          </p:nvSpPr>
          <p:spPr>
            <a:xfrm>
              <a:off x="1824" y="3024"/>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45084" name="Line 11"/>
            <p:cNvSpPr/>
            <p:nvPr/>
          </p:nvSpPr>
          <p:spPr>
            <a:xfrm>
              <a:off x="672" y="3072"/>
              <a:ext cx="1152" cy="0"/>
            </a:xfrm>
            <a:prstGeom prst="line">
              <a:avLst/>
            </a:prstGeom>
            <a:ln w="28575" cap="flat" cmpd="sng">
              <a:solidFill>
                <a:srgbClr val="FF3300"/>
              </a:solidFill>
              <a:prstDash val="solid"/>
              <a:headEnd type="none" w="med" len="med"/>
              <a:tailEnd type="none" w="med" len="med"/>
            </a:ln>
          </p:spPr>
        </p:sp>
        <p:sp>
          <p:nvSpPr>
            <p:cNvPr id="45085" name="Line 12"/>
            <p:cNvSpPr/>
            <p:nvPr/>
          </p:nvSpPr>
          <p:spPr>
            <a:xfrm>
              <a:off x="672" y="3552"/>
              <a:ext cx="1152" cy="0"/>
            </a:xfrm>
            <a:prstGeom prst="line">
              <a:avLst/>
            </a:prstGeom>
            <a:ln w="28575" cap="flat" cmpd="sng">
              <a:solidFill>
                <a:srgbClr val="FF3300"/>
              </a:solidFill>
              <a:prstDash val="solid"/>
              <a:headEnd type="none" w="med" len="med"/>
              <a:tailEnd type="none" w="med" len="med"/>
            </a:ln>
          </p:spPr>
        </p:sp>
        <p:sp>
          <p:nvSpPr>
            <p:cNvPr id="45086" name="Line 13"/>
            <p:cNvSpPr/>
            <p:nvPr/>
          </p:nvSpPr>
          <p:spPr>
            <a:xfrm>
              <a:off x="672" y="3072"/>
              <a:ext cx="576" cy="192"/>
            </a:xfrm>
            <a:prstGeom prst="line">
              <a:avLst/>
            </a:prstGeom>
            <a:ln w="28575" cap="flat" cmpd="sng">
              <a:solidFill>
                <a:srgbClr val="FF3300"/>
              </a:solidFill>
              <a:prstDash val="solid"/>
              <a:headEnd type="none" w="med" len="med"/>
              <a:tailEnd type="none" w="med" len="med"/>
            </a:ln>
          </p:spPr>
        </p:sp>
        <p:sp>
          <p:nvSpPr>
            <p:cNvPr id="45087" name="Line 14"/>
            <p:cNvSpPr/>
            <p:nvPr/>
          </p:nvSpPr>
          <p:spPr>
            <a:xfrm flipH="1">
              <a:off x="672" y="3312"/>
              <a:ext cx="576" cy="240"/>
            </a:xfrm>
            <a:prstGeom prst="line">
              <a:avLst/>
            </a:prstGeom>
            <a:ln w="28575" cap="flat" cmpd="sng">
              <a:solidFill>
                <a:srgbClr val="FF3300"/>
              </a:solidFill>
              <a:prstDash val="solid"/>
              <a:headEnd type="none" w="med" len="med"/>
              <a:tailEnd type="none" w="med" len="med"/>
            </a:ln>
          </p:spPr>
        </p:sp>
        <p:sp>
          <p:nvSpPr>
            <p:cNvPr id="45088" name="Line 15"/>
            <p:cNvSpPr/>
            <p:nvPr/>
          </p:nvSpPr>
          <p:spPr>
            <a:xfrm flipV="1">
              <a:off x="1296" y="3072"/>
              <a:ext cx="528" cy="192"/>
            </a:xfrm>
            <a:prstGeom prst="line">
              <a:avLst/>
            </a:prstGeom>
            <a:ln w="9525" cap="flat" cmpd="sng">
              <a:solidFill>
                <a:schemeClr val="tx1"/>
              </a:solidFill>
              <a:prstDash val="solid"/>
              <a:headEnd type="none" w="med" len="med"/>
              <a:tailEnd type="none" w="med" len="med"/>
            </a:ln>
          </p:spPr>
        </p:sp>
        <p:sp>
          <p:nvSpPr>
            <p:cNvPr id="45089" name="Line 16"/>
            <p:cNvSpPr/>
            <p:nvPr/>
          </p:nvSpPr>
          <p:spPr>
            <a:xfrm>
              <a:off x="1296" y="3312"/>
              <a:ext cx="528" cy="240"/>
            </a:xfrm>
            <a:prstGeom prst="line">
              <a:avLst/>
            </a:prstGeom>
            <a:ln w="9525" cap="flat" cmpd="sng">
              <a:solidFill>
                <a:schemeClr val="tx1"/>
              </a:solidFill>
              <a:prstDash val="solid"/>
              <a:headEnd type="none" w="med" len="med"/>
              <a:tailEnd type="none" w="med" len="med"/>
            </a:ln>
          </p:spPr>
        </p:sp>
        <p:sp>
          <p:nvSpPr>
            <p:cNvPr id="45090" name="Line 17"/>
            <p:cNvSpPr/>
            <p:nvPr/>
          </p:nvSpPr>
          <p:spPr>
            <a:xfrm>
              <a:off x="1824" y="3072"/>
              <a:ext cx="0" cy="480"/>
            </a:xfrm>
            <a:prstGeom prst="line">
              <a:avLst/>
            </a:prstGeom>
            <a:ln w="28575" cap="flat" cmpd="sng">
              <a:solidFill>
                <a:srgbClr val="FF3300"/>
              </a:solidFill>
              <a:prstDash val="solid"/>
              <a:headEnd type="none" w="med" len="med"/>
              <a:tailEnd type="none" w="med" len="med"/>
            </a:ln>
          </p:spPr>
        </p:sp>
      </p:grpSp>
      <p:pic>
        <p:nvPicPr>
          <p:cNvPr id="45064" name="Picture 18"/>
          <p:cNvPicPr>
            <a:picLocks noChangeAspect="1"/>
          </p:cNvPicPr>
          <p:nvPr/>
        </p:nvPicPr>
        <p:blipFill>
          <a:blip r:embed="rId3"/>
          <a:srcRect l="28751" t="21001" r="30624" b="45000"/>
          <a:stretch>
            <a:fillRect/>
          </a:stretch>
        </p:blipFill>
        <p:spPr>
          <a:xfrm>
            <a:off x="2208213" y="2971800"/>
            <a:ext cx="4953000" cy="2590800"/>
          </a:xfrm>
          <a:prstGeom prst="rect">
            <a:avLst/>
          </a:prstGeom>
          <a:noFill/>
          <a:ln w="9525">
            <a:noFill/>
          </a:ln>
        </p:spPr>
      </p:pic>
      <p:grpSp>
        <p:nvGrpSpPr>
          <p:cNvPr id="45065" name="Group 19"/>
          <p:cNvGrpSpPr/>
          <p:nvPr/>
        </p:nvGrpSpPr>
        <p:grpSpPr>
          <a:xfrm>
            <a:off x="2362200" y="1981200"/>
            <a:ext cx="1981200" cy="838200"/>
            <a:chOff x="1536" y="1824"/>
            <a:chExt cx="1248" cy="528"/>
          </a:xfrm>
        </p:grpSpPr>
        <p:sp>
          <p:nvSpPr>
            <p:cNvPr id="45067" name="Oval 20"/>
            <p:cNvSpPr/>
            <p:nvPr/>
          </p:nvSpPr>
          <p:spPr>
            <a:xfrm>
              <a:off x="1536" y="1824"/>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45068" name="Oval 21"/>
            <p:cNvSpPr/>
            <p:nvPr/>
          </p:nvSpPr>
          <p:spPr>
            <a:xfrm>
              <a:off x="1536" y="2304"/>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45069" name="Oval 22"/>
            <p:cNvSpPr/>
            <p:nvPr/>
          </p:nvSpPr>
          <p:spPr>
            <a:xfrm>
              <a:off x="2736" y="2304"/>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45070" name="Oval 23"/>
            <p:cNvSpPr/>
            <p:nvPr/>
          </p:nvSpPr>
          <p:spPr>
            <a:xfrm>
              <a:off x="2160" y="2064"/>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45071" name="Oval 24"/>
            <p:cNvSpPr/>
            <p:nvPr/>
          </p:nvSpPr>
          <p:spPr>
            <a:xfrm>
              <a:off x="2736" y="1824"/>
              <a:ext cx="48" cy="4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en-US" altLang="en-US" sz="4400" b="1" dirty="0">
                <a:latin typeface="Arial" panose="020B0604020202020204" pitchFamily="34" charset="0"/>
              </a:endParaRPr>
            </a:p>
          </p:txBody>
        </p:sp>
        <p:sp>
          <p:nvSpPr>
            <p:cNvPr id="45072" name="Line 25"/>
            <p:cNvSpPr/>
            <p:nvPr/>
          </p:nvSpPr>
          <p:spPr>
            <a:xfrm>
              <a:off x="1584" y="2352"/>
              <a:ext cx="1152" cy="0"/>
            </a:xfrm>
            <a:prstGeom prst="line">
              <a:avLst/>
            </a:prstGeom>
            <a:ln w="9525" cap="flat" cmpd="sng">
              <a:solidFill>
                <a:schemeClr val="tx1"/>
              </a:solidFill>
              <a:prstDash val="solid"/>
              <a:headEnd type="none" w="med" len="med"/>
              <a:tailEnd type="none" w="med" len="med"/>
            </a:ln>
          </p:spPr>
        </p:sp>
        <p:sp>
          <p:nvSpPr>
            <p:cNvPr id="45073" name="Line 26"/>
            <p:cNvSpPr/>
            <p:nvPr/>
          </p:nvSpPr>
          <p:spPr>
            <a:xfrm>
              <a:off x="1584" y="1872"/>
              <a:ext cx="576" cy="192"/>
            </a:xfrm>
            <a:prstGeom prst="line">
              <a:avLst/>
            </a:prstGeom>
            <a:ln w="9525" cap="flat" cmpd="sng">
              <a:solidFill>
                <a:schemeClr val="tx1"/>
              </a:solidFill>
              <a:prstDash val="solid"/>
              <a:headEnd type="none" w="med" len="med"/>
              <a:tailEnd type="none" w="med" len="med"/>
            </a:ln>
          </p:spPr>
        </p:sp>
        <p:sp>
          <p:nvSpPr>
            <p:cNvPr id="45074" name="Line 27"/>
            <p:cNvSpPr/>
            <p:nvPr/>
          </p:nvSpPr>
          <p:spPr>
            <a:xfrm flipH="1">
              <a:off x="1584" y="2088"/>
              <a:ext cx="576" cy="240"/>
            </a:xfrm>
            <a:prstGeom prst="line">
              <a:avLst/>
            </a:prstGeom>
            <a:ln w="9525" cap="flat" cmpd="sng">
              <a:solidFill>
                <a:schemeClr val="tx1"/>
              </a:solidFill>
              <a:prstDash val="solid"/>
              <a:headEnd type="none" w="med" len="med"/>
              <a:tailEnd type="none" w="med" len="med"/>
            </a:ln>
          </p:spPr>
        </p:sp>
        <p:sp>
          <p:nvSpPr>
            <p:cNvPr id="45075" name="Line 28"/>
            <p:cNvSpPr/>
            <p:nvPr/>
          </p:nvSpPr>
          <p:spPr>
            <a:xfrm flipV="1">
              <a:off x="2208" y="1872"/>
              <a:ext cx="528" cy="192"/>
            </a:xfrm>
            <a:prstGeom prst="line">
              <a:avLst/>
            </a:prstGeom>
            <a:ln w="9525" cap="flat" cmpd="sng">
              <a:solidFill>
                <a:schemeClr val="tx1"/>
              </a:solidFill>
              <a:prstDash val="solid"/>
              <a:headEnd type="none" w="med" len="med"/>
              <a:tailEnd type="none" w="med" len="med"/>
            </a:ln>
          </p:spPr>
        </p:sp>
        <p:sp>
          <p:nvSpPr>
            <p:cNvPr id="45076" name="Line 29"/>
            <p:cNvSpPr/>
            <p:nvPr/>
          </p:nvSpPr>
          <p:spPr>
            <a:xfrm>
              <a:off x="2208" y="2112"/>
              <a:ext cx="528" cy="240"/>
            </a:xfrm>
            <a:prstGeom prst="line">
              <a:avLst/>
            </a:prstGeom>
            <a:ln w="9525" cap="flat" cmpd="sng">
              <a:solidFill>
                <a:schemeClr val="tx1"/>
              </a:solidFill>
              <a:prstDash val="solid"/>
              <a:headEnd type="none" w="med" len="med"/>
              <a:tailEnd type="none" w="med" len="med"/>
            </a:ln>
          </p:spPr>
        </p:sp>
        <p:sp>
          <p:nvSpPr>
            <p:cNvPr id="45077" name="Line 30"/>
            <p:cNvSpPr/>
            <p:nvPr/>
          </p:nvSpPr>
          <p:spPr>
            <a:xfrm>
              <a:off x="2760" y="1872"/>
              <a:ext cx="0" cy="432"/>
            </a:xfrm>
            <a:prstGeom prst="line">
              <a:avLst/>
            </a:prstGeom>
            <a:ln w="9525" cap="flat" cmpd="sng">
              <a:solidFill>
                <a:schemeClr val="tx1"/>
              </a:solidFill>
              <a:prstDash val="solid"/>
              <a:headEnd type="none" w="med" len="med"/>
              <a:tailEnd type="none" w="med" len="med"/>
            </a:ln>
          </p:spPr>
        </p:sp>
        <p:sp>
          <p:nvSpPr>
            <p:cNvPr id="45078" name="Line 31"/>
            <p:cNvSpPr/>
            <p:nvPr/>
          </p:nvSpPr>
          <p:spPr>
            <a:xfrm>
              <a:off x="1552" y="1848"/>
              <a:ext cx="1200" cy="0"/>
            </a:xfrm>
            <a:prstGeom prst="line">
              <a:avLst/>
            </a:prstGeom>
            <a:ln w="9525" cap="flat" cmpd="sng">
              <a:solidFill>
                <a:schemeClr val="tx1"/>
              </a:solidFill>
              <a:prstDash val="solid"/>
              <a:headEnd type="none" w="med" len="med"/>
              <a:tailEnd type="none" w="med" len="med"/>
            </a:ln>
          </p:spPr>
        </p:sp>
      </p:grpSp>
      <p:sp>
        <p:nvSpPr>
          <p:cNvPr id="45066" name="Text Box 32"/>
          <p:cNvSpPr txBox="1"/>
          <p:nvPr/>
        </p:nvSpPr>
        <p:spPr>
          <a:xfrm>
            <a:off x="227013" y="5715000"/>
            <a:ext cx="86121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en-US" altLang="en-US" sz="2400" b="1" i="1" dirty="0">
                <a:solidFill>
                  <a:srgbClr val="FF3300"/>
                </a:solidFill>
                <a:latin typeface="Times New Roman" panose="02020603050405020304" pitchFamily="18" charset="0"/>
              </a:rPr>
              <a:t>Hamilton path</a:t>
            </a:r>
            <a:r>
              <a:rPr lang="en-US" altLang="en-US" sz="2400" dirty="0">
                <a:latin typeface="Times New Roman" panose="02020603050405020304" pitchFamily="18" charset="0"/>
              </a:rPr>
              <a:t>: visits every vertex of the graph exactly once.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1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4710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26</a:t>
            </a:fld>
            <a:r>
              <a:rPr lang="en-US" altLang="en-US" sz="1200" dirty="0">
                <a:solidFill>
                  <a:srgbClr val="898989"/>
                </a:solidFill>
                <a:latin typeface="Arial" panose="020B0604020202020204" pitchFamily="34" charset="0"/>
              </a:rPr>
              <a:t>/30</a:t>
            </a:r>
          </a:p>
        </p:txBody>
      </p:sp>
      <p:sp>
        <p:nvSpPr>
          <p:cNvPr id="47108" name="Rectangle 2"/>
          <p:cNvSpPr>
            <a:spLocks noGrp="1"/>
          </p:cNvSpPr>
          <p:nvPr>
            <p:ph type="title"/>
          </p:nvPr>
        </p:nvSpPr>
        <p:spPr>
          <a:xfrm>
            <a:off x="152400" y="457200"/>
            <a:ext cx="8915400" cy="762000"/>
          </a:xfrm>
        </p:spPr>
        <p:txBody>
          <a:bodyPr vert="horz" wrap="square" lIns="91440" tIns="45720" rIns="91440" bIns="45720" anchor="ctr" anchorCtr="0"/>
          <a:lstStyle/>
          <a:p>
            <a:r>
              <a:rPr lang="en-US" altLang="en-US" sz="3600" b="1" dirty="0">
                <a:solidFill>
                  <a:schemeClr val="hlink"/>
                </a:solidFill>
              </a:rPr>
              <a:t>Finding Hamilton’s cycles using Backtracking</a:t>
            </a:r>
          </a:p>
        </p:txBody>
      </p:sp>
      <p:sp>
        <p:nvSpPr>
          <p:cNvPr id="47109" name="Text Box 3"/>
          <p:cNvSpPr txBox="1"/>
          <p:nvPr/>
        </p:nvSpPr>
        <p:spPr>
          <a:xfrm>
            <a:off x="457200" y="1295400"/>
            <a:ext cx="8163560" cy="50167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spcBef>
                <a:spcPct val="0"/>
              </a:spcBef>
              <a:buFontTx/>
              <a:buNone/>
            </a:pPr>
            <a:r>
              <a:rPr lang="en-US" altLang="en-US" sz="2400" dirty="0">
                <a:latin typeface="Times New Roman" panose="02020603050405020304" pitchFamily="18" charset="0"/>
                <a:cs typeface="Times New Roman" panose="02020603050405020304" pitchFamily="18" charset="0"/>
              </a:rPr>
              <a:t>Given the graph G = (V,E) and X is a vertex of  G. </a:t>
            </a:r>
          </a:p>
          <a:p>
            <a:pPr marL="0" lvl="0" indent="0" algn="just" eaLnBrk="1" hangingPunct="1">
              <a:spcBef>
                <a:spcPct val="0"/>
              </a:spcBef>
              <a:buFontTx/>
              <a:buNone/>
            </a:pPr>
            <a:r>
              <a:rPr lang="en-US" altLang="en-US" sz="2400" dirty="0">
                <a:latin typeface="Times New Roman" panose="02020603050405020304" pitchFamily="18" charset="0"/>
                <a:cs typeface="Times New Roman" panose="02020603050405020304" pitchFamily="18" charset="0"/>
              </a:rPr>
              <a:t>Suppose there exists at least one Hamilton Cycle for the graph. The following is a backtracking algorithm for finding one Hamilton cycle from the vertex  X:</a:t>
            </a:r>
          </a:p>
          <a:p>
            <a:pPr marL="0" lvl="0" indent="0" algn="just" eaLnBrk="1" hangingPunct="1">
              <a:spcBef>
                <a:spcPct val="0"/>
              </a:spcBef>
              <a:buFontTx/>
              <a:buNone/>
            </a:pPr>
            <a:endParaRPr lang="en-US" altLang="ko-KR" sz="2400" dirty="0">
              <a:latin typeface="Times New Roman" panose="02020603050405020304" pitchFamily="18" charset="0"/>
              <a:ea typeface="굴림" pitchFamily="34" charset="-127"/>
              <a:cs typeface="Times New Roman" panose="02020603050405020304" pitchFamily="18" charset="0"/>
            </a:endParaRPr>
          </a:p>
          <a:p>
            <a:pPr marL="0" indent="0" algn="just" eaLnBrk="1" hangingPunct="1">
              <a:spcBef>
                <a:spcPct val="0"/>
              </a:spcBef>
              <a:buNone/>
            </a:pPr>
            <a:r>
              <a:rPr lang="en-US" altLang="ko-KR" sz="2400" dirty="0">
                <a:latin typeface="Times New Roman" panose="02020603050405020304" pitchFamily="18" charset="0"/>
                <a:ea typeface="굴림" pitchFamily="34" charset="-127"/>
                <a:cs typeface="Times New Roman" panose="02020603050405020304" pitchFamily="18" charset="0"/>
              </a:rPr>
              <a:t>Declare an empty array H (which will contain Hamilton cycle)</a:t>
            </a:r>
          </a:p>
          <a:p>
            <a:pPr algn="just" eaLnBrk="1" hangingPunct="1">
              <a:spcBef>
                <a:spcPct val="0"/>
              </a:spcBef>
            </a:pPr>
            <a:r>
              <a:rPr lang="en-US" altLang="ko-KR" sz="2400" dirty="0">
                <a:latin typeface="Times New Roman" panose="02020603050405020304" pitchFamily="18" charset="0"/>
                <a:ea typeface="굴림" pitchFamily="34" charset="-127"/>
                <a:cs typeface="Times New Roman" panose="02020603050405020304" pitchFamily="18" charset="0"/>
              </a:rPr>
              <a:t>(1) Put the vertex  X  to  H</a:t>
            </a:r>
          </a:p>
          <a:p>
            <a:pPr algn="just" eaLnBrk="1" hangingPunct="1">
              <a:spcBef>
                <a:spcPct val="0"/>
              </a:spcBef>
            </a:pPr>
            <a:r>
              <a:rPr lang="en-US" altLang="ko-KR" sz="2400" dirty="0">
                <a:latin typeface="Times New Roman" panose="02020603050405020304" pitchFamily="18" charset="0"/>
                <a:ea typeface="굴림" pitchFamily="34" charset="-127"/>
                <a:cs typeface="Times New Roman" panose="02020603050405020304" pitchFamily="18" charset="0"/>
              </a:rPr>
              <a:t>(2) Check if H is a Hamilton cycle then stop, else go to (3)</a:t>
            </a:r>
          </a:p>
          <a:p>
            <a:pPr algn="just" eaLnBrk="1" hangingPunct="1">
              <a:spcBef>
                <a:spcPct val="0"/>
              </a:spcBef>
            </a:pPr>
            <a:r>
              <a:rPr lang="en-US" altLang="ko-KR" sz="2400" dirty="0">
                <a:latin typeface="Times New Roman" panose="02020603050405020304" pitchFamily="18" charset="0"/>
                <a:ea typeface="굴림" pitchFamily="34" charset="-127"/>
                <a:cs typeface="Times New Roman" panose="02020603050405020304" pitchFamily="18" charset="0"/>
              </a:rPr>
              <a:t>(3) Consider the last vertex Y in H:</a:t>
            </a:r>
          </a:p>
          <a:p>
            <a:pPr lvl="1" algn="just" eaLnBrk="1" hangingPunct="1">
              <a:spcBef>
                <a:spcPct val="0"/>
              </a:spcBef>
            </a:pPr>
            <a:r>
              <a:rPr lang="en-US" altLang="ko-KR" sz="2000" b="0" dirty="0">
                <a:latin typeface="Times New Roman" panose="02020603050405020304" pitchFamily="18" charset="0"/>
                <a:ea typeface="굴림" pitchFamily="34" charset="-127"/>
                <a:cs typeface="Times New Roman" panose="02020603050405020304" pitchFamily="18" charset="0"/>
              </a:rPr>
              <a:t>If there is/are vertex(es) adjacent to Y, select an adjacent vertex  Z  and put it to H. </a:t>
            </a:r>
          </a:p>
          <a:p>
            <a:pPr lvl="1" algn="just" eaLnBrk="1" hangingPunct="1">
              <a:spcBef>
                <a:spcPct val="0"/>
              </a:spcBef>
            </a:pPr>
            <a:r>
              <a:rPr lang="en-US" altLang="ko-KR" sz="2000" b="0" dirty="0">
                <a:latin typeface="Times New Roman" panose="02020603050405020304" pitchFamily="18" charset="0"/>
                <a:ea typeface="굴림" pitchFamily="34" charset="-127"/>
                <a:cs typeface="Times New Roman" panose="02020603050405020304" pitchFamily="18" charset="0"/>
              </a:rPr>
              <a:t>If there no adjacent vertex, remove Y from H and denote it as a bad selection (so you do not select it in the same way again).</a:t>
            </a:r>
          </a:p>
          <a:p>
            <a:pPr algn="just" eaLnBrk="1" hangingPunct="1">
              <a:spcBef>
                <a:spcPct val="0"/>
              </a:spcBef>
            </a:pPr>
            <a:r>
              <a:rPr lang="en-US" altLang="ko-KR" sz="2400" dirty="0">
                <a:latin typeface="Times New Roman" panose="02020603050405020304" pitchFamily="18" charset="0"/>
                <a:ea typeface="굴림" pitchFamily="34" charset="-127"/>
                <a:cs typeface="Times New Roman" panose="02020603050405020304" pitchFamily="18" charset="0"/>
              </a:rPr>
              <a:t>Go to (2).</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4915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27</a:t>
            </a:fld>
            <a:r>
              <a:rPr lang="en-US" altLang="en-US" sz="1200" dirty="0">
                <a:solidFill>
                  <a:srgbClr val="898989"/>
                </a:solidFill>
                <a:latin typeface="Arial" panose="020B0604020202020204" pitchFamily="34" charset="0"/>
              </a:rPr>
              <a:t>/30</a:t>
            </a:r>
          </a:p>
        </p:txBody>
      </p:sp>
      <p:sp>
        <p:nvSpPr>
          <p:cNvPr id="49156" name="Rectangle 2"/>
          <p:cNvSpPr>
            <a:spLocks noGrp="1"/>
          </p:cNvSpPr>
          <p:nvPr>
            <p:ph type="title"/>
          </p:nvPr>
        </p:nvSpPr>
        <p:spPr>
          <a:xfrm>
            <a:off x="152400" y="609600"/>
            <a:ext cx="8915400" cy="762000"/>
          </a:xfrm>
        </p:spPr>
        <p:txBody>
          <a:bodyPr vert="horz" wrap="square" lIns="91440" tIns="45720" rIns="91440" bIns="45720" anchor="ctr" anchorCtr="0"/>
          <a:lstStyle/>
          <a:p>
            <a:r>
              <a:rPr lang="en-US" altLang="en-US" sz="3600" b="1" dirty="0">
                <a:solidFill>
                  <a:schemeClr val="hlink"/>
                </a:solidFill>
              </a:rPr>
              <a:t>List all Hamilton’s cycles using Backtracking</a:t>
            </a:r>
          </a:p>
        </p:txBody>
      </p:sp>
      <p:pic>
        <p:nvPicPr>
          <p:cNvPr id="49157" name="Picture 3"/>
          <p:cNvPicPr>
            <a:picLocks noChangeAspect="1"/>
          </p:cNvPicPr>
          <p:nvPr/>
        </p:nvPicPr>
        <p:blipFill>
          <a:blip r:embed="rId3"/>
          <a:srcRect l="27083" t="16389" r="29167" b="47221"/>
          <a:stretch>
            <a:fillRect/>
          </a:stretch>
        </p:blipFill>
        <p:spPr>
          <a:xfrm>
            <a:off x="457200" y="1524000"/>
            <a:ext cx="8077200" cy="4192588"/>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7F7B-2D3A-440A-9AA0-81C86654001B}"/>
              </a:ext>
            </a:extLst>
          </p:cNvPr>
          <p:cNvSpPr>
            <a:spLocks noGrp="1"/>
          </p:cNvSpPr>
          <p:nvPr>
            <p:ph type="title"/>
          </p:nvPr>
        </p:nvSpPr>
        <p:spPr/>
        <p:txBody>
          <a:bodyPr/>
          <a:lstStyle/>
          <a:p>
            <a:r>
              <a:rPr lang="en-US" dirty="0"/>
              <a:t>Exercise</a:t>
            </a:r>
          </a:p>
        </p:txBody>
      </p:sp>
      <p:sp>
        <p:nvSpPr>
          <p:cNvPr id="3" name="Date Placeholder 2">
            <a:extLst>
              <a:ext uri="{FF2B5EF4-FFF2-40B4-BE49-F238E27FC236}">
                <a16:creationId xmlns:a16="http://schemas.microsoft.com/office/drawing/2014/main" id="{82D9DC45-9D1C-496D-A423-5511004DF686}"/>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6/17/2025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pic>
        <p:nvPicPr>
          <p:cNvPr id="4" name="Picture 3">
            <a:extLst>
              <a:ext uri="{FF2B5EF4-FFF2-40B4-BE49-F238E27FC236}">
                <a16:creationId xmlns:a16="http://schemas.microsoft.com/office/drawing/2014/main" id="{EC5CB66A-8FBF-4FA0-B0C0-0EB917A6C33D}"/>
              </a:ext>
            </a:extLst>
          </p:cNvPr>
          <p:cNvPicPr>
            <a:picLocks noChangeAspect="1"/>
          </p:cNvPicPr>
          <p:nvPr/>
        </p:nvPicPr>
        <p:blipFill>
          <a:blip r:embed="rId2"/>
          <a:stretch>
            <a:fillRect/>
          </a:stretch>
        </p:blipFill>
        <p:spPr>
          <a:xfrm>
            <a:off x="457200" y="1297057"/>
            <a:ext cx="7619800" cy="5286305"/>
          </a:xfrm>
          <a:prstGeom prst="rect">
            <a:avLst/>
          </a:prstGeom>
        </p:spPr>
      </p:pic>
    </p:spTree>
    <p:extLst>
      <p:ext uri="{BB962C8B-B14F-4D97-AF65-F5344CB8AC3E}">
        <p14:creationId xmlns:p14="http://schemas.microsoft.com/office/powerpoint/2010/main" val="488804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7F7B-2D3A-440A-9AA0-81C86654001B}"/>
              </a:ext>
            </a:extLst>
          </p:cNvPr>
          <p:cNvSpPr>
            <a:spLocks noGrp="1"/>
          </p:cNvSpPr>
          <p:nvPr>
            <p:ph type="title"/>
          </p:nvPr>
        </p:nvSpPr>
        <p:spPr/>
        <p:txBody>
          <a:bodyPr/>
          <a:lstStyle/>
          <a:p>
            <a:r>
              <a:rPr lang="en-US" dirty="0"/>
              <a:t>Exercise</a:t>
            </a:r>
          </a:p>
        </p:txBody>
      </p:sp>
      <p:sp>
        <p:nvSpPr>
          <p:cNvPr id="3" name="Date Placeholder 2">
            <a:extLst>
              <a:ext uri="{FF2B5EF4-FFF2-40B4-BE49-F238E27FC236}">
                <a16:creationId xmlns:a16="http://schemas.microsoft.com/office/drawing/2014/main" id="{82D9DC45-9D1C-496D-A423-5511004DF686}"/>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6/17/2025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322B2783-FE83-4BF7-92A1-61B194043220}"/>
              </a:ext>
            </a:extLst>
          </p:cNvPr>
          <p:cNvPicPr>
            <a:picLocks noChangeAspect="1"/>
          </p:cNvPicPr>
          <p:nvPr/>
        </p:nvPicPr>
        <p:blipFill>
          <a:blip r:embed="rId2"/>
          <a:stretch>
            <a:fillRect/>
          </a:stretch>
        </p:blipFill>
        <p:spPr>
          <a:xfrm>
            <a:off x="15819" y="1524050"/>
            <a:ext cx="4030758" cy="2011026"/>
          </a:xfrm>
          <a:prstGeom prst="rect">
            <a:avLst/>
          </a:prstGeom>
        </p:spPr>
      </p:pic>
      <p:pic>
        <p:nvPicPr>
          <p:cNvPr id="6" name="Picture 5">
            <a:extLst>
              <a:ext uri="{FF2B5EF4-FFF2-40B4-BE49-F238E27FC236}">
                <a16:creationId xmlns:a16="http://schemas.microsoft.com/office/drawing/2014/main" id="{C54F2BDE-B2D1-42D1-A928-EE29DF29E9E9}"/>
              </a:ext>
            </a:extLst>
          </p:cNvPr>
          <p:cNvPicPr>
            <a:picLocks noChangeAspect="1"/>
          </p:cNvPicPr>
          <p:nvPr/>
        </p:nvPicPr>
        <p:blipFill>
          <a:blip r:embed="rId3"/>
          <a:stretch>
            <a:fillRect/>
          </a:stretch>
        </p:blipFill>
        <p:spPr>
          <a:xfrm>
            <a:off x="164796" y="3559432"/>
            <a:ext cx="3721422" cy="3162043"/>
          </a:xfrm>
          <a:prstGeom prst="rect">
            <a:avLst/>
          </a:prstGeom>
        </p:spPr>
      </p:pic>
      <p:pic>
        <p:nvPicPr>
          <p:cNvPr id="7" name="Picture 6">
            <a:extLst>
              <a:ext uri="{FF2B5EF4-FFF2-40B4-BE49-F238E27FC236}">
                <a16:creationId xmlns:a16="http://schemas.microsoft.com/office/drawing/2014/main" id="{A9F95C4C-BA8B-4FAA-96D1-F407A6B92825}"/>
              </a:ext>
            </a:extLst>
          </p:cNvPr>
          <p:cNvPicPr>
            <a:picLocks noChangeAspect="1"/>
          </p:cNvPicPr>
          <p:nvPr/>
        </p:nvPicPr>
        <p:blipFill>
          <a:blip r:embed="rId4"/>
          <a:stretch>
            <a:fillRect/>
          </a:stretch>
        </p:blipFill>
        <p:spPr>
          <a:xfrm>
            <a:off x="4435146" y="1828842"/>
            <a:ext cx="4386374" cy="4239242"/>
          </a:xfrm>
          <a:prstGeom prst="rect">
            <a:avLst/>
          </a:prstGeom>
        </p:spPr>
      </p:pic>
    </p:spTree>
    <p:extLst>
      <p:ext uri="{BB962C8B-B14F-4D97-AF65-F5344CB8AC3E}">
        <p14:creationId xmlns:p14="http://schemas.microsoft.com/office/powerpoint/2010/main" val="15996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614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3</a:t>
            </a:fld>
            <a:r>
              <a:rPr lang="en-US" altLang="en-US" sz="1200" dirty="0">
                <a:solidFill>
                  <a:srgbClr val="898989"/>
                </a:solidFill>
                <a:latin typeface="Arial" panose="020B0604020202020204" pitchFamily="34" charset="0"/>
              </a:rPr>
              <a:t>/30</a:t>
            </a:r>
          </a:p>
        </p:txBody>
      </p:sp>
      <p:sp>
        <p:nvSpPr>
          <p:cNvPr id="6148" name="Rectangle 2"/>
          <p:cNvSpPr>
            <a:spLocks noGrp="1"/>
          </p:cNvSpPr>
          <p:nvPr>
            <p:ph type="title"/>
          </p:nvPr>
        </p:nvSpPr>
        <p:spPr>
          <a:xfrm>
            <a:off x="685800" y="457200"/>
            <a:ext cx="7696200" cy="641350"/>
          </a:xfrm>
        </p:spPr>
        <p:txBody>
          <a:bodyPr vert="horz" wrap="square" lIns="91440" tIns="45720" rIns="91440" bIns="45720" anchor="ctr" anchorCtr="0">
            <a:spAutoFit/>
          </a:bodyPr>
          <a:lstStyle/>
          <a:p>
            <a:pPr eaLnBrk="1" hangingPunct="1"/>
            <a:r>
              <a:rPr lang="en-US" altLang="en-US" sz="3600" b="1" dirty="0">
                <a:solidFill>
                  <a:srgbClr val="CC3300"/>
                </a:solidFill>
              </a:rPr>
              <a:t>Minimum Spanning Tree (MST)</a:t>
            </a:r>
          </a:p>
        </p:txBody>
      </p:sp>
      <p:sp>
        <p:nvSpPr>
          <p:cNvPr id="6149"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3</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6150" name="Text Box 6"/>
          <p:cNvSpPr txBox="1"/>
          <p:nvPr/>
        </p:nvSpPr>
        <p:spPr>
          <a:xfrm>
            <a:off x="381000" y="1905000"/>
            <a:ext cx="8305800" cy="37766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200" dirty="0">
                <a:latin typeface="Arial" panose="020B0604020202020204" pitchFamily="34" charset="0"/>
              </a:rPr>
              <a:t>Suppose we wish to connect all the computers in a new office building using the least amount of cable. We can model this problem using an undirected, weighted graph </a:t>
            </a:r>
            <a:r>
              <a:rPr lang="en-US" altLang="en-US" sz="2200" i="1" dirty="0">
                <a:latin typeface="Arial" panose="020B0604020202020204" pitchFamily="34" charset="0"/>
              </a:rPr>
              <a:t>G </a:t>
            </a:r>
            <a:r>
              <a:rPr lang="en-US" altLang="en-US" sz="2200" dirty="0">
                <a:latin typeface="Arial" panose="020B0604020202020204" pitchFamily="34" charset="0"/>
              </a:rPr>
              <a:t>whose vertices represent the computers, and whose edges represent all the possible pairs (</a:t>
            </a:r>
            <a:r>
              <a:rPr lang="en-US" altLang="en-US" sz="2200" i="1" dirty="0">
                <a:latin typeface="Arial" panose="020B0604020202020204" pitchFamily="34" charset="0"/>
              </a:rPr>
              <a:t>u</a:t>
            </a:r>
            <a:r>
              <a:rPr lang="en-US" altLang="en-US" sz="2200" dirty="0">
                <a:latin typeface="Arial" panose="020B0604020202020204" pitchFamily="34" charset="0"/>
              </a:rPr>
              <a:t>,</a:t>
            </a:r>
            <a:r>
              <a:rPr lang="en-US" altLang="en-US" sz="2200" i="1" dirty="0">
                <a:latin typeface="Arial" panose="020B0604020202020204" pitchFamily="34" charset="0"/>
              </a:rPr>
              <a:t>v</a:t>
            </a:r>
            <a:r>
              <a:rPr lang="en-US" altLang="en-US" sz="2200" dirty="0">
                <a:latin typeface="Arial" panose="020B0604020202020204" pitchFamily="34" charset="0"/>
              </a:rPr>
              <a:t>) of computers, where the weight </a:t>
            </a:r>
            <a:r>
              <a:rPr lang="en-US" altLang="en-US" sz="2200" i="1" dirty="0">
                <a:latin typeface="Arial" panose="020B0604020202020204" pitchFamily="34" charset="0"/>
              </a:rPr>
              <a:t>w</a:t>
            </a:r>
            <a:r>
              <a:rPr lang="en-US" altLang="en-US" sz="2200" dirty="0">
                <a:latin typeface="Arial" panose="020B0604020202020204" pitchFamily="34" charset="0"/>
              </a:rPr>
              <a:t>(</a:t>
            </a:r>
            <a:r>
              <a:rPr lang="en-US" altLang="en-US" sz="2200" i="1" dirty="0">
                <a:latin typeface="Arial" panose="020B0604020202020204" pitchFamily="34" charset="0"/>
              </a:rPr>
              <a:t>u</a:t>
            </a:r>
            <a:r>
              <a:rPr lang="en-US" altLang="en-US" sz="2200" dirty="0">
                <a:latin typeface="Arial" panose="020B0604020202020204" pitchFamily="34" charset="0"/>
              </a:rPr>
              <a:t>,</a:t>
            </a:r>
            <a:r>
              <a:rPr lang="en-US" altLang="en-US" sz="2200" i="1" dirty="0">
                <a:latin typeface="Arial" panose="020B0604020202020204" pitchFamily="34" charset="0"/>
              </a:rPr>
              <a:t>v</a:t>
            </a:r>
            <a:r>
              <a:rPr lang="en-US" altLang="en-US" sz="2200" dirty="0">
                <a:latin typeface="Arial" panose="020B0604020202020204" pitchFamily="34" charset="0"/>
              </a:rPr>
              <a:t>) of edge (</a:t>
            </a:r>
            <a:r>
              <a:rPr lang="en-US" altLang="en-US" sz="2200" i="1" dirty="0">
                <a:latin typeface="Arial" panose="020B0604020202020204" pitchFamily="34" charset="0"/>
              </a:rPr>
              <a:t>u</a:t>
            </a:r>
            <a:r>
              <a:rPr lang="en-US" altLang="en-US" sz="2200" dirty="0">
                <a:latin typeface="Arial" panose="020B0604020202020204" pitchFamily="34" charset="0"/>
              </a:rPr>
              <a:t>,</a:t>
            </a:r>
            <a:r>
              <a:rPr lang="en-US" altLang="en-US" sz="2200" i="1" dirty="0">
                <a:latin typeface="Arial" panose="020B0604020202020204" pitchFamily="34" charset="0"/>
              </a:rPr>
              <a:t>v</a:t>
            </a:r>
            <a:r>
              <a:rPr lang="en-US" altLang="en-US" sz="2200" dirty="0">
                <a:latin typeface="Arial" panose="020B0604020202020204" pitchFamily="34" charset="0"/>
              </a:rPr>
              <a:t>) is equal to the amount of cable needed to connect computer </a:t>
            </a:r>
            <a:r>
              <a:rPr lang="en-US" altLang="en-US" sz="2200" i="1" dirty="0">
                <a:latin typeface="Arial" panose="020B0604020202020204" pitchFamily="34" charset="0"/>
              </a:rPr>
              <a:t>u </a:t>
            </a:r>
            <a:r>
              <a:rPr lang="en-US" altLang="en-US" sz="2200" dirty="0">
                <a:latin typeface="Arial" panose="020B0604020202020204" pitchFamily="34" charset="0"/>
              </a:rPr>
              <a:t>to computer </a:t>
            </a:r>
            <a:r>
              <a:rPr lang="en-US" altLang="en-US" sz="2200" i="1" dirty="0">
                <a:latin typeface="Arial" panose="020B0604020202020204" pitchFamily="34" charset="0"/>
              </a:rPr>
              <a:t>v</a:t>
            </a:r>
            <a:r>
              <a:rPr lang="en-US" altLang="en-US" sz="2200" dirty="0">
                <a:latin typeface="Arial" panose="020B0604020202020204" pitchFamily="34" charset="0"/>
              </a:rPr>
              <a:t>. Rather than computing a shortest-path tree from some particular vertex </a:t>
            </a:r>
            <a:r>
              <a:rPr lang="en-US" altLang="en-US" sz="2200" i="1" dirty="0">
                <a:latin typeface="Arial" panose="020B0604020202020204" pitchFamily="34" charset="0"/>
              </a:rPr>
              <a:t>v</a:t>
            </a:r>
            <a:r>
              <a:rPr lang="en-US" altLang="en-US" sz="2200" dirty="0">
                <a:latin typeface="Arial" panose="020B0604020202020204" pitchFamily="34" charset="0"/>
              </a:rPr>
              <a:t>, we are interested instead in finding a tree </a:t>
            </a:r>
            <a:r>
              <a:rPr lang="en-US" altLang="en-US" sz="2200" i="1" dirty="0">
                <a:latin typeface="Arial" panose="020B0604020202020204" pitchFamily="34" charset="0"/>
              </a:rPr>
              <a:t>T </a:t>
            </a:r>
            <a:r>
              <a:rPr lang="en-US" altLang="en-US" sz="2200" dirty="0">
                <a:latin typeface="Arial" panose="020B0604020202020204" pitchFamily="34" charset="0"/>
              </a:rPr>
              <a:t>that contains all the vertices of </a:t>
            </a:r>
            <a:r>
              <a:rPr lang="en-US" altLang="en-US" sz="2200" i="1" dirty="0">
                <a:latin typeface="Arial" panose="020B0604020202020204" pitchFamily="34" charset="0"/>
              </a:rPr>
              <a:t>G </a:t>
            </a:r>
            <a:r>
              <a:rPr lang="en-US" altLang="en-US" sz="2200" dirty="0">
                <a:latin typeface="Arial" panose="020B0604020202020204" pitchFamily="34" charset="0"/>
              </a:rPr>
              <a:t>and has the minimum total weight over all such trees. Algorithms for finding such a tree are the focus of this section.</a:t>
            </a:r>
          </a:p>
        </p:txBody>
      </p:sp>
      <p:sp>
        <p:nvSpPr>
          <p:cNvPr id="6151" name="Rectangle 2"/>
          <p:cNvSpPr/>
          <p:nvPr/>
        </p:nvSpPr>
        <p:spPr>
          <a:xfrm>
            <a:off x="1219200" y="1096963"/>
            <a:ext cx="6248400" cy="579437"/>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b="1" dirty="0">
                <a:solidFill>
                  <a:schemeClr val="tx2"/>
                </a:solidFill>
              </a:rPr>
              <a:t>Introduction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5120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30</a:t>
            </a:fld>
            <a:r>
              <a:rPr lang="en-US" altLang="en-US" sz="1200" dirty="0">
                <a:solidFill>
                  <a:srgbClr val="898989"/>
                </a:solidFill>
                <a:latin typeface="Arial" panose="020B0604020202020204" pitchFamily="34" charset="0"/>
              </a:rPr>
              <a:t>/30</a:t>
            </a:r>
          </a:p>
        </p:txBody>
      </p:sp>
      <p:sp>
        <p:nvSpPr>
          <p:cNvPr id="51204" name="Rectangle 2"/>
          <p:cNvSpPr>
            <a:spLocks noGrp="1"/>
          </p:cNvSpPr>
          <p:nvPr>
            <p:ph type="title"/>
          </p:nvPr>
        </p:nvSpPr>
        <p:spPr>
          <a:xfrm>
            <a:off x="1143000" y="381000"/>
            <a:ext cx="6553200" cy="701675"/>
          </a:xfrm>
        </p:spPr>
        <p:txBody>
          <a:bodyPr vert="horz" wrap="square" lIns="91440" tIns="45720" rIns="91440" bIns="45720" anchor="ctr" anchorCtr="0">
            <a:spAutoFit/>
          </a:bodyPr>
          <a:lstStyle/>
          <a:p>
            <a:r>
              <a:rPr lang="en-US" altLang="en-US" sz="4000" b="1" dirty="0">
                <a:solidFill>
                  <a:schemeClr val="hlink"/>
                </a:solidFill>
              </a:rPr>
              <a:t>Graph coloring - 1</a:t>
            </a:r>
          </a:p>
        </p:txBody>
      </p:sp>
      <p:pic>
        <p:nvPicPr>
          <p:cNvPr id="51205" name="Picture 3"/>
          <p:cNvPicPr>
            <a:picLocks noChangeAspect="1"/>
          </p:cNvPicPr>
          <p:nvPr/>
        </p:nvPicPr>
        <p:blipFill>
          <a:blip r:embed="rId3"/>
          <a:srcRect l="82857" t="33333" r="2142" b="44382"/>
          <a:stretch>
            <a:fillRect/>
          </a:stretch>
        </p:blipFill>
        <p:spPr>
          <a:xfrm>
            <a:off x="5867400" y="2133600"/>
            <a:ext cx="2819400" cy="2617788"/>
          </a:xfrm>
          <a:prstGeom prst="rect">
            <a:avLst/>
          </a:prstGeom>
          <a:noFill/>
          <a:ln w="9525">
            <a:noFill/>
          </a:ln>
        </p:spPr>
      </p:pic>
      <p:sp>
        <p:nvSpPr>
          <p:cNvPr id="51206" name="Rectangle 3"/>
          <p:cNvSpPr/>
          <p:nvPr/>
        </p:nvSpPr>
        <p:spPr>
          <a:xfrm>
            <a:off x="76200" y="1219200"/>
            <a:ext cx="86868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spcBef>
                <a:spcPct val="50000"/>
              </a:spcBef>
              <a:buFontTx/>
              <a:buChar char="•"/>
            </a:pPr>
            <a:r>
              <a:rPr lang="en-US" altLang="en-US" sz="2400" dirty="0"/>
              <a:t>In graph theory, graph coloring is a way of </a:t>
            </a:r>
            <a:r>
              <a:rPr lang="en-US" altLang="en-US" sz="2400" dirty="0">
                <a:solidFill>
                  <a:schemeClr val="hlink"/>
                </a:solidFill>
              </a:rPr>
              <a:t>coloring the vertices of a graph such that no two adjacent vertices share the same color</a:t>
            </a:r>
            <a:r>
              <a:rPr lang="en-US" altLang="en-US" sz="2400" dirty="0"/>
              <a:t>. </a:t>
            </a:r>
          </a:p>
        </p:txBody>
      </p:sp>
      <p:sp>
        <p:nvSpPr>
          <p:cNvPr id="51207" name="Rectangle 3"/>
          <p:cNvSpPr/>
          <p:nvPr/>
        </p:nvSpPr>
        <p:spPr>
          <a:xfrm>
            <a:off x="76200" y="3657600"/>
            <a:ext cx="563880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r>
              <a:rPr lang="en-US" altLang="en-US" sz="2400" dirty="0"/>
              <a:t>If the chromatic number of  the graph G is denoted by </a:t>
            </a:r>
            <a:r>
              <a:rPr lang="el-GR" altLang="en-US" sz="2400" dirty="0"/>
              <a:t>χ</a:t>
            </a:r>
            <a:r>
              <a:rPr lang="en-US" altLang="en-US" sz="2400" dirty="0"/>
              <a:t>(G). A graph for which  k =  </a:t>
            </a:r>
            <a:r>
              <a:rPr lang="el-GR" altLang="en-US" sz="2400" dirty="0"/>
              <a:t>χ</a:t>
            </a:r>
            <a:r>
              <a:rPr lang="en-US" altLang="en-US" sz="2400" dirty="0"/>
              <a:t>(G)  is called k-colorable. For a complete</a:t>
            </a:r>
          </a:p>
        </p:txBody>
      </p:sp>
      <p:sp>
        <p:nvSpPr>
          <p:cNvPr id="51208" name="Rectangle 3"/>
          <p:cNvSpPr/>
          <p:nvPr/>
        </p:nvSpPr>
        <p:spPr>
          <a:xfrm>
            <a:off x="76200" y="2057400"/>
            <a:ext cx="5791200" cy="15525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r>
              <a:rPr lang="en-US" altLang="en-US" sz="2400" dirty="0"/>
              <a:t>The </a:t>
            </a:r>
            <a:r>
              <a:rPr lang="en-US" altLang="en-US" sz="2400" dirty="0">
                <a:solidFill>
                  <a:schemeClr val="hlink"/>
                </a:solidFill>
              </a:rPr>
              <a:t>chromatic number</a:t>
            </a:r>
            <a:r>
              <a:rPr lang="en-US" altLang="en-US" sz="2400" dirty="0"/>
              <a:t> of a graph is the minimum number of colors one can use to color the vertices of the graph so that no two adjacent vertices are the same color.</a:t>
            </a:r>
          </a:p>
        </p:txBody>
      </p:sp>
      <p:sp>
        <p:nvSpPr>
          <p:cNvPr id="51209" name="Rectangle 3"/>
          <p:cNvSpPr/>
          <p:nvPr/>
        </p:nvSpPr>
        <p:spPr>
          <a:xfrm>
            <a:off x="76200" y="4876800"/>
            <a:ext cx="8763000" cy="12604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buFontTx/>
              <a:buNone/>
            </a:pPr>
            <a:r>
              <a:rPr lang="en-US" altLang="en-US" sz="2400" dirty="0"/>
              <a:t>	graph </a:t>
            </a:r>
            <a:r>
              <a:rPr lang="el-GR" altLang="en-US" sz="2400" dirty="0"/>
              <a:t>χ</a:t>
            </a:r>
            <a:r>
              <a:rPr lang="en-US" altLang="en-US" sz="2400" dirty="0"/>
              <a:t>(K</a:t>
            </a:r>
            <a:r>
              <a:rPr lang="en-US" altLang="en-US" sz="2400" baseline="-25000" dirty="0"/>
              <a:t>n</a:t>
            </a:r>
            <a:r>
              <a:rPr lang="en-US" altLang="en-US" sz="2400" dirty="0"/>
              <a:t>)=n, </a:t>
            </a:r>
            <a:r>
              <a:rPr lang="el-GR" altLang="en-US" sz="2400" dirty="0"/>
              <a:t>χ</a:t>
            </a:r>
            <a:r>
              <a:rPr lang="en-US" altLang="en-US" sz="2400" dirty="0"/>
              <a:t>(C</a:t>
            </a:r>
            <a:r>
              <a:rPr lang="en-US" altLang="en-US" sz="2400" baseline="-25000" dirty="0"/>
              <a:t>2n</a:t>
            </a:r>
            <a:r>
              <a:rPr lang="en-US" altLang="en-US" sz="2400" dirty="0"/>
              <a:t>)=2, </a:t>
            </a:r>
            <a:r>
              <a:rPr lang="el-GR" altLang="en-US" sz="2400" dirty="0"/>
              <a:t>χ</a:t>
            </a:r>
            <a:r>
              <a:rPr lang="en-US" altLang="en-US" sz="2400" dirty="0"/>
              <a:t>(C</a:t>
            </a:r>
            <a:r>
              <a:rPr lang="en-US" altLang="en-US" sz="2400" baseline="-25000" dirty="0"/>
              <a:t>2n+1</a:t>
            </a:r>
            <a:r>
              <a:rPr lang="en-US" altLang="en-US" sz="2400" dirty="0"/>
              <a:t>)=3; and for bipartite graph </a:t>
            </a:r>
            <a:r>
              <a:rPr lang="el-GR" altLang="en-US" sz="2400" dirty="0"/>
              <a:t>χ</a:t>
            </a:r>
            <a:r>
              <a:rPr lang="en-US" altLang="en-US" sz="2400" dirty="0"/>
              <a:t>(G)≤ 2.</a:t>
            </a:r>
          </a:p>
          <a:p>
            <a:pPr marL="342900" lvl="0" indent="-342900" eaLnBrk="1" hangingPunct="1">
              <a:buFont typeface="Arial" panose="020B0604020202020204" pitchFamily="34" charset="0"/>
              <a:buChar char="•"/>
            </a:pPr>
            <a:r>
              <a:rPr lang="en-US" altLang="en-US" sz="2400" dirty="0"/>
              <a:t>Determining a chromatic number of  a graph G is an NP-complete problem.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5325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31</a:t>
            </a:fld>
            <a:r>
              <a:rPr lang="en-US" altLang="en-US" sz="1200" dirty="0">
                <a:solidFill>
                  <a:srgbClr val="898989"/>
                </a:solidFill>
                <a:latin typeface="Arial" panose="020B0604020202020204" pitchFamily="34" charset="0"/>
              </a:rPr>
              <a:t>/30</a:t>
            </a:r>
          </a:p>
        </p:txBody>
      </p:sp>
      <p:sp>
        <p:nvSpPr>
          <p:cNvPr id="28676" name="Rectangle 2"/>
          <p:cNvSpPr>
            <a:spLocks noGrp="1"/>
          </p:cNvSpPr>
          <p:nvPr>
            <p:ph idx="1"/>
          </p:nvPr>
        </p:nvSpPr>
        <p:spPr>
          <a:xfrm>
            <a:off x="152400" y="1295400"/>
            <a:ext cx="8763000" cy="1373188"/>
          </a:xfrm>
        </p:spPr>
        <p:txBody>
          <a:bodyPr vert="horz" wrap="square" lIns="91440" tIns="45720" rIns="91440" bIns="45720" numCol="1" anchor="t" anchorCtr="0" compatLnSpc="1">
            <a:spAutoFit/>
          </a:bodyPr>
          <a:lstStyle/>
          <a:p>
            <a:pPr marL="342900" marR="0" lvl="0" indent="-342900" algn="l" defTabSz="914400" rtl="0" eaLnBrk="0" fontAlgn="base" latinLnBrk="0" hangingPunct="0">
              <a:lnSpc>
                <a:spcPct val="100000"/>
              </a:lnSpc>
              <a:spcBef>
                <a:spcPct val="20000"/>
              </a:spcBef>
              <a:spcAft>
                <a:spcPct val="0"/>
              </a:spcAft>
              <a:buClr>
                <a:schemeClr val="tx2">
                  <a:lumMod val="60000"/>
                  <a:lumOff val="40000"/>
                </a:schemeClr>
              </a:buClr>
              <a:buSzPct val="80000"/>
              <a:buFont typeface="Arial" panose="020B0604020202020204" pitchFamily="34" charset="0"/>
              <a:buChar char="•"/>
              <a:tabLst>
                <a:tab pos="692150" algn="l"/>
              </a:tabLst>
              <a:defRPr/>
            </a:pPr>
            <a:r>
              <a:rPr kumimoji="0" sz="2800" b="1" i="0" u="none" strike="noStrike" kern="1200" cap="none" spc="0" normalizeH="0" baseline="0" noProof="1">
                <a:ln>
                  <a:noFill/>
                </a:ln>
                <a:solidFill>
                  <a:schemeClr val="tx1"/>
                </a:solidFill>
                <a:effectLst/>
                <a:uLnTx/>
                <a:uFillTx/>
                <a:latin typeface="+mn-lt"/>
                <a:ea typeface="+mn-ea"/>
                <a:cs typeface="Arial" panose="020B0604020202020204" pitchFamily="34" charset="0"/>
              </a:rPr>
              <a:t>Sequential coloring</a:t>
            </a:r>
            <a:r>
              <a:rPr kumimoji="0" sz="2800" b="0" i="1" u="none" strike="noStrike" kern="1200" cap="none" spc="0" normalizeH="0" baseline="0" noProof="1">
                <a:ln>
                  <a:noFill/>
                </a:ln>
                <a:solidFill>
                  <a:schemeClr val="tx1"/>
                </a:solidFill>
                <a:effectLst/>
                <a:uLnTx/>
                <a:uFillTx/>
                <a:latin typeface="+mn-lt"/>
                <a:ea typeface="+mn-ea"/>
                <a:cs typeface="Arial" panose="020B0604020202020204" pitchFamily="34" charset="0"/>
              </a:rPr>
              <a:t> </a:t>
            </a:r>
            <a:r>
              <a:rPr kumimoji="0" sz="2800" b="0" i="0" u="none" strike="noStrike" kern="1200" cap="none" spc="0" normalizeH="0" baseline="0" noProof="1">
                <a:ln>
                  <a:noFill/>
                </a:ln>
                <a:solidFill>
                  <a:schemeClr val="tx1"/>
                </a:solidFill>
                <a:effectLst/>
                <a:uLnTx/>
                <a:uFillTx/>
                <a:latin typeface="+mn-lt"/>
                <a:ea typeface="+mn-ea"/>
                <a:cs typeface="Arial" panose="020B0604020202020204" pitchFamily="34" charset="0"/>
              </a:rPr>
              <a:t>establishes the sequence of vertices and a sequence of colors before coloring them, and then color the next vertex with the lowest number possible</a:t>
            </a:r>
            <a:endParaRPr kumimoji="0" sz="2800" b="0" i="0" u="none" strike="noStrike" kern="1200" cap="none" spc="0" normalizeH="0" baseline="0" noProof="1">
              <a:ln>
                <a:noFill/>
              </a:ln>
              <a:solidFill>
                <a:schemeClr val="tx1"/>
              </a:solidFill>
              <a:effectLst/>
              <a:uLnTx/>
              <a:uFillTx/>
              <a:latin typeface="Courier New" panose="02070309020205020404" pitchFamily="49" charset="0"/>
              <a:ea typeface="Arial" panose="020B0604020202020204" pitchFamily="34" charset="0"/>
              <a:cs typeface="+mn-cs"/>
            </a:endParaRPr>
          </a:p>
        </p:txBody>
      </p:sp>
      <p:sp>
        <p:nvSpPr>
          <p:cNvPr id="53253" name="Rectangle 3"/>
          <p:cNvSpPr>
            <a:spLocks noGrp="1"/>
          </p:cNvSpPr>
          <p:nvPr>
            <p:ph type="title"/>
          </p:nvPr>
        </p:nvSpPr>
        <p:spPr>
          <a:xfrm>
            <a:off x="990600" y="381000"/>
            <a:ext cx="6553200" cy="701675"/>
          </a:xfrm>
        </p:spPr>
        <p:txBody>
          <a:bodyPr vert="horz" wrap="square" lIns="91440" tIns="45720" rIns="91440" bIns="45720" anchor="ctr" anchorCtr="0">
            <a:spAutoFit/>
          </a:bodyPr>
          <a:lstStyle/>
          <a:p>
            <a:r>
              <a:rPr lang="en-US" altLang="en-US" sz="4000" b="1" kern="1200" dirty="0">
                <a:solidFill>
                  <a:schemeClr val="hlink"/>
                </a:solidFill>
                <a:latin typeface="+mj-lt"/>
                <a:ea typeface="+mj-ea"/>
                <a:cs typeface="Arial" panose="020B0604020202020204" pitchFamily="34" charset="0"/>
              </a:rPr>
              <a:t>Graph coloring - 2</a:t>
            </a:r>
            <a:endParaRPr lang="en-US" altLang="en-US" sz="4000" b="1" kern="1200" dirty="0">
              <a:solidFill>
                <a:schemeClr val="hlink"/>
              </a:solidFill>
              <a:latin typeface="+mj-lt"/>
              <a:ea typeface="Arial" panose="020B0604020202020204" pitchFamily="34" charset="0"/>
              <a:cs typeface="+mj-cs"/>
            </a:endParaRPr>
          </a:p>
        </p:txBody>
      </p:sp>
      <p:sp>
        <p:nvSpPr>
          <p:cNvPr id="53254" name="Text Box 4"/>
          <p:cNvSpPr txBox="1"/>
          <p:nvPr/>
        </p:nvSpPr>
        <p:spPr>
          <a:xfrm>
            <a:off x="1981200" y="5461000"/>
            <a:ext cx="5181600" cy="406400"/>
          </a:xfrm>
          <a:prstGeom prst="rect">
            <a:avLst/>
          </a:prstGeom>
          <a:solidFill>
            <a:srgbClr val="99CCFF"/>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en-US" sz="2000" dirty="0">
                <a:latin typeface="Arial" panose="020B0604020202020204" pitchFamily="34" charset="0"/>
              </a:rPr>
              <a:t>The complexity of this algorithm is O(|V|</a:t>
            </a:r>
            <a:r>
              <a:rPr lang="en-US" altLang="en-US" sz="2000" baseline="30000" dirty="0">
                <a:latin typeface="Arial" panose="020B0604020202020204" pitchFamily="34" charset="0"/>
              </a:rPr>
              <a:t>2</a:t>
            </a:r>
            <a:r>
              <a:rPr lang="en-US" altLang="en-US" sz="2000" dirty="0">
                <a:latin typeface="Arial" panose="020B0604020202020204" pitchFamily="34" charset="0"/>
              </a:rPr>
              <a:t>)</a:t>
            </a:r>
          </a:p>
        </p:txBody>
      </p:sp>
      <p:sp>
        <p:nvSpPr>
          <p:cNvPr id="53255" name="Rectangle 5"/>
          <p:cNvSpPr/>
          <p:nvPr/>
        </p:nvSpPr>
        <p:spPr>
          <a:xfrm>
            <a:off x="152400" y="2895600"/>
            <a:ext cx="8991600" cy="2246769"/>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defTabSz="914400">
              <a:buFontTx/>
              <a:buNone/>
              <a:tabLst>
                <a:tab pos="692150" algn="l"/>
              </a:tabLst>
            </a:pPr>
            <a:r>
              <a:rPr lang="en-US" altLang="en-US" sz="2000" dirty="0">
                <a:latin typeface="Courier New" panose="02070309020205020404" pitchFamily="49" charset="0"/>
              </a:rPr>
              <a:t>sequentialColoringAlgorithm(graph = </a:t>
            </a:r>
            <a:r>
              <a:rPr lang="en-US" altLang="en-US" sz="2000" dirty="0"/>
              <a:t>(</a:t>
            </a:r>
            <a:r>
              <a:rPr lang="en-US" altLang="en-US" sz="2000" i="1" dirty="0"/>
              <a:t>V, E</a:t>
            </a:r>
            <a:r>
              <a:rPr lang="en-US" altLang="en-US" sz="2000" dirty="0"/>
              <a:t>)</a:t>
            </a:r>
            <a:r>
              <a:rPr lang="en-US" altLang="en-US" sz="2000" dirty="0">
                <a:latin typeface="Courier New" panose="02070309020205020404" pitchFamily="49" charset="0"/>
              </a:rPr>
              <a:t>)</a:t>
            </a:r>
          </a:p>
          <a:p>
            <a:pPr marL="342900" lvl="0" indent="-342900" defTabSz="914400">
              <a:buFontTx/>
              <a:buNone/>
              <a:tabLst>
                <a:tab pos="692150" algn="l"/>
              </a:tabLst>
            </a:pPr>
            <a:r>
              <a:rPr lang="en-US" altLang="en-US" sz="2000" i="1" dirty="0">
                <a:latin typeface="Courier New" panose="02070309020205020404" pitchFamily="49" charset="0"/>
              </a:rPr>
              <a:t>	</a:t>
            </a:r>
            <a:r>
              <a:rPr lang="en-US" altLang="en-US" sz="2000" i="1" dirty="0"/>
              <a:t>put vertices in a certain order</a:t>
            </a:r>
            <a:r>
              <a:rPr lang="en-US" altLang="en-US" sz="2000" i="1" dirty="0">
                <a:latin typeface="Courier New" panose="02070309020205020404" pitchFamily="49" charset="0"/>
              </a:rPr>
              <a:t> </a:t>
            </a:r>
            <a:r>
              <a:rPr lang="en-US" altLang="en-US" sz="2000" dirty="0">
                <a:latin typeface="Courier New" panose="02070309020205020404" pitchFamily="49" charset="0"/>
              </a:rPr>
              <a:t>v</a:t>
            </a:r>
            <a:r>
              <a:rPr lang="en-US" altLang="en-US" sz="2000" baseline="-25000" dirty="0">
                <a:latin typeface="Courier New" panose="02070309020205020404" pitchFamily="49" charset="0"/>
              </a:rPr>
              <a:t>P1</a:t>
            </a:r>
            <a:r>
              <a:rPr lang="en-US" altLang="en-US" sz="2000" dirty="0">
                <a:latin typeface="Courier New" panose="02070309020205020404" pitchFamily="49" charset="0"/>
              </a:rPr>
              <a:t>, v</a:t>
            </a:r>
            <a:r>
              <a:rPr lang="en-US" altLang="en-US" sz="2000" baseline="-25000" dirty="0">
                <a:latin typeface="Courier New" panose="02070309020205020404" pitchFamily="49" charset="0"/>
              </a:rPr>
              <a:t>P2</a:t>
            </a:r>
            <a:r>
              <a:rPr lang="en-US" altLang="en-US" sz="2000" i="1" dirty="0">
                <a:latin typeface="Courier New" panose="02070309020205020404" pitchFamily="49" charset="0"/>
              </a:rPr>
              <a:t>, . . . , </a:t>
            </a:r>
            <a:r>
              <a:rPr lang="en-US" altLang="en-US" sz="2000" dirty="0">
                <a:latin typeface="Courier New" panose="02070309020205020404" pitchFamily="49" charset="0"/>
              </a:rPr>
              <a:t>v</a:t>
            </a:r>
            <a:r>
              <a:rPr lang="en-US" altLang="en-US" sz="2000" baseline="-25000" dirty="0">
                <a:latin typeface="Courier New" panose="02070309020205020404" pitchFamily="49" charset="0"/>
              </a:rPr>
              <a:t>Pv</a:t>
            </a:r>
            <a:r>
              <a:rPr lang="en-US" altLang="en-US" sz="2000" dirty="0">
                <a:latin typeface="Courier New" panose="02070309020205020404" pitchFamily="49" charset="0"/>
              </a:rPr>
              <a:t> ;</a:t>
            </a:r>
          </a:p>
          <a:p>
            <a:pPr marL="342900" lvl="0" indent="-342900" defTabSz="914400">
              <a:buFontTx/>
              <a:buNone/>
              <a:tabLst>
                <a:tab pos="692150" algn="l"/>
              </a:tabLst>
            </a:pPr>
            <a:r>
              <a:rPr lang="en-US" altLang="en-US" sz="2000" i="1" dirty="0">
                <a:latin typeface="Courier New" panose="02070309020205020404" pitchFamily="49" charset="0"/>
              </a:rPr>
              <a:t>	</a:t>
            </a:r>
            <a:r>
              <a:rPr lang="en-US" altLang="en-US" sz="2000" i="1" dirty="0"/>
              <a:t>put colors in a certain order</a:t>
            </a:r>
            <a:r>
              <a:rPr lang="en-US" altLang="en-US" sz="2000" i="1" dirty="0">
                <a:latin typeface="Courier New" panose="02070309020205020404" pitchFamily="49" charset="0"/>
              </a:rPr>
              <a:t> </a:t>
            </a:r>
            <a:r>
              <a:rPr lang="en-US" altLang="en-US" sz="2000" dirty="0">
                <a:latin typeface="Courier New" panose="02070309020205020404" pitchFamily="49" charset="0"/>
              </a:rPr>
              <a:t>c</a:t>
            </a:r>
            <a:r>
              <a:rPr lang="en-US" altLang="en-US" sz="2000" baseline="-25000" dirty="0">
                <a:latin typeface="Courier New" panose="02070309020205020404" pitchFamily="49" charset="0"/>
              </a:rPr>
              <a:t>1</a:t>
            </a:r>
            <a:r>
              <a:rPr lang="en-US" altLang="en-US" sz="2000" dirty="0">
                <a:latin typeface="Courier New" panose="02070309020205020404" pitchFamily="49" charset="0"/>
              </a:rPr>
              <a:t>, c</a:t>
            </a:r>
            <a:r>
              <a:rPr lang="en-US" altLang="en-US" sz="2000" baseline="-25000" dirty="0">
                <a:latin typeface="Courier New" panose="02070309020205020404" pitchFamily="49" charset="0"/>
              </a:rPr>
              <a:t>2</a:t>
            </a:r>
            <a:r>
              <a:rPr lang="en-US" altLang="en-US" sz="2000" i="1" dirty="0">
                <a:latin typeface="Courier New" panose="02070309020205020404" pitchFamily="49" charset="0"/>
              </a:rPr>
              <a:t>, . . . , </a:t>
            </a:r>
            <a:r>
              <a:rPr lang="en-US" altLang="en-US" sz="2000" dirty="0">
                <a:latin typeface="Courier New" panose="02070309020205020404" pitchFamily="49" charset="0"/>
              </a:rPr>
              <a:t>c</a:t>
            </a:r>
            <a:r>
              <a:rPr lang="en-US" altLang="en-US" sz="2000" baseline="-25000" dirty="0">
                <a:latin typeface="Courier New" panose="02070309020205020404" pitchFamily="49" charset="0"/>
              </a:rPr>
              <a:t>k</a:t>
            </a:r>
            <a:r>
              <a:rPr lang="en-US" altLang="en-US" sz="2000" dirty="0">
                <a:latin typeface="Courier New" panose="02070309020205020404" pitchFamily="49" charset="0"/>
              </a:rPr>
              <a:t>;</a:t>
            </a:r>
          </a:p>
          <a:p>
            <a:pPr marL="342900" lvl="0" indent="-342900" defTabSz="914400">
              <a:buFontTx/>
              <a:buNone/>
              <a:tabLst>
                <a:tab pos="692150" algn="l"/>
              </a:tabLst>
            </a:pPr>
            <a:r>
              <a:rPr lang="en-US" altLang="en-US" sz="2000" dirty="0">
                <a:latin typeface="Courier New" panose="02070309020205020404" pitchFamily="49" charset="0"/>
              </a:rPr>
              <a:t>	for i = 1 </a:t>
            </a:r>
            <a:r>
              <a:rPr lang="en-US" altLang="en-US" sz="2000" i="1" dirty="0"/>
              <a:t>to |V|</a:t>
            </a:r>
          </a:p>
          <a:p>
            <a:pPr marL="342900" lvl="0" indent="-342900" defTabSz="914400">
              <a:buFontTx/>
              <a:buNone/>
              <a:tabLst>
                <a:tab pos="692150" algn="l"/>
              </a:tabLst>
            </a:pPr>
            <a:r>
              <a:rPr lang="en-US" altLang="en-US" sz="2000" dirty="0">
                <a:latin typeface="Courier New" panose="02070309020205020404" pitchFamily="49" charset="0"/>
              </a:rPr>
              <a:t>	  j = </a:t>
            </a:r>
            <a:r>
              <a:rPr lang="en-US" altLang="en-US" sz="2000" i="1" dirty="0"/>
              <a:t>the smallest index of color that doesn’t appear in any</a:t>
            </a:r>
            <a:r>
              <a:rPr lang="en-US" altLang="en-US" sz="2000" i="1" dirty="0">
                <a:latin typeface="Courier New" panose="02070309020205020404" pitchFamily="49" charset="0"/>
              </a:rPr>
              <a:t> </a:t>
            </a:r>
            <a:r>
              <a:rPr lang="en-US" altLang="en-US" sz="2000" i="1" dirty="0"/>
              <a:t>neighbor of</a:t>
            </a:r>
            <a:r>
              <a:rPr lang="en-US" altLang="en-US" sz="2000" i="1" dirty="0">
                <a:latin typeface="Courier New" panose="02070309020205020404" pitchFamily="49" charset="0"/>
              </a:rPr>
              <a:t> </a:t>
            </a:r>
            <a:r>
              <a:rPr lang="en-US" altLang="en-US" sz="2000" dirty="0">
                <a:latin typeface="Courier New" panose="02070309020205020404" pitchFamily="49" charset="0"/>
              </a:rPr>
              <a:t>v</a:t>
            </a:r>
            <a:r>
              <a:rPr lang="en-US" altLang="en-US" sz="2000" baseline="-25000" dirty="0">
                <a:latin typeface="Courier New" panose="02070309020205020404" pitchFamily="49" charset="0"/>
              </a:rPr>
              <a:t>Pi</a:t>
            </a:r>
            <a:r>
              <a:rPr lang="en-US" altLang="en-US" sz="2000" dirty="0">
                <a:latin typeface="Courier New" panose="02070309020205020404" pitchFamily="49" charset="0"/>
              </a:rPr>
              <a:t>;</a:t>
            </a:r>
          </a:p>
          <a:p>
            <a:pPr marL="342900" lvl="0" indent="-342900" defTabSz="914400">
              <a:buFontTx/>
              <a:buNone/>
              <a:tabLst>
                <a:tab pos="692150" algn="l"/>
              </a:tabLst>
            </a:pPr>
            <a:r>
              <a:rPr lang="en-US" altLang="en-US" sz="2000" i="1" dirty="0">
                <a:latin typeface="Courier New" panose="02070309020205020404" pitchFamily="49" charset="0"/>
              </a:rPr>
              <a:t>	  </a:t>
            </a:r>
            <a:r>
              <a:rPr lang="en-US" altLang="en-US" sz="2000" i="1" dirty="0"/>
              <a:t>color</a:t>
            </a:r>
            <a:r>
              <a:rPr lang="en-US" altLang="en-US" sz="2000" dirty="0">
                <a:latin typeface="Courier New" panose="02070309020205020404" pitchFamily="49" charset="0"/>
              </a:rPr>
              <a:t>(v</a:t>
            </a:r>
            <a:r>
              <a:rPr lang="en-US" altLang="en-US" sz="2000" baseline="-25000" dirty="0">
                <a:latin typeface="Courier New" panose="02070309020205020404" pitchFamily="49" charset="0"/>
              </a:rPr>
              <a:t>Pi</a:t>
            </a:r>
            <a:r>
              <a:rPr lang="en-US" altLang="en-US" sz="2000" dirty="0">
                <a:latin typeface="Courier New" panose="02070309020205020404" pitchFamily="49" charset="0"/>
              </a:rPr>
              <a:t>) = c</a:t>
            </a:r>
            <a:r>
              <a:rPr lang="en-US" altLang="en-US" sz="2000" baseline="-25000" dirty="0">
                <a:latin typeface="Courier New" panose="02070309020205020404" pitchFamily="49" charset="0"/>
              </a:rPr>
              <a:t>j</a:t>
            </a:r>
            <a:r>
              <a:rPr lang="en-US" altLang="en-US" sz="2000" dirty="0">
                <a:latin typeface="Courier New" panose="02070309020205020404" pitchFamily="49" charset="0"/>
              </a:rPr>
              <a:t>;</a:t>
            </a:r>
            <a:endParaRPr lang="en-US" alt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5427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32</a:t>
            </a:fld>
            <a:r>
              <a:rPr lang="en-US" altLang="en-US" sz="1200" dirty="0">
                <a:solidFill>
                  <a:srgbClr val="898989"/>
                </a:solidFill>
                <a:latin typeface="Arial" panose="020B0604020202020204" pitchFamily="34" charset="0"/>
              </a:rPr>
              <a:t>/30</a:t>
            </a:r>
          </a:p>
        </p:txBody>
      </p:sp>
      <p:sp>
        <p:nvSpPr>
          <p:cNvPr id="54276" name="Rectangle 2"/>
          <p:cNvSpPr>
            <a:spLocks noGrp="1"/>
          </p:cNvSpPr>
          <p:nvPr>
            <p:ph type="title"/>
          </p:nvPr>
        </p:nvSpPr>
        <p:spPr>
          <a:xfrm>
            <a:off x="3581400" y="228600"/>
            <a:ext cx="5297805" cy="706755"/>
          </a:xfrm>
        </p:spPr>
        <p:txBody>
          <a:bodyPr vert="horz" wrap="square" lIns="91440" tIns="45720" rIns="91440" bIns="45720" anchor="ctr" anchorCtr="0">
            <a:spAutoFit/>
          </a:bodyPr>
          <a:lstStyle/>
          <a:p>
            <a:r>
              <a:rPr lang="en-US" altLang="en-US" sz="4000" b="1" kern="1200" dirty="0">
                <a:solidFill>
                  <a:schemeClr val="hlink"/>
                </a:solidFill>
                <a:latin typeface="+mj-lt"/>
                <a:ea typeface="+mj-ea"/>
                <a:cs typeface="Arial" panose="020B0604020202020204" pitchFamily="34" charset="0"/>
              </a:rPr>
              <a:t>Graph Coloring - 3</a:t>
            </a:r>
            <a:endParaRPr lang="en-US" altLang="en-US" sz="4000" b="1" kern="1200" dirty="0">
              <a:solidFill>
                <a:schemeClr val="hlink"/>
              </a:solidFill>
              <a:latin typeface="+mj-lt"/>
              <a:ea typeface="Arial" panose="020B0604020202020204" pitchFamily="34" charset="0"/>
              <a:cs typeface="+mj-cs"/>
            </a:endParaRPr>
          </a:p>
        </p:txBody>
      </p:sp>
      <p:sp>
        <p:nvSpPr>
          <p:cNvPr id="54277" name="Text Box 3"/>
          <p:cNvSpPr txBox="1"/>
          <p:nvPr/>
        </p:nvSpPr>
        <p:spPr>
          <a:xfrm>
            <a:off x="4815842" y="1852900"/>
            <a:ext cx="4099558" cy="3455001"/>
          </a:xfrm>
          <a:prstGeom prst="rect">
            <a:avLst/>
          </a:prstGeom>
          <a:noFill/>
          <a:ln w="9525">
            <a:noFill/>
          </a:ln>
        </p:spPr>
        <p:txBody>
          <a:bodyPr wrap="square">
            <a:no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ct val="130000"/>
              </a:lnSpc>
              <a:spcBef>
                <a:spcPct val="0"/>
              </a:spcBef>
              <a:buFontTx/>
              <a:buNone/>
            </a:pPr>
            <a:r>
              <a:rPr lang="en-US" altLang="en-US" sz="2000" dirty="0">
                <a:latin typeface="Times New Roman" panose="02020603050405020304" pitchFamily="18" charset="0"/>
                <a:cs typeface="Times New Roman" panose="02020603050405020304" pitchFamily="18" charset="0"/>
              </a:rPr>
              <a:t>(a) A graph used for coloring; </a:t>
            </a:r>
          </a:p>
          <a:p>
            <a:pPr marL="0" lvl="0" indent="0" eaLnBrk="1" hangingPunct="1">
              <a:lnSpc>
                <a:spcPct val="130000"/>
              </a:lnSpc>
              <a:spcBef>
                <a:spcPct val="0"/>
              </a:spcBef>
              <a:buFontTx/>
              <a:buNone/>
            </a:pPr>
            <a:r>
              <a:rPr lang="en-US" altLang="en-US" sz="2000" dirty="0">
                <a:latin typeface="Times New Roman" panose="02020603050405020304" pitchFamily="18" charset="0"/>
                <a:cs typeface="Times New Roman" panose="02020603050405020304" pitchFamily="18" charset="0"/>
              </a:rPr>
              <a:t>(b) colors assigned to vertices with the </a:t>
            </a:r>
            <a:r>
              <a:rPr lang="en-US" altLang="en-US" sz="2000" dirty="0">
                <a:solidFill>
                  <a:srgbClr val="FF0000"/>
                </a:solidFill>
                <a:latin typeface="Times New Roman" panose="02020603050405020304" pitchFamily="18" charset="0"/>
                <a:cs typeface="Times New Roman" panose="02020603050405020304" pitchFamily="18" charset="0"/>
              </a:rPr>
              <a:t>sequential coloring </a:t>
            </a:r>
            <a:r>
              <a:rPr lang="en-US" altLang="en-US" sz="2000" dirty="0">
                <a:latin typeface="Times New Roman" panose="02020603050405020304" pitchFamily="18" charset="0"/>
                <a:cs typeface="Times New Roman" panose="02020603050405020304" pitchFamily="18" charset="0"/>
              </a:rPr>
              <a:t>algorithm that orders vertices by index number; </a:t>
            </a:r>
            <a:br>
              <a:rPr lang="en-US" altLang="en-US" sz="2000" dirty="0">
                <a:latin typeface="Times New Roman" panose="02020603050405020304" pitchFamily="18" charset="0"/>
                <a:cs typeface="Times New Roman" panose="02020603050405020304" pitchFamily="18" charset="0"/>
              </a:rPr>
            </a:br>
            <a:r>
              <a:rPr lang="en-US" altLang="en-US" sz="2000" dirty="0">
                <a:latin typeface="Times New Roman" panose="02020603050405020304" pitchFamily="18" charset="0"/>
                <a:cs typeface="Times New Roman" panose="02020603050405020304" pitchFamily="18" charset="0"/>
              </a:rPr>
              <a:t>(c) vertices are put in the largest first sequence; </a:t>
            </a:r>
          </a:p>
          <a:p>
            <a:pPr marL="0" lvl="0" indent="0" eaLnBrk="1" hangingPunct="1">
              <a:lnSpc>
                <a:spcPct val="130000"/>
              </a:lnSpc>
              <a:spcBef>
                <a:spcPct val="0"/>
              </a:spcBef>
              <a:buFontTx/>
              <a:buNone/>
            </a:pPr>
            <a:r>
              <a:rPr lang="en-US" altLang="en-US" sz="2000" dirty="0">
                <a:latin typeface="Times New Roman" panose="02020603050405020304" pitchFamily="18" charset="0"/>
                <a:cs typeface="Times New Roman" panose="02020603050405020304" pitchFamily="18" charset="0"/>
              </a:rPr>
              <a:t>(d) graph coloring obtained with the Brélaz algorithm</a:t>
            </a:r>
          </a:p>
        </p:txBody>
      </p:sp>
      <p:pic>
        <p:nvPicPr>
          <p:cNvPr id="54278" name="Picture 4"/>
          <p:cNvPicPr>
            <a:picLocks noChangeAspect="1"/>
          </p:cNvPicPr>
          <p:nvPr/>
        </p:nvPicPr>
        <p:blipFill>
          <a:blip r:embed="rId3"/>
          <a:stretch>
            <a:fillRect/>
          </a:stretch>
        </p:blipFill>
        <p:spPr>
          <a:xfrm>
            <a:off x="228600" y="838200"/>
            <a:ext cx="4099560" cy="5932805"/>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rcRect r="4355"/>
          <a:stretch>
            <a:fillRect/>
          </a:stretch>
        </p:blipFill>
        <p:spPr>
          <a:xfrm>
            <a:off x="4800600" y="3352800"/>
            <a:ext cx="4267200" cy="3531870"/>
          </a:xfrm>
          <a:prstGeom prst="rect">
            <a:avLst/>
          </a:prstGeom>
        </p:spPr>
      </p:pic>
      <p:sp>
        <p:nvSpPr>
          <p:cNvPr id="55298" name="Title 1"/>
          <p:cNvSpPr>
            <a:spLocks noGrp="1"/>
          </p:cNvSpPr>
          <p:nvPr>
            <p:ph type="title"/>
          </p:nvPr>
        </p:nvSpPr>
        <p:spPr/>
        <p:txBody>
          <a:bodyPr vert="horz" wrap="square" lIns="91440" tIns="45720" rIns="91440" bIns="45720" anchor="ctr" anchorCtr="0"/>
          <a:lstStyle/>
          <a:p>
            <a:pPr>
              <a:buNone/>
            </a:pPr>
            <a:r>
              <a:rPr kern="1200" dirty="0">
                <a:latin typeface="Arial" panose="020B0604020202020204" pitchFamily="34" charset="0"/>
                <a:ea typeface="+mj-ea"/>
                <a:cs typeface="Arial" panose="020B0604020202020204" pitchFamily="34" charset="0"/>
              </a:rPr>
              <a:t>Exercise</a:t>
            </a:r>
            <a:endParaRPr kern="1200" dirty="0">
              <a:latin typeface="Arial" panose="020B0604020202020204" pitchFamily="34" charset="0"/>
              <a:ea typeface="Arial" panose="020B0604020202020204" pitchFamily="34" charset="0"/>
              <a:cs typeface="+mj-cs"/>
            </a:endParaRPr>
          </a:p>
        </p:txBody>
      </p:sp>
      <p:sp>
        <p:nvSpPr>
          <p:cNvPr id="3" name="Content Placeholder 2"/>
          <p:cNvSpPr>
            <a:spLocks noGrp="1"/>
          </p:cNvSpPr>
          <p:nvPr>
            <p:ph idx="1"/>
          </p:nvPr>
        </p:nvSpPr>
        <p:spPr>
          <a:xfrm>
            <a:off x="381000" y="1370648"/>
            <a:ext cx="8532813" cy="4525963"/>
          </a:xfrm>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20000"/>
              </a:spcBef>
              <a:spcAft>
                <a:spcPct val="0"/>
              </a:spcAft>
              <a:buClr>
                <a:schemeClr val="tx2">
                  <a:lumMod val="60000"/>
                  <a:lumOff val="40000"/>
                </a:schemeClr>
              </a:buClr>
              <a:buSzPct val="80000"/>
              <a:buFont typeface="Wingdings" panose="05000000000000000000" pitchFamily="2" charset="2"/>
              <a:buNone/>
              <a:defRPr/>
            </a:pPr>
            <a:r>
              <a:rPr lang="en-US" sz="2400" noProof="0" dirty="0">
                <a:ln>
                  <a:noFill/>
                </a:ln>
                <a:effectLst/>
                <a:uLnTx/>
                <a:uFillTx/>
                <a:sym typeface="+mn-ea"/>
              </a:rPr>
              <a:t>Given a graph below and colors numbered 1, 2, 3,... are assigned to vertices with the sequential coloring algorithm that orders vertices in decreasing order of their degrees, (i.e. vertices are put in the largest first sequence)</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914400" rtl="0" eaLnBrk="0" fontAlgn="base" latinLnBrk="0" hangingPunct="0">
              <a:lnSpc>
                <a:spcPct val="100000"/>
              </a:lnSpc>
              <a:spcBef>
                <a:spcPct val="20000"/>
              </a:spcBef>
              <a:spcAft>
                <a:spcPct val="0"/>
              </a:spcAft>
              <a:buClr>
                <a:schemeClr val="tx2">
                  <a:lumMod val="60000"/>
                  <a:lumOff val="40000"/>
                </a:schemeClr>
              </a:buClr>
              <a:buSzPct val="80000"/>
              <a:buFont typeface="Wingdings" panose="05000000000000000000" pitchFamily="2" charset="2"/>
              <a:buNone/>
              <a:defRPr/>
            </a:pPr>
            <a:r>
              <a:rPr lang="en-US" sz="2400" noProof="0" dirty="0">
                <a:ln>
                  <a:noFill/>
                </a:ln>
                <a:effectLst/>
                <a:uLnTx/>
                <a:uFillTx/>
                <a:sym typeface="+mn-ea"/>
              </a:rPr>
              <a:t>What is the color of the vertex g in the graphs G and H?</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pic>
        <p:nvPicPr>
          <p:cNvPr id="2" name="Picture 1"/>
          <p:cNvPicPr>
            <a:picLocks noChangeAspect="1"/>
          </p:cNvPicPr>
          <p:nvPr/>
        </p:nvPicPr>
        <p:blipFill>
          <a:blip r:embed="rId3"/>
          <a:srcRect l="4668"/>
          <a:stretch>
            <a:fillRect/>
          </a:stretch>
        </p:blipFill>
        <p:spPr>
          <a:xfrm>
            <a:off x="0" y="3352800"/>
            <a:ext cx="4694555" cy="310007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488F-3F46-4D5F-92B3-AAA71DC03F8D}"/>
              </a:ext>
            </a:extLst>
          </p:cNvPr>
          <p:cNvSpPr>
            <a:spLocks noGrp="1"/>
          </p:cNvSpPr>
          <p:nvPr>
            <p:ph type="title"/>
          </p:nvPr>
        </p:nvSpPr>
        <p:spPr/>
        <p:txBody>
          <a:bodyPr/>
          <a:lstStyle/>
          <a:p>
            <a:r>
              <a:rPr lang="en-US" dirty="0"/>
              <a:t>Exercise</a:t>
            </a:r>
          </a:p>
        </p:txBody>
      </p:sp>
      <p:sp>
        <p:nvSpPr>
          <p:cNvPr id="4" name="Date Placeholder 3">
            <a:extLst>
              <a:ext uri="{FF2B5EF4-FFF2-40B4-BE49-F238E27FC236}">
                <a16:creationId xmlns:a16="http://schemas.microsoft.com/office/drawing/2014/main" id="{CC367838-CCF0-4175-AD8B-6A9D57B6A19F}"/>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6/17/2025</a:t>
            </a:fld>
            <a:endParaRPr kumimoji="0" lang="en-US" sz="1200" b="0" i="0" u="none" strike="noStrike" kern="1200" cap="none" spc="0" normalizeH="0" baseline="0" noProof="0" dirty="0">
              <a:ln>
                <a:noFill/>
              </a:ln>
              <a:solidFill>
                <a:srgbClr val="898989"/>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870688A2-6580-438C-B33B-B6E82E84B6C1}"/>
              </a:ext>
            </a:extLst>
          </p:cNvPr>
          <p:cNvPicPr>
            <a:picLocks noChangeAspect="1"/>
          </p:cNvPicPr>
          <p:nvPr/>
        </p:nvPicPr>
        <p:blipFill>
          <a:blip r:embed="rId2"/>
          <a:stretch>
            <a:fillRect/>
          </a:stretch>
        </p:blipFill>
        <p:spPr>
          <a:xfrm>
            <a:off x="381110" y="1551782"/>
            <a:ext cx="3953427" cy="5077534"/>
          </a:xfrm>
          <a:prstGeom prst="rect">
            <a:avLst/>
          </a:prstGeom>
        </p:spPr>
      </p:pic>
      <p:pic>
        <p:nvPicPr>
          <p:cNvPr id="6" name="Picture 5">
            <a:extLst>
              <a:ext uri="{FF2B5EF4-FFF2-40B4-BE49-F238E27FC236}">
                <a16:creationId xmlns:a16="http://schemas.microsoft.com/office/drawing/2014/main" id="{EBDFAC78-85B8-4FD7-B786-E5C3CE894A46}"/>
              </a:ext>
            </a:extLst>
          </p:cNvPr>
          <p:cNvPicPr>
            <a:picLocks noChangeAspect="1"/>
          </p:cNvPicPr>
          <p:nvPr/>
        </p:nvPicPr>
        <p:blipFill>
          <a:blip r:embed="rId3"/>
          <a:stretch>
            <a:fillRect/>
          </a:stretch>
        </p:blipFill>
        <p:spPr>
          <a:xfrm>
            <a:off x="4572000" y="1628044"/>
            <a:ext cx="4077269" cy="4696480"/>
          </a:xfrm>
          <a:prstGeom prst="rect">
            <a:avLst/>
          </a:prstGeom>
        </p:spPr>
      </p:pic>
    </p:spTree>
    <p:extLst>
      <p:ext uri="{BB962C8B-B14F-4D97-AF65-F5344CB8AC3E}">
        <p14:creationId xmlns:p14="http://schemas.microsoft.com/office/powerpoint/2010/main" val="287194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4479-A36C-488F-A169-E70DF0D7A019}"/>
              </a:ext>
            </a:extLst>
          </p:cNvPr>
          <p:cNvSpPr>
            <a:spLocks noGrp="1"/>
          </p:cNvSpPr>
          <p:nvPr>
            <p:ph type="title"/>
          </p:nvPr>
        </p:nvSpPr>
        <p:spPr/>
        <p:txBody>
          <a:bodyPr/>
          <a:lstStyle/>
          <a:p>
            <a:r>
              <a:rPr lang="en-US" dirty="0"/>
              <a:t>Exercise</a:t>
            </a:r>
          </a:p>
        </p:txBody>
      </p:sp>
      <p:sp>
        <p:nvSpPr>
          <p:cNvPr id="4" name="Date Placeholder 3">
            <a:extLst>
              <a:ext uri="{FF2B5EF4-FFF2-40B4-BE49-F238E27FC236}">
                <a16:creationId xmlns:a16="http://schemas.microsoft.com/office/drawing/2014/main" id="{63FFC9E0-DA9D-429A-B8A1-8BE630A3D732}"/>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6/17/2025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pic>
        <p:nvPicPr>
          <p:cNvPr id="5" name="Picture 4">
            <a:extLst>
              <a:ext uri="{FF2B5EF4-FFF2-40B4-BE49-F238E27FC236}">
                <a16:creationId xmlns:a16="http://schemas.microsoft.com/office/drawing/2014/main" id="{1A306E66-E5E4-43A8-BEA6-37D0FE65E724}"/>
              </a:ext>
            </a:extLst>
          </p:cNvPr>
          <p:cNvPicPr>
            <a:picLocks noChangeAspect="1"/>
          </p:cNvPicPr>
          <p:nvPr/>
        </p:nvPicPr>
        <p:blipFill>
          <a:blip r:embed="rId2"/>
          <a:stretch>
            <a:fillRect/>
          </a:stretch>
        </p:blipFill>
        <p:spPr>
          <a:xfrm>
            <a:off x="533506" y="1426505"/>
            <a:ext cx="8000898" cy="5308601"/>
          </a:xfrm>
          <a:prstGeom prst="rect">
            <a:avLst/>
          </a:prstGeom>
        </p:spPr>
      </p:pic>
    </p:spTree>
    <p:extLst>
      <p:ext uri="{BB962C8B-B14F-4D97-AF65-F5344CB8AC3E}">
        <p14:creationId xmlns:p14="http://schemas.microsoft.com/office/powerpoint/2010/main" val="1962013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4479-A36C-488F-A169-E70DF0D7A019}"/>
              </a:ext>
            </a:extLst>
          </p:cNvPr>
          <p:cNvSpPr>
            <a:spLocks noGrp="1"/>
          </p:cNvSpPr>
          <p:nvPr>
            <p:ph type="title"/>
          </p:nvPr>
        </p:nvSpPr>
        <p:spPr>
          <a:xfrm>
            <a:off x="-880675" y="15931"/>
            <a:ext cx="8229600" cy="1143000"/>
          </a:xfrm>
        </p:spPr>
        <p:txBody>
          <a:bodyPr/>
          <a:lstStyle/>
          <a:p>
            <a:r>
              <a:rPr lang="en-US" dirty="0"/>
              <a:t>Exercise</a:t>
            </a:r>
          </a:p>
        </p:txBody>
      </p:sp>
      <p:sp>
        <p:nvSpPr>
          <p:cNvPr id="4" name="Date Placeholder 3">
            <a:extLst>
              <a:ext uri="{FF2B5EF4-FFF2-40B4-BE49-F238E27FC236}">
                <a16:creationId xmlns:a16="http://schemas.microsoft.com/office/drawing/2014/main" id="{63FFC9E0-DA9D-429A-B8A1-8BE630A3D732}"/>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0B071C9A-94FB-4A01-8575-75D2325C1A41}"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6/17/2025</a:t>
            </a:fld>
            <a:endParaRPr kumimoji="0" 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pic>
        <p:nvPicPr>
          <p:cNvPr id="3" name="Picture 2">
            <a:extLst>
              <a:ext uri="{FF2B5EF4-FFF2-40B4-BE49-F238E27FC236}">
                <a16:creationId xmlns:a16="http://schemas.microsoft.com/office/drawing/2014/main" id="{1FEDCFE0-072C-4D30-88E6-BB013009FE82}"/>
              </a:ext>
            </a:extLst>
          </p:cNvPr>
          <p:cNvPicPr>
            <a:picLocks noChangeAspect="1"/>
          </p:cNvPicPr>
          <p:nvPr/>
        </p:nvPicPr>
        <p:blipFill rotWithShape="1">
          <a:blip r:embed="rId2"/>
          <a:srcRect b="59996"/>
          <a:stretch/>
        </p:blipFill>
        <p:spPr>
          <a:xfrm>
            <a:off x="123125" y="1295456"/>
            <a:ext cx="4601217" cy="2682887"/>
          </a:xfrm>
          <a:prstGeom prst="rect">
            <a:avLst/>
          </a:prstGeom>
        </p:spPr>
      </p:pic>
      <p:pic>
        <p:nvPicPr>
          <p:cNvPr id="6" name="Picture 5">
            <a:extLst>
              <a:ext uri="{FF2B5EF4-FFF2-40B4-BE49-F238E27FC236}">
                <a16:creationId xmlns:a16="http://schemas.microsoft.com/office/drawing/2014/main" id="{BAB81562-05C5-4407-85E3-3B34F4E5D988}"/>
              </a:ext>
            </a:extLst>
          </p:cNvPr>
          <p:cNvPicPr>
            <a:picLocks noChangeAspect="1"/>
          </p:cNvPicPr>
          <p:nvPr/>
        </p:nvPicPr>
        <p:blipFill rotWithShape="1">
          <a:blip r:embed="rId2"/>
          <a:srcRect t="40910"/>
          <a:stretch/>
        </p:blipFill>
        <p:spPr>
          <a:xfrm>
            <a:off x="4419658" y="561193"/>
            <a:ext cx="4601217" cy="3962856"/>
          </a:xfrm>
          <a:prstGeom prst="rect">
            <a:avLst/>
          </a:prstGeom>
        </p:spPr>
      </p:pic>
      <p:pic>
        <p:nvPicPr>
          <p:cNvPr id="7" name="Picture 6">
            <a:extLst>
              <a:ext uri="{FF2B5EF4-FFF2-40B4-BE49-F238E27FC236}">
                <a16:creationId xmlns:a16="http://schemas.microsoft.com/office/drawing/2014/main" id="{608B4C4E-CCCE-4EB6-AB37-8BF70DAA31CA}"/>
              </a:ext>
            </a:extLst>
          </p:cNvPr>
          <p:cNvPicPr>
            <a:picLocks noChangeAspect="1"/>
          </p:cNvPicPr>
          <p:nvPr/>
        </p:nvPicPr>
        <p:blipFill>
          <a:blip r:embed="rId3"/>
          <a:stretch>
            <a:fillRect/>
          </a:stretch>
        </p:blipFill>
        <p:spPr>
          <a:xfrm>
            <a:off x="457200" y="4524049"/>
            <a:ext cx="5553850" cy="2333951"/>
          </a:xfrm>
          <a:prstGeom prst="rect">
            <a:avLst/>
          </a:prstGeom>
        </p:spPr>
      </p:pic>
    </p:spTree>
    <p:extLst>
      <p:ext uri="{BB962C8B-B14F-4D97-AF65-F5344CB8AC3E}">
        <p14:creationId xmlns:p14="http://schemas.microsoft.com/office/powerpoint/2010/main" val="347283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vert="horz" wrap="square" lIns="91440" tIns="45720" rIns="91440" bIns="45720" anchor="ctr" anchorCtr="0"/>
          <a:lstStyle/>
          <a:p>
            <a:pPr>
              <a:buNone/>
            </a:pPr>
            <a:r>
              <a:rPr kern="1200" dirty="0">
                <a:latin typeface="Arial" panose="020B0604020202020204" pitchFamily="34" charset="0"/>
                <a:ea typeface="+mj-ea"/>
                <a:cs typeface="Arial" panose="020B0604020202020204" pitchFamily="34" charset="0"/>
              </a:rPr>
              <a:t>Exercise</a:t>
            </a:r>
            <a:endParaRPr kern="1200" dirty="0">
              <a:latin typeface="Arial" panose="020B0604020202020204" pitchFamily="34" charset="0"/>
              <a:ea typeface="Arial" panose="020B0604020202020204" pitchFamily="34" charset="0"/>
              <a:cs typeface="+mj-cs"/>
            </a:endParaRPr>
          </a:p>
        </p:txBody>
      </p:sp>
      <p:sp>
        <p:nvSpPr>
          <p:cNvPr id="3" name="Content Placeholder 2"/>
          <p:cNvSpPr>
            <a:spLocks noGrp="1"/>
          </p:cNvSpPr>
          <p:nvPr>
            <p:ph idx="1"/>
          </p:nvPr>
        </p:nvSpPr>
        <p:spPr>
          <a:xfrm>
            <a:off x="577850" y="1395413"/>
            <a:ext cx="85328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lumMod val="60000"/>
                  <a:lumOff val="40000"/>
                </a:schemeClr>
              </a:buClr>
              <a:buSzPct val="80000"/>
              <a:buFont typeface="Wingdings" panose="05000000000000000000" pitchFamily="2" charset="2"/>
              <a:buChar char="l"/>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Given a weighted graph below. What is the total edge-weight of the minimum spanning tree of G?</a:t>
            </a:r>
          </a:p>
        </p:txBody>
      </p:sp>
      <p:pic>
        <p:nvPicPr>
          <p:cNvPr id="55300" name="Picture 4"/>
          <p:cNvPicPr>
            <a:picLocks noChangeAspect="1"/>
          </p:cNvPicPr>
          <p:nvPr/>
        </p:nvPicPr>
        <p:blipFill>
          <a:blip r:embed="rId2"/>
          <a:srcRect r="1932"/>
          <a:stretch>
            <a:fillRect/>
          </a:stretch>
        </p:blipFill>
        <p:spPr>
          <a:xfrm>
            <a:off x="1905000" y="2511425"/>
            <a:ext cx="5334000" cy="3789363"/>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vert="horz" wrap="square" lIns="91440" tIns="45720" rIns="91440" bIns="45720" anchor="ctr" anchorCtr="0"/>
          <a:lstStyle/>
          <a:p>
            <a:pPr>
              <a:buNone/>
            </a:pPr>
            <a:r>
              <a:rPr kern="1200" dirty="0">
                <a:latin typeface="Arial" panose="020B0604020202020204" pitchFamily="34" charset="0"/>
                <a:ea typeface="+mj-ea"/>
                <a:cs typeface="Arial" panose="020B0604020202020204" pitchFamily="34" charset="0"/>
              </a:rPr>
              <a:t>Exercise</a:t>
            </a:r>
            <a:endParaRPr kern="1200" dirty="0">
              <a:latin typeface="Arial" panose="020B0604020202020204" pitchFamily="34" charset="0"/>
              <a:ea typeface="Arial" panose="020B0604020202020204" pitchFamily="34" charset="0"/>
              <a:cs typeface="+mj-cs"/>
            </a:endParaRPr>
          </a:p>
        </p:txBody>
      </p:sp>
      <p:sp>
        <p:nvSpPr>
          <p:cNvPr id="3" name="Content Placeholder 2"/>
          <p:cNvSpPr>
            <a:spLocks noGrp="1"/>
          </p:cNvSpPr>
          <p:nvPr>
            <p:ph idx="1"/>
          </p:nvPr>
        </p:nvSpPr>
        <p:spPr>
          <a:xfrm>
            <a:off x="577850" y="1395413"/>
            <a:ext cx="8532813"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lumMod val="60000"/>
                  <a:lumOff val="40000"/>
                </a:schemeClr>
              </a:buClr>
              <a:buSzPct val="80000"/>
              <a:buFont typeface="Wingdings" panose="05000000000000000000" pitchFamily="2" charset="2"/>
              <a:buChar char="l"/>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Given a weighted graph below. What is the total edge-weight of the minimum spanning tree of G?</a:t>
            </a:r>
          </a:p>
        </p:txBody>
      </p:sp>
      <p:pic>
        <p:nvPicPr>
          <p:cNvPr id="2" name="Picture 1">
            <a:extLst>
              <a:ext uri="{FF2B5EF4-FFF2-40B4-BE49-F238E27FC236}">
                <a16:creationId xmlns:a16="http://schemas.microsoft.com/office/drawing/2014/main" id="{E04C3F55-1C36-4E5B-A20B-27F153E0D3B9}"/>
              </a:ext>
            </a:extLst>
          </p:cNvPr>
          <p:cNvPicPr>
            <a:picLocks noChangeAspect="1"/>
          </p:cNvPicPr>
          <p:nvPr/>
        </p:nvPicPr>
        <p:blipFill>
          <a:blip r:embed="rId2"/>
          <a:stretch>
            <a:fillRect/>
          </a:stretch>
        </p:blipFill>
        <p:spPr>
          <a:xfrm>
            <a:off x="1752674" y="3124208"/>
            <a:ext cx="4571880" cy="3172021"/>
          </a:xfrm>
          <a:prstGeom prst="rect">
            <a:avLst/>
          </a:prstGeom>
        </p:spPr>
      </p:pic>
    </p:spTree>
    <p:extLst>
      <p:ext uri="{BB962C8B-B14F-4D97-AF65-F5344CB8AC3E}">
        <p14:creationId xmlns:p14="http://schemas.microsoft.com/office/powerpoint/2010/main" val="3501425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2170" y="1600200"/>
            <a:ext cx="7834630" cy="4526280"/>
          </a:xfrm>
        </p:spPr>
        <p:txBody>
          <a:bodyPr/>
          <a:lstStyle/>
          <a:p>
            <a:pPr marL="0" indent="0">
              <a:buNone/>
            </a:pPr>
            <a:r>
              <a:rPr lang="en-US" altLang="en-US" sz="2000"/>
              <a:t>Given a weighted graph below. What is the total edge-weight of the minimum spanning tree of G?</a:t>
            </a:r>
          </a:p>
          <a:p>
            <a:pPr marL="0" indent="0">
              <a:buNone/>
            </a:pPr>
            <a:endParaRPr lang="en-US" altLang="en-US" sz="2000"/>
          </a:p>
          <a:p>
            <a:pPr marL="0" indent="0">
              <a:buNone/>
            </a:pPr>
            <a:r>
              <a:rPr lang="en-US" altLang="en-US" sz="2000"/>
              <a:t>A. 35</a:t>
            </a:r>
          </a:p>
          <a:p>
            <a:pPr marL="0" indent="0">
              <a:buNone/>
            </a:pPr>
            <a:endParaRPr lang="en-US" altLang="en-US" sz="2000"/>
          </a:p>
          <a:p>
            <a:pPr marL="0" indent="0">
              <a:buNone/>
            </a:pPr>
            <a:r>
              <a:rPr lang="en-US" altLang="en-US" sz="2000"/>
              <a:t>B. 42</a:t>
            </a:r>
          </a:p>
          <a:p>
            <a:pPr marL="0" indent="0">
              <a:buNone/>
            </a:pPr>
            <a:endParaRPr lang="en-US" altLang="en-US" sz="2000"/>
          </a:p>
          <a:p>
            <a:pPr marL="0" indent="0">
              <a:buNone/>
            </a:pPr>
            <a:r>
              <a:rPr lang="en-US" altLang="en-US" sz="2000"/>
              <a:t>C. 39</a:t>
            </a:r>
          </a:p>
          <a:p>
            <a:pPr marL="0" indent="0">
              <a:buNone/>
            </a:pPr>
            <a:endParaRPr lang="en-US" altLang="en-US" sz="2000"/>
          </a:p>
          <a:p>
            <a:pPr marL="0" indent="0">
              <a:buNone/>
            </a:pPr>
            <a:r>
              <a:rPr lang="en-US" altLang="en-US" sz="2000"/>
              <a:t>D. 45</a:t>
            </a:r>
          </a:p>
          <a:p>
            <a:pPr marL="0" indent="0">
              <a:buNone/>
            </a:pPr>
            <a:endParaRPr lang="en-US" altLang="en-US" sz="2000"/>
          </a:p>
          <a:p>
            <a:pPr marL="0" indent="0">
              <a:buNone/>
            </a:pPr>
            <a:r>
              <a:rPr lang="en-US" altLang="en-US" sz="2000"/>
              <a:t>E. 40</a:t>
            </a:r>
          </a:p>
        </p:txBody>
      </p:sp>
      <p:sp>
        <p:nvSpPr>
          <p:cNvPr id="56323" name="Title 1"/>
          <p:cNvSpPr>
            <a:spLocks noGrp="1"/>
          </p:cNvSpPr>
          <p:nvPr/>
        </p:nvSpPr>
        <p:spPr>
          <a:xfrm>
            <a:off x="584200" y="401638"/>
            <a:ext cx="8229600" cy="1143000"/>
          </a:xfrm>
          <a:prstGeom prst="rect">
            <a:avLst/>
          </a:prstGeom>
          <a:noFill/>
          <a:ln w="9525">
            <a:noFill/>
          </a:ln>
        </p:spPr>
        <p:txBody>
          <a:bodyPr vert="horz" wrap="square" lIns="91440" tIns="45720" rIns="91440" bIns="45720" anchor="ctr" anchorCtr="0"/>
          <a:lst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buNone/>
            </a:pPr>
            <a:r>
              <a:rPr lang="en-US" b="1" dirty="0">
                <a:solidFill>
                  <a:srgbClr val="CC3300"/>
                </a:solidFill>
                <a:sym typeface="+mn-ea"/>
              </a:rPr>
              <a:t>Exercise</a:t>
            </a:r>
            <a:endParaRPr kern="1200" dirty="0">
              <a:latin typeface="Arial" panose="020B0604020202020204" pitchFamily="34" charset="0"/>
              <a:ea typeface="Arial" panose="020B0604020202020204" pitchFamily="34" charset="0"/>
              <a:cs typeface="+mj-cs"/>
            </a:endParaRPr>
          </a:p>
        </p:txBody>
      </p:sp>
      <p:pic>
        <p:nvPicPr>
          <p:cNvPr id="5" name="Picture 4"/>
          <p:cNvPicPr>
            <a:picLocks noChangeAspect="1"/>
          </p:cNvPicPr>
          <p:nvPr/>
        </p:nvPicPr>
        <p:blipFill>
          <a:blip r:embed="rId3"/>
          <a:stretch>
            <a:fillRect/>
          </a:stretch>
        </p:blipFill>
        <p:spPr>
          <a:xfrm>
            <a:off x="2743200" y="2667000"/>
            <a:ext cx="5149215" cy="34766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819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4</a:t>
            </a:fld>
            <a:r>
              <a:rPr lang="en-US" altLang="en-US" sz="1200" dirty="0">
                <a:solidFill>
                  <a:srgbClr val="898989"/>
                </a:solidFill>
                <a:latin typeface="Arial" panose="020B0604020202020204" pitchFamily="34" charset="0"/>
              </a:rPr>
              <a:t>/30</a:t>
            </a:r>
          </a:p>
        </p:txBody>
      </p:sp>
      <p:sp>
        <p:nvSpPr>
          <p:cNvPr id="8196" name="Rectangle 2"/>
          <p:cNvSpPr>
            <a:spLocks noGrp="1"/>
          </p:cNvSpPr>
          <p:nvPr>
            <p:ph type="title"/>
          </p:nvPr>
        </p:nvSpPr>
        <p:spPr>
          <a:xfrm>
            <a:off x="685800" y="457200"/>
            <a:ext cx="7696200" cy="641350"/>
          </a:xfrm>
        </p:spPr>
        <p:txBody>
          <a:bodyPr vert="horz" wrap="square" lIns="91440" tIns="45720" rIns="91440" bIns="45720" anchor="ctr" anchorCtr="0">
            <a:spAutoFit/>
          </a:bodyPr>
          <a:lstStyle/>
          <a:p>
            <a:pPr eaLnBrk="1" hangingPunct="1"/>
            <a:r>
              <a:rPr lang="en-US" altLang="en-US" sz="3600" b="1" dirty="0">
                <a:solidFill>
                  <a:srgbClr val="CC3300"/>
                </a:solidFill>
              </a:rPr>
              <a:t>MST - Problem Definition</a:t>
            </a:r>
          </a:p>
        </p:txBody>
      </p:sp>
      <p:sp>
        <p:nvSpPr>
          <p:cNvPr id="8197"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4</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8198" name="Text Box 4"/>
          <p:cNvSpPr txBox="1"/>
          <p:nvPr/>
        </p:nvSpPr>
        <p:spPr>
          <a:xfrm>
            <a:off x="381000" y="1447800"/>
            <a:ext cx="830580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400" dirty="0">
                <a:latin typeface="Arial" panose="020B0604020202020204" pitchFamily="34" charset="0"/>
              </a:rPr>
              <a:t>Given an undirected, weighted graph </a:t>
            </a:r>
            <a:r>
              <a:rPr lang="en-US" altLang="en-US" sz="2400" i="1" dirty="0">
                <a:latin typeface="Arial" panose="020B0604020202020204" pitchFamily="34" charset="0"/>
              </a:rPr>
              <a:t>G</a:t>
            </a:r>
            <a:r>
              <a:rPr lang="en-US" altLang="en-US" sz="2400" dirty="0">
                <a:latin typeface="Arial" panose="020B0604020202020204" pitchFamily="34" charset="0"/>
              </a:rPr>
              <a:t>, we are interested in finding a tree </a:t>
            </a:r>
            <a:r>
              <a:rPr lang="en-US" altLang="en-US" sz="2400" i="1" dirty="0">
                <a:latin typeface="Arial" panose="020B0604020202020204" pitchFamily="34" charset="0"/>
              </a:rPr>
              <a:t>T </a:t>
            </a:r>
            <a:r>
              <a:rPr lang="en-US" altLang="en-US" sz="2400" dirty="0">
                <a:latin typeface="Arial" panose="020B0604020202020204" pitchFamily="34" charset="0"/>
              </a:rPr>
              <a:t>that contains all the vertices in </a:t>
            </a:r>
            <a:r>
              <a:rPr lang="en-US" altLang="en-US" sz="2400" i="1" dirty="0">
                <a:latin typeface="Arial" panose="020B0604020202020204" pitchFamily="34" charset="0"/>
              </a:rPr>
              <a:t>G </a:t>
            </a:r>
            <a:r>
              <a:rPr lang="en-US" altLang="en-US" sz="2400" dirty="0">
                <a:latin typeface="Arial" panose="020B0604020202020204" pitchFamily="34" charset="0"/>
              </a:rPr>
              <a:t>and minimizes the sum</a:t>
            </a:r>
          </a:p>
        </p:txBody>
      </p:sp>
      <p:pic>
        <p:nvPicPr>
          <p:cNvPr id="8199" name="Picture 6"/>
          <p:cNvPicPr>
            <a:picLocks noChangeAspect="1"/>
          </p:cNvPicPr>
          <p:nvPr/>
        </p:nvPicPr>
        <p:blipFill>
          <a:blip r:embed="rId3"/>
          <a:srcRect l="53751" t="69000" r="31250" b="23000"/>
          <a:stretch>
            <a:fillRect/>
          </a:stretch>
        </p:blipFill>
        <p:spPr>
          <a:xfrm>
            <a:off x="1524000" y="2743200"/>
            <a:ext cx="3962400" cy="1320800"/>
          </a:xfrm>
          <a:prstGeom prst="rect">
            <a:avLst/>
          </a:prstGeom>
          <a:noFill/>
          <a:ln w="9525">
            <a:noFill/>
          </a:ln>
        </p:spPr>
      </p:pic>
      <p:sp>
        <p:nvSpPr>
          <p:cNvPr id="8200" name="Text Box 7"/>
          <p:cNvSpPr txBox="1"/>
          <p:nvPr/>
        </p:nvSpPr>
        <p:spPr>
          <a:xfrm>
            <a:off x="457200" y="4191000"/>
            <a:ext cx="8153400" cy="19177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400" dirty="0">
                <a:latin typeface="Arial" panose="020B0604020202020204" pitchFamily="34" charset="0"/>
              </a:rPr>
              <a:t>A tree, such as this, that contains every vertex of a connected graph </a:t>
            </a:r>
            <a:r>
              <a:rPr lang="en-US" altLang="en-US" sz="2400" i="1" dirty="0">
                <a:latin typeface="Arial" panose="020B0604020202020204" pitchFamily="34" charset="0"/>
              </a:rPr>
              <a:t>G </a:t>
            </a:r>
            <a:r>
              <a:rPr lang="en-US" altLang="en-US" sz="2400" dirty="0">
                <a:latin typeface="Arial" panose="020B0604020202020204" pitchFamily="34" charset="0"/>
              </a:rPr>
              <a:t>is said to be a </a:t>
            </a:r>
            <a:r>
              <a:rPr lang="en-US" altLang="en-US" sz="2400" b="1" i="1" dirty="0">
                <a:latin typeface="Arial" panose="020B0604020202020204" pitchFamily="34" charset="0"/>
              </a:rPr>
              <a:t>spanning tree</a:t>
            </a:r>
            <a:r>
              <a:rPr lang="en-US" altLang="en-US" sz="2400" dirty="0">
                <a:latin typeface="Arial" panose="020B0604020202020204" pitchFamily="34" charset="0"/>
              </a:rPr>
              <a:t>, and the problem of computing a spanning tree </a:t>
            </a:r>
            <a:r>
              <a:rPr lang="en-US" altLang="en-US" sz="2400" i="1" dirty="0">
                <a:latin typeface="Arial" panose="020B0604020202020204" pitchFamily="34" charset="0"/>
              </a:rPr>
              <a:t>T </a:t>
            </a:r>
            <a:r>
              <a:rPr lang="en-US" altLang="en-US" sz="2400" dirty="0">
                <a:latin typeface="Arial" panose="020B0604020202020204" pitchFamily="34" charset="0"/>
              </a:rPr>
              <a:t>with smallest</a:t>
            </a:r>
          </a:p>
          <a:p>
            <a:pPr marL="0" lvl="0" indent="0" eaLnBrk="1" hangingPunct="1">
              <a:spcBef>
                <a:spcPct val="0"/>
              </a:spcBef>
              <a:buFontTx/>
              <a:buNone/>
            </a:pPr>
            <a:r>
              <a:rPr lang="en-US" altLang="en-US" sz="2400" dirty="0">
                <a:latin typeface="Arial" panose="020B0604020202020204" pitchFamily="34" charset="0"/>
              </a:rPr>
              <a:t>total weight is known as the </a:t>
            </a:r>
            <a:r>
              <a:rPr lang="en-US" altLang="en-US" sz="2400" b="1" i="1" dirty="0">
                <a:latin typeface="Arial" panose="020B0604020202020204" pitchFamily="34" charset="0"/>
              </a:rPr>
              <a:t>minimum spanning tree </a:t>
            </a:r>
            <a:r>
              <a:rPr lang="en-US" altLang="en-US" sz="2400" dirty="0">
                <a:latin typeface="Arial" panose="020B0604020202020204" pitchFamily="34" charset="0"/>
              </a:rPr>
              <a:t>(or </a:t>
            </a:r>
            <a:r>
              <a:rPr lang="en-US" altLang="en-US" sz="2400" b="1" i="1" dirty="0">
                <a:latin typeface="Arial" panose="020B0604020202020204" pitchFamily="34" charset="0"/>
              </a:rPr>
              <a:t>MST</a:t>
            </a:r>
            <a:r>
              <a:rPr lang="en-US" altLang="en-US" sz="2400" dirty="0">
                <a:latin typeface="Arial" panose="020B0604020202020204" pitchFamily="34" charset="0"/>
              </a:rPr>
              <a:t>) problem.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p:cNvPicPr>
            <a:picLocks noChangeAspect="1"/>
          </p:cNvPicPr>
          <p:nvPr/>
        </p:nvPicPr>
        <p:blipFill>
          <a:blip r:embed="rId3"/>
          <a:stretch>
            <a:fillRect/>
          </a:stretch>
        </p:blipFill>
        <p:spPr>
          <a:xfrm>
            <a:off x="2091690" y="3200400"/>
            <a:ext cx="4959985" cy="3347720"/>
          </a:xfrm>
          <a:prstGeom prst="rect">
            <a:avLst/>
          </a:prstGeom>
          <a:noFill/>
          <a:ln w="9525">
            <a:noFill/>
          </a:ln>
        </p:spPr>
      </p:pic>
      <p:sp>
        <p:nvSpPr>
          <p:cNvPr id="56323" name="Title 1"/>
          <p:cNvSpPr>
            <a:spLocks noGrp="1"/>
          </p:cNvSpPr>
          <p:nvPr>
            <p:ph type="title"/>
          </p:nvPr>
        </p:nvSpPr>
        <p:spPr/>
        <p:txBody>
          <a:bodyPr vert="horz" wrap="square" lIns="91440" tIns="45720" rIns="91440" bIns="45720" anchor="ctr" anchorCtr="0"/>
          <a:lstStyle/>
          <a:p>
            <a:pPr>
              <a:buNone/>
            </a:pPr>
            <a:r>
              <a:rPr lang="en-US" b="1" dirty="0">
                <a:solidFill>
                  <a:srgbClr val="CC3300"/>
                </a:solidFill>
                <a:sym typeface="+mn-ea"/>
              </a:rPr>
              <a:t>Exercise</a:t>
            </a:r>
            <a:endParaRPr kern="1200" dirty="0">
              <a:latin typeface="Arial" panose="020B0604020202020204" pitchFamily="34" charset="0"/>
              <a:ea typeface="Arial" panose="020B0604020202020204" pitchFamily="34" charset="0"/>
              <a:cs typeface="+mj-cs"/>
            </a:endParaRPr>
          </a:p>
        </p:txBody>
      </p:sp>
      <p:sp>
        <p:nvSpPr>
          <p:cNvPr id="3" name="Content Placeholder 2"/>
          <p:cNvSpPr>
            <a:spLocks noGrp="1"/>
          </p:cNvSpPr>
          <p:nvPr>
            <p:ph idx="1"/>
          </p:nvPr>
        </p:nvSpPr>
        <p:spPr>
          <a:xfrm>
            <a:off x="304800" y="1295400"/>
            <a:ext cx="8183245" cy="4526280"/>
          </a:xfrm>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20000"/>
              </a:spcBef>
              <a:spcAft>
                <a:spcPct val="0"/>
              </a:spcAft>
              <a:buClr>
                <a:schemeClr val="tx2">
                  <a:lumMod val="60000"/>
                  <a:lumOff val="40000"/>
                </a:schemeClr>
              </a:buClr>
              <a:buSzPct val="80000"/>
              <a:buFont typeface="Wingdings" panose="05000000000000000000" pitchFamily="2" charset="2"/>
              <a:buNone/>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Given a graph below and colors numbered 1, 2, 3,... are assigned to vertices with the sequential coloring algorithm that orders vertices in decreasing order of their degrees, (i.e. vertices are put in the largest first sequence)</a:t>
            </a:r>
          </a:p>
          <a:p>
            <a:pPr marL="0" marR="0" lvl="0" indent="0" algn="just" defTabSz="914400" rtl="0" eaLnBrk="0" fontAlgn="base" latinLnBrk="0" hangingPunct="0">
              <a:lnSpc>
                <a:spcPct val="100000"/>
              </a:lnSpc>
              <a:spcBef>
                <a:spcPct val="20000"/>
              </a:spcBef>
              <a:spcAft>
                <a:spcPct val="0"/>
              </a:spcAft>
              <a:buClr>
                <a:schemeClr val="tx2">
                  <a:lumMod val="60000"/>
                  <a:lumOff val="40000"/>
                </a:schemeClr>
              </a:buClr>
              <a:buSzPct val="80000"/>
              <a:buFont typeface="Wingdings" panose="05000000000000000000" pitchFamily="2" charset="2"/>
              <a:buNone/>
              <a:defRPr/>
            </a:pP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What is the </a:t>
            </a:r>
            <a:r>
              <a:rPr kumimoji="0" lang="en-US" sz="2000" b="0" i="0" u="none" strike="noStrike" kern="1200" cap="none" spc="0" normalizeH="0" baseline="0" noProof="0" dirty="0">
                <a:ln>
                  <a:noFill/>
                </a:ln>
                <a:solidFill>
                  <a:schemeClr val="tx1"/>
                </a:solidFill>
                <a:effectLst/>
                <a:highlight>
                  <a:srgbClr val="FFFF00"/>
                </a:highlight>
                <a:uLnTx/>
                <a:uFillTx/>
                <a:latin typeface="Arial" panose="020B0604020202020204" pitchFamily="34" charset="0"/>
                <a:ea typeface="+mn-ea"/>
                <a:cs typeface="Arial" panose="020B0604020202020204" pitchFamily="34" charset="0"/>
              </a:rPr>
              <a:t>color</a:t>
            </a:r>
            <a:r>
              <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of the vertex 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919855" y="5105400"/>
            <a:ext cx="5173980" cy="1705610"/>
          </a:xfrm>
          <a:prstGeom prst="rect">
            <a:avLst/>
          </a:prstGeom>
        </p:spPr>
      </p:pic>
      <p:sp>
        <p:nvSpPr>
          <p:cNvPr id="2" name="Title 1"/>
          <p:cNvSpPr>
            <a:spLocks noGrp="1"/>
          </p:cNvSpPr>
          <p:nvPr>
            <p:ph type="title"/>
          </p:nvPr>
        </p:nvSpPr>
        <p:spPr>
          <a:xfrm>
            <a:off x="457200" y="-317"/>
            <a:ext cx="8229600" cy="1143000"/>
          </a:xfrm>
        </p:spPr>
        <p:txBody>
          <a:bodyPr/>
          <a:lstStyle/>
          <a:p>
            <a:r>
              <a:rPr lang="en-US" b="1" dirty="0">
                <a:solidFill>
                  <a:srgbClr val="CC3300"/>
                </a:solidFill>
                <a:sym typeface="+mn-ea"/>
              </a:rPr>
              <a:t>Exercise</a:t>
            </a:r>
            <a:endParaRPr lang="en-US"/>
          </a:p>
        </p:txBody>
      </p:sp>
      <p:sp>
        <p:nvSpPr>
          <p:cNvPr id="3" name="Content Placeholder 2"/>
          <p:cNvSpPr>
            <a:spLocks noGrp="1"/>
          </p:cNvSpPr>
          <p:nvPr>
            <p:ph idx="1"/>
          </p:nvPr>
        </p:nvSpPr>
        <p:spPr>
          <a:xfrm>
            <a:off x="533400" y="914400"/>
            <a:ext cx="8229600" cy="4525963"/>
          </a:xfrm>
        </p:spPr>
        <p:txBody>
          <a:bodyPr/>
          <a:lstStyle/>
          <a:p>
            <a:pPr marL="0" indent="0">
              <a:buNone/>
            </a:pPr>
            <a:r>
              <a:rPr lang="en-US" altLang="en-US" sz="1800" dirty="0"/>
              <a:t>Suppose the graph G = (V.E) satisfies the conditions for the existence of an </a:t>
            </a:r>
            <a:r>
              <a:rPr lang="en-US" altLang="en-US" sz="1800" dirty="0">
                <a:highlight>
                  <a:srgbClr val="FFFF00"/>
                </a:highlight>
              </a:rPr>
              <a:t>Eulerian cycle</a:t>
            </a:r>
            <a:r>
              <a:rPr lang="en-US" altLang="en-US" sz="1800" dirty="0"/>
              <a:t>. The following is an algorithm for finding</a:t>
            </a:r>
          </a:p>
          <a:p>
            <a:pPr marL="0" indent="0">
              <a:buNone/>
            </a:pPr>
            <a:r>
              <a:rPr lang="en-US" altLang="en-US" sz="1800" dirty="0"/>
              <a:t>Euler cycle from the vertex X using stack:</a:t>
            </a:r>
          </a:p>
          <a:p>
            <a:pPr marL="457200" lvl="1" indent="0">
              <a:buNone/>
            </a:pPr>
            <a:r>
              <a:rPr lang="en-US" altLang="en-US" sz="1800" dirty="0"/>
              <a:t>declare a stack S of characters (a vertex is labeled by a character)</a:t>
            </a:r>
          </a:p>
          <a:p>
            <a:pPr marL="457200" lvl="1" indent="0">
              <a:buNone/>
            </a:pPr>
            <a:r>
              <a:rPr lang="en-US" altLang="en-US" sz="1800" dirty="0"/>
              <a:t>declare an empty array E (which will contain Euler cycle)</a:t>
            </a:r>
          </a:p>
          <a:p>
            <a:pPr marL="457200" lvl="1" indent="0">
              <a:buNone/>
            </a:pPr>
            <a:r>
              <a:rPr lang="en-US" altLang="en-US" sz="1800" dirty="0"/>
              <a:t>push the vertex X to S</a:t>
            </a:r>
          </a:p>
          <a:p>
            <a:pPr marL="457200" lvl="1" indent="0">
              <a:buNone/>
            </a:pPr>
            <a:r>
              <a:rPr lang="en-US" altLang="en-US" sz="1800" dirty="0"/>
              <a:t>while(S is not empty)</a:t>
            </a:r>
          </a:p>
          <a:p>
            <a:pPr marL="457200" lvl="1" indent="0">
              <a:buNone/>
            </a:pPr>
            <a:r>
              <a:rPr lang="en-US" altLang="en-US" sz="1800" dirty="0"/>
              <a:t>{           </a:t>
            </a:r>
            <a:r>
              <a:rPr lang="en-US" altLang="en-US" sz="1800" dirty="0" err="1"/>
              <a:t>ch</a:t>
            </a:r>
            <a:r>
              <a:rPr lang="en-US" altLang="en-US" sz="1800" dirty="0"/>
              <a:t> = top element of the stack S</a:t>
            </a:r>
          </a:p>
          <a:p>
            <a:pPr marL="457200" lvl="1" indent="457200">
              <a:buNone/>
            </a:pPr>
            <a:r>
              <a:rPr lang="en-US" altLang="en-US" sz="1800" dirty="0"/>
              <a:t>if </a:t>
            </a:r>
            <a:r>
              <a:rPr lang="en-US" altLang="en-US" sz="1800" dirty="0" err="1"/>
              <a:t>ch</a:t>
            </a:r>
            <a:r>
              <a:rPr lang="en-US" altLang="en-US" sz="1800" dirty="0"/>
              <a:t> is isolated then: remove it from the stack and put it to E</a:t>
            </a:r>
          </a:p>
          <a:p>
            <a:pPr marL="457200" lvl="1" indent="457200">
              <a:buNone/>
            </a:pPr>
            <a:r>
              <a:rPr lang="en-US" altLang="en-US" sz="1800" dirty="0"/>
              <a:t>else: select the first vertex Y (by alphabet order) which is adjacent to </a:t>
            </a:r>
            <a:r>
              <a:rPr lang="en-US" altLang="en-US" sz="1800" dirty="0" err="1"/>
              <a:t>ch</a:t>
            </a:r>
            <a:endParaRPr lang="en-US" altLang="en-US" sz="1800" dirty="0"/>
          </a:p>
          <a:p>
            <a:pPr marL="914400" lvl="2" indent="457200">
              <a:buNone/>
            </a:pPr>
            <a:r>
              <a:rPr lang="en-US" altLang="en-US" sz="1800" dirty="0"/>
              <a:t>push Y to S and remove the edge (</a:t>
            </a:r>
            <a:r>
              <a:rPr lang="en-US" altLang="en-US" sz="1800" dirty="0" err="1"/>
              <a:t>ch,Y</a:t>
            </a:r>
            <a:r>
              <a:rPr lang="en-US" altLang="en-US" sz="1800" dirty="0"/>
              <a:t>) from the graph</a:t>
            </a:r>
          </a:p>
          <a:p>
            <a:pPr marL="457200" lvl="1" indent="0">
              <a:buNone/>
            </a:pPr>
            <a:r>
              <a:rPr lang="en-US" altLang="en-US" sz="1800" dirty="0"/>
              <a:t>}</a:t>
            </a:r>
          </a:p>
          <a:p>
            <a:pPr marL="457200" lvl="1" indent="0">
              <a:buNone/>
            </a:pPr>
            <a:r>
              <a:rPr lang="en-US" altLang="en-US" sz="1800" dirty="0"/>
              <a:t>the last array E obtained is an Euler cycle of the graph</a:t>
            </a:r>
          </a:p>
          <a:p>
            <a:pPr marL="0" indent="0">
              <a:buNone/>
            </a:pPr>
            <a:endParaRPr lang="en-US" altLang="en-US" sz="1800" dirty="0"/>
          </a:p>
        </p:txBody>
      </p:sp>
      <p:sp>
        <p:nvSpPr>
          <p:cNvPr id="7" name="Text Box 6"/>
          <p:cNvSpPr txBox="1"/>
          <p:nvPr/>
        </p:nvSpPr>
        <p:spPr>
          <a:xfrm>
            <a:off x="304800" y="5334000"/>
            <a:ext cx="3572510" cy="1476375"/>
          </a:xfrm>
          <a:prstGeom prst="rect">
            <a:avLst/>
          </a:prstGeom>
          <a:noFill/>
        </p:spPr>
        <p:txBody>
          <a:bodyPr wrap="square" rtlCol="0" anchor="t">
            <a:spAutoFit/>
          </a:bodyPr>
          <a:lstStyle/>
          <a:p>
            <a:pPr marL="0" indent="0">
              <a:buNone/>
            </a:pPr>
            <a:r>
              <a:rPr lang="en-US" altLang="en-US" sz="1800" b="0" dirty="0">
                <a:latin typeface="Calibri Light" panose="020F0302020204030204" charset="0"/>
                <a:cs typeface="Calibri Light" panose="020F0302020204030204" charset="0"/>
                <a:sym typeface="+mn-ea"/>
              </a:rPr>
              <a:t>Suppose a multigraph G is given below (view picture). Which of the followings is the Euler cycle from the vertex A, created by above algorithm?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800600" y="3733800"/>
            <a:ext cx="3783965" cy="2927985"/>
          </a:xfrm>
          <a:prstGeom prst="rect">
            <a:avLst/>
          </a:prstGeom>
        </p:spPr>
      </p:pic>
      <p:sp>
        <p:nvSpPr>
          <p:cNvPr id="2" name="Title 1"/>
          <p:cNvSpPr>
            <a:spLocks noGrp="1"/>
          </p:cNvSpPr>
          <p:nvPr>
            <p:ph type="title"/>
          </p:nvPr>
        </p:nvSpPr>
        <p:spPr>
          <a:xfrm>
            <a:off x="533400" y="0"/>
            <a:ext cx="8229600" cy="631190"/>
          </a:xfrm>
        </p:spPr>
        <p:txBody>
          <a:bodyPr/>
          <a:lstStyle/>
          <a:p>
            <a:r>
              <a:rPr lang="en-US" b="1" dirty="0">
                <a:solidFill>
                  <a:srgbClr val="CC3300"/>
                </a:solidFill>
                <a:sym typeface="+mn-ea"/>
              </a:rPr>
              <a:t>Exercise</a:t>
            </a:r>
            <a:endParaRPr lang="en-US"/>
          </a:p>
        </p:txBody>
      </p:sp>
      <p:sp>
        <p:nvSpPr>
          <p:cNvPr id="4" name="Text Box 3"/>
          <p:cNvSpPr txBox="1"/>
          <p:nvPr/>
        </p:nvSpPr>
        <p:spPr>
          <a:xfrm>
            <a:off x="457200" y="762000"/>
            <a:ext cx="8488680" cy="2204720"/>
          </a:xfrm>
          <a:prstGeom prst="rect">
            <a:avLst/>
          </a:prstGeom>
          <a:noFill/>
        </p:spPr>
        <p:txBody>
          <a:bodyPr wrap="square" rtlCol="0" anchor="t">
            <a:noAutofit/>
          </a:bodyPr>
          <a:lstStyle/>
          <a:p>
            <a:r>
              <a:rPr lang="en-US" altLang="en-US" sz="1600" b="0" dirty="0"/>
              <a:t>Given the graph G = (V.E) and X is a vertex of G. Suppose there exists at least one </a:t>
            </a:r>
            <a:r>
              <a:rPr lang="en-US" altLang="en-US" sz="1600" b="0" dirty="0">
                <a:highlight>
                  <a:srgbClr val="FFFF00"/>
                </a:highlight>
              </a:rPr>
              <a:t>Hamilton Cycle </a:t>
            </a:r>
            <a:r>
              <a:rPr lang="en-US" altLang="en-US" sz="1600" b="0" dirty="0"/>
              <a:t>for the graph. The following is a backtracking algorithm for finding</a:t>
            </a:r>
          </a:p>
          <a:p>
            <a:r>
              <a:rPr lang="en-US" altLang="en-US" sz="1600" b="0" dirty="0"/>
              <a:t>the first Hamilton cycle from the vertex X:</a:t>
            </a:r>
          </a:p>
          <a:p>
            <a:endParaRPr lang="en-US" altLang="en-US" sz="1600" dirty="0"/>
          </a:p>
          <a:p>
            <a:pPr lvl="1"/>
            <a:r>
              <a:rPr lang="en-US" altLang="en-US" sz="1600" b="0" dirty="0">
                <a:latin typeface="Calibri" panose="020F0502020204030204" pitchFamily="34" charset="0"/>
                <a:cs typeface="Calibri" panose="020F0502020204030204" pitchFamily="34" charset="0"/>
              </a:rPr>
              <a:t>declare an empty array H (which will contain Hamilton cycle)</a:t>
            </a:r>
          </a:p>
          <a:p>
            <a:pPr lvl="1"/>
            <a:r>
              <a:rPr lang="en-US" altLang="en-US" sz="1600" b="0" dirty="0">
                <a:latin typeface="Calibri" panose="020F0502020204030204" pitchFamily="34" charset="0"/>
                <a:cs typeface="Calibri" panose="020F0502020204030204" pitchFamily="34" charset="0"/>
              </a:rPr>
              <a:t>(1) Put the vertex X to H</a:t>
            </a:r>
          </a:p>
          <a:p>
            <a:pPr lvl="1"/>
            <a:r>
              <a:rPr lang="en-US" altLang="en-US" sz="1600" b="0" dirty="0">
                <a:latin typeface="Calibri" panose="020F0502020204030204" pitchFamily="34" charset="0"/>
                <a:cs typeface="Calibri" panose="020F0502020204030204" pitchFamily="34" charset="0"/>
              </a:rPr>
              <a:t>(2) Check if H is a Hamilton cycle then stop. </a:t>
            </a:r>
          </a:p>
          <a:p>
            <a:pPr lvl="1" indent="457200"/>
            <a:r>
              <a:rPr lang="en-US" altLang="en-US" sz="1600" b="0" dirty="0">
                <a:latin typeface="Calibri" panose="020F0502020204030204" pitchFamily="34" charset="0"/>
                <a:cs typeface="Calibri" panose="020F0502020204030204" pitchFamily="34" charset="0"/>
              </a:rPr>
              <a:t>else go to (3)</a:t>
            </a:r>
          </a:p>
          <a:p>
            <a:pPr lvl="1"/>
            <a:r>
              <a:rPr lang="en-US" altLang="en-US" sz="1600" b="0" dirty="0">
                <a:latin typeface="Calibri" panose="020F0502020204030204" pitchFamily="34" charset="0"/>
                <a:cs typeface="Calibri" panose="020F0502020204030204" pitchFamily="34" charset="0"/>
              </a:rPr>
              <a:t>(3) Consider the last vertex Y in H. </a:t>
            </a:r>
          </a:p>
          <a:p>
            <a:pPr lvl="1" indent="457200"/>
            <a:r>
              <a:rPr lang="en-US" altLang="en-US" sz="1600" b="0" dirty="0">
                <a:latin typeface="Calibri" panose="020F0502020204030204" pitchFamily="34" charset="0"/>
                <a:cs typeface="Calibri" panose="020F0502020204030204" pitchFamily="34" charset="0"/>
              </a:rPr>
              <a:t>if there is/are vertex(es) adjacent to Y: select the first adjacent vertex Z (by alphabet order) and put it to H. </a:t>
            </a:r>
          </a:p>
          <a:p>
            <a:pPr lvl="1" indent="457200"/>
            <a:r>
              <a:rPr lang="en-US" altLang="en-US" sz="1600" b="0" dirty="0">
                <a:latin typeface="Calibri" panose="020F0502020204030204" pitchFamily="34" charset="0"/>
                <a:cs typeface="Calibri" panose="020F0502020204030204" pitchFamily="34" charset="0"/>
              </a:rPr>
              <a:t>If there no adjacent vertex, remove Y from H and denote it as a bad selection (so you do not select it in the same way again).</a:t>
            </a:r>
          </a:p>
          <a:p>
            <a:pPr lvl="1"/>
            <a:r>
              <a:rPr lang="en-US" altLang="en-US" sz="1600" b="0" dirty="0">
                <a:latin typeface="Calibri" panose="020F0502020204030204" pitchFamily="34" charset="0"/>
                <a:cs typeface="Calibri" panose="020F0502020204030204" pitchFamily="34" charset="0"/>
              </a:rPr>
              <a:t>Go to (2).</a:t>
            </a:r>
          </a:p>
          <a:p>
            <a:endParaRPr lang="en-US" altLang="en-US" sz="1600" dirty="0"/>
          </a:p>
          <a:p>
            <a:endParaRPr lang="en-US" altLang="en-US" sz="1600" dirty="0"/>
          </a:p>
          <a:p>
            <a:endParaRPr lang="en-US" altLang="en-US" sz="1600" dirty="0"/>
          </a:p>
        </p:txBody>
      </p:sp>
      <p:sp>
        <p:nvSpPr>
          <p:cNvPr id="5" name="Text Box 4"/>
          <p:cNvSpPr txBox="1"/>
          <p:nvPr/>
        </p:nvSpPr>
        <p:spPr>
          <a:xfrm>
            <a:off x="1295400" y="5367020"/>
            <a:ext cx="2494915" cy="1322070"/>
          </a:xfrm>
          <a:prstGeom prst="rect">
            <a:avLst/>
          </a:prstGeom>
          <a:noFill/>
        </p:spPr>
        <p:txBody>
          <a:bodyPr wrap="square" rtlCol="0" anchor="t">
            <a:spAutoFit/>
          </a:bodyPr>
          <a:lstStyle/>
          <a:p>
            <a:r>
              <a:rPr lang="en-US" altLang="en-US" sz="1600" b="0" dirty="0">
                <a:latin typeface="Calibri" panose="020F0502020204030204" pitchFamily="34" charset="0"/>
                <a:cs typeface="Calibri" panose="020F0502020204030204" pitchFamily="34" charset="0"/>
                <a:sym typeface="+mn-ea"/>
              </a:rPr>
              <a:t>A. C. A. B. E. D. F. C</a:t>
            </a:r>
            <a:endParaRPr lang="en-US" altLang="en-US" sz="1600" b="0" dirty="0">
              <a:latin typeface="Calibri" panose="020F0502020204030204" pitchFamily="34" charset="0"/>
              <a:cs typeface="Calibri" panose="020F0502020204030204" pitchFamily="34" charset="0"/>
            </a:endParaRPr>
          </a:p>
          <a:p>
            <a:r>
              <a:rPr lang="en-US" altLang="en-US" sz="1600" b="0" dirty="0">
                <a:latin typeface="Calibri" panose="020F0502020204030204" pitchFamily="34" charset="0"/>
                <a:cs typeface="Calibri" panose="020F0502020204030204" pitchFamily="34" charset="0"/>
                <a:sym typeface="+mn-ea"/>
              </a:rPr>
              <a:t>B. C. E. B. D. A. F. C</a:t>
            </a:r>
            <a:endParaRPr lang="en-US" altLang="en-US" sz="1600" b="0" dirty="0">
              <a:latin typeface="Calibri" panose="020F0502020204030204" pitchFamily="34" charset="0"/>
              <a:cs typeface="Calibri" panose="020F0502020204030204" pitchFamily="34" charset="0"/>
            </a:endParaRPr>
          </a:p>
          <a:p>
            <a:r>
              <a:rPr lang="en-US" altLang="en-US" sz="1600" b="0" dirty="0">
                <a:latin typeface="Calibri" panose="020F0502020204030204" pitchFamily="34" charset="0"/>
                <a:cs typeface="Calibri" panose="020F0502020204030204" pitchFamily="34" charset="0"/>
                <a:sym typeface="+mn-ea"/>
              </a:rPr>
              <a:t>C. C. F. D. E. B. A. C</a:t>
            </a:r>
            <a:endParaRPr lang="en-US" altLang="en-US" sz="1600" b="0" dirty="0">
              <a:latin typeface="Calibri" panose="020F0502020204030204" pitchFamily="34" charset="0"/>
              <a:cs typeface="Calibri" panose="020F0502020204030204" pitchFamily="34" charset="0"/>
            </a:endParaRPr>
          </a:p>
          <a:p>
            <a:r>
              <a:rPr lang="en-US" altLang="en-US" sz="1600" b="0" dirty="0">
                <a:latin typeface="Calibri" panose="020F0502020204030204" pitchFamily="34" charset="0"/>
                <a:cs typeface="Calibri" panose="020F0502020204030204" pitchFamily="34" charset="0"/>
                <a:sym typeface="+mn-ea"/>
              </a:rPr>
              <a:t>D. C. E. D. F. A. B. C</a:t>
            </a:r>
            <a:endParaRPr lang="en-US" altLang="en-US" sz="1600" b="0" dirty="0">
              <a:latin typeface="Calibri" panose="020F0502020204030204" pitchFamily="34" charset="0"/>
              <a:cs typeface="Calibri" panose="020F0502020204030204" pitchFamily="34" charset="0"/>
            </a:endParaRPr>
          </a:p>
          <a:p>
            <a:r>
              <a:rPr lang="en-US" altLang="en-US" sz="1600" b="0" dirty="0">
                <a:latin typeface="Calibri" panose="020F0502020204030204" pitchFamily="34" charset="0"/>
                <a:cs typeface="Calibri" panose="020F0502020204030204" pitchFamily="34" charset="0"/>
                <a:sym typeface="+mn-ea"/>
              </a:rPr>
              <a:t>E. C. B. A. F. D. E. C</a:t>
            </a:r>
          </a:p>
        </p:txBody>
      </p:sp>
      <p:sp>
        <p:nvSpPr>
          <p:cNvPr id="7" name="Text Box 6"/>
          <p:cNvSpPr txBox="1"/>
          <p:nvPr/>
        </p:nvSpPr>
        <p:spPr>
          <a:xfrm>
            <a:off x="533400" y="4290695"/>
            <a:ext cx="3681095" cy="1076325"/>
          </a:xfrm>
          <a:prstGeom prst="rect">
            <a:avLst/>
          </a:prstGeom>
          <a:noFill/>
        </p:spPr>
        <p:txBody>
          <a:bodyPr wrap="square" rtlCol="0" anchor="t">
            <a:spAutoFit/>
          </a:bodyPr>
          <a:lstStyle/>
          <a:p>
            <a:r>
              <a:rPr lang="en-US" altLang="en-US" sz="1600" b="0">
                <a:sym typeface="+mn-ea"/>
              </a:rPr>
              <a:t>Suppose a G is given below (view picture). Which of the followings is the Hamilton cycle from the vertex C. created by above algorithm?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5734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43</a:t>
            </a:fld>
            <a:r>
              <a:rPr lang="en-US" altLang="en-US" sz="1200" dirty="0">
                <a:solidFill>
                  <a:srgbClr val="898989"/>
                </a:solidFill>
                <a:latin typeface="Arial" panose="020B0604020202020204" pitchFamily="34" charset="0"/>
              </a:rPr>
              <a:t>/30</a:t>
            </a:r>
          </a:p>
        </p:txBody>
      </p:sp>
      <p:sp>
        <p:nvSpPr>
          <p:cNvPr id="57348" name="Rectangle 2"/>
          <p:cNvSpPr>
            <a:spLocks noGrp="1"/>
          </p:cNvSpPr>
          <p:nvPr>
            <p:ph type="title"/>
          </p:nvPr>
        </p:nvSpPr>
        <p:spPr>
          <a:xfrm>
            <a:off x="765175" y="669925"/>
            <a:ext cx="6931025" cy="701675"/>
          </a:xfrm>
        </p:spPr>
        <p:txBody>
          <a:bodyPr vert="horz" wrap="square" lIns="91440" tIns="45720" rIns="91440" bIns="45720" anchor="ctr" anchorCtr="0">
            <a:spAutoFit/>
          </a:bodyPr>
          <a:lstStyle/>
          <a:p>
            <a:pPr eaLnBrk="1" hangingPunct="1"/>
            <a:r>
              <a:rPr lang="en-US" altLang="en-US" sz="4000" b="1" dirty="0">
                <a:solidFill>
                  <a:srgbClr val="CC3300"/>
                </a:solidFill>
              </a:rPr>
              <a:t>Summary</a:t>
            </a:r>
            <a:endParaRPr lang="fr-FR" altLang="en-US" sz="4000" b="1" dirty="0">
              <a:solidFill>
                <a:srgbClr val="CC3300"/>
              </a:solidFill>
            </a:endParaRPr>
          </a:p>
        </p:txBody>
      </p:sp>
      <p:sp>
        <p:nvSpPr>
          <p:cNvPr id="57349" name="Rectangle 3"/>
          <p:cNvSpPr>
            <a:spLocks noGrp="1"/>
          </p:cNvSpPr>
          <p:nvPr>
            <p:ph sz="quarter" idx="4294967295"/>
          </p:nvPr>
        </p:nvSpPr>
        <p:spPr>
          <a:xfrm>
            <a:off x="1447800" y="1747838"/>
            <a:ext cx="6400800" cy="2420937"/>
          </a:xfrm>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eaLnBrk="1" hangingPunct="1"/>
            <a:r>
              <a:rPr lang="en-US" altLang="en-US" sz="2800" dirty="0"/>
              <a:t>Spanning Trees</a:t>
            </a:r>
          </a:p>
          <a:p>
            <a:pPr lvl="1" eaLnBrk="1" hangingPunct="1"/>
            <a:r>
              <a:rPr lang="en-US" altLang="en-US" sz="2400" dirty="0"/>
              <a:t>Prim algorithm</a:t>
            </a:r>
          </a:p>
          <a:p>
            <a:pPr lvl="1" eaLnBrk="1" hangingPunct="1"/>
            <a:r>
              <a:rPr lang="en-US" altLang="en-US" sz="2400" dirty="0"/>
              <a:t>Kruskal algorithm</a:t>
            </a:r>
          </a:p>
          <a:p>
            <a:pPr marL="319405" lvl="0" indent="-319405" eaLnBrk="1" hangingPunct="1"/>
            <a:r>
              <a:rPr lang="en-US" altLang="en-US" sz="2800" dirty="0"/>
              <a:t>Eulerian and Hamilton Graphs</a:t>
            </a:r>
          </a:p>
          <a:p>
            <a:pPr marL="319405" lvl="0" indent="-319405" eaLnBrk="1" hangingPunct="1"/>
            <a:r>
              <a:rPr lang="en-US" altLang="en-US" sz="2800" dirty="0"/>
              <a:t>Graph coloring</a:t>
            </a:r>
          </a:p>
        </p:txBody>
      </p:sp>
      <p:sp>
        <p:nvSpPr>
          <p:cNvPr id="57350"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43</a:t>
            </a:fld>
            <a:endParaRPr lang="en-US" altLang="zh-CN" sz="1200" b="1" dirty="0">
              <a:solidFill>
                <a:srgbClr val="FFFFFF"/>
              </a:solidFill>
              <a:latin typeface="Arial" panose="020B0604020202020204" pitchFamily="34" charset="0"/>
              <a:ea typeface="SimSun"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5837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44</a:t>
            </a:fld>
            <a:r>
              <a:rPr lang="en-US" altLang="en-US" sz="1200" dirty="0">
                <a:solidFill>
                  <a:srgbClr val="898989"/>
                </a:solidFill>
                <a:latin typeface="Arial" panose="020B0604020202020204" pitchFamily="34" charset="0"/>
              </a:rPr>
              <a:t>/30</a:t>
            </a:r>
          </a:p>
        </p:txBody>
      </p:sp>
      <p:sp>
        <p:nvSpPr>
          <p:cNvPr id="58372" name="Rectangle 2"/>
          <p:cNvSpPr>
            <a:spLocks noGrp="1"/>
          </p:cNvSpPr>
          <p:nvPr>
            <p:ph type="title"/>
          </p:nvPr>
        </p:nvSpPr>
        <p:spPr>
          <a:xfrm>
            <a:off x="457200" y="495300"/>
            <a:ext cx="8229600" cy="70167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Reading at home</a:t>
            </a:r>
            <a:endParaRPr lang="en-US" altLang="en-US" sz="4000" b="1" kern="1200" dirty="0">
              <a:solidFill>
                <a:srgbClr val="CC3300"/>
              </a:solidFill>
              <a:latin typeface="+mj-lt"/>
              <a:ea typeface="Arial" panose="020B0604020202020204" pitchFamily="34" charset="0"/>
              <a:cs typeface="+mj-cs"/>
            </a:endParaRPr>
          </a:p>
        </p:txBody>
      </p:sp>
      <p:sp>
        <p:nvSpPr>
          <p:cNvPr id="58373" name="Text Box 3"/>
          <p:cNvSpPr txBox="1"/>
          <p:nvPr/>
        </p:nvSpPr>
        <p:spPr>
          <a:xfrm>
            <a:off x="1524000" y="1219200"/>
            <a:ext cx="5791200" cy="376238"/>
          </a:xfrm>
          <a:prstGeom prst="rect">
            <a:avLst/>
          </a:prstGeom>
          <a:solidFill>
            <a:srgbClr val="FFCC99"/>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en-US" sz="1800" b="1" dirty="0">
                <a:latin typeface="Arial" panose="020B0604020202020204" pitchFamily="34" charset="0"/>
              </a:rPr>
              <a:t>Text book: Data Structures and Algorithms in Java</a:t>
            </a:r>
          </a:p>
        </p:txBody>
      </p:sp>
      <p:sp>
        <p:nvSpPr>
          <p:cNvPr id="58374" name="Rectangle 3"/>
          <p:cNvSpPr/>
          <p:nvPr/>
        </p:nvSpPr>
        <p:spPr>
          <a:xfrm>
            <a:off x="1371600" y="2073275"/>
            <a:ext cx="6705600" cy="17716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19405" lvl="0" indent="-319405"/>
            <a:r>
              <a:rPr lang="en-US" altLang="en-US" sz="2400" dirty="0"/>
              <a:t>14.7 Minimum Spanning Trees   - 662</a:t>
            </a:r>
          </a:p>
          <a:p>
            <a:pPr marL="319405" lvl="0" indent="-319405"/>
            <a:r>
              <a:rPr lang="en-US" altLang="en-US" sz="2400" dirty="0"/>
              <a:t>14.7.1 Prim-Jarn´ık Algorithm   -  664</a:t>
            </a:r>
          </a:p>
          <a:p>
            <a:pPr marL="319405" lvl="0" indent="-319405"/>
            <a:r>
              <a:rPr lang="en-US" altLang="en-US" sz="2400" dirty="0"/>
              <a:t>14.7.2 Kruskal’s Algorithm   -  667</a:t>
            </a:r>
          </a:p>
          <a:p>
            <a:pPr marL="319405" lvl="0" indent="-319405"/>
            <a:r>
              <a:rPr lang="en-US" altLang="en-US" sz="2400" dirty="0"/>
              <a:t>(Euler's tour and Euler's cycle, exercise C.14.5.2)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83"/>
            <a:ext cx="8229600" cy="1143000"/>
          </a:xfrm>
        </p:spPr>
        <p:txBody>
          <a:bodyPr/>
          <a:lstStyle/>
          <a:p>
            <a:r>
              <a:rPr lang="en-US" b="1" dirty="0">
                <a:solidFill>
                  <a:srgbClr val="CC3300"/>
                </a:solidFill>
                <a:sym typeface="+mn-ea"/>
              </a:rPr>
              <a:t>Exercise</a:t>
            </a:r>
            <a:endParaRPr lang="en-US"/>
          </a:p>
        </p:txBody>
      </p:sp>
      <p:pic>
        <p:nvPicPr>
          <p:cNvPr id="5" name="Content Placeholder 4"/>
          <p:cNvPicPr>
            <a:picLocks noGrp="1" noChangeAspect="1"/>
          </p:cNvPicPr>
          <p:nvPr>
            <p:ph idx="1"/>
          </p:nvPr>
        </p:nvPicPr>
        <p:blipFill>
          <a:blip r:embed="rId3"/>
          <a:stretch>
            <a:fillRect/>
          </a:stretch>
        </p:blipFill>
        <p:spPr>
          <a:xfrm>
            <a:off x="228600" y="1066800"/>
            <a:ext cx="8776335" cy="3024505"/>
          </a:xfrm>
          <a:prstGeom prst="rect">
            <a:avLst/>
          </a:prstGeom>
        </p:spPr>
      </p:pic>
      <p:pic>
        <p:nvPicPr>
          <p:cNvPr id="6" name="Picture 5"/>
          <p:cNvPicPr>
            <a:picLocks noChangeAspect="1"/>
          </p:cNvPicPr>
          <p:nvPr/>
        </p:nvPicPr>
        <p:blipFill>
          <a:blip r:embed="rId4"/>
          <a:stretch>
            <a:fillRect/>
          </a:stretch>
        </p:blipFill>
        <p:spPr>
          <a:xfrm>
            <a:off x="1295400" y="4486275"/>
            <a:ext cx="1718945" cy="1810385"/>
          </a:xfrm>
          <a:prstGeom prst="rect">
            <a:avLst/>
          </a:prstGeom>
        </p:spPr>
      </p:pic>
      <p:pic>
        <p:nvPicPr>
          <p:cNvPr id="7" name="Picture 6"/>
          <p:cNvPicPr>
            <a:picLocks noChangeAspect="1"/>
          </p:cNvPicPr>
          <p:nvPr/>
        </p:nvPicPr>
        <p:blipFill>
          <a:blip r:embed="rId5"/>
          <a:stretch>
            <a:fillRect/>
          </a:stretch>
        </p:blipFill>
        <p:spPr>
          <a:xfrm>
            <a:off x="4864735" y="4050665"/>
            <a:ext cx="3079115" cy="24314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1024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5</a:t>
            </a:fld>
            <a:r>
              <a:rPr lang="en-US" altLang="en-US" sz="1200" dirty="0">
                <a:solidFill>
                  <a:srgbClr val="898989"/>
                </a:solidFill>
                <a:latin typeface="Arial" panose="020B0604020202020204" pitchFamily="34" charset="0"/>
              </a:rPr>
              <a:t>/30</a:t>
            </a:r>
          </a:p>
        </p:txBody>
      </p:sp>
      <p:sp>
        <p:nvSpPr>
          <p:cNvPr id="10244" name="Rectangle 2"/>
          <p:cNvSpPr>
            <a:spLocks noGrp="1"/>
          </p:cNvSpPr>
          <p:nvPr>
            <p:ph type="title"/>
          </p:nvPr>
        </p:nvSpPr>
        <p:spPr>
          <a:xfrm>
            <a:off x="914400" y="457200"/>
            <a:ext cx="7162800" cy="701675"/>
          </a:xfrm>
        </p:spPr>
        <p:txBody>
          <a:bodyPr vert="horz" wrap="square" lIns="91440" tIns="45720" rIns="91440" bIns="45720" anchor="ctr" anchorCtr="0">
            <a:spAutoFit/>
          </a:bodyPr>
          <a:lstStyle/>
          <a:p>
            <a:pPr eaLnBrk="1" hangingPunct="1"/>
            <a:r>
              <a:rPr lang="en-US" altLang="en-US" sz="4000" b="1" dirty="0">
                <a:solidFill>
                  <a:srgbClr val="CC3300"/>
                </a:solidFill>
              </a:rPr>
              <a:t>Spanning Tree example</a:t>
            </a:r>
          </a:p>
        </p:txBody>
      </p:sp>
      <p:sp>
        <p:nvSpPr>
          <p:cNvPr id="10245"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5</a:t>
            </a:fld>
            <a:endParaRPr lang="en-US" altLang="zh-CN" sz="1200" b="1" dirty="0">
              <a:solidFill>
                <a:srgbClr val="FFFFFF"/>
              </a:solidFill>
              <a:latin typeface="Arial" panose="020B0604020202020204" pitchFamily="34" charset="0"/>
              <a:ea typeface="SimSun" panose="02010600030101010101" pitchFamily="2" charset="-122"/>
            </a:endParaRPr>
          </a:p>
        </p:txBody>
      </p:sp>
      <p:pic>
        <p:nvPicPr>
          <p:cNvPr id="10246" name="Picture 4"/>
          <p:cNvPicPr>
            <a:picLocks noChangeAspect="1"/>
          </p:cNvPicPr>
          <p:nvPr/>
        </p:nvPicPr>
        <p:blipFill>
          <a:blip r:embed="rId3"/>
          <a:srcRect r="80042" b="17979"/>
          <a:stretch>
            <a:fillRect/>
          </a:stretch>
        </p:blipFill>
        <p:spPr>
          <a:xfrm>
            <a:off x="639763" y="3429000"/>
            <a:ext cx="2332037" cy="2438400"/>
          </a:xfrm>
          <a:prstGeom prst="rect">
            <a:avLst/>
          </a:prstGeom>
          <a:noFill/>
          <a:ln w="9525">
            <a:noFill/>
          </a:ln>
        </p:spPr>
      </p:pic>
      <p:sp>
        <p:nvSpPr>
          <p:cNvPr id="10247" name="Text Box 6"/>
          <p:cNvSpPr txBox="1"/>
          <p:nvPr/>
        </p:nvSpPr>
        <p:spPr>
          <a:xfrm>
            <a:off x="533400" y="1219200"/>
            <a:ext cx="8181975" cy="10064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buFontTx/>
              <a:buNone/>
            </a:pPr>
            <a:r>
              <a:rPr lang="en-US" altLang="en-US" sz="2000" dirty="0">
                <a:latin typeface="Arial" panose="020B0604020202020204" pitchFamily="34" charset="0"/>
              </a:rPr>
              <a:t>In graph theory, a </a:t>
            </a:r>
            <a:r>
              <a:rPr lang="en-US" altLang="en-US" sz="2000" b="1" dirty="0">
                <a:latin typeface="Arial" panose="020B0604020202020204" pitchFamily="34" charset="0"/>
              </a:rPr>
              <a:t>tree</a:t>
            </a:r>
            <a:r>
              <a:rPr lang="en-US" altLang="en-US" sz="2000" dirty="0">
                <a:latin typeface="Arial" panose="020B0604020202020204" pitchFamily="34" charset="0"/>
              </a:rPr>
              <a:t> is an undirected, connected graph without simple cycles</a:t>
            </a:r>
            <a:r>
              <a:rPr lang="en-US" altLang="en-US" sz="2000" b="1" dirty="0">
                <a:latin typeface="Arial" panose="020B0604020202020204" pitchFamily="34" charset="0"/>
              </a:rPr>
              <a:t>. </a:t>
            </a:r>
            <a:r>
              <a:rPr lang="en-US" altLang="en-US" sz="2000" dirty="0">
                <a:latin typeface="Arial" panose="020B0604020202020204" pitchFamily="34" charset="0"/>
              </a:rPr>
              <a:t>A </a:t>
            </a:r>
            <a:r>
              <a:rPr lang="en-US" altLang="en-US" sz="2000" b="1" dirty="0">
                <a:latin typeface="Arial" panose="020B0604020202020204" pitchFamily="34" charset="0"/>
              </a:rPr>
              <a:t>spanning tree</a:t>
            </a:r>
            <a:r>
              <a:rPr lang="en-US" altLang="en-US" sz="2000" dirty="0">
                <a:latin typeface="Arial" panose="020B0604020202020204" pitchFamily="34" charset="0"/>
              </a:rPr>
              <a:t> is a tree that includes all vertices of the original graph</a:t>
            </a:r>
          </a:p>
        </p:txBody>
      </p:sp>
      <p:pic>
        <p:nvPicPr>
          <p:cNvPr id="10248" name="Picture 4"/>
          <p:cNvPicPr>
            <a:picLocks noChangeAspect="1"/>
          </p:cNvPicPr>
          <p:nvPr/>
        </p:nvPicPr>
        <p:blipFill>
          <a:blip r:embed="rId3"/>
          <a:srcRect l="54251" b="14413"/>
          <a:stretch>
            <a:fillRect/>
          </a:stretch>
        </p:blipFill>
        <p:spPr>
          <a:xfrm>
            <a:off x="3429000" y="3429000"/>
            <a:ext cx="5105400" cy="2428875"/>
          </a:xfrm>
          <a:prstGeom prst="rect">
            <a:avLst/>
          </a:prstGeom>
          <a:noFill/>
          <a:ln w="9525">
            <a:noFill/>
          </a:ln>
        </p:spPr>
      </p:pic>
      <p:sp>
        <p:nvSpPr>
          <p:cNvPr id="10249" name="Text Box 3"/>
          <p:cNvSpPr txBox="1"/>
          <p:nvPr/>
        </p:nvSpPr>
        <p:spPr>
          <a:xfrm>
            <a:off x="609600" y="2438400"/>
            <a:ext cx="2590800" cy="9159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rPr>
              <a:t>A graph representing the airline connections between seven cities</a:t>
            </a:r>
          </a:p>
        </p:txBody>
      </p:sp>
      <p:sp>
        <p:nvSpPr>
          <p:cNvPr id="10250" name="Text Box 3"/>
          <p:cNvSpPr txBox="1"/>
          <p:nvPr/>
        </p:nvSpPr>
        <p:spPr>
          <a:xfrm>
            <a:off x="3962400" y="2438400"/>
            <a:ext cx="37338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rPr>
              <a:t>Two spanning tree of the graph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1229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6</a:t>
            </a:fld>
            <a:r>
              <a:rPr lang="en-US" altLang="en-US" sz="1200" dirty="0">
                <a:solidFill>
                  <a:srgbClr val="898989"/>
                </a:solidFill>
                <a:latin typeface="Arial" panose="020B0604020202020204" pitchFamily="34" charset="0"/>
              </a:rPr>
              <a:t>/30</a:t>
            </a:r>
          </a:p>
        </p:txBody>
      </p:sp>
      <p:sp>
        <p:nvSpPr>
          <p:cNvPr id="12292" name="Content Placeholder 4"/>
          <p:cNvSpPr>
            <a:spLocks noGrp="1"/>
          </p:cNvSpPr>
          <p:nvPr>
            <p:ph sz="quarter" idx="4294967295"/>
          </p:nvPr>
        </p:nvSpPr>
        <p:spPr>
          <a:xfrm>
            <a:off x="457200" y="1776413"/>
            <a:ext cx="8229600" cy="3679825"/>
          </a:xfrm>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eaLnBrk="1" hangingPunct="1">
              <a:buFont typeface="Wingdings" panose="05000000000000000000" pitchFamily="2" charset="2"/>
              <a:buChar char="q"/>
            </a:pPr>
            <a:r>
              <a:rPr lang="en-US" altLang="en-US" sz="2800" dirty="0"/>
              <a:t> Minimum Spanning Trees (MST) are useful in many applications, for example, finding the shortest total connections for a set of edges.</a:t>
            </a:r>
          </a:p>
          <a:p>
            <a:pPr marL="319405" lvl="0" indent="-319405" eaLnBrk="1" hangingPunct="1">
              <a:buFont typeface="Wingdings" panose="05000000000000000000" pitchFamily="2" charset="2"/>
              <a:buChar char="q"/>
            </a:pPr>
            <a:r>
              <a:rPr lang="en-US" altLang="en-US" sz="2800" dirty="0"/>
              <a:t> If we are running cable to the nodes, representing cities, and </a:t>
            </a:r>
            <a:r>
              <a:rPr lang="en-US" altLang="en-US" sz="2800" u="sng" dirty="0"/>
              <a:t>we wish to minimize cable cost</a:t>
            </a:r>
            <a:r>
              <a:rPr lang="en-US" altLang="en-US" sz="2800" dirty="0"/>
              <a:t>, the MST would be a viable option.</a:t>
            </a:r>
          </a:p>
          <a:p>
            <a:pPr marL="319405" lvl="0" indent="-319405" eaLnBrk="1" hangingPunct="1">
              <a:buFont typeface="Wingdings" panose="05000000000000000000" pitchFamily="2" charset="2"/>
              <a:buChar char="q"/>
            </a:pPr>
            <a:r>
              <a:rPr lang="en-US" altLang="en-US" sz="2800" dirty="0"/>
              <a:t> An algorithms will be presented: Prim-Jarnık MST algorithm and Kruskal’s Algorithm.</a:t>
            </a:r>
            <a:endParaRPr lang="en-US" altLang="en-US" sz="2800" dirty="0">
              <a:ea typeface="Times New Roman" panose="02020603050405020304" pitchFamily="18" charset="0"/>
            </a:endParaRPr>
          </a:p>
        </p:txBody>
      </p:sp>
      <p:sp>
        <p:nvSpPr>
          <p:cNvPr id="12293"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6</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12294" name="Rectangle 2"/>
          <p:cNvSpPr/>
          <p:nvPr/>
        </p:nvSpPr>
        <p:spPr>
          <a:xfrm>
            <a:off x="914400" y="746125"/>
            <a:ext cx="7162800"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Spanning Tree Application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1331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7</a:t>
            </a:fld>
            <a:r>
              <a:rPr lang="en-US" altLang="en-US" sz="1200" dirty="0">
                <a:solidFill>
                  <a:srgbClr val="898989"/>
                </a:solidFill>
                <a:latin typeface="Arial" panose="020B0604020202020204" pitchFamily="34" charset="0"/>
              </a:rPr>
              <a:t>/30</a:t>
            </a:r>
          </a:p>
        </p:txBody>
      </p:sp>
      <p:sp>
        <p:nvSpPr>
          <p:cNvPr id="13316" name="Rectangle 2"/>
          <p:cNvSpPr>
            <a:spLocks noGrp="1"/>
          </p:cNvSpPr>
          <p:nvPr>
            <p:ph type="title"/>
          </p:nvPr>
        </p:nvSpPr>
        <p:spPr>
          <a:xfrm>
            <a:off x="914400" y="457200"/>
            <a:ext cx="7162800" cy="701675"/>
          </a:xfrm>
        </p:spPr>
        <p:txBody>
          <a:bodyPr vert="horz" wrap="square" lIns="91440" tIns="45720" rIns="91440" bIns="45720" anchor="ctr" anchorCtr="0">
            <a:spAutoFit/>
          </a:bodyPr>
          <a:lstStyle/>
          <a:p>
            <a:pPr eaLnBrk="1" hangingPunct="1"/>
            <a:r>
              <a:rPr lang="en-US" altLang="en-US" sz="4000" b="1" dirty="0">
                <a:solidFill>
                  <a:srgbClr val="CC3300"/>
                </a:solidFill>
              </a:rPr>
              <a:t>MST algorithms</a:t>
            </a:r>
          </a:p>
        </p:txBody>
      </p:sp>
      <p:sp>
        <p:nvSpPr>
          <p:cNvPr id="13317" name="Text Box 5"/>
          <p:cNvSpPr txBox="1"/>
          <p:nvPr/>
        </p:nvSpPr>
        <p:spPr>
          <a:xfrm>
            <a:off x="304800" y="1219200"/>
            <a:ext cx="8410575" cy="51165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200" dirty="0">
                <a:latin typeface="Arial" panose="020B0604020202020204" pitchFamily="34" charset="0"/>
              </a:rPr>
              <a:t>In this section, we discuss two classic algorithms for solving the MST problem. These algorithms are both applications of the </a:t>
            </a:r>
            <a:r>
              <a:rPr lang="en-US" altLang="en-US" sz="2200" b="1" i="1" dirty="0">
                <a:latin typeface="Arial" panose="020B0604020202020204" pitchFamily="34" charset="0"/>
              </a:rPr>
              <a:t>greedy method</a:t>
            </a:r>
            <a:r>
              <a:rPr lang="en-US" altLang="en-US" sz="2200" dirty="0">
                <a:latin typeface="Arial" panose="020B0604020202020204" pitchFamily="34" charset="0"/>
              </a:rPr>
              <a:t>, which is based on choosing objects to join a growing collection by iteratively picking an object that minimizes some cost function. The first algorithm we discuss is the Prim-Jarn´ık algorithm, which grows the MST from a single root vertex, much in the same way as Dijkstra’s shortest-path algorithm. The second algorithm we discuss is Kruskal’s algorithm, which “grows” the MST in clusters by considering edges in ondecreasing order of their weights.</a:t>
            </a:r>
          </a:p>
          <a:p>
            <a:pPr marL="0" lvl="0" indent="0" eaLnBrk="1" hangingPunct="1">
              <a:spcBef>
                <a:spcPct val="0"/>
              </a:spcBef>
              <a:buFontTx/>
              <a:buNone/>
            </a:pPr>
            <a:r>
              <a:rPr lang="en-US" altLang="en-US" sz="2200" dirty="0">
                <a:latin typeface="Arial" panose="020B0604020202020204" pitchFamily="34" charset="0"/>
              </a:rPr>
              <a:t>In order to simplify the description of the algorithms, we assume, in the following, that the input graph </a:t>
            </a:r>
            <a:r>
              <a:rPr lang="en-US" altLang="en-US" sz="2200" i="1" dirty="0">
                <a:latin typeface="Arial" panose="020B0604020202020204" pitchFamily="34" charset="0"/>
              </a:rPr>
              <a:t>G </a:t>
            </a:r>
            <a:r>
              <a:rPr lang="en-US" altLang="en-US" sz="2200" dirty="0">
                <a:latin typeface="Arial" panose="020B0604020202020204" pitchFamily="34" charset="0"/>
              </a:rPr>
              <a:t>is undirected (that is, all its edges are undirected) and simple (that is, it has no self-loops and no parallel edges). Hence, we denote the edges of </a:t>
            </a:r>
            <a:r>
              <a:rPr lang="en-US" altLang="en-US" sz="2200" i="1" dirty="0">
                <a:latin typeface="Arial" panose="020B0604020202020204" pitchFamily="34" charset="0"/>
              </a:rPr>
              <a:t>G </a:t>
            </a:r>
            <a:r>
              <a:rPr lang="en-US" altLang="en-US" sz="2200" dirty="0">
                <a:latin typeface="Arial" panose="020B0604020202020204" pitchFamily="34" charset="0"/>
              </a:rPr>
              <a:t>as unordered vertex pairs (</a:t>
            </a:r>
            <a:r>
              <a:rPr lang="en-US" altLang="en-US" sz="2200" i="1" dirty="0">
                <a:latin typeface="Arial" panose="020B0604020202020204" pitchFamily="34" charset="0"/>
              </a:rPr>
              <a:t>u</a:t>
            </a:r>
            <a:r>
              <a:rPr lang="en-US" altLang="en-US" sz="2200" dirty="0">
                <a:latin typeface="Arial" panose="020B0604020202020204" pitchFamily="34" charset="0"/>
              </a:rPr>
              <a:t>,</a:t>
            </a:r>
            <a:r>
              <a:rPr lang="en-US" altLang="en-US" sz="2200" i="1" dirty="0">
                <a:latin typeface="Arial" panose="020B0604020202020204" pitchFamily="34" charset="0"/>
              </a:rPr>
              <a:t>v</a:t>
            </a:r>
            <a:r>
              <a:rPr lang="en-US" altLang="en-US" sz="2200" dirty="0">
                <a:latin typeface="Arial" panose="020B060402020202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1536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8</a:t>
            </a:fld>
            <a:r>
              <a:rPr lang="en-US" altLang="en-US" sz="1200" dirty="0">
                <a:solidFill>
                  <a:srgbClr val="898989"/>
                </a:solidFill>
                <a:latin typeface="Arial" panose="020B0604020202020204" pitchFamily="34" charset="0"/>
              </a:rPr>
              <a:t>/30</a:t>
            </a:r>
          </a:p>
        </p:txBody>
      </p:sp>
      <p:sp>
        <p:nvSpPr>
          <p:cNvPr id="15364" name="Rectangle 2"/>
          <p:cNvSpPr>
            <a:spLocks noGrp="1"/>
          </p:cNvSpPr>
          <p:nvPr>
            <p:ph type="title"/>
          </p:nvPr>
        </p:nvSpPr>
        <p:spPr>
          <a:xfrm>
            <a:off x="838200" y="593725"/>
            <a:ext cx="7391400" cy="701675"/>
          </a:xfrm>
        </p:spPr>
        <p:txBody>
          <a:bodyPr vert="horz" wrap="square" lIns="91440" tIns="45720" rIns="91440" bIns="45720" anchor="ctr" anchorCtr="0">
            <a:spAutoFit/>
          </a:bodyPr>
          <a:lstStyle/>
          <a:p>
            <a:pPr eaLnBrk="1" hangingPunct="1"/>
            <a:r>
              <a:rPr lang="en-US" altLang="en-US" sz="4000" b="1" dirty="0">
                <a:solidFill>
                  <a:srgbClr val="CC3300"/>
                </a:solidFill>
              </a:rPr>
              <a:t>MST Prim-Jarnik Algorithm</a:t>
            </a:r>
          </a:p>
        </p:txBody>
      </p:sp>
      <p:sp>
        <p:nvSpPr>
          <p:cNvPr id="15365"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8</a:t>
            </a:fld>
            <a:endParaRPr lang="en-US" altLang="zh-CN" sz="1200" b="1" dirty="0">
              <a:solidFill>
                <a:srgbClr val="FFFFFF"/>
              </a:solidFill>
              <a:latin typeface="Arial" panose="020B0604020202020204" pitchFamily="34" charset="0"/>
              <a:ea typeface="SimSun" panose="02010600030101010101" pitchFamily="2" charset="-122"/>
            </a:endParaRPr>
          </a:p>
        </p:txBody>
      </p:sp>
      <p:sp>
        <p:nvSpPr>
          <p:cNvPr id="15366" name="Content Placeholder 4"/>
          <p:cNvSpPr/>
          <p:nvPr/>
        </p:nvSpPr>
        <p:spPr>
          <a:xfrm>
            <a:off x="609600" y="1752600"/>
            <a:ext cx="7848600" cy="32527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19405" lvl="0" indent="-319405" eaLnBrk="1" hangingPunct="1">
              <a:buFont typeface="Wingdings" panose="05000000000000000000" pitchFamily="2" charset="2"/>
              <a:buChar char="§"/>
            </a:pPr>
            <a:r>
              <a:rPr lang="en-US" altLang="en-US" sz="2800" dirty="0"/>
              <a:t> Initialize a tree with a single vertex, chosen arbitrarily from the graph.</a:t>
            </a:r>
          </a:p>
          <a:p>
            <a:pPr marL="319405" lvl="0" indent="-319405" eaLnBrk="1" hangingPunct="1">
              <a:buFont typeface="Wingdings" panose="05000000000000000000" pitchFamily="2" charset="2"/>
              <a:buChar char="§"/>
            </a:pPr>
            <a:r>
              <a:rPr lang="en-US" altLang="en-US" sz="2800" dirty="0"/>
              <a:t> Grow the tree by one edge: of the edges that connect the tree to vertices not yet in the tree, find the minimum-weight edge, and transfer it to the tree.</a:t>
            </a:r>
          </a:p>
          <a:p>
            <a:pPr marL="319405" lvl="0" indent="-319405" eaLnBrk="1" hangingPunct="1">
              <a:buFont typeface="Wingdings" panose="05000000000000000000" pitchFamily="2" charset="2"/>
              <a:buChar char="§"/>
            </a:pPr>
            <a:r>
              <a:rPr lang="en-US" altLang="en-US" sz="2800" dirty="0"/>
              <a:t> Repeat step 2 (until all vertices are in the tree).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1741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zh-CN" sz="1200" dirty="0">
                <a:solidFill>
                  <a:srgbClr val="898989"/>
                </a:solidFill>
                <a:latin typeface="Arial" panose="020B0604020202020204" pitchFamily="34" charset="0"/>
                <a:ea typeface="SimSun" panose="02010600030101010101" pitchFamily="2" charset="-122"/>
              </a:rPr>
              <a:t>9</a:t>
            </a:fld>
            <a:r>
              <a:rPr lang="en-US" altLang="en-US" sz="1200" dirty="0">
                <a:solidFill>
                  <a:srgbClr val="898989"/>
                </a:solidFill>
                <a:latin typeface="Arial" panose="020B0604020202020204" pitchFamily="34" charset="0"/>
              </a:rPr>
              <a:t>/30</a:t>
            </a:r>
          </a:p>
        </p:txBody>
      </p:sp>
      <p:sp>
        <p:nvSpPr>
          <p:cNvPr id="17412" name="Rectangle 2"/>
          <p:cNvSpPr>
            <a:spLocks noGrp="1"/>
          </p:cNvSpPr>
          <p:nvPr>
            <p:ph type="title"/>
          </p:nvPr>
        </p:nvSpPr>
        <p:spPr>
          <a:xfrm>
            <a:off x="914400" y="381000"/>
            <a:ext cx="7391400" cy="641350"/>
          </a:xfrm>
        </p:spPr>
        <p:txBody>
          <a:bodyPr vert="horz" wrap="square" lIns="91440" tIns="45720" rIns="91440" bIns="45720" anchor="ctr" anchorCtr="0">
            <a:spAutoFit/>
          </a:bodyPr>
          <a:lstStyle/>
          <a:p>
            <a:pPr eaLnBrk="1" hangingPunct="1"/>
            <a:r>
              <a:rPr lang="en-US" altLang="en-US" sz="3600" b="1" dirty="0">
                <a:solidFill>
                  <a:srgbClr val="CC3300"/>
                </a:solidFill>
              </a:rPr>
              <a:t>Prim-Jarnik Algorithm demo</a:t>
            </a:r>
          </a:p>
        </p:txBody>
      </p:sp>
      <p:sp>
        <p:nvSpPr>
          <p:cNvPr id="17413"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zh-CN" sz="1200" b="1" dirty="0">
                <a:solidFill>
                  <a:srgbClr val="FFFFFF"/>
                </a:solidFill>
                <a:latin typeface="Arial" panose="020B0604020202020204" pitchFamily="34" charset="0"/>
                <a:ea typeface="SimSun" panose="02010600030101010101" pitchFamily="2" charset="-122"/>
              </a:rPr>
              <a:t>9</a:t>
            </a:fld>
            <a:endParaRPr lang="en-US" altLang="zh-CN" sz="1200" b="1" dirty="0">
              <a:solidFill>
                <a:srgbClr val="FFFFFF"/>
              </a:solidFill>
              <a:latin typeface="Arial" panose="020B0604020202020204" pitchFamily="34" charset="0"/>
              <a:ea typeface="SimSun" panose="02010600030101010101" pitchFamily="2" charset="-122"/>
            </a:endParaRPr>
          </a:p>
        </p:txBody>
      </p:sp>
      <p:pic>
        <p:nvPicPr>
          <p:cNvPr id="17414" name="Picture 5"/>
          <p:cNvPicPr>
            <a:picLocks noChangeAspect="1"/>
          </p:cNvPicPr>
          <p:nvPr/>
        </p:nvPicPr>
        <p:blipFill>
          <a:blip r:embed="rId3"/>
          <a:srcRect l="9999" t="32001" r="66251" b="50000"/>
          <a:stretch>
            <a:fillRect/>
          </a:stretch>
        </p:blipFill>
        <p:spPr>
          <a:xfrm>
            <a:off x="990600" y="1219200"/>
            <a:ext cx="4343400" cy="2057400"/>
          </a:xfrm>
          <a:prstGeom prst="rect">
            <a:avLst/>
          </a:prstGeom>
          <a:noFill/>
          <a:ln w="9525">
            <a:noFill/>
          </a:ln>
        </p:spPr>
      </p:pic>
      <p:pic>
        <p:nvPicPr>
          <p:cNvPr id="17415" name="Picture 6"/>
          <p:cNvPicPr>
            <a:picLocks noChangeAspect="1"/>
          </p:cNvPicPr>
          <p:nvPr/>
        </p:nvPicPr>
        <p:blipFill>
          <a:blip r:embed="rId4"/>
          <a:srcRect l="10132" t="67606" r="82672" b="14212"/>
          <a:stretch>
            <a:fillRect/>
          </a:stretch>
        </p:blipFill>
        <p:spPr>
          <a:xfrm>
            <a:off x="6324600" y="1143000"/>
            <a:ext cx="1350963" cy="2133600"/>
          </a:xfrm>
          <a:prstGeom prst="rect">
            <a:avLst/>
          </a:prstGeom>
          <a:noFill/>
          <a:ln w="9525">
            <a:noFill/>
          </a:ln>
        </p:spPr>
      </p:pic>
      <p:pic>
        <p:nvPicPr>
          <p:cNvPr id="17416" name="Picture 8"/>
          <p:cNvPicPr>
            <a:picLocks noChangeAspect="1"/>
          </p:cNvPicPr>
          <p:nvPr/>
        </p:nvPicPr>
        <p:blipFill>
          <a:blip r:embed="rId5"/>
          <a:srcRect l="10237" t="59000" r="65625" b="21690"/>
          <a:stretch>
            <a:fillRect/>
          </a:stretch>
        </p:blipFill>
        <p:spPr>
          <a:xfrm>
            <a:off x="2514600" y="3505200"/>
            <a:ext cx="4343400" cy="2171700"/>
          </a:xfrm>
          <a:prstGeom prst="rect">
            <a:avLst/>
          </a:prstGeom>
          <a:noFill/>
          <a:ln w="9525">
            <a:noFill/>
          </a:ln>
        </p:spPr>
      </p:pic>
      <p:sp>
        <p:nvSpPr>
          <p:cNvPr id="17417" name="Text Box 4"/>
          <p:cNvSpPr txBox="1"/>
          <p:nvPr/>
        </p:nvSpPr>
        <p:spPr>
          <a:xfrm>
            <a:off x="914400" y="5562600"/>
            <a:ext cx="76962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dirty="0">
                <a:latin typeface="Arial" panose="020B0604020202020204" pitchFamily="34" charset="0"/>
              </a:rPr>
              <a:t>A spanning tree of graph (a) found with Prim’s algorithm starting with the vertex 0. The  vertices are selected in the following order: </a:t>
            </a:r>
          </a:p>
          <a:p>
            <a:pPr marL="0" lvl="0" indent="0" eaLnBrk="1" hangingPunct="1">
              <a:spcBef>
                <a:spcPct val="0"/>
              </a:spcBef>
              <a:buFontTx/>
              <a:buNone/>
            </a:pPr>
            <a:r>
              <a:rPr lang="en-US" altLang="en-US" sz="2000" dirty="0">
                <a:latin typeface="Arial" panose="020B0604020202020204" pitchFamily="34" charset="0"/>
              </a:rPr>
              <a:t>0, 1, 7, 6, 5, 2, 8, 3, 9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9946</TotalTime>
  <Words>3276</Words>
  <Application>Microsoft Office PowerPoint</Application>
  <PresentationFormat>On-screen Show (4:3)</PresentationFormat>
  <Paragraphs>423</Paragraphs>
  <Slides>45</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Courier New</vt:lpstr>
      <vt:lpstr>Times New Roman</vt:lpstr>
      <vt:lpstr>VNI-Helve</vt:lpstr>
      <vt:lpstr>Wingdings</vt:lpstr>
      <vt:lpstr>Office Theme</vt:lpstr>
      <vt:lpstr> 5. Graphs</vt:lpstr>
      <vt:lpstr>Objectives</vt:lpstr>
      <vt:lpstr>Minimum Spanning Tree (MST)</vt:lpstr>
      <vt:lpstr>MST - Problem Definition</vt:lpstr>
      <vt:lpstr>Spanning Tree example</vt:lpstr>
      <vt:lpstr>PowerPoint Presentation</vt:lpstr>
      <vt:lpstr>MST algorithms</vt:lpstr>
      <vt:lpstr>MST Prim-Jarnik Algorithm</vt:lpstr>
      <vt:lpstr>Prim-Jarnik Algorithm demo</vt:lpstr>
      <vt:lpstr>Kruskal Algorithm</vt:lpstr>
      <vt:lpstr>PowerPoint Presentation</vt:lpstr>
      <vt:lpstr>PowerPoint Presentation</vt:lpstr>
      <vt:lpstr>Euler cycle and paths</vt:lpstr>
      <vt:lpstr>The Bridges of Königsberg</vt:lpstr>
      <vt:lpstr>Necessary and sufficient conditions  for Euler cycles</vt:lpstr>
      <vt:lpstr>Necessary condition for Euler cycle</vt:lpstr>
      <vt:lpstr>Sufficient condition for Euler cycle</vt:lpstr>
      <vt:lpstr>Note</vt:lpstr>
      <vt:lpstr>A procedure for constructing an Euler cycle </vt:lpstr>
      <vt:lpstr>Example</vt:lpstr>
      <vt:lpstr>Example (cont.)</vt:lpstr>
      <vt:lpstr>Algorithm for finding an Euler cycle from the vertex X using stack </vt:lpstr>
      <vt:lpstr>Necessary and sufficient conditions for Euler paths</vt:lpstr>
      <vt:lpstr>Exercise - Euler cycle/path</vt:lpstr>
      <vt:lpstr>Hamilton paths and cycles - 1</vt:lpstr>
      <vt:lpstr>Finding Hamilton’s cycles using Backtracking</vt:lpstr>
      <vt:lpstr>List all Hamilton’s cycles using Backtracking</vt:lpstr>
      <vt:lpstr>Exercise</vt:lpstr>
      <vt:lpstr>Exercise</vt:lpstr>
      <vt:lpstr>Graph coloring - 1</vt:lpstr>
      <vt:lpstr>Graph coloring - 2</vt:lpstr>
      <vt:lpstr>Graph Coloring - 3</vt:lpstr>
      <vt:lpstr>Exercise</vt:lpstr>
      <vt:lpstr>Exercise</vt:lpstr>
      <vt:lpstr>Exercise</vt:lpstr>
      <vt:lpstr>Exercise</vt:lpstr>
      <vt:lpstr>Exercise</vt:lpstr>
      <vt:lpstr>Exercise</vt:lpstr>
      <vt:lpstr>PowerPoint Presentation</vt:lpstr>
      <vt:lpstr>Exercise</vt:lpstr>
      <vt:lpstr>Exercise</vt:lpstr>
      <vt:lpstr>Exercise</vt:lpstr>
      <vt:lpstr>Summary</vt:lpstr>
      <vt:lpstr>Reading at home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OOP-Session2-Data Structures</dc:title>
  <dc:creator>Phan Truong Lam</dc:creator>
  <cp:lastModifiedBy>Phuong Dung</cp:lastModifiedBy>
  <cp:revision>356</cp:revision>
  <dcterms:created xsi:type="dcterms:W3CDTF">2007-08-21T04:43:00Z</dcterms:created>
  <dcterms:modified xsi:type="dcterms:W3CDTF">2025-06-17T01:28:02Z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20121E4B7BBD4BEC8A28F779065AB709_12</vt:lpwstr>
  </property>
  <property fmtid="{D5CDD505-2E9C-101B-9397-08002B2CF9AE}" pid="3" name="KSOProductBuildVer">
    <vt:lpwstr>1033-12.2.0.19805</vt:lpwstr>
  </property>
</Properties>
</file>