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2"/>
    <p:sldId id="360" r:id="rId3"/>
    <p:sldId id="469" r:id="rId4"/>
    <p:sldId id="475" r:id="rId5"/>
    <p:sldId id="476" r:id="rId6"/>
    <p:sldId id="477" r:id="rId7"/>
    <p:sldId id="478" r:id="rId8"/>
    <p:sldId id="479" r:id="rId9"/>
    <p:sldId id="480" r:id="rId10"/>
    <p:sldId id="482" r:id="rId11"/>
    <p:sldId id="483" r:id="rId12"/>
    <p:sldId id="498" r:id="rId13"/>
    <p:sldId id="499" r:id="rId14"/>
    <p:sldId id="500" r:id="rId15"/>
    <p:sldId id="488" r:id="rId16"/>
    <p:sldId id="366" r:id="rId17"/>
    <p:sldId id="368" r:id="rId18"/>
    <p:sldId id="425" r:id="rId19"/>
    <p:sldId id="424" r:id="rId20"/>
    <p:sldId id="451" r:id="rId21"/>
    <p:sldId id="369" r:id="rId22"/>
    <p:sldId id="370" r:id="rId23"/>
    <p:sldId id="423" r:id="rId24"/>
    <p:sldId id="371" r:id="rId25"/>
    <p:sldId id="372" r:id="rId26"/>
    <p:sldId id="373" r:id="rId27"/>
    <p:sldId id="527" r:id="rId28"/>
    <p:sldId id="438" r:id="rId29"/>
    <p:sldId id="463" r:id="rId30"/>
    <p:sldId id="497" r:id="rId31"/>
    <p:sldId id="470" r:id="rId32"/>
    <p:sldId id="471" r:id="rId33"/>
    <p:sldId id="472" r:id="rId34"/>
    <p:sldId id="473" r:id="rId35"/>
    <p:sldId id="489" r:id="rId36"/>
    <p:sldId id="490" r:id="rId37"/>
    <p:sldId id="491" r:id="rId38"/>
    <p:sldId id="492" r:id="rId39"/>
    <p:sldId id="493" r:id="rId40"/>
    <p:sldId id="542" r:id="rId41"/>
    <p:sldId id="543" r:id="rId42"/>
    <p:sldId id="545" r:id="rId43"/>
    <p:sldId id="544" r:id="rId44"/>
    <p:sldId id="494" r:id="rId45"/>
    <p:sldId id="496" r:id="rId46"/>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CCEC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54"/>
    <p:restoredTop sz="88889" autoAdjust="0"/>
  </p:normalViewPr>
  <p:slideViewPr>
    <p:cSldViewPr showGuides="1">
      <p:cViewPr varScale="1">
        <p:scale>
          <a:sx n="75" d="100"/>
          <a:sy n="75" d="100"/>
        </p:scale>
        <p:origin x="2083" y="58"/>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5954A0CA-42DA-4EC0-B7BF-27BC0AFF1FCA}" type="datetimeFigureOut">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2/26/2025</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ea typeface="SimSun" panose="02010600030101010101" pitchFamily="2" charset="-122"/>
              </a:rPr>
              <a:t>‹#›</a:t>
            </a:fld>
            <a:endParaRPr lang="en-US" altLang="zh-CN" sz="1200" dirty="0">
              <a:ea typeface="SimSun"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md5.gromweb.com/"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SimSun" panose="02010600030101010101" pitchFamily="2" charset="-122"/>
              </a:rPr>
              <a:t>2</a:t>
            </a:fld>
            <a:endParaRPr lang="en-US" altLang="zh-CN" sz="1200" dirty="0">
              <a:ea typeface="SimSun" panose="02010600030101010101" pitchFamily="2" charset="-122"/>
            </a:endParaRPr>
          </a:p>
        </p:txBody>
      </p:sp>
      <p:sp>
        <p:nvSpPr>
          <p:cNvPr id="5123" name="Rectangle 2"/>
          <p:cNvSpPr>
            <a:spLocks noGrp="1" noRot="1" noChangeAspect="1" noTextEdit="1"/>
          </p:cNvSpPr>
          <p:nvPr>
            <p:ph type="sldImg"/>
          </p:nvPr>
        </p:nvSpPr>
        <p:spPr>
          <a:ln>
            <a:solidFill>
              <a:srgbClr val="000000">
                <a:alpha val="100000"/>
              </a:srgbClr>
            </a:solidFill>
            <a:miter lim="800000"/>
          </a:ln>
        </p:spPr>
      </p:sp>
      <p:sp>
        <p:nvSpPr>
          <p:cNvPr id="5124" name="Rectangle 3"/>
          <p:cNvSpPr>
            <a:spLocks noGrp="1"/>
          </p:cNvSpPr>
          <p:nvPr>
            <p:ph type="body"/>
          </p:nvPr>
        </p:nvSpPr>
        <p:spPr>
          <a:noFill/>
          <a:ln>
            <a:noFill/>
          </a:ln>
        </p:spPr>
        <p:txBody>
          <a:bodyPr wrap="square" lIns="91440" tIns="45720" rIns="91440" bIns="45720" anchor="t" anchorCtr="0"/>
          <a:lstStyle/>
          <a:p>
            <a:pPr lvl="0" eaLnBrk="1" hangingPunct="1"/>
            <a:endParaRPr lang="fr-FR"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a:solidFill>
              <a:srgbClr val="000000">
                <a:alpha val="100000"/>
              </a:srgbClr>
            </a:solidFill>
            <a:miter lim="800000"/>
          </a:ln>
        </p:spPr>
      </p:sp>
      <p:sp>
        <p:nvSpPr>
          <p:cNvPr id="29699" name="Notes Placeholder 2"/>
          <p:cNvSpPr>
            <a:spLocks noGrp="1"/>
          </p:cNvSpPr>
          <p:nvPr>
            <p:ph type="body"/>
          </p:nvPr>
        </p:nvSpPr>
        <p:spPr>
          <a:noFill/>
          <a:ln>
            <a:noFill/>
          </a:ln>
        </p:spPr>
        <p:txBody>
          <a:bodyPr wrap="square" lIns="91440" tIns="45720" rIns="91440" bIns="45720" anchor="t" anchorCtr="0"/>
          <a:lstStyle/>
          <a:p>
            <a:pPr lvl="0" eaLnBrk="1" hangingPunct="1"/>
            <a:r>
              <a:rPr lang="en-US" altLang="en-US" dirty="0"/>
              <a:t>Reference: Goodrich’s</a:t>
            </a:r>
          </a:p>
          <a:p>
            <a:pPr lvl="0" eaLnBrk="1" hangingPunct="1"/>
            <a:r>
              <a:rPr lang="en-US" altLang="en-US" dirty="0"/>
              <a:t>consecutive = seqential</a:t>
            </a:r>
          </a:p>
        </p:txBody>
      </p:sp>
      <p:sp>
        <p:nvSpPr>
          <p:cNvPr id="29700" name="Slide Number Placeholder 3"/>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SimSun" panose="02010600030101010101" pitchFamily="2" charset="-122"/>
              </a:rPr>
              <a:t>17</a:t>
            </a:fld>
            <a:endParaRPr lang="en-US" altLang="zh-CN" sz="1200" dirty="0">
              <a:ea typeface="SimSun"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a:solidFill>
              <a:srgbClr val="000000">
                <a:alpha val="100000"/>
              </a:srgbClr>
            </a:solidFill>
            <a:miter lim="800000"/>
          </a:ln>
        </p:spPr>
      </p:sp>
      <p:sp>
        <p:nvSpPr>
          <p:cNvPr id="31747" name="Notes Placeholder 2"/>
          <p:cNvSpPr>
            <a:spLocks noGrp="1"/>
          </p:cNvSpPr>
          <p:nvPr>
            <p:ph type="body"/>
          </p:nvPr>
        </p:nvSpPr>
        <p:spPr>
          <a:noFill/>
          <a:ln>
            <a:noFill/>
          </a:ln>
        </p:spPr>
        <p:txBody>
          <a:bodyPr wrap="square" lIns="91440" tIns="45720" rIns="91440" bIns="45720" anchor="t" anchorCtr="0"/>
          <a:lstStyle/>
          <a:p>
            <a:pPr lvl="0" eaLnBrk="1" hangingPunct="1"/>
            <a:r>
              <a:rPr lang="en-US" altLang="en-US" dirty="0"/>
              <a:t>Reference: Goodrich’s</a:t>
            </a:r>
          </a:p>
          <a:p>
            <a:pPr lvl="0" eaLnBrk="1" hangingPunct="1"/>
            <a:r>
              <a:rPr lang="en-US" altLang="en-US" dirty="0"/>
              <a:t>consecutive = seqential</a:t>
            </a:r>
          </a:p>
        </p:txBody>
      </p:sp>
      <p:sp>
        <p:nvSpPr>
          <p:cNvPr id="31748" name="Slide Number Placeholder 3"/>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SimSun" panose="02010600030101010101" pitchFamily="2" charset="-122"/>
              </a:rPr>
              <a:t>18</a:t>
            </a:fld>
            <a:endParaRPr lang="en-US" altLang="zh-CN" sz="1200" dirty="0">
              <a:ea typeface="SimSun"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a:solidFill>
              <a:srgbClr val="000000">
                <a:alpha val="100000"/>
              </a:srgbClr>
            </a:solidFill>
            <a:miter lim="800000"/>
          </a:ln>
        </p:spPr>
      </p:sp>
      <p:sp>
        <p:nvSpPr>
          <p:cNvPr id="33795" name="Notes Placeholder 2"/>
          <p:cNvSpPr>
            <a:spLocks noGrp="1"/>
          </p:cNvSpPr>
          <p:nvPr>
            <p:ph type="body"/>
          </p:nvPr>
        </p:nvSpPr>
        <p:spPr>
          <a:noFill/>
          <a:ln>
            <a:noFill/>
          </a:ln>
        </p:spPr>
        <p:txBody>
          <a:bodyPr wrap="square" lIns="91440" tIns="45720" rIns="91440" bIns="45720" anchor="t" anchorCtr="0"/>
          <a:lstStyle/>
          <a:p>
            <a:pPr lvl="0" eaLnBrk="1" hangingPunct="1"/>
            <a:r>
              <a:rPr lang="en-US" altLang="en-US" dirty="0"/>
              <a:t>Linear probing handles collisions by placing the colliding item in the next (circularly) available table cell</a:t>
            </a:r>
          </a:p>
        </p:txBody>
      </p:sp>
      <p:sp>
        <p:nvSpPr>
          <p:cNvPr id="33796" name="Slide Number Placeholder 3"/>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SimSun" panose="02010600030101010101" pitchFamily="2" charset="-122"/>
              </a:rPr>
              <a:t>19</a:t>
            </a:fld>
            <a:endParaRPr lang="en-US" altLang="zh-CN" sz="1200" dirty="0">
              <a:ea typeface="SimSun"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a:solidFill>
              <a:srgbClr val="000000">
                <a:alpha val="100000"/>
              </a:srgbClr>
            </a:solidFill>
            <a:miter lim="800000"/>
          </a:ln>
        </p:spPr>
      </p:sp>
      <p:sp>
        <p:nvSpPr>
          <p:cNvPr id="35843" name="Notes Placeholder 2"/>
          <p:cNvSpPr>
            <a:spLocks noGrp="1"/>
          </p:cNvSpPr>
          <p:nvPr>
            <p:ph type="body"/>
          </p:nvPr>
        </p:nvSpPr>
        <p:spPr>
          <a:noFill/>
          <a:ln>
            <a:noFill/>
          </a:ln>
        </p:spPr>
        <p:txBody>
          <a:bodyPr wrap="square" lIns="91440" tIns="45720" rIns="91440" bIns="45720" anchor="t" anchorCtr="0"/>
          <a:lstStyle/>
          <a:p>
            <a:pPr lvl="0" eaLnBrk="1" hangingPunct="1"/>
            <a:r>
              <a:rPr lang="en-US" altLang="en-US" dirty="0"/>
              <a:t>Linear probing handles collisions by placing the colliding item in the next (circularly) available table cell</a:t>
            </a:r>
          </a:p>
        </p:txBody>
      </p:sp>
      <p:sp>
        <p:nvSpPr>
          <p:cNvPr id="35844" name="Slide Number Placeholder 3"/>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SimSun" panose="02010600030101010101" pitchFamily="2" charset="-122"/>
              </a:rPr>
              <a:t>20</a:t>
            </a:fld>
            <a:endParaRPr lang="en-US" altLang="zh-CN" sz="1200" dirty="0">
              <a:ea typeface="SimSun"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a:solidFill>
              <a:srgbClr val="000000">
                <a:alpha val="100000"/>
              </a:srgbClr>
            </a:solidFill>
            <a:miter lim="800000"/>
          </a:ln>
        </p:spPr>
      </p:sp>
      <p:sp>
        <p:nvSpPr>
          <p:cNvPr id="37891" name="Notes Placeholder 2"/>
          <p:cNvSpPr>
            <a:spLocks noGrp="1"/>
          </p:cNvSpPr>
          <p:nvPr>
            <p:ph type="body"/>
          </p:nvPr>
        </p:nvSpPr>
        <p:spPr>
          <a:noFill/>
          <a:ln>
            <a:noFill/>
          </a:ln>
        </p:spPr>
        <p:txBody>
          <a:bodyPr wrap="square" lIns="91440" tIns="45720" rIns="91440" bIns="45720" anchor="t" anchorCtr="0"/>
          <a:lstStyle/>
          <a:p>
            <a:pPr lvl="0" eaLnBrk="1" hangingPunct="1"/>
            <a:r>
              <a:rPr lang="en-US" altLang="en-US" dirty="0"/>
              <a:t>Scatter : to cause to separate widely</a:t>
            </a:r>
          </a:p>
        </p:txBody>
      </p:sp>
      <p:sp>
        <p:nvSpPr>
          <p:cNvPr id="37892" name="Slide Number Placeholder 3"/>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SimSun" panose="02010600030101010101" pitchFamily="2" charset="-122"/>
              </a:rPr>
              <a:t>21</a:t>
            </a:fld>
            <a:endParaRPr lang="en-US" altLang="zh-CN" sz="1200" dirty="0">
              <a:ea typeface="SimSun"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a:solidFill>
              <a:srgbClr val="000000">
                <a:alpha val="100000"/>
              </a:srgbClr>
            </a:solidFill>
            <a:miter lim="800000"/>
          </a:ln>
        </p:spPr>
      </p:sp>
      <p:sp>
        <p:nvSpPr>
          <p:cNvPr id="39939" name="Notes Placeholder 2"/>
          <p:cNvSpPr>
            <a:spLocks noGrp="1"/>
          </p:cNvSpPr>
          <p:nvPr>
            <p:ph type="body"/>
          </p:nvPr>
        </p:nvSpPr>
        <p:spPr>
          <a:noFill/>
          <a:ln>
            <a:noFill/>
          </a:ln>
        </p:spPr>
        <p:txBody>
          <a:bodyPr wrap="square" lIns="91440" tIns="45720" rIns="91440" bIns="45720" anchor="t" anchorCtr="0"/>
          <a:lstStyle/>
          <a:p>
            <a:pPr lvl="0" eaLnBrk="1" hangingPunct="1"/>
            <a:r>
              <a:rPr lang="en-US" altLang="en-US" b="1" dirty="0"/>
              <a:t>Coalesce = </a:t>
            </a:r>
            <a:r>
              <a:rPr lang="en-US" altLang="en-US" dirty="0"/>
              <a:t>to grow\mix together </a:t>
            </a:r>
            <a:br>
              <a:rPr lang="en-US" altLang="en-US" dirty="0"/>
            </a:br>
            <a:endParaRPr lang="en-US" altLang="en-US" dirty="0"/>
          </a:p>
        </p:txBody>
      </p:sp>
      <p:sp>
        <p:nvSpPr>
          <p:cNvPr id="39940" name="Slide Number Placeholder 3"/>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SimSun" panose="02010600030101010101" pitchFamily="2" charset="-122"/>
              </a:rPr>
              <a:t>22</a:t>
            </a:fld>
            <a:endParaRPr lang="en-US" altLang="zh-CN" sz="1200" dirty="0">
              <a:ea typeface="SimSun"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a:solidFill>
              <a:srgbClr val="000000">
                <a:alpha val="100000"/>
              </a:srgbClr>
            </a:solidFill>
            <a:miter lim="800000"/>
          </a:ln>
        </p:spPr>
      </p:sp>
      <p:sp>
        <p:nvSpPr>
          <p:cNvPr id="41987" name="Notes Placeholder 2"/>
          <p:cNvSpPr>
            <a:spLocks noGrp="1"/>
          </p:cNvSpPr>
          <p:nvPr>
            <p:ph type="body"/>
          </p:nvPr>
        </p:nvSpPr>
        <p:spPr>
          <a:noFill/>
          <a:ln>
            <a:noFill/>
          </a:ln>
        </p:spPr>
        <p:txBody>
          <a:bodyPr wrap="square" lIns="91440" tIns="45720" rIns="91440" bIns="45720" anchor="t" anchorCtr="0"/>
          <a:lstStyle/>
          <a:p>
            <a:pPr lvl="0" eaLnBrk="1" hangingPunct="1"/>
            <a:r>
              <a:rPr lang="en-US" altLang="en-US" b="1" dirty="0"/>
              <a:t>Coalesce = </a:t>
            </a:r>
            <a:r>
              <a:rPr lang="en-US" altLang="en-US" dirty="0"/>
              <a:t>to grow\mix together </a:t>
            </a:r>
            <a:br>
              <a:rPr lang="en-US" altLang="en-US" dirty="0"/>
            </a:br>
            <a:endParaRPr lang="en-US" altLang="en-US" dirty="0"/>
          </a:p>
        </p:txBody>
      </p:sp>
      <p:sp>
        <p:nvSpPr>
          <p:cNvPr id="41988" name="Slide Number Placeholder 3"/>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SimSun" panose="02010600030101010101" pitchFamily="2" charset="-122"/>
              </a:rPr>
              <a:t>23</a:t>
            </a:fld>
            <a:endParaRPr lang="en-US" altLang="zh-CN" sz="1200" dirty="0">
              <a:ea typeface="SimSun"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7389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generator to create an MD5 hash of a string: </a:t>
            </a:r>
            <a:r>
              <a:rPr lang="en-US" sz="1200" b="0" i="0" u="none" strike="noStrike" kern="1200" dirty="0">
                <a:solidFill>
                  <a:schemeClr val="tx1"/>
                </a:solidFill>
                <a:effectLst/>
                <a:latin typeface="+mn-lt"/>
                <a:ea typeface="+mn-ea"/>
                <a:cs typeface="+mn-cs"/>
                <a:hlinkClick r:id="rId3" tooltip="MD5 conversion and MD5 reverse lookup"/>
              </a:rPr>
              <a:t>https://www.md5hashgenerator.com/</a:t>
            </a:r>
          </a:p>
          <a:p>
            <a:r>
              <a:rPr lang="en-US" sz="1200" b="0" i="0" u="none" strike="noStrike" kern="1200" dirty="0">
                <a:solidFill>
                  <a:schemeClr val="tx1"/>
                </a:solidFill>
                <a:effectLst/>
                <a:latin typeface="+mn-lt"/>
                <a:ea typeface="+mn-ea"/>
                <a:cs typeface="+mn-cs"/>
                <a:hlinkClick r:id="rId3" tooltip="MD5 conversion and MD5 reverse lookup"/>
              </a:rPr>
              <a:t>MD5 conversion and reverse lookup</a:t>
            </a:r>
            <a:r>
              <a:rPr lang="en-US" sz="1200" b="0" i="0" u="none" strike="noStrike" kern="1200" dirty="0">
                <a:solidFill>
                  <a:schemeClr val="tx1"/>
                </a:solidFill>
                <a:effectLst/>
                <a:latin typeface="+mn-lt"/>
                <a:ea typeface="+mn-ea"/>
                <a:cs typeface="+mn-cs"/>
              </a:rPr>
              <a:t>: </a:t>
            </a:r>
            <a:r>
              <a:rPr lang="en-US" dirty="0"/>
              <a:t>https://md5.gromweb.com/</a:t>
            </a:r>
          </a:p>
          <a:p>
            <a:endParaRPr lang="en-US" dirty="0"/>
          </a:p>
        </p:txBody>
      </p:sp>
    </p:spTree>
    <p:extLst>
      <p:ext uri="{BB962C8B-B14F-4D97-AF65-F5344CB8AC3E}">
        <p14:creationId xmlns:p14="http://schemas.microsoft.com/office/powerpoint/2010/main" val="3732367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SimSun" panose="02010600030101010101" pitchFamily="2" charset="-122"/>
              </a:rPr>
              <a:t>30</a:t>
            </a:fld>
            <a:endParaRPr lang="en-US" altLang="zh-CN" sz="1200" dirty="0">
              <a:ea typeface="SimSun" panose="02010600030101010101" pitchFamily="2" charset="-122"/>
            </a:endParaRPr>
          </a:p>
        </p:txBody>
      </p:sp>
      <p:sp>
        <p:nvSpPr>
          <p:cNvPr id="50179" name="Rectangle 2"/>
          <p:cNvSpPr>
            <a:spLocks noGrp="1" noRot="1" noChangeAspect="1" noTextEdit="1"/>
          </p:cNvSpPr>
          <p:nvPr>
            <p:ph type="sldImg"/>
          </p:nvPr>
        </p:nvSpPr>
        <p:spPr>
          <a:ln>
            <a:solidFill>
              <a:srgbClr val="000000">
                <a:alpha val="100000"/>
              </a:srgbClr>
            </a:solidFill>
            <a:miter lim="800000"/>
          </a:ln>
        </p:spPr>
      </p:sp>
      <p:sp>
        <p:nvSpPr>
          <p:cNvPr id="50180" name="Rectangle 3"/>
          <p:cNvSpPr>
            <a:spLocks noGrp="1"/>
          </p:cNvSpPr>
          <p:nvPr>
            <p:ph type="body"/>
          </p:nvPr>
        </p:nvSpPr>
        <p:spPr>
          <a:noFill/>
          <a:ln>
            <a:noFill/>
          </a:ln>
        </p:spPr>
        <p:txBody>
          <a:bodyPr wrap="square" lIns="91440" tIns="45720" rIns="91440" bIns="45720" anchor="t" anchorCtr="0"/>
          <a:lstStyle/>
          <a:p>
            <a:pPr lvl="0" eaLnBrk="1" hangingPunct="1"/>
            <a:endParaRPr lang="fr-FR"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SimSun" panose="02010600030101010101" pitchFamily="2" charset="-122"/>
              </a:rPr>
              <a:t>3</a:t>
            </a:fld>
            <a:endParaRPr lang="en-US" altLang="zh-CN" sz="1200" dirty="0">
              <a:ea typeface="SimSun" panose="02010600030101010101" pitchFamily="2" charset="-122"/>
            </a:endParaRPr>
          </a:p>
        </p:txBody>
      </p:sp>
      <p:sp>
        <p:nvSpPr>
          <p:cNvPr id="7171" name="Rectangle 2"/>
          <p:cNvSpPr>
            <a:spLocks noGrp="1" noRot="1" noChangeAspect="1" noTextEdit="1"/>
          </p:cNvSpPr>
          <p:nvPr>
            <p:ph type="sldImg"/>
          </p:nvPr>
        </p:nvSpPr>
        <p:spPr>
          <a:ln>
            <a:solidFill>
              <a:srgbClr val="000000">
                <a:alpha val="100000"/>
              </a:srgbClr>
            </a:solidFill>
            <a:miter lim="800000"/>
          </a:ln>
        </p:spPr>
      </p:sp>
      <p:sp>
        <p:nvSpPr>
          <p:cNvPr id="7172" name="Rectangle 3"/>
          <p:cNvSpPr>
            <a:spLocks noGrp="1"/>
          </p:cNvSpPr>
          <p:nvPr>
            <p:ph type="body"/>
          </p:nvPr>
        </p:nvSpPr>
        <p:spPr>
          <a:noFill/>
          <a:ln>
            <a:noFill/>
          </a:ln>
        </p:spPr>
        <p:txBody>
          <a:bodyPr wrap="square" lIns="91440" tIns="45720" rIns="91440" bIns="45720" anchor="t" anchorCtr="0"/>
          <a:lstStyle/>
          <a:p>
            <a:pPr lvl="0" eaLnBrk="1" hangingPunct="1"/>
            <a:endParaRPr lang="fr-FR"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SimSun" panose="02010600030101010101" pitchFamily="2" charset="-122"/>
              </a:rPr>
              <a:t>31</a:t>
            </a:fld>
            <a:endParaRPr lang="en-US" altLang="zh-CN" sz="1200" dirty="0">
              <a:ea typeface="SimSun" panose="02010600030101010101" pitchFamily="2" charset="-122"/>
            </a:endParaRPr>
          </a:p>
        </p:txBody>
      </p:sp>
      <p:sp>
        <p:nvSpPr>
          <p:cNvPr id="52227" name="Rectangle 2"/>
          <p:cNvSpPr>
            <a:spLocks noGrp="1" noRot="1" noChangeAspect="1" noTextEdit="1"/>
          </p:cNvSpPr>
          <p:nvPr>
            <p:ph type="sldImg"/>
          </p:nvPr>
        </p:nvSpPr>
        <p:spPr>
          <a:ln>
            <a:solidFill>
              <a:srgbClr val="000000">
                <a:alpha val="100000"/>
              </a:srgbClr>
            </a:solidFill>
            <a:miter lim="800000"/>
          </a:ln>
        </p:spPr>
      </p:sp>
      <p:sp>
        <p:nvSpPr>
          <p:cNvPr id="52228" name="Rectangle 3"/>
          <p:cNvSpPr>
            <a:spLocks noGrp="1"/>
          </p:cNvSpPr>
          <p:nvPr>
            <p:ph type="body"/>
          </p:nvPr>
        </p:nvSpPr>
        <p:spPr>
          <a:noFill/>
          <a:ln>
            <a:noFill/>
          </a:ln>
        </p:spPr>
        <p:txBody>
          <a:bodyPr wrap="square" lIns="91440" tIns="45720" rIns="91440" bIns="45720" anchor="t" anchorCtr="0"/>
          <a:lstStyle/>
          <a:p>
            <a:pPr lvl="0" eaLnBrk="1" hangingPunct="1"/>
            <a:endParaRPr lang="fr-FR"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96257"/>
          <p:cNvSpPr>
            <a:spLocks noGrp="1" noRot="1" noChangeAspect="1" noTextEdit="1"/>
          </p:cNvSpPr>
          <p:nvPr>
            <p:ph type="sldImg"/>
          </p:nvPr>
        </p:nvSpPr>
        <p:spPr>
          <a:ln>
            <a:solidFill>
              <a:srgbClr val="000000">
                <a:alpha val="100000"/>
              </a:srgbClr>
            </a:solidFill>
            <a:miter lim="800000"/>
          </a:ln>
        </p:spPr>
      </p:sp>
      <p:sp>
        <p:nvSpPr>
          <p:cNvPr id="9219" name="Text Placeholder 96258"/>
          <p:cNvSpPr>
            <a:spLocks noGrp="1"/>
          </p:cNvSpPr>
          <p:nvPr>
            <p:ph type="body"/>
          </p:nvPr>
        </p:nvSpPr>
        <p:spPr>
          <a:noFill/>
          <a:ln>
            <a:noFill/>
          </a:ln>
        </p:spPr>
        <p:txBody>
          <a:bodyPr wrap="square" lIns="91440" tIns="45720" rIns="91440" bIns="45720" anchor="t" anchorCtr="0"/>
          <a:lstStyle/>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a:solidFill>
              <a:srgbClr val="000000">
                <a:alpha val="100000"/>
              </a:srgbClr>
            </a:solidFill>
            <a:miter lim="800000"/>
          </a:ln>
        </p:spPr>
      </p:sp>
      <p:sp>
        <p:nvSpPr>
          <p:cNvPr id="16387" name="Notes Placeholder 2"/>
          <p:cNvSpPr>
            <a:spLocks noGrp="1"/>
          </p:cNvSpPr>
          <p:nvPr>
            <p:ph type="body"/>
          </p:nvPr>
        </p:nvSpPr>
        <p:spPr>
          <a:noFill/>
          <a:ln>
            <a:noFill/>
          </a:ln>
        </p:spPr>
        <p:txBody>
          <a:bodyPr wrap="square" lIns="91440" tIns="45720" rIns="91440" bIns="45720" anchor="t" anchorCtr="0"/>
          <a:lstStyle/>
          <a:p>
            <a:pPr lvl="0" eaLnBrk="1" hangingPunct="1"/>
            <a:r>
              <a:rPr lang="en-US" altLang="en-US" dirty="0"/>
              <a:t>Example: Goodrich’s</a:t>
            </a:r>
          </a:p>
        </p:txBody>
      </p:sp>
      <p:sp>
        <p:nvSpPr>
          <p:cNvPr id="16388" name="Slide Number Placeholder 3"/>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SimSun" panose="02010600030101010101" pitchFamily="2" charset="-122"/>
              </a:rPr>
              <a:t>10</a:t>
            </a:fld>
            <a:endParaRPr lang="en-US" altLang="zh-CN" sz="1200" dirty="0">
              <a:ea typeface="SimSun"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a:ln>
            <a:solidFill>
              <a:srgbClr val="000000">
                <a:alpha val="100000"/>
              </a:srgbClr>
            </a:solidFill>
            <a:miter lim="800000"/>
          </a:ln>
        </p:spPr>
      </p:sp>
      <p:sp>
        <p:nvSpPr>
          <p:cNvPr id="18435" name="Rectangle 3"/>
          <p:cNvSpPr>
            <a:spLocks noGrp="1"/>
          </p:cNvSpPr>
          <p:nvPr>
            <p:ph type="body"/>
          </p:nvPr>
        </p:nvSpPr>
        <p:spPr>
          <a:noFill/>
          <a:ln>
            <a:noFill/>
          </a:ln>
        </p:spPr>
        <p:txBody>
          <a:bodyPr wrap="square" lIns="91440" tIns="45720" rIns="91440" bIns="45720" anchor="t" anchorCtr="0"/>
          <a:lstStyle/>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08545"/>
          <p:cNvSpPr>
            <a:spLocks noGrp="1" noRot="1" noChangeAspect="1" noTextEdit="1"/>
          </p:cNvSpPr>
          <p:nvPr>
            <p:ph type="sldImg"/>
          </p:nvPr>
        </p:nvSpPr>
        <p:spPr>
          <a:ln>
            <a:solidFill>
              <a:srgbClr val="000000">
                <a:alpha val="100000"/>
              </a:srgbClr>
            </a:solidFill>
            <a:miter lim="800000"/>
          </a:ln>
        </p:spPr>
      </p:sp>
      <p:sp>
        <p:nvSpPr>
          <p:cNvPr id="20483" name="Text Placeholder 108546"/>
          <p:cNvSpPr>
            <a:spLocks noGrp="1"/>
          </p:cNvSpPr>
          <p:nvPr>
            <p:ph type="body"/>
          </p:nvPr>
        </p:nvSpPr>
        <p:spPr>
          <a:noFill/>
          <a:ln>
            <a:noFill/>
          </a:ln>
        </p:spPr>
        <p:txBody>
          <a:bodyPr wrap="square" lIns="91440" tIns="45720" rIns="91440" bIns="45720" anchor="t" anchorCtr="0"/>
          <a:lstStyle/>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10593"/>
          <p:cNvSpPr>
            <a:spLocks noGrp="1" noRot="1" noChangeAspect="1" noTextEdit="1"/>
          </p:cNvSpPr>
          <p:nvPr>
            <p:ph type="sldImg"/>
          </p:nvPr>
        </p:nvSpPr>
        <p:spPr>
          <a:ln>
            <a:solidFill>
              <a:srgbClr val="000000">
                <a:alpha val="100000"/>
              </a:srgbClr>
            </a:solidFill>
            <a:miter lim="800000"/>
          </a:ln>
        </p:spPr>
      </p:sp>
      <p:sp>
        <p:nvSpPr>
          <p:cNvPr id="22531" name="Text Placeholder 110594"/>
          <p:cNvSpPr>
            <a:spLocks noGrp="1"/>
          </p:cNvSpPr>
          <p:nvPr>
            <p:ph type="body"/>
          </p:nvPr>
        </p:nvSpPr>
        <p:spPr>
          <a:noFill/>
          <a:ln>
            <a:noFill/>
          </a:ln>
        </p:spPr>
        <p:txBody>
          <a:bodyPr wrap="square" lIns="91440" tIns="45720" rIns="91440" bIns="45720" anchor="t" anchorCtr="0"/>
          <a:lstStyle/>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a:solidFill>
              <a:srgbClr val="000000">
                <a:alpha val="100000"/>
              </a:srgbClr>
            </a:solidFill>
            <a:miter lim="800000"/>
          </a:ln>
        </p:spPr>
      </p:sp>
      <p:sp>
        <p:nvSpPr>
          <p:cNvPr id="25603" name="Notes Placeholder 2"/>
          <p:cNvSpPr>
            <a:spLocks noGrp="1"/>
          </p:cNvSpPr>
          <p:nvPr>
            <p:ph type="body"/>
          </p:nvPr>
        </p:nvSpPr>
        <p:spPr>
          <a:noFill/>
          <a:ln>
            <a:noFill/>
          </a:ln>
        </p:spPr>
        <p:txBody>
          <a:bodyPr wrap="square" lIns="91440" tIns="45720" rIns="91440" bIns="45720" anchor="t" anchorCtr="0"/>
          <a:lstStyle/>
          <a:p>
            <a:pPr lvl="0" eaLnBrk="1" hangingPunct="1"/>
            <a:r>
              <a:rPr lang="en-US" altLang="en-US" dirty="0"/>
              <a:t>Image source:http://en.wikipedia.org/wiki/File:Hash_table_4_1_1_0_0_1_0_LL.svg</a:t>
            </a:r>
          </a:p>
        </p:txBody>
      </p:sp>
      <p:sp>
        <p:nvSpPr>
          <p:cNvPr id="25604" name="Slide Number Placeholder 3"/>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SimSun" panose="02010600030101010101" pitchFamily="2" charset="-122"/>
              </a:rPr>
              <a:t>15</a:t>
            </a:fld>
            <a:endParaRPr lang="en-US" altLang="zh-CN" sz="1200" dirty="0">
              <a:ea typeface="SimSun"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a:solidFill>
              <a:srgbClr val="000000">
                <a:alpha val="100000"/>
              </a:srgbClr>
            </a:solidFill>
            <a:miter lim="800000"/>
          </a:ln>
        </p:spPr>
      </p:sp>
      <p:sp>
        <p:nvSpPr>
          <p:cNvPr id="27651" name="Notes Placeholder 2"/>
          <p:cNvSpPr>
            <a:spLocks noGrp="1"/>
          </p:cNvSpPr>
          <p:nvPr>
            <p:ph type="body"/>
          </p:nvPr>
        </p:nvSpPr>
        <p:spPr>
          <a:noFill/>
          <a:ln>
            <a:noFill/>
          </a:ln>
        </p:spPr>
        <p:txBody>
          <a:bodyPr wrap="square" lIns="91440" tIns="45720" rIns="91440" bIns="45720" anchor="t" anchorCtr="0"/>
          <a:lstStyle/>
          <a:p>
            <a:pPr lvl="0" eaLnBrk="1" hangingPunct="1"/>
            <a:r>
              <a:rPr lang="en-US" altLang="en-US" dirty="0"/>
              <a:t>Linear probing = thăm dò tuyến tính</a:t>
            </a:r>
          </a:p>
        </p:txBody>
      </p:sp>
      <p:sp>
        <p:nvSpPr>
          <p:cNvPr id="27652" name="Slide Number Placeholder 3"/>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SimSun" panose="02010600030101010101" pitchFamily="2" charset="-122"/>
              </a:rPr>
              <a:t>16</a:t>
            </a:fld>
            <a:endParaRPr lang="en-US" altLang="zh-CN" sz="1200" dirty="0">
              <a:ea typeface="SimSun"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1"/>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1"/>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378E36B-8764-4E71-85DF-089E32156AAF}"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2/26/2025</a:t>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200" b="0" i="0" u="none" strike="noStrike" kern="1200" cap="none" spc="0" normalizeH="0" baseline="0" noProof="1">
                <a:ln>
                  <a:noFill/>
                </a:ln>
                <a:solidFill>
                  <a:srgbClr val="898989"/>
                </a:solidFill>
                <a:effectLst/>
                <a:uLnTx/>
                <a:uFillTx/>
                <a:latin typeface="Arial" panose="020B0604020202020204" pitchFamily="34" charset="0"/>
                <a:ea typeface="+mn-ea"/>
                <a:cs typeface="+mn-cs"/>
              </a:rPr>
              <a:t>Data Structures and Algorithms in Java </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r>
              <a:rPr lang="en-US" altLang="en-US" sz="1200" dirty="0">
                <a:solidFill>
                  <a:srgbClr val="898989"/>
                </a:solidFill>
                <a:latin typeface="Arial" panose="020B0604020202020204" pitchFamily="34" charset="0"/>
              </a:rPr>
              <a:t>/40</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378E36B-8764-4E71-85DF-089E32156AAF}"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2/26/2025</a:t>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200" b="0" i="0" u="none" strike="noStrike" kern="1200" cap="none" spc="0" normalizeH="0" baseline="0" noProof="1">
                <a:ln>
                  <a:noFill/>
                </a:ln>
                <a:solidFill>
                  <a:srgbClr val="898989"/>
                </a:solidFill>
                <a:effectLst/>
                <a:uLnTx/>
                <a:uFillTx/>
                <a:latin typeface="Arial" panose="020B0604020202020204" pitchFamily="34" charset="0"/>
                <a:ea typeface="+mn-ea"/>
                <a:cs typeface="+mn-cs"/>
              </a:rPr>
              <a:t>Data Structures and Algorithms in Java </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r>
              <a:rPr lang="en-US" altLang="en-US" sz="1200" dirty="0">
                <a:solidFill>
                  <a:srgbClr val="898989"/>
                </a:solidFill>
                <a:latin typeface="Arial" panose="020B0604020202020204" pitchFamily="34" charset="0"/>
              </a:rPr>
              <a:t>/40</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378E36B-8764-4E71-85DF-089E32156AAF}"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2/26/2025</a:t>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200" b="0" i="0" u="none" strike="noStrike" kern="1200" cap="none" spc="0" normalizeH="0" baseline="0" noProof="1">
                <a:ln>
                  <a:noFill/>
                </a:ln>
                <a:solidFill>
                  <a:srgbClr val="898989"/>
                </a:solidFill>
                <a:effectLst/>
                <a:uLnTx/>
                <a:uFillTx/>
                <a:latin typeface="Arial" panose="020B0604020202020204" pitchFamily="34" charset="0"/>
                <a:ea typeface="+mn-ea"/>
                <a:cs typeface="+mn-cs"/>
              </a:rPr>
              <a:t>Data Structures and Algorithms in Java </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r>
              <a:rPr lang="en-US" altLang="en-US" sz="1200" dirty="0">
                <a:solidFill>
                  <a:srgbClr val="898989"/>
                </a:solidFill>
                <a:latin typeface="Arial" panose="020B0604020202020204" pitchFamily="34" charset="0"/>
              </a:rPr>
              <a:t>/40</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1"/>
              <a:t>Click to edit Master title style</a:t>
            </a:r>
          </a:p>
        </p:txBody>
      </p:sp>
      <p:sp>
        <p:nvSpPr>
          <p:cNvPr id="3" name="Table Placeholder 2"/>
          <p:cNvSpPr>
            <a:spLocks noGrp="1"/>
          </p:cNvSpPr>
          <p:nvPr>
            <p:ph type="tbl" idx="1"/>
          </p:nvPr>
        </p:nvSpPr>
        <p:spPr>
          <a:xfrm>
            <a:off x="4572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378E36B-8764-4E71-85DF-089E32156AAF}"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2/26/2025</a:t>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200" b="0" i="0" u="none" strike="noStrike" kern="1200" cap="none" spc="0" normalizeH="0" baseline="0" noProof="1">
                <a:ln>
                  <a:noFill/>
                </a:ln>
                <a:solidFill>
                  <a:srgbClr val="898989"/>
                </a:solidFill>
                <a:effectLst/>
                <a:uLnTx/>
                <a:uFillTx/>
                <a:latin typeface="Arial" panose="020B0604020202020204" pitchFamily="34" charset="0"/>
                <a:ea typeface="+mn-ea"/>
                <a:cs typeface="+mn-cs"/>
              </a:rPr>
              <a:t>Data Structures and Algorithms in Java </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r>
              <a:rPr lang="en-US" altLang="en-US" sz="1200" dirty="0">
                <a:solidFill>
                  <a:srgbClr val="898989"/>
                </a:solidFill>
                <a:latin typeface="Arial" panose="020B0604020202020204" pitchFamily="34" charset="0"/>
              </a:rPr>
              <a:t>/40</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noProof="1"/>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anose="05000000000000000000" pitchFamily="2" charset="2"/>
              <a:buChar char="l"/>
              <a:defRPr>
                <a:latin typeface="Arial" panose="020B0604020202020204" pitchFamily="34" charset="0"/>
                <a:cs typeface="Arial" panose="020B0604020202020204" pitchFamily="34" charset="0"/>
              </a:defRPr>
            </a:lvl1pPr>
            <a:lvl2pPr>
              <a:defRPr/>
            </a:lvl2pPr>
            <a:lvl3pPr>
              <a:defRPr/>
            </a:lvl3pPr>
            <a:lvl4pPr>
              <a:defRPr/>
            </a:lvl4pPr>
            <a:lvl5pPr>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378E36B-8764-4E71-85DF-089E32156AAF}"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2/26/2025</a:t>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200" b="0" i="0" u="none" strike="noStrike" kern="1200" cap="none" spc="0" normalizeH="0" baseline="0" noProof="1">
                <a:ln>
                  <a:noFill/>
                </a:ln>
                <a:solidFill>
                  <a:srgbClr val="898989"/>
                </a:solidFill>
                <a:effectLst/>
                <a:uLnTx/>
                <a:uFillTx/>
                <a:latin typeface="Arial" panose="020B0604020202020204" pitchFamily="34" charset="0"/>
                <a:ea typeface="+mn-ea"/>
                <a:cs typeface="+mn-cs"/>
              </a:rPr>
              <a:t>Data Structures and Algorithms in Java </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r>
              <a:rPr lang="en-US" altLang="en-US" sz="1200" dirty="0">
                <a:solidFill>
                  <a:srgbClr val="898989"/>
                </a:solidFill>
                <a:latin typeface="Arial" panose="020B0604020202020204" pitchFamily="34" charset="0"/>
              </a:rPr>
              <a:t>/40</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1"/>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1"/>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378E36B-8764-4E71-85DF-089E32156AAF}"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2/26/2025</a:t>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200" b="0" i="0" u="none" strike="noStrike" kern="1200" cap="none" spc="0" normalizeH="0" baseline="0" noProof="1">
                <a:ln>
                  <a:noFill/>
                </a:ln>
                <a:solidFill>
                  <a:srgbClr val="898989"/>
                </a:solidFill>
                <a:effectLst/>
                <a:uLnTx/>
                <a:uFillTx/>
                <a:latin typeface="Arial" panose="020B0604020202020204" pitchFamily="34" charset="0"/>
                <a:ea typeface="+mn-ea"/>
                <a:cs typeface="+mn-cs"/>
              </a:rPr>
              <a:t>Data Structures and Algorithms in Java </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r>
              <a:rPr lang="en-US" altLang="en-US" sz="1200" dirty="0">
                <a:solidFill>
                  <a:srgbClr val="898989"/>
                </a:solidFill>
                <a:latin typeface="Arial" panose="020B0604020202020204" pitchFamily="34" charset="0"/>
              </a:rPr>
              <a:t>/40</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378E36B-8764-4E71-85DF-089E32156AAF}"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2/26/2025</a:t>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200" b="0" i="0" u="none" strike="noStrike" kern="1200" cap="none" spc="0" normalizeH="0" baseline="0" noProof="1">
                <a:ln>
                  <a:noFill/>
                </a:ln>
                <a:solidFill>
                  <a:srgbClr val="898989"/>
                </a:solidFill>
                <a:effectLst/>
                <a:uLnTx/>
                <a:uFillTx/>
                <a:latin typeface="Arial" panose="020B0604020202020204" pitchFamily="34" charset="0"/>
                <a:ea typeface="+mn-ea"/>
                <a:cs typeface="+mn-cs"/>
              </a:rPr>
              <a:t>Data Structures and Algorithms in Java </a:t>
            </a: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r>
              <a:rPr lang="en-US" altLang="en-US" sz="1200" dirty="0">
                <a:solidFill>
                  <a:srgbClr val="898989"/>
                </a:solidFill>
                <a:latin typeface="Arial" panose="020B0604020202020204" pitchFamily="34" charset="0"/>
              </a:rPr>
              <a:t>/40</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378E36B-8764-4E71-85DF-089E32156AAF}"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2/26/2025</a:t>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200" b="0" i="0" u="none" strike="noStrike" kern="1200" cap="none" spc="0" normalizeH="0" baseline="0" noProof="1">
                <a:ln>
                  <a:noFill/>
                </a:ln>
                <a:solidFill>
                  <a:srgbClr val="898989"/>
                </a:solidFill>
                <a:effectLst/>
                <a:uLnTx/>
                <a:uFillTx/>
                <a:latin typeface="Arial" panose="020B0604020202020204" pitchFamily="34" charset="0"/>
                <a:ea typeface="+mn-ea"/>
                <a:cs typeface="+mn-cs"/>
              </a:rPr>
              <a:t>Data Structures and Algorithms in Java </a:t>
            </a: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r>
              <a:rPr lang="en-US" altLang="en-US" sz="1200" dirty="0">
                <a:solidFill>
                  <a:srgbClr val="898989"/>
                </a:solidFill>
                <a:latin typeface="Arial" panose="020B0604020202020204" pitchFamily="34" charset="0"/>
              </a:rPr>
              <a:t>/40</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378E36B-8764-4E71-85DF-089E32156AAF}"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2/26/2025</a:t>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200" b="0" i="0" u="none" strike="noStrike" kern="1200" cap="none" spc="0" normalizeH="0" baseline="0" noProof="1">
                <a:ln>
                  <a:noFill/>
                </a:ln>
                <a:solidFill>
                  <a:srgbClr val="898989"/>
                </a:solidFill>
                <a:effectLst/>
                <a:uLnTx/>
                <a:uFillTx/>
                <a:latin typeface="Arial" panose="020B0604020202020204" pitchFamily="34" charset="0"/>
                <a:ea typeface="+mn-ea"/>
                <a:cs typeface="+mn-cs"/>
              </a:rPr>
              <a:t>Data Structures and Algorithms in Java </a:t>
            </a: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r>
              <a:rPr lang="en-US" altLang="en-US" sz="1200" dirty="0">
                <a:solidFill>
                  <a:srgbClr val="898989"/>
                </a:solidFill>
                <a:latin typeface="Arial" panose="020B0604020202020204" pitchFamily="34" charset="0"/>
              </a:rPr>
              <a:t>/40</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378E36B-8764-4E71-85DF-089E32156AAF}"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2/26/2025</a:t>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200" b="0" i="0" u="none" strike="noStrike" kern="1200" cap="none" spc="0" normalizeH="0" baseline="0" noProof="1">
                <a:ln>
                  <a:noFill/>
                </a:ln>
                <a:solidFill>
                  <a:srgbClr val="898989"/>
                </a:solidFill>
                <a:effectLst/>
                <a:uLnTx/>
                <a:uFillTx/>
                <a:latin typeface="Arial" panose="020B0604020202020204" pitchFamily="34" charset="0"/>
                <a:ea typeface="+mn-ea"/>
                <a:cs typeface="+mn-cs"/>
              </a:rPr>
              <a:t>Data Structures and Algorithms in Java </a:t>
            </a: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r>
              <a:rPr lang="en-US" altLang="en-US" sz="1200" dirty="0">
                <a:solidFill>
                  <a:srgbClr val="898989"/>
                </a:solidFill>
                <a:latin typeface="Arial" panose="020B0604020202020204" pitchFamily="34" charset="0"/>
              </a:rPr>
              <a:t>/40</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1"/>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378E36B-8764-4E71-85DF-089E32156AAF}"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2/26/2025</a:t>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200" b="0" i="0" u="none" strike="noStrike" kern="1200" cap="none" spc="0" normalizeH="0" baseline="0" noProof="1">
                <a:ln>
                  <a:noFill/>
                </a:ln>
                <a:solidFill>
                  <a:srgbClr val="898989"/>
                </a:solidFill>
                <a:effectLst/>
                <a:uLnTx/>
                <a:uFillTx/>
                <a:latin typeface="Arial" panose="020B0604020202020204" pitchFamily="34" charset="0"/>
                <a:ea typeface="+mn-ea"/>
                <a:cs typeface="+mn-cs"/>
              </a:rPr>
              <a:t>Data Structures and Algorithms in Java </a:t>
            </a: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r>
              <a:rPr lang="en-US" altLang="en-US" sz="1200" dirty="0">
                <a:solidFill>
                  <a:srgbClr val="898989"/>
                </a:solidFill>
                <a:latin typeface="Arial" panose="020B0604020202020204" pitchFamily="34" charset="0"/>
              </a:rPr>
              <a:t>/40</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1"/>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378E36B-8764-4E71-85DF-089E32156AAF}"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2/26/2025</a:t>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200" b="0" i="0" u="none" strike="noStrike" kern="1200" cap="none" spc="0" normalizeH="0" baseline="0" noProof="1">
                <a:ln>
                  <a:noFill/>
                </a:ln>
                <a:solidFill>
                  <a:srgbClr val="898989"/>
                </a:solidFill>
                <a:effectLst/>
                <a:uLnTx/>
                <a:uFillTx/>
                <a:latin typeface="Arial" panose="020B0604020202020204" pitchFamily="34" charset="0"/>
                <a:ea typeface="+mn-ea"/>
                <a:cs typeface="+mn-cs"/>
              </a:rPr>
              <a:t>Data Structures and Algorithms in Java </a:t>
            </a: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r>
              <a:rPr lang="en-US" altLang="en-US" sz="1200" dirty="0">
                <a:solidFill>
                  <a:srgbClr val="898989"/>
                </a:solidFill>
                <a:latin typeface="Arial" panose="020B0604020202020204" pitchFamily="34" charset="0"/>
              </a:rPr>
              <a:t>/40</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en-US" dirty="0"/>
              <a:t>Click to edit Master title style</a:t>
            </a:r>
          </a:p>
        </p:txBody>
      </p:sp>
      <p:sp>
        <p:nvSpPr>
          <p:cNvPr id="1027" name="Text Placeholder 2"/>
          <p:cNvSpPr>
            <a:spLocks noGrp="1"/>
          </p:cNvSpPr>
          <p:nvPr>
            <p:ph type="body"/>
          </p:nvPr>
        </p:nvSpPr>
        <p:spPr>
          <a:xfrm>
            <a:off x="457200" y="1600200"/>
            <a:ext cx="8229600" cy="4525963"/>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378E36B-8764-4E71-85DF-089E32156AAF}"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2/26/2025</a:t>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eaLnBrk="1" hangingPunct="1">
              <a:defRPr sz="1200" noProof="1">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200" b="0" i="0" u="none" strike="noStrike" kern="1200" cap="none" spc="0" normalizeH="0" baseline="0" noProof="1">
                <a:ln>
                  <a:noFill/>
                </a:ln>
                <a:solidFill>
                  <a:srgbClr val="898989"/>
                </a:solidFill>
                <a:effectLst/>
                <a:uLnTx/>
                <a:uFillTx/>
                <a:latin typeface="Arial" panose="020B0604020202020204" pitchFamily="34" charset="0"/>
                <a:ea typeface="+mn-ea"/>
                <a:cs typeface="+mn-cs"/>
              </a:rPr>
              <a:t>Data Structures and Algorithms in Java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ea typeface="SimSun" panose="02010600030101010101" pitchFamily="2" charset="-122"/>
              </a:defRPr>
            </a:lvl1pPr>
          </a:lstStyle>
          <a:p>
            <a:pPr lvl="0" eaLnBrk="1" hangingPunct="1">
              <a:buNone/>
            </a:pPr>
            <a:fld id="{9A0DB2DC-4C9A-4742-B13C-FB6460FD3503}" type="slidenum">
              <a:rPr lang="en-US" altLang="zh-CN" dirty="0">
                <a:latin typeface="Arial" panose="020B0604020202020204" pitchFamily="34" charset="0"/>
              </a:rPr>
              <a:t>‹#›</a:t>
            </a:fld>
            <a:r>
              <a:rPr lang="en-US" altLang="en-US" sz="1200" dirty="0">
                <a:solidFill>
                  <a:srgbClr val="898989"/>
                </a:solidFill>
                <a:latin typeface="Arial" panose="020B0604020202020204" pitchFamily="34" charset="0"/>
              </a:rPr>
              <a:t>/40</a:t>
            </a:r>
          </a:p>
        </p:txBody>
      </p:sp>
      <p:pic>
        <p:nvPicPr>
          <p:cNvPr id="1031" name="Picture 10" descr="logo05"/>
          <p:cNvPicPr>
            <a:picLocks noChangeAspect="1"/>
          </p:cNvPicPr>
          <p:nvPr userDrawn="1"/>
        </p:nvPicPr>
        <p:blipFill>
          <a:blip r:embed="rId14"/>
          <a:stretch>
            <a:fillRect/>
          </a:stretch>
        </p:blipFill>
        <p:spPr>
          <a:xfrm>
            <a:off x="0" y="0"/>
            <a:ext cx="1600200" cy="4762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hyperlink" Target="https://simple.wikipedia.org/wiki/Computational_complexity_theory" TargetMode="External"/><Relationship Id="rId13" Type="http://schemas.openxmlformats.org/officeDocument/2006/relationships/hyperlink" Target="https://md5.gromweb.com/" TargetMode="External"/><Relationship Id="rId3" Type="http://schemas.openxmlformats.org/officeDocument/2006/relationships/notesSlide" Target="../notesSlides/notesSlide18.xml"/><Relationship Id="rId7" Type="http://schemas.openxmlformats.org/officeDocument/2006/relationships/hyperlink" Target="https://simple.wikipedia.org/wiki/Hash_function" TargetMode="External"/><Relationship Id="rId12" Type="http://schemas.openxmlformats.org/officeDocument/2006/relationships/hyperlink" Target="https://simple.wikipedia.org/wiki/Information_security" TargetMode="Externa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hyperlink" Target="https://simple.wikipedia.org/wiki/Cryptography" TargetMode="External"/><Relationship Id="rId11" Type="http://schemas.openxmlformats.org/officeDocument/2006/relationships/hyperlink" Target="https://simple.wikipedia.org/wiki/Authentication" TargetMode="External"/><Relationship Id="rId5" Type="http://schemas.openxmlformats.org/officeDocument/2006/relationships/image" Target="../media/image3.wmf"/><Relationship Id="rId10" Type="http://schemas.openxmlformats.org/officeDocument/2006/relationships/hyperlink" Target="https://simple.wikipedia.org/wiki/Digital_signature" TargetMode="External"/><Relationship Id="rId4" Type="http://schemas.openxmlformats.org/officeDocument/2006/relationships/oleObject" Target="../embeddings/oleObject2.bin"/><Relationship Id="rId9" Type="http://schemas.openxmlformats.org/officeDocument/2006/relationships/hyperlink" Target="https://simple.wikipedia.org/wiki/Data_integrit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 altLang="en-US" sz="1200" dirty="0">
                <a:solidFill>
                  <a:srgbClr val="898989"/>
                </a:solidFill>
                <a:latin typeface="Arial" panose="020B0604020202020204" pitchFamily="34" charset="0"/>
              </a:rPr>
              <a:t>Data Structures and Algorithms in Java </a:t>
            </a:r>
          </a:p>
        </p:txBody>
      </p:sp>
      <p:sp>
        <p:nvSpPr>
          <p:cNvPr id="3075" name="Title 1"/>
          <p:cNvSpPr>
            <a:spLocks noGrp="1"/>
          </p:cNvSpPr>
          <p:nvPr>
            <p:ph type="ctrTitle"/>
          </p:nvPr>
        </p:nvSpPr>
        <p:spPr>
          <a:xfrm>
            <a:off x="685800" y="2514600"/>
            <a:ext cx="7772400" cy="762000"/>
          </a:xfrm>
          <a:ln/>
        </p:spPr>
        <p:txBody>
          <a:bodyPr vert="horz" wrap="square" lIns="91440" tIns="45720" rIns="91440" bIns="45720" anchor="ctr" anchorCtr="0">
            <a:spAutoFit/>
          </a:bodyPr>
          <a:lstStyle/>
          <a:p>
            <a:pPr eaLnBrk="1" hangingPunct="1">
              <a:buClrTx/>
              <a:buSzTx/>
              <a:buFontTx/>
            </a:pPr>
            <a:r>
              <a:rPr lang="en-US" altLang="en-US" b="1" dirty="0">
                <a:solidFill>
                  <a:schemeClr val="tx2"/>
                </a:solidFill>
              </a:rPr>
              <a:t>7. Hashing</a:t>
            </a:r>
            <a:r>
              <a:rPr lang="en-US" altLang="en-US" dirty="0">
                <a:solidFill>
                  <a:schemeClr val="tx2"/>
                </a:solidFill>
                <a:latin typeface="Arial" panose="020B0604020202020204" pitchFamily="34" charset="0"/>
              </a:rPr>
              <a:t> </a:t>
            </a:r>
            <a:endParaRPr lang="en-US" altLang="en-US" dirty="0">
              <a:solidFill>
                <a:schemeClr val="tx2"/>
              </a:solidFill>
              <a:latin typeface="Arial" panose="020B0604020202020204" pitchFamily="34" charset="0"/>
              <a:ea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 altLang="en-US" sz="1200" dirty="0">
                <a:solidFill>
                  <a:srgbClr val="898989"/>
                </a:solidFill>
                <a:latin typeface="Arial" panose="020B0604020202020204" pitchFamily="34" charset="0"/>
              </a:rPr>
              <a:t>Data Structures and Algorithms in Java </a:t>
            </a:r>
          </a:p>
        </p:txBody>
      </p:sp>
      <p:sp>
        <p:nvSpPr>
          <p:cNvPr id="15363" name="Title 1"/>
          <p:cNvSpPr>
            <a:spLocks noGrp="1"/>
          </p:cNvSpPr>
          <p:nvPr>
            <p:ph type="title"/>
          </p:nvPr>
        </p:nvSpPr>
        <p:spPr>
          <a:xfrm>
            <a:off x="457200" y="495300"/>
            <a:ext cx="8229600" cy="701675"/>
          </a:xfrm>
          <a:ln/>
        </p:spPr>
        <p:txBody>
          <a:bodyPr vert="horz" wrap="square" lIns="91440" tIns="45720" rIns="91440" bIns="45720" anchor="ctr" anchorCtr="0">
            <a:spAutoFit/>
          </a:bodyPr>
          <a:lstStyle/>
          <a:p>
            <a:pPr eaLnBrk="1" hangingPunct="1"/>
            <a:r>
              <a:rPr lang="en-US" altLang="en-US" sz="4000" b="1" dirty="0">
                <a:solidFill>
                  <a:srgbClr val="CC3300"/>
                </a:solidFill>
              </a:rPr>
              <a:t>Hash table example - 2</a:t>
            </a:r>
          </a:p>
        </p:txBody>
      </p:sp>
      <p:sp>
        <p:nvSpPr>
          <p:cNvPr id="15364" name="Content Placeholder 6"/>
          <p:cNvSpPr>
            <a:spLocks noGrp="1"/>
          </p:cNvSpPr>
          <p:nvPr>
            <p:ph sz="quarter" idx="4294967295"/>
          </p:nvPr>
        </p:nvSpPr>
        <p:spPr>
          <a:xfrm>
            <a:off x="609600" y="1589088"/>
            <a:ext cx="4114796" cy="3668697"/>
          </a:xfrm>
          <a:ln/>
        </p:spPr>
        <p:txBody>
          <a:bodyPr vert="horz" wrap="square" lIns="91440" tIns="45720" rIns="91440" bIns="45720" anchor="t" anchorCtr="0">
            <a:sp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319405" lvl="0" indent="-319405" eaLnBrk="1" hangingPunct="1">
              <a:lnSpc>
                <a:spcPct val="90000"/>
              </a:lnSpc>
            </a:pPr>
            <a:r>
              <a:rPr lang="en-US" altLang="en-US" sz="2800" dirty="0"/>
              <a:t>We design a hash table for a map storing entries as (ID, Name), where ID is a nine-digit positive integer</a:t>
            </a:r>
          </a:p>
          <a:p>
            <a:pPr marL="319405" lvl="0" indent="-319405" eaLnBrk="1" hangingPunct="1">
              <a:lnSpc>
                <a:spcPct val="90000"/>
              </a:lnSpc>
            </a:pPr>
            <a:r>
              <a:rPr lang="en-US" altLang="en-US" sz="2800" dirty="0"/>
              <a:t>Our </a:t>
            </a:r>
            <a:r>
              <a:rPr lang="en-US" altLang="en-US" sz="2800" b="1" i="1" dirty="0"/>
              <a:t>hash table</a:t>
            </a:r>
            <a:r>
              <a:rPr lang="en-US" altLang="en-US" sz="2800" dirty="0"/>
              <a:t> uses an array of </a:t>
            </a:r>
            <a:r>
              <a:rPr lang="en-US" altLang="en-US" sz="2800" b="1" dirty="0"/>
              <a:t>size N = 10,000 </a:t>
            </a:r>
            <a:r>
              <a:rPr lang="en-US" altLang="en-US" sz="2800" dirty="0"/>
              <a:t>and the </a:t>
            </a:r>
            <a:r>
              <a:rPr lang="en-US" altLang="en-US" sz="2800" dirty="0">
                <a:solidFill>
                  <a:srgbClr val="00B050"/>
                </a:solidFill>
              </a:rPr>
              <a:t>hash function h(x) = last four digits of x</a:t>
            </a:r>
          </a:p>
        </p:txBody>
      </p:sp>
      <p:sp>
        <p:nvSpPr>
          <p:cNvPr id="15365"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zh-CN" sz="1200" b="1" dirty="0">
                <a:solidFill>
                  <a:srgbClr val="FFFFFF"/>
                </a:solidFill>
                <a:latin typeface="Arial" panose="020B0604020202020204" pitchFamily="34" charset="0"/>
                <a:ea typeface="SimSun" panose="02010600030101010101" pitchFamily="2" charset="-122"/>
              </a:rPr>
              <a:t>10</a:t>
            </a:fld>
            <a:endParaRPr lang="en-US" altLang="zh-CN" sz="1200" b="1" dirty="0">
              <a:solidFill>
                <a:srgbClr val="FFFFFF"/>
              </a:solidFill>
              <a:latin typeface="Arial" panose="020B0604020202020204" pitchFamily="34" charset="0"/>
              <a:ea typeface="SimSun" panose="02010600030101010101" pitchFamily="2" charset="-122"/>
            </a:endParaRPr>
          </a:p>
        </p:txBody>
      </p:sp>
      <p:pic>
        <p:nvPicPr>
          <p:cNvPr id="15366" name="Picture 2"/>
          <p:cNvPicPr>
            <a:picLocks noChangeAspect="1"/>
          </p:cNvPicPr>
          <p:nvPr/>
        </p:nvPicPr>
        <p:blipFill>
          <a:blip r:embed="rId3"/>
          <a:stretch>
            <a:fillRect/>
          </a:stretch>
        </p:blipFill>
        <p:spPr>
          <a:xfrm>
            <a:off x="4876800" y="1600200"/>
            <a:ext cx="3786188" cy="35814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 altLang="en-US" sz="1200" dirty="0">
                <a:solidFill>
                  <a:srgbClr val="898989"/>
                </a:solidFill>
                <a:latin typeface="Arial" panose="020B0604020202020204" pitchFamily="34" charset="0"/>
              </a:rPr>
              <a:t>Data Structures and Algorithms in Java </a:t>
            </a:r>
          </a:p>
        </p:txBody>
      </p:sp>
      <p:sp>
        <p:nvSpPr>
          <p:cNvPr id="17411" name="Rectangle 2"/>
          <p:cNvSpPr>
            <a:spLocks noGrp="1"/>
          </p:cNvSpPr>
          <p:nvPr>
            <p:ph type="title"/>
          </p:nvPr>
        </p:nvSpPr>
        <p:spPr>
          <a:xfrm>
            <a:off x="457200" y="495300"/>
            <a:ext cx="8229600" cy="701675"/>
          </a:xfrm>
          <a:ln/>
        </p:spPr>
        <p:txBody>
          <a:bodyPr vert="horz" wrap="square" lIns="91440" tIns="45720" rIns="91440" bIns="45720" anchor="ctr" anchorCtr="0">
            <a:spAutoFit/>
          </a:bodyPr>
          <a:lstStyle/>
          <a:p>
            <a:pPr>
              <a:buNone/>
            </a:pPr>
            <a:r>
              <a:rPr lang="en-US" altLang="zh-TW" sz="4000" b="1" kern="1200" dirty="0">
                <a:solidFill>
                  <a:srgbClr val="CC3300"/>
                </a:solidFill>
                <a:latin typeface="+mj-lt"/>
                <a:ea typeface="PMingLiU" pitchFamily="18" charset="-120"/>
                <a:cs typeface="+mj-cs"/>
              </a:rPr>
              <a:t>How to select Hash Functions?</a:t>
            </a:r>
          </a:p>
        </p:txBody>
      </p:sp>
      <p:sp>
        <p:nvSpPr>
          <p:cNvPr id="15365" name="Rectangle 3"/>
          <p:cNvSpPr>
            <a:spLocks noGrp="1"/>
          </p:cNvSpPr>
          <p:nvPr>
            <p:ph idx="1"/>
          </p:nvPr>
        </p:nvSpPr>
        <p:spPr>
          <a:xfrm>
            <a:off x="455613" y="1371600"/>
            <a:ext cx="8226425" cy="4394200"/>
          </a:xfrm>
        </p:spPr>
        <p:txBody>
          <a:bodyPr vert="horz" wrap="square" lIns="91440" tIns="45720" rIns="91440" bIns="45720" numCol="1" anchor="t" anchorCtr="0" compatLnSpc="1">
            <a:spAutoFit/>
          </a:bodyPr>
          <a:lstStyle/>
          <a:p>
            <a:pPr marL="342900" marR="0" lvl="0" indent="-342900" algn="l" defTabSz="914400" rtl="0" eaLnBrk="0" fontAlgn="base" latinLnBrk="0" hangingPunct="0">
              <a:lnSpc>
                <a:spcPct val="110000"/>
              </a:lnSpc>
              <a:spcBef>
                <a:spcPct val="20000"/>
              </a:spcBef>
              <a:spcAft>
                <a:spcPct val="0"/>
              </a:spcAft>
              <a:buClr>
                <a:schemeClr val="tx2">
                  <a:lumMod val="60000"/>
                  <a:lumOff val="40000"/>
                </a:schemeClr>
              </a:buClr>
              <a:buSzPct val="80000"/>
              <a:buFont typeface="Arial" panose="020B0604020202020204" pitchFamily="34" charset="0"/>
              <a:buChar char="•"/>
              <a:defRPr/>
            </a:pPr>
            <a:r>
              <a:rPr kumimoji="0" lang="en-US" altLang="zh-TW" sz="3000" b="0" i="0" u="none" strike="noStrike" kern="1200" cap="none" spc="0" normalizeH="0" baseline="0" noProof="1">
                <a:ln>
                  <a:noFill/>
                </a:ln>
                <a:solidFill>
                  <a:schemeClr val="tx1"/>
                </a:solidFill>
                <a:effectLst/>
                <a:uLnTx/>
                <a:uFillTx/>
                <a:latin typeface="+mn-lt"/>
                <a:ea typeface="+mn-ea"/>
                <a:cs typeface="+mn-cs"/>
              </a:rPr>
              <a:t>We want a hash function that is easy to compute and that </a:t>
            </a:r>
            <a:r>
              <a:rPr kumimoji="0" lang="en-US" altLang="zh-TW" sz="3000" b="0" i="0" u="none" strike="noStrike" kern="1200" cap="none" spc="0" normalizeH="0" baseline="0" noProof="1">
                <a:ln>
                  <a:noFill/>
                </a:ln>
                <a:solidFill>
                  <a:srgbClr val="00B050"/>
                </a:solidFill>
                <a:effectLst/>
                <a:uLnTx/>
                <a:uFillTx/>
                <a:latin typeface="+mn-lt"/>
                <a:ea typeface="+mn-ea"/>
                <a:cs typeface="+mn-cs"/>
              </a:rPr>
              <a:t>minimizes the number of collisions</a:t>
            </a:r>
            <a:r>
              <a:rPr kumimoji="0" lang="en-US" altLang="zh-TW" sz="3000" b="0" i="0" u="none" strike="noStrike" kern="1200" cap="none" spc="0" normalizeH="0" baseline="0" noProof="1">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10000"/>
              </a:lnSpc>
              <a:spcBef>
                <a:spcPct val="20000"/>
              </a:spcBef>
              <a:spcAft>
                <a:spcPct val="0"/>
              </a:spcAft>
              <a:buClr>
                <a:schemeClr val="tx2">
                  <a:lumMod val="60000"/>
                  <a:lumOff val="40000"/>
                </a:schemeClr>
              </a:buClr>
              <a:buSzPct val="80000"/>
              <a:buFont typeface="Arial" panose="020B0604020202020204" pitchFamily="34" charset="0"/>
              <a:buChar char="•"/>
              <a:defRPr/>
            </a:pPr>
            <a:r>
              <a:rPr kumimoji="0" lang="en-US" altLang="zh-TW" sz="3000" b="0" i="0" u="none" strike="noStrike" kern="1200" cap="none" spc="0" normalizeH="0" baseline="0" noProof="1">
                <a:ln>
                  <a:noFill/>
                </a:ln>
                <a:solidFill>
                  <a:schemeClr val="tx1"/>
                </a:solidFill>
                <a:effectLst/>
                <a:uLnTx/>
                <a:uFillTx/>
                <a:latin typeface="+mn-lt"/>
                <a:ea typeface="+mn-ea"/>
                <a:cs typeface="+mn-cs"/>
              </a:rPr>
              <a:t>Hashing functions should be </a:t>
            </a:r>
            <a:r>
              <a:rPr kumimoji="0" lang="en-US" altLang="zh-TW" sz="3000" b="0" i="0" u="none" strike="noStrike" kern="1200" cap="none" spc="0" normalizeH="0" baseline="0" noProof="1">
                <a:ln>
                  <a:noFill/>
                </a:ln>
                <a:solidFill>
                  <a:srgbClr val="00B050"/>
                </a:solidFill>
                <a:effectLst/>
                <a:uLnTx/>
                <a:uFillTx/>
                <a:latin typeface="+mn-lt"/>
                <a:ea typeface="+mn-ea"/>
                <a:cs typeface="+mn-cs"/>
              </a:rPr>
              <a:t>unbiased</a:t>
            </a:r>
            <a:r>
              <a:rPr kumimoji="0" lang="en-US" altLang="zh-TW" sz="3000" b="0" i="0" u="none" strike="noStrike" kern="1200" cap="none" spc="0" normalizeH="0" baseline="0" noProof="1">
                <a:ln>
                  <a:noFill/>
                </a:ln>
                <a:solidFill>
                  <a:schemeClr val="tx1"/>
                </a:solidFill>
                <a:effectLst/>
                <a:uLnTx/>
                <a:uFillTx/>
                <a:latin typeface="+mn-lt"/>
                <a:ea typeface="+mn-ea"/>
                <a:cs typeface="+mn-cs"/>
              </a:rPr>
              <a:t>.</a:t>
            </a:r>
          </a:p>
          <a:p>
            <a:pPr marL="742950" marR="0" lvl="1" indent="-285750" algn="l" defTabSz="9144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en-US" altLang="zh-TW" sz="3000" b="0" i="0" u="none" strike="noStrike" kern="1200" cap="none" spc="0" normalizeH="0" baseline="0" noProof="1">
                <a:ln>
                  <a:noFill/>
                </a:ln>
                <a:solidFill>
                  <a:schemeClr val="tx1"/>
                </a:solidFill>
                <a:effectLst/>
                <a:uLnTx/>
                <a:uFillTx/>
                <a:latin typeface="+mn-lt"/>
                <a:ea typeface="+mn-ea"/>
                <a:cs typeface="+mn-cs"/>
              </a:rPr>
              <a:t>That is, if we randomly choose a key, </a:t>
            </a:r>
            <a:r>
              <a:rPr kumimoji="0" lang="en-US" altLang="zh-TW" sz="3000" b="0" i="1" u="none" strike="noStrike" kern="1200" cap="none" spc="0" normalizeH="0" baseline="0" noProof="1">
                <a:ln>
                  <a:noFill/>
                </a:ln>
                <a:solidFill>
                  <a:schemeClr val="tx1"/>
                </a:solidFill>
                <a:effectLst/>
                <a:uLnTx/>
                <a:uFillTx/>
                <a:latin typeface="+mn-lt"/>
                <a:ea typeface="+mn-ea"/>
                <a:cs typeface="+mn-cs"/>
              </a:rPr>
              <a:t>x</a:t>
            </a:r>
            <a:r>
              <a:rPr kumimoji="0" lang="en-US" altLang="zh-TW" sz="3000" b="0" i="0" u="none" strike="noStrike" kern="1200" cap="none" spc="0" normalizeH="0" baseline="0" noProof="1">
                <a:ln>
                  <a:noFill/>
                </a:ln>
                <a:solidFill>
                  <a:schemeClr val="tx1"/>
                </a:solidFill>
                <a:effectLst/>
                <a:uLnTx/>
                <a:uFillTx/>
                <a:latin typeface="+mn-lt"/>
                <a:ea typeface="+mn-ea"/>
                <a:cs typeface="+mn-cs"/>
              </a:rPr>
              <a:t>, from the key space, the probability that </a:t>
            </a:r>
            <a:r>
              <a:rPr kumimoji="0" lang="en-US" altLang="zh-TW" sz="3000" b="0" i="1" u="none" strike="noStrike" kern="1200" cap="none" spc="0" normalizeH="0" baseline="0" noProof="1">
                <a:ln>
                  <a:noFill/>
                </a:ln>
                <a:solidFill>
                  <a:schemeClr val="tx1"/>
                </a:solidFill>
                <a:effectLst/>
                <a:uLnTx/>
                <a:uFillTx/>
                <a:latin typeface="+mn-lt"/>
                <a:ea typeface="+mn-ea"/>
                <a:cs typeface="+mn-cs"/>
              </a:rPr>
              <a:t>f</a:t>
            </a:r>
            <a:r>
              <a:rPr kumimoji="0" lang="en-US" altLang="zh-TW" sz="3000" b="0" i="0" u="none" strike="noStrike" kern="1200" cap="none" spc="0" normalizeH="0" baseline="0" noProof="1">
                <a:ln>
                  <a:noFill/>
                </a:ln>
                <a:solidFill>
                  <a:schemeClr val="tx1"/>
                </a:solidFill>
                <a:effectLst/>
                <a:uLnTx/>
                <a:uFillTx/>
                <a:latin typeface="+mn-lt"/>
                <a:ea typeface="+mn-ea"/>
                <a:cs typeface="+mn-cs"/>
              </a:rPr>
              <a:t>(</a:t>
            </a:r>
            <a:r>
              <a:rPr kumimoji="0" lang="en-US" altLang="zh-TW" sz="3000" b="0" i="1" u="none" strike="noStrike" kern="1200" cap="none" spc="0" normalizeH="0" baseline="0" noProof="1">
                <a:ln>
                  <a:noFill/>
                </a:ln>
                <a:solidFill>
                  <a:schemeClr val="tx1"/>
                </a:solidFill>
                <a:effectLst/>
                <a:uLnTx/>
                <a:uFillTx/>
                <a:latin typeface="+mn-lt"/>
                <a:ea typeface="+mn-ea"/>
                <a:cs typeface="+mn-cs"/>
              </a:rPr>
              <a:t>x</a:t>
            </a:r>
            <a:r>
              <a:rPr kumimoji="0" lang="en-US" altLang="zh-TW" sz="3000" b="0" i="0" u="none" strike="noStrike" kern="1200" cap="none" spc="0" normalizeH="0" baseline="0" noProof="1">
                <a:ln>
                  <a:noFill/>
                </a:ln>
                <a:solidFill>
                  <a:schemeClr val="tx1"/>
                </a:solidFill>
                <a:effectLst/>
                <a:uLnTx/>
                <a:uFillTx/>
                <a:latin typeface="+mn-lt"/>
                <a:ea typeface="+mn-ea"/>
                <a:cs typeface="+mn-cs"/>
              </a:rPr>
              <a:t>) = i  is  1/M, where M is the size of the hash table.</a:t>
            </a:r>
          </a:p>
          <a:p>
            <a:pPr marL="742950" marR="0" lvl="1" indent="-285750" algn="l" defTabSz="9144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en-US" altLang="zh-TW" sz="3000" b="0" i="0" u="none" strike="noStrike" kern="1200" cap="none" spc="0" normalizeH="0" baseline="0" noProof="1">
                <a:ln>
                  <a:noFill/>
                </a:ln>
                <a:solidFill>
                  <a:schemeClr val="tx1"/>
                </a:solidFill>
                <a:effectLst/>
                <a:uLnTx/>
                <a:uFillTx/>
                <a:latin typeface="+mn-lt"/>
                <a:ea typeface="+mn-ea"/>
                <a:cs typeface="+mn-cs"/>
              </a:rPr>
              <a:t>We call a hash function that satisfies</a:t>
            </a:r>
            <a:r>
              <a:rPr kumimoji="0" lang="en-US" altLang="zh-TW" sz="3000" b="0" i="0" u="none" strike="noStrike" kern="1200" cap="none" spc="0" normalizeH="0" baseline="0" noProof="1">
                <a:ln>
                  <a:noFill/>
                </a:ln>
                <a:solidFill>
                  <a:schemeClr val="tx2"/>
                </a:solidFill>
                <a:effectLst/>
                <a:uLnTx/>
                <a:uFillTx/>
                <a:latin typeface="+mn-lt"/>
                <a:ea typeface="+mn-ea"/>
                <a:cs typeface="+mn-cs"/>
              </a:rPr>
              <a:t> unbiased property</a:t>
            </a:r>
            <a:r>
              <a:rPr kumimoji="0" lang="en-US" altLang="zh-TW" sz="3000" b="0" i="0" u="none" strike="noStrike" kern="1200" cap="none" spc="0" normalizeH="0" baseline="0" noProof="1">
                <a:ln>
                  <a:noFill/>
                </a:ln>
                <a:solidFill>
                  <a:schemeClr val="tx1"/>
                </a:solidFill>
                <a:effectLst/>
                <a:uLnTx/>
                <a:uFillTx/>
                <a:latin typeface="+mn-lt"/>
                <a:ea typeface="+mn-ea"/>
                <a:cs typeface="+mn-cs"/>
              </a:rPr>
              <a:t> a </a:t>
            </a:r>
            <a:r>
              <a:rPr kumimoji="0" lang="en-US" altLang="zh-TW" sz="3000" b="0" i="1" u="none" strike="noStrike" kern="1200" cap="none" spc="0" normalizeH="0" baseline="0" noProof="1">
                <a:ln>
                  <a:noFill/>
                </a:ln>
                <a:solidFill>
                  <a:srgbClr val="CE0000"/>
                </a:solidFill>
                <a:effectLst/>
                <a:uLnTx/>
                <a:uFillTx/>
                <a:latin typeface="+mn-lt"/>
                <a:ea typeface="+mn-ea"/>
                <a:cs typeface="+mn-cs"/>
              </a:rPr>
              <a:t>uniform hash function</a:t>
            </a:r>
            <a:r>
              <a:rPr kumimoji="0" lang="en-US" altLang="zh-TW" sz="3000" b="0" i="0" u="none" strike="noStrike" kern="1200" cap="none" spc="0" normalizeH="0" baseline="0" noProof="1">
                <a:ln>
                  <a:noFill/>
                </a:ln>
                <a:solidFill>
                  <a:srgbClr val="CE0000"/>
                </a:solidFill>
                <a:effectLst/>
                <a:uLnTx/>
                <a:uFillTx/>
                <a:latin typeface="+mn-lt"/>
                <a:ea typeface="+mn-ea"/>
                <a:cs typeface="+mn-cs"/>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12</a:t>
            </a:fld>
            <a:r>
              <a:rPr lang="en-US" altLang="en-US" sz="1200" dirty="0">
                <a:solidFill>
                  <a:srgbClr val="898989"/>
                </a:solidFill>
                <a:latin typeface="Arial" panose="020B0604020202020204" pitchFamily="34" charset="0"/>
              </a:rPr>
              <a:t>/40</a:t>
            </a:r>
          </a:p>
        </p:txBody>
      </p:sp>
      <p:sp>
        <p:nvSpPr>
          <p:cNvPr id="107522" name="Text Placeholder 107521"/>
          <p:cNvSpPr>
            <a:spLocks noGrp="1"/>
          </p:cNvSpPr>
          <p:nvPr>
            <p:ph idx="1"/>
          </p:nvPr>
        </p:nvSpPr>
        <p:spPr>
          <a:xfrm>
            <a:off x="457200" y="603250"/>
            <a:ext cx="8453438" cy="6118225"/>
          </a:xfrm>
        </p:spPr>
        <p:txBody>
          <a:bodyPr vert="horz" wrap="square" lIns="91440" tIns="45720" rIns="91440" bIns="45720" numCol="1" anchor="t" anchorCtr="0" compatLnSpc="1">
            <a:spAutoFit/>
          </a:bodyPr>
          <a:lstStyle/>
          <a:p>
            <a:pPr marL="342900" marR="0" lvl="0" indent="-342900" algn="l" defTabSz="914400" rtl="0" eaLnBrk="0" fontAlgn="base" latinLnBrk="0" hangingPunct="0">
              <a:lnSpc>
                <a:spcPct val="100000"/>
              </a:lnSpc>
              <a:spcBef>
                <a:spcPct val="20000"/>
              </a:spcBef>
              <a:spcAft>
                <a:spcPct val="0"/>
              </a:spcAft>
              <a:buClr>
                <a:schemeClr val="tx2">
                  <a:lumMod val="60000"/>
                  <a:lumOff val="40000"/>
                </a:schemeClr>
              </a:buClr>
              <a:buSzPct val="80000"/>
              <a:buFont typeface="Arial" panose="020B0604020202020204" pitchFamily="34" charset="0"/>
              <a:buChar char="•"/>
              <a:defRPr/>
            </a:pPr>
            <a:r>
              <a:rPr kumimoji="0" lang="en-US" altLang="zh-TW" sz="2200" b="1" i="0" u="none" strike="noStrike" kern="1200" cap="none" spc="0" normalizeH="0" baseline="0" noProof="1">
                <a:ln>
                  <a:noFill/>
                </a:ln>
                <a:solidFill>
                  <a:srgbClr val="00B050"/>
                </a:solidFill>
                <a:effectLst/>
                <a:uLnTx/>
                <a:uFillTx/>
                <a:latin typeface="+mn-lt"/>
                <a:ea typeface="+mn-ea"/>
                <a:cs typeface="+mn-cs"/>
              </a:rPr>
              <a:t>Division </a:t>
            </a:r>
            <a:r>
              <a:rPr kumimoji="0" lang="en-US" altLang="zh-TW" sz="2200" b="1" i="1" u="none" strike="noStrike" kern="1200" cap="none" spc="0" normalizeH="0" baseline="0" noProof="1">
                <a:ln>
                  <a:noFill/>
                </a:ln>
                <a:solidFill>
                  <a:srgbClr val="00B050"/>
                </a:solidFill>
                <a:effectLst/>
                <a:uLnTx/>
                <a:uFillTx/>
                <a:latin typeface="+mn-lt"/>
                <a:ea typeface="+mn-ea"/>
                <a:cs typeface="+mn-cs"/>
              </a:rPr>
              <a:t>h</a:t>
            </a:r>
            <a:r>
              <a:rPr kumimoji="0" lang="en-US" altLang="zh-TW" sz="2200" b="1" i="1" u="none" strike="noStrike" kern="1200" cap="none" spc="0" normalizeH="0" baseline="-25000" noProof="1">
                <a:ln>
                  <a:noFill/>
                </a:ln>
                <a:solidFill>
                  <a:srgbClr val="00B050"/>
                </a:solidFill>
                <a:effectLst/>
                <a:uLnTx/>
                <a:uFillTx/>
                <a:latin typeface="+mn-lt"/>
                <a:ea typeface="+mn-ea"/>
                <a:cs typeface="+mn-cs"/>
              </a:rPr>
              <a:t>D</a:t>
            </a:r>
            <a:r>
              <a:rPr kumimoji="0" lang="en-US" altLang="zh-TW" sz="2200" b="1" i="0" u="none" strike="noStrike" kern="1200" cap="none" spc="0" normalizeH="0" baseline="0" noProof="1">
                <a:ln>
                  <a:noFill/>
                </a:ln>
                <a:solidFill>
                  <a:srgbClr val="00B050"/>
                </a:solidFill>
                <a:effectLst/>
                <a:uLnTx/>
                <a:uFillTx/>
                <a:latin typeface="+mn-lt"/>
                <a:ea typeface="+mn-ea"/>
                <a:cs typeface="+mn-cs"/>
              </a:rPr>
              <a:t>(</a:t>
            </a:r>
            <a:r>
              <a:rPr kumimoji="0" lang="en-US" altLang="zh-TW" sz="2200" b="1" i="1" u="none" strike="noStrike" kern="1200" cap="none" spc="0" normalizeH="0" baseline="0" noProof="1">
                <a:ln>
                  <a:noFill/>
                </a:ln>
                <a:solidFill>
                  <a:srgbClr val="00B050"/>
                </a:solidFill>
                <a:effectLst/>
                <a:uLnTx/>
                <a:uFillTx/>
                <a:latin typeface="+mn-lt"/>
                <a:ea typeface="+mn-ea"/>
                <a:cs typeface="+mn-cs"/>
              </a:rPr>
              <a:t>x</a:t>
            </a:r>
            <a:r>
              <a:rPr kumimoji="0" lang="en-US" altLang="zh-TW" sz="2200" b="1" i="0" u="none" strike="noStrike" kern="1200" cap="none" spc="0" normalizeH="0" baseline="0" noProof="1">
                <a:ln>
                  <a:noFill/>
                </a:ln>
                <a:solidFill>
                  <a:srgbClr val="00B050"/>
                </a:solidFill>
                <a:effectLst/>
                <a:uLnTx/>
                <a:uFillTx/>
                <a:latin typeface="+mn-lt"/>
                <a:ea typeface="+mn-ea"/>
                <a:cs typeface="+mn-cs"/>
              </a:rPr>
              <a:t>) = </a:t>
            </a:r>
            <a:r>
              <a:rPr kumimoji="0" lang="en-US" altLang="zh-TW" sz="2200" b="1" i="1" u="none" strike="noStrike" kern="1200" cap="none" spc="0" normalizeH="0" baseline="0" noProof="1">
                <a:ln>
                  <a:noFill/>
                </a:ln>
                <a:solidFill>
                  <a:srgbClr val="00B050"/>
                </a:solidFill>
                <a:effectLst/>
                <a:uLnTx/>
                <a:uFillTx/>
                <a:latin typeface="+mn-lt"/>
                <a:ea typeface="+mn-ea"/>
                <a:cs typeface="+mn-cs"/>
              </a:rPr>
              <a:t>x</a:t>
            </a:r>
            <a:r>
              <a:rPr kumimoji="0" lang="en-US" altLang="zh-TW" sz="2200" b="1" i="0" u="none" strike="noStrike" kern="1200" cap="none" spc="0" normalizeH="0" baseline="0" noProof="1">
                <a:ln>
                  <a:noFill/>
                </a:ln>
                <a:solidFill>
                  <a:srgbClr val="00B050"/>
                </a:solidFill>
                <a:effectLst/>
                <a:uLnTx/>
                <a:uFillTx/>
                <a:latin typeface="+mn-lt"/>
                <a:ea typeface="+mn-ea"/>
                <a:cs typeface="+mn-cs"/>
              </a:rPr>
              <a:t> % </a:t>
            </a:r>
            <a:r>
              <a:rPr kumimoji="0" lang="en-US" altLang="zh-TW" sz="2200" b="1" i="1" u="none" strike="noStrike" kern="1200" cap="none" spc="0" normalizeH="0" baseline="0" noProof="1">
                <a:ln>
                  <a:noFill/>
                </a:ln>
                <a:solidFill>
                  <a:srgbClr val="00B050"/>
                </a:solidFill>
                <a:effectLst/>
                <a:uLnTx/>
                <a:uFillTx/>
                <a:latin typeface="+mn-lt"/>
                <a:ea typeface="+mn-ea"/>
                <a:cs typeface="+mn-cs"/>
              </a:rPr>
              <a:t>M </a:t>
            </a:r>
            <a:r>
              <a:rPr kumimoji="0" lang="en-US" altLang="zh-TW" sz="2200" b="1" i="0" u="none" strike="noStrike" kern="1200" cap="none" spc="0" normalizeH="0" baseline="0" noProof="1">
                <a:ln>
                  <a:noFill/>
                </a:ln>
                <a:solidFill>
                  <a:srgbClr val="00B050"/>
                </a:solidFill>
                <a:effectLst/>
                <a:uLnTx/>
                <a:uFillTx/>
                <a:latin typeface="+mn-lt"/>
                <a:ea typeface="+mn-ea"/>
                <a:cs typeface="+mn-cs"/>
              </a:rPr>
              <a:t>:</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TW" sz="2200" b="0" i="0" u="none" strike="noStrike" kern="1200" cap="none" spc="0" normalizeH="0" baseline="0" noProof="1">
                <a:ln>
                  <a:noFill/>
                </a:ln>
                <a:solidFill>
                  <a:schemeClr val="tx1"/>
                </a:solidFill>
                <a:effectLst/>
                <a:uLnTx/>
                <a:uFillTx/>
                <a:latin typeface="+mn-lt"/>
                <a:ea typeface="+mn-ea"/>
                <a:cs typeface="+mn-cs"/>
              </a:rPr>
              <a:t>Using the modulus (%) operator.</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TW" sz="2200" b="0" i="0" u="none" strike="noStrike" kern="1200" cap="none" spc="0" normalizeH="0" baseline="0" noProof="1">
                <a:ln>
                  <a:noFill/>
                </a:ln>
                <a:solidFill>
                  <a:schemeClr val="tx1"/>
                </a:solidFill>
                <a:effectLst/>
                <a:uLnTx/>
                <a:uFillTx/>
                <a:latin typeface="+mn-lt"/>
                <a:ea typeface="+mn-ea"/>
                <a:cs typeface="+mn-cs"/>
              </a:rPr>
              <a:t>We divide the key </a:t>
            </a:r>
            <a:r>
              <a:rPr kumimoji="0" lang="en-US" altLang="zh-TW" sz="2200" b="0" i="1" u="none" strike="noStrike" kern="1200" cap="none" spc="0" normalizeH="0" baseline="0" noProof="1">
                <a:ln>
                  <a:noFill/>
                </a:ln>
                <a:solidFill>
                  <a:schemeClr val="tx1"/>
                </a:solidFill>
                <a:effectLst/>
                <a:uLnTx/>
                <a:uFillTx/>
                <a:latin typeface="+mn-lt"/>
                <a:ea typeface="+mn-ea"/>
                <a:cs typeface="+mn-cs"/>
              </a:rPr>
              <a:t>x</a:t>
            </a:r>
            <a:r>
              <a:rPr kumimoji="0" lang="en-US" altLang="zh-TW" sz="2200" b="0" i="0" u="none" strike="noStrike" kern="1200" cap="none" spc="0" normalizeH="0" baseline="0" noProof="1">
                <a:ln>
                  <a:noFill/>
                </a:ln>
                <a:solidFill>
                  <a:schemeClr val="tx1"/>
                </a:solidFill>
                <a:effectLst/>
                <a:uLnTx/>
                <a:uFillTx/>
                <a:latin typeface="+mn-lt"/>
                <a:ea typeface="+mn-ea"/>
                <a:cs typeface="+mn-cs"/>
              </a:rPr>
              <a:t> by some number </a:t>
            </a:r>
            <a:r>
              <a:rPr kumimoji="0" lang="en-US" altLang="zh-TW" sz="2200" b="0" i="1" u="none" strike="noStrike" kern="1200" cap="none" spc="0" normalizeH="0" baseline="0" noProof="1">
                <a:ln>
                  <a:noFill/>
                </a:ln>
                <a:solidFill>
                  <a:schemeClr val="tx1"/>
                </a:solidFill>
                <a:effectLst/>
                <a:uLnTx/>
                <a:uFillTx/>
                <a:latin typeface="+mn-lt"/>
                <a:ea typeface="+mn-ea"/>
                <a:cs typeface="+mn-cs"/>
              </a:rPr>
              <a:t>M</a:t>
            </a:r>
            <a:r>
              <a:rPr kumimoji="0" lang="en-US" altLang="zh-TW" sz="2200" b="0" i="0" u="none" strike="noStrike" kern="1200" cap="none" spc="0" normalizeH="0" baseline="0" noProof="1">
                <a:ln>
                  <a:noFill/>
                </a:ln>
                <a:solidFill>
                  <a:schemeClr val="tx1"/>
                </a:solidFill>
                <a:effectLst/>
                <a:uLnTx/>
                <a:uFillTx/>
                <a:latin typeface="+mn-lt"/>
                <a:ea typeface="+mn-ea"/>
                <a:cs typeface="+mn-cs"/>
              </a:rPr>
              <a:t> and use the remainder as the hash index for </a:t>
            </a:r>
            <a:r>
              <a:rPr kumimoji="0" lang="en-US" altLang="zh-TW" sz="2200" b="0" i="1" u="none" strike="noStrike" kern="1200" cap="none" spc="0" normalizeH="0" baseline="0" noProof="1">
                <a:ln>
                  <a:noFill/>
                </a:ln>
                <a:solidFill>
                  <a:schemeClr val="tx1"/>
                </a:solidFill>
                <a:effectLst/>
                <a:uLnTx/>
                <a:uFillTx/>
                <a:latin typeface="+mn-lt"/>
                <a:ea typeface="+mn-ea"/>
                <a:cs typeface="+mn-cs"/>
              </a:rPr>
              <a:t>x</a:t>
            </a:r>
            <a:r>
              <a:rPr kumimoji="0" lang="en-US" altLang="zh-TW" sz="2200" b="0" i="0" u="none" strike="noStrike" kern="1200" cap="none" spc="0" normalizeH="0" baseline="0" noProof="1">
                <a:ln>
                  <a:noFill/>
                </a:ln>
                <a:solidFill>
                  <a:schemeClr val="tx1"/>
                </a:solidFill>
                <a:effectLst/>
                <a:uLnTx/>
                <a:uFillTx/>
                <a:latin typeface="+mn-lt"/>
                <a:ea typeface="+mn-ea"/>
                <a:cs typeface="+mn-cs"/>
              </a:rPr>
              <a:t>.</a:t>
            </a:r>
          </a:p>
          <a:p>
            <a:pPr marL="1143000" marR="0" lvl="2" indent="-2286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TW" sz="2200" b="0" i="0" u="none" strike="noStrike" kern="1200" cap="none" spc="0" normalizeH="0" baseline="0" noProof="1">
                <a:ln>
                  <a:noFill/>
                </a:ln>
                <a:solidFill>
                  <a:schemeClr val="tx1"/>
                </a:solidFill>
                <a:effectLst/>
                <a:uLnTx/>
                <a:uFillTx/>
                <a:latin typeface="+mn-lt"/>
                <a:ea typeface="+mn-ea"/>
                <a:cs typeface="+mn-cs"/>
              </a:rPr>
              <a:t>This gives indexes that range from 0 to </a:t>
            </a:r>
            <a:r>
              <a:rPr kumimoji="0" lang="en-US" altLang="zh-TW" sz="2200" b="0" i="1" u="none" strike="noStrike" kern="1200" cap="none" spc="0" normalizeH="0" baseline="0" noProof="1">
                <a:ln>
                  <a:noFill/>
                </a:ln>
                <a:solidFill>
                  <a:schemeClr val="tx1"/>
                </a:solidFill>
                <a:effectLst/>
                <a:uLnTx/>
                <a:uFillTx/>
                <a:latin typeface="+mn-lt"/>
                <a:ea typeface="+mn-ea"/>
                <a:cs typeface="+mn-cs"/>
              </a:rPr>
              <a:t>M</a:t>
            </a:r>
            <a:r>
              <a:rPr kumimoji="0" lang="en-US" altLang="zh-TW" sz="2200" b="0" i="0" u="none" strike="noStrike" kern="1200" cap="none" spc="0" normalizeH="0" baseline="0" noProof="1">
                <a:ln>
                  <a:noFill/>
                </a:ln>
                <a:solidFill>
                  <a:schemeClr val="tx1"/>
                </a:solidFill>
                <a:effectLst/>
                <a:uLnTx/>
                <a:uFillTx/>
                <a:latin typeface="+mn-lt"/>
                <a:ea typeface="+mn-ea"/>
                <a:cs typeface="+mn-cs"/>
              </a:rPr>
              <a:t> - 1, </a:t>
            </a:r>
          </a:p>
          <a:p>
            <a:pPr marL="1143000" marR="0" lvl="2" indent="-2286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TW" sz="2200" b="0" i="0" u="none" strike="noStrike" kern="1200" cap="none" spc="0" normalizeH="0" baseline="0" noProof="1">
                <a:ln>
                  <a:noFill/>
                </a:ln>
                <a:solidFill>
                  <a:schemeClr val="tx1"/>
                </a:solidFill>
                <a:effectLst/>
                <a:uLnTx/>
                <a:uFillTx/>
                <a:latin typeface="+mn-lt"/>
                <a:ea typeface="+mn-ea"/>
                <a:cs typeface="+mn-cs"/>
              </a:rPr>
              <a:t>	where </a:t>
            </a:r>
            <a:r>
              <a:rPr kumimoji="0" lang="en-US" altLang="zh-TW" sz="2200" b="0" i="1" u="none" strike="noStrike" kern="1200" cap="none" spc="0" normalizeH="0" baseline="0" noProof="1">
                <a:ln>
                  <a:noFill/>
                </a:ln>
                <a:solidFill>
                  <a:schemeClr val="tx1"/>
                </a:solidFill>
                <a:effectLst/>
                <a:uLnTx/>
                <a:uFillTx/>
                <a:latin typeface="+mn-lt"/>
                <a:ea typeface="+mn-ea"/>
                <a:cs typeface="+mn-cs"/>
              </a:rPr>
              <a:t>M</a:t>
            </a:r>
            <a:r>
              <a:rPr kumimoji="0" lang="en-US" altLang="zh-TW" sz="2200" b="0" i="0" u="none" strike="noStrike" kern="1200" cap="none" spc="0" normalizeH="0" baseline="0" noProof="1">
                <a:ln>
                  <a:noFill/>
                </a:ln>
                <a:solidFill>
                  <a:schemeClr val="tx1"/>
                </a:solidFill>
                <a:effectLst/>
                <a:uLnTx/>
                <a:uFillTx/>
                <a:latin typeface="+mn-lt"/>
                <a:ea typeface="+mn-ea"/>
                <a:cs typeface="+mn-cs"/>
              </a:rPr>
              <a:t> = that table size (hash table).</a:t>
            </a:r>
          </a:p>
          <a:p>
            <a:pPr marL="342900" marR="0" lvl="0" indent="-342900" algn="l" defTabSz="914400" rtl="0" eaLnBrk="0" fontAlgn="base" latinLnBrk="0" hangingPunct="0">
              <a:lnSpc>
                <a:spcPct val="100000"/>
              </a:lnSpc>
              <a:spcBef>
                <a:spcPct val="20000"/>
              </a:spcBef>
              <a:spcAft>
                <a:spcPct val="0"/>
              </a:spcAft>
              <a:buClr>
                <a:schemeClr val="tx2">
                  <a:lumMod val="60000"/>
                  <a:lumOff val="40000"/>
                </a:schemeClr>
              </a:buClr>
              <a:buSzPct val="80000"/>
              <a:buFont typeface="Arial" panose="020B0604020202020204" pitchFamily="34" charset="0"/>
              <a:buChar char="•"/>
              <a:defRPr/>
            </a:pPr>
            <a:r>
              <a:rPr kumimoji="0" lang="en-US" altLang="zh-TW" sz="2200" b="0" i="0" u="none" strike="noStrike" kern="1200" cap="none" spc="0" normalizeH="0" baseline="0" noProof="1">
                <a:ln>
                  <a:noFill/>
                </a:ln>
                <a:solidFill>
                  <a:schemeClr val="tx1"/>
                </a:solidFill>
                <a:effectLst/>
                <a:uLnTx/>
                <a:uFillTx/>
                <a:latin typeface="+mn-lt"/>
                <a:ea typeface="+mn-ea"/>
                <a:cs typeface="+mn-cs"/>
              </a:rPr>
              <a:t>The choice of </a:t>
            </a:r>
            <a:r>
              <a:rPr kumimoji="0" lang="en-US" altLang="zh-TW" sz="2200" b="0" i="1" u="none" strike="noStrike" kern="1200" cap="none" spc="0" normalizeH="0" baseline="0" noProof="1">
                <a:ln>
                  <a:noFill/>
                </a:ln>
                <a:solidFill>
                  <a:schemeClr val="tx1"/>
                </a:solidFill>
                <a:effectLst/>
                <a:uLnTx/>
                <a:uFillTx/>
                <a:latin typeface="+mn-lt"/>
                <a:ea typeface="+mn-ea"/>
                <a:cs typeface="+mn-cs"/>
              </a:rPr>
              <a:t>M</a:t>
            </a:r>
            <a:r>
              <a:rPr kumimoji="0" lang="en-US" altLang="zh-TW" sz="2200" b="0" i="0" u="none" strike="noStrike" kern="1200" cap="none" spc="0" normalizeH="0" baseline="0" noProof="1">
                <a:ln>
                  <a:noFill/>
                </a:ln>
                <a:solidFill>
                  <a:schemeClr val="tx1"/>
                </a:solidFill>
                <a:effectLst/>
                <a:uLnTx/>
                <a:uFillTx/>
                <a:latin typeface="+mn-lt"/>
                <a:ea typeface="+mn-ea"/>
                <a:cs typeface="+mn-cs"/>
              </a:rPr>
              <a:t> is critical.</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TW" sz="2200" b="0" i="0" u="none" strike="noStrike" kern="1200" cap="none" spc="0" normalizeH="0" baseline="0" noProof="1">
                <a:ln>
                  <a:noFill/>
                </a:ln>
                <a:solidFill>
                  <a:schemeClr val="tx1"/>
                </a:solidFill>
                <a:effectLst/>
                <a:uLnTx/>
                <a:uFillTx/>
                <a:latin typeface="+mn-lt"/>
                <a:ea typeface="+mn-ea"/>
                <a:cs typeface="+mn-cs"/>
              </a:rPr>
              <a:t>If </a:t>
            </a:r>
            <a:r>
              <a:rPr kumimoji="0" lang="en-US" altLang="zh-TW" sz="2200" b="0" i="1" u="none" strike="noStrike" kern="1200" cap="none" spc="0" normalizeH="0" baseline="0" noProof="1">
                <a:ln>
                  <a:noFill/>
                </a:ln>
                <a:solidFill>
                  <a:schemeClr val="tx1"/>
                </a:solidFill>
                <a:effectLst/>
                <a:uLnTx/>
                <a:uFillTx/>
                <a:latin typeface="+mn-lt"/>
                <a:ea typeface="+mn-ea"/>
                <a:cs typeface="+mn-cs"/>
              </a:rPr>
              <a:t>M</a:t>
            </a:r>
            <a:r>
              <a:rPr kumimoji="0" lang="en-US" altLang="zh-TW" sz="2200" b="0" i="0" u="none" strike="noStrike" kern="1200" cap="none" spc="0" normalizeH="0" baseline="0" noProof="1">
                <a:ln>
                  <a:noFill/>
                </a:ln>
                <a:solidFill>
                  <a:schemeClr val="tx1"/>
                </a:solidFill>
                <a:effectLst/>
                <a:uLnTx/>
                <a:uFillTx/>
                <a:latin typeface="+mn-lt"/>
                <a:ea typeface="+mn-ea"/>
                <a:cs typeface="+mn-cs"/>
              </a:rPr>
              <a:t> is divisible by 2, then odd keys to odd indexes and even keys to even ones. (biased!!)</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TW" sz="2200" b="0" i="0" u="none" strike="noStrike" kern="1200" cap="none" spc="0" normalizeH="0" baseline="0" noProof="1">
                <a:ln>
                  <a:noFill/>
                </a:ln>
                <a:solidFill>
                  <a:schemeClr val="tx1"/>
                </a:solidFill>
                <a:effectLst/>
                <a:uLnTx/>
                <a:uFillTx/>
                <a:latin typeface="+mn-lt"/>
                <a:ea typeface="+mn-ea"/>
                <a:cs typeface="+mn-cs"/>
              </a:rPr>
              <a:t>If M is a power of 2, i.e. m = 2^p , then h(k) is just the p lowest-order bits of k. (biased!!)</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TW" sz="2200" b="0" i="0" u="none" strike="noStrike" kern="1200" cap="none" spc="0" normalizeH="0" baseline="0" noProof="1">
                <a:ln>
                  <a:noFill/>
                </a:ln>
                <a:solidFill>
                  <a:schemeClr val="tx1"/>
                </a:solidFill>
                <a:effectLst/>
                <a:uLnTx/>
                <a:uFillTx/>
                <a:latin typeface="+mn-lt"/>
                <a:ea typeface="+mn-ea"/>
                <a:cs typeface="+mn-cs"/>
              </a:rPr>
              <a:t>If M = pH, then keys in the set {H, 2H, 3H, …, (p-1)H, pH, (p+1)H,…, kH,…} map to  p  positions {H, 2H, 3H, …, (p-1)H, 0}  only  (biased!!) </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TW" sz="2200" i="0" u="none" strike="noStrike" kern="1200" cap="none" spc="0" normalizeH="0" baseline="0" noProof="1">
                <a:ln>
                  <a:noFill/>
                </a:ln>
                <a:effectLst/>
                <a:uLnTx/>
                <a:uFillTx/>
                <a:latin typeface="+mn-lt"/>
                <a:ea typeface="+mn-ea"/>
                <a:cs typeface="+mn-cs"/>
              </a:rPr>
              <a:t>A </a:t>
            </a:r>
            <a:r>
              <a:rPr kumimoji="0" lang="en-US" altLang="zh-TW" sz="2200" b="1" i="0" u="none" strike="noStrike" kern="1200" cap="none" spc="0" normalizeH="0" baseline="0" noProof="1">
                <a:ln>
                  <a:noFill/>
                </a:ln>
                <a:solidFill>
                  <a:srgbClr val="00B050"/>
                </a:solidFill>
                <a:effectLst/>
                <a:uLnTx/>
                <a:uFillTx/>
                <a:latin typeface="+mn-lt"/>
                <a:ea typeface="+mn-ea"/>
                <a:cs typeface="+mn-cs"/>
              </a:rPr>
              <a:t>good choice for </a:t>
            </a:r>
            <a:r>
              <a:rPr kumimoji="0" lang="en-US" altLang="zh-TW" sz="2200" b="1" i="1" u="none" strike="noStrike" kern="1200" cap="none" spc="0" normalizeH="0" baseline="0" noProof="1">
                <a:ln>
                  <a:noFill/>
                </a:ln>
                <a:solidFill>
                  <a:srgbClr val="00B050"/>
                </a:solidFill>
                <a:effectLst/>
                <a:uLnTx/>
                <a:uFillTx/>
                <a:latin typeface="+mn-lt"/>
                <a:ea typeface="+mn-ea"/>
                <a:cs typeface="+mn-cs"/>
              </a:rPr>
              <a:t>M</a:t>
            </a:r>
            <a:r>
              <a:rPr kumimoji="0" lang="en-US" altLang="zh-TW" sz="2200" b="1" i="0" u="none" strike="noStrike" kern="1200" cap="none" spc="0" normalizeH="0" baseline="0" noProof="1">
                <a:ln>
                  <a:noFill/>
                </a:ln>
                <a:solidFill>
                  <a:srgbClr val="00B050"/>
                </a:solidFill>
                <a:effectLst/>
                <a:uLnTx/>
                <a:uFillTx/>
                <a:latin typeface="+mn-lt"/>
                <a:ea typeface="+mn-ea"/>
                <a:cs typeface="+mn-cs"/>
              </a:rPr>
              <a:t> </a:t>
            </a:r>
            <a:r>
              <a:rPr kumimoji="0" lang="en-US" altLang="zh-TW" sz="2200" i="0" u="none" strike="noStrike" kern="1200" cap="none" spc="0" normalizeH="0" baseline="0" noProof="1">
                <a:ln>
                  <a:noFill/>
                </a:ln>
                <a:effectLst/>
                <a:uLnTx/>
                <a:uFillTx/>
                <a:latin typeface="+mn-lt"/>
                <a:ea typeface="+mn-ea"/>
                <a:cs typeface="+mn-cs"/>
              </a:rPr>
              <a:t>would be : </a:t>
            </a:r>
            <a:r>
              <a:rPr kumimoji="0" lang="en-US" altLang="zh-TW" sz="2200" i="1" u="none" strike="noStrike" kern="1200" cap="none" spc="0" normalizeH="0" baseline="0" noProof="1">
                <a:ln>
                  <a:noFill/>
                </a:ln>
                <a:effectLst/>
                <a:uLnTx/>
                <a:uFillTx/>
                <a:latin typeface="+mn-lt"/>
                <a:ea typeface="+mn-ea"/>
                <a:cs typeface="+mn-cs"/>
              </a:rPr>
              <a:t>M</a:t>
            </a:r>
            <a:r>
              <a:rPr kumimoji="0" lang="en-US" altLang="zh-TW" sz="2200" i="0" u="none" strike="noStrike" kern="1200" cap="none" spc="0" normalizeH="0" baseline="0" noProof="1">
                <a:ln>
                  <a:noFill/>
                </a:ln>
                <a:effectLst/>
                <a:uLnTx/>
                <a:uFillTx/>
                <a:latin typeface="+mn-lt"/>
                <a:ea typeface="+mn-ea"/>
                <a:cs typeface="+mn-cs"/>
              </a:rPr>
              <a:t> a </a:t>
            </a:r>
            <a:r>
              <a:rPr kumimoji="0" lang="en-US" altLang="zh-TW" sz="2200" b="1" i="0" u="none" strike="noStrike" kern="1200" cap="none" spc="0" normalizeH="0" baseline="0" noProof="1">
                <a:ln>
                  <a:noFill/>
                </a:ln>
                <a:solidFill>
                  <a:srgbClr val="00B050"/>
                </a:solidFill>
                <a:effectLst/>
                <a:uLnTx/>
                <a:uFillTx/>
                <a:latin typeface="+mn-lt"/>
                <a:ea typeface="+mn-ea"/>
                <a:cs typeface="+mn-cs"/>
              </a:rPr>
              <a:t>prime number </a:t>
            </a:r>
            <a:r>
              <a:rPr kumimoji="0" lang="en-US" altLang="zh-TW" sz="2200" i="0" u="none" strike="noStrike" kern="1200" cap="none" spc="0" normalizeH="0" baseline="0" noProof="1">
                <a:ln>
                  <a:noFill/>
                </a:ln>
                <a:effectLst/>
                <a:uLnTx/>
                <a:uFillTx/>
                <a:latin typeface="+mn-lt"/>
                <a:ea typeface="+mn-ea"/>
                <a:cs typeface="+mn-cs"/>
              </a:rPr>
              <a:t>such that </a:t>
            </a:r>
            <a:r>
              <a:rPr kumimoji="0" lang="en-US" altLang="zh-TW" sz="2200" i="1" u="none" strike="noStrike" kern="1200" cap="none" spc="0" normalizeH="0" baseline="0" noProof="1">
                <a:ln>
                  <a:noFill/>
                </a:ln>
                <a:effectLst/>
                <a:uLnTx/>
                <a:uFillTx/>
                <a:latin typeface="+mn-lt"/>
                <a:ea typeface="+mn-ea"/>
                <a:cs typeface="+mn-cs"/>
              </a:rPr>
              <a:t>M</a:t>
            </a:r>
            <a:r>
              <a:rPr kumimoji="0" lang="en-US" altLang="zh-TW" sz="2200" i="0" u="none" strike="noStrike" kern="1200" cap="none" spc="0" normalizeH="0" baseline="0" noProof="1">
                <a:ln>
                  <a:noFill/>
                </a:ln>
                <a:effectLst/>
                <a:uLnTx/>
                <a:uFillTx/>
                <a:latin typeface="+mn-lt"/>
                <a:ea typeface="+mn-ea"/>
                <a:cs typeface="+mn-cs"/>
              </a:rPr>
              <a:t> does not divide </a:t>
            </a:r>
            <a:r>
              <a:rPr kumimoji="0" lang="en-US" altLang="zh-TW" sz="2200" i="1" u="none" strike="noStrike" kern="1200" cap="none" spc="0" normalizeH="0" baseline="0" noProof="1">
                <a:ln>
                  <a:noFill/>
                </a:ln>
                <a:effectLst/>
                <a:uLnTx/>
                <a:uFillTx/>
                <a:latin typeface="+mn-lt"/>
                <a:ea typeface="+mn-ea"/>
                <a:cs typeface="+mn-cs"/>
              </a:rPr>
              <a:t>r</a:t>
            </a:r>
            <a:r>
              <a:rPr kumimoji="0" lang="en-US" altLang="zh-TW" sz="2200" i="1" u="none" strike="noStrike" kern="1200" cap="none" spc="0" normalizeH="0" baseline="30000" noProof="1">
                <a:ln>
                  <a:noFill/>
                </a:ln>
                <a:effectLst/>
                <a:uLnTx/>
                <a:uFillTx/>
                <a:latin typeface="+mn-lt"/>
                <a:ea typeface="+mn-ea"/>
                <a:cs typeface="+mn-cs"/>
              </a:rPr>
              <a:t>k</a:t>
            </a:r>
            <a:r>
              <a:rPr kumimoji="0" lang="en-US" altLang="zh-TW" sz="2200" i="0" u="none" strike="noStrike" kern="1200" cap="none" spc="0" normalizeH="0" baseline="0" noProof="1">
                <a:ln>
                  <a:noFill/>
                </a:ln>
                <a:effectLst/>
                <a:uLnTx/>
                <a:uFillTx/>
                <a:latin typeface="+mn-lt"/>
                <a:ea typeface="+mn-ea"/>
                <a:cs typeface="+mn-cs"/>
                <a:sym typeface="Symbol" panose="05050102010706020507" pitchFamily="18" charset="2"/>
              </a:rPr>
              <a:t></a:t>
            </a:r>
            <a:r>
              <a:rPr kumimoji="0" lang="en-US" altLang="zh-TW" sz="2200" i="1" u="none" strike="noStrike" kern="1200" cap="none" spc="0" normalizeH="0" baseline="0" noProof="1">
                <a:ln>
                  <a:noFill/>
                </a:ln>
                <a:effectLst/>
                <a:uLnTx/>
                <a:uFillTx/>
                <a:latin typeface="+mn-lt"/>
                <a:ea typeface="+mn-ea"/>
                <a:cs typeface="+mn-cs"/>
                <a:sym typeface="Symbol" panose="05050102010706020507" pitchFamily="18" charset="2"/>
              </a:rPr>
              <a:t>a</a:t>
            </a:r>
            <a:r>
              <a:rPr kumimoji="0" lang="en-US" altLang="zh-TW" sz="2200" i="0" u="none" strike="noStrike" kern="1200" cap="none" spc="0" normalizeH="0" baseline="0" noProof="1">
                <a:ln>
                  <a:noFill/>
                </a:ln>
                <a:effectLst/>
                <a:uLnTx/>
                <a:uFillTx/>
                <a:latin typeface="+mn-lt"/>
                <a:ea typeface="+mn-ea"/>
                <a:cs typeface="+mn-cs"/>
                <a:sym typeface="Symbol" panose="05050102010706020507" pitchFamily="18" charset="2"/>
              </a:rPr>
              <a:t> for small </a:t>
            </a:r>
            <a:r>
              <a:rPr kumimoji="0" lang="en-US" altLang="zh-TW" sz="2200" i="1" u="none" strike="noStrike" kern="1200" cap="none" spc="0" normalizeH="0" baseline="0" noProof="1">
                <a:ln>
                  <a:noFill/>
                </a:ln>
                <a:effectLst/>
                <a:uLnTx/>
                <a:uFillTx/>
                <a:latin typeface="+mn-lt"/>
                <a:ea typeface="+mn-ea"/>
                <a:cs typeface="+mn-cs"/>
                <a:sym typeface="Symbol" panose="05050102010706020507" pitchFamily="18" charset="2"/>
              </a:rPr>
              <a:t>k</a:t>
            </a:r>
            <a:r>
              <a:rPr kumimoji="0" lang="en-US" altLang="zh-TW" sz="2200" i="0" u="none" strike="noStrike" kern="1200" cap="none" spc="0" normalizeH="0" baseline="0" noProof="1">
                <a:ln>
                  <a:noFill/>
                </a:ln>
                <a:effectLst/>
                <a:uLnTx/>
                <a:uFillTx/>
                <a:latin typeface="+mn-lt"/>
                <a:ea typeface="+mn-ea"/>
                <a:cs typeface="+mn-cs"/>
                <a:sym typeface="Symbol" panose="05050102010706020507" pitchFamily="18" charset="2"/>
              </a:rPr>
              <a:t> and </a:t>
            </a:r>
            <a:r>
              <a:rPr kumimoji="0" lang="en-US" altLang="zh-TW" sz="2200" i="1" u="none" strike="noStrike" kern="1200" cap="none" spc="0" normalizeH="0" baseline="0" noProof="1">
                <a:ln>
                  <a:noFill/>
                </a:ln>
                <a:effectLst/>
                <a:uLnTx/>
                <a:uFillTx/>
                <a:latin typeface="+mn-lt"/>
                <a:ea typeface="+mn-ea"/>
                <a:cs typeface="+mn-cs"/>
                <a:sym typeface="Symbol" panose="05050102010706020507" pitchFamily="18" charset="2"/>
              </a:rPr>
              <a:t>a</a:t>
            </a:r>
            <a:r>
              <a:rPr kumimoji="0" lang="en-US" altLang="zh-TW" sz="2200" i="0" u="none" strike="noStrike" kern="1200" cap="none" spc="0" normalizeH="0" baseline="0" noProof="1">
                <a:ln>
                  <a:noFill/>
                </a:ln>
                <a:effectLst/>
                <a:uLnTx/>
                <a:uFillTx/>
                <a:latin typeface="+mn-lt"/>
                <a:ea typeface="+mn-ea"/>
                <a:cs typeface="+mn-cs"/>
                <a:sym typeface="Symbol" panose="05050102010706020507" pitchFamily="18" charset="2"/>
              </a:rPr>
              <a:t>.</a:t>
            </a:r>
          </a:p>
        </p:txBody>
      </p:sp>
      <p:sp>
        <p:nvSpPr>
          <p:cNvPr id="19460" name="Rectangle 2"/>
          <p:cNvSpPr/>
          <p:nvPr/>
        </p:nvSpPr>
        <p:spPr>
          <a:xfrm>
            <a:off x="2286000" y="-98425"/>
            <a:ext cx="7235825" cy="7016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4000" b="1" dirty="0">
                <a:solidFill>
                  <a:srgbClr val="CC3300"/>
                </a:solidFill>
              </a:rPr>
              <a:t>Division Hash Functions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13</a:t>
            </a:fld>
            <a:r>
              <a:rPr lang="en-US" altLang="en-US" sz="1200" dirty="0">
                <a:solidFill>
                  <a:srgbClr val="898989"/>
                </a:solidFill>
                <a:latin typeface="Arial" panose="020B0604020202020204" pitchFamily="34" charset="0"/>
              </a:rPr>
              <a:t>/40</a:t>
            </a:r>
          </a:p>
        </p:txBody>
      </p:sp>
      <p:sp>
        <p:nvSpPr>
          <p:cNvPr id="109570" name="Text Placeholder 109569"/>
          <p:cNvSpPr>
            <a:spLocks noGrp="1"/>
          </p:cNvSpPr>
          <p:nvPr>
            <p:ph idx="1"/>
          </p:nvPr>
        </p:nvSpPr>
        <p:spPr>
          <a:xfrm>
            <a:off x="228600" y="762000"/>
            <a:ext cx="8686800" cy="5663089"/>
          </a:xfrm>
        </p:spPr>
        <p:txBody>
          <a:bodyPr vert="horz" wrap="square" lIns="91440" tIns="45720" rIns="91440" bIns="45720" numCol="1" anchor="t" anchorCtr="0" compatLnSpc="1">
            <a:spAutoFit/>
          </a:bodyPr>
          <a:lstStyle/>
          <a:p>
            <a:pPr>
              <a:lnSpc>
                <a:spcPct val="90000"/>
              </a:lnSpc>
              <a:buClr>
                <a:srgbClr val="558ED5"/>
              </a:buClr>
              <a:buSzPct val="80000"/>
              <a:buFont typeface="Arial" panose="020B0604020202020204" pitchFamily="34" charset="0"/>
              <a:buChar char="•"/>
            </a:pPr>
            <a:r>
              <a:rPr lang="" altLang="zh-TW" sz="2800" b="1" kern="1200" dirty="0">
                <a:latin typeface="+mn-lt"/>
                <a:ea typeface="PMingLiU" pitchFamily="18" charset="-120"/>
                <a:cs typeface="+mn-cs"/>
              </a:rPr>
              <a:t>Folding</a:t>
            </a:r>
          </a:p>
          <a:p>
            <a:pPr lvl="1">
              <a:lnSpc>
                <a:spcPct val="90000"/>
              </a:lnSpc>
            </a:pPr>
            <a:r>
              <a:rPr lang="" altLang="zh-TW" sz="2400" kern="1200" dirty="0">
                <a:latin typeface="+mn-lt"/>
                <a:ea typeface="PMingLiU" pitchFamily="18" charset="-120"/>
                <a:cs typeface="+mn-cs"/>
              </a:rPr>
              <a:t>Partition key </a:t>
            </a:r>
            <a:r>
              <a:rPr lang="" altLang="zh-TW" sz="2400" i="1" kern="1200" dirty="0">
                <a:latin typeface="+mn-lt"/>
                <a:ea typeface="PMingLiU" pitchFamily="18" charset="-120"/>
                <a:cs typeface="+mn-cs"/>
              </a:rPr>
              <a:t>x</a:t>
            </a:r>
            <a:r>
              <a:rPr lang="" altLang="zh-TW" sz="2400" kern="1200" dirty="0">
                <a:latin typeface="+mn-lt"/>
                <a:ea typeface="PMingLiU" pitchFamily="18" charset="-120"/>
                <a:cs typeface="+mn-cs"/>
              </a:rPr>
              <a:t> into several parts.</a:t>
            </a:r>
          </a:p>
          <a:p>
            <a:pPr lvl="1">
              <a:lnSpc>
                <a:spcPct val="90000"/>
              </a:lnSpc>
            </a:pPr>
            <a:r>
              <a:rPr lang="" altLang="zh-TW" sz="2400" kern="1200" dirty="0">
                <a:latin typeface="+mn-lt"/>
                <a:ea typeface="PMingLiU" pitchFamily="18" charset="-120"/>
                <a:cs typeface="+mn-cs"/>
              </a:rPr>
              <a:t>All parts except for the last one have the same length.</a:t>
            </a:r>
          </a:p>
          <a:p>
            <a:pPr lvl="1">
              <a:lnSpc>
                <a:spcPct val="90000"/>
              </a:lnSpc>
            </a:pPr>
            <a:r>
              <a:rPr lang="" altLang="zh-TW" sz="2400" kern="1200" dirty="0">
                <a:latin typeface="+mn-lt"/>
                <a:ea typeface="PMingLiU" pitchFamily="18" charset="-120"/>
                <a:cs typeface="+mn-cs"/>
              </a:rPr>
              <a:t>Add the parts together to obtain the value y, the hash index then is  </a:t>
            </a:r>
            <a:r>
              <a:rPr lang="" altLang="zh-TW" sz="2400" i="1" kern="1200" dirty="0">
                <a:latin typeface="+mn-lt"/>
                <a:ea typeface="PMingLiU" pitchFamily="18" charset="-120"/>
                <a:cs typeface="+mn-cs"/>
              </a:rPr>
              <a:t>h</a:t>
            </a:r>
            <a:r>
              <a:rPr lang="" altLang="zh-TW" sz="2400" kern="1200" dirty="0">
                <a:latin typeface="+mn-lt"/>
                <a:ea typeface="PMingLiU" pitchFamily="18" charset="-120"/>
                <a:cs typeface="+mn-cs"/>
              </a:rPr>
              <a:t>(</a:t>
            </a:r>
            <a:r>
              <a:rPr lang="" altLang="zh-TW" sz="2400" i="1" kern="1200" dirty="0">
                <a:latin typeface="+mn-lt"/>
                <a:ea typeface="PMingLiU" pitchFamily="18" charset="-120"/>
                <a:cs typeface="+mn-cs"/>
              </a:rPr>
              <a:t>x</a:t>
            </a:r>
            <a:r>
              <a:rPr lang="" altLang="zh-TW" sz="2400" kern="1200" dirty="0">
                <a:latin typeface="+mn-lt"/>
                <a:ea typeface="PMingLiU" pitchFamily="18" charset="-120"/>
                <a:cs typeface="+mn-cs"/>
              </a:rPr>
              <a:t>) = y % </a:t>
            </a:r>
            <a:r>
              <a:rPr lang="" altLang="zh-TW" sz="2400" i="1" kern="1200" dirty="0">
                <a:latin typeface="+mn-lt"/>
                <a:ea typeface="PMingLiU" pitchFamily="18" charset="-120"/>
                <a:cs typeface="+mn-cs"/>
              </a:rPr>
              <a:t>M. </a:t>
            </a:r>
            <a:endParaRPr lang="" altLang="zh-TW" sz="2400" kern="1200" dirty="0">
              <a:latin typeface="+mn-lt"/>
              <a:ea typeface="PMingLiU" pitchFamily="18" charset="-120"/>
              <a:cs typeface="+mn-cs"/>
            </a:endParaRPr>
          </a:p>
          <a:p>
            <a:pPr>
              <a:lnSpc>
                <a:spcPct val="90000"/>
              </a:lnSpc>
              <a:buClr>
                <a:srgbClr val="558ED5"/>
              </a:buClr>
              <a:buSzPct val="80000"/>
              <a:buFont typeface="Arial" panose="020B0604020202020204" pitchFamily="34" charset="0"/>
              <a:buChar char="•"/>
            </a:pPr>
            <a:r>
              <a:rPr lang="" altLang="zh-TW" sz="2800" kern="1200" dirty="0">
                <a:latin typeface="+mn-lt"/>
                <a:ea typeface="PMingLiU" pitchFamily="18" charset="-120"/>
                <a:cs typeface="+mn-cs"/>
              </a:rPr>
              <a:t>Two possibilities (divide </a:t>
            </a:r>
            <a:r>
              <a:rPr lang="" altLang="zh-TW" sz="2800" i="1" kern="1200" dirty="0">
                <a:latin typeface="+mn-lt"/>
                <a:ea typeface="PMingLiU" pitchFamily="18" charset="-120"/>
                <a:cs typeface="+mn-cs"/>
              </a:rPr>
              <a:t>x</a:t>
            </a:r>
            <a:r>
              <a:rPr lang="" altLang="zh-TW" sz="2800" kern="1200" dirty="0">
                <a:latin typeface="+mn-lt"/>
                <a:ea typeface="PMingLiU" pitchFamily="18" charset="-120"/>
                <a:cs typeface="+mn-cs"/>
              </a:rPr>
              <a:t> into several parts)</a:t>
            </a:r>
          </a:p>
          <a:p>
            <a:pPr lvl="1">
              <a:lnSpc>
                <a:spcPct val="90000"/>
              </a:lnSpc>
            </a:pPr>
            <a:r>
              <a:rPr lang="" altLang="zh-TW" sz="2400" b="1" i="1" kern="1200" dirty="0">
                <a:solidFill>
                  <a:srgbClr val="0000FF"/>
                </a:solidFill>
                <a:latin typeface="+mn-lt"/>
                <a:ea typeface="PMingLiU" pitchFamily="18" charset="-120"/>
                <a:cs typeface="+mn-cs"/>
              </a:rPr>
              <a:t>Shift folding</a:t>
            </a:r>
            <a:r>
              <a:rPr lang="" altLang="zh-TW" sz="2400" kern="1200" dirty="0">
                <a:latin typeface="+mn-lt"/>
                <a:ea typeface="PMingLiU" pitchFamily="18" charset="-120"/>
                <a:cs typeface="+mn-cs"/>
              </a:rPr>
              <a:t>: </a:t>
            </a:r>
            <a:br>
              <a:rPr lang="en-US" altLang="zh-TW" sz="2400" kern="1200" dirty="0">
                <a:latin typeface="+mn-lt"/>
                <a:ea typeface="PMingLiU" pitchFamily="18" charset="-120"/>
                <a:cs typeface="+mn-cs"/>
              </a:rPr>
            </a:br>
            <a:r>
              <a:rPr lang="" altLang="zh-TW" sz="2400" kern="1200" dirty="0">
                <a:latin typeface="+mn-lt"/>
                <a:ea typeface="PMingLiU" pitchFamily="18" charset="-120"/>
                <a:cs typeface="+mn-cs"/>
              </a:rPr>
              <a:t>Shift all parts except for the last one, so that the least significant bit of each part lines up with corresponding bit of the last part. Suppose x = 72320354121324</a:t>
            </a:r>
          </a:p>
          <a:p>
            <a:pPr lvl="2">
              <a:lnSpc>
                <a:spcPct val="90000"/>
              </a:lnSpc>
            </a:pPr>
            <a:r>
              <a:rPr lang="" altLang="zh-TW" sz="2000" i="1" kern="1200" dirty="0">
                <a:latin typeface="+mn-lt"/>
                <a:ea typeface="PMingLiU" pitchFamily="18" charset="-120"/>
                <a:cs typeface="+mn-cs"/>
              </a:rPr>
              <a:t>x</a:t>
            </a:r>
            <a:r>
              <a:rPr lang="" altLang="zh-TW" sz="2000" kern="1200" baseline="-25000" dirty="0">
                <a:latin typeface="+mn-lt"/>
                <a:ea typeface="PMingLiU" pitchFamily="18" charset="-120"/>
                <a:cs typeface="+mn-cs"/>
              </a:rPr>
              <a:t>1</a:t>
            </a:r>
            <a:r>
              <a:rPr lang="" altLang="zh-TW" sz="2000" kern="1200" dirty="0">
                <a:latin typeface="+mn-lt"/>
                <a:ea typeface="PMingLiU" pitchFamily="18" charset="-120"/>
                <a:cs typeface="+mn-cs"/>
              </a:rPr>
              <a:t>=723, </a:t>
            </a:r>
            <a:r>
              <a:rPr lang="" altLang="zh-TW" sz="2000" i="1" kern="1200" dirty="0">
                <a:latin typeface="+mn-lt"/>
                <a:ea typeface="PMingLiU" pitchFamily="18" charset="-120"/>
                <a:cs typeface="+mn-cs"/>
              </a:rPr>
              <a:t>x</a:t>
            </a:r>
            <a:r>
              <a:rPr lang="" altLang="zh-TW" sz="2000" kern="1200" baseline="-25000" dirty="0">
                <a:latin typeface="+mn-lt"/>
                <a:ea typeface="PMingLiU" pitchFamily="18" charset="-120"/>
                <a:cs typeface="+mn-cs"/>
              </a:rPr>
              <a:t>2</a:t>
            </a:r>
            <a:r>
              <a:rPr lang="" altLang="zh-TW" sz="2000" kern="1200" dirty="0">
                <a:latin typeface="+mn-lt"/>
                <a:ea typeface="PMingLiU" pitchFamily="18" charset="-120"/>
                <a:cs typeface="+mn-cs"/>
              </a:rPr>
              <a:t>=203, </a:t>
            </a:r>
            <a:r>
              <a:rPr lang="" altLang="zh-TW" sz="2000" i="1" kern="1200" dirty="0">
                <a:latin typeface="+mn-lt"/>
                <a:ea typeface="PMingLiU" pitchFamily="18" charset="-120"/>
                <a:cs typeface="+mn-cs"/>
              </a:rPr>
              <a:t>x</a:t>
            </a:r>
            <a:r>
              <a:rPr lang="" altLang="zh-TW" sz="2000" kern="1200" baseline="-25000" dirty="0">
                <a:latin typeface="+mn-lt"/>
                <a:ea typeface="PMingLiU" pitchFamily="18" charset="-120"/>
                <a:cs typeface="+mn-cs"/>
              </a:rPr>
              <a:t>3</a:t>
            </a:r>
            <a:r>
              <a:rPr lang="" altLang="zh-TW" sz="2000" kern="1200" dirty="0">
                <a:latin typeface="+mn-lt"/>
                <a:ea typeface="PMingLiU" pitchFamily="18" charset="-120"/>
                <a:cs typeface="+mn-cs"/>
              </a:rPr>
              <a:t>=541, </a:t>
            </a:r>
            <a:r>
              <a:rPr lang="" altLang="zh-TW" sz="2000" i="1" kern="1200" dirty="0">
                <a:latin typeface="+mn-lt"/>
                <a:ea typeface="PMingLiU" pitchFamily="18" charset="-120"/>
                <a:cs typeface="+mn-cs"/>
              </a:rPr>
              <a:t>x</a:t>
            </a:r>
            <a:r>
              <a:rPr lang="" altLang="zh-TW" sz="2000" kern="1200" baseline="-25000" dirty="0">
                <a:latin typeface="+mn-lt"/>
                <a:ea typeface="PMingLiU" pitchFamily="18" charset="-120"/>
                <a:cs typeface="+mn-cs"/>
              </a:rPr>
              <a:t>4</a:t>
            </a:r>
            <a:r>
              <a:rPr lang="" altLang="zh-TW" sz="2000" kern="1200" dirty="0">
                <a:latin typeface="+mn-lt"/>
                <a:ea typeface="PMingLiU" pitchFamily="18" charset="-120"/>
                <a:cs typeface="+mn-cs"/>
              </a:rPr>
              <a:t>=213, </a:t>
            </a:r>
            <a:r>
              <a:rPr lang="" altLang="zh-TW" sz="2000" i="1" kern="1200" dirty="0">
                <a:latin typeface="+mn-lt"/>
                <a:ea typeface="PMingLiU" pitchFamily="18" charset="-120"/>
                <a:cs typeface="+mn-cs"/>
              </a:rPr>
              <a:t>x</a:t>
            </a:r>
            <a:r>
              <a:rPr lang="" altLang="zh-TW" sz="2000" kern="1200" baseline="-25000" dirty="0">
                <a:latin typeface="+mn-lt"/>
                <a:ea typeface="PMingLiU" pitchFamily="18" charset="-120"/>
                <a:cs typeface="+mn-cs"/>
              </a:rPr>
              <a:t>5</a:t>
            </a:r>
            <a:r>
              <a:rPr lang="" altLang="zh-TW" sz="2000" kern="1200" dirty="0">
                <a:latin typeface="+mn-lt"/>
                <a:ea typeface="PMingLiU" pitchFamily="18" charset="-120"/>
                <a:cs typeface="+mn-cs"/>
              </a:rPr>
              <a:t>=24, </a:t>
            </a:r>
          </a:p>
          <a:p>
            <a:pPr lvl="2">
              <a:lnSpc>
                <a:spcPct val="90000"/>
              </a:lnSpc>
              <a:buFont typeface="Arial" panose="020B0604020202020204" pitchFamily="34" charset="0"/>
              <a:buNone/>
            </a:pPr>
            <a:r>
              <a:rPr lang="" altLang="zh-TW" sz="2000" kern="1200" dirty="0">
                <a:latin typeface="+mn-lt"/>
                <a:ea typeface="PMingLiU" pitchFamily="18" charset="-120"/>
                <a:cs typeface="+mn-cs"/>
              </a:rPr>
              <a:t>index= (</a:t>
            </a:r>
            <a:r>
              <a:rPr lang="" altLang="zh-TW" sz="2000" i="1" kern="1200" dirty="0">
                <a:latin typeface="+mn-lt"/>
                <a:ea typeface="PMingLiU" pitchFamily="18" charset="-120"/>
                <a:cs typeface="+mn-cs"/>
              </a:rPr>
              <a:t>x</a:t>
            </a:r>
            <a:r>
              <a:rPr lang="" altLang="zh-TW" sz="2000" kern="1200" baseline="-25000" dirty="0">
                <a:latin typeface="+mn-lt"/>
                <a:ea typeface="PMingLiU" pitchFamily="18" charset="-120"/>
                <a:cs typeface="+mn-cs"/>
              </a:rPr>
              <a:t>1 </a:t>
            </a:r>
            <a:r>
              <a:rPr lang="" altLang="zh-TW" sz="2000" kern="1200" dirty="0">
                <a:latin typeface="+mn-lt"/>
                <a:ea typeface="PMingLiU" pitchFamily="18" charset="-120"/>
                <a:cs typeface="+mn-cs"/>
              </a:rPr>
              <a:t>+ </a:t>
            </a:r>
            <a:r>
              <a:rPr lang="" altLang="zh-TW" sz="2000" i="1" kern="1200" dirty="0">
                <a:latin typeface="+mn-lt"/>
                <a:ea typeface="PMingLiU" pitchFamily="18" charset="-120"/>
                <a:cs typeface="+mn-cs"/>
              </a:rPr>
              <a:t>x</a:t>
            </a:r>
            <a:r>
              <a:rPr lang="" altLang="zh-TW" sz="2000" kern="1200" baseline="-25000" dirty="0">
                <a:latin typeface="+mn-lt"/>
                <a:ea typeface="PMingLiU" pitchFamily="18" charset="-120"/>
                <a:cs typeface="+mn-cs"/>
              </a:rPr>
              <a:t>2 </a:t>
            </a:r>
            <a:r>
              <a:rPr lang="" altLang="zh-TW" sz="2000" kern="1200" dirty="0">
                <a:latin typeface="+mn-lt"/>
                <a:ea typeface="PMingLiU" pitchFamily="18" charset="-120"/>
                <a:cs typeface="+mn-cs"/>
              </a:rPr>
              <a:t>+ </a:t>
            </a:r>
            <a:r>
              <a:rPr lang="" altLang="zh-TW" sz="2000" i="1" kern="1200" dirty="0">
                <a:latin typeface="+mn-lt"/>
                <a:ea typeface="PMingLiU" pitchFamily="18" charset="-120"/>
                <a:cs typeface="+mn-cs"/>
              </a:rPr>
              <a:t>x</a:t>
            </a:r>
            <a:r>
              <a:rPr lang="" altLang="zh-TW" sz="2000" kern="1200" baseline="-25000" dirty="0">
                <a:latin typeface="+mn-lt"/>
                <a:ea typeface="PMingLiU" pitchFamily="18" charset="-120"/>
                <a:cs typeface="+mn-cs"/>
              </a:rPr>
              <a:t>3 </a:t>
            </a:r>
            <a:r>
              <a:rPr lang="" altLang="zh-TW" sz="2000" kern="1200" dirty="0">
                <a:latin typeface="+mn-lt"/>
                <a:ea typeface="PMingLiU" pitchFamily="18" charset="-120"/>
                <a:cs typeface="+mn-cs"/>
              </a:rPr>
              <a:t>+ </a:t>
            </a:r>
            <a:r>
              <a:rPr lang="" altLang="zh-TW" sz="2000" i="1" kern="1200" dirty="0">
                <a:latin typeface="+mn-lt"/>
                <a:ea typeface="PMingLiU" pitchFamily="18" charset="-120"/>
                <a:cs typeface="+mn-cs"/>
              </a:rPr>
              <a:t>x</a:t>
            </a:r>
            <a:r>
              <a:rPr lang="" altLang="zh-TW" sz="2000" kern="1200" baseline="-25000" dirty="0">
                <a:latin typeface="+mn-lt"/>
                <a:ea typeface="PMingLiU" pitchFamily="18" charset="-120"/>
                <a:cs typeface="+mn-cs"/>
              </a:rPr>
              <a:t>4 </a:t>
            </a:r>
            <a:r>
              <a:rPr lang="" altLang="zh-TW" sz="2000" kern="1200" dirty="0">
                <a:latin typeface="+mn-lt"/>
                <a:ea typeface="PMingLiU" pitchFamily="18" charset="-120"/>
                <a:cs typeface="+mn-cs"/>
              </a:rPr>
              <a:t>+ </a:t>
            </a:r>
            <a:r>
              <a:rPr lang="" altLang="zh-TW" sz="2000" i="1" kern="1200" dirty="0">
                <a:latin typeface="+mn-lt"/>
                <a:ea typeface="PMingLiU" pitchFamily="18" charset="-120"/>
                <a:cs typeface="+mn-cs"/>
              </a:rPr>
              <a:t>x</a:t>
            </a:r>
            <a:r>
              <a:rPr lang="" altLang="zh-TW" sz="2000" kern="1200" baseline="-25000" dirty="0">
                <a:latin typeface="+mn-lt"/>
                <a:ea typeface="PMingLiU" pitchFamily="18" charset="-120"/>
                <a:cs typeface="+mn-cs"/>
              </a:rPr>
              <a:t>5</a:t>
            </a:r>
            <a:r>
              <a:rPr lang="" altLang="zh-TW" sz="2000" kern="1200" dirty="0">
                <a:latin typeface="+mn-lt"/>
                <a:ea typeface="PMingLiU" pitchFamily="18" charset="-120"/>
                <a:cs typeface="+mn-cs"/>
              </a:rPr>
              <a:t>) % 1000 = 1704%1000 = 704</a:t>
            </a:r>
          </a:p>
          <a:p>
            <a:pPr lvl="1">
              <a:lnSpc>
                <a:spcPct val="90000"/>
              </a:lnSpc>
            </a:pPr>
            <a:r>
              <a:rPr lang="" altLang="zh-TW" sz="2400" b="1" i="1" kern="1200" dirty="0">
                <a:solidFill>
                  <a:schemeClr val="hlink"/>
                </a:solidFill>
                <a:latin typeface="+mn-lt"/>
                <a:ea typeface="PMingLiU" pitchFamily="18" charset="-120"/>
                <a:cs typeface="+mn-cs"/>
              </a:rPr>
              <a:t>Boundary folding</a:t>
            </a:r>
            <a:r>
              <a:rPr lang="" altLang="zh-TW" sz="2400" kern="1200" dirty="0">
                <a:latin typeface="+mn-lt"/>
                <a:ea typeface="PMingLiU" pitchFamily="18" charset="-120"/>
                <a:cs typeface="+mn-cs"/>
              </a:rPr>
              <a:t> (folding at the boundaries): </a:t>
            </a:r>
            <a:br>
              <a:rPr lang="en-US" altLang="zh-TW" sz="2400" kern="1200" dirty="0">
                <a:latin typeface="+mn-lt"/>
                <a:ea typeface="PMingLiU" pitchFamily="18" charset="-120"/>
                <a:cs typeface="+mn-cs"/>
              </a:rPr>
            </a:br>
            <a:r>
              <a:rPr lang="" altLang="zh-TW" sz="2400" b="1" kern="1200" dirty="0">
                <a:solidFill>
                  <a:srgbClr val="00B050"/>
                </a:solidFill>
                <a:latin typeface="+mn-lt"/>
                <a:ea typeface="PMingLiU" pitchFamily="18" charset="-120"/>
                <a:cs typeface="+mn-cs"/>
              </a:rPr>
              <a:t>reverses every other partition before adding</a:t>
            </a:r>
          </a:p>
          <a:p>
            <a:pPr lvl="2">
              <a:lnSpc>
                <a:spcPct val="90000"/>
              </a:lnSpc>
            </a:pPr>
            <a:r>
              <a:rPr lang="" altLang="zh-TW" sz="2000" i="1" kern="1200" dirty="0">
                <a:latin typeface="+mn-lt"/>
                <a:ea typeface="PMingLiU" pitchFamily="18" charset="-120"/>
                <a:cs typeface="+mn-cs"/>
              </a:rPr>
              <a:t>x</a:t>
            </a:r>
            <a:r>
              <a:rPr lang="" altLang="zh-TW" sz="2000" kern="1200" baseline="-25000" dirty="0">
                <a:latin typeface="+mn-lt"/>
                <a:ea typeface="PMingLiU" pitchFamily="18" charset="-120"/>
                <a:cs typeface="+mn-cs"/>
              </a:rPr>
              <a:t>1</a:t>
            </a:r>
            <a:r>
              <a:rPr lang="" altLang="zh-TW" sz="2000" kern="1200" dirty="0">
                <a:latin typeface="+mn-lt"/>
                <a:ea typeface="PMingLiU" pitchFamily="18" charset="-120"/>
                <a:cs typeface="+mn-cs"/>
              </a:rPr>
              <a:t>=723, </a:t>
            </a:r>
            <a:r>
              <a:rPr lang="" altLang="zh-TW" sz="2000" b="1" i="1" kern="1200" dirty="0">
                <a:latin typeface="+mn-lt"/>
                <a:ea typeface="PMingLiU" pitchFamily="18" charset="-120"/>
                <a:cs typeface="+mn-cs"/>
              </a:rPr>
              <a:t>x</a:t>
            </a:r>
            <a:r>
              <a:rPr lang="" altLang="zh-TW" sz="2000" b="1" kern="1200" baseline="-25000" dirty="0">
                <a:latin typeface="+mn-lt"/>
                <a:ea typeface="PMingLiU" pitchFamily="18" charset="-120"/>
                <a:cs typeface="+mn-cs"/>
              </a:rPr>
              <a:t>2</a:t>
            </a:r>
            <a:r>
              <a:rPr lang="" altLang="zh-TW" sz="2000" b="1" kern="1200" dirty="0">
                <a:latin typeface="+mn-lt"/>
                <a:ea typeface="PMingLiU" pitchFamily="18" charset="-120"/>
                <a:cs typeface="+mn-cs"/>
              </a:rPr>
              <a:t>=</a:t>
            </a:r>
            <a:r>
              <a:rPr lang="" altLang="zh-TW" sz="2000" b="1" kern="1200" dirty="0">
                <a:solidFill>
                  <a:schemeClr val="accent1"/>
                </a:solidFill>
                <a:latin typeface="+mn-lt"/>
                <a:ea typeface="PMingLiU" pitchFamily="18" charset="-120"/>
                <a:cs typeface="+mn-cs"/>
              </a:rPr>
              <a:t>302</a:t>
            </a:r>
            <a:r>
              <a:rPr lang="" altLang="zh-TW" sz="2000" b="1" kern="1200" dirty="0">
                <a:latin typeface="+mn-lt"/>
                <a:ea typeface="PMingLiU" pitchFamily="18" charset="-120"/>
                <a:cs typeface="+mn-cs"/>
              </a:rPr>
              <a:t>, </a:t>
            </a:r>
            <a:r>
              <a:rPr lang="" altLang="zh-TW" sz="2000" b="1" i="1" kern="1200" dirty="0">
                <a:latin typeface="+mn-lt"/>
                <a:ea typeface="PMingLiU" pitchFamily="18" charset="-120"/>
                <a:cs typeface="+mn-cs"/>
              </a:rPr>
              <a:t>x</a:t>
            </a:r>
            <a:r>
              <a:rPr lang="" altLang="zh-TW" sz="2000" b="1" kern="1200" baseline="-25000" dirty="0">
                <a:latin typeface="+mn-lt"/>
                <a:ea typeface="PMingLiU" pitchFamily="18" charset="-120"/>
                <a:cs typeface="+mn-cs"/>
              </a:rPr>
              <a:t>3</a:t>
            </a:r>
            <a:r>
              <a:rPr lang="" altLang="zh-TW" sz="2000" b="1" kern="1200" dirty="0">
                <a:latin typeface="+mn-lt"/>
                <a:ea typeface="PMingLiU" pitchFamily="18" charset="-120"/>
                <a:cs typeface="+mn-cs"/>
              </a:rPr>
              <a:t>=541, </a:t>
            </a:r>
            <a:r>
              <a:rPr lang="" altLang="zh-TW" sz="2000" b="1" i="1" kern="1200" dirty="0">
                <a:latin typeface="+mn-lt"/>
                <a:ea typeface="PMingLiU" pitchFamily="18" charset="-120"/>
                <a:cs typeface="+mn-cs"/>
              </a:rPr>
              <a:t>x</a:t>
            </a:r>
            <a:r>
              <a:rPr lang="" altLang="zh-TW" sz="2000" b="1" kern="1200" baseline="-25000" dirty="0">
                <a:latin typeface="+mn-lt"/>
                <a:ea typeface="PMingLiU" pitchFamily="18" charset="-120"/>
                <a:cs typeface="+mn-cs"/>
              </a:rPr>
              <a:t>4</a:t>
            </a:r>
            <a:r>
              <a:rPr lang="" altLang="zh-TW" sz="2000" b="1" kern="1200" dirty="0">
                <a:latin typeface="+mn-lt"/>
                <a:ea typeface="PMingLiU" pitchFamily="18" charset="-120"/>
                <a:cs typeface="+mn-cs"/>
              </a:rPr>
              <a:t>=</a:t>
            </a:r>
            <a:r>
              <a:rPr lang="" altLang="zh-TW" sz="2000" b="1" kern="1200" dirty="0">
                <a:solidFill>
                  <a:schemeClr val="accent1"/>
                </a:solidFill>
                <a:latin typeface="+mn-lt"/>
                <a:ea typeface="PMingLiU" pitchFamily="18" charset="-120"/>
                <a:cs typeface="+mn-cs"/>
              </a:rPr>
              <a:t>312</a:t>
            </a:r>
            <a:r>
              <a:rPr lang="" altLang="zh-TW" sz="2000" kern="1200" dirty="0">
                <a:latin typeface="+mn-lt"/>
                <a:ea typeface="PMingLiU" pitchFamily="18" charset="-120"/>
                <a:cs typeface="+mn-cs"/>
              </a:rPr>
              <a:t>, </a:t>
            </a:r>
            <a:r>
              <a:rPr lang="" altLang="zh-TW" sz="2000" i="1" kern="1200" dirty="0">
                <a:latin typeface="+mn-lt"/>
                <a:ea typeface="PMingLiU" pitchFamily="18" charset="-120"/>
                <a:cs typeface="+mn-cs"/>
              </a:rPr>
              <a:t>x</a:t>
            </a:r>
            <a:r>
              <a:rPr lang="" altLang="zh-TW" sz="2000" kern="1200" baseline="-25000" dirty="0">
                <a:latin typeface="+mn-lt"/>
                <a:ea typeface="PMingLiU" pitchFamily="18" charset="-120"/>
                <a:cs typeface="+mn-cs"/>
              </a:rPr>
              <a:t>5</a:t>
            </a:r>
            <a:r>
              <a:rPr lang="" altLang="zh-TW" sz="2000" kern="1200" dirty="0">
                <a:latin typeface="+mn-lt"/>
                <a:ea typeface="PMingLiU" pitchFamily="18" charset="-120"/>
                <a:cs typeface="+mn-cs"/>
              </a:rPr>
              <a:t>=24, index=1902%1000 = 902</a:t>
            </a:r>
          </a:p>
        </p:txBody>
      </p:sp>
      <p:sp>
        <p:nvSpPr>
          <p:cNvPr id="21508" name="Rectangle 2"/>
          <p:cNvSpPr/>
          <p:nvPr/>
        </p:nvSpPr>
        <p:spPr>
          <a:xfrm>
            <a:off x="917575" y="152400"/>
            <a:ext cx="7235825" cy="7016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4000" b="1" dirty="0">
                <a:solidFill>
                  <a:srgbClr val="CC3300"/>
                </a:solidFill>
              </a:rPr>
              <a:t>Folding Hash Functions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14</a:t>
            </a:fld>
            <a:r>
              <a:rPr lang="en-US" altLang="en-US" sz="1200" dirty="0">
                <a:solidFill>
                  <a:srgbClr val="898989"/>
                </a:solidFill>
                <a:latin typeface="Arial" panose="020B0604020202020204" pitchFamily="34" charset="0"/>
              </a:rPr>
              <a:t>/40</a:t>
            </a:r>
          </a:p>
        </p:txBody>
      </p:sp>
      <p:sp>
        <p:nvSpPr>
          <p:cNvPr id="23555"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zh-CN" sz="1200" b="1" dirty="0">
                <a:solidFill>
                  <a:srgbClr val="FFFFFF"/>
                </a:solidFill>
                <a:latin typeface="Arial" panose="020B0604020202020204" pitchFamily="34" charset="0"/>
                <a:ea typeface="SimSun" panose="02010600030101010101" pitchFamily="2" charset="-122"/>
              </a:rPr>
              <a:t>14</a:t>
            </a:fld>
            <a:endParaRPr lang="en-US" altLang="zh-CN" sz="1200" b="1" dirty="0">
              <a:solidFill>
                <a:srgbClr val="FFFFFF"/>
              </a:solidFill>
              <a:latin typeface="Arial" panose="020B0604020202020204" pitchFamily="34" charset="0"/>
              <a:ea typeface="SimSun" panose="02010600030101010101" pitchFamily="2" charset="-122"/>
            </a:endParaRPr>
          </a:p>
        </p:txBody>
      </p:sp>
      <p:sp>
        <p:nvSpPr>
          <p:cNvPr id="23556" name="Rectangle 3"/>
          <p:cNvSpPr>
            <a:spLocks noGrp="1"/>
          </p:cNvSpPr>
          <p:nvPr>
            <p:ph sz="quarter" idx="4294967295"/>
          </p:nvPr>
        </p:nvSpPr>
        <p:spPr>
          <a:xfrm>
            <a:off x="457200" y="1371600"/>
            <a:ext cx="8229600" cy="4856714"/>
          </a:xfrm>
          <a:ln/>
        </p:spPr>
        <p:txBody>
          <a:bodyPr vert="horz" wrap="square" lIns="91440" tIns="45720" rIns="91440" bIns="45720" anchor="t" anchorCtr="0">
            <a:sp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319405" lvl="0" indent="-319405" eaLnBrk="1" hangingPunct="1">
              <a:lnSpc>
                <a:spcPct val="90000"/>
              </a:lnSpc>
            </a:pPr>
            <a:r>
              <a:rPr lang="en-US" altLang="en-US" dirty="0"/>
              <a:t>In the </a:t>
            </a:r>
            <a:r>
              <a:rPr lang="en-US" altLang="en-US" b="1" dirty="0">
                <a:solidFill>
                  <a:srgbClr val="0000FF"/>
                </a:solidFill>
              </a:rPr>
              <a:t>mid-square</a:t>
            </a:r>
            <a:r>
              <a:rPr lang="en-US" altLang="en-US" dirty="0"/>
              <a:t> method, the key is </a:t>
            </a:r>
            <a:r>
              <a:rPr lang="en-US" altLang="en-US" i="1" dirty="0"/>
              <a:t>squared </a:t>
            </a:r>
            <a:r>
              <a:rPr lang="en-US" altLang="en-US" dirty="0"/>
              <a:t>and the middle or </a:t>
            </a:r>
            <a:r>
              <a:rPr lang="en-US" altLang="en-US" i="1" dirty="0"/>
              <a:t>mid </a:t>
            </a:r>
            <a:r>
              <a:rPr lang="en-US" altLang="en-US" dirty="0"/>
              <a:t>part of the result is used as the address</a:t>
            </a:r>
          </a:p>
          <a:p>
            <a:pPr marL="319405" lvl="0" indent="-319405" eaLnBrk="1" hangingPunct="1">
              <a:lnSpc>
                <a:spcPct val="90000"/>
              </a:lnSpc>
              <a:buFontTx/>
              <a:buNone/>
            </a:pPr>
            <a:r>
              <a:rPr lang="en-US" altLang="en-US" dirty="0"/>
              <a:t>    Exp: key = 3121² = 9 7</a:t>
            </a:r>
            <a:r>
              <a:rPr lang="en-US" altLang="en-US" u="sng" dirty="0"/>
              <a:t>40 6</a:t>
            </a:r>
            <a:r>
              <a:rPr lang="en-US" altLang="en-US" dirty="0"/>
              <a:t>41 -&gt;index = 406 mod Tsize</a:t>
            </a:r>
          </a:p>
          <a:p>
            <a:pPr marL="319405" lvl="0" indent="-319405" eaLnBrk="1" hangingPunct="1">
              <a:lnSpc>
                <a:spcPct val="90000"/>
              </a:lnSpc>
              <a:buFontTx/>
              <a:buNone/>
            </a:pPr>
            <a:r>
              <a:rPr lang="en-US" altLang="zh-TW" dirty="0">
                <a:ea typeface="PMingLiU" pitchFamily="18" charset="-120"/>
              </a:rPr>
              <a:t>	Since the middle bits of the square usually depend upon all the characters in a key, there is high probability that different keys will produce different hash indexes.</a:t>
            </a:r>
            <a:endParaRPr lang="en-US" altLang="en-US" dirty="0"/>
          </a:p>
          <a:p>
            <a:pPr marL="319405" lvl="0" indent="-319405" eaLnBrk="1" hangingPunct="1">
              <a:lnSpc>
                <a:spcPct val="90000"/>
              </a:lnSpc>
              <a:buFont typeface="Arial" panose="020B0604020202020204" pitchFamily="34" charset="0"/>
              <a:buChar char="•"/>
            </a:pPr>
            <a:r>
              <a:rPr lang="en-US" altLang="en-US" dirty="0"/>
              <a:t>In the </a:t>
            </a:r>
            <a:r>
              <a:rPr lang="en-US" altLang="en-US" b="1" dirty="0">
                <a:solidFill>
                  <a:srgbClr val="0000FF"/>
                </a:solidFill>
              </a:rPr>
              <a:t>extraction</a:t>
            </a:r>
            <a:r>
              <a:rPr lang="en-US" altLang="en-US" dirty="0"/>
              <a:t> method, only a part of the key is used to compute the address</a:t>
            </a:r>
          </a:p>
          <a:p>
            <a:pPr marL="319405" lvl="0" indent="-319405" eaLnBrk="1" hangingPunct="1">
              <a:lnSpc>
                <a:spcPct val="90000"/>
              </a:lnSpc>
              <a:buFontTx/>
              <a:buNone/>
            </a:pPr>
            <a:r>
              <a:rPr lang="en-US" altLang="en-US" dirty="0"/>
              <a:t>    Exp: 123-45-6789-&gt;</a:t>
            </a:r>
            <a:r>
              <a:rPr lang="en-US" altLang="en-US" u="sng" dirty="0"/>
              <a:t>12</a:t>
            </a:r>
            <a:r>
              <a:rPr lang="en-US" altLang="en-US" dirty="0"/>
              <a:t>34-5-67</a:t>
            </a:r>
            <a:r>
              <a:rPr lang="en-US" altLang="en-US" u="sng" dirty="0"/>
              <a:t>89 </a:t>
            </a:r>
            <a:r>
              <a:rPr lang="en-US" altLang="en-US" dirty="0"/>
              <a:t>-&gt; index = 1289 mod TSize</a:t>
            </a:r>
          </a:p>
          <a:p>
            <a:pPr marL="319405" lvl="0" indent="-319405" eaLnBrk="1" hangingPunct="1">
              <a:lnSpc>
                <a:spcPct val="90000"/>
              </a:lnSpc>
              <a:buFont typeface="Arial" panose="020B0604020202020204" pitchFamily="34" charset="0"/>
              <a:buChar char="•"/>
            </a:pPr>
            <a:r>
              <a:rPr lang="en-US" altLang="en-US" dirty="0"/>
              <a:t>Using the </a:t>
            </a:r>
            <a:r>
              <a:rPr lang="en-US" altLang="en-US" b="1" dirty="0">
                <a:solidFill>
                  <a:srgbClr val="0000FF"/>
                </a:solidFill>
              </a:rPr>
              <a:t>radix transformation</a:t>
            </a:r>
            <a:r>
              <a:rPr lang="en-US" altLang="en-US" dirty="0"/>
              <a:t>, the key </a:t>
            </a:r>
            <a:r>
              <a:rPr lang="en-US" altLang="en-US" i="1" dirty="0"/>
              <a:t>K </a:t>
            </a:r>
            <a:r>
              <a:rPr lang="en-US" altLang="en-US" dirty="0"/>
              <a:t>is transformed into another number base; </a:t>
            </a:r>
            <a:r>
              <a:rPr lang="en-US" altLang="en-US" i="1" dirty="0"/>
              <a:t>K </a:t>
            </a:r>
            <a:r>
              <a:rPr lang="en-US" altLang="en-US" dirty="0"/>
              <a:t>is expressed in a numerical system using a different radix. </a:t>
            </a:r>
          </a:p>
          <a:p>
            <a:pPr marL="319405" lvl="0" indent="-319405" eaLnBrk="1" hangingPunct="1">
              <a:lnSpc>
                <a:spcPct val="90000"/>
              </a:lnSpc>
              <a:buFontTx/>
              <a:buNone/>
            </a:pPr>
            <a:r>
              <a:rPr lang="en-US" altLang="en-US" dirty="0"/>
              <a:t>    Exp: 345</a:t>
            </a:r>
            <a:r>
              <a:rPr lang="en-US" altLang="en-US" baseline="-25000" dirty="0"/>
              <a:t>10</a:t>
            </a:r>
            <a:r>
              <a:rPr lang="en-US" altLang="en-US" dirty="0"/>
              <a:t> = 423</a:t>
            </a:r>
            <a:r>
              <a:rPr lang="en-US" altLang="en-US" baseline="-25000" dirty="0"/>
              <a:t>9</a:t>
            </a:r>
            <a:r>
              <a:rPr lang="en-US" altLang="en-US" dirty="0"/>
              <a:t>  -&gt; index = 423 mod TSize</a:t>
            </a:r>
          </a:p>
        </p:txBody>
      </p:sp>
      <p:graphicFrame>
        <p:nvGraphicFramePr>
          <p:cNvPr id="23557" name="Object 2"/>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02" r:id="rId3" imgW="114300" imgH="215265" progId="Equation.3">
                  <p:embed/>
                </p:oleObj>
              </mc:Choice>
              <mc:Fallback>
                <p:oleObj r:id="rId3" imgW="114300" imgH="215265" progId="Equation.3">
                  <p:embed/>
                  <p:pic>
                    <p:nvPicPr>
                      <p:cNvPr id="0" name="Picture 3075"/>
                      <p:cNvPicPr/>
                      <p:nvPr/>
                    </p:nvPicPr>
                    <p:blipFill>
                      <a:blip r:embed="rId4"/>
                      <a:stretch>
                        <a:fillRect/>
                      </a:stretch>
                    </p:blipFill>
                    <p:spPr>
                      <a:xfrm>
                        <a:off x="4514850" y="3321050"/>
                        <a:ext cx="114300" cy="215900"/>
                      </a:xfrm>
                      <a:prstGeom prst="rect">
                        <a:avLst/>
                      </a:prstGeom>
                      <a:noFill/>
                      <a:ln w="38100">
                        <a:noFill/>
                        <a:miter/>
                      </a:ln>
                    </p:spPr>
                  </p:pic>
                </p:oleObj>
              </mc:Fallback>
            </mc:AlternateContent>
          </a:graphicData>
        </a:graphic>
      </p:graphicFrame>
      <p:sp>
        <p:nvSpPr>
          <p:cNvPr id="23558" name="Rectangle 2"/>
          <p:cNvSpPr/>
          <p:nvPr/>
        </p:nvSpPr>
        <p:spPr>
          <a:xfrm>
            <a:off x="762000" y="495300"/>
            <a:ext cx="7235825" cy="7016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4000" b="1" dirty="0">
                <a:solidFill>
                  <a:srgbClr val="CC3300"/>
                </a:solidFill>
              </a:rPr>
              <a:t>Other Hash Functions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 altLang="en-US" sz="1200" dirty="0">
                <a:solidFill>
                  <a:srgbClr val="898989"/>
                </a:solidFill>
                <a:latin typeface="Arial" panose="020B0604020202020204" pitchFamily="34" charset="0"/>
              </a:rPr>
              <a:t>Data Structures and Algorithms in Java </a:t>
            </a:r>
          </a:p>
        </p:txBody>
      </p:sp>
      <p:sp>
        <p:nvSpPr>
          <p:cNvPr id="24579" name="Title 1"/>
          <p:cNvSpPr>
            <a:spLocks noGrp="1"/>
          </p:cNvSpPr>
          <p:nvPr>
            <p:ph type="title"/>
          </p:nvPr>
        </p:nvSpPr>
        <p:spPr>
          <a:xfrm>
            <a:off x="917575" y="495300"/>
            <a:ext cx="6854825" cy="701675"/>
          </a:xfrm>
          <a:ln/>
        </p:spPr>
        <p:txBody>
          <a:bodyPr vert="horz" wrap="square" lIns="91440" tIns="45720" rIns="91440" bIns="45720" anchor="ctr" anchorCtr="0">
            <a:spAutoFit/>
          </a:bodyPr>
          <a:lstStyle/>
          <a:p>
            <a:pPr eaLnBrk="1" hangingPunct="1"/>
            <a:r>
              <a:rPr lang="en-US" altLang="en-US" sz="4000" b="1" dirty="0">
                <a:solidFill>
                  <a:srgbClr val="CC3300"/>
                </a:solidFill>
              </a:rPr>
              <a:t>Collision</a:t>
            </a:r>
          </a:p>
        </p:txBody>
      </p:sp>
      <p:sp>
        <p:nvSpPr>
          <p:cNvPr id="24580" name="Slide Number Placeholder 3"/>
          <p:cNvSpPr txBox="1">
            <a:spLocks noGrp="1"/>
          </p:cNvSpPr>
          <p:nvPr/>
        </p:nvSpPr>
        <p:spPr>
          <a:xfrm>
            <a:off x="0" y="1143000"/>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zh-CN" sz="1200" b="1" dirty="0">
                <a:solidFill>
                  <a:srgbClr val="FFFFFF"/>
                </a:solidFill>
                <a:latin typeface="Arial" panose="020B0604020202020204" pitchFamily="34" charset="0"/>
                <a:ea typeface="SimSun" panose="02010600030101010101" pitchFamily="2" charset="-122"/>
              </a:rPr>
              <a:t>15</a:t>
            </a:fld>
            <a:endParaRPr lang="en-US" altLang="zh-CN" sz="1200" b="1" dirty="0">
              <a:solidFill>
                <a:srgbClr val="FFFFFF"/>
              </a:solidFill>
              <a:latin typeface="Arial" panose="020B0604020202020204" pitchFamily="34" charset="0"/>
              <a:ea typeface="SimSun" panose="02010600030101010101" pitchFamily="2" charset="-122"/>
            </a:endParaRPr>
          </a:p>
        </p:txBody>
      </p:sp>
      <p:sp>
        <p:nvSpPr>
          <p:cNvPr id="24581" name="Content Placeholder 4"/>
          <p:cNvSpPr>
            <a:spLocks noGrp="1"/>
          </p:cNvSpPr>
          <p:nvPr>
            <p:ph sz="quarter" idx="4294967295"/>
          </p:nvPr>
        </p:nvSpPr>
        <p:spPr>
          <a:xfrm>
            <a:off x="457200" y="1319213"/>
            <a:ext cx="8229600" cy="1066800"/>
          </a:xfrm>
          <a:ln/>
        </p:spPr>
        <p:txBody>
          <a:bodyPr vert="horz" wrap="square" lIns="91440" tIns="45720" rIns="91440" bIns="45720" anchor="t" anchorCtr="0">
            <a:sp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319405" lvl="0" indent="-319405" eaLnBrk="1" hangingPunct="1"/>
            <a:r>
              <a:rPr lang="en-US" altLang="en-US" sz="3200" dirty="0"/>
              <a:t>Collisions occur when different elements are mapped to the same cell</a:t>
            </a:r>
          </a:p>
        </p:txBody>
      </p:sp>
      <p:pic>
        <p:nvPicPr>
          <p:cNvPr id="24582" name="Picture 3"/>
          <p:cNvPicPr>
            <a:picLocks noChangeAspect="1"/>
          </p:cNvPicPr>
          <p:nvPr/>
        </p:nvPicPr>
        <p:blipFill>
          <a:blip r:embed="rId3"/>
          <a:stretch>
            <a:fillRect/>
          </a:stretch>
        </p:blipFill>
        <p:spPr>
          <a:xfrm>
            <a:off x="2133600" y="2309813"/>
            <a:ext cx="4648200" cy="3675062"/>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 altLang="en-US" sz="1200" dirty="0">
                <a:solidFill>
                  <a:srgbClr val="898989"/>
                </a:solidFill>
                <a:latin typeface="Arial" panose="020B0604020202020204" pitchFamily="34" charset="0"/>
              </a:rPr>
              <a:t>Data Structures and Algorithms in Java </a:t>
            </a:r>
          </a:p>
        </p:txBody>
      </p:sp>
      <p:sp>
        <p:nvSpPr>
          <p:cNvPr id="26627" name="Rectangle 2"/>
          <p:cNvSpPr>
            <a:spLocks noGrp="1"/>
          </p:cNvSpPr>
          <p:nvPr>
            <p:ph type="title"/>
          </p:nvPr>
        </p:nvSpPr>
        <p:spPr>
          <a:xfrm>
            <a:off x="838200" y="152400"/>
            <a:ext cx="7162800" cy="701675"/>
          </a:xfrm>
          <a:ln/>
        </p:spPr>
        <p:txBody>
          <a:bodyPr vert="horz" wrap="square" lIns="91440" tIns="45720" rIns="91440" bIns="45720" anchor="ctr" anchorCtr="0">
            <a:spAutoFit/>
          </a:bodyPr>
          <a:lstStyle/>
          <a:p>
            <a:pPr eaLnBrk="1" hangingPunct="1"/>
            <a:r>
              <a:rPr lang="en-US" altLang="en-US" sz="4000" b="1" dirty="0">
                <a:solidFill>
                  <a:srgbClr val="CC3300"/>
                </a:solidFill>
              </a:rPr>
              <a:t>Collision Resolution</a:t>
            </a:r>
          </a:p>
        </p:txBody>
      </p:sp>
      <p:sp>
        <p:nvSpPr>
          <p:cNvPr id="26628"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zh-CN" sz="1200" b="1" dirty="0">
                <a:solidFill>
                  <a:srgbClr val="FFFFFF"/>
                </a:solidFill>
                <a:latin typeface="Arial" panose="020B0604020202020204" pitchFamily="34" charset="0"/>
                <a:ea typeface="SimSun" panose="02010600030101010101" pitchFamily="2" charset="-122"/>
              </a:rPr>
              <a:t>16</a:t>
            </a:fld>
            <a:endParaRPr lang="en-US" altLang="zh-CN" sz="1200" b="1" dirty="0">
              <a:solidFill>
                <a:srgbClr val="FFFFFF"/>
              </a:solidFill>
              <a:latin typeface="Arial" panose="020B0604020202020204" pitchFamily="34" charset="0"/>
              <a:ea typeface="SimSun" panose="02010600030101010101" pitchFamily="2" charset="-122"/>
            </a:endParaRPr>
          </a:p>
        </p:txBody>
      </p:sp>
      <p:sp>
        <p:nvSpPr>
          <p:cNvPr id="26629" name="Rectangle 2"/>
          <p:cNvSpPr/>
          <p:nvPr/>
        </p:nvSpPr>
        <p:spPr>
          <a:xfrm>
            <a:off x="762000" y="762000"/>
            <a:ext cx="7162800" cy="579438"/>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b="1" i="1" dirty="0">
                <a:solidFill>
                  <a:schemeClr val="hlink"/>
                </a:solidFill>
              </a:rPr>
              <a:t>Open addressing method</a:t>
            </a:r>
          </a:p>
        </p:txBody>
      </p:sp>
      <p:sp>
        <p:nvSpPr>
          <p:cNvPr id="26630" name="Text Box 6"/>
          <p:cNvSpPr txBox="1"/>
          <p:nvPr/>
        </p:nvSpPr>
        <p:spPr>
          <a:xfrm>
            <a:off x="266700" y="1601788"/>
            <a:ext cx="8610600" cy="44942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200" dirty="0">
                <a:latin typeface="Arial" panose="020B0604020202020204" pitchFamily="34" charset="0"/>
              </a:rPr>
              <a:t>In the </a:t>
            </a:r>
            <a:r>
              <a:rPr lang="en-US" altLang="en-US" sz="2200" b="1" dirty="0">
                <a:latin typeface="Arial" panose="020B0604020202020204" pitchFamily="34" charset="0"/>
              </a:rPr>
              <a:t>open addressing</a:t>
            </a:r>
            <a:r>
              <a:rPr lang="en-US" altLang="en-US" sz="2200" dirty="0">
                <a:latin typeface="Arial" panose="020B0604020202020204" pitchFamily="34" charset="0"/>
              </a:rPr>
              <a:t> method, when a key x collides with another key, the collision is resolved by finding an available table entry other than the position (address) to which the colliding key is originally hashed. Thus, if the position  k = h(x) is used, then the following positions are tried: </a:t>
            </a:r>
          </a:p>
          <a:p>
            <a:pPr marL="0" lvl="0" indent="0" eaLnBrk="1" hangingPunct="1">
              <a:spcBef>
                <a:spcPct val="0"/>
              </a:spcBef>
              <a:buFontTx/>
              <a:buNone/>
            </a:pPr>
            <a:r>
              <a:rPr lang="en-US" altLang="en-US" sz="2200" i="1" dirty="0">
                <a:latin typeface="Arial" panose="020B0604020202020204" pitchFamily="34" charset="0"/>
              </a:rPr>
              <a:t>	k = h</a:t>
            </a:r>
            <a:r>
              <a:rPr lang="en-US" altLang="en-US" sz="2200" i="1" baseline="-25000" dirty="0">
                <a:latin typeface="Arial" panose="020B0604020202020204" pitchFamily="34" charset="0"/>
              </a:rPr>
              <a:t>i</a:t>
            </a:r>
            <a:r>
              <a:rPr lang="en-US" altLang="en-US" sz="2200" dirty="0">
                <a:latin typeface="Arial" panose="020B0604020202020204" pitchFamily="34" charset="0"/>
              </a:rPr>
              <a:t>(x) = </a:t>
            </a:r>
            <a:r>
              <a:rPr lang="en-US" altLang="en-US" sz="2200" i="1" dirty="0">
                <a:latin typeface="Arial" panose="020B0604020202020204" pitchFamily="34" charset="0"/>
              </a:rPr>
              <a:t>h</a:t>
            </a:r>
            <a:r>
              <a:rPr lang="en-US" altLang="en-US" sz="2200" dirty="0">
                <a:latin typeface="Arial" panose="020B0604020202020204" pitchFamily="34" charset="0"/>
              </a:rPr>
              <a:t>(x)+ p(</a:t>
            </a:r>
            <a:r>
              <a:rPr lang="en-US" altLang="en-US" sz="2200" i="1" dirty="0">
                <a:latin typeface="Arial" panose="020B0604020202020204" pitchFamily="34" charset="0"/>
              </a:rPr>
              <a:t>i</a:t>
            </a:r>
            <a:r>
              <a:rPr lang="en-US" altLang="en-US" sz="2200" dirty="0">
                <a:latin typeface="Arial" panose="020B0604020202020204" pitchFamily="34" charset="0"/>
              </a:rPr>
              <a:t>) mod </a:t>
            </a:r>
            <a:r>
              <a:rPr lang="en-US" altLang="en-US" sz="2200" i="1" dirty="0">
                <a:latin typeface="Arial" panose="020B0604020202020204" pitchFamily="34" charset="0"/>
              </a:rPr>
              <a:t>M,  i = 1, 2, ... </a:t>
            </a:r>
            <a:r>
              <a:rPr lang="en-US" altLang="en-US" sz="2200" dirty="0">
                <a:latin typeface="Arial" panose="020B0604020202020204" pitchFamily="34" charset="0"/>
              </a:rPr>
              <a:t>(M = </a:t>
            </a:r>
            <a:r>
              <a:rPr lang="en-US" altLang="en-US" sz="2200" i="1" dirty="0">
                <a:latin typeface="Arial" panose="020B0604020202020204" pitchFamily="34" charset="0"/>
              </a:rPr>
              <a:t>Tsize)</a:t>
            </a:r>
          </a:p>
          <a:p>
            <a:pPr marL="0" lvl="0" indent="0" eaLnBrk="1" hangingPunct="1">
              <a:spcBef>
                <a:spcPct val="0"/>
              </a:spcBef>
              <a:buFontTx/>
              <a:buNone/>
            </a:pPr>
            <a:endParaRPr lang="en-US" altLang="en-US" sz="2200" dirty="0">
              <a:latin typeface="Arial" panose="020B0604020202020204" pitchFamily="34" charset="0"/>
            </a:endParaRPr>
          </a:p>
          <a:p>
            <a:pPr marL="457200" lvl="1" indent="0" eaLnBrk="1" hangingPunct="1">
              <a:spcBef>
                <a:spcPct val="0"/>
              </a:spcBef>
              <a:buFontTx/>
              <a:buChar char="•"/>
            </a:pPr>
            <a:r>
              <a:rPr lang="en-US" altLang="en-US" sz="2200" dirty="0">
                <a:latin typeface="Arial" panose="020B0604020202020204" pitchFamily="34" charset="0"/>
              </a:rPr>
              <a:t>The simplest method is </a:t>
            </a:r>
            <a:r>
              <a:rPr lang="en-US" altLang="en-US" sz="2200" b="1" dirty="0">
                <a:latin typeface="Arial" panose="020B0604020202020204" pitchFamily="34" charset="0"/>
              </a:rPr>
              <a:t>linear probing</a:t>
            </a:r>
            <a:r>
              <a:rPr lang="en-US" altLang="en-US" sz="2200" i="1" dirty="0">
                <a:latin typeface="Arial" panose="020B0604020202020204" pitchFamily="34" charset="0"/>
              </a:rPr>
              <a:t>, </a:t>
            </a:r>
            <a:r>
              <a:rPr lang="en-US" altLang="en-US" sz="2200" dirty="0">
                <a:latin typeface="Arial" panose="020B0604020202020204" pitchFamily="34" charset="0"/>
              </a:rPr>
              <a:t>for which </a:t>
            </a:r>
            <a:r>
              <a:rPr lang="en-US" altLang="en-US" sz="2200" i="1" dirty="0">
                <a:latin typeface="Arial" panose="020B0604020202020204" pitchFamily="34" charset="0"/>
              </a:rPr>
              <a:t>p</a:t>
            </a:r>
            <a:r>
              <a:rPr lang="en-US" altLang="en-US" sz="2200" dirty="0">
                <a:latin typeface="Arial" panose="020B0604020202020204" pitchFamily="34" charset="0"/>
              </a:rPr>
              <a:t>(</a:t>
            </a:r>
            <a:r>
              <a:rPr lang="en-US" altLang="en-US" sz="2200" i="1" dirty="0">
                <a:latin typeface="Arial" panose="020B0604020202020204" pitchFamily="34" charset="0"/>
              </a:rPr>
              <a:t>i</a:t>
            </a:r>
            <a:r>
              <a:rPr lang="en-US" altLang="en-US" sz="2200" dirty="0">
                <a:latin typeface="Arial" panose="020B0604020202020204" pitchFamily="34" charset="0"/>
              </a:rPr>
              <a:t>) = </a:t>
            </a:r>
            <a:r>
              <a:rPr lang="en-US" altLang="en-US" sz="2200" i="1" dirty="0">
                <a:latin typeface="Arial" panose="020B0604020202020204" pitchFamily="34" charset="0"/>
              </a:rPr>
              <a:t>i, </a:t>
            </a:r>
            <a:r>
              <a:rPr lang="en-US" altLang="en-US" sz="2200" dirty="0">
                <a:latin typeface="Arial" panose="020B0604020202020204" pitchFamily="34" charset="0"/>
              </a:rPr>
              <a:t>and for the </a:t>
            </a:r>
            <a:r>
              <a:rPr lang="en-US" altLang="en-US" sz="2200" i="1" dirty="0">
                <a:latin typeface="Arial" panose="020B0604020202020204" pitchFamily="34" charset="0"/>
              </a:rPr>
              <a:t>ith </a:t>
            </a:r>
            <a:r>
              <a:rPr lang="en-US" altLang="en-US" sz="2200" dirty="0">
                <a:latin typeface="Arial" panose="020B0604020202020204" pitchFamily="34" charset="0"/>
              </a:rPr>
              <a:t>probe, the position to be tried is (</a:t>
            </a:r>
            <a:r>
              <a:rPr lang="en-US" altLang="en-US" sz="2200" i="1" dirty="0">
                <a:latin typeface="Arial" panose="020B0604020202020204" pitchFamily="34" charset="0"/>
              </a:rPr>
              <a:t>h</a:t>
            </a:r>
            <a:r>
              <a:rPr lang="en-US" altLang="en-US" sz="2200" dirty="0">
                <a:latin typeface="Arial" panose="020B0604020202020204" pitchFamily="34" charset="0"/>
              </a:rPr>
              <a:t>(x) + </a:t>
            </a:r>
            <a:r>
              <a:rPr lang="en-US" altLang="en-US" sz="2200" i="1" dirty="0">
                <a:latin typeface="Arial" panose="020B0604020202020204" pitchFamily="34" charset="0"/>
              </a:rPr>
              <a:t>i</a:t>
            </a:r>
            <a:r>
              <a:rPr lang="en-US" altLang="en-US" sz="2200" dirty="0">
                <a:latin typeface="Arial" panose="020B0604020202020204" pitchFamily="34" charset="0"/>
              </a:rPr>
              <a:t>) mod M</a:t>
            </a:r>
            <a:r>
              <a:rPr lang="en-US" altLang="en-US" sz="2200" i="1" dirty="0">
                <a:latin typeface="Arial" panose="020B0604020202020204" pitchFamily="34" charset="0"/>
              </a:rPr>
              <a:t>, </a:t>
            </a:r>
          </a:p>
          <a:p>
            <a:pPr marL="457200" lvl="1" indent="0" eaLnBrk="1" hangingPunct="1">
              <a:spcBef>
                <a:spcPct val="0"/>
              </a:spcBef>
              <a:buFontTx/>
              <a:buNone/>
            </a:pPr>
            <a:r>
              <a:rPr lang="en-US" altLang="en-US" sz="2200" i="1" dirty="0">
                <a:latin typeface="Arial" panose="020B0604020202020204" pitchFamily="34" charset="0"/>
              </a:rPr>
              <a:t>i = 1,2,…</a:t>
            </a:r>
          </a:p>
          <a:p>
            <a:pPr marL="457200" lvl="1" indent="0" eaLnBrk="1" hangingPunct="1">
              <a:spcBef>
                <a:spcPct val="0"/>
              </a:spcBef>
              <a:buFontTx/>
              <a:buNone/>
            </a:pPr>
            <a:endParaRPr lang="en-US" altLang="en-US" sz="2200" i="1" dirty="0">
              <a:latin typeface="Arial" panose="020B0604020202020204" pitchFamily="34" charset="0"/>
            </a:endParaRPr>
          </a:p>
          <a:p>
            <a:pPr marL="457200" lvl="1" indent="0" eaLnBrk="1" hangingPunct="1">
              <a:spcBef>
                <a:spcPct val="0"/>
              </a:spcBef>
              <a:buFontTx/>
              <a:buChar char="•"/>
            </a:pPr>
            <a:r>
              <a:rPr lang="en-US" altLang="en-US" sz="2200" b="1" dirty="0">
                <a:latin typeface="Arial" panose="020B0604020202020204" pitchFamily="34" charset="0"/>
              </a:rPr>
              <a:t>Quadratic</a:t>
            </a:r>
            <a:r>
              <a:rPr lang="en-US" altLang="en-US" sz="2200" dirty="0">
                <a:latin typeface="Arial" panose="020B0604020202020204" pitchFamily="34" charset="0"/>
              </a:rPr>
              <a:t>: p(i) = i</a:t>
            </a:r>
            <a:r>
              <a:rPr lang="en-US" altLang="en-US" sz="2200" baseline="30000" dirty="0">
                <a:latin typeface="Arial" panose="020B0604020202020204" pitchFamily="34" charset="0"/>
              </a:rPr>
              <a:t>2</a:t>
            </a:r>
            <a:r>
              <a:rPr lang="en-US" altLang="en-US" sz="2200" dirty="0">
                <a:latin typeface="Arial" panose="020B0604020202020204" pitchFamily="34" charset="0"/>
              </a:rPr>
              <a:t> thus the position to be tried is (</a:t>
            </a:r>
            <a:r>
              <a:rPr lang="en-US" altLang="en-US" sz="2200" i="1" dirty="0">
                <a:latin typeface="Arial" panose="020B0604020202020204" pitchFamily="34" charset="0"/>
              </a:rPr>
              <a:t>h</a:t>
            </a:r>
            <a:r>
              <a:rPr lang="en-US" altLang="en-US" sz="2200" dirty="0">
                <a:latin typeface="Arial" panose="020B0604020202020204" pitchFamily="34" charset="0"/>
              </a:rPr>
              <a:t>(x) + i</a:t>
            </a:r>
            <a:r>
              <a:rPr lang="en-US" altLang="en-US" sz="2200" baseline="30000" dirty="0">
                <a:latin typeface="Arial" panose="020B0604020202020204" pitchFamily="34" charset="0"/>
              </a:rPr>
              <a:t>2</a:t>
            </a:r>
            <a:r>
              <a:rPr lang="en-US" altLang="en-US" sz="2200" dirty="0">
                <a:latin typeface="Arial" panose="020B0604020202020204" pitchFamily="34" charset="0"/>
              </a:rPr>
              <a:t>) mod M</a:t>
            </a:r>
            <a:r>
              <a:rPr lang="en-US" altLang="en-US" sz="2200" i="1" dirty="0">
                <a:latin typeface="Arial" panose="020B0604020202020204" pitchFamily="34" charset="0"/>
              </a:rPr>
              <a:t>, i = 1,2,…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 altLang="en-US" sz="1200" dirty="0">
                <a:solidFill>
                  <a:srgbClr val="898989"/>
                </a:solidFill>
                <a:latin typeface="Arial" panose="020B0604020202020204" pitchFamily="34" charset="0"/>
              </a:rPr>
              <a:t>Data Structures and Algorithms in Java </a:t>
            </a:r>
          </a:p>
        </p:txBody>
      </p:sp>
      <p:sp>
        <p:nvSpPr>
          <p:cNvPr id="28675" name="Title 1"/>
          <p:cNvSpPr>
            <a:spLocks noGrp="1"/>
          </p:cNvSpPr>
          <p:nvPr>
            <p:ph type="title"/>
          </p:nvPr>
        </p:nvSpPr>
        <p:spPr>
          <a:xfrm>
            <a:off x="1219200" y="180975"/>
            <a:ext cx="6629400" cy="1190625"/>
          </a:xfrm>
          <a:ln/>
        </p:spPr>
        <p:txBody>
          <a:bodyPr vert="horz" wrap="square" lIns="91440" tIns="45720" rIns="91440" bIns="45720" anchor="ctr" anchorCtr="0">
            <a:spAutoFit/>
          </a:bodyPr>
          <a:lstStyle/>
          <a:p>
            <a:pPr eaLnBrk="1" hangingPunct="1"/>
            <a:r>
              <a:rPr lang="en-US" altLang="en-US" sz="3600" b="1" dirty="0">
                <a:solidFill>
                  <a:srgbClr val="CC3300"/>
                </a:solidFill>
              </a:rPr>
              <a:t>Search an item in hash tables using linear Probing</a:t>
            </a:r>
            <a:endParaRPr lang="en-US" altLang="en-US" sz="3600" b="1" i="1" dirty="0">
              <a:solidFill>
                <a:srgbClr val="CC3300"/>
              </a:solidFill>
            </a:endParaRPr>
          </a:p>
        </p:txBody>
      </p:sp>
      <p:sp>
        <p:nvSpPr>
          <p:cNvPr id="28676" name="Content Placeholder 4"/>
          <p:cNvSpPr>
            <a:spLocks noGrp="1"/>
          </p:cNvSpPr>
          <p:nvPr>
            <p:ph sz="quarter" idx="4294967295"/>
          </p:nvPr>
        </p:nvSpPr>
        <p:spPr>
          <a:xfrm>
            <a:off x="609600" y="1589088"/>
            <a:ext cx="3886200" cy="4327525"/>
          </a:xfrm>
          <a:ln/>
        </p:spPr>
        <p:txBody>
          <a:bodyPr vert="horz" wrap="square" lIns="91440" tIns="45720" rIns="91440" bIns="45720" anchor="t" anchorCtr="0">
            <a:sp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319405" lvl="0" indent="-319405" eaLnBrk="1" hangingPunct="1">
              <a:lnSpc>
                <a:spcPct val="80000"/>
              </a:lnSpc>
            </a:pPr>
            <a:r>
              <a:rPr lang="en-US" altLang="en-US" dirty="0"/>
              <a:t>Consider a hash table A that uses linear probing</a:t>
            </a:r>
          </a:p>
          <a:p>
            <a:pPr marL="319405" lvl="0" indent="-319405" eaLnBrk="1" hangingPunct="1">
              <a:lnSpc>
                <a:spcPct val="80000"/>
              </a:lnSpc>
            </a:pPr>
            <a:r>
              <a:rPr lang="en-US" altLang="en-US" dirty="0"/>
              <a:t>get(k)</a:t>
            </a:r>
          </a:p>
          <a:p>
            <a:pPr marL="640080" lvl="1" indent="-273050" eaLnBrk="1" hangingPunct="1">
              <a:lnSpc>
                <a:spcPct val="80000"/>
              </a:lnSpc>
            </a:pPr>
            <a:r>
              <a:rPr lang="en-US" altLang="en-US" sz="2400" dirty="0"/>
              <a:t>We start at cell h(k) </a:t>
            </a:r>
          </a:p>
          <a:p>
            <a:pPr marL="640080" lvl="1" indent="-273050" eaLnBrk="1" hangingPunct="1">
              <a:lnSpc>
                <a:spcPct val="80000"/>
              </a:lnSpc>
            </a:pPr>
            <a:r>
              <a:rPr lang="en-US" altLang="en-US" sz="2400" dirty="0"/>
              <a:t>We probe consecutive locations until one of the following occurs</a:t>
            </a:r>
          </a:p>
          <a:p>
            <a:pPr marL="640080" lvl="1" indent="-273050" eaLnBrk="1" hangingPunct="1">
              <a:lnSpc>
                <a:spcPct val="80000"/>
              </a:lnSpc>
            </a:pPr>
            <a:r>
              <a:rPr lang="en-US" altLang="en-US" sz="2400" dirty="0"/>
              <a:t>An item with key k is found, or</a:t>
            </a:r>
          </a:p>
          <a:p>
            <a:pPr marL="640080" lvl="1" indent="-273050" eaLnBrk="1" hangingPunct="1">
              <a:lnSpc>
                <a:spcPct val="80000"/>
              </a:lnSpc>
            </a:pPr>
            <a:r>
              <a:rPr lang="en-US" altLang="en-US" sz="2400" dirty="0"/>
              <a:t>An empty cell is found, or</a:t>
            </a:r>
          </a:p>
          <a:p>
            <a:pPr marL="640080" lvl="1" indent="-273050" eaLnBrk="1" hangingPunct="1">
              <a:lnSpc>
                <a:spcPct val="80000"/>
              </a:lnSpc>
            </a:pPr>
            <a:r>
              <a:rPr lang="en-US" altLang="en-US" sz="2400" dirty="0"/>
              <a:t> N cells have been unsuccessfully probed </a:t>
            </a:r>
          </a:p>
        </p:txBody>
      </p:sp>
      <p:sp>
        <p:nvSpPr>
          <p:cNvPr id="28677" name="Content Placeholder 5"/>
          <p:cNvSpPr>
            <a:spLocks noGrp="1"/>
          </p:cNvSpPr>
          <p:nvPr>
            <p:ph sz="quarter" idx="4294967295"/>
          </p:nvPr>
        </p:nvSpPr>
        <p:spPr>
          <a:xfrm>
            <a:off x="4845050" y="1589088"/>
            <a:ext cx="3886200" cy="4572000"/>
          </a:xfrm>
          <a:ln/>
        </p:spPr>
        <p:txBody>
          <a:bodyPr vert="horz" wrap="square" lIns="91440" tIns="45720" rIns="91440" bIns="45720" anchor="t" anchorCtr="0"/>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319405" lvl="0" indent="-319405" eaLnBrk="1" hangingPunct="1">
              <a:lnSpc>
                <a:spcPct val="80000"/>
              </a:lnSpc>
            </a:pPr>
            <a:endParaRPr lang="en-US" altLang="en-US" sz="3000" dirty="0"/>
          </a:p>
        </p:txBody>
      </p:sp>
      <p:sp>
        <p:nvSpPr>
          <p:cNvPr id="28678"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zh-CN" sz="1200" b="1" dirty="0">
                <a:solidFill>
                  <a:srgbClr val="FFFFFF"/>
                </a:solidFill>
                <a:latin typeface="Arial" panose="020B0604020202020204" pitchFamily="34" charset="0"/>
                <a:ea typeface="SimSun" panose="02010600030101010101" pitchFamily="2" charset="-122"/>
              </a:rPr>
              <a:t>17</a:t>
            </a:fld>
            <a:endParaRPr lang="en-US" altLang="zh-CN" sz="1200" b="1" dirty="0">
              <a:solidFill>
                <a:srgbClr val="FFFFFF"/>
              </a:solidFill>
              <a:latin typeface="Arial" panose="020B0604020202020204" pitchFamily="34" charset="0"/>
              <a:ea typeface="SimSun" panose="02010600030101010101" pitchFamily="2" charset="-122"/>
            </a:endParaRPr>
          </a:p>
        </p:txBody>
      </p:sp>
      <p:pic>
        <p:nvPicPr>
          <p:cNvPr id="28679" name="Picture 2"/>
          <p:cNvPicPr>
            <a:picLocks noChangeAspect="1"/>
          </p:cNvPicPr>
          <p:nvPr/>
        </p:nvPicPr>
        <p:blipFill>
          <a:blip r:embed="rId3"/>
          <a:stretch>
            <a:fillRect/>
          </a:stretch>
        </p:blipFill>
        <p:spPr>
          <a:xfrm>
            <a:off x="4800600" y="1600200"/>
            <a:ext cx="3962400" cy="440055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 altLang="en-US" sz="1200" dirty="0">
                <a:solidFill>
                  <a:srgbClr val="898989"/>
                </a:solidFill>
                <a:latin typeface="Arial" panose="020B0604020202020204" pitchFamily="34" charset="0"/>
              </a:rPr>
              <a:t>Data Structures and Algorithms in Java </a:t>
            </a:r>
          </a:p>
        </p:txBody>
      </p:sp>
      <p:sp>
        <p:nvSpPr>
          <p:cNvPr id="30723" name="Title 1"/>
          <p:cNvSpPr>
            <a:spLocks noGrp="1"/>
          </p:cNvSpPr>
          <p:nvPr>
            <p:ph type="title"/>
          </p:nvPr>
        </p:nvSpPr>
        <p:spPr>
          <a:xfrm>
            <a:off x="685800" y="425450"/>
            <a:ext cx="7924800" cy="701675"/>
          </a:xfrm>
          <a:ln/>
        </p:spPr>
        <p:txBody>
          <a:bodyPr vert="horz" wrap="square" lIns="91440" tIns="45720" rIns="91440" bIns="45720" anchor="ctr" anchorCtr="0">
            <a:spAutoFit/>
          </a:bodyPr>
          <a:lstStyle/>
          <a:p>
            <a:pPr eaLnBrk="1" hangingPunct="1"/>
            <a:r>
              <a:rPr lang="en-US" altLang="en-US" sz="4000" b="1" dirty="0">
                <a:solidFill>
                  <a:srgbClr val="CC3300"/>
                </a:solidFill>
              </a:rPr>
              <a:t>Factors affecting Search perfomance</a:t>
            </a:r>
            <a:endParaRPr lang="en-US" altLang="en-US" sz="4000" b="1" i="1" dirty="0">
              <a:solidFill>
                <a:srgbClr val="CC3300"/>
              </a:solidFill>
            </a:endParaRPr>
          </a:p>
        </p:txBody>
      </p:sp>
      <p:sp>
        <p:nvSpPr>
          <p:cNvPr id="30724" name="Content Placeholder 4"/>
          <p:cNvSpPr>
            <a:spLocks noGrp="1"/>
          </p:cNvSpPr>
          <p:nvPr>
            <p:ph sz="quarter" idx="4294967295"/>
          </p:nvPr>
        </p:nvSpPr>
        <p:spPr>
          <a:xfrm>
            <a:off x="990600" y="1524000"/>
            <a:ext cx="7315200" cy="4302125"/>
          </a:xfrm>
          <a:ln/>
        </p:spPr>
        <p:txBody>
          <a:bodyPr vert="horz" wrap="square" lIns="91440" tIns="45720" rIns="91440" bIns="45720" anchor="t" anchorCtr="0">
            <a:sp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319405" lvl="0" indent="-319405"/>
            <a:r>
              <a:rPr lang="en-US" altLang="en-US" sz="3000" dirty="0"/>
              <a:t>Quality of hash function</a:t>
            </a:r>
          </a:p>
          <a:p>
            <a:pPr marL="640080" lvl="1" indent="-273050"/>
            <a:r>
              <a:rPr lang="en-US" altLang="en-US" sz="3000" dirty="0"/>
              <a:t>how uniform?</a:t>
            </a:r>
          </a:p>
          <a:p>
            <a:pPr marL="640080" lvl="1" indent="-273050"/>
            <a:r>
              <a:rPr lang="en-US" altLang="en-US" sz="3000" dirty="0"/>
              <a:t>depends on actual data </a:t>
            </a:r>
          </a:p>
          <a:p>
            <a:pPr marL="319405" lvl="0" indent="-319405"/>
            <a:r>
              <a:rPr lang="en-US" altLang="en-US" sz="3000" dirty="0"/>
              <a:t>Collision resolution strategy used</a:t>
            </a:r>
          </a:p>
          <a:p>
            <a:pPr marL="319405" lvl="0" indent="-319405"/>
            <a:r>
              <a:rPr lang="en-US" altLang="en-US" sz="3000" dirty="0">
                <a:solidFill>
                  <a:srgbClr val="0000FF"/>
                </a:solidFill>
              </a:rPr>
              <a:t>Load factor </a:t>
            </a:r>
            <a:r>
              <a:rPr lang="en-US" altLang="en-US" sz="3000" dirty="0"/>
              <a:t>of the HashTable</a:t>
            </a:r>
          </a:p>
          <a:p>
            <a:pPr marL="640080" lvl="1" indent="-273050"/>
            <a:r>
              <a:rPr lang="en-US" altLang="en-US" sz="3000" dirty="0">
                <a:solidFill>
                  <a:srgbClr val="0000FF"/>
                </a:solidFill>
              </a:rPr>
              <a:t>N/Tsize</a:t>
            </a:r>
          </a:p>
          <a:p>
            <a:pPr marL="640080" lvl="1" indent="-273050"/>
            <a:r>
              <a:rPr lang="en-US" altLang="en-US" sz="3000" dirty="0"/>
              <a:t>The lower the load factor the better the search performance</a:t>
            </a:r>
          </a:p>
        </p:txBody>
      </p:sp>
      <p:sp>
        <p:nvSpPr>
          <p:cNvPr id="30725"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zh-CN" sz="1200" b="1" dirty="0">
                <a:solidFill>
                  <a:srgbClr val="FFFFFF"/>
                </a:solidFill>
                <a:latin typeface="Arial" panose="020B0604020202020204" pitchFamily="34" charset="0"/>
                <a:ea typeface="SimSun" panose="02010600030101010101" pitchFamily="2" charset="-122"/>
              </a:rPr>
              <a:t>18</a:t>
            </a:fld>
            <a:endParaRPr lang="en-US" altLang="zh-CN" sz="1200" b="1" dirty="0">
              <a:solidFill>
                <a:srgbClr val="FFFFFF"/>
              </a:solidFill>
              <a:latin typeface="Arial" panose="020B0604020202020204" pitchFamily="34" charset="0"/>
              <a:ea typeface="SimSun"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 altLang="en-US" sz="1200" dirty="0">
                <a:solidFill>
                  <a:srgbClr val="898989"/>
                </a:solidFill>
                <a:latin typeface="Arial" panose="020B0604020202020204" pitchFamily="34" charset="0"/>
              </a:rPr>
              <a:t>Data Structures and Algorithms in Java </a:t>
            </a:r>
          </a:p>
        </p:txBody>
      </p:sp>
      <p:sp>
        <p:nvSpPr>
          <p:cNvPr id="32771"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zh-CN" sz="1200" b="1" dirty="0">
                <a:solidFill>
                  <a:srgbClr val="FFFFFF"/>
                </a:solidFill>
                <a:latin typeface="Arial" panose="020B0604020202020204" pitchFamily="34" charset="0"/>
                <a:ea typeface="SimSun" panose="02010600030101010101" pitchFamily="2" charset="-122"/>
              </a:rPr>
              <a:t>19</a:t>
            </a:fld>
            <a:endParaRPr lang="en-US" altLang="zh-CN" sz="1200" b="1" dirty="0">
              <a:solidFill>
                <a:srgbClr val="FFFFFF"/>
              </a:solidFill>
              <a:latin typeface="Arial" panose="020B0604020202020204" pitchFamily="34" charset="0"/>
              <a:ea typeface="SimSun" panose="02010600030101010101" pitchFamily="2" charset="-122"/>
            </a:endParaRPr>
          </a:p>
        </p:txBody>
      </p:sp>
      <p:sp>
        <p:nvSpPr>
          <p:cNvPr id="32772" name="Rectangle 2"/>
          <p:cNvSpPr/>
          <p:nvPr/>
        </p:nvSpPr>
        <p:spPr>
          <a:xfrm>
            <a:off x="381000" y="517525"/>
            <a:ext cx="8229600" cy="7016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4000" b="1" dirty="0">
                <a:solidFill>
                  <a:srgbClr val="CC3300"/>
                </a:solidFill>
              </a:rPr>
              <a:t>Quadratic Probing example</a:t>
            </a:r>
          </a:p>
        </p:txBody>
      </p:sp>
      <p:pic>
        <p:nvPicPr>
          <p:cNvPr id="32773" name="Picture 5"/>
          <p:cNvPicPr>
            <a:picLocks noChangeAspect="1"/>
          </p:cNvPicPr>
          <p:nvPr/>
        </p:nvPicPr>
        <p:blipFill>
          <a:blip r:embed="rId3"/>
          <a:srcRect l="26968" t="45930" r="20360" b="41904"/>
          <a:stretch>
            <a:fillRect/>
          </a:stretch>
        </p:blipFill>
        <p:spPr>
          <a:xfrm>
            <a:off x="838200" y="4267200"/>
            <a:ext cx="7391400" cy="1066800"/>
          </a:xfrm>
          <a:prstGeom prst="rect">
            <a:avLst/>
          </a:prstGeom>
          <a:noFill/>
          <a:ln w="9525">
            <a:noFill/>
          </a:ln>
        </p:spPr>
      </p:pic>
      <p:sp>
        <p:nvSpPr>
          <p:cNvPr id="32774" name="Text Box 6"/>
          <p:cNvSpPr txBox="1"/>
          <p:nvPr/>
        </p:nvSpPr>
        <p:spPr>
          <a:xfrm>
            <a:off x="609600" y="1828800"/>
            <a:ext cx="7848600" cy="19383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400" dirty="0">
                <a:latin typeface="Arial" panose="020B0604020202020204" pitchFamily="34" charset="0"/>
              </a:rPr>
              <a:t>if the position  k = h(x) is used, then the following positions are tried: </a:t>
            </a:r>
          </a:p>
          <a:p>
            <a:pPr marL="0" lvl="0" indent="0" eaLnBrk="1" hangingPunct="1">
              <a:spcBef>
                <a:spcPct val="0"/>
              </a:spcBef>
              <a:buFontTx/>
              <a:buNone/>
            </a:pPr>
            <a:r>
              <a:rPr lang="en-US" altLang="en-US" sz="2400" i="1" dirty="0">
                <a:latin typeface="Arial" panose="020B0604020202020204" pitchFamily="34" charset="0"/>
              </a:rPr>
              <a:t>	k = h</a:t>
            </a:r>
            <a:r>
              <a:rPr lang="en-US" altLang="en-US" sz="2400" i="1" baseline="-25000" dirty="0">
                <a:latin typeface="Arial" panose="020B0604020202020204" pitchFamily="34" charset="0"/>
              </a:rPr>
              <a:t>i</a:t>
            </a:r>
            <a:r>
              <a:rPr lang="en-US" altLang="en-US" sz="2400" dirty="0">
                <a:latin typeface="Arial" panose="020B0604020202020204" pitchFamily="34" charset="0"/>
              </a:rPr>
              <a:t>(x) = </a:t>
            </a:r>
            <a:r>
              <a:rPr lang="en-US" altLang="en-US" sz="2400" i="1" dirty="0">
                <a:latin typeface="Arial" panose="020B0604020202020204" pitchFamily="34" charset="0"/>
              </a:rPr>
              <a:t>h</a:t>
            </a:r>
            <a:r>
              <a:rPr lang="en-US" altLang="en-US" sz="2400" dirty="0">
                <a:latin typeface="Arial" panose="020B0604020202020204" pitchFamily="34" charset="0"/>
              </a:rPr>
              <a:t>(x)+ </a:t>
            </a:r>
            <a:r>
              <a:rPr lang="en-US" altLang="en-US" sz="2400" i="1" dirty="0">
                <a:latin typeface="Arial" panose="020B0604020202020204" pitchFamily="34" charset="0"/>
              </a:rPr>
              <a:t>i</a:t>
            </a:r>
            <a:r>
              <a:rPr lang="en-US" altLang="en-US" sz="2400" i="1" baseline="30000" dirty="0">
                <a:latin typeface="Arial" panose="020B0604020202020204" pitchFamily="34" charset="0"/>
              </a:rPr>
              <a:t>2</a:t>
            </a:r>
            <a:r>
              <a:rPr lang="en-US" altLang="en-US" sz="2400" dirty="0">
                <a:latin typeface="Arial" panose="020B0604020202020204" pitchFamily="34" charset="0"/>
              </a:rPr>
              <a:t> mod </a:t>
            </a:r>
            <a:r>
              <a:rPr lang="en-US" altLang="en-US" sz="2400" i="1" dirty="0">
                <a:latin typeface="Arial" panose="020B0604020202020204" pitchFamily="34" charset="0"/>
              </a:rPr>
              <a:t>M,  i = 1, 2, ... </a:t>
            </a:r>
            <a:r>
              <a:rPr lang="en-US" altLang="en-US" sz="2400" dirty="0">
                <a:latin typeface="Arial" panose="020B0604020202020204" pitchFamily="34" charset="0"/>
              </a:rPr>
              <a:t>(M = </a:t>
            </a:r>
            <a:r>
              <a:rPr lang="en-US" altLang="en-US" sz="2400" i="1" dirty="0">
                <a:latin typeface="Arial" panose="020B0604020202020204" pitchFamily="34" charset="0"/>
              </a:rPr>
              <a:t>Tsize)</a:t>
            </a:r>
          </a:p>
          <a:p>
            <a:pPr marL="0" lvl="0" indent="0" eaLnBrk="1" hangingPunct="1">
              <a:spcBef>
                <a:spcPct val="0"/>
              </a:spcBef>
              <a:buFontTx/>
              <a:buNone/>
            </a:pPr>
            <a:r>
              <a:rPr lang="en-US" altLang="en-US" sz="2400" dirty="0">
                <a:latin typeface="Arial" panose="020B0604020202020204" pitchFamily="34" charset="0"/>
              </a:rPr>
              <a:t>h(x) = x mod 10</a:t>
            </a:r>
          </a:p>
          <a:p>
            <a:pPr marL="0" lvl="0" indent="0" eaLnBrk="1" hangingPunct="1">
              <a:spcBef>
                <a:spcPct val="0"/>
              </a:spcBef>
              <a:buFontTx/>
              <a:buNone/>
            </a:pPr>
            <a:r>
              <a:rPr lang="en-US" altLang="en-US" sz="2400" dirty="0">
                <a:latin typeface="Arial" panose="020B0604020202020204" pitchFamily="34" charset="0"/>
              </a:rPr>
              <a:t>Insert keys 89, 18, 49, 58, 69 in this order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 altLang="en-US" sz="1200" dirty="0">
                <a:solidFill>
                  <a:srgbClr val="898989"/>
                </a:solidFill>
                <a:latin typeface="Arial" panose="020B0604020202020204" pitchFamily="34" charset="0"/>
              </a:rPr>
              <a:t>Data Structures and Algorithms in Java </a:t>
            </a:r>
          </a:p>
        </p:txBody>
      </p:sp>
      <p:sp>
        <p:nvSpPr>
          <p:cNvPr id="4099" name="Rectangle 2"/>
          <p:cNvSpPr>
            <a:spLocks noGrp="1"/>
          </p:cNvSpPr>
          <p:nvPr>
            <p:ph type="title"/>
          </p:nvPr>
        </p:nvSpPr>
        <p:spPr>
          <a:xfrm>
            <a:off x="609600" y="457200"/>
            <a:ext cx="6778625" cy="701675"/>
          </a:xfrm>
          <a:ln/>
        </p:spPr>
        <p:txBody>
          <a:bodyPr vert="horz" wrap="square" lIns="91440" tIns="45720" rIns="91440" bIns="45720" anchor="ctr" anchorCtr="0">
            <a:spAutoFit/>
          </a:bodyPr>
          <a:lstStyle/>
          <a:p>
            <a:pPr eaLnBrk="1" hangingPunct="1"/>
            <a:r>
              <a:rPr lang="en-US" altLang="en-US" sz="4000" b="1" dirty="0">
                <a:solidFill>
                  <a:srgbClr val="CC3300"/>
                </a:solidFill>
              </a:rPr>
              <a:t>Objectives</a:t>
            </a:r>
          </a:p>
        </p:txBody>
      </p:sp>
      <p:sp>
        <p:nvSpPr>
          <p:cNvPr id="4100"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zh-CN" sz="1200" b="1" dirty="0">
                <a:solidFill>
                  <a:srgbClr val="FFFFFF"/>
                </a:solidFill>
                <a:latin typeface="Arial" panose="020B0604020202020204" pitchFamily="34" charset="0"/>
                <a:ea typeface="SimSun" panose="02010600030101010101" pitchFamily="2" charset="-122"/>
              </a:rPr>
              <a:t>2</a:t>
            </a:fld>
            <a:endParaRPr lang="en-US" altLang="zh-CN" sz="1200" b="1" dirty="0">
              <a:solidFill>
                <a:srgbClr val="FFFFFF"/>
              </a:solidFill>
              <a:latin typeface="Arial" panose="020B0604020202020204" pitchFamily="34" charset="0"/>
              <a:ea typeface="SimSun" panose="02010600030101010101" pitchFamily="2" charset="-122"/>
            </a:endParaRPr>
          </a:p>
        </p:txBody>
      </p:sp>
      <p:sp>
        <p:nvSpPr>
          <p:cNvPr id="4101" name="Rectangle 3"/>
          <p:cNvSpPr>
            <a:spLocks noGrp="1"/>
          </p:cNvSpPr>
          <p:nvPr>
            <p:ph sz="quarter" idx="4294967295"/>
          </p:nvPr>
        </p:nvSpPr>
        <p:spPr>
          <a:xfrm>
            <a:off x="1066800" y="1219200"/>
            <a:ext cx="6781800" cy="5133975"/>
          </a:xfrm>
          <a:ln/>
        </p:spPr>
        <p:txBody>
          <a:bodyPr vert="horz" wrap="square" lIns="91440" tIns="45720" rIns="91440" bIns="45720" anchor="t" anchorCtr="0">
            <a:sp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319405" lvl="0" indent="-319405" eaLnBrk="1" hangingPunct="1"/>
            <a:r>
              <a:rPr lang="en-US" altLang="en-US" sz="2800" dirty="0"/>
              <a:t>Why Hashing?</a:t>
            </a:r>
          </a:p>
          <a:p>
            <a:pPr marL="319405" lvl="0" indent="-319405" eaLnBrk="1" hangingPunct="1"/>
            <a:r>
              <a:rPr lang="en-US" altLang="en-US" sz="2800" dirty="0"/>
              <a:t>Hash Table</a:t>
            </a:r>
          </a:p>
          <a:p>
            <a:pPr marL="319405" lvl="0" indent="-319405" eaLnBrk="1" hangingPunct="1"/>
            <a:r>
              <a:rPr lang="en-US" altLang="en-US" sz="2800" dirty="0"/>
              <a:t>Hash Functions</a:t>
            </a:r>
          </a:p>
          <a:p>
            <a:pPr marL="319405" lvl="0" indent="-319405" eaLnBrk="1" hangingPunct="1"/>
            <a:r>
              <a:rPr lang="en-US" altLang="en-US" sz="2800" dirty="0"/>
              <a:t>Collision Resolution</a:t>
            </a:r>
          </a:p>
          <a:p>
            <a:pPr marL="319405" lvl="0" indent="-319405" eaLnBrk="1" hangingPunct="1"/>
            <a:r>
              <a:rPr lang="en-US" altLang="en-US" sz="2800" dirty="0"/>
              <a:t>Deletion</a:t>
            </a:r>
          </a:p>
          <a:p>
            <a:pPr marL="319405" lvl="0" indent="-319405" eaLnBrk="1" hangingPunct="1"/>
            <a:r>
              <a:rPr lang="en-US" altLang="en-US" sz="2800" dirty="0"/>
              <a:t>Perfect Hash Functions</a:t>
            </a:r>
          </a:p>
          <a:p>
            <a:pPr marL="319405" lvl="0" indent="-319405" eaLnBrk="1" hangingPunct="1"/>
            <a:r>
              <a:rPr lang="en-US" altLang="en-US" sz="2800" dirty="0"/>
              <a:t>Hash Functions for Extendable files</a:t>
            </a:r>
          </a:p>
          <a:p>
            <a:pPr marL="319405" lvl="0" indent="-319405" eaLnBrk="1" hangingPunct="1"/>
            <a:r>
              <a:rPr lang="en-US" altLang="en-US" sz="2800" dirty="0"/>
              <a:t>Hash code</a:t>
            </a:r>
          </a:p>
          <a:p>
            <a:pPr marL="319405" lvl="0" indent="-319405" eaLnBrk="1" hangingPunct="1"/>
            <a:r>
              <a:rPr lang="en-US" altLang="en-US" sz="2800" dirty="0"/>
              <a:t>Maps</a:t>
            </a:r>
          </a:p>
          <a:p>
            <a:pPr marL="319405" lvl="0" indent="-319405" eaLnBrk="1" hangingPunct="1"/>
            <a:r>
              <a:rPr lang="en-US" altLang="en-US" sz="2800" dirty="0"/>
              <a:t>Hashing in java.util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 altLang="en-US" sz="1200" dirty="0">
                <a:solidFill>
                  <a:srgbClr val="898989"/>
                </a:solidFill>
                <a:latin typeface="Arial" panose="020B0604020202020204" pitchFamily="34" charset="0"/>
              </a:rPr>
              <a:t>Data Structures and Algorithms in Java </a:t>
            </a:r>
          </a:p>
        </p:txBody>
      </p:sp>
      <p:sp>
        <p:nvSpPr>
          <p:cNvPr id="34819"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zh-CN" sz="1200" b="1" dirty="0">
                <a:solidFill>
                  <a:srgbClr val="FFFFFF"/>
                </a:solidFill>
                <a:latin typeface="Arial" panose="020B0604020202020204" pitchFamily="34" charset="0"/>
                <a:ea typeface="SimSun" panose="02010600030101010101" pitchFamily="2" charset="-122"/>
              </a:rPr>
              <a:t>20</a:t>
            </a:fld>
            <a:endParaRPr lang="en-US" altLang="zh-CN" sz="1200" b="1" dirty="0">
              <a:solidFill>
                <a:srgbClr val="FFFFFF"/>
              </a:solidFill>
              <a:latin typeface="Arial" panose="020B0604020202020204" pitchFamily="34" charset="0"/>
              <a:ea typeface="SimSun" panose="02010600030101010101" pitchFamily="2" charset="-122"/>
            </a:endParaRPr>
          </a:p>
        </p:txBody>
      </p:sp>
      <p:sp>
        <p:nvSpPr>
          <p:cNvPr id="34820" name="Rectangle 2"/>
          <p:cNvSpPr/>
          <p:nvPr/>
        </p:nvSpPr>
        <p:spPr>
          <a:xfrm>
            <a:off x="381000" y="273050"/>
            <a:ext cx="8229600" cy="119062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3600" b="1" dirty="0">
                <a:solidFill>
                  <a:srgbClr val="CC3300"/>
                </a:solidFill>
              </a:rPr>
              <a:t>Advantages and disadvantages of quadratic probing</a:t>
            </a:r>
          </a:p>
        </p:txBody>
      </p:sp>
      <p:sp>
        <p:nvSpPr>
          <p:cNvPr id="34821" name="Text Box 5"/>
          <p:cNvSpPr txBox="1"/>
          <p:nvPr/>
        </p:nvSpPr>
        <p:spPr>
          <a:xfrm>
            <a:off x="381000" y="1981200"/>
            <a:ext cx="8496300" cy="38163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200" dirty="0">
                <a:latin typeface="Arial" panose="020B0604020202020204" pitchFamily="34" charset="0"/>
              </a:rPr>
              <a:t>One problem with quadratic probing is that probe sequences do not probe all locations in the table. </a:t>
            </a:r>
          </a:p>
          <a:p>
            <a:pPr marL="0" lvl="0" indent="0" eaLnBrk="1" hangingPunct="1">
              <a:spcBef>
                <a:spcPct val="0"/>
              </a:spcBef>
              <a:buFontTx/>
              <a:buNone/>
            </a:pPr>
            <a:endParaRPr lang="en-US" altLang="en-US" sz="2200" dirty="0">
              <a:latin typeface="Arial" panose="020B0604020202020204" pitchFamily="34" charset="0"/>
            </a:endParaRPr>
          </a:p>
          <a:p>
            <a:pPr marL="0" lvl="0" indent="0" eaLnBrk="1" hangingPunct="1">
              <a:spcBef>
                <a:spcPct val="0"/>
              </a:spcBef>
              <a:buFontTx/>
              <a:buNone/>
            </a:pPr>
            <a:r>
              <a:rPr lang="en-US" altLang="en-US" sz="2200" dirty="0">
                <a:latin typeface="Arial" panose="020B0604020202020204" pitchFamily="34" charset="0"/>
              </a:rPr>
              <a:t>For example, if M=11,  k = h(x) = x%11. </a:t>
            </a:r>
          </a:p>
          <a:p>
            <a:pPr marL="0" lvl="0" indent="0" eaLnBrk="1" hangingPunct="1">
              <a:spcBef>
                <a:spcPct val="0"/>
              </a:spcBef>
              <a:buFontTx/>
              <a:buNone/>
            </a:pPr>
            <a:r>
              <a:rPr lang="en-US" altLang="en-US" sz="2200" dirty="0">
                <a:latin typeface="Arial" panose="020B0604020202020204" pitchFamily="34" charset="0"/>
              </a:rPr>
              <a:t>Then for those key x-s, where h(x) = 3 and collision occurs, only positions 3, 4, 7, 1, 8, 6 are probed.</a:t>
            </a:r>
          </a:p>
          <a:p>
            <a:pPr marL="0" lvl="0" indent="0" eaLnBrk="1" hangingPunct="1">
              <a:spcBef>
                <a:spcPct val="0"/>
              </a:spcBef>
              <a:buFontTx/>
              <a:buNone/>
            </a:pPr>
            <a:endParaRPr lang="en-US" altLang="en-US" sz="2200" dirty="0">
              <a:latin typeface="Arial" panose="020B0604020202020204" pitchFamily="34" charset="0"/>
            </a:endParaRPr>
          </a:p>
          <a:p>
            <a:pPr marL="0" lvl="0" indent="0" eaLnBrk="1" hangingPunct="1">
              <a:spcBef>
                <a:spcPct val="0"/>
              </a:spcBef>
              <a:buFontTx/>
              <a:buNone/>
            </a:pPr>
            <a:r>
              <a:rPr lang="en-US" altLang="en-US" sz="2200" dirty="0">
                <a:latin typeface="Arial" panose="020B0604020202020204" pitchFamily="34" charset="0"/>
              </a:rPr>
              <a:t>When M is prime, we can make the following guarantee.</a:t>
            </a:r>
            <a:endParaRPr lang="en-US" altLang="en-US" sz="2200" b="1" dirty="0">
              <a:latin typeface="Arial" panose="020B0604020202020204" pitchFamily="34" charset="0"/>
            </a:endParaRPr>
          </a:p>
          <a:p>
            <a:pPr marL="0" lvl="0" indent="0" eaLnBrk="1" hangingPunct="1">
              <a:spcBef>
                <a:spcPct val="0"/>
              </a:spcBef>
              <a:buFontTx/>
              <a:buNone/>
            </a:pPr>
            <a:r>
              <a:rPr lang="en-US" altLang="en-US" sz="2200" b="1" dirty="0">
                <a:latin typeface="Arial" panose="020B0604020202020204" pitchFamily="34" charset="0"/>
              </a:rPr>
              <a:t>Theorem. </a:t>
            </a:r>
            <a:r>
              <a:rPr lang="en-US" altLang="en-US" sz="2200" dirty="0">
                <a:latin typeface="Arial" panose="020B0604020202020204" pitchFamily="34" charset="0"/>
              </a:rPr>
              <a:t>If  M  is prime and the table is at least half empty, then quadratic probing will always find an empty location. Furthermore, no locations are checked twice.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 altLang="en-US" sz="1200" dirty="0">
                <a:solidFill>
                  <a:srgbClr val="898989"/>
                </a:solidFill>
                <a:latin typeface="Arial" panose="020B0604020202020204" pitchFamily="34" charset="0"/>
              </a:rPr>
              <a:t>Data Structures and Algorithms in Java </a:t>
            </a:r>
          </a:p>
        </p:txBody>
      </p:sp>
      <p:sp>
        <p:nvSpPr>
          <p:cNvPr id="36867" name="Rectangle 3"/>
          <p:cNvSpPr>
            <a:spLocks noGrp="1"/>
          </p:cNvSpPr>
          <p:nvPr>
            <p:ph sz="quarter" idx="4294967295"/>
          </p:nvPr>
        </p:nvSpPr>
        <p:spPr>
          <a:xfrm>
            <a:off x="228600" y="1371600"/>
            <a:ext cx="4191000" cy="4310063"/>
          </a:xfrm>
          <a:ln/>
        </p:spPr>
        <p:txBody>
          <a:bodyPr vert="horz" wrap="square" lIns="91440" tIns="45720" rIns="91440" bIns="45720" anchor="t" anchorCtr="0">
            <a:sp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319405" lvl="0" indent="-319405" algn="just" eaLnBrk="1" hangingPunct="1">
              <a:lnSpc>
                <a:spcPct val="80000"/>
              </a:lnSpc>
            </a:pPr>
            <a:r>
              <a:rPr lang="en-US" altLang="en-US" dirty="0"/>
              <a:t>Keys do not have to be stored in the table itself. In </a:t>
            </a:r>
            <a:r>
              <a:rPr lang="en-US" altLang="en-US" b="1" dirty="0"/>
              <a:t>chaining</a:t>
            </a:r>
            <a:r>
              <a:rPr lang="en-US" altLang="en-US" i="1" dirty="0"/>
              <a:t>, </a:t>
            </a:r>
            <a:r>
              <a:rPr lang="en-US" altLang="en-US" dirty="0"/>
              <a:t>each position of the table is associated with a </a:t>
            </a:r>
            <a:r>
              <a:rPr lang="en-US" altLang="en-US" b="1" dirty="0"/>
              <a:t>linked list</a:t>
            </a:r>
            <a:r>
              <a:rPr lang="en-US" altLang="en-US" dirty="0"/>
              <a:t> or </a:t>
            </a:r>
            <a:r>
              <a:rPr lang="en-US" altLang="en-US" b="1" dirty="0"/>
              <a:t>chain</a:t>
            </a:r>
            <a:r>
              <a:rPr lang="en-US" altLang="en-US" i="1" dirty="0"/>
              <a:t> </a:t>
            </a:r>
            <a:r>
              <a:rPr lang="en-US" altLang="en-US" dirty="0"/>
              <a:t>of structures whose </a:t>
            </a:r>
            <a:r>
              <a:rPr lang="en-US" altLang="en-US" dirty="0">
                <a:latin typeface="Courier New" panose="02070309020205020404" pitchFamily="49" charset="0"/>
              </a:rPr>
              <a:t>info</a:t>
            </a:r>
            <a:r>
              <a:rPr lang="en-US" altLang="en-US" dirty="0"/>
              <a:t> fields store keys or references to keys.</a:t>
            </a:r>
          </a:p>
          <a:p>
            <a:pPr marL="319405" lvl="0" indent="-319405" algn="just" eaLnBrk="1" hangingPunct="1">
              <a:lnSpc>
                <a:spcPct val="80000"/>
              </a:lnSpc>
            </a:pPr>
            <a:r>
              <a:rPr lang="en-US" altLang="en-US" dirty="0"/>
              <a:t>This method is called </a:t>
            </a:r>
            <a:r>
              <a:rPr lang="en-US" altLang="en-US" b="1" dirty="0"/>
              <a:t>separate chaining</a:t>
            </a:r>
            <a:r>
              <a:rPr lang="en-US" altLang="en-US" dirty="0"/>
              <a:t>, and a table of references (pointers) is called a </a:t>
            </a:r>
            <a:r>
              <a:rPr lang="en-US" altLang="en-US" b="1" dirty="0"/>
              <a:t>scatter</a:t>
            </a:r>
            <a:r>
              <a:rPr lang="en-US" altLang="en-US" dirty="0"/>
              <a:t> </a:t>
            </a:r>
            <a:r>
              <a:rPr lang="en-US" altLang="en-US" b="1" dirty="0"/>
              <a:t>table</a:t>
            </a:r>
            <a:r>
              <a:rPr lang="en-US" altLang="en-US" dirty="0"/>
              <a:t>. In this method, the table can never overflow, because the linked list is extendible.  </a:t>
            </a:r>
          </a:p>
        </p:txBody>
      </p:sp>
      <p:pic>
        <p:nvPicPr>
          <p:cNvPr id="36868" name="Picture 4"/>
          <p:cNvPicPr>
            <a:picLocks noChangeAspect="1"/>
          </p:cNvPicPr>
          <p:nvPr/>
        </p:nvPicPr>
        <p:blipFill>
          <a:blip r:embed="rId3"/>
          <a:stretch>
            <a:fillRect/>
          </a:stretch>
        </p:blipFill>
        <p:spPr>
          <a:xfrm>
            <a:off x="4495800" y="1600200"/>
            <a:ext cx="4238625" cy="3616325"/>
          </a:xfrm>
          <a:prstGeom prst="rect">
            <a:avLst/>
          </a:prstGeom>
          <a:noFill/>
          <a:ln w="9525">
            <a:noFill/>
          </a:ln>
        </p:spPr>
      </p:pic>
      <p:sp>
        <p:nvSpPr>
          <p:cNvPr id="36869" name="Text Box 3"/>
          <p:cNvSpPr txBox="1"/>
          <p:nvPr/>
        </p:nvSpPr>
        <p:spPr>
          <a:xfrm>
            <a:off x="4876800" y="5257800"/>
            <a:ext cx="3505200" cy="5175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defTabSz="914400" eaLnBrk="1" hangingPunct="1">
              <a:spcBef>
                <a:spcPct val="0"/>
              </a:spcBef>
              <a:buFontTx/>
              <a:buNone/>
              <a:tabLst>
                <a:tab pos="1424305" algn="l"/>
              </a:tabLst>
            </a:pPr>
            <a:r>
              <a:rPr lang="en-US" altLang="en-US" sz="1400" b="1" dirty="0">
                <a:latin typeface="Arial" panose="020B0604020202020204" pitchFamily="34" charset="0"/>
              </a:rPr>
              <a:t>In chaining, colliding keys are put on the same linked list</a:t>
            </a:r>
          </a:p>
        </p:txBody>
      </p:sp>
      <p:sp>
        <p:nvSpPr>
          <p:cNvPr id="36870" name="Rectangle 2"/>
          <p:cNvSpPr/>
          <p:nvPr/>
        </p:nvSpPr>
        <p:spPr>
          <a:xfrm>
            <a:off x="762000" y="304800"/>
            <a:ext cx="7162800" cy="7016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4000" b="1" dirty="0">
                <a:solidFill>
                  <a:srgbClr val="CC3300"/>
                </a:solidFill>
              </a:rPr>
              <a:t>Collision Resolution</a:t>
            </a:r>
          </a:p>
        </p:txBody>
      </p:sp>
      <p:sp>
        <p:nvSpPr>
          <p:cNvPr id="36871" name="Rectangle 2"/>
          <p:cNvSpPr/>
          <p:nvPr/>
        </p:nvSpPr>
        <p:spPr>
          <a:xfrm>
            <a:off x="1295400" y="792163"/>
            <a:ext cx="5715000" cy="57943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b="1" i="1" dirty="0">
                <a:solidFill>
                  <a:schemeClr val="hlink"/>
                </a:solidFill>
              </a:rPr>
              <a:t>Chaining method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 altLang="en-US" sz="1200" dirty="0">
                <a:solidFill>
                  <a:srgbClr val="898989"/>
                </a:solidFill>
                <a:latin typeface="Arial" panose="020B0604020202020204" pitchFamily="34" charset="0"/>
              </a:rPr>
              <a:t>Data Structures and Algorithms in Java </a:t>
            </a:r>
          </a:p>
        </p:txBody>
      </p:sp>
      <p:sp>
        <p:nvSpPr>
          <p:cNvPr id="38915" name="Rectangle 3"/>
          <p:cNvSpPr>
            <a:spLocks noGrp="1"/>
          </p:cNvSpPr>
          <p:nvPr>
            <p:ph sz="quarter" idx="4294967295"/>
          </p:nvPr>
        </p:nvSpPr>
        <p:spPr>
          <a:xfrm>
            <a:off x="304800" y="2028825"/>
            <a:ext cx="5943600" cy="3511550"/>
          </a:xfrm>
          <a:ln/>
        </p:spPr>
        <p:txBody>
          <a:bodyPr vert="horz" wrap="square" lIns="91440" tIns="45720" rIns="91440" bIns="45720" anchor="t" anchorCtr="0">
            <a:sp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319405" lvl="0" indent="-319405" eaLnBrk="1" hangingPunct="1">
              <a:lnSpc>
                <a:spcPct val="90000"/>
              </a:lnSpc>
            </a:pPr>
            <a:r>
              <a:rPr lang="en-US" altLang="en-US" sz="2200" dirty="0"/>
              <a:t>A version of chaining called </a:t>
            </a:r>
            <a:r>
              <a:rPr lang="en-US" altLang="en-US" sz="2200" b="1" dirty="0"/>
              <a:t>coalesced</a:t>
            </a:r>
            <a:r>
              <a:rPr lang="en-US" altLang="en-US" sz="2200" dirty="0"/>
              <a:t> </a:t>
            </a:r>
            <a:r>
              <a:rPr lang="en-US" altLang="en-US" sz="2200" b="1" dirty="0"/>
              <a:t>hashing</a:t>
            </a:r>
            <a:r>
              <a:rPr lang="en-US" altLang="en-US" sz="2200" dirty="0"/>
              <a:t> (or </a:t>
            </a:r>
            <a:r>
              <a:rPr lang="en-US" altLang="en-US" sz="2200" b="1" dirty="0"/>
              <a:t>coalesced chaining</a:t>
            </a:r>
            <a:r>
              <a:rPr lang="en-US" altLang="en-US" sz="2200" dirty="0"/>
              <a:t>) combines linear probing with chaining. Each position pos in the table contains 2 fields: info and next. The next field contains the index of the next key that is hashed to pos. By this way, a sequential search down the table can be avoided by directly accessing the next element on the linked list. </a:t>
            </a:r>
            <a:r>
              <a:rPr lang="en-US" altLang="en-US" sz="2200" u="sng" dirty="0"/>
              <a:t> </a:t>
            </a:r>
          </a:p>
          <a:p>
            <a:pPr marL="319405" lvl="0" indent="-319405" eaLnBrk="1" hangingPunct="1">
              <a:lnSpc>
                <a:spcPct val="90000"/>
              </a:lnSpc>
            </a:pPr>
            <a:r>
              <a:rPr lang="en-US" altLang="en-US" sz="2200" dirty="0"/>
              <a:t>An </a:t>
            </a:r>
            <a:r>
              <a:rPr lang="en-US" altLang="en-US" sz="2200" u="sng" dirty="0"/>
              <a:t>overflow area known as a </a:t>
            </a:r>
            <a:r>
              <a:rPr lang="en-US" altLang="en-US" sz="2200" b="1" u="sng" dirty="0"/>
              <a:t>cellar</a:t>
            </a:r>
            <a:r>
              <a:rPr lang="en-US" altLang="en-US" sz="2200" i="1" dirty="0"/>
              <a:t> </a:t>
            </a:r>
            <a:r>
              <a:rPr lang="en-US" altLang="en-US" sz="2200" dirty="0"/>
              <a:t>can be allocated to store keys for which there is no room in the table</a:t>
            </a:r>
          </a:p>
        </p:txBody>
      </p:sp>
      <p:sp>
        <p:nvSpPr>
          <p:cNvPr id="38916"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zh-CN" sz="1200" b="1" dirty="0">
                <a:solidFill>
                  <a:srgbClr val="FFFFFF"/>
                </a:solidFill>
                <a:latin typeface="Arial" panose="020B0604020202020204" pitchFamily="34" charset="0"/>
                <a:ea typeface="SimSun" panose="02010600030101010101" pitchFamily="2" charset="-122"/>
              </a:rPr>
              <a:t>22</a:t>
            </a:fld>
            <a:endParaRPr lang="en-US" altLang="zh-CN" sz="1200" b="1" dirty="0">
              <a:solidFill>
                <a:srgbClr val="FFFFFF"/>
              </a:solidFill>
              <a:latin typeface="Arial" panose="020B0604020202020204" pitchFamily="34" charset="0"/>
              <a:ea typeface="SimSun" panose="02010600030101010101" pitchFamily="2" charset="-122"/>
            </a:endParaRPr>
          </a:p>
        </p:txBody>
      </p:sp>
      <p:pic>
        <p:nvPicPr>
          <p:cNvPr id="38917" name="Picture 4"/>
          <p:cNvPicPr>
            <a:picLocks noChangeAspect="1"/>
          </p:cNvPicPr>
          <p:nvPr/>
        </p:nvPicPr>
        <p:blipFill>
          <a:blip r:embed="rId3"/>
          <a:srcRect l="38489" r="34950" b="8752"/>
          <a:stretch>
            <a:fillRect/>
          </a:stretch>
        </p:blipFill>
        <p:spPr>
          <a:xfrm>
            <a:off x="6477000" y="1141413"/>
            <a:ext cx="2057400" cy="4133850"/>
          </a:xfrm>
          <a:prstGeom prst="rect">
            <a:avLst/>
          </a:prstGeom>
          <a:noFill/>
          <a:ln w="9525">
            <a:noFill/>
          </a:ln>
        </p:spPr>
      </p:pic>
      <p:sp>
        <p:nvSpPr>
          <p:cNvPr id="38918" name="Rectangle 6"/>
          <p:cNvSpPr/>
          <p:nvPr/>
        </p:nvSpPr>
        <p:spPr>
          <a:xfrm>
            <a:off x="6489700" y="5297488"/>
            <a:ext cx="2057400" cy="13239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600" b="1" dirty="0">
                <a:latin typeface="Arial" panose="020B0604020202020204" pitchFamily="34" charset="0"/>
              </a:rPr>
              <a:t>Coalesced hashing puts a colliding key in the last  available position of the table</a:t>
            </a:r>
            <a:endParaRPr lang="en-US" altLang="en-US" sz="1600" dirty="0">
              <a:latin typeface="Arial" panose="020B0604020202020204" pitchFamily="34" charset="0"/>
            </a:endParaRPr>
          </a:p>
        </p:txBody>
      </p:sp>
      <p:sp>
        <p:nvSpPr>
          <p:cNvPr id="38919" name="Rectangle 2"/>
          <p:cNvSpPr/>
          <p:nvPr/>
        </p:nvSpPr>
        <p:spPr>
          <a:xfrm>
            <a:off x="1219200" y="152400"/>
            <a:ext cx="6172200" cy="7016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4000" b="1" dirty="0">
                <a:solidFill>
                  <a:srgbClr val="CC3300"/>
                </a:solidFill>
              </a:rPr>
              <a:t>Collision Resolution</a:t>
            </a:r>
          </a:p>
        </p:txBody>
      </p:sp>
      <p:sp>
        <p:nvSpPr>
          <p:cNvPr id="38920" name="Rectangle 2"/>
          <p:cNvSpPr/>
          <p:nvPr/>
        </p:nvSpPr>
        <p:spPr>
          <a:xfrm>
            <a:off x="304800" y="639763"/>
            <a:ext cx="8610600" cy="57943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b="1" i="1" dirty="0">
                <a:solidFill>
                  <a:schemeClr val="hlink"/>
                </a:solidFill>
              </a:rPr>
              <a:t>Coalesced hashing or coalesced chaining method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 altLang="en-US" sz="1200" dirty="0">
                <a:solidFill>
                  <a:srgbClr val="898989"/>
                </a:solidFill>
                <a:latin typeface="Arial" panose="020B0604020202020204" pitchFamily="34" charset="0"/>
              </a:rPr>
              <a:t>Data Structures and Algorithms in Java </a:t>
            </a:r>
          </a:p>
        </p:txBody>
      </p:sp>
      <p:sp>
        <p:nvSpPr>
          <p:cNvPr id="40963" name="Rectangle 6"/>
          <p:cNvSpPr/>
          <p:nvPr/>
        </p:nvSpPr>
        <p:spPr>
          <a:xfrm>
            <a:off x="1828800" y="5775325"/>
            <a:ext cx="51054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000" b="1" dirty="0">
                <a:latin typeface="Arial" panose="020B0604020202020204" pitchFamily="34" charset="0"/>
              </a:rPr>
              <a:t>Coalesced hashing puts a colliding key in the last  available position of the table</a:t>
            </a:r>
            <a:endParaRPr lang="en-US" altLang="en-US" sz="2000" dirty="0">
              <a:latin typeface="Arial" panose="020B0604020202020204" pitchFamily="34" charset="0"/>
            </a:endParaRPr>
          </a:p>
        </p:txBody>
      </p:sp>
      <p:sp>
        <p:nvSpPr>
          <p:cNvPr id="40964" name="Rectangle 2"/>
          <p:cNvSpPr/>
          <p:nvPr/>
        </p:nvSpPr>
        <p:spPr>
          <a:xfrm>
            <a:off x="914400" y="288925"/>
            <a:ext cx="6934200" cy="7016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4000" b="1" dirty="0">
                <a:solidFill>
                  <a:srgbClr val="CC3300"/>
                </a:solidFill>
              </a:rPr>
              <a:t>Coalesced hashing example</a:t>
            </a:r>
          </a:p>
        </p:txBody>
      </p:sp>
      <p:pic>
        <p:nvPicPr>
          <p:cNvPr id="40965" name="Picture 8"/>
          <p:cNvPicPr>
            <a:picLocks noChangeAspect="1"/>
          </p:cNvPicPr>
          <p:nvPr/>
        </p:nvPicPr>
        <p:blipFill>
          <a:blip r:embed="rId3"/>
          <a:srcRect l="21875" t="21001" r="19376" b="25000"/>
          <a:stretch>
            <a:fillRect/>
          </a:stretch>
        </p:blipFill>
        <p:spPr>
          <a:xfrm>
            <a:off x="304800" y="990600"/>
            <a:ext cx="8458200" cy="4859338"/>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 altLang="en-US" sz="1200" dirty="0">
                <a:solidFill>
                  <a:srgbClr val="898989"/>
                </a:solidFill>
                <a:latin typeface="Arial" panose="020B0604020202020204" pitchFamily="34" charset="0"/>
              </a:rPr>
              <a:t>Data Structures and Algorithms in Java </a:t>
            </a:r>
          </a:p>
        </p:txBody>
      </p:sp>
      <p:sp>
        <p:nvSpPr>
          <p:cNvPr id="43011" name="Rectangle 2"/>
          <p:cNvSpPr>
            <a:spLocks noGrp="1"/>
          </p:cNvSpPr>
          <p:nvPr>
            <p:ph type="title"/>
          </p:nvPr>
        </p:nvSpPr>
        <p:spPr>
          <a:xfrm>
            <a:off x="685800" y="76288"/>
            <a:ext cx="7162800" cy="641350"/>
          </a:xfrm>
          <a:ln/>
        </p:spPr>
        <p:txBody>
          <a:bodyPr vert="horz" wrap="square" lIns="91440" tIns="45720" rIns="91440" bIns="45720" anchor="ctr" anchorCtr="0">
            <a:spAutoFit/>
          </a:bodyPr>
          <a:lstStyle/>
          <a:p>
            <a:pPr eaLnBrk="1" hangingPunct="1"/>
            <a:r>
              <a:rPr lang="en-US" altLang="en-US" sz="3600" b="1" dirty="0">
                <a:solidFill>
                  <a:srgbClr val="CC3300"/>
                </a:solidFill>
              </a:rPr>
              <a:t>Bucket Addressing</a:t>
            </a:r>
          </a:p>
        </p:txBody>
      </p:sp>
      <p:sp>
        <p:nvSpPr>
          <p:cNvPr id="43012" name="Rectangle 3"/>
          <p:cNvSpPr>
            <a:spLocks noGrp="1"/>
          </p:cNvSpPr>
          <p:nvPr>
            <p:ph sz="quarter" idx="4294967295"/>
          </p:nvPr>
        </p:nvSpPr>
        <p:spPr>
          <a:xfrm>
            <a:off x="152400" y="685800"/>
            <a:ext cx="8839200" cy="3095625"/>
          </a:xfrm>
          <a:ln/>
        </p:spPr>
        <p:txBody>
          <a:bodyPr vert="horz" wrap="square" lIns="91440" tIns="45720" rIns="91440" bIns="45720" anchor="t" anchorCtr="0">
            <a:sp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319405" lvl="0" indent="-319405" eaLnBrk="1" hangingPunct="1"/>
            <a:r>
              <a:rPr lang="en-US" altLang="en-US" sz="1900" dirty="0"/>
              <a:t>To store colliding elements in the same position in the table can be achieved by associating a bucket</a:t>
            </a:r>
            <a:r>
              <a:rPr lang="en-US" altLang="en-US" sz="1900" i="1" dirty="0"/>
              <a:t> </a:t>
            </a:r>
            <a:r>
              <a:rPr lang="en-US" altLang="en-US" sz="1900" dirty="0"/>
              <a:t>with each address.</a:t>
            </a:r>
          </a:p>
          <a:p>
            <a:pPr marL="319405" lvl="0" indent="-319405" eaLnBrk="1" hangingPunct="1"/>
            <a:r>
              <a:rPr lang="en-US" altLang="en-US" sz="1900" dirty="0"/>
              <a:t>A </a:t>
            </a:r>
            <a:r>
              <a:rPr lang="en-US" altLang="en-US" sz="1900" b="1" dirty="0"/>
              <a:t>bucket</a:t>
            </a:r>
            <a:r>
              <a:rPr lang="en-US" altLang="en-US" sz="1900" dirty="0"/>
              <a:t> is a block of space large enough to store multiple items (a block consists of  slots, each slot contains one item).</a:t>
            </a:r>
          </a:p>
          <a:p>
            <a:pPr marL="319405" lvl="0" indent="-319405" eaLnBrk="1" hangingPunct="1"/>
            <a:r>
              <a:rPr lang="en-US" altLang="en-US" sz="1900" dirty="0"/>
              <a:t>By using buckets, </a:t>
            </a:r>
            <a:r>
              <a:rPr lang="en-US" altLang="en-US" sz="1900" i="1" dirty="0"/>
              <a:t>the problem of collisons is not totally avoided</a:t>
            </a:r>
            <a:r>
              <a:rPr lang="en-US" altLang="en-US" sz="1900" dirty="0"/>
              <a:t>. By incorporating the open addressing approach, the colliding item can be stored in the next bucket is it has an available slot when using linear probing, or it can be stored in some other bucket when, say, quadratic probing is used. The colliding items can also be stored in an overflow area. </a:t>
            </a:r>
            <a:r>
              <a:rPr lang="en-US" altLang="en-US" sz="1900" i="1" dirty="0"/>
              <a:t>In this case, each bucket includes a field that indicates whether the search should be continued in this area or not</a:t>
            </a:r>
            <a:r>
              <a:rPr lang="en-US" altLang="en-US" sz="1900" dirty="0"/>
              <a:t>.</a:t>
            </a:r>
          </a:p>
        </p:txBody>
      </p:sp>
      <p:sp>
        <p:nvSpPr>
          <p:cNvPr id="43013" name="Text Box 3"/>
          <p:cNvSpPr txBox="1"/>
          <p:nvPr/>
        </p:nvSpPr>
        <p:spPr>
          <a:xfrm>
            <a:off x="381000" y="5715000"/>
            <a:ext cx="8382000" cy="5810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600" dirty="0">
                <a:latin typeface="Arial" panose="020B0604020202020204" pitchFamily="34" charset="0"/>
              </a:rPr>
              <a:t>Buckets of a hash table with size 11 with entries (1,D), (25,C), (3,F), (14,Z), (6,A), (39,C), and (7,Q), using a modulo-division hash function.</a:t>
            </a:r>
          </a:p>
        </p:txBody>
      </p:sp>
      <p:pic>
        <p:nvPicPr>
          <p:cNvPr id="43014" name="Picture 27656"/>
          <p:cNvPicPr>
            <a:picLocks noChangeAspect="1"/>
          </p:cNvPicPr>
          <p:nvPr/>
        </p:nvPicPr>
        <p:blipFill>
          <a:blip r:embed="rId3"/>
          <a:srcRect l="34375" t="50000" r="8749" b="25000"/>
          <a:stretch>
            <a:fillRect/>
          </a:stretch>
        </p:blipFill>
        <p:spPr>
          <a:xfrm>
            <a:off x="1143000" y="3810000"/>
            <a:ext cx="6477000" cy="1778000"/>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 altLang="en-US" sz="1200" dirty="0">
                <a:solidFill>
                  <a:srgbClr val="898989"/>
                </a:solidFill>
                <a:latin typeface="Arial" panose="020B0604020202020204" pitchFamily="34" charset="0"/>
              </a:rPr>
              <a:t>Data Structures and Algorithms in Java </a:t>
            </a:r>
          </a:p>
        </p:txBody>
      </p:sp>
      <p:sp>
        <p:nvSpPr>
          <p:cNvPr id="44035" name="Rectangle 2"/>
          <p:cNvSpPr>
            <a:spLocks noGrp="1"/>
          </p:cNvSpPr>
          <p:nvPr>
            <p:ph type="title"/>
          </p:nvPr>
        </p:nvSpPr>
        <p:spPr>
          <a:xfrm>
            <a:off x="838200" y="106363"/>
            <a:ext cx="6096000" cy="701675"/>
          </a:xfrm>
          <a:ln/>
        </p:spPr>
        <p:txBody>
          <a:bodyPr vert="horz" wrap="square" lIns="91440" tIns="45720" rIns="91440" bIns="45720" anchor="ctr" anchorCtr="0">
            <a:spAutoFit/>
          </a:bodyPr>
          <a:lstStyle/>
          <a:p>
            <a:pPr eaLnBrk="1" hangingPunct="1"/>
            <a:r>
              <a:rPr lang="en-US" altLang="en-US" sz="4000" b="1" dirty="0">
                <a:solidFill>
                  <a:srgbClr val="CC3300"/>
                </a:solidFill>
              </a:rPr>
              <a:t>Deletion</a:t>
            </a:r>
          </a:p>
        </p:txBody>
      </p:sp>
      <p:sp>
        <p:nvSpPr>
          <p:cNvPr id="44036" name="Slide Number Placeholder 3"/>
          <p:cNvSpPr txBox="1">
            <a:spLocks noGrp="1"/>
          </p:cNvSpPr>
          <p:nvPr/>
        </p:nvSpPr>
        <p:spPr>
          <a:xfrm>
            <a:off x="0" y="11191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zh-CN" sz="1200" b="1" dirty="0">
                <a:solidFill>
                  <a:srgbClr val="FFFFFF"/>
                </a:solidFill>
                <a:latin typeface="Arial" panose="020B0604020202020204" pitchFamily="34" charset="0"/>
                <a:ea typeface="SimSun" panose="02010600030101010101" pitchFamily="2" charset="-122"/>
              </a:rPr>
              <a:t>25</a:t>
            </a:fld>
            <a:endParaRPr lang="en-US" altLang="zh-CN" sz="1200" b="1" dirty="0">
              <a:solidFill>
                <a:srgbClr val="FFFFFF"/>
              </a:solidFill>
              <a:latin typeface="Arial" panose="020B0604020202020204" pitchFamily="34" charset="0"/>
              <a:ea typeface="SimSun" panose="02010600030101010101" pitchFamily="2" charset="-122"/>
            </a:endParaRPr>
          </a:p>
        </p:txBody>
      </p:sp>
      <p:sp>
        <p:nvSpPr>
          <p:cNvPr id="44037" name="Text Box 3"/>
          <p:cNvSpPr txBox="1"/>
          <p:nvPr/>
        </p:nvSpPr>
        <p:spPr>
          <a:xfrm>
            <a:off x="3581400" y="4235450"/>
            <a:ext cx="52895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defTabSz="914400" eaLnBrk="1" hangingPunct="1">
              <a:spcBef>
                <a:spcPct val="0"/>
              </a:spcBef>
              <a:buFontTx/>
              <a:buNone/>
              <a:tabLst>
                <a:tab pos="1541780" algn="l"/>
              </a:tabLst>
            </a:pPr>
            <a:r>
              <a:rPr lang="en-US" altLang="en-US" sz="1800" dirty="0">
                <a:latin typeface="Arial" panose="020B0604020202020204" pitchFamily="34" charset="0"/>
              </a:rPr>
              <a:t>Linear search in the situation where both insertion </a:t>
            </a:r>
            <a:br>
              <a:rPr lang="en-US" altLang="en-US" sz="1800" dirty="0">
                <a:latin typeface="Arial" panose="020B0604020202020204" pitchFamily="34" charset="0"/>
              </a:rPr>
            </a:br>
            <a:r>
              <a:rPr lang="en-US" altLang="en-US" sz="1800" dirty="0">
                <a:latin typeface="Arial" panose="020B0604020202020204" pitchFamily="34" charset="0"/>
              </a:rPr>
              <a:t>and deletion of keys are permitted</a:t>
            </a:r>
          </a:p>
        </p:txBody>
      </p:sp>
      <p:pic>
        <p:nvPicPr>
          <p:cNvPr id="44038" name="Picture 4"/>
          <p:cNvPicPr>
            <a:picLocks noChangeAspect="1"/>
          </p:cNvPicPr>
          <p:nvPr/>
        </p:nvPicPr>
        <p:blipFill>
          <a:blip r:embed="rId2"/>
          <a:stretch>
            <a:fillRect/>
          </a:stretch>
        </p:blipFill>
        <p:spPr>
          <a:xfrm>
            <a:off x="3429000" y="914400"/>
            <a:ext cx="5562600" cy="3321050"/>
          </a:xfrm>
          <a:prstGeom prst="rect">
            <a:avLst/>
          </a:prstGeom>
          <a:noFill/>
          <a:ln w="9525">
            <a:noFill/>
          </a:ln>
        </p:spPr>
      </p:pic>
      <p:sp>
        <p:nvSpPr>
          <p:cNvPr id="44039" name="Text Box 6"/>
          <p:cNvSpPr txBox="1"/>
          <p:nvPr/>
        </p:nvSpPr>
        <p:spPr>
          <a:xfrm>
            <a:off x="76200" y="914400"/>
            <a:ext cx="3200400" cy="41544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buFontTx/>
              <a:buNone/>
            </a:pPr>
            <a:r>
              <a:rPr lang="en-US" altLang="en-US" sz="2200" dirty="0">
                <a:latin typeface="Arial" panose="020B0604020202020204" pitchFamily="34" charset="0"/>
              </a:rPr>
              <a:t>Consider the table in which the keys are stored using linear probing. Suppose  we delete A</a:t>
            </a:r>
            <a:r>
              <a:rPr lang="en-US" altLang="en-US" sz="2200" baseline="-25000" dirty="0">
                <a:latin typeface="Arial" panose="020B0604020202020204" pitchFamily="34" charset="0"/>
              </a:rPr>
              <a:t>4</a:t>
            </a:r>
            <a:r>
              <a:rPr lang="en-US" altLang="en-US" sz="2200" dirty="0">
                <a:latin typeface="Arial" panose="020B0604020202020204" pitchFamily="34" charset="0"/>
              </a:rPr>
              <a:t>  and then then try to find B</a:t>
            </a:r>
            <a:r>
              <a:rPr lang="en-US" altLang="en-US" sz="2200" baseline="-25000" dirty="0">
                <a:latin typeface="Arial" panose="020B0604020202020204" pitchFamily="34" charset="0"/>
              </a:rPr>
              <a:t>4</a:t>
            </a:r>
            <a:r>
              <a:rPr lang="en-US" altLang="en-US" sz="2200" dirty="0">
                <a:latin typeface="Arial" panose="020B0604020202020204" pitchFamily="34" charset="0"/>
              </a:rPr>
              <a:t>. Because when searching B we hash it to position 4 and see that this position is empty and conclude that B4 is not found (which is not true).</a:t>
            </a:r>
          </a:p>
        </p:txBody>
      </p:sp>
      <p:sp>
        <p:nvSpPr>
          <p:cNvPr id="44040" name="Text Box 7"/>
          <p:cNvSpPr txBox="1"/>
          <p:nvPr/>
        </p:nvSpPr>
        <p:spPr>
          <a:xfrm>
            <a:off x="76200" y="4968875"/>
            <a:ext cx="8839200" cy="14319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en-US" sz="2200" dirty="0">
                <a:latin typeface="Arial" panose="020B0604020202020204" pitchFamily="34" charset="0"/>
              </a:rPr>
              <a:t>To avoid this situation, we </a:t>
            </a:r>
            <a:r>
              <a:rPr lang="en-US" altLang="en-US" sz="2200" dirty="0">
                <a:solidFill>
                  <a:schemeClr val="hlink"/>
                </a:solidFill>
                <a:latin typeface="Arial" panose="020B0604020202020204" pitchFamily="34" charset="0"/>
              </a:rPr>
              <a:t>mark the deleted positions</a:t>
            </a:r>
            <a:r>
              <a:rPr lang="en-US" altLang="en-US" sz="2200" dirty="0">
                <a:latin typeface="Arial" panose="020B0604020202020204" pitchFamily="34" charset="0"/>
              </a:rPr>
              <a:t> only. When inserting new element to this position, we update information for new element. When there too many marked deleted elements in the table, </a:t>
            </a:r>
            <a:r>
              <a:rPr lang="en-US" altLang="en-US" sz="2200" dirty="0">
                <a:solidFill>
                  <a:schemeClr val="hlink"/>
                </a:solidFill>
                <a:latin typeface="Arial" panose="020B0604020202020204" pitchFamily="34" charset="0"/>
              </a:rPr>
              <a:t>the table is refresh</a:t>
            </a:r>
            <a:r>
              <a:rPr lang="en-US" altLang="en-US" sz="2200" dirty="0">
                <a:latin typeface="Arial" panose="020B0604020202020204" pitchFamily="34" charset="0"/>
              </a:rPr>
              <a:t> (d).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 altLang="en-US" sz="1200" dirty="0">
                <a:solidFill>
                  <a:srgbClr val="898989"/>
                </a:solidFill>
                <a:latin typeface="Arial" panose="020B0604020202020204" pitchFamily="34" charset="0"/>
              </a:rPr>
              <a:t>Data Structures and Algorithms in Java </a:t>
            </a:r>
          </a:p>
        </p:txBody>
      </p:sp>
      <p:sp>
        <p:nvSpPr>
          <p:cNvPr id="45059" name="Rectangle 2"/>
          <p:cNvSpPr>
            <a:spLocks noGrp="1"/>
          </p:cNvSpPr>
          <p:nvPr>
            <p:ph type="title"/>
          </p:nvPr>
        </p:nvSpPr>
        <p:spPr>
          <a:xfrm>
            <a:off x="460375" y="495300"/>
            <a:ext cx="8229600" cy="701675"/>
          </a:xfrm>
          <a:ln/>
        </p:spPr>
        <p:txBody>
          <a:bodyPr vert="horz" wrap="square" lIns="91440" tIns="45720" rIns="91440" bIns="45720" anchor="ctr" anchorCtr="0">
            <a:spAutoFit/>
          </a:bodyPr>
          <a:lstStyle/>
          <a:p>
            <a:pPr eaLnBrk="1" hangingPunct="1"/>
            <a:r>
              <a:rPr lang="en-US" altLang="en-US" sz="4000" b="1" dirty="0">
                <a:solidFill>
                  <a:srgbClr val="CC3300"/>
                </a:solidFill>
              </a:rPr>
              <a:t>Perfect Hash Functions</a:t>
            </a:r>
          </a:p>
        </p:txBody>
      </p:sp>
      <p:sp>
        <p:nvSpPr>
          <p:cNvPr id="45060"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zh-CN" sz="1200" b="1" dirty="0">
                <a:solidFill>
                  <a:srgbClr val="FFFFFF"/>
                </a:solidFill>
                <a:latin typeface="Arial" panose="020B0604020202020204" pitchFamily="34" charset="0"/>
                <a:ea typeface="SimSun" panose="02010600030101010101" pitchFamily="2" charset="-122"/>
              </a:rPr>
              <a:t>26</a:t>
            </a:fld>
            <a:endParaRPr lang="en-US" altLang="zh-CN" sz="1200" b="1" dirty="0">
              <a:solidFill>
                <a:srgbClr val="FFFFFF"/>
              </a:solidFill>
              <a:latin typeface="Arial" panose="020B0604020202020204" pitchFamily="34" charset="0"/>
              <a:ea typeface="SimSun" panose="02010600030101010101" pitchFamily="2" charset="-122"/>
            </a:endParaRPr>
          </a:p>
        </p:txBody>
      </p:sp>
      <p:sp>
        <p:nvSpPr>
          <p:cNvPr id="45061" name="Rectangle 3"/>
          <p:cNvSpPr>
            <a:spLocks noGrp="1"/>
          </p:cNvSpPr>
          <p:nvPr>
            <p:ph sz="quarter" idx="4294967295"/>
          </p:nvPr>
        </p:nvSpPr>
        <p:spPr>
          <a:xfrm>
            <a:off x="457200" y="1295400"/>
            <a:ext cx="8229600" cy="4672013"/>
          </a:xfrm>
          <a:ln/>
        </p:spPr>
        <p:txBody>
          <a:bodyPr vert="horz" wrap="square" lIns="91440" tIns="45720" rIns="91440" bIns="45720" anchor="t" anchorCtr="0">
            <a:sp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319405" lvl="0" indent="-319405" eaLnBrk="1" hangingPunct="1"/>
            <a:r>
              <a:rPr lang="en-US" altLang="en-US" sz="3200" dirty="0"/>
              <a:t>If hash function h transforms different keys into different numbers, it is called a </a:t>
            </a:r>
            <a:r>
              <a:rPr lang="en-US" altLang="en-US" sz="3200" b="1" i="1" dirty="0"/>
              <a:t>perfect hash function</a:t>
            </a:r>
            <a:r>
              <a:rPr lang="en-US" altLang="en-US" sz="3200" dirty="0"/>
              <a:t>.</a:t>
            </a:r>
          </a:p>
          <a:p>
            <a:pPr marL="319405" lvl="0" indent="-319405" eaLnBrk="1" hangingPunct="1"/>
            <a:r>
              <a:rPr lang="en-US" altLang="en-US" sz="3200" dirty="0"/>
              <a:t>If a function requires only as many cells in the table as the number of data so that </a:t>
            </a:r>
            <a:r>
              <a:rPr lang="en-US" altLang="en-US" sz="3200" u="sng" dirty="0"/>
              <a:t>no empty cell remains after hashing is completed</a:t>
            </a:r>
            <a:r>
              <a:rPr lang="en-US" altLang="en-US" sz="3200" dirty="0"/>
              <a:t>, it is called a </a:t>
            </a:r>
            <a:r>
              <a:rPr lang="en-US" altLang="en-US" sz="3200" b="1" dirty="0"/>
              <a:t>minimal perfect hash function</a:t>
            </a:r>
          </a:p>
          <a:p>
            <a:pPr marL="319405" lvl="0" indent="-319405" eaLnBrk="1" hangingPunct="1"/>
            <a:r>
              <a:rPr lang="en-US" altLang="en-US" sz="3200" b="1" dirty="0"/>
              <a:t>Cichelli’s method</a:t>
            </a:r>
            <a:r>
              <a:rPr lang="en-US" altLang="en-US" sz="3200" dirty="0"/>
              <a:t> is an</a:t>
            </a:r>
            <a:r>
              <a:rPr lang="en-US" altLang="en-US" sz="3200" b="1" dirty="0"/>
              <a:t> </a:t>
            </a:r>
            <a:r>
              <a:rPr lang="en-US" altLang="en-US" sz="3200" dirty="0"/>
              <a:t>algorithm to construct a minimal perfect hash function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Slide Number Placeholder 2"/>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27</a:t>
            </a:fld>
            <a:r>
              <a:rPr lang="en-US" altLang="en-US" sz="1200" dirty="0">
                <a:solidFill>
                  <a:srgbClr val="898989"/>
                </a:solidFill>
                <a:latin typeface="Arial" panose="020B0604020202020204" pitchFamily="34" charset="0"/>
              </a:rPr>
              <a:t>/40</a:t>
            </a:r>
          </a:p>
        </p:txBody>
      </p:sp>
      <p:pic>
        <p:nvPicPr>
          <p:cNvPr id="46084" name="Picture 3"/>
          <p:cNvPicPr>
            <a:picLocks noChangeAspect="1"/>
          </p:cNvPicPr>
          <p:nvPr/>
        </p:nvPicPr>
        <p:blipFill>
          <a:blip r:embed="rId3"/>
          <a:stretch>
            <a:fillRect/>
          </a:stretch>
        </p:blipFill>
        <p:spPr>
          <a:xfrm>
            <a:off x="1066800" y="1752600"/>
            <a:ext cx="6486525" cy="4238625"/>
          </a:xfrm>
          <a:prstGeom prst="rect">
            <a:avLst/>
          </a:prstGeom>
          <a:noFill/>
          <a:ln w="9525">
            <a:noFill/>
          </a:ln>
        </p:spPr>
      </p:pic>
      <p:sp>
        <p:nvSpPr>
          <p:cNvPr id="46085" name="Rectangle 2"/>
          <p:cNvSpPr>
            <a:spLocks noGrp="1"/>
          </p:cNvSpPr>
          <p:nvPr>
            <p:custDataLst>
              <p:tags r:id="rId1"/>
            </p:custDataLst>
          </p:nvPr>
        </p:nvSpPr>
        <p:spPr>
          <a:xfrm>
            <a:off x="460375" y="495300"/>
            <a:ext cx="8229600" cy="7016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4000" b="1" dirty="0">
                <a:solidFill>
                  <a:srgbClr val="CC3300"/>
                </a:solidFill>
              </a:rPr>
              <a:t>Perfect Hash Functions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 altLang="en-US" sz="1200" dirty="0">
                <a:solidFill>
                  <a:srgbClr val="898989"/>
                </a:solidFill>
                <a:latin typeface="Arial" panose="020B0604020202020204" pitchFamily="34" charset="0"/>
              </a:rPr>
              <a:t>Data Structures and Algorithms in Java </a:t>
            </a:r>
          </a:p>
        </p:txBody>
      </p:sp>
      <p:sp>
        <p:nvSpPr>
          <p:cNvPr id="47107" name="Rectangle 2"/>
          <p:cNvSpPr>
            <a:spLocks noGrp="1"/>
          </p:cNvSpPr>
          <p:nvPr>
            <p:ph type="title"/>
          </p:nvPr>
        </p:nvSpPr>
        <p:spPr>
          <a:xfrm>
            <a:off x="460375" y="304800"/>
            <a:ext cx="8229600" cy="701675"/>
          </a:xfrm>
          <a:ln/>
        </p:spPr>
        <p:txBody>
          <a:bodyPr vert="horz" wrap="square" lIns="91440" tIns="45720" rIns="91440" bIns="45720" anchor="ctr" anchorCtr="0">
            <a:spAutoFit/>
          </a:bodyPr>
          <a:lstStyle/>
          <a:p>
            <a:pPr eaLnBrk="1" hangingPunct="1"/>
            <a:r>
              <a:rPr lang="en-US" altLang="en-US" sz="4000" b="1" dirty="0">
                <a:solidFill>
                  <a:srgbClr val="CC3300"/>
                </a:solidFill>
              </a:rPr>
              <a:t>Hash Functions for Extendible Files</a:t>
            </a:r>
          </a:p>
        </p:txBody>
      </p:sp>
      <p:sp>
        <p:nvSpPr>
          <p:cNvPr id="47108"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zh-CN" sz="1200" b="1" dirty="0">
                <a:solidFill>
                  <a:srgbClr val="FFFFFF"/>
                </a:solidFill>
                <a:latin typeface="Arial" panose="020B0604020202020204" pitchFamily="34" charset="0"/>
                <a:ea typeface="SimSun" panose="02010600030101010101" pitchFamily="2" charset="-122"/>
              </a:rPr>
              <a:t>28</a:t>
            </a:fld>
            <a:endParaRPr lang="en-US" altLang="zh-CN" sz="1200" b="1" dirty="0">
              <a:solidFill>
                <a:srgbClr val="FFFFFF"/>
              </a:solidFill>
              <a:latin typeface="Arial" panose="020B0604020202020204" pitchFamily="34" charset="0"/>
              <a:ea typeface="SimSun" panose="02010600030101010101" pitchFamily="2" charset="-122"/>
            </a:endParaRPr>
          </a:p>
        </p:txBody>
      </p:sp>
      <p:sp>
        <p:nvSpPr>
          <p:cNvPr id="47109" name="Rectangle 3"/>
          <p:cNvSpPr>
            <a:spLocks noGrp="1"/>
          </p:cNvSpPr>
          <p:nvPr>
            <p:ph sz="quarter" idx="4294967295"/>
          </p:nvPr>
        </p:nvSpPr>
        <p:spPr>
          <a:xfrm>
            <a:off x="228600" y="1066800"/>
            <a:ext cx="8610600" cy="5599113"/>
          </a:xfrm>
          <a:ln/>
        </p:spPr>
        <p:txBody>
          <a:bodyPr vert="horz" wrap="square" lIns="91440" tIns="45720" rIns="91440" bIns="45720" anchor="t" anchorCtr="0">
            <a:sp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319405" lvl="0" indent="-319405"/>
            <a:r>
              <a:rPr lang="en-US" altLang="en-US" sz="2800" dirty="0"/>
              <a:t>There are two categories of hashing: Static hashing (the hash table is fixed-sized), and Dynamic/Extendible hashing.</a:t>
            </a:r>
          </a:p>
          <a:p>
            <a:pPr marL="319405" lvl="0" indent="-319405"/>
            <a:r>
              <a:rPr lang="en-US" altLang="en-US" sz="2800" dirty="0"/>
              <a:t>Dynamic/Extendible hashing: splits and coalesces buckets appropriately with the database size.</a:t>
            </a:r>
          </a:p>
          <a:p>
            <a:pPr lvl="1"/>
            <a:r>
              <a:rPr lang="en-US" altLang="en-US" sz="2400" dirty="0"/>
              <a:t>i.e. buckets are added and deleted on demand.</a:t>
            </a:r>
          </a:p>
          <a:p>
            <a:pPr lvl="1"/>
            <a:r>
              <a:rPr lang="en-US" altLang="en-US" sz="2400" dirty="0"/>
              <a:t>The hash function typically produces a large number of hash values, uniformly and randomly.</a:t>
            </a:r>
          </a:p>
          <a:p>
            <a:pPr lvl="1"/>
            <a:r>
              <a:rPr lang="en-US" altLang="en-US" sz="2400" dirty="0"/>
              <a:t>Only part of the value k = h(x) is used depending on the size of the database.</a:t>
            </a:r>
          </a:p>
          <a:p>
            <a:pPr lvl="1"/>
            <a:r>
              <a:rPr lang="en-US" altLang="en-US" sz="2400" dirty="0"/>
              <a:t>Hash indices are typically a prefix of the entire hash value.</a:t>
            </a:r>
          </a:p>
          <a:p>
            <a:pPr lvl="1"/>
            <a:r>
              <a:rPr lang="en-US" altLang="en-US" sz="2400" dirty="0"/>
              <a:t>More than one consecutive index can point to the same bucket.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 altLang="en-US" sz="1200" dirty="0">
                <a:solidFill>
                  <a:srgbClr val="898989"/>
                </a:solidFill>
                <a:latin typeface="Arial" panose="020B0604020202020204" pitchFamily="34" charset="0"/>
              </a:rPr>
              <a:t>Data Structures and Algorithms in Java </a:t>
            </a:r>
          </a:p>
        </p:txBody>
      </p:sp>
      <p:sp>
        <p:nvSpPr>
          <p:cNvPr id="48131"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zh-CN" sz="1200" b="1" dirty="0">
                <a:solidFill>
                  <a:srgbClr val="FFFFFF"/>
                </a:solidFill>
                <a:latin typeface="Arial" panose="020B0604020202020204" pitchFamily="34" charset="0"/>
                <a:ea typeface="SimSun" panose="02010600030101010101" pitchFamily="2" charset="-122"/>
              </a:rPr>
              <a:t>29</a:t>
            </a:fld>
            <a:endParaRPr lang="en-US" altLang="zh-CN" sz="1200" b="1" dirty="0">
              <a:solidFill>
                <a:srgbClr val="FFFFFF"/>
              </a:solidFill>
              <a:latin typeface="Arial" panose="020B0604020202020204" pitchFamily="34" charset="0"/>
              <a:ea typeface="SimSun" panose="02010600030101010101" pitchFamily="2" charset="-122"/>
            </a:endParaRPr>
          </a:p>
        </p:txBody>
      </p:sp>
      <p:graphicFrame>
        <p:nvGraphicFramePr>
          <p:cNvPr id="48132" name="Object 2"/>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121" r:id="rId4" imgW="114300" imgH="215265" progId="Equation.3">
                  <p:embed/>
                </p:oleObj>
              </mc:Choice>
              <mc:Fallback>
                <p:oleObj r:id="rId4" imgW="114300" imgH="215265" progId="Equation.3">
                  <p:embed/>
                  <p:pic>
                    <p:nvPicPr>
                      <p:cNvPr id="0" name="Picture 3076"/>
                      <p:cNvPicPr/>
                      <p:nvPr/>
                    </p:nvPicPr>
                    <p:blipFill>
                      <a:blip r:embed="rId5"/>
                      <a:stretch>
                        <a:fillRect/>
                      </a:stretch>
                    </p:blipFill>
                    <p:spPr>
                      <a:xfrm>
                        <a:off x="4514850" y="3321050"/>
                        <a:ext cx="114300" cy="215900"/>
                      </a:xfrm>
                      <a:prstGeom prst="rect">
                        <a:avLst/>
                      </a:prstGeom>
                      <a:noFill/>
                      <a:ln w="38100">
                        <a:noFill/>
                        <a:miter/>
                      </a:ln>
                    </p:spPr>
                  </p:pic>
                </p:oleObj>
              </mc:Fallback>
            </mc:AlternateContent>
          </a:graphicData>
        </a:graphic>
      </p:graphicFrame>
      <p:sp>
        <p:nvSpPr>
          <p:cNvPr id="48133" name="Rectangle 2"/>
          <p:cNvSpPr/>
          <p:nvPr/>
        </p:nvSpPr>
        <p:spPr>
          <a:xfrm>
            <a:off x="685800" y="288925"/>
            <a:ext cx="7924800" cy="64135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3600" b="1" dirty="0">
                <a:solidFill>
                  <a:schemeClr val="hlink"/>
                </a:solidFill>
              </a:rPr>
              <a:t>Cryptographic Hash Functions</a:t>
            </a:r>
          </a:p>
        </p:txBody>
      </p:sp>
      <p:sp>
        <p:nvSpPr>
          <p:cNvPr id="48134" name="Text Box 5"/>
          <p:cNvSpPr txBox="1"/>
          <p:nvPr/>
        </p:nvSpPr>
        <p:spPr>
          <a:xfrm>
            <a:off x="228600" y="990600"/>
            <a:ext cx="8686800" cy="52736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eaLnBrk="1" hangingPunct="1">
              <a:spcBef>
                <a:spcPct val="0"/>
              </a:spcBef>
              <a:buFontTx/>
              <a:buNone/>
            </a:pPr>
            <a:r>
              <a:rPr lang="en-US" altLang="en-US" sz="2000" dirty="0">
                <a:latin typeface="Arial" panose="020B0604020202020204" pitchFamily="34" charset="0"/>
              </a:rPr>
              <a:t>A </a:t>
            </a:r>
            <a:r>
              <a:rPr lang="en-US" altLang="en-US" sz="2000" b="1" dirty="0">
                <a:latin typeface="Arial" panose="020B0604020202020204" pitchFamily="34" charset="0"/>
                <a:hlinkClick r:id="rId6" tooltip="Cryptography"/>
              </a:rPr>
              <a:t>cryptographic</a:t>
            </a:r>
            <a:r>
              <a:rPr lang="en-US" altLang="en-US" sz="2000" b="1" dirty="0">
                <a:latin typeface="Arial" panose="020B0604020202020204" pitchFamily="34" charset="0"/>
              </a:rPr>
              <a:t> hash function</a:t>
            </a:r>
            <a:r>
              <a:rPr lang="en-US" altLang="en-US" sz="2000" dirty="0">
                <a:latin typeface="Arial" panose="020B0604020202020204" pitchFamily="34" charset="0"/>
              </a:rPr>
              <a:t> is a </a:t>
            </a:r>
            <a:r>
              <a:rPr lang="en-US" altLang="en-US" sz="2000" dirty="0">
                <a:latin typeface="Arial" panose="020B0604020202020204" pitchFamily="34" charset="0"/>
                <a:hlinkClick r:id="rId7" tooltip="Hash function"/>
              </a:rPr>
              <a:t>hash function</a:t>
            </a:r>
            <a:r>
              <a:rPr lang="en-US" altLang="en-US" sz="2000" dirty="0">
                <a:latin typeface="Arial" panose="020B0604020202020204" pitchFamily="34" charset="0"/>
              </a:rPr>
              <a:t> which takes an input (or message) and returns a fixed-size alphanumeric string, which is called the </a:t>
            </a:r>
            <a:r>
              <a:rPr lang="en-US" altLang="en-US" sz="2000" b="1" dirty="0">
                <a:latin typeface="Arial" panose="020B0604020202020204" pitchFamily="34" charset="0"/>
              </a:rPr>
              <a:t>hash value</a:t>
            </a:r>
            <a:r>
              <a:rPr lang="en-US" altLang="en-US" sz="2000" dirty="0">
                <a:latin typeface="Arial" panose="020B0604020202020204" pitchFamily="34" charset="0"/>
              </a:rPr>
              <a:t> (sometimes called a </a:t>
            </a:r>
            <a:r>
              <a:rPr lang="en-US" altLang="en-US" sz="2000" b="1" dirty="0">
                <a:latin typeface="Arial" panose="020B0604020202020204" pitchFamily="34" charset="0"/>
              </a:rPr>
              <a:t>message digest</a:t>
            </a:r>
            <a:r>
              <a:rPr lang="en-US" altLang="en-US" sz="2000" dirty="0">
                <a:latin typeface="Arial" panose="020B0604020202020204" pitchFamily="34" charset="0"/>
              </a:rPr>
              <a:t>, a </a:t>
            </a:r>
            <a:r>
              <a:rPr lang="en-US" altLang="en-US" sz="2000" b="1" dirty="0">
                <a:latin typeface="Arial" panose="020B0604020202020204" pitchFamily="34" charset="0"/>
              </a:rPr>
              <a:t>digital fingerprint</a:t>
            </a:r>
            <a:r>
              <a:rPr lang="en-US" altLang="en-US" sz="2000" dirty="0">
                <a:latin typeface="Arial" panose="020B0604020202020204" pitchFamily="34" charset="0"/>
              </a:rPr>
              <a:t>, a </a:t>
            </a:r>
            <a:r>
              <a:rPr lang="en-US" altLang="en-US" sz="2000" b="1" dirty="0">
                <a:latin typeface="Arial" panose="020B0604020202020204" pitchFamily="34" charset="0"/>
              </a:rPr>
              <a:t>digest</a:t>
            </a:r>
            <a:r>
              <a:rPr lang="en-US" altLang="en-US" sz="2000" dirty="0">
                <a:latin typeface="Arial" panose="020B0604020202020204" pitchFamily="34" charset="0"/>
              </a:rPr>
              <a:t> or a </a:t>
            </a:r>
            <a:r>
              <a:rPr lang="en-US" altLang="en-US" sz="2000" b="1" dirty="0">
                <a:latin typeface="Arial" panose="020B0604020202020204" pitchFamily="34" charset="0"/>
              </a:rPr>
              <a:t>checksum</a:t>
            </a:r>
            <a:r>
              <a:rPr lang="en-US" altLang="en-US" sz="2000" dirty="0">
                <a:latin typeface="Arial" panose="020B0604020202020204" pitchFamily="34" charset="0"/>
              </a:rPr>
              <a:t>).</a:t>
            </a:r>
          </a:p>
          <a:p>
            <a:pPr marL="342900" lvl="0" indent="-342900" eaLnBrk="1" hangingPunct="1">
              <a:spcBef>
                <a:spcPct val="0"/>
              </a:spcBef>
              <a:buFontTx/>
              <a:buNone/>
            </a:pPr>
            <a:endParaRPr lang="en-US" altLang="en-US" sz="2000" dirty="0">
              <a:latin typeface="Arial" panose="020B0604020202020204" pitchFamily="34" charset="0"/>
            </a:endParaRPr>
          </a:p>
          <a:p>
            <a:pPr marL="342900" lvl="0" indent="-342900" eaLnBrk="1" hangingPunct="1">
              <a:spcBef>
                <a:spcPct val="0"/>
              </a:spcBef>
              <a:buFontTx/>
              <a:buNone/>
            </a:pPr>
            <a:r>
              <a:rPr lang="en-US" altLang="en-US" sz="2000" dirty="0">
                <a:latin typeface="Arial" panose="020B0604020202020204" pitchFamily="34" charset="0"/>
              </a:rPr>
              <a:t>The ideal hash function has three main properties:</a:t>
            </a:r>
          </a:p>
          <a:p>
            <a:pPr marL="342900" lvl="0" indent="-342900" eaLnBrk="1" hangingPunct="1">
              <a:spcBef>
                <a:spcPct val="0"/>
              </a:spcBef>
              <a:buFontTx/>
              <a:buAutoNum type="arabicPeriod"/>
            </a:pPr>
            <a:r>
              <a:rPr lang="en-US" altLang="en-US" sz="2000" dirty="0">
                <a:latin typeface="Arial" panose="020B0604020202020204" pitchFamily="34" charset="0"/>
              </a:rPr>
              <a:t>It is extremely easy to calculate a hash for any given data. </a:t>
            </a:r>
          </a:p>
          <a:p>
            <a:pPr marL="342900" lvl="0" indent="-342900" eaLnBrk="1" hangingPunct="1">
              <a:spcBef>
                <a:spcPct val="0"/>
              </a:spcBef>
              <a:buFontTx/>
              <a:buAutoNum type="arabicPeriod"/>
            </a:pPr>
            <a:r>
              <a:rPr lang="en-US" altLang="en-US" sz="2000" dirty="0">
                <a:latin typeface="Arial" panose="020B0604020202020204" pitchFamily="34" charset="0"/>
              </a:rPr>
              <a:t>It is </a:t>
            </a:r>
            <a:r>
              <a:rPr lang="en-US" altLang="en-US" sz="2000" dirty="0">
                <a:latin typeface="Arial" panose="020B0604020202020204" pitchFamily="34" charset="0"/>
                <a:hlinkClick r:id="rId8" tooltip="Computational complexity theory"/>
              </a:rPr>
              <a:t>extremely computationally difficult</a:t>
            </a:r>
            <a:r>
              <a:rPr lang="en-US" altLang="en-US" sz="2000" dirty="0">
                <a:latin typeface="Arial" panose="020B0604020202020204" pitchFamily="34" charset="0"/>
              </a:rPr>
              <a:t> to calculate an alphanumeric text that has a given hash. </a:t>
            </a:r>
          </a:p>
          <a:p>
            <a:pPr marL="342900" lvl="0" indent="-342900" eaLnBrk="1" hangingPunct="1">
              <a:spcBef>
                <a:spcPct val="0"/>
              </a:spcBef>
              <a:buFontTx/>
              <a:buAutoNum type="arabicPeriod"/>
            </a:pPr>
            <a:r>
              <a:rPr lang="en-US" altLang="en-US" sz="2000" dirty="0">
                <a:latin typeface="Arial" panose="020B0604020202020204" pitchFamily="34" charset="0"/>
              </a:rPr>
              <a:t>It is extremely unlikely that two slightly different messages will have the same hash.</a:t>
            </a:r>
          </a:p>
          <a:p>
            <a:pPr marL="342900" lvl="0" indent="-342900" eaLnBrk="1" hangingPunct="1">
              <a:spcBef>
                <a:spcPct val="0"/>
              </a:spcBef>
              <a:buFontTx/>
              <a:buAutoNum type="arabicPeriod"/>
            </a:pPr>
            <a:r>
              <a:rPr lang="en-US" altLang="en-US" sz="2000" dirty="0">
                <a:latin typeface="Arial" panose="020B0604020202020204" pitchFamily="34" charset="0"/>
              </a:rPr>
              <a:t>Functions with these properties are used as hash functions for a variety of purposes, not only in </a:t>
            </a:r>
            <a:r>
              <a:rPr lang="en-US" altLang="en-US" sz="2000" dirty="0">
                <a:latin typeface="Arial" panose="020B0604020202020204" pitchFamily="34" charset="0"/>
                <a:hlinkClick r:id="rId6" tooltip="Cryptography"/>
              </a:rPr>
              <a:t>cryptography</a:t>
            </a:r>
            <a:r>
              <a:rPr lang="en-US" altLang="en-US" sz="2000" dirty="0">
                <a:latin typeface="Arial" panose="020B0604020202020204" pitchFamily="34" charset="0"/>
              </a:rPr>
              <a:t>. Practical applications include </a:t>
            </a:r>
            <a:r>
              <a:rPr lang="en-US" altLang="en-US" sz="2000" dirty="0">
                <a:latin typeface="Arial" panose="020B0604020202020204" pitchFamily="34" charset="0"/>
                <a:hlinkClick r:id="rId9" tooltip="Data integrity"/>
              </a:rPr>
              <a:t>message integrity</a:t>
            </a:r>
            <a:r>
              <a:rPr lang="en-US" altLang="en-US" sz="2000" dirty="0">
                <a:latin typeface="Arial" panose="020B0604020202020204" pitchFamily="34" charset="0"/>
              </a:rPr>
              <a:t> checks, </a:t>
            </a:r>
            <a:r>
              <a:rPr lang="en-US" altLang="en-US" sz="2000" dirty="0">
                <a:latin typeface="Arial" panose="020B0604020202020204" pitchFamily="34" charset="0"/>
                <a:hlinkClick r:id="rId10" tooltip="Digital signature"/>
              </a:rPr>
              <a:t>digital signatures</a:t>
            </a:r>
            <a:r>
              <a:rPr lang="en-US" altLang="en-US" sz="2000" dirty="0">
                <a:latin typeface="Arial" panose="020B0604020202020204" pitchFamily="34" charset="0"/>
              </a:rPr>
              <a:t>, </a:t>
            </a:r>
            <a:r>
              <a:rPr lang="en-US" altLang="en-US" sz="2000" dirty="0">
                <a:latin typeface="Arial" panose="020B0604020202020204" pitchFamily="34" charset="0"/>
                <a:hlinkClick r:id="rId11" tooltip="Authentication"/>
              </a:rPr>
              <a:t>authentication</a:t>
            </a:r>
            <a:r>
              <a:rPr lang="en-US" altLang="en-US" sz="2000" dirty="0">
                <a:latin typeface="Arial" panose="020B0604020202020204" pitchFamily="34" charset="0"/>
              </a:rPr>
              <a:t>, and various </a:t>
            </a:r>
            <a:r>
              <a:rPr lang="en-US" altLang="en-US" sz="2000" dirty="0">
                <a:latin typeface="Arial" panose="020B0604020202020204" pitchFamily="34" charset="0"/>
                <a:hlinkClick r:id="rId12" tooltip="Information security"/>
              </a:rPr>
              <a:t>information security</a:t>
            </a:r>
            <a:r>
              <a:rPr lang="en-US" altLang="en-US" sz="2000" dirty="0">
                <a:latin typeface="Arial" panose="020B0604020202020204" pitchFamily="34" charset="0"/>
              </a:rPr>
              <a:t> applications.</a:t>
            </a:r>
          </a:p>
          <a:p>
            <a:pPr marL="342900" lvl="0" indent="-342900" eaLnBrk="1" hangingPunct="1">
              <a:spcBef>
                <a:spcPct val="0"/>
              </a:spcBef>
              <a:buFontTx/>
              <a:buNone/>
            </a:pPr>
            <a:endParaRPr lang="en-US" altLang="en-US" sz="2000" dirty="0">
              <a:latin typeface="Arial" panose="020B0604020202020204" pitchFamily="34" charset="0"/>
            </a:endParaRPr>
          </a:p>
          <a:p>
            <a:pPr marL="342900" lvl="0" indent="-342900" eaLnBrk="1" hangingPunct="1">
              <a:spcBef>
                <a:spcPct val="0"/>
              </a:spcBef>
              <a:buFontTx/>
              <a:buNone/>
            </a:pPr>
            <a:r>
              <a:rPr lang="en-US" altLang="en-US" sz="2000" dirty="0">
                <a:latin typeface="Arial" panose="020B0604020202020204" pitchFamily="34" charset="0"/>
              </a:rPr>
              <a:t>Common hash functions: </a:t>
            </a:r>
            <a:r>
              <a:rPr lang="en-US" altLang="en-US" sz="2000" dirty="0">
                <a:latin typeface="Arial" panose="020B0604020202020204" pitchFamily="34" charset="0"/>
                <a:hlinkClick r:id="rId13"/>
              </a:rPr>
              <a:t>MD5</a:t>
            </a:r>
            <a:r>
              <a:rPr lang="en-US" altLang="en-US" sz="2000" dirty="0">
                <a:latin typeface="Arial" panose="020B0604020202020204" pitchFamily="34" charset="0"/>
              </a:rPr>
              <a:t>, SHA-1, SHA-2 , SHA-3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 altLang="en-US" sz="1200" dirty="0">
                <a:solidFill>
                  <a:srgbClr val="898989"/>
                </a:solidFill>
                <a:latin typeface="Arial" panose="020B0604020202020204" pitchFamily="34" charset="0"/>
              </a:rPr>
              <a:t>Data Structures and Algorithms in Java </a:t>
            </a:r>
          </a:p>
        </p:txBody>
      </p:sp>
      <p:sp>
        <p:nvSpPr>
          <p:cNvPr id="6147" name="Rectangle 2"/>
          <p:cNvSpPr>
            <a:spLocks noGrp="1"/>
          </p:cNvSpPr>
          <p:nvPr>
            <p:ph type="title"/>
          </p:nvPr>
        </p:nvSpPr>
        <p:spPr>
          <a:xfrm>
            <a:off x="841375" y="358775"/>
            <a:ext cx="6778625" cy="708025"/>
          </a:xfrm>
          <a:ln/>
        </p:spPr>
        <p:txBody>
          <a:bodyPr vert="horz" wrap="square" lIns="91440" tIns="45720" rIns="91440" bIns="45720" anchor="ctr" anchorCtr="0">
            <a:spAutoFit/>
          </a:bodyPr>
          <a:lstStyle/>
          <a:p>
            <a:pPr eaLnBrk="1" hangingPunct="1"/>
            <a:r>
              <a:rPr lang="en-US" altLang="en-US" sz="4000" b="1" dirty="0">
                <a:solidFill>
                  <a:srgbClr val="CC3300"/>
                </a:solidFill>
              </a:rPr>
              <a:t>Why hashing?</a:t>
            </a:r>
          </a:p>
        </p:txBody>
      </p:sp>
      <p:sp>
        <p:nvSpPr>
          <p:cNvPr id="6148"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zh-CN" sz="1200" b="1" dirty="0">
                <a:solidFill>
                  <a:srgbClr val="FFFFFF"/>
                </a:solidFill>
                <a:latin typeface="Arial" panose="020B0604020202020204" pitchFamily="34" charset="0"/>
                <a:ea typeface="SimSun" panose="02010600030101010101" pitchFamily="2" charset="-122"/>
              </a:rPr>
              <a:t>3</a:t>
            </a:fld>
            <a:endParaRPr lang="en-US" altLang="zh-CN" sz="1200" b="1" dirty="0">
              <a:solidFill>
                <a:srgbClr val="FFFFFF"/>
              </a:solidFill>
              <a:latin typeface="Arial" panose="020B0604020202020204" pitchFamily="34" charset="0"/>
              <a:ea typeface="SimSun" panose="02010600030101010101" pitchFamily="2" charset="-122"/>
            </a:endParaRPr>
          </a:p>
        </p:txBody>
      </p:sp>
      <p:sp>
        <p:nvSpPr>
          <p:cNvPr id="6149" name="Rectangle 3"/>
          <p:cNvSpPr txBox="1"/>
          <p:nvPr/>
        </p:nvSpPr>
        <p:spPr>
          <a:xfrm>
            <a:off x="609600" y="1271588"/>
            <a:ext cx="7924800" cy="46609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90000"/>
              </a:lnSpc>
            </a:pPr>
            <a:r>
              <a:rPr lang="en-US" altLang="en-US" sz="2800" dirty="0"/>
              <a:t>If data collection is sorted array, we can search for an item in O(log n) time using the binary search algorithm.</a:t>
            </a:r>
          </a:p>
          <a:p>
            <a:pPr marL="342900" lvl="0" indent="-342900">
              <a:lnSpc>
                <a:spcPct val="90000"/>
              </a:lnSpc>
            </a:pPr>
            <a:r>
              <a:rPr lang="en-US" altLang="en-US" sz="2800" dirty="0"/>
              <a:t>However with a sorted array, inserting and deleting items are done  in O(n) time.</a:t>
            </a:r>
          </a:p>
          <a:p>
            <a:pPr marL="342900" lvl="0" indent="-342900">
              <a:lnSpc>
                <a:spcPct val="90000"/>
              </a:lnSpc>
            </a:pPr>
            <a:r>
              <a:rPr lang="en-US" altLang="en-US" sz="2800" dirty="0"/>
              <a:t>If data collection is balanced binary search tree, then inserting, searching and deleting are done in O(log n) time.</a:t>
            </a:r>
          </a:p>
          <a:p>
            <a:pPr marL="342900" lvl="0" indent="-342900">
              <a:lnSpc>
                <a:spcPct val="90000"/>
              </a:lnSpc>
            </a:pPr>
            <a:r>
              <a:rPr lang="en-US" altLang="en-US" sz="2800" dirty="0"/>
              <a:t>Is there a data structure where inserting, deleting and searching for items are more efficient?</a:t>
            </a:r>
          </a:p>
          <a:p>
            <a:pPr marL="342900" lvl="0" indent="-342900">
              <a:lnSpc>
                <a:spcPct val="90000"/>
              </a:lnSpc>
            </a:pPr>
            <a:r>
              <a:rPr lang="en-US" altLang="en-US" sz="2800" dirty="0"/>
              <a:t>The answer is “Yes”, that is a Hash Table.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30</a:t>
            </a:fld>
            <a:r>
              <a:rPr lang="en-US" altLang="en-US" sz="1200" dirty="0">
                <a:solidFill>
                  <a:srgbClr val="898989"/>
                </a:solidFill>
                <a:latin typeface="Arial" panose="020B0604020202020204" pitchFamily="34" charset="0"/>
              </a:rPr>
              <a:t>/40</a:t>
            </a:r>
          </a:p>
        </p:txBody>
      </p:sp>
      <p:sp>
        <p:nvSpPr>
          <p:cNvPr id="49155" name="Footer Placeholder 4"/>
          <p:cNvSpPr txBox="1">
            <a:spLocks noGrp="1"/>
          </p:cNvSpPr>
          <p:nvPr/>
        </p:nvSpPr>
        <p:spPr>
          <a:xfrm>
            <a:off x="3124200" y="6356350"/>
            <a:ext cx="2895600" cy="36512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49156" name="Rectangle 2"/>
          <p:cNvSpPr>
            <a:spLocks noGrp="1"/>
          </p:cNvSpPr>
          <p:nvPr>
            <p:ph type="title"/>
          </p:nvPr>
        </p:nvSpPr>
        <p:spPr>
          <a:xfrm>
            <a:off x="841375" y="196850"/>
            <a:ext cx="6778625" cy="641350"/>
          </a:xfrm>
          <a:ln/>
        </p:spPr>
        <p:txBody>
          <a:bodyPr vert="horz" wrap="square" lIns="91440" tIns="45720" rIns="91440" bIns="45720" anchor="ctr" anchorCtr="0">
            <a:spAutoFit/>
          </a:bodyPr>
          <a:lstStyle/>
          <a:p>
            <a:pPr eaLnBrk="1" hangingPunct="1"/>
            <a:r>
              <a:rPr lang="en-US" altLang="en-US" sz="3600" b="1" dirty="0">
                <a:solidFill>
                  <a:srgbClr val="CC3300"/>
                </a:solidFill>
              </a:rPr>
              <a:t>Hash Code</a:t>
            </a:r>
          </a:p>
        </p:txBody>
      </p:sp>
      <p:sp>
        <p:nvSpPr>
          <p:cNvPr id="49157"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zh-CN" sz="1200" b="1" dirty="0">
                <a:solidFill>
                  <a:srgbClr val="FFFFFF"/>
                </a:solidFill>
                <a:latin typeface="Arial" panose="020B0604020202020204" pitchFamily="34" charset="0"/>
                <a:ea typeface="SimSun" panose="02010600030101010101" pitchFamily="2" charset="-122"/>
              </a:rPr>
              <a:t>30</a:t>
            </a:fld>
            <a:endParaRPr lang="en-US" altLang="zh-CN" sz="1200" b="1" dirty="0">
              <a:solidFill>
                <a:srgbClr val="FFFFFF"/>
              </a:solidFill>
              <a:latin typeface="Arial" panose="020B0604020202020204" pitchFamily="34" charset="0"/>
              <a:ea typeface="SimSun" panose="02010600030101010101" pitchFamily="2" charset="-122"/>
            </a:endParaRPr>
          </a:p>
        </p:txBody>
      </p:sp>
      <p:sp>
        <p:nvSpPr>
          <p:cNvPr id="49158" name="Rectangle 3"/>
          <p:cNvSpPr/>
          <p:nvPr/>
        </p:nvSpPr>
        <p:spPr>
          <a:xfrm>
            <a:off x="228600" y="990600"/>
            <a:ext cx="8686800" cy="50927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eaLnBrk="1" hangingPunct="1"/>
            <a:r>
              <a:rPr lang="en-US" altLang="en-US" sz="2600" dirty="0"/>
              <a:t>If the input keys are integers then simply </a:t>
            </a:r>
            <a:r>
              <a:rPr lang="en-US" altLang="en-US" sz="2600" i="1" dirty="0"/>
              <a:t>Key</a:t>
            </a:r>
            <a:r>
              <a:rPr lang="en-US" altLang="en-US" sz="2600" dirty="0"/>
              <a:t> mod </a:t>
            </a:r>
            <a:r>
              <a:rPr lang="en-US" altLang="en-US" sz="2600" i="1" dirty="0"/>
              <a:t>TableSize </a:t>
            </a:r>
            <a:r>
              <a:rPr lang="en-US" altLang="en-US" sz="2600" dirty="0"/>
              <a:t>is a</a:t>
            </a:r>
            <a:r>
              <a:rPr lang="en-US" altLang="en-US" sz="2600" i="1" dirty="0"/>
              <a:t> </a:t>
            </a:r>
            <a:r>
              <a:rPr lang="en-US" altLang="en-US" sz="2600" dirty="0"/>
              <a:t>general strategy.</a:t>
            </a:r>
          </a:p>
          <a:p>
            <a:pPr marL="742950" lvl="1" indent="-285750" eaLnBrk="1" hangingPunct="1"/>
            <a:r>
              <a:rPr lang="en-US" altLang="en-US" sz="2600" dirty="0"/>
              <a:t>Unless key happens to have some undesirable properties. (e.g. all keys end in 0 and we use mod 10)</a:t>
            </a:r>
          </a:p>
          <a:p>
            <a:pPr marL="342900" lvl="0" indent="-342900" eaLnBrk="1" hangingPunct="1"/>
            <a:r>
              <a:rPr lang="en-US" altLang="en-US" sz="2600" dirty="0"/>
              <a:t>If the keys are not integers, hash function needs more care.  </a:t>
            </a:r>
          </a:p>
          <a:p>
            <a:pPr marL="742950" lvl="1" indent="-285750"/>
            <a:r>
              <a:rPr lang="en-US" altLang="en-US" sz="2600" dirty="0"/>
              <a:t>The first action that a hash function performs is to convert an arbitrary key </a:t>
            </a:r>
            <a:r>
              <a:rPr lang="en-US" altLang="en-US" sz="2600" i="1" dirty="0"/>
              <a:t>k </a:t>
            </a:r>
            <a:r>
              <a:rPr lang="en-US" altLang="en-US" sz="2600" dirty="0"/>
              <a:t>to an integer that is called the </a:t>
            </a:r>
            <a:r>
              <a:rPr lang="en-US" altLang="en-US" sz="2600" b="1" i="1" dirty="0"/>
              <a:t>hash code </a:t>
            </a:r>
            <a:r>
              <a:rPr lang="en-US" altLang="en-US" sz="2600" dirty="0"/>
              <a:t>for </a:t>
            </a:r>
            <a:r>
              <a:rPr lang="en-US" altLang="en-US" sz="2600" i="1" dirty="0"/>
              <a:t>k</a:t>
            </a:r>
            <a:r>
              <a:rPr lang="en-US" altLang="en-US" sz="2600" dirty="0"/>
              <a:t>; this integer need not be in the range [0,M</a:t>
            </a:r>
            <a:r>
              <a:rPr lang="en-US" altLang="en-US" sz="2600" i="1" dirty="0"/>
              <a:t> </a:t>
            </a:r>
            <a:r>
              <a:rPr lang="en-US" altLang="en-US" sz="2600" dirty="0"/>
              <a:t>−1], and may even be negative. For example, If the keys are real numbers between 0 and 1, we might just multiply by M and round off to the nearest integer to get an index between 0 and M-1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 altLang="en-US" sz="1200" dirty="0">
                <a:solidFill>
                  <a:srgbClr val="898989"/>
                </a:solidFill>
                <a:latin typeface="Arial" panose="020B0604020202020204" pitchFamily="34" charset="0"/>
              </a:rPr>
              <a:t>Data Structures and Algorithms in Java </a:t>
            </a:r>
          </a:p>
        </p:txBody>
      </p:sp>
      <p:sp>
        <p:nvSpPr>
          <p:cNvPr id="51203" name="Rectangle 2"/>
          <p:cNvSpPr>
            <a:spLocks noGrp="1"/>
          </p:cNvSpPr>
          <p:nvPr>
            <p:ph type="title"/>
          </p:nvPr>
        </p:nvSpPr>
        <p:spPr>
          <a:xfrm>
            <a:off x="841375" y="196850"/>
            <a:ext cx="6778625" cy="641350"/>
          </a:xfrm>
          <a:ln/>
        </p:spPr>
        <p:txBody>
          <a:bodyPr vert="horz" wrap="square" lIns="91440" tIns="45720" rIns="91440" bIns="45720" anchor="ctr" anchorCtr="0">
            <a:spAutoFit/>
          </a:bodyPr>
          <a:lstStyle/>
          <a:p>
            <a:pPr eaLnBrk="1" hangingPunct="1"/>
            <a:r>
              <a:rPr lang="en-US" altLang="en-US" sz="3600" b="1" dirty="0">
                <a:solidFill>
                  <a:srgbClr val="CC3300"/>
                </a:solidFill>
              </a:rPr>
              <a:t>Maps - 1</a:t>
            </a:r>
          </a:p>
        </p:txBody>
      </p:sp>
      <p:sp>
        <p:nvSpPr>
          <p:cNvPr id="51204"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zh-CN" sz="1200" b="1" dirty="0">
                <a:solidFill>
                  <a:srgbClr val="FFFFFF"/>
                </a:solidFill>
                <a:latin typeface="Arial" panose="020B0604020202020204" pitchFamily="34" charset="0"/>
                <a:ea typeface="SimSun" panose="02010600030101010101" pitchFamily="2" charset="-122"/>
              </a:rPr>
              <a:t>31</a:t>
            </a:fld>
            <a:endParaRPr lang="en-US" altLang="zh-CN" sz="1200" b="1" dirty="0">
              <a:solidFill>
                <a:srgbClr val="FFFFFF"/>
              </a:solidFill>
              <a:latin typeface="Arial" panose="020B0604020202020204" pitchFamily="34" charset="0"/>
              <a:ea typeface="SimSun" panose="02010600030101010101" pitchFamily="2" charset="-122"/>
            </a:endParaRPr>
          </a:p>
        </p:txBody>
      </p:sp>
      <p:sp>
        <p:nvSpPr>
          <p:cNvPr id="51205" name="Text Box 5"/>
          <p:cNvSpPr txBox="1"/>
          <p:nvPr/>
        </p:nvSpPr>
        <p:spPr>
          <a:xfrm>
            <a:off x="304800" y="1066800"/>
            <a:ext cx="8382000" cy="16160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000" dirty="0">
                <a:latin typeface="Arial" panose="020B0604020202020204" pitchFamily="34" charset="0"/>
              </a:rPr>
              <a:t>A </a:t>
            </a:r>
            <a:r>
              <a:rPr lang="en-US" altLang="en-US" sz="2000" b="1" i="1" dirty="0">
                <a:latin typeface="Arial" panose="020B0604020202020204" pitchFamily="34" charset="0"/>
              </a:rPr>
              <a:t>map </a:t>
            </a:r>
            <a:r>
              <a:rPr lang="en-US" altLang="en-US" sz="2000" dirty="0">
                <a:latin typeface="Arial" panose="020B0604020202020204" pitchFamily="34" charset="0"/>
              </a:rPr>
              <a:t>is an abstract data type designed to efficiently store and retrieve values based upon a uniquely identifying </a:t>
            </a:r>
            <a:r>
              <a:rPr lang="en-US" altLang="en-US" sz="2000" b="1" i="1" dirty="0">
                <a:latin typeface="Arial" panose="020B0604020202020204" pitchFamily="34" charset="0"/>
              </a:rPr>
              <a:t>search key </a:t>
            </a:r>
            <a:r>
              <a:rPr lang="en-US" altLang="en-US" sz="2000" dirty="0">
                <a:latin typeface="Arial" panose="020B0604020202020204" pitchFamily="34" charset="0"/>
              </a:rPr>
              <a:t>for each. Specifically, a </a:t>
            </a:r>
            <a:r>
              <a:rPr lang="en-US" altLang="en-US" sz="2000" dirty="0">
                <a:solidFill>
                  <a:srgbClr val="0000FF"/>
                </a:solidFill>
                <a:latin typeface="Arial" panose="020B0604020202020204" pitchFamily="34" charset="0"/>
              </a:rPr>
              <a:t>map stores </a:t>
            </a:r>
            <a:r>
              <a:rPr lang="en-US" altLang="en-US" sz="2000" dirty="0" err="1">
                <a:solidFill>
                  <a:srgbClr val="0000FF"/>
                </a:solidFill>
                <a:latin typeface="Arial" panose="020B0604020202020204" pitchFamily="34" charset="0"/>
              </a:rPr>
              <a:t>keyvalue</a:t>
            </a:r>
            <a:r>
              <a:rPr lang="en-US" altLang="en-US" sz="2000" dirty="0">
                <a:solidFill>
                  <a:srgbClr val="0000FF"/>
                </a:solidFill>
                <a:latin typeface="Arial" panose="020B0604020202020204" pitchFamily="34" charset="0"/>
              </a:rPr>
              <a:t> pairs (</a:t>
            </a:r>
            <a:r>
              <a:rPr lang="en-US" altLang="en-US" sz="2000" i="1" dirty="0" err="1">
                <a:solidFill>
                  <a:srgbClr val="0000FF"/>
                </a:solidFill>
                <a:latin typeface="Arial" panose="020B0604020202020204" pitchFamily="34" charset="0"/>
              </a:rPr>
              <a:t>k</a:t>
            </a:r>
            <a:r>
              <a:rPr lang="en-US" altLang="en-US" sz="2000" dirty="0" err="1">
                <a:solidFill>
                  <a:srgbClr val="0000FF"/>
                </a:solidFill>
                <a:latin typeface="Arial" panose="020B0604020202020204" pitchFamily="34" charset="0"/>
              </a:rPr>
              <a:t>,</a:t>
            </a:r>
            <a:r>
              <a:rPr lang="en-US" altLang="en-US" sz="2000" i="1" dirty="0" err="1">
                <a:solidFill>
                  <a:srgbClr val="0000FF"/>
                </a:solidFill>
                <a:latin typeface="Arial" panose="020B0604020202020204" pitchFamily="34" charset="0"/>
              </a:rPr>
              <a:t>v</a:t>
            </a:r>
            <a:r>
              <a:rPr lang="en-US" altLang="en-US" sz="2000" dirty="0">
                <a:solidFill>
                  <a:srgbClr val="0000FF"/>
                </a:solidFill>
                <a:latin typeface="Arial" panose="020B0604020202020204" pitchFamily="34" charset="0"/>
              </a:rPr>
              <a:t>)</a:t>
            </a:r>
            <a:r>
              <a:rPr lang="en-US" altLang="en-US" sz="2000" dirty="0">
                <a:latin typeface="Arial" panose="020B0604020202020204" pitchFamily="34" charset="0"/>
              </a:rPr>
              <a:t>, which we call </a:t>
            </a:r>
            <a:r>
              <a:rPr lang="en-US" altLang="en-US" sz="2000" b="1" i="1" dirty="0">
                <a:latin typeface="Arial" panose="020B0604020202020204" pitchFamily="34" charset="0"/>
              </a:rPr>
              <a:t>entries</a:t>
            </a:r>
            <a:r>
              <a:rPr lang="en-US" altLang="en-US" sz="2000" dirty="0">
                <a:latin typeface="Arial" panose="020B0604020202020204" pitchFamily="34" charset="0"/>
              </a:rPr>
              <a:t>, where </a:t>
            </a:r>
            <a:r>
              <a:rPr lang="en-US" altLang="en-US" sz="2000" i="1" dirty="0">
                <a:latin typeface="Arial" panose="020B0604020202020204" pitchFamily="34" charset="0"/>
              </a:rPr>
              <a:t>k </a:t>
            </a:r>
            <a:r>
              <a:rPr lang="en-US" altLang="en-US" sz="2000" dirty="0">
                <a:latin typeface="Arial" panose="020B0604020202020204" pitchFamily="34" charset="0"/>
              </a:rPr>
              <a:t>is the key and </a:t>
            </a:r>
            <a:r>
              <a:rPr lang="en-US" altLang="en-US" sz="2000" i="1" dirty="0">
                <a:latin typeface="Arial" panose="020B0604020202020204" pitchFamily="34" charset="0"/>
              </a:rPr>
              <a:t>v </a:t>
            </a:r>
            <a:r>
              <a:rPr lang="en-US" altLang="en-US" sz="2000" dirty="0">
                <a:latin typeface="Arial" panose="020B0604020202020204" pitchFamily="34" charset="0"/>
              </a:rPr>
              <a:t>is its corresponding value. Keys are required to be unique, so that the association of keys to values defines a mapping.</a:t>
            </a:r>
          </a:p>
        </p:txBody>
      </p:sp>
      <p:sp>
        <p:nvSpPr>
          <p:cNvPr id="51206" name="Text Box 6"/>
          <p:cNvSpPr txBox="1"/>
          <p:nvPr/>
        </p:nvSpPr>
        <p:spPr>
          <a:xfrm>
            <a:off x="381000" y="3048000"/>
            <a:ext cx="3886200" cy="31400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000" dirty="0">
                <a:latin typeface="Arial" panose="020B0604020202020204" pitchFamily="34" charset="0"/>
              </a:rPr>
              <a:t>The figure below provides a conceptual illustration of a map using the file-cabinet metaphor. For a more modern metaphor, think about the web as being a map whose entries are the web pages. The key of a page is its URL (e.g., http://datastructures.net/) and its value is the page content.</a:t>
            </a:r>
          </a:p>
        </p:txBody>
      </p:sp>
      <p:pic>
        <p:nvPicPr>
          <p:cNvPr id="51207" name="Picture 7"/>
          <p:cNvPicPr>
            <a:picLocks noChangeAspect="1"/>
          </p:cNvPicPr>
          <p:nvPr/>
        </p:nvPicPr>
        <p:blipFill>
          <a:blip r:embed="rId3"/>
          <a:srcRect l="38750" t="50000" r="28125" b="24001"/>
          <a:stretch>
            <a:fillRect/>
          </a:stretch>
        </p:blipFill>
        <p:spPr>
          <a:xfrm>
            <a:off x="4343400" y="3352800"/>
            <a:ext cx="4038600" cy="1981200"/>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 altLang="en-US" sz="1200" dirty="0">
                <a:solidFill>
                  <a:srgbClr val="898989"/>
                </a:solidFill>
                <a:latin typeface="Arial" panose="020B0604020202020204" pitchFamily="34" charset="0"/>
              </a:rPr>
              <a:t>Data Structures and Algorithms in Java </a:t>
            </a:r>
          </a:p>
        </p:txBody>
      </p:sp>
      <p:sp>
        <p:nvSpPr>
          <p:cNvPr id="61444" name="Rectangle 3"/>
          <p:cNvSpPr>
            <a:spLocks noGrp="1"/>
          </p:cNvSpPr>
          <p:nvPr>
            <p:ph idx="1"/>
          </p:nvPr>
        </p:nvSpPr>
        <p:spPr>
          <a:xfrm>
            <a:off x="838200" y="1447800"/>
            <a:ext cx="7772400" cy="4648200"/>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
                <a:schemeClr val="tx2">
                  <a:lumMod val="60000"/>
                  <a:lumOff val="40000"/>
                </a:schemeClr>
              </a:buClr>
              <a:buSzPct val="80000"/>
              <a:buFont typeface="Arial" panose="020B0604020202020204" pitchFamily="34" charset="0"/>
              <a:buChar char="•"/>
              <a:defRPr/>
            </a:pPr>
            <a:r>
              <a:rPr kumimoji="0" sz="3200" b="0" i="0" u="none" strike="noStrike" kern="1200" cap="none" spc="0" normalizeH="0" baseline="0" noProof="1">
                <a:ln>
                  <a:noFill/>
                </a:ln>
                <a:solidFill>
                  <a:schemeClr val="tx1"/>
                </a:solidFill>
                <a:effectLst/>
                <a:uLnTx/>
                <a:uFillTx/>
                <a:latin typeface="+mn-lt"/>
                <a:ea typeface="+mn-ea"/>
                <a:cs typeface="Arial" panose="020B0604020202020204" pitchFamily="34" charset="0"/>
              </a:rPr>
              <a:t>A map models a searchable collection of key-value entries</a:t>
            </a:r>
          </a:p>
          <a:p>
            <a:pPr marL="342900" marR="0" lvl="0" indent="-342900" algn="l" defTabSz="914400" rtl="0" eaLnBrk="0" fontAlgn="base" latinLnBrk="0" hangingPunct="0">
              <a:lnSpc>
                <a:spcPct val="90000"/>
              </a:lnSpc>
              <a:spcBef>
                <a:spcPct val="20000"/>
              </a:spcBef>
              <a:spcAft>
                <a:spcPct val="0"/>
              </a:spcAft>
              <a:buClr>
                <a:schemeClr val="tx2">
                  <a:lumMod val="60000"/>
                  <a:lumOff val="40000"/>
                </a:schemeClr>
              </a:buClr>
              <a:buSzPct val="80000"/>
              <a:buFont typeface="Arial" panose="020B0604020202020204" pitchFamily="34" charset="0"/>
              <a:buChar char="•"/>
              <a:defRPr/>
            </a:pPr>
            <a:r>
              <a:rPr kumimoji="0" sz="3200" b="0" i="0" u="none" strike="noStrike" kern="1200" cap="none" spc="0" normalizeH="0" baseline="0" noProof="1">
                <a:ln>
                  <a:noFill/>
                </a:ln>
                <a:solidFill>
                  <a:schemeClr val="tx1"/>
                </a:solidFill>
                <a:effectLst/>
                <a:uLnTx/>
                <a:uFillTx/>
                <a:latin typeface="+mn-lt"/>
                <a:ea typeface="+mn-ea"/>
                <a:cs typeface="Arial" panose="020B0604020202020204" pitchFamily="34" charset="0"/>
              </a:rPr>
              <a:t>The main operations of a map are for searching, inserting, and deleting items</a:t>
            </a:r>
          </a:p>
          <a:p>
            <a:pPr marL="342900" marR="0" lvl="0" indent="-342900" algn="l" defTabSz="914400" rtl="0" eaLnBrk="0" fontAlgn="base" latinLnBrk="0" hangingPunct="0">
              <a:lnSpc>
                <a:spcPct val="90000"/>
              </a:lnSpc>
              <a:spcBef>
                <a:spcPct val="20000"/>
              </a:spcBef>
              <a:spcAft>
                <a:spcPct val="0"/>
              </a:spcAft>
              <a:buClr>
                <a:schemeClr val="tx2">
                  <a:lumMod val="60000"/>
                  <a:lumOff val="40000"/>
                </a:schemeClr>
              </a:buClr>
              <a:buSzPct val="80000"/>
              <a:buFont typeface="Arial" panose="020B0604020202020204" pitchFamily="34" charset="0"/>
              <a:buChar char="•"/>
              <a:defRPr/>
            </a:pPr>
            <a:r>
              <a:rPr kumimoji="0" sz="3200" b="0" i="0" u="none" strike="noStrike" kern="1200" cap="none" spc="0" normalizeH="0" baseline="0" noProof="1">
                <a:ln>
                  <a:noFill/>
                </a:ln>
                <a:solidFill>
                  <a:schemeClr val="tx1"/>
                </a:solidFill>
                <a:effectLst/>
                <a:uLnTx/>
                <a:uFillTx/>
                <a:latin typeface="+mn-lt"/>
                <a:ea typeface="+mn-ea"/>
                <a:cs typeface="Arial" panose="020B0604020202020204" pitchFamily="34" charset="0"/>
              </a:rPr>
              <a:t>Multiple </a:t>
            </a:r>
            <a:r>
              <a:rPr kumimoji="0" sz="3200" b="0" i="0" u="none" strike="noStrike" kern="1200" cap="none" spc="0" normalizeH="0" baseline="0" noProof="1">
                <a:ln>
                  <a:noFill/>
                </a:ln>
                <a:solidFill>
                  <a:srgbClr val="0000FF"/>
                </a:solidFill>
                <a:effectLst/>
                <a:uLnTx/>
                <a:uFillTx/>
                <a:latin typeface="+mn-lt"/>
                <a:ea typeface="+mn-ea"/>
                <a:cs typeface="Arial" panose="020B0604020202020204" pitchFamily="34" charset="0"/>
              </a:rPr>
              <a:t>entries with the same key are </a:t>
            </a:r>
            <a:r>
              <a:rPr kumimoji="0" sz="3200" b="1" i="0" u="none" strike="noStrike" kern="1200" cap="none" spc="0" normalizeH="0" baseline="0" noProof="1">
                <a:ln>
                  <a:noFill/>
                </a:ln>
                <a:solidFill>
                  <a:srgbClr val="FF3300"/>
                </a:solidFill>
                <a:effectLst/>
                <a:uLnTx/>
                <a:uFillTx/>
                <a:latin typeface="+mn-lt"/>
                <a:ea typeface="+mn-ea"/>
                <a:cs typeface="Arial" panose="020B0604020202020204" pitchFamily="34" charset="0"/>
              </a:rPr>
              <a:t>not</a:t>
            </a:r>
            <a:r>
              <a:rPr kumimoji="0" sz="3200" b="0" i="0" u="none" strike="noStrike" kern="1200" cap="none" spc="0" normalizeH="0" baseline="0" noProof="1">
                <a:ln>
                  <a:noFill/>
                </a:ln>
                <a:solidFill>
                  <a:srgbClr val="FF3300"/>
                </a:solidFill>
                <a:effectLst/>
                <a:uLnTx/>
                <a:uFillTx/>
                <a:latin typeface="+mn-lt"/>
                <a:ea typeface="+mn-ea"/>
                <a:cs typeface="Arial" panose="020B0604020202020204" pitchFamily="34" charset="0"/>
              </a:rPr>
              <a:t> allowed</a:t>
            </a:r>
          </a:p>
          <a:p>
            <a:pPr marL="342900" marR="0" lvl="0" indent="-342900" algn="l" defTabSz="914400" rtl="0" eaLnBrk="0" fontAlgn="base" latinLnBrk="0" hangingPunct="0">
              <a:lnSpc>
                <a:spcPct val="90000"/>
              </a:lnSpc>
              <a:spcBef>
                <a:spcPct val="20000"/>
              </a:spcBef>
              <a:spcAft>
                <a:spcPct val="0"/>
              </a:spcAft>
              <a:buClr>
                <a:schemeClr val="tx2">
                  <a:lumMod val="60000"/>
                  <a:lumOff val="40000"/>
                </a:schemeClr>
              </a:buClr>
              <a:buSzPct val="80000"/>
              <a:buFont typeface="Arial" panose="020B0604020202020204" pitchFamily="34" charset="0"/>
              <a:buChar char="•"/>
              <a:defRPr/>
            </a:pPr>
            <a:r>
              <a:rPr kumimoji="0" sz="3200" b="0" i="0" u="none" strike="noStrike" kern="1200" cap="none" spc="0" normalizeH="0" baseline="0" noProof="1">
                <a:ln>
                  <a:noFill/>
                </a:ln>
                <a:solidFill>
                  <a:schemeClr val="tx1"/>
                </a:solidFill>
                <a:effectLst/>
                <a:uLnTx/>
                <a:uFillTx/>
                <a:latin typeface="+mn-lt"/>
                <a:ea typeface="+mn-ea"/>
                <a:cs typeface="Arial" panose="020B0604020202020204" pitchFamily="34" charset="0"/>
              </a:rPr>
              <a:t>Applications:</a:t>
            </a:r>
          </a:p>
          <a:p>
            <a:pPr marL="742950" marR="0" lvl="1" indent="-285750" algn="l" defTabSz="9144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sz="2800" b="0" i="0" u="none" strike="noStrike" kern="1200" cap="none" spc="0" normalizeH="0" baseline="0" noProof="1">
                <a:ln>
                  <a:noFill/>
                </a:ln>
                <a:solidFill>
                  <a:schemeClr val="tx1"/>
                </a:solidFill>
                <a:effectLst/>
                <a:uLnTx/>
                <a:uFillTx/>
                <a:latin typeface="+mn-lt"/>
                <a:ea typeface="+mn-ea"/>
                <a:cs typeface="+mn-cs"/>
              </a:rPr>
              <a:t>address book</a:t>
            </a:r>
          </a:p>
          <a:p>
            <a:pPr marL="742950" marR="0" lvl="1" indent="-285750" algn="l" defTabSz="9144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sz="2800" b="0" i="0" u="none" strike="noStrike" kern="1200" cap="none" spc="0" normalizeH="0" baseline="0" noProof="1">
                <a:ln>
                  <a:noFill/>
                </a:ln>
                <a:solidFill>
                  <a:schemeClr val="tx1"/>
                </a:solidFill>
                <a:effectLst/>
                <a:uLnTx/>
                <a:uFillTx/>
                <a:latin typeface="+mn-lt"/>
                <a:ea typeface="+mn-ea"/>
                <a:cs typeface="+mn-cs"/>
              </a:rPr>
              <a:t>student-record database</a:t>
            </a:r>
          </a:p>
        </p:txBody>
      </p:sp>
      <p:sp>
        <p:nvSpPr>
          <p:cNvPr id="53252" name="Rectangle 2"/>
          <p:cNvSpPr/>
          <p:nvPr/>
        </p:nvSpPr>
        <p:spPr>
          <a:xfrm>
            <a:off x="838200" y="609600"/>
            <a:ext cx="6778625" cy="64135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3600" b="1" dirty="0">
                <a:solidFill>
                  <a:srgbClr val="CC3300"/>
                </a:solidFill>
              </a:rPr>
              <a:t>Maps - 2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 altLang="en-US" sz="1200" dirty="0">
                <a:solidFill>
                  <a:srgbClr val="898989"/>
                </a:solidFill>
                <a:latin typeface="Arial" panose="020B0604020202020204" pitchFamily="34" charset="0"/>
              </a:rPr>
              <a:t>Data Structures and Algorithms in Java </a:t>
            </a:r>
          </a:p>
        </p:txBody>
      </p:sp>
      <p:sp>
        <p:nvSpPr>
          <p:cNvPr id="62468" name="Rectangle 3"/>
          <p:cNvSpPr>
            <a:spLocks noGrp="1"/>
          </p:cNvSpPr>
          <p:nvPr>
            <p:ph idx="1"/>
          </p:nvPr>
        </p:nvSpPr>
        <p:spPr>
          <a:xfrm>
            <a:off x="762000" y="1371600"/>
            <a:ext cx="7772400" cy="4800600"/>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
                <a:schemeClr val="tx2">
                  <a:lumMod val="60000"/>
                  <a:lumOff val="40000"/>
                </a:schemeClr>
              </a:buClr>
              <a:buSzPct val="80000"/>
              <a:buFont typeface="Arial" panose="020B0604020202020204" pitchFamily="34" charset="0"/>
              <a:buChar char="•"/>
              <a:defRPr/>
            </a:pPr>
            <a:r>
              <a:rPr kumimoji="0" sz="2800" b="0" i="0" u="none" strike="noStrike" kern="1200" cap="none" spc="0" normalizeH="0" baseline="0" noProof="1">
                <a:ln>
                  <a:noFill/>
                </a:ln>
                <a:solidFill>
                  <a:schemeClr val="tx1"/>
                </a:solidFill>
                <a:effectLst/>
                <a:uLnTx/>
                <a:uFillTx/>
                <a:latin typeface="+mn-lt"/>
                <a:ea typeface="+mn-ea"/>
                <a:cs typeface="Arial" panose="020B0604020202020204" pitchFamily="34" charset="0"/>
              </a:rPr>
              <a:t>Map ADT methods:</a:t>
            </a:r>
          </a:p>
          <a:p>
            <a:pPr marL="742950" marR="0" lvl="1" indent="-285750" algn="l" defTabSz="9144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sz="2400" b="0" i="0" u="none" strike="noStrike" kern="1200" cap="none" spc="0" normalizeH="0" baseline="0" noProof="1">
                <a:ln>
                  <a:noFill/>
                </a:ln>
                <a:solidFill>
                  <a:schemeClr val="tx2"/>
                </a:solidFill>
                <a:effectLst/>
                <a:uLnTx/>
                <a:uFillTx/>
                <a:latin typeface="+mn-lt"/>
                <a:ea typeface="+mn-ea"/>
                <a:cs typeface="+mn-cs"/>
              </a:rPr>
              <a:t>get</a:t>
            </a:r>
            <a:r>
              <a:rPr kumimoji="0" sz="2400" b="0" i="0" u="none" strike="noStrike" kern="1200" cap="none" spc="0" normalizeH="0" baseline="0" noProof="1">
                <a:ln>
                  <a:noFill/>
                </a:ln>
                <a:solidFill>
                  <a:schemeClr val="tx1"/>
                </a:solidFill>
                <a:effectLst/>
                <a:uLnTx/>
                <a:uFillTx/>
                <a:latin typeface="+mn-lt"/>
                <a:ea typeface="+mn-ea"/>
                <a:cs typeface="+mn-cs"/>
              </a:rPr>
              <a:t>(k): if the map M has an entry with key k, return its assoiciated value; else, return null </a:t>
            </a:r>
          </a:p>
          <a:p>
            <a:pPr marL="742950" marR="0" lvl="1" indent="-285750" algn="l" defTabSz="9144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sz="2400" b="0" i="0" u="none" strike="noStrike" kern="1200" cap="none" spc="0" normalizeH="0" baseline="0" noProof="1">
                <a:ln>
                  <a:noFill/>
                </a:ln>
                <a:solidFill>
                  <a:schemeClr val="tx2"/>
                </a:solidFill>
                <a:effectLst/>
                <a:uLnTx/>
                <a:uFillTx/>
                <a:latin typeface="+mn-lt"/>
                <a:ea typeface="+mn-ea"/>
                <a:cs typeface="+mn-cs"/>
              </a:rPr>
              <a:t>put</a:t>
            </a:r>
            <a:r>
              <a:rPr kumimoji="0" sz="2400" b="0" i="0" u="none" strike="noStrike" kern="1200" cap="none" spc="0" normalizeH="0" baseline="0" noProof="1">
                <a:ln>
                  <a:noFill/>
                </a:ln>
                <a:solidFill>
                  <a:schemeClr val="tx1"/>
                </a:solidFill>
                <a:effectLst/>
                <a:uLnTx/>
                <a:uFillTx/>
                <a:latin typeface="+mn-lt"/>
                <a:ea typeface="+mn-ea"/>
                <a:cs typeface="+mn-cs"/>
              </a:rPr>
              <a:t>(k, v): insert entry (k, v) into the map M; if key k is not already in M, then return null; else, return old value associated with k</a:t>
            </a:r>
          </a:p>
          <a:p>
            <a:pPr marL="742950" marR="0" lvl="1" indent="-285750" algn="l" defTabSz="9144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sz="2400" b="0" i="0" u="none" strike="noStrike" kern="1200" cap="none" spc="0" normalizeH="0" baseline="0" noProof="1">
                <a:ln>
                  <a:noFill/>
                </a:ln>
                <a:solidFill>
                  <a:schemeClr val="tx2"/>
                </a:solidFill>
                <a:effectLst/>
                <a:uLnTx/>
                <a:uFillTx/>
                <a:latin typeface="+mn-lt"/>
                <a:ea typeface="+mn-ea"/>
                <a:cs typeface="+mn-cs"/>
              </a:rPr>
              <a:t>remove</a:t>
            </a:r>
            <a:r>
              <a:rPr kumimoji="0" sz="2400" b="0" i="0" u="none" strike="noStrike" kern="1200" cap="none" spc="0" normalizeH="0" baseline="0" noProof="1">
                <a:ln>
                  <a:noFill/>
                </a:ln>
                <a:solidFill>
                  <a:schemeClr val="tx1"/>
                </a:solidFill>
                <a:effectLst/>
                <a:uLnTx/>
                <a:uFillTx/>
                <a:latin typeface="+mn-lt"/>
                <a:ea typeface="+mn-ea"/>
                <a:cs typeface="+mn-cs"/>
              </a:rPr>
              <a:t>(k): if the map M has an entry with key k, remove it from M and return its associated value; else, return null </a:t>
            </a:r>
          </a:p>
          <a:p>
            <a:pPr marL="742950" marR="0" lvl="1" indent="-285750" algn="l" defTabSz="9144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sz="2400" b="0" i="0" u="none" strike="noStrike" kern="1200" cap="none" spc="0" normalizeH="0" baseline="0" noProof="1">
                <a:ln>
                  <a:noFill/>
                </a:ln>
                <a:solidFill>
                  <a:schemeClr val="tx2"/>
                </a:solidFill>
                <a:effectLst/>
                <a:uLnTx/>
                <a:uFillTx/>
                <a:latin typeface="+mn-lt"/>
                <a:ea typeface="+mn-ea"/>
                <a:cs typeface="+mn-cs"/>
              </a:rPr>
              <a:t>size</a:t>
            </a:r>
            <a:r>
              <a:rPr kumimoji="0" sz="2400" b="0" i="0" u="none" strike="noStrike" kern="1200" cap="none" spc="0" normalizeH="0" baseline="0" noProof="1">
                <a:ln>
                  <a:noFill/>
                </a:ln>
                <a:solidFill>
                  <a:schemeClr val="tx1"/>
                </a:solidFill>
                <a:effectLst/>
                <a:uLnTx/>
                <a:uFillTx/>
                <a:latin typeface="+mn-lt"/>
                <a:ea typeface="+mn-ea"/>
                <a:cs typeface="+mn-cs"/>
              </a:rPr>
              <a:t>(), </a:t>
            </a:r>
            <a:r>
              <a:rPr kumimoji="0" sz="2400" b="0" i="0" u="none" strike="noStrike" kern="1200" cap="none" spc="0" normalizeH="0" baseline="0" noProof="1">
                <a:ln>
                  <a:noFill/>
                </a:ln>
                <a:solidFill>
                  <a:schemeClr val="tx2"/>
                </a:solidFill>
                <a:effectLst/>
                <a:uLnTx/>
                <a:uFillTx/>
                <a:latin typeface="+mn-lt"/>
                <a:ea typeface="+mn-ea"/>
                <a:cs typeface="+mn-cs"/>
              </a:rPr>
              <a:t>isEmpty</a:t>
            </a:r>
            <a:r>
              <a:rPr kumimoji="0" sz="2400" b="0" i="0" u="none" strike="noStrike" kern="1200" cap="none" spc="0" normalizeH="0" baseline="0" noProof="1">
                <a:ln>
                  <a:noFill/>
                </a:ln>
                <a:solidFill>
                  <a:schemeClr val="tx1"/>
                </a:solidFill>
                <a:effectLst/>
                <a:uLnTx/>
                <a:uFillTx/>
                <a:latin typeface="+mn-lt"/>
                <a:ea typeface="+mn-ea"/>
                <a:cs typeface="+mn-cs"/>
              </a:rPr>
              <a:t>()</a:t>
            </a:r>
          </a:p>
          <a:p>
            <a:pPr marL="742950" marR="0" lvl="1" indent="-285750" algn="l" defTabSz="9144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sz="2400" b="0" i="0" u="none" strike="noStrike" kern="1200" cap="none" spc="0" normalizeH="0" baseline="0" noProof="1">
                <a:ln>
                  <a:noFill/>
                </a:ln>
                <a:solidFill>
                  <a:schemeClr val="tx2"/>
                </a:solidFill>
                <a:effectLst/>
                <a:uLnTx/>
                <a:uFillTx/>
                <a:latin typeface="+mn-lt"/>
                <a:ea typeface="+mn-ea"/>
                <a:cs typeface="+mn-cs"/>
              </a:rPr>
              <a:t>keys</a:t>
            </a:r>
            <a:r>
              <a:rPr kumimoji="0" sz="2400" b="0" i="0" u="none" strike="noStrike" kern="1200" cap="none" spc="0" normalizeH="0" baseline="0" noProof="1">
                <a:ln>
                  <a:noFill/>
                </a:ln>
                <a:solidFill>
                  <a:schemeClr val="tx1"/>
                </a:solidFill>
                <a:effectLst/>
                <a:uLnTx/>
                <a:uFillTx/>
                <a:latin typeface="+mn-lt"/>
                <a:ea typeface="+mn-ea"/>
                <a:cs typeface="+mn-cs"/>
              </a:rPr>
              <a:t>(): return an iterator of the keys in M</a:t>
            </a:r>
          </a:p>
          <a:p>
            <a:pPr marL="742950" marR="0" lvl="1" indent="-285750" algn="l" defTabSz="9144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sz="2400" b="0" i="0" u="none" strike="noStrike" kern="1200" cap="none" spc="0" normalizeH="0" baseline="0" noProof="1">
                <a:ln>
                  <a:noFill/>
                </a:ln>
                <a:solidFill>
                  <a:schemeClr val="tx2"/>
                </a:solidFill>
                <a:effectLst/>
                <a:uLnTx/>
                <a:uFillTx/>
                <a:latin typeface="+mn-lt"/>
                <a:ea typeface="+mn-ea"/>
                <a:cs typeface="+mn-cs"/>
              </a:rPr>
              <a:t>values</a:t>
            </a:r>
            <a:r>
              <a:rPr kumimoji="0" sz="2400" b="0" i="0" u="none" strike="noStrike" kern="1200" cap="none" spc="0" normalizeH="0" baseline="0" noProof="1">
                <a:ln>
                  <a:noFill/>
                </a:ln>
                <a:solidFill>
                  <a:schemeClr val="tx1"/>
                </a:solidFill>
                <a:effectLst/>
                <a:uLnTx/>
                <a:uFillTx/>
                <a:latin typeface="+mn-lt"/>
                <a:ea typeface="+mn-ea"/>
                <a:cs typeface="+mn-cs"/>
              </a:rPr>
              <a:t>(): return an iterator of the values in M</a:t>
            </a:r>
          </a:p>
        </p:txBody>
      </p:sp>
      <p:sp>
        <p:nvSpPr>
          <p:cNvPr id="54276" name="Rectangle 2"/>
          <p:cNvSpPr/>
          <p:nvPr/>
        </p:nvSpPr>
        <p:spPr>
          <a:xfrm>
            <a:off x="841375" y="349250"/>
            <a:ext cx="6778625" cy="64135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3600" b="1" dirty="0">
                <a:solidFill>
                  <a:srgbClr val="CC3300"/>
                </a:solidFill>
              </a:rPr>
              <a:t>The methods of Map ADT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 altLang="en-US" sz="1200" dirty="0">
                <a:solidFill>
                  <a:srgbClr val="898989"/>
                </a:solidFill>
                <a:latin typeface="Arial" panose="020B0604020202020204" pitchFamily="34" charset="0"/>
              </a:rPr>
              <a:t>Data Structures and Algorithms in Java </a:t>
            </a:r>
          </a:p>
        </p:txBody>
      </p:sp>
      <p:sp>
        <p:nvSpPr>
          <p:cNvPr id="55299" name="Rectangle 2"/>
          <p:cNvSpPr/>
          <p:nvPr/>
        </p:nvSpPr>
        <p:spPr>
          <a:xfrm>
            <a:off x="838200" y="609600"/>
            <a:ext cx="6778625" cy="64135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3600" b="1" dirty="0">
                <a:solidFill>
                  <a:srgbClr val="CC3300"/>
                </a:solidFill>
              </a:rPr>
              <a:t>Map application example</a:t>
            </a:r>
          </a:p>
        </p:txBody>
      </p:sp>
      <p:sp>
        <p:nvSpPr>
          <p:cNvPr id="55300" name="Text Box 5"/>
          <p:cNvSpPr txBox="1"/>
          <p:nvPr/>
        </p:nvSpPr>
        <p:spPr>
          <a:xfrm>
            <a:off x="381000" y="2130425"/>
            <a:ext cx="8382000" cy="3508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800" dirty="0">
                <a:latin typeface="Arial" panose="020B0604020202020204" pitchFamily="34" charset="0"/>
              </a:rPr>
              <a:t>As a case study for using a map, consider the problem of counting the number of occurrences of words in a document. This is a standard task when performing a statistical analysis of a document, for example, when categorizing an email or news article. A map is an ideal data structure to use here, for we can use words as keys and word counts as values.</a:t>
            </a:r>
          </a:p>
        </p:txBody>
      </p:sp>
      <p:sp>
        <p:nvSpPr>
          <p:cNvPr id="55301" name="Text Box 6"/>
          <p:cNvSpPr txBox="1"/>
          <p:nvPr/>
        </p:nvSpPr>
        <p:spPr>
          <a:xfrm>
            <a:off x="1295400" y="1295400"/>
            <a:ext cx="58674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lang="en-US" altLang="en-US" dirty="0">
                <a:solidFill>
                  <a:schemeClr val="tx2"/>
                </a:solidFill>
                <a:latin typeface="Arial" panose="020B0604020202020204" pitchFamily="34" charset="0"/>
              </a:rPr>
              <a:t>Counting Word Frequencies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1"/>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35</a:t>
            </a:fld>
            <a:r>
              <a:rPr lang="en-US" altLang="en-US" sz="1200" dirty="0">
                <a:solidFill>
                  <a:srgbClr val="898989"/>
                </a:solidFill>
                <a:latin typeface="Arial" panose="020B0604020202020204" pitchFamily="34" charset="0"/>
              </a:rPr>
              <a:t>/40</a:t>
            </a:r>
          </a:p>
        </p:txBody>
      </p:sp>
      <p:sp>
        <p:nvSpPr>
          <p:cNvPr id="56323" name="Footer Placeholder 4"/>
          <p:cNvSpPr txBox="1">
            <a:spLocks noGrp="1"/>
          </p:cNvSpPr>
          <p:nvPr/>
        </p:nvSpPr>
        <p:spPr>
          <a:xfrm>
            <a:off x="3124200" y="6356350"/>
            <a:ext cx="2895600" cy="36512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56324" name="Rectangle 2"/>
          <p:cNvSpPr>
            <a:spLocks noGrp="1"/>
          </p:cNvSpPr>
          <p:nvPr>
            <p:ph type="title"/>
          </p:nvPr>
        </p:nvSpPr>
        <p:spPr>
          <a:xfrm>
            <a:off x="76200" y="457200"/>
            <a:ext cx="8991600" cy="579438"/>
          </a:xfrm>
          <a:ln/>
        </p:spPr>
        <p:txBody>
          <a:bodyPr vert="horz" wrap="square" lIns="91440" tIns="45720" rIns="91440" bIns="45720" anchor="ctr" anchorCtr="0">
            <a:spAutoFit/>
          </a:bodyPr>
          <a:lstStyle/>
          <a:p>
            <a:r>
              <a:rPr lang="en-US" altLang="en-US" sz="3200" b="1" dirty="0">
                <a:solidFill>
                  <a:srgbClr val="CC3300"/>
                </a:solidFill>
              </a:rPr>
              <a:t>Hashing in java.util - HashSet and HashMap classes</a:t>
            </a:r>
            <a:endParaRPr lang="en-US" altLang="en-US" sz="3200" b="1" dirty="0">
              <a:solidFill>
                <a:srgbClr val="CC3300"/>
              </a:solidFill>
              <a:ea typeface="Arial" panose="020B0604020202020204" pitchFamily="34" charset="0"/>
            </a:endParaRPr>
          </a:p>
        </p:txBody>
      </p:sp>
      <p:sp>
        <p:nvSpPr>
          <p:cNvPr id="56325" name="Rectangle 3"/>
          <p:cNvSpPr>
            <a:spLocks noGrp="1"/>
          </p:cNvSpPr>
          <p:nvPr>
            <p:ph type="body"/>
          </p:nvPr>
        </p:nvSpPr>
        <p:spPr>
          <a:xfrm>
            <a:off x="228600" y="1066800"/>
            <a:ext cx="8686800" cy="5210175"/>
          </a:xfrm>
          <a:ln/>
        </p:spPr>
        <p:txBody>
          <a:bodyPr vert="horz" wrap="square" lIns="91440" tIns="45720" rIns="91440" bIns="45720" anchor="t" anchorCtr="0">
            <a:spAutoFit/>
          </a:bodyPr>
          <a:lstStyle/>
          <a:p>
            <a:pPr>
              <a:spcBef>
                <a:spcPct val="0"/>
              </a:spcBef>
            </a:pPr>
            <a:r>
              <a:rPr lang="en-US" altLang="en-US" sz="2400" dirty="0">
                <a:solidFill>
                  <a:schemeClr val="hlink"/>
                </a:solidFill>
              </a:rPr>
              <a:t>HashSets store objects</a:t>
            </a:r>
          </a:p>
          <a:p>
            <a:pPr lvl="1">
              <a:spcBef>
                <a:spcPct val="0"/>
              </a:spcBef>
            </a:pPr>
            <a:r>
              <a:rPr lang="en-US" altLang="en-US" sz="2400" dirty="0"/>
              <a:t>supports adding and removing in constant time</a:t>
            </a:r>
          </a:p>
          <a:p>
            <a:pPr>
              <a:spcBef>
                <a:spcPct val="0"/>
              </a:spcBef>
            </a:pPr>
            <a:r>
              <a:rPr lang="en-US" altLang="en-US" sz="2400" dirty="0">
                <a:solidFill>
                  <a:schemeClr val="hlink"/>
                </a:solidFill>
              </a:rPr>
              <a:t>HashMaps store a pair (key,object)</a:t>
            </a:r>
          </a:p>
          <a:p>
            <a:pPr lvl="1">
              <a:spcBef>
                <a:spcPct val="0"/>
              </a:spcBef>
            </a:pPr>
            <a:r>
              <a:rPr lang="en-US" altLang="en-US" sz="2400" dirty="0"/>
              <a:t>this is an implementation of a </a:t>
            </a:r>
            <a:r>
              <a:rPr lang="en-US" altLang="en-US" sz="2400" b="1" dirty="0"/>
              <a:t>Map</a:t>
            </a:r>
          </a:p>
          <a:p>
            <a:pPr lvl="1">
              <a:spcBef>
                <a:spcPct val="0"/>
              </a:spcBef>
            </a:pPr>
            <a:r>
              <a:rPr lang="en-US" altLang="en-US" sz="2000" b="1" dirty="0"/>
              <a:t>HashMap is more useful and standard</a:t>
            </a:r>
          </a:p>
          <a:p>
            <a:pPr lvl="1">
              <a:spcBef>
                <a:spcPct val="0"/>
              </a:spcBef>
            </a:pPr>
            <a:r>
              <a:rPr lang="en-US" altLang="en-US" sz="2000" b="1" dirty="0"/>
              <a:t>HashMap’s main methods are:</a:t>
            </a:r>
          </a:p>
          <a:p>
            <a:pPr lvl="2">
              <a:spcBef>
                <a:spcPct val="0"/>
              </a:spcBef>
            </a:pPr>
            <a:r>
              <a:rPr lang="en-US" altLang="en-US" sz="2000" b="1" dirty="0"/>
              <a:t>put(Object key, Object value)</a:t>
            </a:r>
          </a:p>
          <a:p>
            <a:pPr lvl="2">
              <a:spcBef>
                <a:spcPct val="0"/>
              </a:spcBef>
            </a:pPr>
            <a:r>
              <a:rPr lang="en-US" altLang="en-US" sz="2000" b="1" dirty="0"/>
              <a:t>get(Object key)</a:t>
            </a:r>
          </a:p>
          <a:p>
            <a:pPr lvl="2">
              <a:spcBef>
                <a:spcPct val="0"/>
              </a:spcBef>
            </a:pPr>
            <a:r>
              <a:rPr lang="en-US" altLang="en-US" sz="2000" b="1" dirty="0"/>
              <a:t>remove(Object key)</a:t>
            </a:r>
          </a:p>
          <a:p>
            <a:pPr lvl="1">
              <a:spcBef>
                <a:spcPct val="0"/>
              </a:spcBef>
            </a:pPr>
            <a:r>
              <a:rPr lang="en-US" altLang="en-US" sz="2000" b="1" dirty="0"/>
              <a:t>All done in expected O(1) time.</a:t>
            </a:r>
          </a:p>
          <a:p>
            <a:pPr lvl="1">
              <a:spcBef>
                <a:spcPct val="0"/>
              </a:spcBef>
            </a:pPr>
            <a:r>
              <a:rPr lang="en-US" altLang="en-US" sz="2000" b="1" dirty="0"/>
              <a:t>The HashMap class is roughly equivalent to Hashtable, except that it is unsynchronized and permits nulls</a:t>
            </a:r>
            <a:r>
              <a:rPr lang="en-US" altLang="en-US" sz="2000" dirty="0"/>
              <a:t>.</a:t>
            </a:r>
          </a:p>
          <a:p>
            <a:pPr lvl="1">
              <a:spcBef>
                <a:spcPct val="0"/>
              </a:spcBef>
            </a:pPr>
            <a:r>
              <a:rPr lang="en-US" altLang="en-US" sz="2000" dirty="0"/>
              <a:t>An instance of HashMap has two parameters that affect its performance: </a:t>
            </a:r>
            <a:r>
              <a:rPr lang="en-US" altLang="en-US" sz="2000" i="1" dirty="0"/>
              <a:t>initial capacity</a:t>
            </a:r>
            <a:r>
              <a:rPr lang="en-US" altLang="en-US" sz="2000" dirty="0"/>
              <a:t> and </a:t>
            </a:r>
            <a:r>
              <a:rPr lang="en-US" altLang="en-US" sz="2000" i="1" dirty="0"/>
              <a:t>load factor</a:t>
            </a:r>
            <a:r>
              <a:rPr lang="en-US" altLang="en-US" sz="2000" dirty="0"/>
              <a:t>. The </a:t>
            </a:r>
            <a:r>
              <a:rPr lang="en-US" altLang="en-US" sz="2000" i="1" dirty="0"/>
              <a:t>capacity</a:t>
            </a:r>
            <a:r>
              <a:rPr lang="en-US" altLang="en-US" sz="2000" dirty="0"/>
              <a:t> is the number of buckets in the hash table. The </a:t>
            </a:r>
            <a:r>
              <a:rPr lang="en-US" altLang="en-US" sz="2000" i="1" dirty="0"/>
              <a:t>load factor</a:t>
            </a:r>
            <a:r>
              <a:rPr lang="en-US" altLang="en-US" sz="2000" dirty="0"/>
              <a:t> is a measure of how full the hash table is allowed to get before its capacity is automatically increased. </a:t>
            </a:r>
          </a:p>
        </p:txBody>
      </p:sp>
      <p:sp>
        <p:nvSpPr>
          <p:cNvPr id="56326" name="Text Box 4"/>
          <p:cNvSpPr txBox="1"/>
          <p:nvPr/>
        </p:nvSpPr>
        <p:spPr>
          <a:xfrm>
            <a:off x="5562600" y="2895600"/>
            <a:ext cx="2895600" cy="1079500"/>
          </a:xfrm>
          <a:prstGeom prst="rect">
            <a:avLst/>
          </a:prstGeom>
          <a:solidFill>
            <a:srgbClr val="CCFFFF"/>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en-US" sz="1600" dirty="0">
                <a:latin typeface="Arial" panose="020B0604020202020204" pitchFamily="34" charset="0"/>
              </a:rPr>
              <a:t>A </a:t>
            </a:r>
            <a:r>
              <a:rPr lang="en-US" altLang="en-US" sz="1600" b="1" dirty="0">
                <a:latin typeface="Arial" panose="020B0604020202020204" pitchFamily="34" charset="0"/>
              </a:rPr>
              <a:t>hash map</a:t>
            </a:r>
            <a:r>
              <a:rPr lang="en-US" altLang="en-US" sz="1600" dirty="0">
                <a:latin typeface="Arial" panose="020B0604020202020204" pitchFamily="34" charset="0"/>
              </a:rPr>
              <a:t> is a collection of singly linked lists (buckets); that is, chaining is used as a collision resolution technique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1"/>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36</a:t>
            </a:fld>
            <a:r>
              <a:rPr lang="en-US" altLang="en-US" sz="1200" dirty="0">
                <a:solidFill>
                  <a:srgbClr val="898989"/>
                </a:solidFill>
                <a:latin typeface="Arial" panose="020B0604020202020204" pitchFamily="34" charset="0"/>
              </a:rPr>
              <a:t>/40</a:t>
            </a:r>
          </a:p>
        </p:txBody>
      </p:sp>
      <p:sp>
        <p:nvSpPr>
          <p:cNvPr id="57347" name="Footer Placeholder 4"/>
          <p:cNvSpPr txBox="1">
            <a:spLocks noGrp="1"/>
          </p:cNvSpPr>
          <p:nvPr/>
        </p:nvSpPr>
        <p:spPr>
          <a:xfrm>
            <a:off x="3124200" y="6356350"/>
            <a:ext cx="2895600" cy="36512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57348" name="Title 1"/>
          <p:cNvSpPr/>
          <p:nvPr/>
        </p:nvSpPr>
        <p:spPr>
          <a:xfrm>
            <a:off x="1295400" y="501650"/>
            <a:ext cx="6324600" cy="64135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3600" b="1" dirty="0">
                <a:solidFill>
                  <a:srgbClr val="CC3300"/>
                </a:solidFill>
              </a:rPr>
              <a:t>HashSet example</a:t>
            </a:r>
          </a:p>
        </p:txBody>
      </p:sp>
      <p:sp>
        <p:nvSpPr>
          <p:cNvPr id="57349" name="Text Box 5"/>
          <p:cNvSpPr txBox="1"/>
          <p:nvPr/>
        </p:nvSpPr>
        <p:spPr>
          <a:xfrm>
            <a:off x="609600" y="1328738"/>
            <a:ext cx="7848600" cy="3759200"/>
          </a:xfrm>
          <a:prstGeom prst="rect">
            <a:avLst/>
          </a:prstGeom>
          <a:solidFill>
            <a:srgbClr val="CCECFF"/>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000" dirty="0">
                <a:latin typeface="Arial" panose="020B0604020202020204" pitchFamily="34" charset="0"/>
              </a:rPr>
              <a:t>import java.util.*;</a:t>
            </a:r>
          </a:p>
          <a:p>
            <a:pPr marL="0" lvl="0" indent="0" eaLnBrk="1" hangingPunct="1">
              <a:spcBef>
                <a:spcPct val="0"/>
              </a:spcBef>
              <a:buFontTx/>
              <a:buNone/>
            </a:pPr>
            <a:r>
              <a:rPr lang="en-US" altLang="en-US" sz="2000" dirty="0">
                <a:latin typeface="Arial" panose="020B0604020202020204" pitchFamily="34" charset="0"/>
              </a:rPr>
              <a:t>public class Main</a:t>
            </a:r>
          </a:p>
          <a:p>
            <a:pPr marL="0" lvl="0" indent="0" eaLnBrk="1" hangingPunct="1">
              <a:spcBef>
                <a:spcPct val="0"/>
              </a:spcBef>
              <a:buFontTx/>
              <a:buNone/>
            </a:pPr>
            <a:r>
              <a:rPr lang="en-US" altLang="en-US" sz="2000" dirty="0">
                <a:latin typeface="Arial" panose="020B0604020202020204" pitchFamily="34" charset="0"/>
              </a:rPr>
              <a:t>  { public static void main(String args[])</a:t>
            </a:r>
          </a:p>
          <a:p>
            <a:pPr marL="0" lvl="0" indent="0" eaLnBrk="1" hangingPunct="1">
              <a:spcBef>
                <a:spcPct val="0"/>
              </a:spcBef>
              <a:buFontTx/>
              <a:buNone/>
            </a:pPr>
            <a:r>
              <a:rPr lang="en-US" altLang="en-US" sz="2000" dirty="0">
                <a:latin typeface="Arial" panose="020B0604020202020204" pitchFamily="34" charset="0"/>
              </a:rPr>
              <a:t>      { Set s = new HashSet();</a:t>
            </a:r>
          </a:p>
          <a:p>
            <a:pPr marL="0" lvl="0" indent="0" eaLnBrk="1" hangingPunct="1">
              <a:spcBef>
                <a:spcPct val="0"/>
              </a:spcBef>
              <a:buFontTx/>
              <a:buNone/>
            </a:pPr>
            <a:r>
              <a:rPr lang="en-US" altLang="en-US" sz="2000" dirty="0">
                <a:latin typeface="Arial" panose="020B0604020202020204" pitchFamily="34" charset="0"/>
              </a:rPr>
              <a:t>        String [] a = {"i", "came", "i", "came", "i", "conquered"};</a:t>
            </a:r>
          </a:p>
          <a:p>
            <a:pPr marL="0" lvl="0" indent="0" eaLnBrk="1" hangingPunct="1">
              <a:spcBef>
                <a:spcPct val="0"/>
              </a:spcBef>
              <a:buFontTx/>
              <a:buNone/>
            </a:pPr>
            <a:r>
              <a:rPr lang="en-US" altLang="en-US" sz="2000" dirty="0">
                <a:latin typeface="Arial" panose="020B0604020202020204" pitchFamily="34" charset="0"/>
              </a:rPr>
              <a:t>        for(int i=0; i&lt;a.length;i++)</a:t>
            </a:r>
          </a:p>
          <a:p>
            <a:pPr marL="0" lvl="0" indent="0" eaLnBrk="1" hangingPunct="1">
              <a:spcBef>
                <a:spcPct val="0"/>
              </a:spcBef>
              <a:buFontTx/>
              <a:buNone/>
            </a:pPr>
            <a:r>
              <a:rPr lang="en-US" altLang="en-US" sz="2000" dirty="0">
                <a:latin typeface="Arial" panose="020B0604020202020204" pitchFamily="34" charset="0"/>
              </a:rPr>
              <a:t>          { if(!s.add(a[i]))</a:t>
            </a:r>
          </a:p>
          <a:p>
            <a:pPr marL="0" lvl="0" indent="0" eaLnBrk="1" hangingPunct="1">
              <a:spcBef>
                <a:spcPct val="0"/>
              </a:spcBef>
              <a:buFontTx/>
              <a:buNone/>
            </a:pPr>
            <a:r>
              <a:rPr lang="en-US" altLang="en-US" sz="2000" dirty="0">
                <a:latin typeface="Arial" panose="020B0604020202020204" pitchFamily="34" charset="0"/>
              </a:rPr>
              <a:t>            System.out.println("Duplicate detected : " + a[i]);</a:t>
            </a:r>
          </a:p>
          <a:p>
            <a:pPr marL="0" lvl="0" indent="0" eaLnBrk="1" hangingPunct="1">
              <a:spcBef>
                <a:spcPct val="0"/>
              </a:spcBef>
              <a:buFontTx/>
              <a:buNone/>
            </a:pPr>
            <a:r>
              <a:rPr lang="en-US" altLang="en-US" sz="2000" dirty="0">
                <a:latin typeface="Arial" panose="020B0604020202020204" pitchFamily="34" charset="0"/>
              </a:rPr>
              <a:t>          }</a:t>
            </a:r>
          </a:p>
          <a:p>
            <a:pPr marL="0" lvl="0" indent="0" eaLnBrk="1" hangingPunct="1">
              <a:spcBef>
                <a:spcPct val="0"/>
              </a:spcBef>
              <a:buFontTx/>
              <a:buNone/>
            </a:pPr>
            <a:r>
              <a:rPr lang="en-US" altLang="en-US" sz="2000" dirty="0">
                <a:latin typeface="Arial" panose="020B0604020202020204" pitchFamily="34" charset="0"/>
              </a:rPr>
              <a:t>        System.out.println(s.size() + " distinct words detected : " + s );</a:t>
            </a:r>
          </a:p>
          <a:p>
            <a:pPr marL="0" lvl="0" indent="0" eaLnBrk="1" hangingPunct="1">
              <a:spcBef>
                <a:spcPct val="0"/>
              </a:spcBef>
              <a:buFontTx/>
              <a:buNone/>
            </a:pPr>
            <a:r>
              <a:rPr lang="en-US" altLang="en-US" sz="2000" dirty="0">
                <a:latin typeface="Arial" panose="020B0604020202020204" pitchFamily="34" charset="0"/>
              </a:rPr>
              <a:t>       }</a:t>
            </a:r>
          </a:p>
          <a:p>
            <a:pPr marL="0" lvl="0" indent="0" eaLnBrk="1" hangingPunct="1">
              <a:spcBef>
                <a:spcPct val="0"/>
              </a:spcBef>
              <a:buFontTx/>
              <a:buNone/>
            </a:pPr>
            <a:r>
              <a:rPr lang="en-US" altLang="en-US" sz="2000" dirty="0">
                <a:latin typeface="Arial" panose="020B0604020202020204" pitchFamily="34" charset="0"/>
              </a:rPr>
              <a:t>  }</a:t>
            </a:r>
          </a:p>
        </p:txBody>
      </p:sp>
      <p:pic>
        <p:nvPicPr>
          <p:cNvPr id="57350" name="Picture 7"/>
          <p:cNvPicPr>
            <a:picLocks noChangeAspect="1"/>
          </p:cNvPicPr>
          <p:nvPr/>
        </p:nvPicPr>
        <p:blipFill>
          <a:blip r:embed="rId2"/>
          <a:srcRect l="11024" t="16679" r="42900" b="69960"/>
          <a:stretch>
            <a:fillRect/>
          </a:stretch>
        </p:blipFill>
        <p:spPr>
          <a:xfrm>
            <a:off x="2133600" y="4835525"/>
            <a:ext cx="5715000" cy="1031875"/>
          </a:xfrm>
          <a:prstGeom prst="rect">
            <a:avLst/>
          </a:prstGeom>
          <a:noFill/>
          <a:ln w="9525" cap="flat" cmpd="sng">
            <a:solidFill>
              <a:schemeClr val="tx1"/>
            </a:solidFill>
            <a:prstDash val="solid"/>
            <a:miter/>
            <a:headEnd type="none" w="med" len="med"/>
            <a:tailEnd type="none" w="med" len="me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1"/>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37</a:t>
            </a:fld>
            <a:r>
              <a:rPr lang="en-US" altLang="en-US" sz="1200" dirty="0">
                <a:solidFill>
                  <a:srgbClr val="898989"/>
                </a:solidFill>
                <a:latin typeface="Arial" panose="020B0604020202020204" pitchFamily="34" charset="0"/>
              </a:rPr>
              <a:t>/40</a:t>
            </a:r>
          </a:p>
        </p:txBody>
      </p:sp>
      <p:sp>
        <p:nvSpPr>
          <p:cNvPr id="58371" name="Footer Placeholder 4"/>
          <p:cNvSpPr txBox="1">
            <a:spLocks noGrp="1"/>
          </p:cNvSpPr>
          <p:nvPr/>
        </p:nvSpPr>
        <p:spPr>
          <a:xfrm>
            <a:off x="3124200" y="6356350"/>
            <a:ext cx="2895600" cy="36512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58372" name="Slide Number Placeholder 3"/>
          <p:cNvSpPr txBox="1">
            <a:spLocks noGrp="1"/>
          </p:cNvSpPr>
          <p:nvPr/>
        </p:nvSpPr>
        <p:spPr>
          <a:xfrm>
            <a:off x="0" y="14239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zh-CN" sz="1200" b="1" dirty="0">
                <a:solidFill>
                  <a:srgbClr val="FFFFFF"/>
                </a:solidFill>
                <a:latin typeface="Arial" panose="020B0604020202020204" pitchFamily="34" charset="0"/>
                <a:ea typeface="SimSun" panose="02010600030101010101" pitchFamily="2" charset="-122"/>
              </a:rPr>
              <a:t>37</a:t>
            </a:fld>
            <a:endParaRPr lang="en-US" altLang="zh-CN" sz="1200" b="1" dirty="0">
              <a:solidFill>
                <a:srgbClr val="FFFFFF"/>
              </a:solidFill>
              <a:latin typeface="Arial" panose="020B0604020202020204" pitchFamily="34" charset="0"/>
              <a:ea typeface="SimSun" panose="02010600030101010101" pitchFamily="2" charset="-122"/>
            </a:endParaRPr>
          </a:p>
        </p:txBody>
      </p:sp>
      <p:sp>
        <p:nvSpPr>
          <p:cNvPr id="58373" name="Title 1"/>
          <p:cNvSpPr/>
          <p:nvPr/>
        </p:nvSpPr>
        <p:spPr>
          <a:xfrm>
            <a:off x="1295400" y="350838"/>
            <a:ext cx="6324600" cy="64135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3600" b="1" dirty="0">
                <a:solidFill>
                  <a:srgbClr val="CC3300"/>
                </a:solidFill>
              </a:rPr>
              <a:t>HashMap class</a:t>
            </a:r>
          </a:p>
        </p:txBody>
      </p:sp>
      <p:pic>
        <p:nvPicPr>
          <p:cNvPr id="58374" name="Picture 150"/>
          <p:cNvPicPr>
            <a:picLocks noChangeAspect="1"/>
          </p:cNvPicPr>
          <p:nvPr/>
        </p:nvPicPr>
        <p:blipFill>
          <a:blip r:embed="rId2"/>
          <a:srcRect l="13760" t="16667" r="34593" b="39999"/>
          <a:stretch>
            <a:fillRect/>
          </a:stretch>
        </p:blipFill>
        <p:spPr>
          <a:xfrm>
            <a:off x="228600" y="1885950"/>
            <a:ext cx="8610600" cy="4514850"/>
          </a:xfrm>
          <a:prstGeom prst="rect">
            <a:avLst/>
          </a:prstGeom>
          <a:noFill/>
          <a:ln w="9525">
            <a:noFill/>
          </a:ln>
        </p:spPr>
      </p:pic>
      <p:sp>
        <p:nvSpPr>
          <p:cNvPr id="58375" name="Text Box 152"/>
          <p:cNvSpPr txBox="1"/>
          <p:nvPr/>
        </p:nvSpPr>
        <p:spPr>
          <a:xfrm>
            <a:off x="304800" y="1066800"/>
            <a:ext cx="8610600" cy="10699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en-US" sz="1600" dirty="0">
                <a:latin typeface="Arial" panose="020B0604020202020204" pitchFamily="34" charset="0"/>
              </a:rPr>
              <a:t>Hash table based implementation of the Map interface. This implementation provides all of the optional map operations, and permits null values and the null key. (</a:t>
            </a:r>
            <a:r>
              <a:rPr lang="en-US" altLang="en-US" sz="1600" b="1" dirty="0">
                <a:solidFill>
                  <a:schemeClr val="hlink"/>
                </a:solidFill>
                <a:latin typeface="Arial" panose="020B0604020202020204" pitchFamily="34" charset="0"/>
              </a:rPr>
              <a:t>The HashMap class is roughly equivalent to HashTable, except that it is unsynchronized and permits nulls.</a:t>
            </a:r>
            <a:r>
              <a:rPr lang="en-US" altLang="en-US" sz="1600" dirty="0">
                <a:latin typeface="Arial" panose="020B0604020202020204" pitchFamily="34" charset="0"/>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1"/>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38</a:t>
            </a:fld>
            <a:r>
              <a:rPr lang="en-US" altLang="en-US" sz="1200" dirty="0">
                <a:solidFill>
                  <a:srgbClr val="898989"/>
                </a:solidFill>
                <a:latin typeface="Arial" panose="020B0604020202020204" pitchFamily="34" charset="0"/>
              </a:rPr>
              <a:t>/40</a:t>
            </a:r>
          </a:p>
        </p:txBody>
      </p:sp>
      <p:sp>
        <p:nvSpPr>
          <p:cNvPr id="59395" name="Footer Placeholder 4"/>
          <p:cNvSpPr txBox="1">
            <a:spLocks noGrp="1"/>
          </p:cNvSpPr>
          <p:nvPr/>
        </p:nvSpPr>
        <p:spPr>
          <a:xfrm>
            <a:off x="3124200" y="6356350"/>
            <a:ext cx="2895600" cy="36512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59396" name="Slide Number Placeholder 3"/>
          <p:cNvSpPr txBox="1">
            <a:spLocks noGrp="1"/>
          </p:cNvSpPr>
          <p:nvPr/>
        </p:nvSpPr>
        <p:spPr>
          <a:xfrm>
            <a:off x="0" y="163353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zh-CN" sz="1200" b="1" dirty="0">
                <a:solidFill>
                  <a:srgbClr val="FFFFFF"/>
                </a:solidFill>
                <a:latin typeface="Arial" panose="020B0604020202020204" pitchFamily="34" charset="0"/>
                <a:ea typeface="SimSun" panose="02010600030101010101" pitchFamily="2" charset="-122"/>
              </a:rPr>
              <a:t>38</a:t>
            </a:fld>
            <a:endParaRPr lang="en-US" altLang="zh-CN" sz="1200" b="1" dirty="0">
              <a:solidFill>
                <a:srgbClr val="FFFFFF"/>
              </a:solidFill>
              <a:latin typeface="Arial" panose="020B0604020202020204" pitchFamily="34" charset="0"/>
              <a:ea typeface="SimSun" panose="02010600030101010101" pitchFamily="2" charset="-122"/>
            </a:endParaRPr>
          </a:p>
        </p:txBody>
      </p:sp>
      <p:sp>
        <p:nvSpPr>
          <p:cNvPr id="59397" name="Title 1"/>
          <p:cNvSpPr/>
          <p:nvPr/>
        </p:nvSpPr>
        <p:spPr>
          <a:xfrm>
            <a:off x="1295400" y="560388"/>
            <a:ext cx="6324600" cy="64135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3600" b="1" dirty="0">
                <a:solidFill>
                  <a:srgbClr val="CC3300"/>
                </a:solidFill>
              </a:rPr>
              <a:t>HashMap class example</a:t>
            </a:r>
          </a:p>
        </p:txBody>
      </p:sp>
      <p:sp>
        <p:nvSpPr>
          <p:cNvPr id="59398" name="Text Box 6"/>
          <p:cNvSpPr txBox="1"/>
          <p:nvPr/>
        </p:nvSpPr>
        <p:spPr>
          <a:xfrm>
            <a:off x="1066800" y="1657350"/>
            <a:ext cx="6629400" cy="3752850"/>
          </a:xfrm>
          <a:prstGeom prst="rect">
            <a:avLst/>
          </a:prstGeom>
          <a:solidFill>
            <a:srgbClr val="CCECFF"/>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400" dirty="0">
                <a:latin typeface="Arial" panose="020B0604020202020204" pitchFamily="34" charset="0"/>
              </a:rPr>
              <a:t>import java.util.*;</a:t>
            </a:r>
          </a:p>
          <a:p>
            <a:pPr marL="0" lvl="0" indent="0" eaLnBrk="1" hangingPunct="1">
              <a:spcBef>
                <a:spcPct val="0"/>
              </a:spcBef>
              <a:buFontTx/>
              <a:buNone/>
            </a:pPr>
            <a:r>
              <a:rPr lang="en-US" altLang="en-US" sz="2400" dirty="0">
                <a:latin typeface="Arial" panose="020B0604020202020204" pitchFamily="34" charset="0"/>
              </a:rPr>
              <a:t>public class Main</a:t>
            </a:r>
          </a:p>
          <a:p>
            <a:pPr marL="0" lvl="0" indent="0" eaLnBrk="1" hangingPunct="1">
              <a:spcBef>
                <a:spcPct val="0"/>
              </a:spcBef>
              <a:buFontTx/>
              <a:buNone/>
            </a:pPr>
            <a:r>
              <a:rPr lang="en-US" altLang="en-US" sz="2400" dirty="0">
                <a:latin typeface="Arial" panose="020B0604020202020204" pitchFamily="34" charset="0"/>
              </a:rPr>
              <a:t>  { public static void main(String args[])</a:t>
            </a:r>
          </a:p>
          <a:p>
            <a:pPr marL="0" lvl="0" indent="0" eaLnBrk="1" hangingPunct="1">
              <a:spcBef>
                <a:spcPct val="0"/>
              </a:spcBef>
              <a:buFontTx/>
              <a:buNone/>
            </a:pPr>
            <a:r>
              <a:rPr lang="en-US" altLang="en-US" sz="2400" dirty="0">
                <a:latin typeface="Arial" panose="020B0604020202020204" pitchFamily="34" charset="0"/>
              </a:rPr>
              <a:t>      { HashMap hMap = new HashMap();</a:t>
            </a:r>
          </a:p>
          <a:p>
            <a:pPr marL="0" lvl="0" indent="0" eaLnBrk="1" hangingPunct="1">
              <a:spcBef>
                <a:spcPct val="0"/>
              </a:spcBef>
              <a:buFontTx/>
              <a:buNone/>
            </a:pPr>
            <a:r>
              <a:rPr lang="en-US" altLang="en-US" sz="2400" dirty="0">
                <a:latin typeface="Arial" panose="020B0604020202020204" pitchFamily="34" charset="0"/>
              </a:rPr>
              <a:t>        hMap.put("One", new Integer(1));</a:t>
            </a:r>
          </a:p>
          <a:p>
            <a:pPr marL="0" lvl="0" indent="0" eaLnBrk="1" hangingPunct="1">
              <a:spcBef>
                <a:spcPct val="0"/>
              </a:spcBef>
              <a:buFontTx/>
              <a:buNone/>
            </a:pPr>
            <a:r>
              <a:rPr lang="en-US" altLang="en-US" sz="2400" dirty="0">
                <a:latin typeface="Arial" panose="020B0604020202020204" pitchFamily="34" charset="0"/>
              </a:rPr>
              <a:t>        hMap.put("Two", new Integer(2));</a:t>
            </a:r>
          </a:p>
          <a:p>
            <a:pPr marL="0" lvl="0" indent="0" eaLnBrk="1" hangingPunct="1">
              <a:spcBef>
                <a:spcPct val="0"/>
              </a:spcBef>
              <a:buFontTx/>
              <a:buNone/>
            </a:pPr>
            <a:r>
              <a:rPr lang="en-US" altLang="en-US" sz="2400" dirty="0">
                <a:latin typeface="Arial" panose="020B0604020202020204" pitchFamily="34" charset="0"/>
              </a:rPr>
              <a:t>        Object obj = hMap.get("One");</a:t>
            </a:r>
          </a:p>
          <a:p>
            <a:pPr marL="0" lvl="0" indent="0" eaLnBrk="1" hangingPunct="1">
              <a:spcBef>
                <a:spcPct val="0"/>
              </a:spcBef>
              <a:buFontTx/>
              <a:buNone/>
            </a:pPr>
            <a:r>
              <a:rPr lang="en-US" altLang="en-US" sz="2400" dirty="0">
                <a:latin typeface="Arial" panose="020B0604020202020204" pitchFamily="34" charset="0"/>
              </a:rPr>
              <a:t>        System.out.println(obj);</a:t>
            </a:r>
          </a:p>
          <a:p>
            <a:pPr marL="0" lvl="0" indent="0" eaLnBrk="1" hangingPunct="1">
              <a:spcBef>
                <a:spcPct val="0"/>
              </a:spcBef>
              <a:buFontTx/>
              <a:buNone/>
            </a:pPr>
            <a:r>
              <a:rPr lang="en-US" altLang="en-US" sz="2400" dirty="0">
                <a:latin typeface="Arial" panose="020B0604020202020204" pitchFamily="34" charset="0"/>
              </a:rPr>
              <a:t>      }</a:t>
            </a:r>
          </a:p>
          <a:p>
            <a:pPr marL="0" lvl="0" indent="0" eaLnBrk="1" hangingPunct="1">
              <a:spcBef>
                <a:spcPct val="0"/>
              </a:spcBef>
              <a:buFontTx/>
              <a:buNone/>
            </a:pPr>
            <a:r>
              <a:rPr lang="en-US" altLang="en-US" sz="2400" dirty="0">
                <a:latin typeface="Arial" panose="020B0604020202020204" pitchFamily="34" charset="0"/>
              </a:rPr>
              <a:t>  }</a:t>
            </a:r>
          </a:p>
        </p:txBody>
      </p:sp>
      <p:sp>
        <p:nvSpPr>
          <p:cNvPr id="59399" name="Text Box 7"/>
          <p:cNvSpPr txBox="1"/>
          <p:nvPr/>
        </p:nvSpPr>
        <p:spPr>
          <a:xfrm>
            <a:off x="4114800" y="4781550"/>
            <a:ext cx="2667000" cy="466725"/>
          </a:xfrm>
          <a:prstGeom prst="rect">
            <a:avLst/>
          </a:prstGeom>
          <a:solidFill>
            <a:srgbClr val="FFCC99"/>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lang="en-US" altLang="en-US" sz="2400" dirty="0">
                <a:latin typeface="Arial" panose="020B0604020202020204" pitchFamily="34" charset="0"/>
              </a:rPr>
              <a:t>Output is:  1</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1"/>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39</a:t>
            </a:fld>
            <a:r>
              <a:rPr lang="en-US" altLang="en-US" sz="1200" dirty="0">
                <a:solidFill>
                  <a:srgbClr val="898989"/>
                </a:solidFill>
                <a:latin typeface="Arial" panose="020B0604020202020204" pitchFamily="34" charset="0"/>
              </a:rPr>
              <a:t>/40</a:t>
            </a:r>
          </a:p>
        </p:txBody>
      </p:sp>
      <p:sp>
        <p:nvSpPr>
          <p:cNvPr id="60419" name="Footer Placeholder 4"/>
          <p:cNvSpPr txBox="1">
            <a:spLocks noGrp="1"/>
          </p:cNvSpPr>
          <p:nvPr/>
        </p:nvSpPr>
        <p:spPr>
          <a:xfrm>
            <a:off x="3124200" y="6356350"/>
            <a:ext cx="2895600" cy="36512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60420" name="Rectangle 2"/>
          <p:cNvSpPr>
            <a:spLocks noGrp="1"/>
          </p:cNvSpPr>
          <p:nvPr>
            <p:ph type="title"/>
          </p:nvPr>
        </p:nvSpPr>
        <p:spPr>
          <a:xfrm>
            <a:off x="685800" y="711200"/>
            <a:ext cx="7772400" cy="457200"/>
          </a:xfrm>
          <a:ln/>
        </p:spPr>
        <p:txBody>
          <a:bodyPr vert="horz" wrap="square" lIns="91440" tIns="45720" rIns="91440" bIns="45720" anchor="ctr" anchorCtr="0"/>
          <a:lstStyle/>
          <a:p>
            <a:r>
              <a:rPr lang="en-US" altLang="en-US" sz="4000" b="1" dirty="0">
                <a:solidFill>
                  <a:srgbClr val="CC3300"/>
                </a:solidFill>
              </a:rPr>
              <a:t>Applications of Hashing</a:t>
            </a:r>
            <a:endParaRPr lang="en-US" altLang="en-US" sz="4000" b="1" dirty="0">
              <a:solidFill>
                <a:srgbClr val="CC3300"/>
              </a:solidFill>
              <a:ea typeface="Arial" panose="020B0604020202020204" pitchFamily="34" charset="0"/>
            </a:endParaRPr>
          </a:p>
        </p:txBody>
      </p:sp>
      <p:sp>
        <p:nvSpPr>
          <p:cNvPr id="60421" name="Rectangle 3"/>
          <p:cNvSpPr>
            <a:spLocks noGrp="1"/>
          </p:cNvSpPr>
          <p:nvPr>
            <p:ph type="body"/>
          </p:nvPr>
        </p:nvSpPr>
        <p:spPr>
          <a:xfrm>
            <a:off x="381000" y="2463800"/>
            <a:ext cx="8382000" cy="3403600"/>
          </a:xfrm>
          <a:ln/>
        </p:spPr>
        <p:txBody>
          <a:bodyPr vert="horz" wrap="square" lIns="91440" tIns="45720" rIns="91440" bIns="45720" anchor="t" anchorCtr="0">
            <a:spAutoFit/>
          </a:bodyPr>
          <a:lstStyle/>
          <a:p>
            <a:pPr marL="609600" indent="-609600">
              <a:buClr>
                <a:schemeClr val="tx1"/>
              </a:buClr>
              <a:buFont typeface="Arial" panose="020B0604020202020204" pitchFamily="34" charset="0"/>
              <a:buAutoNum type="arabicPeriod"/>
            </a:pPr>
            <a:r>
              <a:rPr lang="en-US" altLang="en-US" b="1" dirty="0">
                <a:solidFill>
                  <a:srgbClr val="0000FF"/>
                </a:solidFill>
              </a:rPr>
              <a:t>Databases</a:t>
            </a:r>
            <a:r>
              <a:rPr lang="en-US" altLang="en-US" dirty="0"/>
              <a:t>: Efficient retrieval of records.</a:t>
            </a:r>
          </a:p>
          <a:p>
            <a:pPr marL="609600" indent="-609600">
              <a:buFontTx/>
              <a:buAutoNum type="arabicPeriod"/>
            </a:pPr>
            <a:r>
              <a:rPr lang="en-US" altLang="en-US" b="1" dirty="0">
                <a:solidFill>
                  <a:srgbClr val="0000FF"/>
                </a:solidFill>
              </a:rPr>
              <a:t>Compilers</a:t>
            </a:r>
            <a:r>
              <a:rPr lang="en-US" altLang="en-US" dirty="0"/>
              <a:t>: Symbol tables.</a:t>
            </a:r>
          </a:p>
          <a:p>
            <a:pPr marL="609600" indent="-609600">
              <a:buFontTx/>
              <a:buAutoNum type="arabicPeriod"/>
            </a:pPr>
            <a:r>
              <a:rPr lang="en-US" altLang="en-US" b="1" dirty="0">
                <a:solidFill>
                  <a:srgbClr val="0000FF"/>
                </a:solidFill>
              </a:rPr>
              <a:t>Games</a:t>
            </a:r>
            <a:r>
              <a:rPr lang="en-US" altLang="en-US" dirty="0"/>
              <a:t>: Lookup board configuration to find the move that  goes with it.</a:t>
            </a:r>
          </a:p>
          <a:p>
            <a:pPr marL="609600" indent="-609600">
              <a:buFontTx/>
              <a:buAutoNum type="arabicPeriod"/>
            </a:pPr>
            <a:r>
              <a:rPr lang="en-US" altLang="en-US" b="1" dirty="0">
                <a:solidFill>
                  <a:srgbClr val="0000FF"/>
                </a:solidFill>
              </a:rPr>
              <a:t>UNIX shell</a:t>
            </a:r>
            <a:r>
              <a:rPr lang="en-US" altLang="en-US" dirty="0"/>
              <a:t>: Quick command lookup.</a:t>
            </a:r>
          </a:p>
          <a:p>
            <a:pPr marL="609600" indent="-609600">
              <a:buFontTx/>
              <a:buAutoNum type="arabicPeriod"/>
            </a:pPr>
            <a:r>
              <a:rPr lang="en-US" altLang="en-US" b="1" dirty="0">
                <a:solidFill>
                  <a:srgbClr val="0000FF"/>
                </a:solidFill>
              </a:rPr>
              <a:t>IP Routing</a:t>
            </a:r>
            <a:r>
              <a:rPr lang="en-US" altLang="en-US" dirty="0"/>
              <a:t>: Fast IP address lookup.</a:t>
            </a:r>
            <a:endParaRPr lang="en-US" altLang="en-US" dirty="0">
              <a:ea typeface="Arial" panose="020B0604020202020204" pitchFamily="34" charset="0"/>
            </a:endParaRPr>
          </a:p>
        </p:txBody>
      </p:sp>
      <p:sp>
        <p:nvSpPr>
          <p:cNvPr id="60422" name="Text Box 4"/>
          <p:cNvSpPr txBox="1"/>
          <p:nvPr/>
        </p:nvSpPr>
        <p:spPr>
          <a:xfrm>
            <a:off x="304800" y="1397000"/>
            <a:ext cx="7772400" cy="9461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800" dirty="0">
                <a:latin typeface="Arial" panose="020B0604020202020204" pitchFamily="34" charset="0"/>
              </a:rPr>
              <a:t>There are many areas where hashing is applicable.Here are common ones: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685800" y="381000"/>
            <a:ext cx="7239000" cy="762000"/>
          </a:xfrm>
          <a:ln/>
        </p:spPr>
        <p:txBody>
          <a:bodyPr vert="horz" wrap="square" lIns="91440" tIns="45720" rIns="91440" bIns="45720" anchor="ctr" anchorCtr="0"/>
          <a:lstStyle/>
          <a:p>
            <a:pPr eaLnBrk="1" hangingPunct="1"/>
            <a:r>
              <a:rPr lang="en-US" altLang="en-US" sz="4000" b="1" kern="1200" dirty="0">
                <a:solidFill>
                  <a:srgbClr val="C00000"/>
                </a:solidFill>
                <a:latin typeface="Arial" panose="020B0604020202020204" pitchFamily="34" charset="0"/>
                <a:ea typeface="+mj-ea"/>
                <a:cs typeface="Arial" panose="020B0604020202020204" pitchFamily="34" charset="0"/>
              </a:rPr>
              <a:t>Hash Tables </a:t>
            </a:r>
            <a:endParaRPr lang="en-US" altLang="en-US" sz="4000" b="1" kern="1200" dirty="0">
              <a:solidFill>
                <a:srgbClr val="C00000"/>
              </a:solidFill>
              <a:latin typeface="Arial" panose="020B0604020202020204" pitchFamily="34" charset="0"/>
              <a:ea typeface="Arial" panose="020B0604020202020204" pitchFamily="34" charset="0"/>
              <a:cs typeface="+mj-cs"/>
            </a:endParaRPr>
          </a:p>
        </p:txBody>
      </p:sp>
      <p:sp>
        <p:nvSpPr>
          <p:cNvPr id="8195" name="Rectangle 3"/>
          <p:cNvSpPr>
            <a:spLocks noGrp="1"/>
          </p:cNvSpPr>
          <p:nvPr>
            <p:ph idx="1"/>
          </p:nvPr>
        </p:nvSpPr>
        <p:spPr>
          <a:xfrm>
            <a:off x="457200" y="1676400"/>
            <a:ext cx="8229600" cy="3638550"/>
          </a:xfrm>
          <a:ln/>
        </p:spPr>
        <p:txBody>
          <a:bodyPr vert="horz" wrap="square" lIns="91440" tIns="45720" rIns="91440" bIns="45720" anchor="t" anchorCtr="0">
            <a:spAutoFit/>
          </a:bodyPr>
          <a:lstStyle/>
          <a:p>
            <a:pPr eaLnBrk="1" hangingPunct="1">
              <a:buClr>
                <a:srgbClr val="558ED5"/>
              </a:buClr>
              <a:buSzPct val="80000"/>
            </a:pPr>
            <a:r>
              <a:rPr lang="" altLang="en-US" sz="2400" kern="1200" dirty="0">
                <a:latin typeface="Arial" panose="020B0604020202020204" pitchFamily="34" charset="0"/>
                <a:ea typeface="+mn-ea"/>
                <a:cs typeface="Arial" panose="020B0604020202020204" pitchFamily="34" charset="0"/>
              </a:rPr>
              <a:t>We’ll discuss the </a:t>
            </a:r>
            <a:r>
              <a:rPr lang="" altLang="en-US" sz="2400" i="1" kern="1200" dirty="0">
                <a:latin typeface="Arial" panose="020B0604020202020204" pitchFamily="34" charset="0"/>
                <a:ea typeface="+mn-ea"/>
                <a:cs typeface="Arial" panose="020B0604020202020204" pitchFamily="34" charset="0"/>
              </a:rPr>
              <a:t>hash table</a:t>
            </a:r>
            <a:r>
              <a:rPr lang="" altLang="en-US" sz="2400" kern="1200" dirty="0">
                <a:latin typeface="Arial" panose="020B0604020202020204" pitchFamily="34" charset="0"/>
                <a:ea typeface="+mn-ea"/>
                <a:cs typeface="Arial" panose="020B0604020202020204" pitchFamily="34" charset="0"/>
              </a:rPr>
              <a:t> ADT which supports only a subset of the operations allowed by binary search trees.</a:t>
            </a:r>
          </a:p>
          <a:p>
            <a:pPr eaLnBrk="1" hangingPunct="1">
              <a:buClr>
                <a:srgbClr val="558ED5"/>
              </a:buClr>
              <a:buSzPct val="80000"/>
            </a:pPr>
            <a:r>
              <a:rPr lang="" altLang="en-US" sz="2400" kern="1200" dirty="0">
                <a:latin typeface="Arial" panose="020B0604020202020204" pitchFamily="34" charset="0"/>
                <a:ea typeface="+mn-ea"/>
                <a:cs typeface="Arial" panose="020B0604020202020204" pitchFamily="34" charset="0"/>
              </a:rPr>
              <a:t>The implementation of hash tables is called </a:t>
            </a:r>
            <a:r>
              <a:rPr lang="" altLang="en-US" sz="2400" b="1" kern="1200" dirty="0">
                <a:latin typeface="Arial" panose="020B0604020202020204" pitchFamily="34" charset="0"/>
                <a:ea typeface="+mn-ea"/>
                <a:cs typeface="Arial" panose="020B0604020202020204" pitchFamily="34" charset="0"/>
              </a:rPr>
              <a:t>hashing</a:t>
            </a:r>
            <a:r>
              <a:rPr lang="" altLang="en-US" sz="2400" kern="1200" dirty="0">
                <a:latin typeface="Arial" panose="020B0604020202020204" pitchFamily="34" charset="0"/>
                <a:ea typeface="+mn-ea"/>
                <a:cs typeface="Arial" panose="020B0604020202020204" pitchFamily="34" charset="0"/>
              </a:rPr>
              <a:t>.</a:t>
            </a:r>
          </a:p>
          <a:p>
            <a:pPr eaLnBrk="1" hangingPunct="1">
              <a:buClr>
                <a:srgbClr val="558ED5"/>
              </a:buClr>
              <a:buSzPct val="80000"/>
            </a:pPr>
            <a:r>
              <a:rPr lang="" altLang="en-US" sz="2400" kern="1200" dirty="0">
                <a:latin typeface="Arial" panose="020B0604020202020204" pitchFamily="34" charset="0"/>
                <a:ea typeface="+mn-ea"/>
                <a:cs typeface="Arial" panose="020B0604020202020204" pitchFamily="34" charset="0"/>
              </a:rPr>
              <a:t>Hashing is a technique used for performing insertions, deletions and finds in constant average time (i.e. O(1))</a:t>
            </a:r>
          </a:p>
          <a:p>
            <a:pPr eaLnBrk="1" hangingPunct="1">
              <a:buClr>
                <a:srgbClr val="558ED5"/>
              </a:buClr>
              <a:buSzPct val="80000"/>
            </a:pPr>
            <a:r>
              <a:rPr lang="" altLang="en-US" sz="2400" kern="1200" dirty="0">
                <a:latin typeface="Arial" panose="020B0604020202020204" pitchFamily="34" charset="0"/>
                <a:ea typeface="+mn-ea"/>
                <a:cs typeface="Arial" panose="020B0604020202020204" pitchFamily="34" charset="0"/>
              </a:rPr>
              <a:t>This data structure, however, is not efficient in operations that require any ordering information among the elements, such as findMin, findMax and printing the entire table in sorted order.</a:t>
            </a:r>
            <a:endParaRPr lang="" altLang="en-US" sz="2400" kern="1200" dirty="0">
              <a:latin typeface="Arial" panose="020B0604020202020204" pitchFamily="34" charset="0"/>
              <a:ea typeface="Arial" panose="020B0604020202020204" pitchFamily="34" charset="0"/>
              <a:cs typeface="+mn-cs"/>
            </a:endParaRPr>
          </a:p>
        </p:txBody>
      </p:sp>
      <p:sp>
        <p:nvSpPr>
          <p:cNvPr id="8196" name="Footer Placeholder 4"/>
          <p:cNvSpPr txBox="1">
            <a:spLocks noGrp="1"/>
          </p:cNvSpPr>
          <p:nvPr/>
        </p:nvSpPr>
        <p:spPr>
          <a:xfrm>
            <a:off x="3124200" y="6356350"/>
            <a:ext cx="2895600" cy="36512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57200" y="1066800"/>
            <a:ext cx="8141970" cy="2553335"/>
          </a:xfrm>
          <a:prstGeom prst="rect">
            <a:avLst/>
          </a:prstGeom>
          <a:noFill/>
        </p:spPr>
        <p:txBody>
          <a:bodyPr wrap="square" rtlCol="0" anchor="t">
            <a:spAutoFit/>
          </a:bodyPr>
          <a:lstStyle/>
          <a:p>
            <a:r>
              <a:rPr lang="en-US" altLang="en-US" sz="2000" dirty="0"/>
              <a:t>1. What is the value of the Boundary Folding Hash Function if </a:t>
            </a:r>
          </a:p>
          <a:p>
            <a:pPr indent="457200"/>
            <a:r>
              <a:rPr lang="en-US" altLang="en-US" sz="2000" dirty="0"/>
              <a:t>K = 45-65-79-8 and </a:t>
            </a:r>
            <a:r>
              <a:rPr lang="en-US" altLang="en-US" sz="2000" dirty="0" err="1"/>
              <a:t>TSize</a:t>
            </a:r>
            <a:r>
              <a:rPr lang="en-US" altLang="en-US" sz="2000" dirty="0"/>
              <a:t> = 100?</a:t>
            </a:r>
            <a:r>
              <a:rPr lang="en-US" altLang="en-US" sz="2000" dirty="0">
                <a:sym typeface="+mn-ea"/>
              </a:rPr>
              <a:t> </a:t>
            </a:r>
          </a:p>
          <a:p>
            <a:pPr indent="457200"/>
            <a:endParaRPr lang="en-US" altLang="en-US" sz="2000" dirty="0">
              <a:sym typeface="+mn-ea"/>
            </a:endParaRPr>
          </a:p>
          <a:p>
            <a:pPr algn="l">
              <a:buClrTx/>
              <a:buSzTx/>
              <a:buFontTx/>
            </a:pPr>
            <a:r>
              <a:rPr lang="en-US" altLang="en-US" sz="2000" dirty="0"/>
              <a:t>2.Given the division hash function h(x) = </a:t>
            </a:r>
            <a:r>
              <a:rPr lang="en-US" altLang="en-US" sz="2000" dirty="0" err="1"/>
              <a:t>x%M</a:t>
            </a:r>
            <a:r>
              <a:rPr lang="en-US" altLang="en-US" sz="2000" dirty="0"/>
              <a:t>. where M = 10 and Collision Resolution is linear probing. How the hash table looks like after inserting the following keys sequentially?</a:t>
            </a:r>
          </a:p>
          <a:p>
            <a:pPr indent="457200"/>
            <a:r>
              <a:rPr lang="en-US" altLang="en-US" sz="2000" dirty="0"/>
              <a:t>25, 41, 14, 32, 191, 21</a:t>
            </a:r>
          </a:p>
          <a:p>
            <a:pPr indent="457200"/>
            <a:endParaRPr lang="en-US" altLang="en-US" sz="2000" dirty="0"/>
          </a:p>
        </p:txBody>
      </p:sp>
      <p:sp>
        <p:nvSpPr>
          <p:cNvPr id="5" name="Title 1"/>
          <p:cNvSpPr>
            <a:spLocks noGrp="1"/>
          </p:cNvSpPr>
          <p:nvPr/>
        </p:nvSpPr>
        <p:spPr>
          <a:xfrm>
            <a:off x="457200" y="274955"/>
            <a:ext cx="8229600" cy="656590"/>
          </a:xfrm>
          <a:prstGeom prst="rect">
            <a:avLst/>
          </a:prstGeom>
          <a:noFill/>
          <a:ln w="9525">
            <a:noFill/>
          </a:ln>
        </p:spPr>
        <p:txBody>
          <a:bodyPr anchor="ctr" anchorCtr="0"/>
          <a:lstStyle>
            <a:lvl1pPr algn="ctr" rtl="0" eaLnBrk="0" fontAlgn="base" hangingPunct="0">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en-US" b="1" dirty="0">
                <a:solidFill>
                  <a:srgbClr val="CC3300"/>
                </a:solidFill>
                <a:latin typeface="+mj-lt"/>
                <a:sym typeface="+mn-ea"/>
              </a:rPr>
              <a:t>Exercise</a:t>
            </a:r>
            <a:endParaRPr lang="en-US"/>
          </a:p>
        </p:txBody>
      </p:sp>
      <p:pic>
        <p:nvPicPr>
          <p:cNvPr id="6" name="Picture 5"/>
          <p:cNvPicPr>
            <a:picLocks noChangeAspect="1"/>
          </p:cNvPicPr>
          <p:nvPr/>
        </p:nvPicPr>
        <p:blipFill>
          <a:blip r:embed="rId3"/>
          <a:stretch>
            <a:fillRect/>
          </a:stretch>
        </p:blipFill>
        <p:spPr>
          <a:xfrm>
            <a:off x="2057400" y="3429000"/>
            <a:ext cx="4530725" cy="322516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457200" y="991235"/>
            <a:ext cx="8184515" cy="2122805"/>
          </a:xfrm>
          <a:prstGeom prst="rect">
            <a:avLst/>
          </a:prstGeom>
          <a:noFill/>
        </p:spPr>
        <p:txBody>
          <a:bodyPr wrap="square" rtlCol="0" anchor="t">
            <a:spAutoFit/>
          </a:bodyPr>
          <a:lstStyle/>
          <a:p>
            <a:r>
              <a:rPr lang="en-US" altLang="en-US" sz="2200"/>
              <a:t>Given the division hash function h(x) = x%M. where M = 10 and Collision Resolution is quadratic probing, i.e. when inserting a key x, the collision is resolved by finding an available position at (h(x) + i^2)%M). i=1. 2.</a:t>
            </a:r>
          </a:p>
          <a:p>
            <a:r>
              <a:rPr lang="en-US" altLang="en-US" sz="2200"/>
              <a:t>How the hash table looks like after inserting the following keys</a:t>
            </a:r>
          </a:p>
          <a:p>
            <a:r>
              <a:rPr lang="en-US" altLang="en-US" sz="2200"/>
              <a:t>sequentially? 27, 98, 37, 107</a:t>
            </a:r>
          </a:p>
        </p:txBody>
      </p:sp>
      <p:sp>
        <p:nvSpPr>
          <p:cNvPr id="5" name="Title 1"/>
          <p:cNvSpPr>
            <a:spLocks noGrp="1"/>
          </p:cNvSpPr>
          <p:nvPr/>
        </p:nvSpPr>
        <p:spPr>
          <a:xfrm>
            <a:off x="457200" y="274955"/>
            <a:ext cx="8229600" cy="656590"/>
          </a:xfrm>
          <a:prstGeom prst="rect">
            <a:avLst/>
          </a:prstGeom>
          <a:noFill/>
          <a:ln w="9525">
            <a:noFill/>
          </a:ln>
        </p:spPr>
        <p:txBody>
          <a:bodyPr anchor="ctr" anchorCtr="0"/>
          <a:lstStyle>
            <a:lvl1pPr algn="ctr" rtl="0" eaLnBrk="0" fontAlgn="base" hangingPunct="0">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en-US" b="1" dirty="0">
                <a:solidFill>
                  <a:srgbClr val="CC3300"/>
                </a:solidFill>
                <a:latin typeface="+mj-lt"/>
                <a:sym typeface="+mn-ea"/>
              </a:rPr>
              <a:t>Exercise</a:t>
            </a:r>
            <a:endParaRPr lang="en-US"/>
          </a:p>
        </p:txBody>
      </p:sp>
      <p:pic>
        <p:nvPicPr>
          <p:cNvPr id="4" name="Picture 3"/>
          <p:cNvPicPr>
            <a:picLocks noChangeAspect="1"/>
          </p:cNvPicPr>
          <p:nvPr/>
        </p:nvPicPr>
        <p:blipFill>
          <a:blip r:embed="rId3"/>
          <a:stretch>
            <a:fillRect/>
          </a:stretch>
        </p:blipFill>
        <p:spPr>
          <a:xfrm>
            <a:off x="772795" y="3048000"/>
            <a:ext cx="5123815" cy="3778250"/>
          </a:xfrm>
          <a:prstGeom prst="rect">
            <a:avLst/>
          </a:prstGeom>
        </p:spPr>
      </p:pic>
      <p:pic>
        <p:nvPicPr>
          <p:cNvPr id="6" name="Picture 5"/>
          <p:cNvPicPr>
            <a:picLocks noChangeAspect="1"/>
          </p:cNvPicPr>
          <p:nvPr/>
        </p:nvPicPr>
        <p:blipFill>
          <a:blip r:embed="rId4"/>
          <a:stretch>
            <a:fillRect/>
          </a:stretch>
        </p:blipFill>
        <p:spPr>
          <a:xfrm>
            <a:off x="7162800" y="3429000"/>
            <a:ext cx="982345" cy="239077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420370" y="228600"/>
            <a:ext cx="8229600" cy="273050"/>
          </a:xfrm>
          <a:prstGeom prst="rect">
            <a:avLst/>
          </a:prstGeom>
          <a:noFill/>
          <a:ln w="9525">
            <a:noFill/>
          </a:ln>
        </p:spPr>
        <p:txBody>
          <a:bodyPr anchor="ctr" anchorCtr="0"/>
          <a:lstStyle>
            <a:lvl1pPr algn="ctr" rtl="0" eaLnBrk="0" fontAlgn="base" hangingPunct="0">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en-US" b="1" dirty="0">
                <a:solidFill>
                  <a:srgbClr val="CC3300"/>
                </a:solidFill>
                <a:latin typeface="+mj-lt"/>
                <a:sym typeface="+mn-ea"/>
              </a:rPr>
              <a:t>Exercise</a:t>
            </a:r>
            <a:endParaRPr lang="en-US"/>
          </a:p>
        </p:txBody>
      </p:sp>
      <p:sp>
        <p:nvSpPr>
          <p:cNvPr id="3" name="Text Box 2"/>
          <p:cNvSpPr txBox="1"/>
          <p:nvPr/>
        </p:nvSpPr>
        <p:spPr>
          <a:xfrm>
            <a:off x="601345" y="685800"/>
            <a:ext cx="7948295" cy="2122805"/>
          </a:xfrm>
          <a:prstGeom prst="rect">
            <a:avLst/>
          </a:prstGeom>
          <a:noFill/>
        </p:spPr>
        <p:txBody>
          <a:bodyPr wrap="square" rtlCol="0" anchor="t">
            <a:spAutoFit/>
          </a:bodyPr>
          <a:lstStyle/>
          <a:p>
            <a:r>
              <a:rPr lang="en-US" altLang="en-US" sz="2200"/>
              <a:t>Given the division hash function h(x) = x%M. where M = 10 and Collision Resolution is quadratic probing. i.e. when inserting a key x. the collision is resolved by finding an available position at (h(x) + i^2)%M), i=1, 2,... How the hash table looks like after inserting the following keys sequentially? 65, 76, 96, 205</a:t>
            </a:r>
          </a:p>
        </p:txBody>
      </p:sp>
      <p:pic>
        <p:nvPicPr>
          <p:cNvPr id="4" name="Picture 3"/>
          <p:cNvPicPr>
            <a:picLocks noChangeAspect="1"/>
          </p:cNvPicPr>
          <p:nvPr/>
        </p:nvPicPr>
        <p:blipFill>
          <a:blip r:embed="rId3"/>
          <a:stretch>
            <a:fillRect/>
          </a:stretch>
        </p:blipFill>
        <p:spPr>
          <a:xfrm>
            <a:off x="1066800" y="2895600"/>
            <a:ext cx="5582285" cy="3925570"/>
          </a:xfrm>
          <a:prstGeom prst="rect">
            <a:avLst/>
          </a:prstGeom>
        </p:spPr>
      </p:pic>
      <p:pic>
        <p:nvPicPr>
          <p:cNvPr id="6" name="Picture 5"/>
          <p:cNvPicPr>
            <a:picLocks noChangeAspect="1"/>
          </p:cNvPicPr>
          <p:nvPr/>
        </p:nvPicPr>
        <p:blipFill>
          <a:blip r:embed="rId4"/>
          <a:stretch>
            <a:fillRect/>
          </a:stretch>
        </p:blipFill>
        <p:spPr>
          <a:xfrm>
            <a:off x="7467600" y="2971800"/>
            <a:ext cx="1182370" cy="303212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62000" y="1383030"/>
            <a:ext cx="7493000" cy="4092575"/>
          </a:xfrm>
          <a:prstGeom prst="rect">
            <a:avLst/>
          </a:prstGeom>
          <a:noFill/>
        </p:spPr>
        <p:txBody>
          <a:bodyPr wrap="square" rtlCol="0" anchor="t">
            <a:spAutoFit/>
          </a:bodyPr>
          <a:lstStyle/>
          <a:p>
            <a:r>
              <a:rPr lang="en-US" altLang="en-US" sz="2000"/>
              <a:t>Specify the correct statement about </a:t>
            </a:r>
            <a:r>
              <a:rPr lang="en-US" altLang="en-US" sz="2000">
                <a:highlight>
                  <a:srgbClr val="FFFF00"/>
                </a:highlight>
              </a:rPr>
              <a:t>bucket addressing</a:t>
            </a:r>
            <a:r>
              <a:rPr lang="en-US" altLang="en-US" sz="2000"/>
              <a:t> method for handling collision (select the best answer).</a:t>
            </a:r>
          </a:p>
          <a:p>
            <a:endParaRPr lang="en-US" altLang="en-US" sz="2000"/>
          </a:p>
          <a:p>
            <a:r>
              <a:rPr lang="en-US" altLang="en-US" sz="2000"/>
              <a:t>A. Bucket is a linked list which holds items in the hash table.</a:t>
            </a:r>
          </a:p>
          <a:p>
            <a:endParaRPr lang="en-US" altLang="en-US" sz="2000"/>
          </a:p>
          <a:p>
            <a:r>
              <a:rPr lang="en-US" altLang="en-US" sz="2000"/>
              <a:t>B. A bucket is a block of space which is large enough to store all colliding items.</a:t>
            </a:r>
          </a:p>
          <a:p>
            <a:endParaRPr lang="en-US" altLang="en-US" sz="2000"/>
          </a:p>
          <a:p>
            <a:r>
              <a:rPr lang="en-US" altLang="en-US" sz="2000"/>
              <a:t>C. Colliding elements in the same position in the hash table are placed on a bucket associated with that</a:t>
            </a:r>
          </a:p>
          <a:p>
            <a:r>
              <a:rPr lang="en-US" altLang="en-US" sz="2000"/>
              <a:t>position.</a:t>
            </a:r>
          </a:p>
          <a:p>
            <a:endParaRPr lang="en-US" altLang="en-US" sz="2000"/>
          </a:p>
          <a:p>
            <a:r>
              <a:rPr lang="en-US" altLang="en-US" sz="2000"/>
              <a:t>D. All of the statements are incorrect.</a:t>
            </a:r>
          </a:p>
        </p:txBody>
      </p:sp>
      <p:sp>
        <p:nvSpPr>
          <p:cNvPr id="5" name="Title 1"/>
          <p:cNvSpPr>
            <a:spLocks noGrp="1"/>
          </p:cNvSpPr>
          <p:nvPr/>
        </p:nvSpPr>
        <p:spPr>
          <a:xfrm>
            <a:off x="457200" y="274955"/>
            <a:ext cx="8229600" cy="656590"/>
          </a:xfrm>
          <a:prstGeom prst="rect">
            <a:avLst/>
          </a:prstGeom>
          <a:noFill/>
          <a:ln w="9525">
            <a:noFill/>
          </a:ln>
        </p:spPr>
        <p:txBody>
          <a:bodyPr anchor="ctr" anchorCtr="0"/>
          <a:lstStyle>
            <a:lvl1pPr algn="ctr" rtl="0" eaLnBrk="0" fontAlgn="base" hangingPunct="0">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en-US" b="1" dirty="0">
                <a:solidFill>
                  <a:srgbClr val="CC3300"/>
                </a:solidFill>
                <a:latin typeface="+mj-lt"/>
                <a:sym typeface="+mn-ea"/>
              </a:rPr>
              <a:t>Exercise</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1"/>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44</a:t>
            </a:fld>
            <a:r>
              <a:rPr lang="en-US" altLang="en-US" sz="1200" dirty="0">
                <a:solidFill>
                  <a:srgbClr val="898989"/>
                </a:solidFill>
                <a:latin typeface="Arial" panose="020B0604020202020204" pitchFamily="34" charset="0"/>
              </a:rPr>
              <a:t>/40</a:t>
            </a:r>
          </a:p>
        </p:txBody>
      </p:sp>
      <p:sp>
        <p:nvSpPr>
          <p:cNvPr id="61443" name="Footer Placeholder 4"/>
          <p:cNvSpPr txBox="1">
            <a:spLocks noGrp="1"/>
          </p:cNvSpPr>
          <p:nvPr/>
        </p:nvSpPr>
        <p:spPr>
          <a:xfrm>
            <a:off x="3124200" y="6356350"/>
            <a:ext cx="2895600" cy="36512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61444" name="Rectangle 2"/>
          <p:cNvSpPr>
            <a:spLocks noGrp="1"/>
          </p:cNvSpPr>
          <p:nvPr>
            <p:ph type="title"/>
          </p:nvPr>
        </p:nvSpPr>
        <p:spPr>
          <a:xfrm>
            <a:off x="685800" y="517525"/>
            <a:ext cx="7543800" cy="701675"/>
          </a:xfrm>
          <a:ln/>
        </p:spPr>
        <p:txBody>
          <a:bodyPr vert="horz" wrap="square" lIns="91440" tIns="45720" rIns="91440" bIns="45720" anchor="ctr" anchorCtr="0">
            <a:spAutoFit/>
          </a:bodyPr>
          <a:lstStyle/>
          <a:p>
            <a:r>
              <a:rPr lang="en-US" altLang="en-US" sz="4000" b="1" dirty="0">
                <a:solidFill>
                  <a:srgbClr val="CC3300"/>
                </a:solidFill>
              </a:rPr>
              <a:t>Summary</a:t>
            </a:r>
            <a:endParaRPr lang="en-US" altLang="en-US" sz="4000" b="1" dirty="0">
              <a:solidFill>
                <a:srgbClr val="CC3300"/>
              </a:solidFill>
              <a:ea typeface="Arial" panose="020B0604020202020204" pitchFamily="34" charset="0"/>
            </a:endParaRPr>
          </a:p>
        </p:txBody>
      </p:sp>
      <p:sp>
        <p:nvSpPr>
          <p:cNvPr id="61445" name="Rectangle 3"/>
          <p:cNvSpPr>
            <a:spLocks noGrp="1"/>
          </p:cNvSpPr>
          <p:nvPr>
            <p:ph type="body"/>
          </p:nvPr>
        </p:nvSpPr>
        <p:spPr>
          <a:xfrm>
            <a:off x="457200" y="1371600"/>
            <a:ext cx="8229600" cy="4695825"/>
          </a:xfrm>
          <a:ln/>
        </p:spPr>
        <p:txBody>
          <a:bodyPr vert="horz" wrap="square" lIns="91440" tIns="45720" rIns="91440" bIns="45720" anchor="t" anchorCtr="0">
            <a:spAutoFit/>
          </a:bodyPr>
          <a:lstStyle/>
          <a:p>
            <a:pPr>
              <a:lnSpc>
                <a:spcPct val="90000"/>
              </a:lnSpc>
            </a:pPr>
            <a:r>
              <a:rPr lang="en-US" altLang="en-US" sz="2600" dirty="0"/>
              <a:t>Hash functions include the division, folding, </a:t>
            </a:r>
            <a:br>
              <a:rPr lang="en-US" altLang="en-US" sz="2600" dirty="0"/>
            </a:br>
            <a:r>
              <a:rPr lang="en-US" altLang="en-US" sz="2600" dirty="0"/>
              <a:t>mid-square, extraction and radix </a:t>
            </a:r>
            <a:br>
              <a:rPr lang="en-US" altLang="en-US" sz="2600" dirty="0"/>
            </a:br>
            <a:r>
              <a:rPr lang="en-US" altLang="en-US" sz="2600" dirty="0"/>
              <a:t>transformation methods</a:t>
            </a:r>
          </a:p>
          <a:p>
            <a:pPr>
              <a:lnSpc>
                <a:spcPct val="90000"/>
              </a:lnSpc>
            </a:pPr>
            <a:r>
              <a:rPr lang="en-US" altLang="en-US" sz="2600" dirty="0"/>
              <a:t>Collision resolution includes the open addressing, chaining, and bucket addressing methods</a:t>
            </a:r>
          </a:p>
          <a:p>
            <a:pPr>
              <a:lnSpc>
                <a:spcPct val="90000"/>
              </a:lnSpc>
            </a:pPr>
            <a:r>
              <a:rPr lang="en-US" altLang="en-US" sz="2600" dirty="0"/>
              <a:t>A HashMap is a is an implementation of a </a:t>
            </a:r>
            <a:r>
              <a:rPr lang="en-US" altLang="en-US" sz="2600" b="1" dirty="0"/>
              <a:t>Map</a:t>
            </a:r>
            <a:r>
              <a:rPr lang="en-US" altLang="en-US" sz="2600" dirty="0"/>
              <a:t> ADT using hashing technique.</a:t>
            </a:r>
          </a:p>
          <a:p>
            <a:pPr>
              <a:lnSpc>
                <a:spcPct val="90000"/>
              </a:lnSpc>
            </a:pPr>
            <a:r>
              <a:rPr lang="en-US" altLang="en-US" sz="2600" dirty="0">
                <a:latin typeface="Courier New" panose="02070309020205020404" pitchFamily="49" charset="0"/>
              </a:rPr>
              <a:t>HashSet</a:t>
            </a:r>
            <a:r>
              <a:rPr lang="en-US" altLang="en-US" sz="2600" dirty="0"/>
              <a:t> is another implementation of a set </a:t>
            </a:r>
            <a:br>
              <a:rPr lang="en-US" altLang="en-US" sz="2600" dirty="0"/>
            </a:br>
            <a:r>
              <a:rPr lang="en-US" altLang="en-US" sz="2600" dirty="0"/>
              <a:t>(an object that stores unique elements)</a:t>
            </a:r>
          </a:p>
          <a:p>
            <a:pPr>
              <a:lnSpc>
                <a:spcPct val="90000"/>
              </a:lnSpc>
            </a:pPr>
            <a:r>
              <a:rPr lang="en-US" altLang="en-US" sz="2600" dirty="0"/>
              <a:t>A </a:t>
            </a:r>
            <a:r>
              <a:rPr lang="en-US" altLang="en-US" sz="2600" dirty="0">
                <a:latin typeface="Courier New" panose="02070309020205020404" pitchFamily="49" charset="0"/>
              </a:rPr>
              <a:t>HashTable</a:t>
            </a:r>
            <a:r>
              <a:rPr lang="en-US" altLang="en-US" sz="2600" dirty="0"/>
              <a:t> is roughly equivalent to a </a:t>
            </a:r>
            <a:r>
              <a:rPr lang="en-US" altLang="en-US" sz="2600" dirty="0">
                <a:latin typeface="Courier New" panose="02070309020205020404" pitchFamily="49" charset="0"/>
              </a:rPr>
              <a:t>HashMap</a:t>
            </a:r>
            <a:r>
              <a:rPr lang="en-US" altLang="en-US" sz="2600" dirty="0"/>
              <a:t> except that it is synchronized and does not permit null values with methods to operate on hash tables</a:t>
            </a:r>
            <a:endParaRPr lang="en-US" altLang="en-US" sz="2600" dirty="0">
              <a:ea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1"/>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45</a:t>
            </a:fld>
            <a:r>
              <a:rPr lang="en-US" altLang="en-US" sz="1200" dirty="0">
                <a:solidFill>
                  <a:srgbClr val="898989"/>
                </a:solidFill>
                <a:latin typeface="Arial" panose="020B0604020202020204" pitchFamily="34" charset="0"/>
              </a:rPr>
              <a:t>/40</a:t>
            </a:r>
          </a:p>
        </p:txBody>
      </p:sp>
      <p:sp>
        <p:nvSpPr>
          <p:cNvPr id="62467" name="Footer Placeholder 4"/>
          <p:cNvSpPr txBox="1">
            <a:spLocks noGrp="1"/>
          </p:cNvSpPr>
          <p:nvPr/>
        </p:nvSpPr>
        <p:spPr>
          <a:xfrm>
            <a:off x="3124200" y="6356350"/>
            <a:ext cx="2895600" cy="36512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62468" name="Rectangle 2"/>
          <p:cNvSpPr>
            <a:spLocks noGrp="1"/>
          </p:cNvSpPr>
          <p:nvPr>
            <p:ph type="title"/>
          </p:nvPr>
        </p:nvSpPr>
        <p:spPr>
          <a:xfrm>
            <a:off x="457200" y="495300"/>
            <a:ext cx="8229600" cy="701675"/>
          </a:xfrm>
          <a:ln/>
        </p:spPr>
        <p:txBody>
          <a:bodyPr vert="horz" wrap="square" lIns="91440" tIns="45720" rIns="91440" bIns="45720" anchor="ctr" anchorCtr="0">
            <a:spAutoFit/>
          </a:bodyPr>
          <a:lstStyle/>
          <a:p>
            <a:r>
              <a:rPr lang="en-US" altLang="en-US" sz="4000" b="1" dirty="0">
                <a:solidFill>
                  <a:srgbClr val="CC3300"/>
                </a:solidFill>
              </a:rPr>
              <a:t>Reading at home</a:t>
            </a:r>
            <a:endParaRPr lang="en-US" altLang="en-US" sz="4000" b="1" dirty="0">
              <a:solidFill>
                <a:srgbClr val="CC3300"/>
              </a:solidFill>
              <a:ea typeface="Arial" panose="020B0604020202020204" pitchFamily="34" charset="0"/>
            </a:endParaRPr>
          </a:p>
        </p:txBody>
      </p:sp>
      <p:sp>
        <p:nvSpPr>
          <p:cNvPr id="62469" name="Text Box 3"/>
          <p:cNvSpPr txBox="1"/>
          <p:nvPr/>
        </p:nvSpPr>
        <p:spPr>
          <a:xfrm>
            <a:off x="1524000" y="1219200"/>
            <a:ext cx="5791200" cy="376238"/>
          </a:xfrm>
          <a:prstGeom prst="rect">
            <a:avLst/>
          </a:prstGeom>
          <a:solidFill>
            <a:srgbClr val="FFCC99"/>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lang="en-US" altLang="en-US" sz="1800" b="1" dirty="0">
                <a:latin typeface="Arial" panose="020B0604020202020204" pitchFamily="34" charset="0"/>
              </a:rPr>
              <a:t>Text book: Data Structures and Algorithms in Java</a:t>
            </a:r>
          </a:p>
        </p:txBody>
      </p:sp>
      <p:sp>
        <p:nvSpPr>
          <p:cNvPr id="62470" name="Rectangle 3"/>
          <p:cNvSpPr/>
          <p:nvPr/>
        </p:nvSpPr>
        <p:spPr>
          <a:xfrm>
            <a:off x="685800" y="2043113"/>
            <a:ext cx="8001000" cy="30813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19405" lvl="0" indent="-319405" eaLnBrk="1" hangingPunct="1">
              <a:spcBef>
                <a:spcPct val="0"/>
              </a:spcBef>
              <a:buFontTx/>
              <a:buNone/>
            </a:pPr>
            <a:r>
              <a:rPr lang="en-US" altLang="en-US" sz="2800" dirty="0">
                <a:latin typeface="Arial" panose="020B0604020202020204" pitchFamily="34" charset="0"/>
              </a:rPr>
              <a:t>10 Maps, Hash Tables, and Skip Lists  -  401</a:t>
            </a:r>
          </a:p>
          <a:p>
            <a:pPr marL="319405" lvl="0" indent="-319405" eaLnBrk="1" hangingPunct="1">
              <a:spcBef>
                <a:spcPct val="0"/>
              </a:spcBef>
              <a:buFontTx/>
              <a:buNone/>
            </a:pPr>
            <a:r>
              <a:rPr lang="en-US" altLang="en-US" sz="2800" dirty="0">
                <a:latin typeface="Arial" panose="020B0604020202020204" pitchFamily="34" charset="0"/>
              </a:rPr>
              <a:t>10.2 Hash Tables   -  410</a:t>
            </a:r>
          </a:p>
          <a:p>
            <a:pPr marL="319405" lvl="0" indent="-319405" eaLnBrk="1" hangingPunct="1">
              <a:spcBef>
                <a:spcPct val="0"/>
              </a:spcBef>
              <a:buFontTx/>
              <a:buNone/>
            </a:pPr>
            <a:r>
              <a:rPr lang="en-US" altLang="en-US" sz="2800" dirty="0">
                <a:latin typeface="Arial" panose="020B0604020202020204" pitchFamily="34" charset="0"/>
              </a:rPr>
              <a:t>10.2.1 Hash Functions  -  411</a:t>
            </a:r>
          </a:p>
          <a:p>
            <a:pPr marL="319405" lvl="0" indent="-319405" eaLnBrk="1" hangingPunct="1">
              <a:spcBef>
                <a:spcPct val="0"/>
              </a:spcBef>
              <a:buFontTx/>
              <a:buNone/>
            </a:pPr>
            <a:r>
              <a:rPr lang="en-US" altLang="en-US" sz="2800" dirty="0">
                <a:latin typeface="Arial" panose="020B0604020202020204" pitchFamily="34" charset="0"/>
              </a:rPr>
              <a:t>10.2.2 Collision-Handling Schemes  -  417</a:t>
            </a:r>
          </a:p>
          <a:p>
            <a:pPr marL="319405" lvl="0" indent="-319405" eaLnBrk="1" hangingPunct="1">
              <a:spcBef>
                <a:spcPct val="0"/>
              </a:spcBef>
              <a:buFontTx/>
              <a:buNone/>
            </a:pPr>
            <a:r>
              <a:rPr lang="en-US" altLang="en-US" sz="2800" dirty="0">
                <a:latin typeface="Arial" panose="020B0604020202020204" pitchFamily="34" charset="0"/>
              </a:rPr>
              <a:t>10.2.3 Load Factors, Rehashing, and Efficiency  - 420</a:t>
            </a:r>
          </a:p>
          <a:p>
            <a:pPr marL="319405" lvl="0" indent="-319405" eaLnBrk="1" hangingPunct="1">
              <a:spcBef>
                <a:spcPct val="0"/>
              </a:spcBef>
              <a:buFontTx/>
              <a:buNone/>
            </a:pPr>
            <a:r>
              <a:rPr lang="en-US" altLang="en-US" sz="2800" dirty="0">
                <a:latin typeface="Arial" panose="020B0604020202020204" pitchFamily="34" charset="0"/>
              </a:rPr>
              <a:t>10.2.4 Java Hash Table Implementation  -  422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457200" y="492125"/>
            <a:ext cx="8229600" cy="708025"/>
          </a:xfrm>
          <a:ln/>
        </p:spPr>
        <p:txBody>
          <a:bodyPr vert="horz" wrap="square" lIns="91440" tIns="45720" rIns="91440" bIns="45720" anchor="ctr" anchorCtr="0">
            <a:spAutoFit/>
          </a:bodyPr>
          <a:lstStyle/>
          <a:p>
            <a:pPr eaLnBrk="1" hangingPunct="1"/>
            <a:r>
              <a:rPr lang="en-US" altLang="en-US" sz="4000" b="1" kern="1200" dirty="0">
                <a:solidFill>
                  <a:srgbClr val="C00000"/>
                </a:solidFill>
                <a:latin typeface="Arial" panose="020B0604020202020204" pitchFamily="34" charset="0"/>
                <a:ea typeface="+mj-ea"/>
                <a:cs typeface="Arial" panose="020B0604020202020204" pitchFamily="34" charset="0"/>
              </a:rPr>
              <a:t>General Idea</a:t>
            </a:r>
            <a:endParaRPr lang="en-US" altLang="en-US" sz="4000" b="1" kern="1200" dirty="0">
              <a:solidFill>
                <a:srgbClr val="C00000"/>
              </a:solidFill>
              <a:latin typeface="Arial" panose="020B0604020202020204" pitchFamily="34" charset="0"/>
              <a:ea typeface="Arial" panose="020B0604020202020204" pitchFamily="34" charset="0"/>
              <a:cs typeface="+mj-cs"/>
            </a:endParaRPr>
          </a:p>
        </p:txBody>
      </p:sp>
      <p:sp>
        <p:nvSpPr>
          <p:cNvPr id="8197" name="Rectangle 3"/>
          <p:cNvSpPr>
            <a:spLocks noGrp="1" noChangeArrowheads="1"/>
          </p:cNvSpPr>
          <p:nvPr>
            <p:ph idx="1"/>
          </p:nvPr>
        </p:nvSpPr>
        <p:spPr>
          <a:xfrm>
            <a:off x="304800" y="1627188"/>
            <a:ext cx="8534400" cy="487680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tx2">
                  <a:lumMod val="60000"/>
                  <a:lumOff val="40000"/>
                </a:schemeClr>
              </a:buClr>
              <a:buSzPct val="80000"/>
              <a:buFont typeface="Wingdings" panose="05000000000000000000" pitchFamily="2" charset="2"/>
              <a:buChar char="l"/>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The ideal hash table structure is merely an array of some fixed size, containing the items.</a:t>
            </a:r>
          </a:p>
          <a:p>
            <a:pPr marL="342900" marR="0" lvl="0" indent="-342900" algn="l" defTabSz="914400" rtl="0" eaLnBrk="1" fontAlgn="base" latinLnBrk="0" hangingPunct="1">
              <a:lnSpc>
                <a:spcPct val="90000"/>
              </a:lnSpc>
              <a:spcBef>
                <a:spcPct val="20000"/>
              </a:spcBef>
              <a:spcAft>
                <a:spcPct val="0"/>
              </a:spcAft>
              <a:buClr>
                <a:schemeClr val="tx2">
                  <a:lumMod val="60000"/>
                  <a:lumOff val="40000"/>
                </a:schemeClr>
              </a:buClr>
              <a:buSzPct val="80000"/>
              <a:buFont typeface="Wingdings" panose="05000000000000000000" pitchFamily="2" charset="2"/>
              <a:buChar char="l"/>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 stored item needs to have a data member, called </a:t>
            </a:r>
            <a:r>
              <a:rPr kumimoji="0" lang="en-US" sz="2000" b="1" i="1"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key</a:t>
            </a: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that will be used in computing the index value for the item.</a:t>
            </a:r>
          </a:p>
          <a:p>
            <a:pPr marL="742950" marR="0" lvl="1" indent="-285750" algn="l" defTabSz="914400" rtl="0" eaLnBrk="1" fontAlgn="base" latinLnBrk="0" hangingPunct="1">
              <a:lnSpc>
                <a:spcPct val="90000"/>
              </a:lnSpc>
              <a:spcBef>
                <a:spcPct val="20000"/>
              </a:spcBef>
              <a:spcAft>
                <a:spcPct val="0"/>
              </a:spcAft>
              <a:buClrTx/>
              <a:buSzTx/>
              <a:buFont typeface="Arial" panose="020B0604020202020204" pitchFamily="34" charset="0"/>
              <a:buChar char="–"/>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Key could be an </a:t>
            </a:r>
            <a:r>
              <a:rPr kumimoji="0" lang="en-US" sz="2000" b="0" i="1"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integer</a:t>
            </a: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 </a:t>
            </a:r>
            <a:r>
              <a:rPr kumimoji="0" lang="en-US" sz="2000" b="0" i="1"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string</a:t>
            </a: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etc</a:t>
            </a:r>
          </a:p>
          <a:p>
            <a:pPr marL="742950" marR="0" lvl="1" indent="-285750" algn="l" defTabSz="914400" rtl="0" eaLnBrk="1" fontAlgn="base" latinLnBrk="0" hangingPunct="1">
              <a:lnSpc>
                <a:spcPct val="90000"/>
              </a:lnSpc>
              <a:spcBef>
                <a:spcPct val="20000"/>
              </a:spcBef>
              <a:spcAft>
                <a:spcPct val="0"/>
              </a:spcAft>
              <a:buClrTx/>
              <a:buSzTx/>
              <a:buFont typeface="Arial" panose="020B0604020202020204" pitchFamily="34" charset="0"/>
              <a:buChar char="–"/>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e.g. a name or Id that is a part of a large employee structure </a:t>
            </a:r>
          </a:p>
          <a:p>
            <a:pPr marL="342900" marR="0" lvl="0" indent="-342900" algn="l" defTabSz="914400" rtl="0" eaLnBrk="1" fontAlgn="base" latinLnBrk="0" hangingPunct="1">
              <a:lnSpc>
                <a:spcPct val="90000"/>
              </a:lnSpc>
              <a:spcBef>
                <a:spcPct val="20000"/>
              </a:spcBef>
              <a:spcAft>
                <a:spcPct val="0"/>
              </a:spcAft>
              <a:buClr>
                <a:schemeClr val="tx2">
                  <a:lumMod val="60000"/>
                  <a:lumOff val="40000"/>
                </a:schemeClr>
              </a:buClr>
              <a:buSzPct val="80000"/>
              <a:buFont typeface="Wingdings" panose="05000000000000000000" pitchFamily="2" charset="2"/>
              <a:buChar char="l"/>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The size of the array is </a:t>
            </a:r>
            <a:r>
              <a:rPr kumimoji="0" lang="en-US" sz="2000" b="0" i="1"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TableSize</a:t>
            </a: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p>
            <a:pPr marL="342900" marR="0" lvl="0" indent="-342900" algn="l" defTabSz="914400" rtl="0" eaLnBrk="1" fontAlgn="base" latinLnBrk="0" hangingPunct="1">
              <a:lnSpc>
                <a:spcPct val="90000"/>
              </a:lnSpc>
              <a:spcBef>
                <a:spcPct val="20000"/>
              </a:spcBef>
              <a:spcAft>
                <a:spcPct val="0"/>
              </a:spcAft>
              <a:buClr>
                <a:schemeClr val="tx2">
                  <a:lumMod val="60000"/>
                  <a:lumOff val="40000"/>
                </a:schemeClr>
              </a:buClr>
              <a:buSzPct val="80000"/>
              <a:buFont typeface="Wingdings" panose="05000000000000000000" pitchFamily="2" charset="2"/>
              <a:buChar char="l"/>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The items that are stored in the hash table are indexed by values from </a:t>
            </a:r>
            <a:r>
              <a:rPr kumimoji="0" lang="en-US" sz="2000" b="0" i="1"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0</a:t>
            </a: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to </a:t>
            </a:r>
            <a:r>
              <a:rPr kumimoji="0" lang="en-US" sz="2000" b="0" i="1"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TableSize</a:t>
            </a:r>
            <a:r>
              <a:rPr kumimoji="0" lang="en-US" sz="2000" b="0" i="1"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 1</a:t>
            </a: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p>
            <a:pPr marL="342900" marR="0" lvl="0" indent="-342900" algn="l" defTabSz="914400" rtl="0" eaLnBrk="1" fontAlgn="base" latinLnBrk="0" hangingPunct="1">
              <a:lnSpc>
                <a:spcPct val="90000"/>
              </a:lnSpc>
              <a:spcBef>
                <a:spcPct val="20000"/>
              </a:spcBef>
              <a:spcAft>
                <a:spcPct val="0"/>
              </a:spcAft>
              <a:buClr>
                <a:schemeClr val="tx2">
                  <a:lumMod val="60000"/>
                  <a:lumOff val="40000"/>
                </a:schemeClr>
              </a:buClr>
              <a:buSzPct val="80000"/>
              <a:buFont typeface="Wingdings" panose="05000000000000000000" pitchFamily="2" charset="2"/>
              <a:buChar char="l"/>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Each key is mapped into some number in the range 0 to </a:t>
            </a:r>
            <a:r>
              <a:rPr kumimoji="0" lang="en-US" sz="2000" b="0" i="1"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TableSize</a:t>
            </a:r>
            <a:r>
              <a:rPr kumimoji="0" lang="en-US" sz="2000" b="0" i="1"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 1.</a:t>
            </a:r>
          </a:p>
          <a:p>
            <a:pPr marL="342900" marR="0" lvl="0" indent="-342900" algn="l" defTabSz="914400" rtl="0" eaLnBrk="1" fontAlgn="base" latinLnBrk="0" hangingPunct="1">
              <a:lnSpc>
                <a:spcPct val="90000"/>
              </a:lnSpc>
              <a:spcBef>
                <a:spcPct val="20000"/>
              </a:spcBef>
              <a:spcAft>
                <a:spcPct val="0"/>
              </a:spcAft>
              <a:buClr>
                <a:schemeClr val="tx2">
                  <a:lumMod val="60000"/>
                  <a:lumOff val="40000"/>
                </a:schemeClr>
              </a:buClr>
              <a:buSzPct val="80000"/>
              <a:buFont typeface="Wingdings" panose="05000000000000000000" pitchFamily="2" charset="2"/>
              <a:buChar char="l"/>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The mapping is called a </a:t>
            </a:r>
            <a:r>
              <a:rPr kumimoji="0" lang="en-US" sz="2000" b="0" i="1"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hash function</a:t>
            </a: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p:txBody>
      </p:sp>
      <p:sp>
        <p:nvSpPr>
          <p:cNvPr id="10244" name="Footer Placeholder 4"/>
          <p:cNvSpPr txBox="1">
            <a:spLocks noGrp="1"/>
          </p:cNvSpPr>
          <p:nvPr/>
        </p:nvSpPr>
        <p:spPr>
          <a:xfrm>
            <a:off x="3124200" y="6356350"/>
            <a:ext cx="2895600" cy="36512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p:cNvSpPr>
          <p:nvPr>
            <p:ph type="title"/>
          </p:nvPr>
        </p:nvSpPr>
        <p:spPr>
          <a:xfrm>
            <a:off x="457200" y="495300"/>
            <a:ext cx="8229600" cy="701675"/>
          </a:xfrm>
          <a:ln/>
        </p:spPr>
        <p:txBody>
          <a:bodyPr vert="horz" wrap="square" lIns="91440" tIns="45720" rIns="91440" bIns="45720" anchor="ctr" anchorCtr="0">
            <a:spAutoFit/>
          </a:bodyPr>
          <a:lstStyle/>
          <a:p>
            <a:pPr eaLnBrk="1" hangingPunct="1"/>
            <a:r>
              <a:rPr lang="en-US" altLang="en-US" sz="4000" b="1" dirty="0">
                <a:solidFill>
                  <a:srgbClr val="C00000"/>
                </a:solidFill>
              </a:rPr>
              <a:t>Hash Table Example - 1</a:t>
            </a:r>
          </a:p>
        </p:txBody>
      </p:sp>
      <p:grpSp>
        <p:nvGrpSpPr>
          <p:cNvPr id="11267" name="Group 1"/>
          <p:cNvGrpSpPr/>
          <p:nvPr/>
        </p:nvGrpSpPr>
        <p:grpSpPr>
          <a:xfrm>
            <a:off x="682625" y="1652588"/>
            <a:ext cx="7777163" cy="4248150"/>
            <a:chOff x="755650" y="987425"/>
            <a:chExt cx="7777163" cy="4248150"/>
          </a:xfrm>
        </p:grpSpPr>
        <p:sp>
          <p:nvSpPr>
            <p:cNvPr id="11269" name="Rectangle 5"/>
            <p:cNvSpPr/>
            <p:nvPr/>
          </p:nvSpPr>
          <p:spPr>
            <a:xfrm>
              <a:off x="3995738" y="2276475"/>
              <a:ext cx="1081087" cy="2016125"/>
            </a:xfrm>
            <a:prstGeom prst="rect">
              <a:avLst/>
            </a:prstGeom>
            <a:solidFill>
              <a:srgbClr val="EAEAEA"/>
            </a:solidFill>
            <a:ln w="12700"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800" b="1" dirty="0">
                  <a:latin typeface="Arial" panose="020B0604020202020204" pitchFamily="34" charset="0"/>
                </a:rPr>
                <a:t>Hash</a:t>
              </a:r>
            </a:p>
            <a:p>
              <a:pPr marL="0" lvl="0" indent="0" algn="ctr" eaLnBrk="1" hangingPunct="1">
                <a:spcBef>
                  <a:spcPct val="0"/>
                </a:spcBef>
                <a:buFontTx/>
                <a:buNone/>
              </a:pPr>
              <a:r>
                <a:rPr lang="en-US" altLang="en-US" sz="1800" b="1" dirty="0">
                  <a:latin typeface="Arial" panose="020B0604020202020204" pitchFamily="34" charset="0"/>
                </a:rPr>
                <a:t>Function</a:t>
              </a:r>
            </a:p>
          </p:txBody>
        </p:sp>
        <p:sp>
          <p:nvSpPr>
            <p:cNvPr id="11270" name="Line 16"/>
            <p:cNvSpPr/>
            <p:nvPr/>
          </p:nvSpPr>
          <p:spPr>
            <a:xfrm>
              <a:off x="5076825" y="3357563"/>
              <a:ext cx="719138" cy="0"/>
            </a:xfrm>
            <a:prstGeom prst="line">
              <a:avLst/>
            </a:prstGeom>
            <a:ln w="12700" cap="flat" cmpd="sng">
              <a:solidFill>
                <a:schemeClr val="tx1"/>
              </a:solidFill>
              <a:prstDash val="solid"/>
              <a:headEnd type="none" w="med" len="med"/>
              <a:tailEnd type="triangle" w="med" len="med"/>
            </a:ln>
          </p:spPr>
        </p:sp>
        <p:sp>
          <p:nvSpPr>
            <p:cNvPr id="11271" name="Line 17"/>
            <p:cNvSpPr/>
            <p:nvPr/>
          </p:nvSpPr>
          <p:spPr>
            <a:xfrm>
              <a:off x="3203575" y="3357563"/>
              <a:ext cx="792163" cy="0"/>
            </a:xfrm>
            <a:prstGeom prst="line">
              <a:avLst/>
            </a:prstGeom>
            <a:ln w="12700" cap="flat" cmpd="sng">
              <a:solidFill>
                <a:schemeClr val="tx1"/>
              </a:solidFill>
              <a:prstDash val="solid"/>
              <a:headEnd type="none" w="med" len="med"/>
              <a:tailEnd type="triangle" w="med" len="med"/>
            </a:ln>
          </p:spPr>
        </p:sp>
        <p:sp>
          <p:nvSpPr>
            <p:cNvPr id="11272" name="Rectangle 18"/>
            <p:cNvSpPr/>
            <p:nvPr/>
          </p:nvSpPr>
          <p:spPr>
            <a:xfrm>
              <a:off x="755650" y="3860800"/>
              <a:ext cx="2233613" cy="360363"/>
            </a:xfrm>
            <a:prstGeom prst="rect">
              <a:avLst/>
            </a:prstGeom>
            <a:noFill/>
            <a:ln w="12700">
              <a:noFill/>
            </a:ln>
          </p:spPr>
          <p:txBody>
            <a:bodyPr wrap="none" lIns="90000" tIns="46800" rIns="90000" bIns="46800"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800" b="1" dirty="0">
                  <a:latin typeface="Arial" panose="020B0604020202020204" pitchFamily="34" charset="0"/>
                </a:rPr>
                <a:t>mary</a:t>
              </a:r>
              <a:r>
                <a:rPr lang="en-US" altLang="en-US" sz="1800" dirty="0">
                  <a:latin typeface="Arial" panose="020B0604020202020204" pitchFamily="34" charset="0"/>
                </a:rPr>
                <a:t> 28200</a:t>
              </a:r>
            </a:p>
          </p:txBody>
        </p:sp>
        <p:sp>
          <p:nvSpPr>
            <p:cNvPr id="11273" name="Rectangle 19"/>
            <p:cNvSpPr/>
            <p:nvPr/>
          </p:nvSpPr>
          <p:spPr>
            <a:xfrm>
              <a:off x="755650" y="3429000"/>
              <a:ext cx="2233613" cy="360363"/>
            </a:xfrm>
            <a:prstGeom prst="rect">
              <a:avLst/>
            </a:prstGeom>
            <a:noFill/>
            <a:ln w="12700">
              <a:noFill/>
            </a:ln>
          </p:spPr>
          <p:txBody>
            <a:bodyPr wrap="none" lIns="90000" tIns="46800" rIns="90000" bIns="46800"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800" b="1" dirty="0">
                  <a:latin typeface="Arial" panose="020B0604020202020204" pitchFamily="34" charset="0"/>
                </a:rPr>
                <a:t>dave</a:t>
              </a:r>
              <a:r>
                <a:rPr lang="en-US" altLang="en-US" sz="1800" dirty="0">
                  <a:latin typeface="Arial" panose="020B0604020202020204" pitchFamily="34" charset="0"/>
                </a:rPr>
                <a:t> 27500</a:t>
              </a:r>
            </a:p>
          </p:txBody>
        </p:sp>
        <p:sp>
          <p:nvSpPr>
            <p:cNvPr id="11274" name="Rectangle 20"/>
            <p:cNvSpPr/>
            <p:nvPr/>
          </p:nvSpPr>
          <p:spPr>
            <a:xfrm>
              <a:off x="755650" y="2997200"/>
              <a:ext cx="2233613" cy="360363"/>
            </a:xfrm>
            <a:prstGeom prst="rect">
              <a:avLst/>
            </a:prstGeom>
            <a:noFill/>
            <a:ln w="12700">
              <a:noFill/>
            </a:ln>
          </p:spPr>
          <p:txBody>
            <a:bodyPr wrap="none" lIns="90000" tIns="46800" rIns="90000" bIns="46800"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800" b="1" dirty="0">
                  <a:latin typeface="Arial" panose="020B0604020202020204" pitchFamily="34" charset="0"/>
                </a:rPr>
                <a:t>phil</a:t>
              </a:r>
              <a:r>
                <a:rPr lang="en-US" altLang="en-US" sz="1800" dirty="0">
                  <a:latin typeface="Arial" panose="020B0604020202020204" pitchFamily="34" charset="0"/>
                </a:rPr>
                <a:t>   31250</a:t>
              </a:r>
            </a:p>
          </p:txBody>
        </p:sp>
        <p:sp>
          <p:nvSpPr>
            <p:cNvPr id="11275" name="Rectangle 21"/>
            <p:cNvSpPr/>
            <p:nvPr/>
          </p:nvSpPr>
          <p:spPr>
            <a:xfrm>
              <a:off x="755650" y="2565400"/>
              <a:ext cx="2233613" cy="360363"/>
            </a:xfrm>
            <a:prstGeom prst="rect">
              <a:avLst/>
            </a:prstGeom>
            <a:noFill/>
            <a:ln w="12700">
              <a:noFill/>
            </a:ln>
          </p:spPr>
          <p:txBody>
            <a:bodyPr wrap="none" lIns="90000" tIns="46800" rIns="90000" bIns="46800"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800" b="1" dirty="0">
                  <a:latin typeface="Arial" panose="020B0604020202020204" pitchFamily="34" charset="0"/>
                </a:rPr>
                <a:t>john</a:t>
              </a:r>
              <a:r>
                <a:rPr lang="en-US" altLang="en-US" sz="1800" dirty="0">
                  <a:latin typeface="Arial" panose="020B0604020202020204" pitchFamily="34" charset="0"/>
                </a:rPr>
                <a:t>  25000</a:t>
              </a:r>
            </a:p>
          </p:txBody>
        </p:sp>
        <p:sp>
          <p:nvSpPr>
            <p:cNvPr id="11276" name="Text Box 22"/>
            <p:cNvSpPr txBox="1"/>
            <p:nvPr/>
          </p:nvSpPr>
          <p:spPr>
            <a:xfrm>
              <a:off x="1457325" y="2205038"/>
              <a:ext cx="777875" cy="366712"/>
            </a:xfrm>
            <a:prstGeom prst="rect">
              <a:avLst/>
            </a:prstGeom>
            <a:noFill/>
            <a:ln w="12700">
              <a:noFill/>
            </a:ln>
          </p:spPr>
          <p:txBody>
            <a:bodyPr wrap="none" lIns="90000" tIns="46800" rIns="90000" bIns="4680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b="1" dirty="0">
                  <a:latin typeface="Arial" panose="020B0604020202020204" pitchFamily="34" charset="0"/>
                </a:rPr>
                <a:t>Items</a:t>
              </a:r>
            </a:p>
          </p:txBody>
        </p:sp>
        <p:sp>
          <p:nvSpPr>
            <p:cNvPr id="11277" name="Text Box 23"/>
            <p:cNvSpPr txBox="1"/>
            <p:nvPr/>
          </p:nvSpPr>
          <p:spPr>
            <a:xfrm>
              <a:off x="7019925" y="987425"/>
              <a:ext cx="803275" cy="641350"/>
            </a:xfrm>
            <a:prstGeom prst="rect">
              <a:avLst/>
            </a:prstGeom>
            <a:noFill/>
            <a:ln w="12700">
              <a:noFill/>
            </a:ln>
          </p:spPr>
          <p:txBody>
            <a:bodyPr wrap="none" lIns="90000" tIns="46800" rIns="90000" bIns="4680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b="1" dirty="0">
                  <a:latin typeface="Arial" panose="020B0604020202020204" pitchFamily="34" charset="0"/>
                </a:rPr>
                <a:t>Hash </a:t>
              </a:r>
            </a:p>
            <a:p>
              <a:pPr marL="0" lvl="0" indent="0" eaLnBrk="1" hangingPunct="1">
                <a:spcBef>
                  <a:spcPct val="0"/>
                </a:spcBef>
                <a:buFontTx/>
                <a:buNone/>
              </a:pPr>
              <a:r>
                <a:rPr lang="en-US" altLang="en-US" sz="1800" b="1" dirty="0">
                  <a:latin typeface="Arial" panose="020B0604020202020204" pitchFamily="34" charset="0"/>
                </a:rPr>
                <a:t>Table</a:t>
              </a:r>
            </a:p>
          </p:txBody>
        </p:sp>
        <p:sp>
          <p:nvSpPr>
            <p:cNvPr id="11278" name="Text Box 24"/>
            <p:cNvSpPr txBox="1"/>
            <p:nvPr/>
          </p:nvSpPr>
          <p:spPr>
            <a:xfrm>
              <a:off x="3348038" y="2990850"/>
              <a:ext cx="536575" cy="366713"/>
            </a:xfrm>
            <a:prstGeom prst="rect">
              <a:avLst/>
            </a:prstGeom>
            <a:noFill/>
            <a:ln w="12700">
              <a:noFill/>
            </a:ln>
          </p:spPr>
          <p:txBody>
            <a:bodyPr wrap="none" lIns="90000" tIns="46800" rIns="90000" bIns="4680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dirty="0">
                  <a:latin typeface="Arial" panose="020B0604020202020204" pitchFamily="34" charset="0"/>
                </a:rPr>
                <a:t>key</a:t>
              </a:r>
            </a:p>
          </p:txBody>
        </p:sp>
        <p:sp>
          <p:nvSpPr>
            <p:cNvPr id="11279" name="AutoShape 25"/>
            <p:cNvSpPr/>
            <p:nvPr/>
          </p:nvSpPr>
          <p:spPr>
            <a:xfrm rot="5400000">
              <a:off x="1331912" y="4076700"/>
              <a:ext cx="287338" cy="719137"/>
            </a:xfrm>
            <a:prstGeom prst="rightBrace">
              <a:avLst>
                <a:gd name="adj1" fmla="val 20844"/>
                <a:gd name="adj2" fmla="val 50000"/>
              </a:avLst>
            </a:prstGeom>
            <a:noFill/>
            <a:ln w="12700" cap="flat" cmpd="sng">
              <a:solidFill>
                <a:schemeClr val="tx1"/>
              </a:solidFill>
              <a:prstDash val="solid"/>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tr-TR" altLang="en-US" sz="3600" dirty="0">
                <a:latin typeface="Arial" panose="020B0604020202020204" pitchFamily="34" charset="0"/>
              </a:endParaRPr>
            </a:p>
          </p:txBody>
        </p:sp>
        <p:sp>
          <p:nvSpPr>
            <p:cNvPr id="11280" name="Text Box 26"/>
            <p:cNvSpPr txBox="1"/>
            <p:nvPr/>
          </p:nvSpPr>
          <p:spPr>
            <a:xfrm>
              <a:off x="1155700" y="4527550"/>
              <a:ext cx="536575" cy="366713"/>
            </a:xfrm>
            <a:prstGeom prst="rect">
              <a:avLst/>
            </a:prstGeom>
            <a:noFill/>
            <a:ln w="12700">
              <a:noFill/>
            </a:ln>
          </p:spPr>
          <p:txBody>
            <a:bodyPr wrap="none" lIns="90000" tIns="46800" rIns="90000" bIns="4680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dirty="0">
                  <a:latin typeface="Arial" panose="020B0604020202020204" pitchFamily="34" charset="0"/>
                </a:rPr>
                <a:t>key</a:t>
              </a:r>
            </a:p>
          </p:txBody>
        </p:sp>
        <p:sp>
          <p:nvSpPr>
            <p:cNvPr id="11281" name="Rectangle 36"/>
            <p:cNvSpPr/>
            <p:nvPr/>
          </p:nvSpPr>
          <p:spPr>
            <a:xfrm>
              <a:off x="6299200" y="4868863"/>
              <a:ext cx="2233613" cy="360362"/>
            </a:xfrm>
            <a:prstGeom prst="rect">
              <a:avLst/>
            </a:prstGeom>
            <a:solidFill>
              <a:srgbClr val="EAEAEA"/>
            </a:solidFill>
            <a:ln w="12700" cap="flat" cmpd="sng">
              <a:solidFill>
                <a:schemeClr val="tx1"/>
              </a:solidFill>
              <a:prstDash val="solid"/>
              <a:miter/>
              <a:headEnd type="none" w="med" len="med"/>
              <a:tailEnd type="none" w="med" len="med"/>
            </a:ln>
            <a:effectLst>
              <a:outerShdw dist="107763" dir="18900000" algn="ctr" rotWithShape="0">
                <a:schemeClr val="bg2">
                  <a:alpha val="50000"/>
                </a:schemeClr>
              </a:outerShdw>
            </a:effectLst>
          </p:spPr>
          <p:txBody>
            <a:bodyPr wrap="none" lIns="90000" tIns="46800" rIns="90000" bIns="46800"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tr-TR" altLang="en-US" sz="3600" dirty="0">
                <a:latin typeface="Arial" panose="020B0604020202020204" pitchFamily="34" charset="0"/>
              </a:endParaRPr>
            </a:p>
          </p:txBody>
        </p:sp>
        <p:sp>
          <p:nvSpPr>
            <p:cNvPr id="11282" name="Rectangle 37"/>
            <p:cNvSpPr/>
            <p:nvPr/>
          </p:nvSpPr>
          <p:spPr>
            <a:xfrm>
              <a:off x="6299200" y="4508500"/>
              <a:ext cx="2233613" cy="360363"/>
            </a:xfrm>
            <a:prstGeom prst="rect">
              <a:avLst/>
            </a:prstGeom>
            <a:solidFill>
              <a:srgbClr val="EAEAEA"/>
            </a:solidFill>
            <a:ln w="12700" cap="flat" cmpd="sng">
              <a:solidFill>
                <a:schemeClr val="tx1"/>
              </a:solidFill>
              <a:prstDash val="solid"/>
              <a:miter/>
              <a:headEnd type="none" w="med" len="med"/>
              <a:tailEnd type="none" w="med" len="med"/>
            </a:ln>
            <a:effectLst>
              <a:outerShdw dist="107763" dir="18900000" algn="ctr" rotWithShape="0">
                <a:schemeClr val="bg2">
                  <a:alpha val="50000"/>
                </a:schemeClr>
              </a:outerShdw>
            </a:effectLst>
          </p:spPr>
          <p:txBody>
            <a:bodyPr wrap="none" lIns="90000" tIns="46800" rIns="90000" bIns="46800"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tr-TR" altLang="en-US" sz="3600" dirty="0">
                <a:latin typeface="Arial" panose="020B0604020202020204" pitchFamily="34" charset="0"/>
              </a:endParaRPr>
            </a:p>
          </p:txBody>
        </p:sp>
        <p:sp>
          <p:nvSpPr>
            <p:cNvPr id="11283" name="Text Box 38"/>
            <p:cNvSpPr txBox="1"/>
            <p:nvPr/>
          </p:nvSpPr>
          <p:spPr>
            <a:xfrm>
              <a:off x="6011863" y="1628775"/>
              <a:ext cx="307975" cy="366713"/>
            </a:xfrm>
            <a:prstGeom prst="rect">
              <a:avLst/>
            </a:prstGeom>
            <a:noFill/>
            <a:ln w="12700">
              <a:noFill/>
            </a:ln>
          </p:spPr>
          <p:txBody>
            <a:bodyPr wrap="none" lIns="90000" tIns="46800" rIns="90000" bIns="4680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dirty="0">
                  <a:latin typeface="Arial" panose="020B0604020202020204" pitchFamily="34" charset="0"/>
                </a:rPr>
                <a:t>0</a:t>
              </a:r>
            </a:p>
          </p:txBody>
        </p:sp>
        <p:sp>
          <p:nvSpPr>
            <p:cNvPr id="11284" name="Text Box 39"/>
            <p:cNvSpPr txBox="1"/>
            <p:nvPr/>
          </p:nvSpPr>
          <p:spPr>
            <a:xfrm>
              <a:off x="6011863" y="1982788"/>
              <a:ext cx="307975" cy="366712"/>
            </a:xfrm>
            <a:prstGeom prst="rect">
              <a:avLst/>
            </a:prstGeom>
            <a:noFill/>
            <a:ln w="12700">
              <a:noFill/>
            </a:ln>
          </p:spPr>
          <p:txBody>
            <a:bodyPr wrap="none" lIns="90000" tIns="46800" rIns="90000" bIns="4680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dirty="0">
                  <a:latin typeface="Arial" panose="020B0604020202020204" pitchFamily="34" charset="0"/>
                </a:rPr>
                <a:t>1</a:t>
              </a:r>
            </a:p>
          </p:txBody>
        </p:sp>
        <p:sp>
          <p:nvSpPr>
            <p:cNvPr id="11285" name="Text Box 40"/>
            <p:cNvSpPr txBox="1"/>
            <p:nvPr/>
          </p:nvSpPr>
          <p:spPr>
            <a:xfrm>
              <a:off x="6011863" y="2341563"/>
              <a:ext cx="307975" cy="366712"/>
            </a:xfrm>
            <a:prstGeom prst="rect">
              <a:avLst/>
            </a:prstGeom>
            <a:noFill/>
            <a:ln w="12700">
              <a:noFill/>
            </a:ln>
          </p:spPr>
          <p:txBody>
            <a:bodyPr wrap="none" lIns="90000" tIns="46800" rIns="90000" bIns="4680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dirty="0">
                  <a:latin typeface="Arial" panose="020B0604020202020204" pitchFamily="34" charset="0"/>
                </a:rPr>
                <a:t>2</a:t>
              </a:r>
            </a:p>
          </p:txBody>
        </p:sp>
        <p:sp>
          <p:nvSpPr>
            <p:cNvPr id="11286" name="Text Box 41"/>
            <p:cNvSpPr txBox="1"/>
            <p:nvPr/>
          </p:nvSpPr>
          <p:spPr>
            <a:xfrm>
              <a:off x="6011863" y="2701925"/>
              <a:ext cx="307975" cy="366713"/>
            </a:xfrm>
            <a:prstGeom prst="rect">
              <a:avLst/>
            </a:prstGeom>
            <a:noFill/>
            <a:ln w="12700">
              <a:noFill/>
            </a:ln>
          </p:spPr>
          <p:txBody>
            <a:bodyPr wrap="none" lIns="90000" tIns="46800" rIns="90000" bIns="4680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dirty="0">
                  <a:latin typeface="Arial" panose="020B0604020202020204" pitchFamily="34" charset="0"/>
                </a:rPr>
                <a:t>3</a:t>
              </a:r>
            </a:p>
          </p:txBody>
        </p:sp>
        <p:sp>
          <p:nvSpPr>
            <p:cNvPr id="11287" name="Text Box 42"/>
            <p:cNvSpPr txBox="1"/>
            <p:nvPr/>
          </p:nvSpPr>
          <p:spPr>
            <a:xfrm>
              <a:off x="6011863" y="3068638"/>
              <a:ext cx="307975" cy="366712"/>
            </a:xfrm>
            <a:prstGeom prst="rect">
              <a:avLst/>
            </a:prstGeom>
            <a:noFill/>
            <a:ln w="12700">
              <a:noFill/>
            </a:ln>
          </p:spPr>
          <p:txBody>
            <a:bodyPr wrap="none" lIns="90000" tIns="46800" rIns="90000" bIns="4680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dirty="0">
                  <a:latin typeface="Arial" panose="020B0604020202020204" pitchFamily="34" charset="0"/>
                </a:rPr>
                <a:t>4</a:t>
              </a:r>
            </a:p>
          </p:txBody>
        </p:sp>
        <p:sp>
          <p:nvSpPr>
            <p:cNvPr id="11288" name="Text Box 43"/>
            <p:cNvSpPr txBox="1"/>
            <p:nvPr/>
          </p:nvSpPr>
          <p:spPr>
            <a:xfrm>
              <a:off x="6030913" y="3422650"/>
              <a:ext cx="307975" cy="366713"/>
            </a:xfrm>
            <a:prstGeom prst="rect">
              <a:avLst/>
            </a:prstGeom>
            <a:noFill/>
            <a:ln w="12700">
              <a:noFill/>
            </a:ln>
          </p:spPr>
          <p:txBody>
            <a:bodyPr wrap="none" lIns="90000" tIns="46800" rIns="90000" bIns="4680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dirty="0">
                  <a:latin typeface="Arial" panose="020B0604020202020204" pitchFamily="34" charset="0"/>
                </a:rPr>
                <a:t>5</a:t>
              </a:r>
            </a:p>
          </p:txBody>
        </p:sp>
        <p:sp>
          <p:nvSpPr>
            <p:cNvPr id="11289" name="Text Box 44"/>
            <p:cNvSpPr txBox="1"/>
            <p:nvPr/>
          </p:nvSpPr>
          <p:spPr>
            <a:xfrm>
              <a:off x="6030913" y="3781425"/>
              <a:ext cx="307975" cy="366713"/>
            </a:xfrm>
            <a:prstGeom prst="rect">
              <a:avLst/>
            </a:prstGeom>
            <a:noFill/>
            <a:ln w="12700">
              <a:noFill/>
            </a:ln>
          </p:spPr>
          <p:txBody>
            <a:bodyPr wrap="none" lIns="90000" tIns="46800" rIns="90000" bIns="4680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dirty="0">
                  <a:latin typeface="Arial" panose="020B0604020202020204" pitchFamily="34" charset="0"/>
                </a:rPr>
                <a:t>6</a:t>
              </a:r>
            </a:p>
          </p:txBody>
        </p:sp>
        <p:sp>
          <p:nvSpPr>
            <p:cNvPr id="11290" name="Text Box 45"/>
            <p:cNvSpPr txBox="1"/>
            <p:nvPr/>
          </p:nvSpPr>
          <p:spPr>
            <a:xfrm>
              <a:off x="6030913" y="4141788"/>
              <a:ext cx="307975" cy="366712"/>
            </a:xfrm>
            <a:prstGeom prst="rect">
              <a:avLst/>
            </a:prstGeom>
            <a:noFill/>
            <a:ln w="12700">
              <a:noFill/>
            </a:ln>
          </p:spPr>
          <p:txBody>
            <a:bodyPr wrap="none" lIns="90000" tIns="46800" rIns="90000" bIns="4680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dirty="0">
                  <a:latin typeface="Arial" panose="020B0604020202020204" pitchFamily="34" charset="0"/>
                </a:rPr>
                <a:t>7</a:t>
              </a:r>
            </a:p>
          </p:txBody>
        </p:sp>
        <p:sp>
          <p:nvSpPr>
            <p:cNvPr id="11291" name="Text Box 46"/>
            <p:cNvSpPr txBox="1"/>
            <p:nvPr/>
          </p:nvSpPr>
          <p:spPr>
            <a:xfrm>
              <a:off x="6011863" y="4502150"/>
              <a:ext cx="307975" cy="366713"/>
            </a:xfrm>
            <a:prstGeom prst="rect">
              <a:avLst/>
            </a:prstGeom>
            <a:noFill/>
            <a:ln w="12700">
              <a:noFill/>
            </a:ln>
          </p:spPr>
          <p:txBody>
            <a:bodyPr wrap="none" lIns="90000" tIns="46800" rIns="90000" bIns="4680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dirty="0">
                  <a:latin typeface="Arial" panose="020B0604020202020204" pitchFamily="34" charset="0"/>
                </a:rPr>
                <a:t>8</a:t>
              </a:r>
            </a:p>
          </p:txBody>
        </p:sp>
        <p:sp>
          <p:nvSpPr>
            <p:cNvPr id="11292" name="Text Box 47"/>
            <p:cNvSpPr txBox="1"/>
            <p:nvPr/>
          </p:nvSpPr>
          <p:spPr>
            <a:xfrm>
              <a:off x="6011863" y="4868863"/>
              <a:ext cx="307975" cy="366712"/>
            </a:xfrm>
            <a:prstGeom prst="rect">
              <a:avLst/>
            </a:prstGeom>
            <a:noFill/>
            <a:ln w="12700">
              <a:noFill/>
            </a:ln>
          </p:spPr>
          <p:txBody>
            <a:bodyPr wrap="none" lIns="90000" tIns="46800" rIns="90000" bIns="4680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dirty="0">
                  <a:latin typeface="Arial" panose="020B0604020202020204" pitchFamily="34" charset="0"/>
                </a:rPr>
                <a:t>9</a:t>
              </a:r>
            </a:p>
          </p:txBody>
        </p:sp>
        <p:sp>
          <p:nvSpPr>
            <p:cNvPr id="11293" name="Rectangle 48"/>
            <p:cNvSpPr/>
            <p:nvPr/>
          </p:nvSpPr>
          <p:spPr>
            <a:xfrm>
              <a:off x="6299200" y="4149725"/>
              <a:ext cx="2233613" cy="360363"/>
            </a:xfrm>
            <a:prstGeom prst="rect">
              <a:avLst/>
            </a:prstGeom>
            <a:solidFill>
              <a:srgbClr val="EAEAEA"/>
            </a:solidFill>
            <a:ln w="12700" cap="flat" cmpd="sng">
              <a:solidFill>
                <a:schemeClr val="tx1"/>
              </a:solidFill>
              <a:prstDash val="solid"/>
              <a:miter/>
              <a:headEnd type="none" w="med" len="med"/>
              <a:tailEnd type="none" w="med" len="med"/>
            </a:ln>
            <a:effectLst>
              <a:outerShdw dist="107763" dir="18900000" algn="ctr" rotWithShape="0">
                <a:schemeClr val="bg2">
                  <a:alpha val="50000"/>
                </a:schemeClr>
              </a:outerShdw>
            </a:effectLst>
          </p:spPr>
          <p:txBody>
            <a:bodyPr wrap="none" lIns="90000" tIns="46800" rIns="90000" bIns="46800"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800" dirty="0">
                  <a:latin typeface="Arial" panose="020B0604020202020204" pitchFamily="34" charset="0"/>
                </a:rPr>
                <a:t>mary 28200</a:t>
              </a:r>
            </a:p>
          </p:txBody>
        </p:sp>
        <p:sp>
          <p:nvSpPr>
            <p:cNvPr id="11294" name="Rectangle 49"/>
            <p:cNvSpPr/>
            <p:nvPr/>
          </p:nvSpPr>
          <p:spPr>
            <a:xfrm>
              <a:off x="6299200" y="3789363"/>
              <a:ext cx="2233613" cy="360362"/>
            </a:xfrm>
            <a:prstGeom prst="rect">
              <a:avLst/>
            </a:prstGeom>
            <a:solidFill>
              <a:srgbClr val="EAEAEA"/>
            </a:solidFill>
            <a:ln w="12700" cap="flat" cmpd="sng">
              <a:solidFill>
                <a:schemeClr val="tx1"/>
              </a:solidFill>
              <a:prstDash val="solid"/>
              <a:miter/>
              <a:headEnd type="none" w="med" len="med"/>
              <a:tailEnd type="none" w="med" len="med"/>
            </a:ln>
            <a:effectLst>
              <a:outerShdw dist="107763" dir="18900000" algn="ctr" rotWithShape="0">
                <a:schemeClr val="bg2">
                  <a:alpha val="50000"/>
                </a:schemeClr>
              </a:outerShdw>
            </a:effectLst>
          </p:spPr>
          <p:txBody>
            <a:bodyPr wrap="none" lIns="90000" tIns="46800" rIns="90000" bIns="46800"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800" dirty="0">
                  <a:latin typeface="Arial" panose="020B0604020202020204" pitchFamily="34" charset="0"/>
                </a:rPr>
                <a:t>dave 27500</a:t>
              </a:r>
            </a:p>
          </p:txBody>
        </p:sp>
        <p:sp>
          <p:nvSpPr>
            <p:cNvPr id="11295" name="Rectangle 50"/>
            <p:cNvSpPr/>
            <p:nvPr/>
          </p:nvSpPr>
          <p:spPr>
            <a:xfrm>
              <a:off x="6299200" y="3427413"/>
              <a:ext cx="2233613" cy="360362"/>
            </a:xfrm>
            <a:prstGeom prst="rect">
              <a:avLst/>
            </a:prstGeom>
            <a:solidFill>
              <a:srgbClr val="EAEAEA"/>
            </a:solidFill>
            <a:ln w="12700" cap="flat" cmpd="sng">
              <a:solidFill>
                <a:schemeClr val="tx1"/>
              </a:solidFill>
              <a:prstDash val="solid"/>
              <a:miter/>
              <a:headEnd type="none" w="med" len="med"/>
              <a:tailEnd type="none" w="med" len="med"/>
            </a:ln>
            <a:effectLst>
              <a:outerShdw dist="107763" dir="18900000" algn="ctr" rotWithShape="0">
                <a:schemeClr val="bg2">
                  <a:alpha val="50000"/>
                </a:schemeClr>
              </a:outerShdw>
            </a:effectLst>
          </p:spPr>
          <p:txBody>
            <a:bodyPr wrap="none" lIns="90000" tIns="46800" rIns="90000" bIns="46800"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tr-TR" altLang="en-US" sz="3600" dirty="0">
                <a:latin typeface="Arial" panose="020B0604020202020204" pitchFamily="34" charset="0"/>
              </a:endParaRPr>
            </a:p>
          </p:txBody>
        </p:sp>
        <p:sp>
          <p:nvSpPr>
            <p:cNvPr id="11296" name="Rectangle 51"/>
            <p:cNvSpPr/>
            <p:nvPr/>
          </p:nvSpPr>
          <p:spPr>
            <a:xfrm>
              <a:off x="6299200" y="3068638"/>
              <a:ext cx="2233613" cy="360362"/>
            </a:xfrm>
            <a:prstGeom prst="rect">
              <a:avLst/>
            </a:prstGeom>
            <a:solidFill>
              <a:srgbClr val="EAEAEA"/>
            </a:solidFill>
            <a:ln w="12700" cap="flat" cmpd="sng">
              <a:solidFill>
                <a:schemeClr val="tx1"/>
              </a:solidFill>
              <a:prstDash val="solid"/>
              <a:miter/>
              <a:headEnd type="none" w="med" len="med"/>
              <a:tailEnd type="none" w="med" len="med"/>
            </a:ln>
            <a:effectLst>
              <a:outerShdw dist="107763" dir="18900000" algn="ctr" rotWithShape="0">
                <a:schemeClr val="bg2">
                  <a:alpha val="50000"/>
                </a:schemeClr>
              </a:outerShdw>
            </a:effectLst>
          </p:spPr>
          <p:txBody>
            <a:bodyPr wrap="none" lIns="90000" tIns="46800" rIns="90000" bIns="46800"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800" dirty="0">
                  <a:latin typeface="Arial" panose="020B0604020202020204" pitchFamily="34" charset="0"/>
                </a:rPr>
                <a:t>phil 31250</a:t>
              </a:r>
            </a:p>
          </p:txBody>
        </p:sp>
        <p:sp>
          <p:nvSpPr>
            <p:cNvPr id="11297" name="Rectangle 52"/>
            <p:cNvSpPr/>
            <p:nvPr/>
          </p:nvSpPr>
          <p:spPr>
            <a:xfrm>
              <a:off x="6299200" y="2708275"/>
              <a:ext cx="2233613" cy="360363"/>
            </a:xfrm>
            <a:prstGeom prst="rect">
              <a:avLst/>
            </a:prstGeom>
            <a:solidFill>
              <a:srgbClr val="EAEAEA"/>
            </a:solidFill>
            <a:ln w="12700" cap="flat" cmpd="sng">
              <a:solidFill>
                <a:schemeClr val="tx1"/>
              </a:solidFill>
              <a:prstDash val="solid"/>
              <a:miter/>
              <a:headEnd type="none" w="med" len="med"/>
              <a:tailEnd type="none" w="med" len="med"/>
            </a:ln>
            <a:effectLst>
              <a:outerShdw dist="107763" dir="18900000" algn="ctr" rotWithShape="0">
                <a:schemeClr val="bg2">
                  <a:alpha val="50000"/>
                </a:schemeClr>
              </a:outerShdw>
            </a:effectLst>
          </p:spPr>
          <p:txBody>
            <a:bodyPr wrap="none" lIns="90000" tIns="46800" rIns="90000" bIns="46800"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800" dirty="0">
                  <a:latin typeface="Arial" panose="020B0604020202020204" pitchFamily="34" charset="0"/>
                </a:rPr>
                <a:t>john 25000</a:t>
              </a:r>
            </a:p>
          </p:txBody>
        </p:sp>
        <p:sp>
          <p:nvSpPr>
            <p:cNvPr id="11298" name="Rectangle 53"/>
            <p:cNvSpPr/>
            <p:nvPr/>
          </p:nvSpPr>
          <p:spPr>
            <a:xfrm>
              <a:off x="6299200" y="2347913"/>
              <a:ext cx="2233613" cy="360362"/>
            </a:xfrm>
            <a:prstGeom prst="rect">
              <a:avLst/>
            </a:prstGeom>
            <a:solidFill>
              <a:srgbClr val="EAEAEA"/>
            </a:solidFill>
            <a:ln w="12700" cap="flat" cmpd="sng">
              <a:solidFill>
                <a:schemeClr val="tx1"/>
              </a:solidFill>
              <a:prstDash val="solid"/>
              <a:miter/>
              <a:headEnd type="none" w="med" len="med"/>
              <a:tailEnd type="none" w="med" len="med"/>
            </a:ln>
            <a:effectLst>
              <a:outerShdw dist="107763" dir="18900000" algn="ctr" rotWithShape="0">
                <a:schemeClr val="bg2">
                  <a:alpha val="50000"/>
                </a:schemeClr>
              </a:outerShdw>
            </a:effectLst>
          </p:spPr>
          <p:txBody>
            <a:bodyPr wrap="none" lIns="90000" tIns="46800" rIns="90000" bIns="46800"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tr-TR" altLang="en-US" sz="3600" dirty="0">
                <a:latin typeface="Arial" panose="020B0604020202020204" pitchFamily="34" charset="0"/>
              </a:endParaRPr>
            </a:p>
          </p:txBody>
        </p:sp>
        <p:sp>
          <p:nvSpPr>
            <p:cNvPr id="11299" name="Rectangle 54"/>
            <p:cNvSpPr/>
            <p:nvPr/>
          </p:nvSpPr>
          <p:spPr>
            <a:xfrm>
              <a:off x="6299200" y="1989138"/>
              <a:ext cx="2233613" cy="360362"/>
            </a:xfrm>
            <a:prstGeom prst="rect">
              <a:avLst/>
            </a:prstGeom>
            <a:solidFill>
              <a:srgbClr val="EAEAEA"/>
            </a:solidFill>
            <a:ln w="12700" cap="flat" cmpd="sng">
              <a:solidFill>
                <a:schemeClr val="tx1"/>
              </a:solidFill>
              <a:prstDash val="solid"/>
              <a:miter/>
              <a:headEnd type="none" w="med" len="med"/>
              <a:tailEnd type="none" w="med" len="med"/>
            </a:ln>
            <a:effectLst>
              <a:outerShdw dist="107763" dir="18900000" algn="ctr" rotWithShape="0">
                <a:schemeClr val="bg2">
                  <a:alpha val="50000"/>
                </a:schemeClr>
              </a:outerShdw>
            </a:effectLst>
          </p:spPr>
          <p:txBody>
            <a:bodyPr wrap="none" lIns="90000" tIns="46800" rIns="90000" bIns="46800"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tr-TR" altLang="en-US" sz="3600" dirty="0">
                <a:latin typeface="Arial" panose="020B0604020202020204" pitchFamily="34" charset="0"/>
              </a:endParaRPr>
            </a:p>
          </p:txBody>
        </p:sp>
        <p:sp>
          <p:nvSpPr>
            <p:cNvPr id="11300" name="Rectangle 55"/>
            <p:cNvSpPr/>
            <p:nvPr/>
          </p:nvSpPr>
          <p:spPr>
            <a:xfrm>
              <a:off x="6299200" y="1628775"/>
              <a:ext cx="2233613" cy="360363"/>
            </a:xfrm>
            <a:prstGeom prst="rect">
              <a:avLst/>
            </a:prstGeom>
            <a:solidFill>
              <a:srgbClr val="EAEAEA"/>
            </a:solidFill>
            <a:ln w="12700" cap="flat" cmpd="sng">
              <a:solidFill>
                <a:schemeClr val="tx1"/>
              </a:solidFill>
              <a:prstDash val="solid"/>
              <a:miter/>
              <a:headEnd type="none" w="med" len="med"/>
              <a:tailEnd type="none" w="med" len="med"/>
            </a:ln>
            <a:effectLst>
              <a:outerShdw dist="107763" dir="18900000" algn="ctr" rotWithShape="0">
                <a:schemeClr val="bg2">
                  <a:alpha val="50000"/>
                </a:schemeClr>
              </a:outerShdw>
            </a:effectLst>
          </p:spPr>
          <p:txBody>
            <a:bodyPr wrap="none" lIns="90000" tIns="46800" rIns="90000" bIns="46800"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tr-TR" altLang="en-US" sz="3600" dirty="0">
                <a:latin typeface="Arial" panose="020B0604020202020204" pitchFamily="34" charset="0"/>
              </a:endParaRPr>
            </a:p>
          </p:txBody>
        </p:sp>
      </p:grpSp>
      <p:sp>
        <p:nvSpPr>
          <p:cNvPr id="11268" name="Footer Placeholder 4"/>
          <p:cNvSpPr txBox="1">
            <a:spLocks noGrp="1"/>
          </p:cNvSpPr>
          <p:nvPr/>
        </p:nvSpPr>
        <p:spPr>
          <a:xfrm>
            <a:off x="3124200" y="6356350"/>
            <a:ext cx="2895600" cy="36512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457200" y="492125"/>
            <a:ext cx="8229600" cy="708025"/>
          </a:xfrm>
          <a:ln/>
        </p:spPr>
        <p:txBody>
          <a:bodyPr vert="horz" wrap="square" lIns="91440" tIns="45720" rIns="91440" bIns="45720" anchor="ctr" anchorCtr="0">
            <a:spAutoFit/>
          </a:bodyPr>
          <a:lstStyle/>
          <a:p>
            <a:pPr eaLnBrk="1" hangingPunct="1"/>
            <a:r>
              <a:rPr lang="en-US" altLang="en-US" sz="4000" b="1" kern="1200" dirty="0">
                <a:solidFill>
                  <a:srgbClr val="C00000"/>
                </a:solidFill>
                <a:latin typeface="Arial" panose="020B0604020202020204" pitchFamily="34" charset="0"/>
                <a:ea typeface="+mj-ea"/>
                <a:cs typeface="Arial" panose="020B0604020202020204" pitchFamily="34" charset="0"/>
              </a:rPr>
              <a:t>Hash Function - 1</a:t>
            </a:r>
            <a:endParaRPr lang="en-US" altLang="en-US" sz="4000" b="1" kern="1200" dirty="0">
              <a:solidFill>
                <a:srgbClr val="C00000"/>
              </a:solidFill>
              <a:latin typeface="Arial" panose="020B0604020202020204" pitchFamily="34" charset="0"/>
              <a:ea typeface="Arial" panose="020B0604020202020204" pitchFamily="34" charset="0"/>
              <a:cs typeface="+mj-cs"/>
            </a:endParaRPr>
          </a:p>
        </p:txBody>
      </p:sp>
      <p:sp>
        <p:nvSpPr>
          <p:cNvPr id="10245" name="Rectangle 3"/>
          <p:cNvSpPr>
            <a:spLocks noGrp="1" noChangeArrowheads="1"/>
          </p:cNvSpPr>
          <p:nvPr>
            <p:ph idx="1"/>
          </p:nvPr>
        </p:nvSpPr>
        <p:spPr>
          <a:xfrm>
            <a:off x="457200" y="1944688"/>
            <a:ext cx="8229600" cy="22860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lumMod val="60000"/>
                  <a:lumOff val="40000"/>
                </a:schemeClr>
              </a:buClr>
              <a:buSzPct val="80000"/>
              <a:buFont typeface="Wingdings" panose="05000000000000000000" pitchFamily="2" charset="2"/>
              <a:buChar char="l"/>
              <a:defRPr/>
            </a:pPr>
            <a:r>
              <a:rPr kumimoji="0" 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The hash function: </a:t>
            </a:r>
          </a:p>
          <a:p>
            <a:pPr marL="742950" marR="0" lvl="1" indent="-28575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sz="2200" b="1" i="0" u="none" strike="noStrike" kern="1200" cap="none" spc="0" normalizeH="0" baseline="0" noProof="0" dirty="0">
                <a:ln>
                  <a:noFill/>
                </a:ln>
                <a:solidFill>
                  <a:srgbClr val="00B050"/>
                </a:solidFill>
                <a:effectLst/>
                <a:uLnTx/>
                <a:uFillTx/>
                <a:latin typeface="+mn-lt"/>
                <a:ea typeface="+mn-ea"/>
                <a:cs typeface="+mn-cs"/>
              </a:rPr>
              <a:t>must be simple to compute.</a:t>
            </a:r>
          </a:p>
          <a:p>
            <a:pPr marL="742950" marR="0" lvl="1" indent="-28575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sz="2200" b="1" i="0" u="none" strike="noStrike" kern="1200" cap="none" spc="0" normalizeH="0" baseline="0" noProof="0" dirty="0">
                <a:ln>
                  <a:noFill/>
                </a:ln>
                <a:solidFill>
                  <a:srgbClr val="00B050"/>
                </a:solidFill>
                <a:effectLst/>
                <a:uLnTx/>
                <a:uFillTx/>
                <a:latin typeface="+mn-lt"/>
                <a:ea typeface="+mn-ea"/>
                <a:cs typeface="+mn-cs"/>
              </a:rPr>
              <a:t>must distribute the keys evenly among the cells.</a:t>
            </a:r>
          </a:p>
          <a:p>
            <a:pPr marL="342900" marR="0" lvl="0" indent="-342900" algn="l" defTabSz="914400" rtl="0" eaLnBrk="1" fontAlgn="base" latinLnBrk="0" hangingPunct="1">
              <a:lnSpc>
                <a:spcPct val="100000"/>
              </a:lnSpc>
              <a:spcBef>
                <a:spcPct val="20000"/>
              </a:spcBef>
              <a:spcAft>
                <a:spcPct val="0"/>
              </a:spcAft>
              <a:buClr>
                <a:schemeClr val="tx2">
                  <a:lumMod val="60000"/>
                  <a:lumOff val="40000"/>
                </a:schemeClr>
              </a:buClr>
              <a:buSzPct val="80000"/>
              <a:buFont typeface="Wingdings" panose="05000000000000000000" pitchFamily="2" charset="2"/>
              <a:buChar char="l"/>
              <a:defRPr/>
            </a:pPr>
            <a:r>
              <a:rPr kumimoji="0" 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If we know which keys will occur in advance we can write </a:t>
            </a:r>
            <a:r>
              <a:rPr kumimoji="0" lang="en-US" sz="2200" b="0" i="1"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perfect</a:t>
            </a:r>
            <a:r>
              <a:rPr kumimoji="0" 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hash functions, but in many cases we don’t.</a:t>
            </a:r>
          </a:p>
        </p:txBody>
      </p:sp>
      <p:sp>
        <p:nvSpPr>
          <p:cNvPr id="12292" name="Footer Placeholder 4"/>
          <p:cNvSpPr txBox="1">
            <a:spLocks noGrp="1"/>
          </p:cNvSpPr>
          <p:nvPr/>
        </p:nvSpPr>
        <p:spPr>
          <a:xfrm>
            <a:off x="3124200" y="6356350"/>
            <a:ext cx="2895600" cy="36512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p:txBody>
          <a:bodyPr vert="horz" wrap="square" lIns="91440" tIns="45720" rIns="91440" bIns="45720" numCol="1" anchor="t" anchorCtr="0" compatLnSpc="1"/>
          <a:lstStyle/>
          <a:p>
            <a:pPr marL="609600" marR="0" lvl="0" indent="-609600" algn="l" defTabSz="914400" rtl="0" eaLnBrk="1" fontAlgn="base" latinLnBrk="0" hangingPunct="1">
              <a:lnSpc>
                <a:spcPct val="100000"/>
              </a:lnSpc>
              <a:spcBef>
                <a:spcPct val="20000"/>
              </a:spcBef>
              <a:spcAft>
                <a:spcPct val="0"/>
              </a:spcAft>
              <a:buClr>
                <a:schemeClr val="tx2">
                  <a:lumMod val="60000"/>
                  <a:lumOff val="40000"/>
                </a:schemeClr>
              </a:buClr>
              <a:buSzPct val="80000"/>
              <a:buFontTx/>
              <a:buNone/>
              <a:defRPr/>
            </a:pPr>
            <a:r>
              <a:rPr kumimoji="0" lang="en-US" sz="22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Problems:</a:t>
            </a:r>
          </a:p>
          <a:p>
            <a:pPr marL="609600" marR="0" lvl="0" indent="-609600" algn="l" defTabSz="914400" rtl="0" eaLnBrk="1" fontAlgn="base" latinLnBrk="0" hangingPunct="1">
              <a:lnSpc>
                <a:spcPct val="100000"/>
              </a:lnSpc>
              <a:spcBef>
                <a:spcPct val="20000"/>
              </a:spcBef>
              <a:spcAft>
                <a:spcPct val="0"/>
              </a:spcAft>
              <a:buClr>
                <a:schemeClr val="tx2">
                  <a:lumMod val="60000"/>
                  <a:lumOff val="40000"/>
                </a:schemeClr>
              </a:buClr>
              <a:buSzPct val="80000"/>
              <a:buFont typeface="Wingdings" panose="05000000000000000000" pitchFamily="2" charset="2"/>
              <a:buChar char="l"/>
              <a:defRPr/>
            </a:pPr>
            <a:r>
              <a:rPr kumimoji="0" 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Keys may not be numeric.</a:t>
            </a:r>
          </a:p>
          <a:p>
            <a:pPr marL="609600" marR="0" lvl="0" indent="-609600" algn="l" defTabSz="914400" rtl="0" eaLnBrk="1" fontAlgn="base" latinLnBrk="0" hangingPunct="1">
              <a:lnSpc>
                <a:spcPct val="100000"/>
              </a:lnSpc>
              <a:spcBef>
                <a:spcPct val="20000"/>
              </a:spcBef>
              <a:spcAft>
                <a:spcPct val="0"/>
              </a:spcAft>
              <a:buClr>
                <a:schemeClr val="tx2">
                  <a:lumMod val="60000"/>
                  <a:lumOff val="40000"/>
                </a:schemeClr>
              </a:buClr>
              <a:buSzPct val="80000"/>
              <a:buFont typeface="Wingdings" panose="05000000000000000000" pitchFamily="2" charset="2"/>
              <a:buChar char="l"/>
              <a:defRPr/>
            </a:pPr>
            <a:r>
              <a:rPr kumimoji="0" 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Number of possible keys is much larger than the space available in table.</a:t>
            </a:r>
          </a:p>
          <a:p>
            <a:pPr marL="609600" marR="0" lvl="0" indent="-609600" algn="l" defTabSz="914400" rtl="0" eaLnBrk="1" fontAlgn="base" latinLnBrk="0" hangingPunct="1">
              <a:lnSpc>
                <a:spcPct val="100000"/>
              </a:lnSpc>
              <a:spcBef>
                <a:spcPct val="20000"/>
              </a:spcBef>
              <a:spcAft>
                <a:spcPct val="0"/>
              </a:spcAft>
              <a:buClr>
                <a:schemeClr val="tx2">
                  <a:lumMod val="60000"/>
                  <a:lumOff val="40000"/>
                </a:schemeClr>
              </a:buClr>
              <a:buSzPct val="80000"/>
              <a:buFont typeface="Wingdings" panose="05000000000000000000" pitchFamily="2" charset="2"/>
              <a:buChar char="l"/>
              <a:defRPr/>
            </a:pPr>
            <a:r>
              <a:rPr kumimoji="0" 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Different keys may map into same location</a:t>
            </a:r>
          </a:p>
          <a:p>
            <a:pPr marL="990600" marR="0" lvl="1" indent="-5334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Hash function is not one-to-one =&gt; collision.</a:t>
            </a:r>
          </a:p>
          <a:p>
            <a:pPr marL="990600" marR="0" lvl="1" indent="-5334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If there are too many collisions, the performance of the hash table will suffer dramatically.</a:t>
            </a:r>
          </a:p>
          <a:p>
            <a:pPr marL="990600" marR="0" lvl="1" indent="-533400" algn="l" defTabSz="914400" rtl="0" eaLnBrk="1" fontAlgn="base" latinLnBrk="0" hangingPunct="1">
              <a:lnSpc>
                <a:spcPct val="100000"/>
              </a:lnSpc>
              <a:spcBef>
                <a:spcPct val="20000"/>
              </a:spcBef>
              <a:spcAft>
                <a:spcPct val="0"/>
              </a:spcAft>
              <a:buClrTx/>
              <a:buSzTx/>
              <a:buFontTx/>
              <a:buNone/>
              <a:defRPr/>
            </a:pPr>
            <a:endParaRPr kumimoji="0" 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3315" name="Rectangle 2"/>
          <p:cNvSpPr>
            <a:spLocks noGrp="1"/>
          </p:cNvSpPr>
          <p:nvPr>
            <p:ph type="title"/>
          </p:nvPr>
        </p:nvSpPr>
        <p:spPr>
          <a:xfrm>
            <a:off x="457200" y="492125"/>
            <a:ext cx="8229600" cy="708025"/>
          </a:xfrm>
          <a:ln/>
        </p:spPr>
        <p:txBody>
          <a:bodyPr vert="horz" wrap="square" lIns="91440" tIns="45720" rIns="91440" bIns="45720" anchor="ctr" anchorCtr="0">
            <a:spAutoFit/>
          </a:bodyPr>
          <a:lstStyle/>
          <a:p>
            <a:pPr eaLnBrk="1" hangingPunct="1"/>
            <a:r>
              <a:rPr lang="en-US" altLang="en-US" sz="4000" b="1" kern="1200" dirty="0">
                <a:solidFill>
                  <a:srgbClr val="C00000"/>
                </a:solidFill>
                <a:latin typeface="Arial" panose="020B0604020202020204" pitchFamily="34" charset="0"/>
                <a:ea typeface="+mj-ea"/>
                <a:cs typeface="Arial" panose="020B0604020202020204" pitchFamily="34" charset="0"/>
              </a:rPr>
              <a:t>Hash Function - 2</a:t>
            </a:r>
            <a:endParaRPr lang="en-US" altLang="en-US" sz="4000" b="1" kern="1200" dirty="0">
              <a:solidFill>
                <a:srgbClr val="C00000"/>
              </a:solidFill>
              <a:latin typeface="Arial" panose="020B0604020202020204" pitchFamily="34" charset="0"/>
              <a:ea typeface="Arial" panose="020B0604020202020204" pitchFamily="34" charset="0"/>
              <a:cs typeface="+mj-cs"/>
            </a:endParaRPr>
          </a:p>
        </p:txBody>
      </p:sp>
      <p:sp>
        <p:nvSpPr>
          <p:cNvPr id="13316" name="Footer Placeholder 4"/>
          <p:cNvSpPr txBox="1">
            <a:spLocks noGrp="1"/>
          </p:cNvSpPr>
          <p:nvPr/>
        </p:nvSpPr>
        <p:spPr>
          <a:xfrm>
            <a:off x="3124200" y="6356350"/>
            <a:ext cx="2895600" cy="36512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lumMod val="60000"/>
                  <a:lumOff val="40000"/>
                </a:schemeClr>
              </a:buClr>
              <a:buSzPct val="80000"/>
              <a:buFont typeface="Wingdings" panose="05000000000000000000" pitchFamily="2" charset="2"/>
              <a:buChar char="l"/>
              <a:defRPr/>
            </a:pPr>
            <a:r>
              <a:rPr kumimoji="0" 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If the input keys are integers then simply </a:t>
            </a:r>
            <a:r>
              <a:rPr kumimoji="0" lang="en-US" sz="2200" b="0" i="1"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Key</a:t>
            </a:r>
            <a:r>
              <a:rPr kumimoji="0" 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mod </a:t>
            </a:r>
            <a:r>
              <a:rPr kumimoji="0" lang="en-US" sz="2200" b="0" i="1"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TableSize</a:t>
            </a:r>
            <a:r>
              <a:rPr kumimoji="0" lang="en-US" sz="2200" b="0" i="1"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is a</a:t>
            </a:r>
            <a:r>
              <a:rPr kumimoji="0" lang="en-US" sz="2200" b="0" i="1"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general strategy.</a:t>
            </a:r>
          </a:p>
          <a:p>
            <a:pPr marL="742950" marR="0" lvl="1" indent="-28575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Unless key happens to have some undesirable properties. (e.g. all keys end in 0 and we use mod 10)</a:t>
            </a:r>
          </a:p>
          <a:p>
            <a:pPr marL="342900" marR="0" lvl="0" indent="-342900" algn="l" defTabSz="914400" rtl="0" eaLnBrk="1" fontAlgn="base" latinLnBrk="0" hangingPunct="1">
              <a:lnSpc>
                <a:spcPct val="100000"/>
              </a:lnSpc>
              <a:spcBef>
                <a:spcPct val="20000"/>
              </a:spcBef>
              <a:spcAft>
                <a:spcPct val="0"/>
              </a:spcAft>
              <a:buClr>
                <a:schemeClr val="tx2">
                  <a:lumMod val="60000"/>
                  <a:lumOff val="40000"/>
                </a:schemeClr>
              </a:buClr>
              <a:buSzPct val="80000"/>
              <a:buFont typeface="Wingdings" panose="05000000000000000000" pitchFamily="2" charset="2"/>
              <a:buChar char="l"/>
              <a:defRPr/>
            </a:pPr>
            <a:r>
              <a:rPr kumimoji="0" 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If the keys are strings, hash function needs more care.  </a:t>
            </a:r>
          </a:p>
          <a:p>
            <a:pPr marL="742950" marR="0" lvl="1" indent="-28575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First convert it into a numeric value.</a:t>
            </a:r>
          </a:p>
        </p:txBody>
      </p:sp>
      <p:sp>
        <p:nvSpPr>
          <p:cNvPr id="14339" name="Rectangle 2"/>
          <p:cNvSpPr>
            <a:spLocks noGrp="1"/>
          </p:cNvSpPr>
          <p:nvPr>
            <p:ph type="title"/>
          </p:nvPr>
        </p:nvSpPr>
        <p:spPr>
          <a:xfrm>
            <a:off x="457200" y="492125"/>
            <a:ext cx="8229600" cy="708025"/>
          </a:xfrm>
          <a:ln/>
        </p:spPr>
        <p:txBody>
          <a:bodyPr vert="horz" wrap="square" lIns="91440" tIns="45720" rIns="91440" bIns="45720" anchor="ctr" anchorCtr="0">
            <a:spAutoFit/>
          </a:bodyPr>
          <a:lstStyle/>
          <a:p>
            <a:pPr eaLnBrk="1" hangingPunct="1"/>
            <a:r>
              <a:rPr lang="en-US" altLang="en-US" sz="4000" b="1" kern="1200" dirty="0">
                <a:solidFill>
                  <a:srgbClr val="C00000"/>
                </a:solidFill>
                <a:latin typeface="Arial" panose="020B0604020202020204" pitchFamily="34" charset="0"/>
                <a:ea typeface="+mj-ea"/>
                <a:cs typeface="Arial" panose="020B0604020202020204" pitchFamily="34" charset="0"/>
              </a:rPr>
              <a:t>Hash Function - 3</a:t>
            </a:r>
            <a:endParaRPr lang="en-US" altLang="en-US" sz="4000" b="1" kern="1200" dirty="0">
              <a:solidFill>
                <a:srgbClr val="C00000"/>
              </a:solidFill>
              <a:latin typeface="Arial" panose="020B0604020202020204" pitchFamily="34" charset="0"/>
              <a:ea typeface="Arial" panose="020B0604020202020204" pitchFamily="34" charset="0"/>
              <a:cs typeface="+mj-cs"/>
            </a:endParaRPr>
          </a:p>
        </p:txBody>
      </p:sp>
      <p:sp>
        <p:nvSpPr>
          <p:cNvPr id="14340" name="Footer Placeholder 4"/>
          <p:cNvSpPr txBox="1">
            <a:spLocks noGrp="1"/>
          </p:cNvSpPr>
          <p:nvPr/>
        </p:nvSpPr>
        <p:spPr>
          <a:xfrm>
            <a:off x="3124200" y="6356350"/>
            <a:ext cx="2895600" cy="36512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4440</Words>
  <Application>Microsoft Office PowerPoint</Application>
  <PresentationFormat>On-screen Show (4:3)</PresentationFormat>
  <Paragraphs>404</Paragraphs>
  <Slides>45</Slides>
  <Notes>24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1" baseType="lpstr">
      <vt:lpstr>Arial</vt:lpstr>
      <vt:lpstr>Calibri</vt:lpstr>
      <vt:lpstr>Courier New</vt:lpstr>
      <vt:lpstr>Wingdings</vt:lpstr>
      <vt:lpstr>Office Theme</vt:lpstr>
      <vt:lpstr>Equation.3</vt:lpstr>
      <vt:lpstr>7. Hashing </vt:lpstr>
      <vt:lpstr>Objectives</vt:lpstr>
      <vt:lpstr>Why hashing?</vt:lpstr>
      <vt:lpstr>Hash Tables </vt:lpstr>
      <vt:lpstr>General Idea</vt:lpstr>
      <vt:lpstr>Hash Table Example - 1</vt:lpstr>
      <vt:lpstr>Hash Function - 1</vt:lpstr>
      <vt:lpstr>Hash Function - 2</vt:lpstr>
      <vt:lpstr>Hash Function - 3</vt:lpstr>
      <vt:lpstr>Hash table example - 2</vt:lpstr>
      <vt:lpstr>How to select Hash Functions?</vt:lpstr>
      <vt:lpstr>PowerPoint Presentation</vt:lpstr>
      <vt:lpstr>PowerPoint Presentation</vt:lpstr>
      <vt:lpstr>PowerPoint Presentation</vt:lpstr>
      <vt:lpstr>Collision</vt:lpstr>
      <vt:lpstr>Collision Resolution</vt:lpstr>
      <vt:lpstr>Search an item in hash tables using linear Probing</vt:lpstr>
      <vt:lpstr>Factors affecting Search perfomance</vt:lpstr>
      <vt:lpstr>PowerPoint Presentation</vt:lpstr>
      <vt:lpstr>PowerPoint Presentation</vt:lpstr>
      <vt:lpstr>PowerPoint Presentation</vt:lpstr>
      <vt:lpstr>PowerPoint Presentation</vt:lpstr>
      <vt:lpstr>PowerPoint Presentation</vt:lpstr>
      <vt:lpstr>Bucket Addressing</vt:lpstr>
      <vt:lpstr>Deletion</vt:lpstr>
      <vt:lpstr>Perfect Hash Functions</vt:lpstr>
      <vt:lpstr>PowerPoint Presentation</vt:lpstr>
      <vt:lpstr>Hash Functions for Extendible Files</vt:lpstr>
      <vt:lpstr>PowerPoint Presentation</vt:lpstr>
      <vt:lpstr>Hash Code</vt:lpstr>
      <vt:lpstr>Maps - 1</vt:lpstr>
      <vt:lpstr>PowerPoint Presentation</vt:lpstr>
      <vt:lpstr>PowerPoint Presentation</vt:lpstr>
      <vt:lpstr>PowerPoint Presentation</vt:lpstr>
      <vt:lpstr>Hashing in java.util - HashSet and HashMap classes</vt:lpstr>
      <vt:lpstr>PowerPoint Presentation</vt:lpstr>
      <vt:lpstr>PowerPoint Presentation</vt:lpstr>
      <vt:lpstr>PowerPoint Presentation</vt:lpstr>
      <vt:lpstr>Applications of Hashing</vt:lpstr>
      <vt:lpstr>PowerPoint Presentation</vt:lpstr>
      <vt:lpstr>PowerPoint Presentation</vt:lpstr>
      <vt:lpstr>PowerPoint Presentation</vt:lpstr>
      <vt:lpstr>PowerPoint Presentation</vt:lpstr>
      <vt:lpstr>Summary</vt:lpstr>
      <vt:lpstr>Reading at home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JAD-Session 4: Objects and Classes</dc:title>
  <dc:creator>Phan Truong Lam</dc:creator>
  <cp:lastModifiedBy>Phuong Dung</cp:lastModifiedBy>
  <cp:revision>350</cp:revision>
  <dcterms:created xsi:type="dcterms:W3CDTF">2007-08-21T04:43:22Z</dcterms:created>
  <dcterms:modified xsi:type="dcterms:W3CDTF">2025-02-26T12:58:28Z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7772680F7F2A4AD4A96F8A2D3A2A2001_12</vt:lpwstr>
  </property>
  <property fmtid="{D5CDD505-2E9C-101B-9397-08002B2CF9AE}" pid="3" name="KSOProductBuildVer">
    <vt:lpwstr>1033-12.2.0.19307</vt:lpwstr>
  </property>
</Properties>
</file>